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7" r:id="rId2"/>
    <p:sldId id="284" r:id="rId3"/>
    <p:sldId id="307" r:id="rId4"/>
    <p:sldId id="308" r:id="rId5"/>
    <p:sldId id="296" r:id="rId6"/>
    <p:sldId id="293" r:id="rId7"/>
    <p:sldId id="294" r:id="rId8"/>
    <p:sldId id="292" r:id="rId9"/>
    <p:sldId id="26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CC66"/>
    <a:srgbClr val="FF9900"/>
    <a:srgbClr val="FF9966"/>
    <a:srgbClr val="FFFF99"/>
    <a:srgbClr val="FFCC99"/>
    <a:srgbClr val="FFFF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67" autoAdjust="0"/>
  </p:normalViewPr>
  <p:slideViewPr>
    <p:cSldViewPr>
      <p:cViewPr>
        <p:scale>
          <a:sx n="66" d="100"/>
          <a:sy n="66" d="100"/>
        </p:scale>
        <p:origin x="-129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3144DF-CC70-4520-AEB5-946104B90533}" type="datetimeFigureOut">
              <a:rPr lang="ru-RU"/>
              <a:pPr>
                <a:defRPr/>
              </a:pPr>
              <a:t>08.09.2011</a:t>
            </a:fld>
            <a:endParaRPr lang="ru-RU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10847D8-1C1B-48FC-8B3A-7C765428D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C2BE856-EB53-45DC-AB0B-A9245CFAFC20}" type="datetimeFigureOut">
              <a:rPr lang="en-US"/>
              <a:pPr>
                <a:defRPr/>
              </a:pPr>
              <a:t>9/8/2011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E04E5CB-27C7-49E2-A75E-3BD2B0915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D3D3CF-554B-4140-A69C-88BF4BCEED2C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000" b="1" dirty="0" smtClean="0"/>
              <a:t>Управление сим-картами в режиме реального времени</a:t>
            </a:r>
            <a:endParaRPr lang="ru-RU" sz="1000" i="1" dirty="0" smtClean="0"/>
          </a:p>
          <a:p>
            <a:r>
              <a:rPr lang="ru-RU" sz="1000" i="1" dirty="0" smtClean="0"/>
              <a:t>Активация/деактивация в реальном времени</a:t>
            </a:r>
          </a:p>
          <a:p>
            <a:r>
              <a:rPr lang="ru-RU" sz="1000" i="1" dirty="0" smtClean="0"/>
              <a:t>Блокировка/разблокировка вручную/автоматически по заданным параметрам</a:t>
            </a:r>
          </a:p>
          <a:p>
            <a:r>
              <a:rPr lang="ru-RU" sz="1000" i="1" dirty="0" smtClean="0"/>
              <a:t>Автоматические оповещения об изменениях состояния SIM</a:t>
            </a:r>
            <a:endParaRPr lang="ru-RU" sz="1000" b="1" dirty="0" smtClean="0"/>
          </a:p>
          <a:p>
            <a:r>
              <a:rPr lang="ru-RU" sz="1000" b="1" dirty="0" smtClean="0"/>
              <a:t>Предотвращение нецелевого использования</a:t>
            </a:r>
            <a:endParaRPr lang="ru-RU" sz="1000" i="1" dirty="0" smtClean="0"/>
          </a:p>
          <a:p>
            <a:r>
              <a:rPr lang="ru-RU" sz="1000" i="1" dirty="0" smtClean="0"/>
              <a:t>Сигнализация об изъятии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 из устройства</a:t>
            </a:r>
          </a:p>
          <a:p>
            <a:r>
              <a:rPr lang="ru-RU" sz="1000" i="1" dirty="0" smtClean="0"/>
              <a:t>Блокировка сим-карты при изъятии из устройства </a:t>
            </a:r>
          </a:p>
          <a:p>
            <a:r>
              <a:rPr lang="ru-RU" sz="1000" i="1" dirty="0" smtClean="0"/>
              <a:t>Блокировка при использовании вне заданного устройства</a:t>
            </a:r>
            <a:endParaRPr lang="ru-RU" sz="1000" b="1" dirty="0" smtClean="0"/>
          </a:p>
          <a:p>
            <a:r>
              <a:rPr lang="ru-RU" sz="1000" b="1" dirty="0" smtClean="0"/>
              <a:t>Гибкий </a:t>
            </a:r>
            <a:r>
              <a:rPr lang="ru-RU" sz="1000" b="1" dirty="0" err="1" smtClean="0"/>
              <a:t>биллинг</a:t>
            </a:r>
            <a:r>
              <a:rPr lang="ru-RU" sz="1000" b="1" dirty="0" smtClean="0"/>
              <a:t> конечного пользователя</a:t>
            </a:r>
            <a:endParaRPr lang="ru-RU" sz="1000" i="1" dirty="0" smtClean="0"/>
          </a:p>
          <a:p>
            <a:r>
              <a:rPr lang="ru-RU" sz="1000" i="1" dirty="0" smtClean="0"/>
              <a:t>Удобный и прозрачный </a:t>
            </a:r>
            <a:r>
              <a:rPr lang="ru-RU" sz="1000" i="1" dirty="0" err="1" smtClean="0"/>
              <a:t>биллинг</a:t>
            </a:r>
            <a:endParaRPr lang="ru-RU" sz="1000" i="1" dirty="0" smtClean="0"/>
          </a:p>
          <a:p>
            <a:r>
              <a:rPr lang="ru-RU" sz="1000" i="1" dirty="0" smtClean="0"/>
              <a:t>Создание собственных ТП для конечных пользователей,</a:t>
            </a:r>
          </a:p>
          <a:p>
            <a:r>
              <a:rPr lang="ru-RU" sz="1000" i="1" dirty="0" smtClean="0"/>
              <a:t>Возможность </a:t>
            </a:r>
            <a:r>
              <a:rPr lang="ru-RU" sz="1000" i="1" dirty="0" err="1" smtClean="0"/>
              <a:t>биллинга</a:t>
            </a:r>
            <a:r>
              <a:rPr lang="ru-RU" sz="1000" i="1" dirty="0" smtClean="0"/>
              <a:t> пула </a:t>
            </a:r>
            <a:r>
              <a:rPr lang="en-US" sz="1000" i="1" dirty="0" smtClean="0"/>
              <a:t>SIM</a:t>
            </a:r>
            <a:endParaRPr lang="ru-RU" sz="1000" i="1" dirty="0" smtClean="0"/>
          </a:p>
          <a:p>
            <a:r>
              <a:rPr lang="ru-RU" sz="1000" i="1" dirty="0" smtClean="0"/>
              <a:t>Гибкая тарификация</a:t>
            </a:r>
            <a:endParaRPr lang="ru-RU" sz="1000" b="1" dirty="0" smtClean="0"/>
          </a:p>
          <a:p>
            <a:r>
              <a:rPr lang="ru-RU" sz="1000" b="1" dirty="0" smtClean="0"/>
              <a:t>Контроль за трафиком</a:t>
            </a:r>
            <a:endParaRPr lang="ru-RU" sz="1000" i="1" dirty="0" smtClean="0"/>
          </a:p>
          <a:p>
            <a:r>
              <a:rPr lang="ru-RU" sz="1000" i="1" dirty="0" smtClean="0"/>
              <a:t>Контроль счета конечного пользователя в реальном времени,</a:t>
            </a:r>
          </a:p>
          <a:p>
            <a:r>
              <a:rPr lang="ru-RU" sz="1000" i="1" dirty="0" smtClean="0"/>
              <a:t>Возможность настройки ограниченного объема трафика на </a:t>
            </a:r>
            <a:r>
              <a:rPr lang="en-US" sz="1000" i="1" dirty="0" smtClean="0"/>
              <a:t>SIM</a:t>
            </a:r>
            <a:endParaRPr lang="ru-RU" sz="1000" i="1" dirty="0" smtClean="0"/>
          </a:p>
          <a:p>
            <a:r>
              <a:rPr lang="ru-RU" sz="1000" i="1" dirty="0" smtClean="0"/>
              <a:t>Уведомление о перерасходе трафика/средств на счете.</a:t>
            </a:r>
            <a:endParaRPr lang="ru-RU" sz="1000" b="1" dirty="0" smtClean="0"/>
          </a:p>
          <a:p>
            <a:r>
              <a:rPr lang="ru-RU" sz="1000" b="1" dirty="0" smtClean="0"/>
              <a:t>Статистика и аналитика</a:t>
            </a:r>
            <a:endParaRPr lang="ru-RU" sz="1000" i="1" dirty="0" smtClean="0"/>
          </a:p>
          <a:p>
            <a:r>
              <a:rPr lang="ru-RU" sz="1000" i="1" dirty="0" smtClean="0"/>
              <a:t>Трафик по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, Клиенту, ТП, стране за период и т.д.</a:t>
            </a:r>
          </a:p>
          <a:p>
            <a:r>
              <a:rPr lang="ru-RU" sz="1000" i="1" dirty="0" smtClean="0"/>
              <a:t>Отчеты по активации и статусу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 с разбивкой по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, Клиенту и т.д.</a:t>
            </a:r>
          </a:p>
          <a:p>
            <a:r>
              <a:rPr lang="ru-RU" sz="1000" i="1" dirty="0" smtClean="0"/>
              <a:t>История соединений по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, Клиенту, ТП</a:t>
            </a:r>
          </a:p>
          <a:p>
            <a:r>
              <a:rPr lang="ru-RU" sz="1000" i="1" dirty="0" smtClean="0"/>
              <a:t>Выгрузка статистики в удобном формате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000" b="1" dirty="0" smtClean="0"/>
              <a:t>Управление сим-картами в режиме реального времени</a:t>
            </a:r>
            <a:endParaRPr lang="ru-RU" sz="1000" i="1" dirty="0" smtClean="0"/>
          </a:p>
          <a:p>
            <a:r>
              <a:rPr lang="ru-RU" sz="1000" i="1" dirty="0" smtClean="0"/>
              <a:t>Активация/деактивация в реальном времени</a:t>
            </a:r>
          </a:p>
          <a:p>
            <a:r>
              <a:rPr lang="ru-RU" sz="1000" i="1" dirty="0" smtClean="0"/>
              <a:t>Блокировка/разблокировка вручную/автоматически по заданным параметрам</a:t>
            </a:r>
          </a:p>
          <a:p>
            <a:r>
              <a:rPr lang="ru-RU" sz="1000" i="1" dirty="0" smtClean="0"/>
              <a:t>Автоматические оповещения об изменениях состояния SIM</a:t>
            </a:r>
            <a:endParaRPr lang="ru-RU" sz="1000" b="1" dirty="0" smtClean="0"/>
          </a:p>
          <a:p>
            <a:r>
              <a:rPr lang="ru-RU" sz="1000" b="1" dirty="0" smtClean="0"/>
              <a:t>Предотвращение нецелевого использования</a:t>
            </a:r>
            <a:endParaRPr lang="ru-RU" sz="1000" i="1" dirty="0" smtClean="0"/>
          </a:p>
          <a:p>
            <a:r>
              <a:rPr lang="ru-RU" sz="1000" i="1" dirty="0" smtClean="0"/>
              <a:t>Сигнализация об изъятии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 из устройства</a:t>
            </a:r>
          </a:p>
          <a:p>
            <a:r>
              <a:rPr lang="ru-RU" sz="1000" i="1" dirty="0" smtClean="0"/>
              <a:t>Блокировка сим-карты при изъятии из устройства </a:t>
            </a:r>
          </a:p>
          <a:p>
            <a:r>
              <a:rPr lang="ru-RU" sz="1000" i="1" dirty="0" smtClean="0"/>
              <a:t>Блокировка при использовании вне заданного устройства</a:t>
            </a:r>
            <a:endParaRPr lang="ru-RU" sz="1000" b="1" dirty="0" smtClean="0"/>
          </a:p>
          <a:p>
            <a:r>
              <a:rPr lang="ru-RU" sz="1000" b="1" dirty="0" smtClean="0"/>
              <a:t>Гибкий </a:t>
            </a:r>
            <a:r>
              <a:rPr lang="ru-RU" sz="1000" b="1" dirty="0" err="1" smtClean="0"/>
              <a:t>биллинг</a:t>
            </a:r>
            <a:r>
              <a:rPr lang="ru-RU" sz="1000" b="1" dirty="0" smtClean="0"/>
              <a:t> конечного пользователя</a:t>
            </a:r>
            <a:endParaRPr lang="ru-RU" sz="1000" i="1" dirty="0" smtClean="0"/>
          </a:p>
          <a:p>
            <a:r>
              <a:rPr lang="ru-RU" sz="1000" i="1" dirty="0" smtClean="0"/>
              <a:t>Удобный и прозрачный </a:t>
            </a:r>
            <a:r>
              <a:rPr lang="ru-RU" sz="1000" i="1" dirty="0" err="1" smtClean="0"/>
              <a:t>биллинг</a:t>
            </a:r>
            <a:endParaRPr lang="ru-RU" sz="1000" i="1" dirty="0" smtClean="0"/>
          </a:p>
          <a:p>
            <a:r>
              <a:rPr lang="ru-RU" sz="1000" i="1" dirty="0" smtClean="0"/>
              <a:t>Создание собственных ТП для конечных пользователей,</a:t>
            </a:r>
          </a:p>
          <a:p>
            <a:r>
              <a:rPr lang="ru-RU" sz="1000" i="1" dirty="0" smtClean="0"/>
              <a:t>Возможность </a:t>
            </a:r>
            <a:r>
              <a:rPr lang="ru-RU" sz="1000" i="1" dirty="0" err="1" smtClean="0"/>
              <a:t>биллинга</a:t>
            </a:r>
            <a:r>
              <a:rPr lang="ru-RU" sz="1000" i="1" dirty="0" smtClean="0"/>
              <a:t> пула </a:t>
            </a:r>
            <a:r>
              <a:rPr lang="en-US" sz="1000" i="1" dirty="0" smtClean="0"/>
              <a:t>SIM</a:t>
            </a:r>
            <a:endParaRPr lang="ru-RU" sz="1000" i="1" dirty="0" smtClean="0"/>
          </a:p>
          <a:p>
            <a:r>
              <a:rPr lang="ru-RU" sz="1000" i="1" dirty="0" smtClean="0"/>
              <a:t>Гибкая тарификация</a:t>
            </a:r>
            <a:endParaRPr lang="ru-RU" sz="1000" b="1" dirty="0" smtClean="0"/>
          </a:p>
          <a:p>
            <a:r>
              <a:rPr lang="ru-RU" sz="1000" b="1" dirty="0" smtClean="0"/>
              <a:t>Контроль за трафиком</a:t>
            </a:r>
            <a:endParaRPr lang="ru-RU" sz="1000" i="1" dirty="0" smtClean="0"/>
          </a:p>
          <a:p>
            <a:r>
              <a:rPr lang="ru-RU" sz="1000" i="1" dirty="0" smtClean="0"/>
              <a:t>Контроль счета конечного пользователя в реальном времени,</a:t>
            </a:r>
          </a:p>
          <a:p>
            <a:r>
              <a:rPr lang="ru-RU" sz="1000" i="1" dirty="0" smtClean="0"/>
              <a:t>Возможность настройки ограниченного объема трафика на </a:t>
            </a:r>
            <a:r>
              <a:rPr lang="en-US" sz="1000" i="1" dirty="0" smtClean="0"/>
              <a:t>SIM</a:t>
            </a:r>
            <a:endParaRPr lang="ru-RU" sz="1000" i="1" dirty="0" smtClean="0"/>
          </a:p>
          <a:p>
            <a:r>
              <a:rPr lang="ru-RU" sz="1000" i="1" dirty="0" smtClean="0"/>
              <a:t>Уведомление о перерасходе трафика/средств на счете.</a:t>
            </a:r>
            <a:endParaRPr lang="ru-RU" sz="1000" b="1" dirty="0" smtClean="0"/>
          </a:p>
          <a:p>
            <a:r>
              <a:rPr lang="ru-RU" sz="1000" b="1" dirty="0" smtClean="0"/>
              <a:t>Статистика и аналитика</a:t>
            </a:r>
            <a:endParaRPr lang="ru-RU" sz="1000" i="1" dirty="0" smtClean="0"/>
          </a:p>
          <a:p>
            <a:r>
              <a:rPr lang="ru-RU" sz="1000" i="1" dirty="0" smtClean="0"/>
              <a:t>Трафик по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, Клиенту, ТП, стране за период и т.д.</a:t>
            </a:r>
          </a:p>
          <a:p>
            <a:r>
              <a:rPr lang="ru-RU" sz="1000" i="1" dirty="0" smtClean="0"/>
              <a:t>Отчеты по активации и статусу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 с разбивкой по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, Клиенту и т.д.</a:t>
            </a:r>
          </a:p>
          <a:p>
            <a:r>
              <a:rPr lang="ru-RU" sz="1000" i="1" dirty="0" smtClean="0"/>
              <a:t>История соединений по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, Клиенту, ТП</a:t>
            </a:r>
          </a:p>
          <a:p>
            <a:r>
              <a:rPr lang="ru-RU" sz="1000" i="1" dirty="0" smtClean="0"/>
              <a:t>Выгрузка статистики в удобном формате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DB6310-BD84-4A09-B48F-FD3A0F6C9539}" type="slidenum">
              <a:rPr lang="en-US" sz="1200">
                <a:latin typeface="Calibri" pitchFamily="34" charset="0"/>
              </a:rPr>
              <a:pPr algn="r"/>
              <a:t>12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Header Placeholder 3"/>
          <p:cNvSpPr txBox="1">
            <a:spLocks noGrp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>
              <a:latin typeface="Calibri" pitchFamily="34" charset="0"/>
            </a:endParaRPr>
          </a:p>
        </p:txBody>
      </p:sp>
      <p:sp>
        <p:nvSpPr>
          <p:cNvPr id="29701" name="Date Placeholder 4"/>
          <p:cNvSpPr txBox="1">
            <a:spLocks noGrp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200">
              <a:latin typeface="Calibri" pitchFamily="34" charset="0"/>
            </a:endParaRPr>
          </a:p>
        </p:txBody>
      </p:sp>
      <p:sp>
        <p:nvSpPr>
          <p:cNvPr id="29702" name="Footer Placeholder 5"/>
          <p:cNvSpPr txBox="1">
            <a:spLocks noGrp="1"/>
          </p:cNvSpPr>
          <p:nvPr/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ru-RU" sz="1200">
              <a:latin typeface="Calibri" pitchFamily="34" charset="0"/>
            </a:endParaRPr>
          </a:p>
        </p:txBody>
      </p:sp>
      <p:sp>
        <p:nvSpPr>
          <p:cNvPr id="29703" name="Slide Number Placeholder 6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6645DF-59B4-4D01-BD17-FDA490CC7D49}" type="slidenum">
              <a:rPr lang="en-US" sz="1200">
                <a:latin typeface="Calibri" pitchFamily="34" charset="0"/>
              </a:rPr>
              <a:pPr algn="r"/>
              <a:t>15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D55D6-C75C-49F5-B8AF-2D2EA3F7F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55882-1323-465F-8A76-1D87C5CEC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B5A1-739F-40EF-8C24-ABC72065B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765F5-DF9C-410A-94EF-79D5FF9C3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06dc1d-9428-4389-a585-75820a41d9d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52" y="-24"/>
            <a:ext cx="7300906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7F8B3-ACFB-465D-8E65-DC2F9E119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9476-94FD-4C87-A7D7-3A4B2306A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5076-6411-4D4B-85DA-C9F7D45C4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D2722-B508-4A6D-A30B-784F4F5E1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396B7-6A71-4647-9D61-AAC7E5421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4625F-7E94-4F53-9DC0-03E84B01E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770E5-FDFF-477D-A2FC-40AF5A682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399C7-0AA6-4FF3-9BC6-213C1F897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19CA98D-08DF-40C8-B2D9-B9A1F7DF4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2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images.google.se/imgres?imgurl=http://www.providence.edu/polisci/students/megaport/images/trein.jpg&amp;imgrefurl=http://www.providence.edu/polisci/students/megaport/ContainerShips.htm&amp;h=400&amp;w=600&amp;sz=133&amp;hl=sv&amp;start=4&amp;um=1&amp;tbnid=jAj6QOJrdNXj9M:&amp;tbnh=90&amp;tbnw=135&amp;prev=/images?q=container&amp;svnum=10&amp;um=1&amp;hl=sv&amp;sa=N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hyperlink" Target="http://www.orange.co.uk/?linkfrom=hp4&amp;link=header_logo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22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2m@beeline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G_busines_cur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473200" y="1428750"/>
            <a:ext cx="511651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chemeClr val="bg1"/>
                </a:solidFill>
                <a:latin typeface="Verdana" pitchFamily="34" charset="0"/>
              </a:rPr>
              <a:t>Решения М2М для ТЭК</a:t>
            </a:r>
            <a:endParaRPr lang="en-US" sz="32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Smart SIM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 descr="8a07ede9-deb3-4795-ab41-c8c56129d2f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5888"/>
            <a:ext cx="1908175" cy="11414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62467" name="Подзаголовок 5"/>
          <p:cNvSpPr>
            <a:spLocks noGrp="1"/>
          </p:cNvSpPr>
          <p:nvPr>
            <p:ph type="subTitle" idx="1"/>
          </p:nvPr>
        </p:nvSpPr>
        <p:spPr bwMode="auto">
          <a:xfrm>
            <a:off x="395536" y="1052736"/>
            <a:ext cx="7991475" cy="13192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600" b="1" kern="1200" dirty="0" smtClean="0">
                <a:latin typeface="Verdana" pitchFamily="34" charset="0"/>
              </a:rPr>
              <a:t>Платформа «Центр управления </a:t>
            </a:r>
            <a:r>
              <a:rPr lang="en-US" sz="1600" b="1" kern="1200" dirty="0" smtClean="0">
                <a:latin typeface="Verdana" pitchFamily="34" charset="0"/>
              </a:rPr>
              <a:t>M2M</a:t>
            </a:r>
            <a:r>
              <a:rPr lang="ru-RU" sz="1600" b="1" kern="1200" dirty="0" smtClean="0">
                <a:latin typeface="Verdana" pitchFamily="34" charset="0"/>
              </a:rPr>
              <a:t>» </a:t>
            </a:r>
            <a:r>
              <a:rPr lang="ru-RU" sz="1400" kern="1200" dirty="0" smtClean="0">
                <a:latin typeface="Verdana" pitchFamily="34" charset="0"/>
              </a:rPr>
              <a:t>- </a:t>
            </a:r>
            <a:r>
              <a:rPr lang="ru-RU" sz="1600" kern="1200" dirty="0" smtClean="0">
                <a:latin typeface="Verdana" pitchFamily="34" charset="0"/>
              </a:rPr>
              <a:t>многофункциональный центр управления для быстрого и удобного управления </a:t>
            </a:r>
            <a:r>
              <a:rPr lang="en-US" sz="1600" kern="1200" dirty="0" smtClean="0">
                <a:latin typeface="Verdana" pitchFamily="34" charset="0"/>
              </a:rPr>
              <a:t>SIM</a:t>
            </a:r>
            <a:r>
              <a:rPr lang="ru-RU" sz="1600" kern="1200" dirty="0" smtClean="0">
                <a:latin typeface="Verdana" pitchFamily="34" charset="0"/>
              </a:rPr>
              <a:t>-картами в устройствах в режиме реального времени, их контроль и мониторинг через web-интерфейс и открытый </a:t>
            </a:r>
            <a:r>
              <a:rPr lang="en-US" sz="1600" kern="1200" dirty="0" smtClean="0">
                <a:latin typeface="Verdana" pitchFamily="34" charset="0"/>
              </a:rPr>
              <a:t>API </a:t>
            </a:r>
            <a:r>
              <a:rPr lang="ru-RU" sz="1600" kern="1200" dirty="0" smtClean="0">
                <a:latin typeface="Verdana" pitchFamily="34" charset="0"/>
              </a:rPr>
              <a:t>.</a:t>
            </a:r>
            <a:endParaRPr lang="ru-RU" sz="1400" kern="1200" dirty="0" smtClean="0">
              <a:latin typeface="Verdana" pitchFamily="34" charset="0"/>
            </a:endParaRPr>
          </a:p>
          <a:p>
            <a:pPr algn="l"/>
            <a:endParaRPr lang="ru-RU" sz="1600" dirty="0" smtClean="0">
              <a:latin typeface="Verdana" pitchFamily="34" charset="0"/>
            </a:endParaRPr>
          </a:p>
          <a:p>
            <a:pPr algn="l"/>
            <a:endParaRPr lang="ru-RU" sz="1600" dirty="0" smtClean="0">
              <a:latin typeface="Verdana" pitchFamily="34" charset="0"/>
            </a:endParaRPr>
          </a:p>
          <a:p>
            <a:pPr algn="l"/>
            <a:endParaRPr lang="ru-RU" sz="1600" dirty="0" smtClean="0">
              <a:latin typeface="Verdana" pitchFamily="34" charset="0"/>
            </a:endParaRPr>
          </a:p>
          <a:p>
            <a:pPr algn="l"/>
            <a:endParaRPr lang="ru-RU" sz="1600" b="1" dirty="0" smtClean="0">
              <a:latin typeface="Verdana" pitchFamily="34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908720"/>
            <a:ext cx="4860032" cy="106362"/>
          </a:xfrm>
          <a:prstGeom prst="rect">
            <a:avLst/>
          </a:prstGeom>
          <a:gradFill flip="none" rotWithShape="1">
            <a:gsLst>
              <a:gs pos="0">
                <a:srgbClr val="FFAA00"/>
              </a:gs>
              <a:gs pos="100000">
                <a:schemeClr val="bg1"/>
              </a:gs>
              <a:gs pos="36000">
                <a:srgbClr val="FFAA00">
                  <a:alpha val="62000"/>
                </a:srgbClr>
              </a:gs>
            </a:gsLst>
            <a:lin ang="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7199312" cy="523220"/>
          </a:xfrm>
        </p:spPr>
        <p:txBody>
          <a:bodyPr anchor="t">
            <a:spAutoFit/>
          </a:bodyPr>
          <a:lstStyle/>
          <a:p>
            <a:pPr algn="just">
              <a:defRPr/>
            </a:pPr>
            <a:r>
              <a:rPr lang="en-US" sz="28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Smart SIM</a:t>
            </a:r>
            <a:r>
              <a:rPr lang="ru-RU" sz="28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:</a:t>
            </a:r>
            <a:r>
              <a:rPr lang="en-US" sz="28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ru-RU" sz="28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ключевые особенности</a:t>
            </a:r>
            <a:endParaRPr lang="ru-RU" sz="2800" kern="1200" dirty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Picture 53" descr="C:\Documents and Settings\SBalashov\Мои документы\М2М\Презентация для клиентов\electron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860800"/>
            <a:ext cx="2305199" cy="230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2204864"/>
            <a:ext cx="807144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Verdana" pitchFamily="34" charset="0"/>
              </a:rPr>
              <a:t>Услуга </a:t>
            </a:r>
            <a:r>
              <a:rPr lang="ru-RU" sz="1600" b="1" dirty="0">
                <a:latin typeface="Verdana" pitchFamily="34" charset="0"/>
              </a:rPr>
              <a:t>имеет ряд ключевых преимуществ для применения в ТЭК:</a:t>
            </a:r>
          </a:p>
          <a:p>
            <a:pPr>
              <a:buFontTx/>
              <a:buChar char="-"/>
            </a:pPr>
            <a:r>
              <a:rPr lang="ru-RU" sz="1600" b="1" dirty="0">
                <a:latin typeface="Verdana" pitchFamily="34" charset="0"/>
              </a:rPr>
              <a:t> </a:t>
            </a:r>
            <a:r>
              <a:rPr lang="ru-RU" sz="1600" b="1" dirty="0" err="1">
                <a:latin typeface="Verdana" pitchFamily="34" charset="0"/>
              </a:rPr>
              <a:t>Биллинг</a:t>
            </a:r>
            <a:r>
              <a:rPr lang="ru-RU" sz="1600" b="1" dirty="0">
                <a:latin typeface="Verdana" pitchFamily="34" charset="0"/>
              </a:rPr>
              <a:t> </a:t>
            </a:r>
            <a:endParaRPr lang="ru-RU" sz="1600" b="1" dirty="0" smtClean="0">
              <a:latin typeface="Verdana" pitchFamily="34" charset="0"/>
            </a:endParaRPr>
          </a:p>
          <a:p>
            <a:r>
              <a:rPr lang="ru-RU" sz="1400" dirty="0" smtClean="0">
                <a:latin typeface="Verdana" pitchFamily="34" charset="0"/>
              </a:rPr>
              <a:t>Округление до 1 Кб в сутки, удобные тарифные планы и опции</a:t>
            </a:r>
          </a:p>
          <a:p>
            <a:endParaRPr lang="ru-RU" sz="14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ru-RU" sz="1600" b="1" dirty="0" smtClean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Управление </a:t>
            </a:r>
            <a:r>
              <a:rPr lang="en-US" sz="1600" b="1" dirty="0">
                <a:latin typeface="Verdana" pitchFamily="34" charset="0"/>
              </a:rPr>
              <a:t>SIM</a:t>
            </a:r>
            <a:r>
              <a:rPr lang="ru-RU" sz="1600" b="1" dirty="0" smtClean="0">
                <a:latin typeface="Verdana" pitchFamily="34" charset="0"/>
              </a:rPr>
              <a:t>-картами</a:t>
            </a:r>
          </a:p>
          <a:p>
            <a:r>
              <a:rPr lang="ru-RU" sz="1400" dirty="0" smtClean="0">
                <a:latin typeface="Verdana" pitchFamily="34" charset="0"/>
              </a:rPr>
              <a:t>Возможность самостоятельного управления всеми услугами</a:t>
            </a:r>
          </a:p>
          <a:p>
            <a:endParaRPr lang="ru-RU" sz="14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ru-RU" sz="1600" b="1" dirty="0" smtClean="0">
                <a:latin typeface="Verdana" pitchFamily="34" charset="0"/>
              </a:rPr>
              <a:t> Система оповещений</a:t>
            </a:r>
          </a:p>
          <a:p>
            <a:r>
              <a:rPr lang="ru-RU" sz="1400" dirty="0" smtClean="0">
                <a:latin typeface="Verdana" pitchFamily="34" charset="0"/>
              </a:rPr>
              <a:t>Перерасход трафика, нехарактерное количество сессий в сутки</a:t>
            </a:r>
          </a:p>
          <a:p>
            <a:endParaRPr lang="ru-RU" sz="14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ru-RU" sz="1600" b="1" dirty="0" smtClean="0">
                <a:latin typeface="Verdana" pitchFamily="34" charset="0"/>
              </a:rPr>
              <a:t> </a:t>
            </a:r>
            <a:r>
              <a:rPr lang="en-US" sz="1600" b="1" dirty="0">
                <a:latin typeface="Verdana" pitchFamily="34" charset="0"/>
              </a:rPr>
              <a:t>On-line </a:t>
            </a:r>
            <a:r>
              <a:rPr lang="ru-RU" sz="1600" b="1" dirty="0">
                <a:latin typeface="Verdana" pitchFamily="34" charset="0"/>
              </a:rPr>
              <a:t>мониторинг </a:t>
            </a:r>
            <a:r>
              <a:rPr lang="en-US" sz="1600" b="1" dirty="0">
                <a:latin typeface="Verdana" pitchFamily="34" charset="0"/>
              </a:rPr>
              <a:t>SIM</a:t>
            </a:r>
            <a:r>
              <a:rPr lang="ru-RU" sz="1600" b="1" dirty="0" smtClean="0">
                <a:latin typeface="Verdana" pitchFamily="34" charset="0"/>
              </a:rPr>
              <a:t>-карт</a:t>
            </a:r>
          </a:p>
          <a:p>
            <a:r>
              <a:rPr lang="ru-RU" sz="1400" dirty="0" smtClean="0">
                <a:latin typeface="Verdana" pitchFamily="34" charset="0"/>
              </a:rPr>
              <a:t>Диагностика в режиме реального времени всех параметров</a:t>
            </a:r>
          </a:p>
          <a:p>
            <a:endParaRPr lang="ru-RU" sz="1600" b="1" dirty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ru-RU" sz="1600" b="1" dirty="0">
                <a:latin typeface="Verdana" pitchFamily="34" charset="0"/>
              </a:rPr>
              <a:t> </a:t>
            </a:r>
            <a:r>
              <a:rPr lang="en-US" sz="1600" b="1" dirty="0">
                <a:latin typeface="Verdana" pitchFamily="34" charset="0"/>
              </a:rPr>
              <a:t>API</a:t>
            </a:r>
            <a:r>
              <a:rPr lang="ru-RU" sz="1600" b="1" dirty="0" smtClean="0">
                <a:latin typeface="Verdana" pitchFamily="34" charset="0"/>
              </a:rPr>
              <a:t>-интеграция</a:t>
            </a:r>
          </a:p>
          <a:p>
            <a:r>
              <a:rPr lang="ru-RU" sz="1400" dirty="0">
                <a:latin typeface="Verdana" pitchFamily="34" charset="0"/>
              </a:rPr>
              <a:t>Автоматизация управления </a:t>
            </a:r>
            <a:r>
              <a:rPr lang="en-US" sz="1400" dirty="0">
                <a:latin typeface="Verdana" pitchFamily="34" charset="0"/>
              </a:rPr>
              <a:t>SIM</a:t>
            </a:r>
          </a:p>
          <a:p>
            <a:endParaRPr lang="ru-RU" sz="1600" b="1" dirty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ru-RU" sz="1600" b="1" dirty="0">
                <a:latin typeface="Verdana" pitchFamily="34" charset="0"/>
              </a:rPr>
              <a:t> Отчетность</a:t>
            </a:r>
          </a:p>
          <a:p>
            <a:r>
              <a:rPr lang="ru-RU" sz="1400" dirty="0">
                <a:latin typeface="Verdana" pitchFamily="34" charset="0"/>
              </a:rPr>
              <a:t>Построение любых отчетов для любого количества </a:t>
            </a:r>
            <a:r>
              <a:rPr lang="en-US" sz="1400" dirty="0">
                <a:latin typeface="Verdana" pitchFamily="34" charset="0"/>
              </a:rPr>
              <a:t>SIM</a:t>
            </a:r>
            <a:endParaRPr lang="ru-RU" sz="1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198438"/>
            <a:ext cx="8229600" cy="1143000"/>
          </a:xfrm>
          <a:noFill/>
        </p:spPr>
        <p:txBody>
          <a:bodyPr/>
          <a:lstStyle/>
          <a:p>
            <a:pPr algn="l"/>
            <a:r>
              <a:rPr lang="ru-RU" sz="3600" smtClean="0">
                <a:latin typeface="Verdana" pitchFamily="34" charset="0"/>
              </a:rPr>
              <a:t>Демонстрация</a:t>
            </a:r>
            <a:endParaRPr lang="ru-RU" sz="2800" smtClean="0">
              <a:latin typeface="Verdana" pitchFamily="34" charset="0"/>
            </a:endParaRPr>
          </a:p>
        </p:txBody>
      </p:sp>
      <p:pic>
        <p:nvPicPr>
          <p:cNvPr id="13315" name="Picture 3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68313" y="1052513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500" b="1">
              <a:latin typeface="Times New Roman" pitchFamily="18" charset="0"/>
            </a:endParaRPr>
          </a:p>
        </p:txBody>
      </p:sp>
      <p:pic>
        <p:nvPicPr>
          <p:cNvPr id="13317" name="Picture 6" descr="C:\Documents and Settings\SBalashov\Мои документы\М2М\Презентация для клиентов\Скриншоты\Jasper\2 CU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84313"/>
            <a:ext cx="5040313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/>
        </p:nvSpPr>
        <p:spPr>
          <a:xfrm>
            <a:off x="0" y="1090390"/>
            <a:ext cx="4860032" cy="106362"/>
          </a:xfrm>
          <a:prstGeom prst="rect">
            <a:avLst/>
          </a:prstGeom>
          <a:gradFill flip="none" rotWithShape="1">
            <a:gsLst>
              <a:gs pos="0">
                <a:srgbClr val="FFAA00"/>
              </a:gs>
              <a:gs pos="100000">
                <a:schemeClr val="bg1"/>
              </a:gs>
              <a:gs pos="36000">
                <a:srgbClr val="FFAA00">
                  <a:alpha val="62000"/>
                </a:srgbClr>
              </a:gs>
            </a:gsLst>
            <a:lin ang="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9706dc1d-9428-4389-a585-75820a41d9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C:\Documents and Settings\SBalashov\Мои документы\М2М\Презентация для клиентов\Скриншоты\Jasper\2 CUT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908050"/>
            <a:ext cx="8640763" cy="55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388" y="115888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eaLnBrk="0" hangingPunct="0">
              <a:defRPr/>
            </a:pPr>
            <a:r>
              <a:rPr lang="ru-RU" sz="2800" dirty="0">
                <a:latin typeface="Verdana" pitchFamily="34" charset="0"/>
              </a:rPr>
              <a:t>Центр управления М2М </a:t>
            </a:r>
            <a: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ru-RU" dirty="0">
                <a:latin typeface="Verdana" pitchFamily="34" charset="0"/>
              </a:rPr>
              <a:t>Управление сим-картами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0" y="908720"/>
            <a:ext cx="4860032" cy="106362"/>
          </a:xfrm>
          <a:prstGeom prst="rect">
            <a:avLst/>
          </a:prstGeom>
          <a:gradFill flip="none" rotWithShape="1">
            <a:gsLst>
              <a:gs pos="0">
                <a:srgbClr val="FFAA00"/>
              </a:gs>
              <a:gs pos="100000">
                <a:schemeClr val="bg1"/>
              </a:gs>
              <a:gs pos="36000">
                <a:srgbClr val="FFAA00">
                  <a:alpha val="62000"/>
                </a:srgbClr>
              </a:gs>
            </a:gsLst>
            <a:lin ang="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C:\Documents and Settings\SBalashov\Мои документы\М2М\Презентация для клиентов\Скриншоты\Jasper\3 CU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96938"/>
            <a:ext cx="7545387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0825" y="53975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eaLnBrk="0" hangingPunct="0">
              <a:defRPr/>
            </a:pPr>
            <a:r>
              <a:rPr lang="ru-RU" sz="2800" dirty="0">
                <a:latin typeface="Verdana" pitchFamily="34" charset="0"/>
              </a:rPr>
              <a:t>Центр управления М2М </a:t>
            </a:r>
            <a: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ru-RU" dirty="0">
                <a:latin typeface="Verdana" pitchFamily="34" charset="0"/>
              </a:rPr>
              <a:t>диагностика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0" y="908720"/>
            <a:ext cx="4860032" cy="106362"/>
          </a:xfrm>
          <a:prstGeom prst="rect">
            <a:avLst/>
          </a:prstGeom>
          <a:gradFill flip="none" rotWithShape="1">
            <a:gsLst>
              <a:gs pos="0">
                <a:srgbClr val="FFAA00"/>
              </a:gs>
              <a:gs pos="100000">
                <a:schemeClr val="bg1"/>
              </a:gs>
              <a:gs pos="36000">
                <a:srgbClr val="FFAA00">
                  <a:alpha val="62000"/>
                </a:srgbClr>
              </a:gs>
            </a:gsLst>
            <a:lin ang="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C:\Documents and Settings\SBalashov\Мои документы\М2М\Презентация для клиентов\Скриншоты\Jasper\4 CU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84250"/>
            <a:ext cx="7561263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388" y="115888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eaLnBrk="0" hangingPunct="0">
              <a:defRPr/>
            </a:pPr>
            <a:r>
              <a:rPr lang="ru-RU" sz="2800" dirty="0">
                <a:latin typeface="Verdana" pitchFamily="34" charset="0"/>
              </a:rPr>
              <a:t>Центр управления М2М </a:t>
            </a:r>
            <a: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ru-RU" dirty="0">
                <a:latin typeface="Verdana" pitchFamily="34" charset="0"/>
              </a:rPr>
              <a:t>мониторинг и статистика по сим-картам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0" y="908720"/>
            <a:ext cx="4860032" cy="106362"/>
          </a:xfrm>
          <a:prstGeom prst="rect">
            <a:avLst/>
          </a:prstGeom>
          <a:gradFill flip="none" rotWithShape="1">
            <a:gsLst>
              <a:gs pos="0">
                <a:srgbClr val="FFAA00"/>
              </a:gs>
              <a:gs pos="100000">
                <a:schemeClr val="bg1"/>
              </a:gs>
              <a:gs pos="36000">
                <a:srgbClr val="FFAA00">
                  <a:alpha val="62000"/>
                </a:srgbClr>
              </a:gs>
            </a:gsLst>
            <a:lin ang="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9706dc1d-9428-4389-a585-75820a41d9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Footer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Osaka"/>
                <a:cs typeface="Osaka"/>
              </a:rPr>
              <a:t> </a:t>
            </a:r>
            <a:r>
              <a:rPr lang="en-US" sz="900">
                <a:solidFill>
                  <a:schemeClr val="tx1">
                    <a:tint val="75000"/>
                  </a:schemeClr>
                </a:solidFill>
                <a:latin typeface="+mn-lt"/>
                <a:ea typeface="Osaka"/>
                <a:cs typeface="Osaka"/>
              </a:rPr>
              <a:t>CONFIDENTIAL  Jasper Wireless, Inc.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Osaka"/>
                <a:cs typeface="Osaka"/>
              </a:rPr>
              <a:t> </a:t>
            </a:r>
            <a:endParaRPr lang="en-US" sz="1200">
              <a:latin typeface="+mn-lt"/>
              <a:ea typeface="Osaka"/>
              <a:cs typeface="Osaka"/>
            </a:endParaRPr>
          </a:p>
        </p:txBody>
      </p:sp>
      <p:sp>
        <p:nvSpPr>
          <p:cNvPr id="16389" name="Slide Numb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EAAA179-BE8B-4BB0-ACE6-85544601499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400">
              <a:latin typeface="+mn-lt"/>
            </a:endParaRPr>
          </a:p>
        </p:txBody>
      </p:sp>
      <p:pic>
        <p:nvPicPr>
          <p:cNvPr id="17413" name="Picture 8" descr="C:\Documents and Settings\SBalashov\Мои документы\М2М\Презентация для клиентов\Скриншоты\Jasper\5 CUT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025525"/>
            <a:ext cx="82311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115888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2800" dirty="0">
                <a:latin typeface="Verdana" pitchFamily="34" charset="0"/>
              </a:rPr>
              <a:t>Центр управления М2М </a:t>
            </a:r>
            <a: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Spot Light</a:t>
            </a:r>
            <a:r>
              <a:rPr lang="ru-RU" dirty="0">
                <a:solidFill>
                  <a:srgbClr val="000000"/>
                </a:solidFill>
                <a:latin typeface="Verdana" pitchFamily="34" charset="0"/>
              </a:rPr>
              <a:t> – расширенная диагностика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>
              <a:defRPr/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0" y="908720"/>
            <a:ext cx="4860032" cy="106362"/>
          </a:xfrm>
          <a:prstGeom prst="rect">
            <a:avLst/>
          </a:prstGeom>
          <a:gradFill flip="none" rotWithShape="1">
            <a:gsLst>
              <a:gs pos="0">
                <a:srgbClr val="FFAA00"/>
              </a:gs>
              <a:gs pos="100000">
                <a:schemeClr val="bg1"/>
              </a:gs>
              <a:gs pos="36000">
                <a:srgbClr val="FFAA00">
                  <a:alpha val="62000"/>
                </a:srgbClr>
              </a:gs>
            </a:gsLst>
            <a:lin ang="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C:\Documents and Settings\SBalashov\Мои документы\М2М\Презентация для клиентов\Скриншоты\Jasper\6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81063"/>
            <a:ext cx="784860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115888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2800" dirty="0">
                <a:latin typeface="Verdana" pitchFamily="34" charset="0"/>
              </a:rPr>
              <a:t>Центр управления М2М </a:t>
            </a:r>
            <a: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ru-RU" dirty="0">
                <a:solidFill>
                  <a:srgbClr val="000000"/>
                </a:solidFill>
                <a:latin typeface="Verdana" pitchFamily="34" charset="0"/>
              </a:rPr>
              <a:t>Информация по каждой сим-карте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>
              <a:defRPr/>
            </a:pP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C:\Documents and Settings\SBalashov\Мои документы\М2М\Презентация для клиентов\Скриншоты\Jasper\7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962025"/>
            <a:ext cx="788352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388" y="115888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2800" dirty="0">
                <a:latin typeface="Verdana" pitchFamily="34" charset="0"/>
              </a:rPr>
              <a:t>Центр управления М2М </a:t>
            </a:r>
            <a: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ru-RU" dirty="0">
                <a:solidFill>
                  <a:srgbClr val="000000"/>
                </a:solidFill>
                <a:latin typeface="Verdana" pitchFamily="34" charset="0"/>
              </a:rPr>
              <a:t>Система уведомлений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>
              <a:defRPr/>
            </a:pP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:\Documents and Settings\SBalashov\Мои документы\М2М\Презентация для клиентов\Скриншоты\Jasper\9 CU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96975"/>
            <a:ext cx="775970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388" y="115888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2800" dirty="0">
                <a:latin typeface="Verdana" pitchFamily="34" charset="0"/>
              </a:rPr>
              <a:t>Центр управления М2М </a:t>
            </a:r>
            <a: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ru-RU" dirty="0">
                <a:solidFill>
                  <a:srgbClr val="000000"/>
                </a:solidFill>
                <a:latin typeface="Verdana" pitchFamily="34" charset="0"/>
              </a:rPr>
              <a:t>Настройка параметров доступа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>
              <a:defRPr/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0" y="908720"/>
            <a:ext cx="4860032" cy="106362"/>
          </a:xfrm>
          <a:prstGeom prst="rect">
            <a:avLst/>
          </a:prstGeom>
          <a:gradFill flip="none" rotWithShape="1">
            <a:gsLst>
              <a:gs pos="0">
                <a:srgbClr val="FFAA00"/>
              </a:gs>
              <a:gs pos="100000">
                <a:schemeClr val="bg1"/>
              </a:gs>
              <a:gs pos="36000">
                <a:srgbClr val="FFAA00">
                  <a:alpha val="62000"/>
                </a:srgbClr>
              </a:gs>
            </a:gsLst>
            <a:lin ang="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Documents and Settings\SBalashov\Мои документы\М2М\Презентация для клиентов\Скриншоты\Jasper\10 CU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31925"/>
            <a:ext cx="7704137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115888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2800" dirty="0">
                <a:latin typeface="Verdana" pitchFamily="34" charset="0"/>
              </a:rPr>
              <a:t>Центр управления М2М </a:t>
            </a:r>
            <a: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ru-RU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>Администрирование и п</a:t>
            </a:r>
            <a:r>
              <a:rPr lang="ru-RU" dirty="0">
                <a:solidFill>
                  <a:srgbClr val="000000"/>
                </a:solidFill>
                <a:latin typeface="Verdana" pitchFamily="34" charset="0"/>
              </a:rPr>
              <a:t>ерсональная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Verdana" pitchFamily="34" charset="0"/>
              </a:rPr>
              <a:t>система идентификации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>
              <a:defRPr/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1196752"/>
            <a:ext cx="4860032" cy="106362"/>
          </a:xfrm>
          <a:prstGeom prst="rect">
            <a:avLst/>
          </a:prstGeom>
          <a:gradFill flip="none" rotWithShape="1">
            <a:gsLst>
              <a:gs pos="0">
                <a:srgbClr val="FFAA00"/>
              </a:gs>
              <a:gs pos="100000">
                <a:schemeClr val="bg1"/>
              </a:gs>
              <a:gs pos="36000">
                <a:srgbClr val="FFAA00">
                  <a:alpha val="62000"/>
                </a:srgbClr>
              </a:gs>
            </a:gsLst>
            <a:lin ang="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6894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Verdana" pitchFamily="34" charset="0"/>
              </a:rPr>
              <a:t>Новые возможности М2М в ТЭК</a:t>
            </a:r>
          </a:p>
        </p:txBody>
      </p:sp>
      <p:pic>
        <p:nvPicPr>
          <p:cNvPr id="4099" name="Picture 3" descr="9706dc1d-9428-4389-a585-75820a41d9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8313" y="1317625"/>
            <a:ext cx="5832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 eaLnBrk="0" hangingPunct="0"/>
            <a:r>
              <a:rPr lang="ru-RU" sz="1600" b="1" dirty="0">
                <a:latin typeface="Verdana" pitchFamily="34" charset="0"/>
              </a:rPr>
              <a:t>Что такое </a:t>
            </a:r>
            <a:r>
              <a:rPr lang="en-US" sz="1600" b="1" dirty="0">
                <a:latin typeface="Verdana" pitchFamily="34" charset="0"/>
              </a:rPr>
              <a:t>machine-to-machine (M2M)</a:t>
            </a:r>
            <a:r>
              <a:rPr lang="ru-RU" sz="1600" b="1" dirty="0">
                <a:latin typeface="Verdana" pitchFamily="34" charset="0"/>
              </a:rPr>
              <a:t>?</a:t>
            </a:r>
          </a:p>
          <a:p>
            <a:pPr marL="266700" indent="-266700" eaLnBrk="0" hangingPunct="0"/>
            <a:endParaRPr lang="ru-RU" sz="1400" b="1" dirty="0">
              <a:latin typeface="Verdana" pitchFamily="34" charset="0"/>
            </a:endParaRPr>
          </a:p>
          <a:p>
            <a:pPr marL="266700" indent="-266700" eaLnBrk="0" hangingPunct="0">
              <a:buFontTx/>
              <a:buChar char="•"/>
            </a:pPr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Это беспроводной доступ к информации об удаленных стационарных и перемещающихся объектах для сбора данных и мониторинга их состояния</a:t>
            </a:r>
            <a:endParaRPr lang="ru-RU" sz="1400" dirty="0">
              <a:latin typeface="Verdana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339975" y="2708275"/>
            <a:ext cx="59753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/>
            <a:r>
              <a:rPr lang="ru-RU" sz="1600" b="1">
                <a:latin typeface="Verdana" pitchFamily="34" charset="0"/>
              </a:rPr>
              <a:t>Какие задачи решает </a:t>
            </a:r>
            <a:r>
              <a:rPr lang="en-US" sz="1600" b="1">
                <a:latin typeface="Verdana" pitchFamily="34" charset="0"/>
              </a:rPr>
              <a:t>M2M</a:t>
            </a:r>
            <a:r>
              <a:rPr lang="ru-RU" sz="1600" b="1">
                <a:latin typeface="Verdana" pitchFamily="34" charset="0"/>
              </a:rPr>
              <a:t>?</a:t>
            </a:r>
          </a:p>
          <a:p>
            <a:pPr marL="358775" indent="-358775"/>
            <a:endParaRPr lang="ru-RU" sz="1400" b="1">
              <a:latin typeface="Verdana" pitchFamily="34" charset="0"/>
            </a:endParaRPr>
          </a:p>
          <a:p>
            <a:pPr marL="358775" indent="-358775">
              <a:buFontTx/>
              <a:buChar char="•"/>
            </a:pPr>
            <a:r>
              <a:rPr lang="ru-RU" sz="1400">
                <a:latin typeface="Verdana" pitchFamily="34" charset="0"/>
              </a:rPr>
              <a:t>Использование удаленного оборудования в труднодоступных местах или когда использование проводного соединения невозможно в принципе</a:t>
            </a:r>
          </a:p>
          <a:p>
            <a:pPr marL="358775" indent="-358775">
              <a:buFontTx/>
              <a:buChar char="•"/>
            </a:pPr>
            <a:endParaRPr lang="ru-RU" sz="1400">
              <a:latin typeface="Verdana" pitchFamily="34" charset="0"/>
            </a:endParaRPr>
          </a:p>
          <a:p>
            <a:pPr marL="358775" indent="-358775">
              <a:buFontTx/>
              <a:buChar char="•"/>
            </a:pPr>
            <a:r>
              <a:rPr lang="ru-RU" sz="1400">
                <a:latin typeface="Verdana" pitchFamily="34" charset="0"/>
              </a:rPr>
              <a:t>Оперативное подключение новых абонентских устройств к корпоративной сети без затрат на организацию проводных каналов</a:t>
            </a:r>
          </a:p>
          <a:p>
            <a:pPr marL="358775" indent="-358775">
              <a:buFontTx/>
              <a:buChar char="•"/>
            </a:pPr>
            <a:endParaRPr lang="ru-RU" sz="1400">
              <a:latin typeface="Verdana" pitchFamily="34" charset="0"/>
            </a:endParaRPr>
          </a:p>
          <a:p>
            <a:pPr marL="358775" indent="-358775">
              <a:buFontTx/>
              <a:buChar char="•"/>
            </a:pPr>
            <a:r>
              <a:rPr lang="ru-RU" sz="1400">
                <a:latin typeface="Verdana" pitchFamily="34" charset="0"/>
              </a:rPr>
              <a:t>Оптимизация затрат (полный контроль за трафиком и возможности оперативного регулирования)</a:t>
            </a:r>
          </a:p>
          <a:p>
            <a:pPr marL="358775" indent="-358775">
              <a:buFontTx/>
              <a:buChar char="•"/>
            </a:pPr>
            <a:endParaRPr lang="ru-RU" sz="1400">
              <a:latin typeface="Verdana" pitchFamily="34" charset="0"/>
            </a:endParaRPr>
          </a:p>
        </p:txBody>
      </p:sp>
      <p:pic>
        <p:nvPicPr>
          <p:cNvPr id="4102" name="Picture 6" descr="12_KeyHeizung"/>
          <p:cNvPicPr>
            <a:picLocks noChangeAspect="1" noChangeArrowheads="1"/>
          </p:cNvPicPr>
          <p:nvPr/>
        </p:nvPicPr>
        <p:blipFill>
          <a:blip r:embed="rId4" cstate="print"/>
          <a:srcRect l="4762" r="25337" b="1778"/>
          <a:stretch>
            <a:fillRect/>
          </a:stretch>
        </p:blipFill>
        <p:spPr bwMode="auto">
          <a:xfrm>
            <a:off x="900113" y="3213100"/>
            <a:ext cx="11064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LKW"/>
          <p:cNvPicPr>
            <a:picLocks noChangeAspect="1" noChangeArrowheads="1"/>
          </p:cNvPicPr>
          <p:nvPr/>
        </p:nvPicPr>
        <p:blipFill>
          <a:blip r:embed="rId5" cstate="print"/>
          <a:srcRect l="33128" t="27095" b="12895"/>
          <a:stretch>
            <a:fillRect/>
          </a:stretch>
        </p:blipFill>
        <p:spPr bwMode="auto">
          <a:xfrm>
            <a:off x="6948488" y="2060575"/>
            <a:ext cx="1295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trei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3113" y="1125538"/>
            <a:ext cx="13366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1268413"/>
            <a:ext cx="742950" cy="1268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1018382"/>
            <a:ext cx="4860032" cy="106362"/>
          </a:xfrm>
          <a:prstGeom prst="rect">
            <a:avLst/>
          </a:prstGeom>
          <a:gradFill flip="none" rotWithShape="1">
            <a:gsLst>
              <a:gs pos="0">
                <a:srgbClr val="FFAA00"/>
              </a:gs>
              <a:gs pos="100000">
                <a:schemeClr val="bg1"/>
              </a:gs>
              <a:gs pos="36000">
                <a:srgbClr val="FFAA00">
                  <a:alpha val="62000"/>
                </a:srgbClr>
              </a:gs>
            </a:gsLst>
            <a:lin ang="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115888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2800" dirty="0">
                <a:latin typeface="Verdana" pitchFamily="34" charset="0"/>
              </a:rPr>
              <a:t>Центр управления М2М </a:t>
            </a:r>
            <a: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ru-RU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>Интеграция с существующей </a:t>
            </a:r>
            <a:r>
              <a:rPr lang="en-US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>IT </a:t>
            </a:r>
            <a:r>
              <a:rPr lang="ru-RU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>инфраструктурой через </a:t>
            </a:r>
            <a:r>
              <a:rPr lang="en-US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>API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>
              <a:defRPr/>
            </a:pPr>
            <a:endParaRPr lang="en-US" dirty="0">
              <a:latin typeface="Verdana" pitchFamily="34" charset="0"/>
            </a:endParaRPr>
          </a:p>
        </p:txBody>
      </p:sp>
      <p:pic>
        <p:nvPicPr>
          <p:cNvPr id="22532" name="Рисунок 4" descr="A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444625"/>
            <a:ext cx="9001125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0" y="908720"/>
            <a:ext cx="4860032" cy="106362"/>
          </a:xfrm>
          <a:prstGeom prst="rect">
            <a:avLst/>
          </a:prstGeom>
          <a:gradFill flip="none" rotWithShape="1">
            <a:gsLst>
              <a:gs pos="0">
                <a:srgbClr val="FFAA00"/>
              </a:gs>
              <a:gs pos="100000">
                <a:schemeClr val="bg1"/>
              </a:gs>
              <a:gs pos="36000">
                <a:srgbClr val="FFAA00">
                  <a:alpha val="62000"/>
                </a:srgbClr>
              </a:gs>
            </a:gsLst>
            <a:lin ang="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6012160" y="1196752"/>
            <a:ext cx="3131840" cy="10801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012160" y="2492896"/>
            <a:ext cx="3131840" cy="10801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012160" y="3789040"/>
            <a:ext cx="3131840" cy="108012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4554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Verdana" pitchFamily="34" charset="0"/>
              </a:rPr>
              <a:t>М2М: как было раньше</a:t>
            </a:r>
            <a:endParaRPr lang="ru-RU" sz="2800" dirty="0">
              <a:latin typeface="Verdana" pitchFamily="34" charset="0"/>
            </a:endParaRPr>
          </a:p>
        </p:txBody>
      </p:sp>
      <p:pic>
        <p:nvPicPr>
          <p:cNvPr id="4099" name="Picture 3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23528" y="5085184"/>
            <a:ext cx="83529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</a:rPr>
              <a:t>Операторы связи выступали исключительно в качестве «трубы», предоставляя услуги передачи данных и их защиты в составе решений по мониторингу транспорта.</a:t>
            </a:r>
          </a:p>
          <a:p>
            <a:endParaRPr lang="ru-RU" sz="1400" dirty="0" smtClean="0">
              <a:latin typeface="Verdana" pitchFamily="34" charset="0"/>
            </a:endParaRPr>
          </a:p>
          <a:p>
            <a:r>
              <a:rPr lang="ru-RU" sz="1400" dirty="0" smtClean="0">
                <a:latin typeface="Verdana" pitchFamily="34" charset="0"/>
              </a:rPr>
              <a:t>+ сопутствующие услуги (специальные сим-карты, </a:t>
            </a:r>
            <a:r>
              <a:rPr lang="en-US" sz="1400" dirty="0" smtClean="0">
                <a:latin typeface="Verdana" pitchFamily="34" charset="0"/>
              </a:rPr>
              <a:t>VPN, APN </a:t>
            </a:r>
            <a:r>
              <a:rPr lang="ru-RU" sz="1400" dirty="0" smtClean="0">
                <a:latin typeface="Verdana" pitchFamily="34" charset="0"/>
              </a:rPr>
              <a:t>и т.д.)</a:t>
            </a:r>
            <a:endParaRPr lang="ru-RU" sz="1400" dirty="0">
              <a:latin typeface="Verdana" pitchFamily="34" charset="0"/>
            </a:endParaRPr>
          </a:p>
          <a:p>
            <a:pPr marL="358775" indent="-358775"/>
            <a:endParaRPr lang="ru-RU" dirty="0"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018382"/>
            <a:ext cx="4860032" cy="106362"/>
          </a:xfrm>
          <a:prstGeom prst="rect">
            <a:avLst/>
          </a:prstGeom>
          <a:gradFill flip="none" rotWithShape="1">
            <a:gsLst>
              <a:gs pos="0">
                <a:srgbClr val="FFAA00"/>
              </a:gs>
              <a:gs pos="100000">
                <a:schemeClr val="bg1"/>
              </a:gs>
              <a:gs pos="36000">
                <a:srgbClr val="FFAA00">
                  <a:alpha val="62000"/>
                </a:srgbClr>
              </a:gs>
            </a:gsLst>
            <a:lin ang="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pic>
        <p:nvPicPr>
          <p:cNvPr id="1026" name="Picture 2" descr="C:\Documents and Settings\SBalashov\Мои документы\М2М\Презентация для клиентов\ogranichennie-vozm-S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2"/>
            <a:ext cx="1152128" cy="1152128"/>
          </a:xfrm>
          <a:prstGeom prst="rect">
            <a:avLst/>
          </a:prstGeom>
          <a:noFill/>
        </p:spPr>
      </p:pic>
      <p:grpSp>
        <p:nvGrpSpPr>
          <p:cNvPr id="2" name="Группа 25"/>
          <p:cNvGrpSpPr/>
          <p:nvPr/>
        </p:nvGrpSpPr>
        <p:grpSpPr>
          <a:xfrm>
            <a:off x="3923928" y="2564904"/>
            <a:ext cx="1944216" cy="973708"/>
            <a:chOff x="3046743" y="3356992"/>
            <a:chExt cx="2197844" cy="1117724"/>
          </a:xfrm>
        </p:grpSpPr>
        <p:pic>
          <p:nvPicPr>
            <p:cNvPr id="14" name="Picture 29" descr="C:\Documents and Settings\SBalashov\Мои документы\М2М\Презентация для клиентов\server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6743" y="3356992"/>
              <a:ext cx="1099252" cy="10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 descr="C:\Documents and Settings\SBalashov\Мои документы\М2М\Презентация для клиентов\monito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6863" y="3356992"/>
              <a:ext cx="1117724" cy="1117724"/>
            </a:xfrm>
            <a:prstGeom prst="rect">
              <a:avLst/>
            </a:prstGeom>
            <a:noFill/>
          </p:spPr>
        </p:pic>
      </p:grpSp>
      <p:pic>
        <p:nvPicPr>
          <p:cNvPr id="16" name="Picture 65" descr="C:\Documents and Settings\SBalashov\Мои документы\М2М\Презентация для клиентов\simcard_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861048"/>
            <a:ext cx="1008112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2"/>
          <p:cNvGrpSpPr/>
          <p:nvPr/>
        </p:nvGrpSpPr>
        <p:grpSpPr>
          <a:xfrm>
            <a:off x="6012160" y="1260049"/>
            <a:ext cx="2736304" cy="872807"/>
            <a:chOff x="6012160" y="1124744"/>
            <a:chExt cx="2736304" cy="87280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012160" y="1124744"/>
              <a:ext cx="1944216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rgbClr val="000000"/>
                  </a:solidFill>
                  <a:latin typeface="Verdana" pitchFamily="34" charset="0"/>
                </a:rPr>
                <a:t>1. Оборудование</a:t>
              </a:r>
            </a:p>
            <a:p>
              <a:endParaRPr lang="ru-RU" sz="1000" dirty="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12160" y="1412776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dirty="0" smtClean="0">
                  <a:solidFill>
                    <a:srgbClr val="000000"/>
                  </a:solidFill>
                  <a:latin typeface="Verdana" pitchFamily="34" charset="0"/>
                </a:rPr>
                <a:t>Поставщики оборудования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1520" y="2204864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Verdana" pitchFamily="34" charset="0"/>
              </a:rPr>
              <a:t>B2B </a:t>
            </a:r>
            <a:r>
              <a:rPr lang="ru-RU" sz="2400" dirty="0" smtClean="0">
                <a:latin typeface="Verdana" pitchFamily="34" charset="0"/>
              </a:rPr>
              <a:t>клиент</a:t>
            </a:r>
            <a:endParaRPr lang="ru-RU" sz="2400" dirty="0">
              <a:latin typeface="Verdana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2483768" y="1916832"/>
            <a:ext cx="1080120" cy="2448272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31"/>
          <p:cNvGrpSpPr/>
          <p:nvPr/>
        </p:nvGrpSpPr>
        <p:grpSpPr>
          <a:xfrm>
            <a:off x="6012160" y="2586390"/>
            <a:ext cx="3131840" cy="842610"/>
            <a:chOff x="6012160" y="2348880"/>
            <a:chExt cx="3312368" cy="84261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012160" y="2348880"/>
              <a:ext cx="331236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rgbClr val="000000"/>
                  </a:solidFill>
                  <a:latin typeface="Verdana" pitchFamily="34" charset="0"/>
                </a:rPr>
                <a:t>2. Комплексные системы по мониторингу оборудования</a:t>
              </a:r>
            </a:p>
            <a:p>
              <a:endParaRPr lang="ru-RU" sz="1200" dirty="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012160" y="2852936"/>
              <a:ext cx="2778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600" dirty="0" smtClean="0">
                  <a:solidFill>
                    <a:srgbClr val="000000"/>
                  </a:solidFill>
                  <a:latin typeface="Verdana" pitchFamily="34" charset="0"/>
                </a:rPr>
                <a:t>Системные интеграторы</a:t>
              </a:r>
            </a:p>
          </p:txBody>
        </p:sp>
      </p:grpSp>
      <p:grpSp>
        <p:nvGrpSpPr>
          <p:cNvPr id="6" name="Группа 30"/>
          <p:cNvGrpSpPr/>
          <p:nvPr/>
        </p:nvGrpSpPr>
        <p:grpSpPr>
          <a:xfrm>
            <a:off x="6012160" y="3878178"/>
            <a:ext cx="1872629" cy="630942"/>
            <a:chOff x="6012160" y="3784684"/>
            <a:chExt cx="1872629" cy="63094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012160" y="3784684"/>
              <a:ext cx="1465466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300" b="1" dirty="0" smtClean="0">
                  <a:solidFill>
                    <a:srgbClr val="000000"/>
                  </a:solidFill>
                  <a:latin typeface="Verdana" pitchFamily="34" charset="0"/>
                </a:rPr>
                <a:t>3. Сим-карты</a:t>
              </a:r>
              <a:endParaRPr lang="ru-RU" sz="1300" b="1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012160" y="4077072"/>
              <a:ext cx="18726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600" dirty="0" smtClean="0">
                  <a:solidFill>
                    <a:srgbClr val="000000"/>
                  </a:solidFill>
                  <a:latin typeface="Verdana" pitchFamily="34" charset="0"/>
                </a:rPr>
                <a:t>Оператор связи</a:t>
              </a:r>
            </a:p>
          </p:txBody>
        </p:sp>
      </p:grpSp>
      <p:pic>
        <p:nvPicPr>
          <p:cNvPr id="3" name="Picture 2" descr="C:\Documents and Settings\SBalashov\Мои документы\М2М\Презентация для клиентов\Картинки\man_laptop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780928"/>
            <a:ext cx="1472443" cy="1486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6012160" y="4365104"/>
            <a:ext cx="3131840" cy="108012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012160" y="1124744"/>
            <a:ext cx="3131840" cy="10801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012160" y="2276872"/>
            <a:ext cx="3131840" cy="10801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012160" y="3429000"/>
            <a:ext cx="3131840" cy="86409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0825" y="188640"/>
            <a:ext cx="617829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Verdana" pitchFamily="34" charset="0"/>
              </a:rPr>
              <a:t>М2М: новые тенденции</a:t>
            </a:r>
          </a:p>
          <a:p>
            <a:r>
              <a:rPr lang="ru-RU" dirty="0" smtClean="0">
                <a:latin typeface="Verdana" pitchFamily="34" charset="0"/>
              </a:rPr>
              <a:t>дополнительные услуги и продукты от оператора</a:t>
            </a:r>
            <a:endParaRPr lang="ru-RU" dirty="0">
              <a:latin typeface="Verdana" pitchFamily="34" charset="0"/>
            </a:endParaRPr>
          </a:p>
        </p:txBody>
      </p:sp>
      <p:pic>
        <p:nvPicPr>
          <p:cNvPr id="4099" name="Picture 3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1520" y="4149080"/>
            <a:ext cx="360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Операторы начинают предлагать многофункциональные системы по </a:t>
            </a:r>
            <a:r>
              <a:rPr lang="en-US" sz="1600" dirty="0" smtClean="0">
                <a:latin typeface="Verdana" pitchFamily="34" charset="0"/>
              </a:rPr>
              <a:t>on-line</a:t>
            </a:r>
            <a:r>
              <a:rPr lang="ru-RU" sz="1600" dirty="0" smtClean="0">
                <a:latin typeface="Verdana" pitchFamily="34" charset="0"/>
              </a:rPr>
              <a:t> мониторингу, контролю и управлению сим-карт и соединений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018382"/>
            <a:ext cx="4860032" cy="106362"/>
          </a:xfrm>
          <a:prstGeom prst="rect">
            <a:avLst/>
          </a:prstGeom>
          <a:gradFill flip="none" rotWithShape="1">
            <a:gsLst>
              <a:gs pos="0">
                <a:srgbClr val="FFAA00"/>
              </a:gs>
              <a:gs pos="100000">
                <a:schemeClr val="bg1"/>
              </a:gs>
              <a:gs pos="36000">
                <a:srgbClr val="FFAA00">
                  <a:alpha val="62000"/>
                </a:srgbClr>
              </a:gs>
            </a:gsLst>
            <a:lin ang="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pic>
        <p:nvPicPr>
          <p:cNvPr id="1026" name="Picture 2" descr="C:\Documents and Settings\SBalashov\Мои документы\М2М\Презентация для клиентов\ogranichennie-vozm-S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24744"/>
            <a:ext cx="1152128" cy="1152128"/>
          </a:xfrm>
          <a:prstGeom prst="rect">
            <a:avLst/>
          </a:prstGeom>
          <a:noFill/>
        </p:spPr>
      </p:pic>
      <p:grpSp>
        <p:nvGrpSpPr>
          <p:cNvPr id="2" name="Группа 25"/>
          <p:cNvGrpSpPr/>
          <p:nvPr/>
        </p:nvGrpSpPr>
        <p:grpSpPr>
          <a:xfrm>
            <a:off x="3923928" y="2276872"/>
            <a:ext cx="1944216" cy="973708"/>
            <a:chOff x="3046743" y="3356992"/>
            <a:chExt cx="2197844" cy="1117724"/>
          </a:xfrm>
        </p:grpSpPr>
        <p:pic>
          <p:nvPicPr>
            <p:cNvPr id="14" name="Picture 29" descr="C:\Documents and Settings\SBalashov\Мои документы\М2М\Презентация для клиентов\server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6743" y="3356992"/>
              <a:ext cx="1099252" cy="10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 descr="C:\Documents and Settings\SBalashov\Мои документы\М2М\Презентация для клиентов\monito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6863" y="3356992"/>
              <a:ext cx="1117724" cy="1117724"/>
            </a:xfrm>
            <a:prstGeom prst="rect">
              <a:avLst/>
            </a:prstGeom>
            <a:noFill/>
          </p:spPr>
        </p:pic>
      </p:grpSp>
      <p:pic>
        <p:nvPicPr>
          <p:cNvPr id="16" name="Picture 65" descr="C:\Documents and Settings\SBalashov\Мои документы\М2М\Презентация для клиентов\simcard_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429000"/>
            <a:ext cx="864096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2"/>
          <p:cNvGrpSpPr/>
          <p:nvPr/>
        </p:nvGrpSpPr>
        <p:grpSpPr>
          <a:xfrm>
            <a:off x="6012160" y="1188041"/>
            <a:ext cx="2736304" cy="872807"/>
            <a:chOff x="6012160" y="1124744"/>
            <a:chExt cx="2736304" cy="87280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012160" y="1124744"/>
              <a:ext cx="1944216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rgbClr val="000000"/>
                  </a:solidFill>
                  <a:latin typeface="Verdana" pitchFamily="34" charset="0"/>
                </a:rPr>
                <a:t>1. Оборудование</a:t>
              </a:r>
            </a:p>
            <a:p>
              <a:endParaRPr lang="ru-RU" sz="1000" dirty="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12160" y="1412776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dirty="0" smtClean="0">
                  <a:solidFill>
                    <a:srgbClr val="000000"/>
                  </a:solidFill>
                  <a:latin typeface="Verdana" pitchFamily="34" charset="0"/>
                </a:rPr>
                <a:t>Поставщики оборудования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1520" y="1916832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Verdana" pitchFamily="34" charset="0"/>
              </a:rPr>
              <a:t>B2B </a:t>
            </a:r>
            <a:r>
              <a:rPr lang="ru-RU" sz="2400" dirty="0" smtClean="0">
                <a:latin typeface="Verdana" pitchFamily="34" charset="0"/>
              </a:rPr>
              <a:t>клиент</a:t>
            </a:r>
            <a:endParaRPr lang="ru-RU" sz="2400" dirty="0">
              <a:latin typeface="Verdana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2483768" y="1484784"/>
            <a:ext cx="1080120" cy="2448272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31"/>
          <p:cNvGrpSpPr/>
          <p:nvPr/>
        </p:nvGrpSpPr>
        <p:grpSpPr>
          <a:xfrm>
            <a:off x="6012160" y="2348880"/>
            <a:ext cx="3131840" cy="842610"/>
            <a:chOff x="6012160" y="2348880"/>
            <a:chExt cx="3312368" cy="84261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012160" y="2348880"/>
              <a:ext cx="331236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rgbClr val="000000"/>
                  </a:solidFill>
                  <a:latin typeface="Verdana" pitchFamily="34" charset="0"/>
                </a:rPr>
                <a:t>2. Комплексные системы по мониторингу оборудования</a:t>
              </a:r>
            </a:p>
            <a:p>
              <a:endParaRPr lang="ru-RU" sz="1200" dirty="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012160" y="2852936"/>
              <a:ext cx="2778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600" dirty="0" smtClean="0">
                  <a:solidFill>
                    <a:srgbClr val="000000"/>
                  </a:solidFill>
                  <a:latin typeface="Verdana" pitchFamily="34" charset="0"/>
                </a:rPr>
                <a:t>Системные интеграторы</a:t>
              </a:r>
            </a:p>
          </p:txBody>
        </p:sp>
      </p:grpSp>
      <p:grpSp>
        <p:nvGrpSpPr>
          <p:cNvPr id="6" name="Группа 30"/>
          <p:cNvGrpSpPr/>
          <p:nvPr/>
        </p:nvGrpSpPr>
        <p:grpSpPr>
          <a:xfrm>
            <a:off x="6012160" y="3522494"/>
            <a:ext cx="1872629" cy="626586"/>
            <a:chOff x="6012160" y="3784684"/>
            <a:chExt cx="1872629" cy="62658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012160" y="3784684"/>
              <a:ext cx="14205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300" b="1" dirty="0" smtClean="0">
                  <a:solidFill>
                    <a:srgbClr val="000000"/>
                  </a:solidFill>
                  <a:latin typeface="Verdana" pitchFamily="34" charset="0"/>
                </a:rPr>
                <a:t>3. Сим-карта</a:t>
              </a:r>
              <a:endParaRPr lang="ru-RU" sz="1300" b="1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012160" y="4072716"/>
              <a:ext cx="18726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600" dirty="0" smtClean="0">
                  <a:solidFill>
                    <a:srgbClr val="000000"/>
                  </a:solidFill>
                  <a:latin typeface="Verdana" pitchFamily="34" charset="0"/>
                </a:rPr>
                <a:t>Оператор связи</a:t>
              </a:r>
            </a:p>
          </p:txBody>
        </p:sp>
      </p:grpSp>
      <p:pic>
        <p:nvPicPr>
          <p:cNvPr id="3" name="Picture 2" descr="C:\Documents and Settings\SBalashov\Мои документы\М2М\Презентация для клиентов\Картинки\man_laptop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348880"/>
            <a:ext cx="1472443" cy="1486669"/>
          </a:xfrm>
          <a:prstGeom prst="rect">
            <a:avLst/>
          </a:prstGeom>
          <a:noFill/>
        </p:spPr>
      </p:pic>
      <p:grpSp>
        <p:nvGrpSpPr>
          <p:cNvPr id="7" name="Группа 30"/>
          <p:cNvGrpSpPr/>
          <p:nvPr/>
        </p:nvGrpSpPr>
        <p:grpSpPr>
          <a:xfrm>
            <a:off x="6012160" y="4509120"/>
            <a:ext cx="3059832" cy="792088"/>
            <a:chOff x="5903641" y="3784684"/>
            <a:chExt cx="3059832" cy="79208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903641" y="3784684"/>
              <a:ext cx="305983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rgbClr val="000000"/>
                  </a:solidFill>
                  <a:latin typeface="Verdana" pitchFamily="34" charset="0"/>
                </a:rPr>
                <a:t>4. Системы по управлению сим-картами и соединениями</a:t>
              </a:r>
              <a:endParaRPr lang="ru-RU" sz="1300" b="1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903641" y="4238218"/>
              <a:ext cx="18726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600" dirty="0" smtClean="0">
                  <a:solidFill>
                    <a:srgbClr val="000000"/>
                  </a:solidFill>
                  <a:latin typeface="Verdana" pitchFamily="34" charset="0"/>
                </a:rPr>
                <a:t>Оператор связи</a:t>
              </a:r>
            </a:p>
          </p:txBody>
        </p:sp>
      </p:grpSp>
      <p:grpSp>
        <p:nvGrpSpPr>
          <p:cNvPr id="8" name="Группа 39"/>
          <p:cNvGrpSpPr/>
          <p:nvPr/>
        </p:nvGrpSpPr>
        <p:grpSpPr>
          <a:xfrm>
            <a:off x="395536" y="5805264"/>
            <a:ext cx="8482603" cy="796163"/>
            <a:chOff x="323528" y="3515270"/>
            <a:chExt cx="8482603" cy="796163"/>
          </a:xfrm>
        </p:grpSpPr>
        <p:pic>
          <p:nvPicPr>
            <p:cNvPr id="41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59832" y="3515270"/>
              <a:ext cx="1037101" cy="777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0" descr="AT&amp;T - Horizontal.gif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528" y="3717032"/>
              <a:ext cx="864096" cy="44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1" descr="kpn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95735" y="3717032"/>
              <a:ext cx="730433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9" descr="logo_rogers.gif"/>
            <p:cNvPicPr>
              <a:picLocks noChangeAspect="1"/>
            </p:cNvPicPr>
            <p:nvPr/>
          </p:nvPicPr>
          <p:blipFill>
            <a:blip r:embed="rId11" cstate="print"/>
            <a:srcRect t="23215" b="15169"/>
            <a:stretch>
              <a:fillRect/>
            </a:stretch>
          </p:blipFill>
          <p:spPr bwMode="auto">
            <a:xfrm>
              <a:off x="6948264" y="3756020"/>
              <a:ext cx="864096" cy="233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" descr="http://blogs.strat-cons.com/wp-content/uploads/2008/07/telcel_logo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100392" y="3789040"/>
              <a:ext cx="705739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259632" y="3645024"/>
              <a:ext cx="792088" cy="565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83968" y="3573016"/>
              <a:ext cx="108012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51" descr="Orange">
              <a:hlinkClick r:id="rId15" tooltip="Orange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580113" y="3717032"/>
              <a:ext cx="648072" cy="498984"/>
            </a:xfrm>
            <a:prstGeom prst="rect">
              <a:avLst/>
            </a:prstGeom>
            <a:noFill/>
          </p:spPr>
        </p:pic>
        <p:pic>
          <p:nvPicPr>
            <p:cNvPr id="49" name="Picture 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300192" y="3669577"/>
              <a:ext cx="504056" cy="479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452320" y="3989410"/>
              <a:ext cx="864096" cy="32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" name="Picture 64" descr="C:\Documents and Settings\SBalashov\Мои документы\М2М\Презентация для клиентов\server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40410" y="4437112"/>
            <a:ext cx="1091630" cy="109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 descr="C:\Documents and Settings\SBalashov\Мои документы\М2М\Презентация для клиентов\moni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437112"/>
            <a:ext cx="988740" cy="973708"/>
          </a:xfrm>
          <a:prstGeom prst="rect">
            <a:avLst/>
          </a:prstGeom>
          <a:noFill/>
        </p:spPr>
      </p:pic>
      <p:pic>
        <p:nvPicPr>
          <p:cNvPr id="26" name="Picture 6" descr="C:\Documents and Settings\SBalashov\Мои документы\М2М\Презентация для клиентов\Скриншоты\Jasper\2 CUT.bmp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283968" y="4221088"/>
            <a:ext cx="1304648" cy="8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5" descr="C:\Documents and Settings\SBalashov\Мои документы\М2М\Презентация для клиентов\simcard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4722813"/>
            <a:ext cx="137001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4" descr="C:\Documents and Settings\SBalashov\Мои документы\М2М\Презентация для клиентов\ser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357563"/>
            <a:ext cx="10509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23850" y="328613"/>
            <a:ext cx="4595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Verdana" pitchFamily="34" charset="0"/>
              </a:rPr>
              <a:t>Центр управления М2М</a:t>
            </a:r>
          </a:p>
        </p:txBody>
      </p:sp>
      <p:cxnSp>
        <p:nvCxnSpPr>
          <p:cNvPr id="8198" name="Straight Connector 42"/>
          <p:cNvCxnSpPr>
            <a:cxnSpLocks noChangeShapeType="1"/>
          </p:cNvCxnSpPr>
          <p:nvPr/>
        </p:nvCxnSpPr>
        <p:spPr bwMode="auto">
          <a:xfrm>
            <a:off x="2268538" y="5372100"/>
            <a:ext cx="1511300" cy="576263"/>
          </a:xfrm>
          <a:prstGeom prst="line">
            <a:avLst/>
          </a:prstGeom>
          <a:noFill/>
          <a:ln w="76200" algn="ctr">
            <a:solidFill>
              <a:schemeClr val="tx2">
                <a:lumMod val="75000"/>
                <a:lumOff val="25000"/>
              </a:schemeClr>
            </a:solidFill>
            <a:miter lim="800000"/>
            <a:headEnd type="triangle" w="med" len="med"/>
            <a:tailEnd/>
          </a:ln>
        </p:spPr>
      </p:cxnSp>
      <p:sp>
        <p:nvSpPr>
          <p:cNvPr id="6150" name="TextBox 15"/>
          <p:cNvSpPr txBox="1">
            <a:spLocks noChangeArrowheads="1"/>
          </p:cNvSpPr>
          <p:nvPr/>
        </p:nvSpPr>
        <p:spPr bwMode="auto">
          <a:xfrm>
            <a:off x="3421063" y="2852738"/>
            <a:ext cx="331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Verdana" pitchFamily="34" charset="0"/>
              </a:rPr>
              <a:t>Центр управления </a:t>
            </a:r>
            <a:r>
              <a:rPr lang="en-US" sz="1600" b="1">
                <a:latin typeface="Verdana" pitchFamily="34" charset="0"/>
              </a:rPr>
              <a:t>M2M</a:t>
            </a:r>
          </a:p>
        </p:txBody>
      </p:sp>
      <p:sp>
        <p:nvSpPr>
          <p:cNvPr id="6151" name="TextBox 76"/>
          <p:cNvSpPr txBox="1">
            <a:spLocks noChangeArrowheads="1"/>
          </p:cNvSpPr>
          <p:nvPr/>
        </p:nvSpPr>
        <p:spPr bwMode="auto">
          <a:xfrm>
            <a:off x="5940425" y="4737100"/>
            <a:ext cx="7175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Verdana" pitchFamily="34" charset="0"/>
              </a:rPr>
              <a:t>сигнал</a:t>
            </a:r>
            <a:endParaRPr lang="en-US" sz="1200">
              <a:latin typeface="Verdana" pitchFamily="34" charset="0"/>
            </a:endParaRPr>
          </a:p>
        </p:txBody>
      </p:sp>
      <p:sp>
        <p:nvSpPr>
          <p:cNvPr id="8201" name="Line 49"/>
          <p:cNvSpPr>
            <a:spLocks noChangeShapeType="1"/>
          </p:cNvSpPr>
          <p:nvPr/>
        </p:nvSpPr>
        <p:spPr bwMode="auto">
          <a:xfrm flipV="1">
            <a:off x="5795963" y="5227638"/>
            <a:ext cx="1441450" cy="720725"/>
          </a:xfrm>
          <a:prstGeom prst="line">
            <a:avLst/>
          </a:prstGeom>
          <a:noFill/>
          <a:ln w="76200">
            <a:solidFill>
              <a:schemeClr val="tx2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53" name="Line 50"/>
          <p:cNvSpPr>
            <a:spLocks noChangeShapeType="1"/>
          </p:cNvSpPr>
          <p:nvPr/>
        </p:nvSpPr>
        <p:spPr bwMode="auto">
          <a:xfrm flipV="1">
            <a:off x="2413000" y="3933825"/>
            <a:ext cx="15113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154" name="TextBox 76"/>
          <p:cNvSpPr txBox="1">
            <a:spLocks noChangeArrowheads="1"/>
          </p:cNvSpPr>
          <p:nvPr/>
        </p:nvSpPr>
        <p:spPr bwMode="auto">
          <a:xfrm>
            <a:off x="2306638" y="3571875"/>
            <a:ext cx="168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Verdana" pitchFamily="34" charset="0"/>
              </a:rPr>
              <a:t>Управление </a:t>
            </a:r>
            <a:r>
              <a:rPr lang="en-US" sz="1400">
                <a:latin typeface="Verdana" pitchFamily="34" charset="0"/>
              </a:rPr>
              <a:t>SIM</a:t>
            </a:r>
          </a:p>
        </p:txBody>
      </p:sp>
      <p:cxnSp>
        <p:nvCxnSpPr>
          <p:cNvPr id="6155" name="Straight Connector 43"/>
          <p:cNvCxnSpPr>
            <a:cxnSpLocks noChangeShapeType="1"/>
          </p:cNvCxnSpPr>
          <p:nvPr/>
        </p:nvCxnSpPr>
        <p:spPr bwMode="auto">
          <a:xfrm>
            <a:off x="4860925" y="4651375"/>
            <a:ext cx="0" cy="433388"/>
          </a:xfrm>
          <a:prstGeom prst="line">
            <a:avLst/>
          </a:prstGeom>
          <a:noFill/>
          <a:ln w="76200" algn="ctr">
            <a:solidFill>
              <a:srgbClr val="CC6600"/>
            </a:solidFill>
            <a:prstDash val="sysDot"/>
            <a:miter lim="800000"/>
            <a:headEnd/>
            <a:tailEnd/>
          </a:ln>
        </p:spPr>
      </p:cxnSp>
      <p:sp>
        <p:nvSpPr>
          <p:cNvPr id="6156" name="TextBox 76"/>
          <p:cNvSpPr txBox="1">
            <a:spLocks noChangeArrowheads="1"/>
          </p:cNvSpPr>
          <p:nvPr/>
        </p:nvSpPr>
        <p:spPr bwMode="auto">
          <a:xfrm rot="1330172">
            <a:off x="2716213" y="5372100"/>
            <a:ext cx="776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Verdana" pitchFamily="34" charset="0"/>
              </a:rPr>
              <a:t>данные</a:t>
            </a:r>
            <a:endParaRPr lang="en-US" sz="1200">
              <a:latin typeface="Verdana" pitchFamily="34" charset="0"/>
            </a:endParaRPr>
          </a:p>
        </p:txBody>
      </p:sp>
      <p:sp>
        <p:nvSpPr>
          <p:cNvPr id="6157" name="Text Box 54"/>
          <p:cNvSpPr txBox="1">
            <a:spLocks noChangeArrowheads="1"/>
          </p:cNvSpPr>
          <p:nvPr/>
        </p:nvSpPr>
        <p:spPr bwMode="auto">
          <a:xfrm>
            <a:off x="395288" y="2852738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Verdana" pitchFamily="34" charset="0"/>
              </a:rPr>
              <a:t>В2В клиент</a:t>
            </a:r>
            <a:endParaRPr lang="ru-RU" sz="1600" b="1">
              <a:latin typeface="Verdana" pitchFamily="34" charset="0"/>
            </a:endParaRPr>
          </a:p>
        </p:txBody>
      </p:sp>
      <p:sp>
        <p:nvSpPr>
          <p:cNvPr id="8210" name="TextBox 9"/>
          <p:cNvSpPr txBox="1">
            <a:spLocks noChangeArrowheads="1"/>
          </p:cNvSpPr>
          <p:nvPr/>
        </p:nvSpPr>
        <p:spPr bwMode="auto">
          <a:xfrm>
            <a:off x="3635375" y="5300663"/>
            <a:ext cx="2305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Мобильная сеть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59448" name="Cloud"/>
          <p:cNvSpPr>
            <a:spLocks noChangeAspect="1" noEditPoints="1" noChangeArrowheads="1"/>
          </p:cNvSpPr>
          <p:nvPr/>
        </p:nvSpPr>
        <p:spPr bwMode="auto">
          <a:xfrm>
            <a:off x="3708400" y="4537075"/>
            <a:ext cx="2239963" cy="19145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cxnSp>
        <p:nvCxnSpPr>
          <p:cNvPr id="6160" name="Straight Connector 42"/>
          <p:cNvCxnSpPr>
            <a:cxnSpLocks noChangeShapeType="1"/>
          </p:cNvCxnSpPr>
          <p:nvPr/>
        </p:nvCxnSpPr>
        <p:spPr bwMode="auto">
          <a:xfrm>
            <a:off x="3851275" y="5948363"/>
            <a:ext cx="1944688" cy="0"/>
          </a:xfrm>
          <a:prstGeom prst="line">
            <a:avLst/>
          </a:prstGeom>
          <a:noFill/>
          <a:ln w="76200" algn="ctr">
            <a:solidFill>
              <a:srgbClr val="CC6600"/>
            </a:solidFill>
            <a:prstDash val="sysDot"/>
            <a:miter lim="800000"/>
            <a:headEnd/>
            <a:tailEnd/>
          </a:ln>
        </p:spPr>
      </p:cxnSp>
      <p:sp>
        <p:nvSpPr>
          <p:cNvPr id="6161" name="TextBox 76"/>
          <p:cNvSpPr txBox="1">
            <a:spLocks noChangeArrowheads="1"/>
          </p:cNvSpPr>
          <p:nvPr/>
        </p:nvSpPr>
        <p:spPr bwMode="auto">
          <a:xfrm rot="-1454360">
            <a:off x="6027738" y="5300663"/>
            <a:ext cx="7762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Verdana" pitchFamily="34" charset="0"/>
              </a:rPr>
              <a:t>данные</a:t>
            </a:r>
            <a:endParaRPr lang="en-US" sz="1200">
              <a:latin typeface="Verdana" pitchFamily="34" charset="0"/>
            </a:endParaRPr>
          </a:p>
        </p:txBody>
      </p:sp>
      <p:sp>
        <p:nvSpPr>
          <p:cNvPr id="8211" name="Line 59"/>
          <p:cNvSpPr>
            <a:spLocks noChangeShapeType="1"/>
          </p:cNvSpPr>
          <p:nvPr/>
        </p:nvSpPr>
        <p:spPr bwMode="auto">
          <a:xfrm flipV="1">
            <a:off x="5868988" y="5084763"/>
            <a:ext cx="1368425" cy="0"/>
          </a:xfrm>
          <a:prstGeom prst="line">
            <a:avLst/>
          </a:prstGeom>
          <a:noFill/>
          <a:ln w="76200">
            <a:solidFill>
              <a:schemeClr val="tx2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cxnSp>
        <p:nvCxnSpPr>
          <p:cNvPr id="6163" name="Straight Connector 43"/>
          <p:cNvCxnSpPr>
            <a:cxnSpLocks noChangeShapeType="1"/>
          </p:cNvCxnSpPr>
          <p:nvPr/>
        </p:nvCxnSpPr>
        <p:spPr bwMode="auto">
          <a:xfrm>
            <a:off x="4859338" y="5084763"/>
            <a:ext cx="936625" cy="0"/>
          </a:xfrm>
          <a:prstGeom prst="line">
            <a:avLst/>
          </a:prstGeom>
          <a:noFill/>
          <a:ln w="76200" algn="ctr">
            <a:solidFill>
              <a:srgbClr val="CC6600"/>
            </a:solidFill>
            <a:prstDash val="sysDot"/>
            <a:miter lim="800000"/>
            <a:headEnd/>
            <a:tailEnd/>
          </a:ln>
        </p:spPr>
      </p:cxnSp>
      <p:sp>
        <p:nvSpPr>
          <p:cNvPr id="6164" name="Text Box 61"/>
          <p:cNvSpPr txBox="1">
            <a:spLocks noChangeArrowheads="1"/>
          </p:cNvSpPr>
          <p:nvPr/>
        </p:nvSpPr>
        <p:spPr bwMode="auto">
          <a:xfrm>
            <a:off x="519113" y="1341438"/>
            <a:ext cx="8445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Verdana" pitchFamily="34" charset="0"/>
              </a:rPr>
              <a:t>Новый продукт для корпоративных клиентов:</a:t>
            </a:r>
          </a:p>
          <a:p>
            <a:endParaRPr lang="ru-RU" sz="1600" dirty="0">
              <a:latin typeface="Verdana" pitchFamily="34" charset="0"/>
            </a:endParaRPr>
          </a:p>
          <a:p>
            <a:r>
              <a:rPr lang="ru-RU" sz="1600" dirty="0">
                <a:latin typeface="Verdana" pitchFamily="34" charset="0"/>
              </a:rPr>
              <a:t>быстрое и удобное управление сим-картами в устройствах в режиме реального времени, их контроль и мониторинг через </a:t>
            </a:r>
            <a:r>
              <a:rPr lang="ru-RU" sz="1600" dirty="0" smtClean="0">
                <a:latin typeface="Verdana" pitchFamily="34" charset="0"/>
              </a:rPr>
              <a:t>web-интерфейс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ru-RU" sz="1600" dirty="0" smtClean="0">
                <a:latin typeface="Verdana" pitchFamily="34" charset="0"/>
              </a:rPr>
              <a:t>или через </a:t>
            </a:r>
            <a:r>
              <a:rPr lang="en-US" sz="1600" dirty="0" smtClean="0">
                <a:latin typeface="Verdana" pitchFamily="34" charset="0"/>
              </a:rPr>
              <a:t>API, </a:t>
            </a:r>
            <a:r>
              <a:rPr lang="ru-RU" sz="1600" dirty="0" smtClean="0">
                <a:latin typeface="Verdana" pitchFamily="34" charset="0"/>
              </a:rPr>
              <a:t>с возможностью интеграции с любыми </a:t>
            </a:r>
            <a:r>
              <a:rPr lang="en-US" sz="1600" dirty="0" smtClean="0">
                <a:latin typeface="Verdana" pitchFamily="34" charset="0"/>
              </a:rPr>
              <a:t>IT </a:t>
            </a:r>
            <a:r>
              <a:rPr lang="ru-RU" sz="1600" dirty="0" smtClean="0">
                <a:latin typeface="Verdana" pitchFamily="34" charset="0"/>
              </a:rPr>
              <a:t>системами </a:t>
            </a:r>
            <a:endParaRPr lang="ru-RU" sz="1600" dirty="0">
              <a:latin typeface="Verdana" pitchFamily="34" charset="0"/>
            </a:endParaRPr>
          </a:p>
        </p:txBody>
      </p:sp>
      <p:pic>
        <p:nvPicPr>
          <p:cNvPr id="6165" name="Picture 62" descr="97766620, Rtimages /Tetra images"/>
          <p:cNvPicPr>
            <a:picLocks noChangeAspect="1" noChangeArrowheads="1"/>
          </p:cNvPicPr>
          <p:nvPr/>
        </p:nvPicPr>
        <p:blipFill>
          <a:blip r:embed="rId4" cstate="print"/>
          <a:srcRect l="691" t="9763" r="2174"/>
          <a:stretch>
            <a:fillRect/>
          </a:stretch>
        </p:blipFill>
        <p:spPr bwMode="auto">
          <a:xfrm>
            <a:off x="395288" y="3284538"/>
            <a:ext cx="1801812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17" name="Straight Connector 43"/>
          <p:cNvCxnSpPr>
            <a:cxnSpLocks noChangeShapeType="1"/>
          </p:cNvCxnSpPr>
          <p:nvPr/>
        </p:nvCxnSpPr>
        <p:spPr bwMode="auto">
          <a:xfrm>
            <a:off x="4860925" y="4219575"/>
            <a:ext cx="0" cy="360363"/>
          </a:xfrm>
          <a:prstGeom prst="line">
            <a:avLst/>
          </a:prstGeom>
          <a:noFill/>
          <a:ln w="76200">
            <a:solidFill>
              <a:schemeClr val="tx2">
                <a:lumMod val="75000"/>
                <a:lumOff val="25000"/>
              </a:schemeClr>
            </a:solidFill>
            <a:round/>
            <a:headEnd type="triangle"/>
            <a:tailEnd type="none" w="med" len="med"/>
          </a:ln>
        </p:spPr>
      </p:cxnSp>
      <p:pic>
        <p:nvPicPr>
          <p:cNvPr id="6167" name="Picture 5" descr="9706dc1d-9428-4389-a585-75820a41d9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68" name="Group 67"/>
          <p:cNvGrpSpPr>
            <a:grpSpLocks/>
          </p:cNvGrpSpPr>
          <p:nvPr/>
        </p:nvGrpSpPr>
        <p:grpSpPr bwMode="auto">
          <a:xfrm>
            <a:off x="539750" y="4508500"/>
            <a:ext cx="1511300" cy="1295400"/>
            <a:chOff x="7004050" y="2530475"/>
            <a:chExt cx="817563" cy="762000"/>
          </a:xfrm>
        </p:grpSpPr>
        <p:pic>
          <p:nvPicPr>
            <p:cNvPr id="6170" name="Picture 37" descr="serv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04050" y="2530475"/>
              <a:ext cx="512763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1" name="Picture 37" descr="serv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08850" y="2606675"/>
              <a:ext cx="512763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69" name="Picture 6" descr="C:\Documents and Settings\SBalashov\Мои документы\М2М\Презентация для клиентов\Скриншоты\Jasper\2 CUT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3167063"/>
            <a:ext cx="1655762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9"/>
          <p:cNvSpPr/>
          <p:nvPr/>
        </p:nvSpPr>
        <p:spPr>
          <a:xfrm>
            <a:off x="0" y="1018382"/>
            <a:ext cx="4860032" cy="106362"/>
          </a:xfrm>
          <a:prstGeom prst="rect">
            <a:avLst/>
          </a:prstGeom>
          <a:gradFill flip="none" rotWithShape="1">
            <a:gsLst>
              <a:gs pos="0">
                <a:srgbClr val="FFAA00"/>
              </a:gs>
              <a:gs pos="100000">
                <a:schemeClr val="bg1"/>
              </a:gs>
              <a:gs pos="36000">
                <a:srgbClr val="FFAA00">
                  <a:alpha val="62000"/>
                </a:srgbClr>
              </a:gs>
            </a:gsLst>
            <a:lin ang="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9706dc1d-9428-4389-a585-75820a41d9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698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Verdana" pitchFamily="34" charset="0"/>
              </a:rPr>
              <a:t>Преимущества для клиентов Билайн</a:t>
            </a:r>
          </a:p>
        </p:txBody>
      </p:sp>
      <p:sp>
        <p:nvSpPr>
          <p:cNvPr id="7172" name="Text Box 18"/>
          <p:cNvSpPr txBox="1">
            <a:spLocks noChangeArrowheads="1"/>
          </p:cNvSpPr>
          <p:nvPr/>
        </p:nvSpPr>
        <p:spPr bwMode="auto">
          <a:xfrm>
            <a:off x="2411413" y="1557338"/>
            <a:ext cx="64817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Verdana" pitchFamily="34" charset="0"/>
              </a:rPr>
              <a:t>Оперативность и максимум комфорта управления через web-интерфейс и по </a:t>
            </a:r>
            <a:r>
              <a:rPr lang="en-US" sz="1400">
                <a:latin typeface="Verdana" pitchFamily="34" charset="0"/>
              </a:rPr>
              <a:t>API, </a:t>
            </a:r>
            <a:r>
              <a:rPr lang="ru-RU" sz="1400">
                <a:latin typeface="Verdana" pitchFamily="34" charset="0"/>
              </a:rPr>
              <a:t>с возможностью самостоятельно менять статус собственных </a:t>
            </a:r>
            <a:r>
              <a:rPr lang="en-US" sz="1400">
                <a:latin typeface="Verdana" pitchFamily="34" charset="0"/>
              </a:rPr>
              <a:t>SIM</a:t>
            </a:r>
            <a:r>
              <a:rPr lang="ru-RU" sz="1400">
                <a:latin typeface="Verdana" pitchFamily="34" charset="0"/>
              </a:rPr>
              <a:t>-карт и задавать параметры их работы в любой момент времени</a:t>
            </a:r>
            <a:r>
              <a:rPr lang="en-US" sz="1400">
                <a:latin typeface="Verdana" pitchFamily="34" charset="0"/>
              </a:rPr>
              <a:t>, </a:t>
            </a:r>
            <a:r>
              <a:rPr lang="ru-RU" sz="1400">
                <a:latin typeface="Verdana" pitchFamily="34" charset="0"/>
              </a:rPr>
              <a:t>переходить на другие тарифные планы</a:t>
            </a:r>
          </a:p>
        </p:txBody>
      </p:sp>
      <p:sp>
        <p:nvSpPr>
          <p:cNvPr id="7173" name="Text Box 19"/>
          <p:cNvSpPr txBox="1">
            <a:spLocks noChangeArrowheads="1"/>
          </p:cNvSpPr>
          <p:nvPr/>
        </p:nvSpPr>
        <p:spPr bwMode="auto">
          <a:xfrm>
            <a:off x="2411413" y="2997200"/>
            <a:ext cx="61928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Verdana" pitchFamily="34" charset="0"/>
              </a:rPr>
              <a:t>Защита от мошенничества и нецелевого использования путем настройки параметров работы сим-карты и настройки системы уведомлений, широкие возможности систем отчетности для больших объемов используемых </a:t>
            </a:r>
            <a:r>
              <a:rPr lang="en-US" sz="1400">
                <a:latin typeface="Verdana" pitchFamily="34" charset="0"/>
              </a:rPr>
              <a:t>SIM</a:t>
            </a:r>
            <a:r>
              <a:rPr lang="ru-RU" sz="1400">
                <a:latin typeface="Verdana" pitchFamily="34" charset="0"/>
              </a:rPr>
              <a:t>-карт</a:t>
            </a:r>
          </a:p>
        </p:txBody>
      </p:sp>
      <p:sp>
        <p:nvSpPr>
          <p:cNvPr id="7174" name="Text Box 20"/>
          <p:cNvSpPr txBox="1">
            <a:spLocks noChangeArrowheads="1"/>
          </p:cNvSpPr>
          <p:nvPr/>
        </p:nvSpPr>
        <p:spPr bwMode="auto">
          <a:xfrm>
            <a:off x="2411413" y="4654550"/>
            <a:ext cx="6048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Verdana" pitchFamily="34" charset="0"/>
              </a:rPr>
              <a:t>Возможность создавать новые бизнес-модели и тарифные планы для собственных пользователей</a:t>
            </a:r>
          </a:p>
        </p:txBody>
      </p:sp>
      <p:sp>
        <p:nvSpPr>
          <p:cNvPr id="7175" name="Прямоугольник 23"/>
          <p:cNvSpPr>
            <a:spLocks noChangeArrowheads="1"/>
          </p:cNvSpPr>
          <p:nvPr/>
        </p:nvSpPr>
        <p:spPr bwMode="auto">
          <a:xfrm>
            <a:off x="2428875" y="1249363"/>
            <a:ext cx="6246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Verdana" pitchFamily="34" charset="0"/>
              </a:rPr>
              <a:t>Управление </a:t>
            </a:r>
            <a:r>
              <a:rPr lang="en-US" sz="1400" b="1">
                <a:solidFill>
                  <a:srgbClr val="000000"/>
                </a:solidFill>
                <a:latin typeface="Verdana" pitchFamily="34" charset="0"/>
              </a:rPr>
              <a:t>SIM</a:t>
            </a:r>
            <a:r>
              <a:rPr lang="ru-RU" sz="1400" b="1">
                <a:solidFill>
                  <a:srgbClr val="000000"/>
                </a:solidFill>
                <a:latin typeface="Verdana" pitchFamily="34" charset="0"/>
              </a:rPr>
              <a:t>-картами в режиме реального времени</a:t>
            </a:r>
          </a:p>
        </p:txBody>
      </p:sp>
      <p:sp>
        <p:nvSpPr>
          <p:cNvPr id="7176" name="Прямоугольник 24"/>
          <p:cNvSpPr>
            <a:spLocks noChangeArrowheads="1"/>
          </p:cNvSpPr>
          <p:nvPr/>
        </p:nvSpPr>
        <p:spPr bwMode="auto">
          <a:xfrm>
            <a:off x="2411413" y="2708275"/>
            <a:ext cx="7038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400" b="1">
                <a:solidFill>
                  <a:srgbClr val="000000"/>
                </a:solidFill>
                <a:latin typeface="Verdana" pitchFamily="34" charset="0"/>
              </a:rPr>
              <a:t>Полный контроль затрат на связь</a:t>
            </a:r>
          </a:p>
        </p:txBody>
      </p:sp>
      <p:sp>
        <p:nvSpPr>
          <p:cNvPr id="7177" name="Прямоугольник 25"/>
          <p:cNvSpPr>
            <a:spLocks noChangeArrowheads="1"/>
          </p:cNvSpPr>
          <p:nvPr/>
        </p:nvSpPr>
        <p:spPr bwMode="auto">
          <a:xfrm>
            <a:off x="2411413" y="43656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400" b="1">
                <a:solidFill>
                  <a:srgbClr val="000000"/>
                </a:solidFill>
                <a:latin typeface="Verdana" pitchFamily="34" charset="0"/>
              </a:rPr>
              <a:t>Создание собственных ТП</a:t>
            </a:r>
          </a:p>
        </p:txBody>
      </p:sp>
      <p:pic>
        <p:nvPicPr>
          <p:cNvPr id="7178" name="Picture 2" descr="C:\Documents and Settings\SBalashov\Мои документы\М2М\Презентация для клиентов\upravlenie-SIM-real-ti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8" y="1125538"/>
            <a:ext cx="15890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2" descr="C:\Documents and Settings\SBalashov\Мои документы\М2М\Презентация для клиентов\gibkiy-bill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005263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" descr="C:\Documents and Settings\SBalashov\Мои документы\М2М\Презентация для клиентов\lo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2852738"/>
            <a:ext cx="9350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9"/>
          <p:cNvSpPr/>
          <p:nvPr/>
        </p:nvSpPr>
        <p:spPr>
          <a:xfrm>
            <a:off x="0" y="1018382"/>
            <a:ext cx="4860032" cy="106362"/>
          </a:xfrm>
          <a:prstGeom prst="rect">
            <a:avLst/>
          </a:prstGeom>
          <a:gradFill flip="none" rotWithShape="1">
            <a:gsLst>
              <a:gs pos="0">
                <a:srgbClr val="FFAA00"/>
              </a:gs>
              <a:gs pos="100000">
                <a:schemeClr val="bg1"/>
              </a:gs>
              <a:gs pos="36000">
                <a:srgbClr val="FFAA00">
                  <a:alpha val="62000"/>
                </a:srgbClr>
              </a:gs>
            </a:gsLst>
            <a:lin ang="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9706dc1d-9428-4389-a585-75820a41d9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7046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Verdana" pitchFamily="34" charset="0"/>
              </a:rPr>
              <a:t>Преимущества для клиентов </a:t>
            </a:r>
            <a:r>
              <a:rPr lang="ru-RU" sz="2800" dirty="0" err="1">
                <a:latin typeface="Verdana" pitchFamily="34" charset="0"/>
              </a:rPr>
              <a:t>Билайн</a:t>
            </a:r>
            <a:endParaRPr lang="ru-RU" sz="2800" dirty="0">
              <a:latin typeface="Verdana" pitchFamily="34" charset="0"/>
            </a:endParaRPr>
          </a:p>
        </p:txBody>
      </p:sp>
      <p:sp>
        <p:nvSpPr>
          <p:cNvPr id="8196" name="Text Box 21"/>
          <p:cNvSpPr txBox="1">
            <a:spLocks noChangeArrowheads="1"/>
          </p:cNvSpPr>
          <p:nvPr/>
        </p:nvSpPr>
        <p:spPr bwMode="auto">
          <a:xfrm>
            <a:off x="2411413" y="1628775"/>
            <a:ext cx="62642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Verdana" pitchFamily="34" charset="0"/>
              </a:rPr>
              <a:t>Отслеживание расходов в режиме реального времени и получение дополнительной информации при технических неполадках.</a:t>
            </a:r>
          </a:p>
        </p:txBody>
      </p:sp>
      <p:sp>
        <p:nvSpPr>
          <p:cNvPr id="8197" name="Text Box 22"/>
          <p:cNvSpPr txBox="1">
            <a:spLocks noChangeArrowheads="1"/>
          </p:cNvSpPr>
          <p:nvPr/>
        </p:nvSpPr>
        <p:spPr bwMode="auto">
          <a:xfrm>
            <a:off x="2411413" y="3284538"/>
            <a:ext cx="6048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Verdana" pitchFamily="34" charset="0"/>
              </a:rPr>
              <a:t>Доступ к подробной информации по беспроводным соединениям и широкому спектру параметров.</a:t>
            </a:r>
          </a:p>
        </p:txBody>
      </p:sp>
      <p:sp>
        <p:nvSpPr>
          <p:cNvPr id="8198" name="Прямоугольник 26"/>
          <p:cNvSpPr>
            <a:spLocks noChangeArrowheads="1"/>
          </p:cNvSpPr>
          <p:nvPr/>
        </p:nvSpPr>
        <p:spPr bwMode="auto">
          <a:xfrm>
            <a:off x="2411413" y="1341438"/>
            <a:ext cx="409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400" b="1">
                <a:solidFill>
                  <a:srgbClr val="000000"/>
                </a:solidFill>
                <a:latin typeface="Verdana" pitchFamily="34" charset="0"/>
              </a:rPr>
              <a:t>Контроль за трафиком и диагностика</a:t>
            </a:r>
          </a:p>
        </p:txBody>
      </p:sp>
      <p:sp>
        <p:nvSpPr>
          <p:cNvPr id="8199" name="Прямоугольник 27"/>
          <p:cNvSpPr>
            <a:spLocks noChangeArrowheads="1"/>
          </p:cNvSpPr>
          <p:nvPr/>
        </p:nvSpPr>
        <p:spPr bwMode="auto">
          <a:xfrm>
            <a:off x="2411413" y="2997200"/>
            <a:ext cx="2676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400" b="1">
                <a:solidFill>
                  <a:srgbClr val="000000"/>
                </a:solidFill>
                <a:latin typeface="Verdana" pitchFamily="34" charset="0"/>
              </a:rPr>
              <a:t>Статистика и аналитика</a:t>
            </a:r>
          </a:p>
        </p:txBody>
      </p:sp>
      <p:sp>
        <p:nvSpPr>
          <p:cNvPr id="8200" name="Прямоугольник 29"/>
          <p:cNvSpPr>
            <a:spLocks noChangeArrowheads="1"/>
          </p:cNvSpPr>
          <p:nvPr/>
        </p:nvSpPr>
        <p:spPr bwMode="auto">
          <a:xfrm>
            <a:off x="2411413" y="4652963"/>
            <a:ext cx="1406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400" b="1">
                <a:solidFill>
                  <a:srgbClr val="000000"/>
                </a:solidFill>
                <a:latin typeface="Verdana" pitchFamily="34" charset="0"/>
              </a:rPr>
              <a:t>Интеграция</a:t>
            </a:r>
          </a:p>
        </p:txBody>
      </p:sp>
      <p:sp>
        <p:nvSpPr>
          <p:cNvPr id="8201" name="Text Box 22"/>
          <p:cNvSpPr txBox="1">
            <a:spLocks noChangeArrowheads="1"/>
          </p:cNvSpPr>
          <p:nvPr/>
        </p:nvSpPr>
        <p:spPr bwMode="auto">
          <a:xfrm>
            <a:off x="2411413" y="4941888"/>
            <a:ext cx="6048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Возможность интеграции по API с внутренними системами управления оборудованием вашей компании</a:t>
            </a:r>
            <a:endParaRPr lang="ru-RU" sz="1400">
              <a:latin typeface="Verdana" pitchFamily="34" charset="0"/>
            </a:endParaRPr>
          </a:p>
        </p:txBody>
      </p:sp>
      <p:pic>
        <p:nvPicPr>
          <p:cNvPr id="8202" name="Picture 24" descr="C:\Documents and Settings\SBalashov\Мои документы\М2М\Презентация для клиентов\statistic-&amp;-analit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708275"/>
            <a:ext cx="1878013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2" descr="C:\Documents and Settings\SBalashov\Мои документы\М2М\Презентация для клиентов\integrac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437063"/>
            <a:ext cx="1371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" descr="C:\Documents and Settings\SBalashov\Мои документы\М2М\Презентация для клиентов\kontrol-za-traffik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1268413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9"/>
          <p:cNvSpPr/>
          <p:nvPr/>
        </p:nvSpPr>
        <p:spPr>
          <a:xfrm>
            <a:off x="0" y="1018382"/>
            <a:ext cx="4860032" cy="106362"/>
          </a:xfrm>
          <a:prstGeom prst="rect">
            <a:avLst/>
          </a:prstGeom>
          <a:gradFill flip="none" rotWithShape="1">
            <a:gsLst>
              <a:gs pos="0">
                <a:srgbClr val="FFAA00"/>
              </a:gs>
              <a:gs pos="100000">
                <a:schemeClr val="bg1"/>
              </a:gs>
              <a:gs pos="36000">
                <a:srgbClr val="FFAA00">
                  <a:alpha val="62000"/>
                </a:srgbClr>
              </a:gs>
            </a:gsLst>
            <a:lin ang="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5467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Verdana" pitchFamily="34" charset="0"/>
              </a:rPr>
              <a:t>Что дают М2М решения?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39750" y="1196975"/>
            <a:ext cx="786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/>
            <a:r>
              <a:rPr lang="ru-RU">
                <a:latin typeface="Verdana" pitchFamily="34" charset="0"/>
              </a:rPr>
              <a:t>Новые продукты от Билайн Бизнес позволят нашим клиентам:</a:t>
            </a:r>
            <a:endParaRPr lang="ru-RU"/>
          </a:p>
        </p:txBody>
      </p:sp>
      <p:pic>
        <p:nvPicPr>
          <p:cNvPr id="10244" name="Picture 5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2268538" y="4005263"/>
            <a:ext cx="64801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Verdana" pitchFamily="34" charset="0"/>
            </a:endParaRPr>
          </a:p>
          <a:p>
            <a:endParaRPr lang="ru-RU" sz="1400">
              <a:latin typeface="Verdana" pitchFamily="34" charset="0"/>
            </a:endParaRPr>
          </a:p>
          <a:p>
            <a:endParaRPr lang="ru-RU" sz="1400">
              <a:latin typeface="Verdana" pitchFamily="34" charset="0"/>
            </a:endParaRPr>
          </a:p>
        </p:txBody>
      </p:sp>
      <p:pic>
        <p:nvPicPr>
          <p:cNvPr id="10246" name="Picture 5" descr="C:\Documents and Settings\SBalashov\Мои документы\М2М\Презентация для клиентов\co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789363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5" descr="C:\Documents and Settings\SBalashov\Мои документы\М2М\Презентация для клиентов\simcard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24923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 descr="C:\Documents and Settings\SBalashov\Мои документы\М2М\Презентация для клиентов\note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060575"/>
            <a:ext cx="1328737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Прямоугольник 14"/>
          <p:cNvSpPr>
            <a:spLocks noChangeArrowheads="1"/>
          </p:cNvSpPr>
          <p:nvPr/>
        </p:nvSpPr>
        <p:spPr bwMode="auto">
          <a:xfrm>
            <a:off x="2286000" y="1970088"/>
            <a:ext cx="6462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Verdana" pitchFamily="34" charset="0"/>
              </a:rPr>
              <a:t>Идти в ногу со временем, используя передовые технологии М2М</a:t>
            </a:r>
          </a:p>
          <a:p>
            <a:endParaRPr lang="ru-RU" sz="1400">
              <a:latin typeface="Verdana" pitchFamily="34" charset="0"/>
            </a:endParaRPr>
          </a:p>
        </p:txBody>
      </p:sp>
      <p:sp>
        <p:nvSpPr>
          <p:cNvPr id="10250" name="Прямоугольник 15"/>
          <p:cNvSpPr>
            <a:spLocks noChangeArrowheads="1"/>
          </p:cNvSpPr>
          <p:nvPr/>
        </p:nvSpPr>
        <p:spPr bwMode="auto">
          <a:xfrm>
            <a:off x="2339975" y="3994150"/>
            <a:ext cx="64087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Verdana" pitchFamily="34" charset="0"/>
              </a:rPr>
              <a:t>Оптимизировать затраты (полный контроль за трафиком и возможности оперативного регулирования), прозрачная отчетность</a:t>
            </a:r>
          </a:p>
        </p:txBody>
      </p:sp>
      <p:sp>
        <p:nvSpPr>
          <p:cNvPr id="10251" name="Прямоугольник 16"/>
          <p:cNvSpPr>
            <a:spLocks noChangeArrowheads="1"/>
          </p:cNvSpPr>
          <p:nvPr/>
        </p:nvSpPr>
        <p:spPr bwMode="auto">
          <a:xfrm>
            <a:off x="2305050" y="5284788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Verdana" pitchFamily="34" charset="0"/>
              </a:rPr>
              <a:t>Получить доступ к глобальной платформе</a:t>
            </a:r>
          </a:p>
        </p:txBody>
      </p:sp>
      <p:sp>
        <p:nvSpPr>
          <p:cNvPr id="10252" name="Прямоугольник 18"/>
          <p:cNvSpPr>
            <a:spLocks noChangeArrowheads="1"/>
          </p:cNvSpPr>
          <p:nvPr/>
        </p:nvSpPr>
        <p:spPr bwMode="auto">
          <a:xfrm>
            <a:off x="2339975" y="2911475"/>
            <a:ext cx="6318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Verdana" pitchFamily="34" charset="0"/>
              </a:rPr>
              <a:t>Оперативно подключать новые устройства в своей инфраструктуре</a:t>
            </a:r>
          </a:p>
        </p:txBody>
      </p:sp>
      <p:pic>
        <p:nvPicPr>
          <p:cNvPr id="10253" name="Picture 17" descr="C:\Documents and Settings\SBalashov\Мои документы\М2М\Презентация для клиентов\polychit-dostu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941888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9"/>
          <p:cNvSpPr/>
          <p:nvPr/>
        </p:nvSpPr>
        <p:spPr>
          <a:xfrm>
            <a:off x="0" y="1018382"/>
            <a:ext cx="4860032" cy="106362"/>
          </a:xfrm>
          <a:prstGeom prst="rect">
            <a:avLst/>
          </a:prstGeom>
          <a:gradFill flip="none" rotWithShape="1">
            <a:gsLst>
              <a:gs pos="0">
                <a:srgbClr val="FFAA00"/>
              </a:gs>
              <a:gs pos="100000">
                <a:schemeClr val="bg1"/>
              </a:gs>
              <a:gs pos="36000">
                <a:srgbClr val="FFAA00">
                  <a:alpha val="62000"/>
                </a:srgbClr>
              </a:gs>
            </a:gsLst>
            <a:lin ang="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620713"/>
            <a:ext cx="2952750" cy="1752600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  <a:latin typeface="Verdana" pitchFamily="34" charset="0"/>
              </a:rPr>
              <a:t>3G</a:t>
            </a:r>
            <a:r>
              <a:rPr lang="en-US" sz="4400" smtClean="0">
                <a:solidFill>
                  <a:schemeClr val="bg1"/>
                </a:solidFill>
                <a:latin typeface="Verdana" pitchFamily="34" charset="0"/>
              </a:rPr>
              <a:t> b2b</a:t>
            </a:r>
            <a:endParaRPr lang="ru-RU" sz="440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1267" name="Picture 6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1628775"/>
            <a:ext cx="295116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476375" y="5084763"/>
            <a:ext cx="7058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По всем вопросам пишите на </a:t>
            </a:r>
            <a:r>
              <a:rPr lang="en-US">
                <a:latin typeface="Verdana" pitchFamily="34" charset="0"/>
                <a:hlinkClick r:id="rId3"/>
              </a:rPr>
              <a:t>m2m@beeline.ru</a:t>
            </a:r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5308</TotalTime>
  <Words>861</Words>
  <Application>Microsoft Office PowerPoint</Application>
  <PresentationFormat>Экран (4:3)</PresentationFormat>
  <Paragraphs>152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Smart SIM: ключевые особенности</vt:lpstr>
      <vt:lpstr>Демонстрация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VIMPELCOM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to Garmin</dc:title>
  <dc:creator>Balashov</dc:creator>
  <cp:lastModifiedBy>gmsizov</cp:lastModifiedBy>
  <cp:revision>51</cp:revision>
  <dcterms:created xsi:type="dcterms:W3CDTF">2010-03-18T08:12:01Z</dcterms:created>
  <dcterms:modified xsi:type="dcterms:W3CDTF">2011-09-08T07:01:13Z</dcterms:modified>
</cp:coreProperties>
</file>