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  <p:sldMasterId id="2147483684" r:id="rId2"/>
    <p:sldMasterId id="2147483696" r:id="rId3"/>
    <p:sldMasterId id="2147483721" r:id="rId4"/>
    <p:sldMasterId id="2147483724" r:id="rId5"/>
  </p:sldMasterIdLst>
  <p:notesMasterIdLst>
    <p:notesMasterId r:id="rId18"/>
  </p:notesMasterIdLst>
  <p:handoutMasterIdLst>
    <p:handoutMasterId r:id="rId19"/>
  </p:handoutMasterIdLst>
  <p:sldIdLst>
    <p:sldId id="438" r:id="rId6"/>
    <p:sldId id="430" r:id="rId7"/>
    <p:sldId id="485" r:id="rId8"/>
    <p:sldId id="422" r:id="rId9"/>
    <p:sldId id="423" r:id="rId10"/>
    <p:sldId id="435" r:id="rId11"/>
    <p:sldId id="444" r:id="rId12"/>
    <p:sldId id="493" r:id="rId13"/>
    <p:sldId id="491" r:id="rId14"/>
    <p:sldId id="481" r:id="rId15"/>
    <p:sldId id="431" r:id="rId16"/>
    <p:sldId id="445" r:id="rId17"/>
  </p:sldIdLst>
  <p:sldSz cx="18288000" cy="10287000"/>
  <p:notesSz cx="6858000" cy="9144000"/>
  <p:embeddedFontLst>
    <p:embeddedFont>
      <p:font typeface="Bebas Neue Bold" panose="020B0606020202050201" charset="-52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84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66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349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131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915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697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480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264" algn="l" defTabSz="137156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44" userDrawn="1">
          <p15:clr>
            <a:srgbClr val="A4A3A4"/>
          </p15:clr>
        </p15:guide>
        <p15:guide id="2" orient="horz" pos="1494" userDrawn="1">
          <p15:clr>
            <a:srgbClr val="A4A3A4"/>
          </p15:clr>
        </p15:guide>
        <p15:guide id="3" pos="9548" userDrawn="1">
          <p15:clr>
            <a:srgbClr val="A4A3A4"/>
          </p15:clr>
        </p15:guide>
        <p15:guide id="4" orient="horz" pos="496" userDrawn="1">
          <p15:clr>
            <a:srgbClr val="A4A3A4"/>
          </p15:clr>
        </p15:guide>
        <p15:guide id="5" orient="horz" pos="2809" userDrawn="1">
          <p15:clr>
            <a:srgbClr val="A4A3A4"/>
          </p15:clr>
        </p15:guide>
        <p15:guide id="6" orient="horz" pos="3285" userDrawn="1">
          <p15:clr>
            <a:srgbClr val="A4A3A4"/>
          </p15:clr>
        </p15:guide>
        <p15:guide id="7" orient="horz" pos="2378" userDrawn="1">
          <p15:clr>
            <a:srgbClr val="A4A3A4"/>
          </p15:clr>
        </p15:guide>
        <p15:guide id="8" pos="770" userDrawn="1">
          <p15:clr>
            <a:srgbClr val="A4A3A4"/>
          </p15:clr>
        </p15:guide>
        <p15:guide id="9" pos="997" userDrawn="1">
          <p15:clr>
            <a:srgbClr val="A4A3A4"/>
          </p15:clr>
        </p15:guide>
        <p15:guide id="11" orient="horz" pos="4306" userDrawn="1">
          <p15:clr>
            <a:srgbClr val="A4A3A4"/>
          </p15:clr>
        </p15:guide>
        <p15:guide id="12" orient="horz" pos="4714" userDrawn="1">
          <p15:clr>
            <a:srgbClr val="A4A3A4"/>
          </p15:clr>
        </p15:guide>
        <p15:guide id="13" orient="horz" pos="4986" userDrawn="1">
          <p15:clr>
            <a:srgbClr val="A4A3A4"/>
          </p15:clr>
        </p15:guide>
        <p15:guide id="14" orient="horz" pos="5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a Bondareva" initials="EB" lastIdx="2" clrIdx="0">
    <p:extLst>
      <p:ext uri="{19B8F6BF-5375-455C-9EA6-DF929625EA0E}">
        <p15:presenceInfo xmlns:p15="http://schemas.microsoft.com/office/powerpoint/2012/main" userId="S-1-5-21-678029881-1423527262-3482105980-1312" providerId="AD"/>
      </p:ext>
    </p:extLst>
  </p:cmAuthor>
  <p:cmAuthor id="2" name="Vladimir Belov" initials="VB" lastIdx="0" clrIdx="1">
    <p:extLst>
      <p:ext uri="{19B8F6BF-5375-455C-9EA6-DF929625EA0E}">
        <p15:presenceInfo xmlns:p15="http://schemas.microsoft.com/office/powerpoint/2012/main" userId="S-1-5-21-678029881-1423527262-3482105980-2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7A2"/>
    <a:srgbClr val="222A35"/>
    <a:srgbClr val="F2F2F2"/>
    <a:srgbClr val="00D4FF"/>
    <a:srgbClr val="344E6A"/>
    <a:srgbClr val="4A6F98"/>
    <a:srgbClr val="1D2B3B"/>
    <a:srgbClr val="131C24"/>
    <a:srgbClr val="323D4C"/>
    <a:srgbClr val="788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7" autoAdjust="0"/>
    <p:restoredTop sz="94571" autoAdjust="0"/>
  </p:normalViewPr>
  <p:slideViewPr>
    <p:cSldViewPr snapToGrid="0">
      <p:cViewPr varScale="1">
        <p:scale>
          <a:sx n="56" d="100"/>
          <a:sy n="56" d="100"/>
        </p:scale>
        <p:origin x="802" y="72"/>
      </p:cViewPr>
      <p:guideLst>
        <p:guide pos="544"/>
        <p:guide orient="horz" pos="1494"/>
        <p:guide pos="9548"/>
        <p:guide orient="horz" pos="496"/>
        <p:guide orient="horz" pos="2809"/>
        <p:guide orient="horz" pos="3285"/>
        <p:guide orient="horz" pos="2378"/>
        <p:guide pos="770"/>
        <p:guide pos="997"/>
        <p:guide orient="horz" pos="4306"/>
        <p:guide orient="horz" pos="4714"/>
        <p:guide orient="horz" pos="4986"/>
        <p:guide orient="horz" pos="57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722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D8CF-637D-4501-9ED8-D19FA7868BB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A4C91-F5AD-46C2-A213-53F91DA7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9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8751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1pPr>
    <a:lvl2pPr indent="287007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2pPr>
    <a:lvl3pPr indent="574015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3pPr>
    <a:lvl4pPr indent="861022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4pPr>
    <a:lvl5pPr indent="1148029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5pPr>
    <a:lvl6pPr indent="1435037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6pPr>
    <a:lvl7pPr indent="1722044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7pPr>
    <a:lvl8pPr indent="2009051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8pPr>
    <a:lvl9pPr indent="2296058" defTabSz="574015" latinLnBrk="0">
      <a:lnSpc>
        <a:spcPct val="117999"/>
      </a:lnSpc>
      <a:defRPr sz="2762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992" y="575171"/>
            <a:ext cx="1015833" cy="10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3906501" y="0"/>
            <a:ext cx="4381500" cy="102870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0118A0-7089-4C7F-AC0C-53171CFCF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730" y="470597"/>
            <a:ext cx="1166949" cy="1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941" y="487397"/>
            <a:ext cx="114176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3906501" y="0"/>
            <a:ext cx="4381500" cy="102870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941" y="487397"/>
            <a:ext cx="114176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4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906501" y="0"/>
            <a:ext cx="4381500" cy="102870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14323000" y="2677803"/>
            <a:ext cx="3620974" cy="713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14323000" y="3369539"/>
            <a:ext cx="3201874" cy="915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Текст 2"/>
          <p:cNvSpPr>
            <a:spLocks noGrp="1"/>
          </p:cNvSpPr>
          <p:nvPr>
            <p:ph type="body" idx="12"/>
          </p:nvPr>
        </p:nvSpPr>
        <p:spPr>
          <a:xfrm>
            <a:off x="14323000" y="4855629"/>
            <a:ext cx="3620974" cy="713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3"/>
          </p:nvPr>
        </p:nvSpPr>
        <p:spPr>
          <a:xfrm>
            <a:off x="14323000" y="5547365"/>
            <a:ext cx="3201874" cy="915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idx="14"/>
          </p:nvPr>
        </p:nvSpPr>
        <p:spPr>
          <a:xfrm>
            <a:off x="14323000" y="7154449"/>
            <a:ext cx="3620974" cy="713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15"/>
          </p:nvPr>
        </p:nvSpPr>
        <p:spPr>
          <a:xfrm>
            <a:off x="14323000" y="7846185"/>
            <a:ext cx="3201874" cy="915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8201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7595754"/>
            <a:ext cx="18288001" cy="269124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5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616700"/>
            <a:ext cx="18288001" cy="3670299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0"/>
          <p:cNvSpPr txBox="1">
            <a:spLocks/>
          </p:cNvSpPr>
          <p:nvPr userDrawn="1"/>
        </p:nvSpPr>
        <p:spPr>
          <a:xfrm>
            <a:off x="17463247" y="96869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1371566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4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66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349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915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697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480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4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2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141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5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5"/>
          <p:cNvSpPr>
            <a:spLocks noGrp="1"/>
          </p:cNvSpPr>
          <p:nvPr>
            <p:ph type="title"/>
          </p:nvPr>
        </p:nvSpPr>
        <p:spPr>
          <a:xfrm>
            <a:off x="1341935" y="3676464"/>
            <a:ext cx="7937501" cy="10283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 b="1" i="0">
                <a:solidFill>
                  <a:schemeClr val="bg2">
                    <a:lumMod val="10000"/>
                  </a:schemeClr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341934" y="4839417"/>
            <a:ext cx="7937501" cy="1467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57" y="260805"/>
            <a:ext cx="2107927" cy="210792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 userDrawn="1"/>
        </p:nvSpPr>
        <p:spPr>
          <a:xfrm rot="2700000">
            <a:off x="11512733" y="236047"/>
            <a:ext cx="2124891" cy="1470834"/>
          </a:xfrm>
          <a:prstGeom prst="roundRect">
            <a:avLst/>
          </a:prstGeom>
          <a:solidFill>
            <a:srgbClr val="0099FF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 rot="2700000">
            <a:off x="15672325" y="1734302"/>
            <a:ext cx="2124891" cy="1470834"/>
          </a:xfrm>
          <a:prstGeom prst="roundRect">
            <a:avLst/>
          </a:prstGeom>
          <a:noFill/>
          <a:ln w="12700">
            <a:solidFill>
              <a:srgbClr val="0099FF"/>
            </a:solidFill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 rot="2700000">
            <a:off x="15098179" y="3801856"/>
            <a:ext cx="2124891" cy="1470834"/>
          </a:xfrm>
          <a:prstGeom prst="roundRect">
            <a:avLst/>
          </a:prstGeom>
          <a:solidFill>
            <a:srgbClr val="0099FF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 rot="2700000">
            <a:off x="16841763" y="5587840"/>
            <a:ext cx="2124891" cy="1470834"/>
          </a:xfrm>
          <a:prstGeom prst="roundRect">
            <a:avLst/>
          </a:prstGeom>
          <a:noFill/>
          <a:ln w="12700">
            <a:solidFill>
              <a:srgbClr val="0099FF"/>
            </a:solidFill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 rot="2700000">
            <a:off x="13826897" y="-11692"/>
            <a:ext cx="2124891" cy="1470834"/>
          </a:xfrm>
          <a:prstGeom prst="roundRect">
            <a:avLst/>
          </a:prstGeom>
          <a:solidFill>
            <a:srgbClr val="0099FF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 rot="2700000">
            <a:off x="13304260" y="2011340"/>
            <a:ext cx="2124891" cy="1470834"/>
          </a:xfrm>
          <a:prstGeom prst="roundRect">
            <a:avLst/>
          </a:prstGeom>
          <a:noFill/>
          <a:ln w="12700">
            <a:solidFill>
              <a:srgbClr val="0099FF"/>
            </a:solidFill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 rot="2700000">
            <a:off x="17415910" y="3566237"/>
            <a:ext cx="2124891" cy="1470834"/>
          </a:xfrm>
          <a:prstGeom prst="roundRect">
            <a:avLst/>
          </a:prstGeom>
          <a:solidFill>
            <a:srgbClr val="0099FF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 rot="2700000">
            <a:off x="16420969" y="-51681"/>
            <a:ext cx="2124891" cy="1470834"/>
          </a:xfrm>
          <a:prstGeom prst="roundRect">
            <a:avLst/>
          </a:prstGeom>
          <a:solidFill>
            <a:srgbClr val="0099FF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 rot="2700000">
            <a:off x="9758007" y="-1539246"/>
            <a:ext cx="2124891" cy="1470834"/>
          </a:xfrm>
          <a:prstGeom prst="roundRect">
            <a:avLst/>
          </a:prstGeom>
          <a:noFill/>
          <a:ln w="12700">
            <a:solidFill>
              <a:srgbClr val="0099FF"/>
            </a:solidFill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88" y="660275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  <p15:guide id="3" pos="8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342900"/>
            <a:ext cx="17573625" cy="9601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7" y="342900"/>
            <a:ext cx="17573625" cy="9601200"/>
          </a:xfrm>
          <a:prstGeom prst="rect">
            <a:avLst/>
          </a:prstGeom>
          <a:solidFill>
            <a:srgbClr val="2196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72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3906501" y="0"/>
            <a:ext cx="4381500" cy="102870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992" y="575171"/>
            <a:ext cx="1015833" cy="10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0">
            <a:solidFill>
              <a:schemeClr val="bg1"/>
            </a:solidFill>
            <a:miter lim="400000"/>
          </a:ln>
          <a:effectLst/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5160"/>
            <a:ext cx="15773400" cy="911255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11" y="568386"/>
            <a:ext cx="1717811" cy="68891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-127000" y="547688"/>
            <a:ext cx="444500" cy="134620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6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solidFill>
              <a:srgbClr val="222A35"/>
            </a:solidFill>
            <a:miter lim="400000"/>
          </a:ln>
          <a:effectLst/>
        </p:spPr>
        <p:txBody>
          <a:bodyPr lIns="76200" tIns="76200" rIns="76200" bIns="76200" rtlCol="0" anchor="ctr"/>
          <a:lstStyle/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11" y="568386"/>
            <a:ext cx="1717811" cy="68891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-127000" y="547688"/>
            <a:ext cx="444500" cy="134620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0" y="765160"/>
            <a:ext cx="15773400" cy="911255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333F50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472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8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18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28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71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93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31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55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991" y="575171"/>
            <a:ext cx="1015833" cy="10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2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2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53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C0D89F7-A37C-4A33-B4AE-DBDCE416CD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C147AD6-C081-4A54-ACC7-C61367F8A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3906501" y="0"/>
            <a:ext cx="4381500" cy="102870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991" y="575171"/>
            <a:ext cx="1015833" cy="10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990" y="583571"/>
            <a:ext cx="1015833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3906501" y="0"/>
            <a:ext cx="4381500" cy="102870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990" y="583571"/>
            <a:ext cx="1015833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989" y="583571"/>
            <a:ext cx="1015833" cy="10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7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3906501" y="0"/>
            <a:ext cx="4381500" cy="102870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84" y="723726"/>
            <a:ext cx="1760082" cy="699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989" y="583571"/>
            <a:ext cx="1015833" cy="10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30" y="470597"/>
            <a:ext cx="1166949" cy="1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98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7310847" y="9534525"/>
            <a:ext cx="6163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115671" y="557109"/>
            <a:ext cx="11790830" cy="10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76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17" r:id="rId3"/>
    <p:sldLayoutId id="2147483688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1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4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9176" y="8120418"/>
            <a:ext cx="13811534" cy="1610436"/>
          </a:xfrm>
          <a:prstGeom prst="rect">
            <a:avLst/>
          </a:prstGeom>
          <a:solidFill>
            <a:srgbClr val="13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23230" y="8325471"/>
            <a:ext cx="1164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5077A2"/>
                </a:solidFill>
              </a:rPr>
              <a:t>Инновационный подход к обнаружению сложных целевых атак и отслеживанию ландшафта </a:t>
            </a:r>
            <a:r>
              <a:rPr lang="ru-RU" sz="3600" dirty="0" err="1">
                <a:solidFill>
                  <a:srgbClr val="5077A2"/>
                </a:solidFill>
              </a:rPr>
              <a:t>киберугроз</a:t>
            </a:r>
            <a:endParaRPr lang="ru-RU" sz="3600" dirty="0">
              <a:solidFill>
                <a:srgbClr val="5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5800" y="765160"/>
            <a:ext cx="15773400" cy="911255"/>
          </a:xfrm>
        </p:spPr>
        <p:txBody>
          <a:bodyPr/>
          <a:lstStyle/>
          <a:p>
            <a:r>
              <a:rPr lang="en-US" dirty="0"/>
              <a:t>Global Threat Hunting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EA36E-E5AB-5049-BFC5-67E6CE37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226" y="1676415"/>
            <a:ext cx="12258548" cy="449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4001F6-239E-CE46-885B-ABB51434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226" y="6441016"/>
            <a:ext cx="5777288" cy="3515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44AF3-E7AB-B140-BEBA-D570EE872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0" y="6441016"/>
            <a:ext cx="6129274" cy="3568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98890" y="284480"/>
            <a:ext cx="2838734" cy="133960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5770" y="540313"/>
            <a:ext cx="2126859" cy="8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Автоматизированное обнаружение и реагирование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6" b="4025"/>
          <a:stretch/>
        </p:blipFill>
        <p:spPr>
          <a:xfrm>
            <a:off x="0" y="2038870"/>
            <a:ext cx="18288000" cy="81307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998890" y="284480"/>
            <a:ext cx="2838734" cy="133960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770" y="540313"/>
            <a:ext cx="2126859" cy="8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627"/>
          <a:stretch/>
        </p:blipFill>
        <p:spPr>
          <a:xfrm>
            <a:off x="-128898" y="-94965"/>
            <a:ext cx="18545235" cy="102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Threat Intelligence &amp; threat hunting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71594" y="464024"/>
            <a:ext cx="2825087" cy="12123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553" y="325728"/>
            <a:ext cx="2389293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Передовая система обнаружения и реагирования (TDS)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71594" y="464024"/>
            <a:ext cx="2825087" cy="12123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Google Shape;105;p14"/>
          <p:cNvCxnSpPr/>
          <p:nvPr/>
        </p:nvCxnSpPr>
        <p:spPr>
          <a:xfrm>
            <a:off x="2524918" y="6809556"/>
            <a:ext cx="0" cy="436079"/>
          </a:xfrm>
          <a:prstGeom prst="straightConnector1">
            <a:avLst/>
          </a:prstGeom>
          <a:noFill/>
          <a:ln w="22225" cap="flat" cmpd="sng">
            <a:solidFill>
              <a:srgbClr val="222A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06;p14"/>
          <p:cNvCxnSpPr/>
          <p:nvPr/>
        </p:nvCxnSpPr>
        <p:spPr>
          <a:xfrm>
            <a:off x="16027400" y="6809556"/>
            <a:ext cx="0" cy="436079"/>
          </a:xfrm>
          <a:prstGeom prst="straightConnector1">
            <a:avLst/>
          </a:prstGeom>
          <a:noFill/>
          <a:ln w="22225" cap="flat" cmpd="sng">
            <a:solidFill>
              <a:srgbClr val="222A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07;p14"/>
          <p:cNvCxnSpPr/>
          <p:nvPr/>
        </p:nvCxnSpPr>
        <p:spPr>
          <a:xfrm rot="10800000">
            <a:off x="5619100" y="9066440"/>
            <a:ext cx="1753649" cy="0"/>
          </a:xfrm>
          <a:prstGeom prst="straightConnector1">
            <a:avLst/>
          </a:prstGeom>
          <a:noFill/>
          <a:ln w="22225" cap="flat" cmpd="sng">
            <a:solidFill>
              <a:srgbClr val="222A35">
                <a:alpha val="69803"/>
              </a:srgbClr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" name="Google Shape;108;p14"/>
          <p:cNvCxnSpPr/>
          <p:nvPr/>
        </p:nvCxnSpPr>
        <p:spPr>
          <a:xfrm rot="10800000">
            <a:off x="4382914" y="8113716"/>
            <a:ext cx="1837316" cy="0"/>
          </a:xfrm>
          <a:prstGeom prst="straightConnector1">
            <a:avLst/>
          </a:prstGeom>
          <a:noFill/>
          <a:ln w="22225" cap="flat" cmpd="sng">
            <a:solidFill>
              <a:srgbClr val="222A35">
                <a:alpha val="69803"/>
              </a:srgbClr>
            </a:solidFill>
            <a:prstDash val="solid"/>
            <a:miter lim="800000"/>
            <a:headEnd type="stealth" w="med" len="med"/>
            <a:tailEnd type="none" w="sm" len="sm"/>
          </a:ln>
        </p:spPr>
      </p:cxnSp>
      <p:cxnSp>
        <p:nvCxnSpPr>
          <p:cNvPr id="10" name="Google Shape;109;p14"/>
          <p:cNvCxnSpPr/>
          <p:nvPr/>
        </p:nvCxnSpPr>
        <p:spPr>
          <a:xfrm rot="10800000">
            <a:off x="10824584" y="8153912"/>
            <a:ext cx="1837316" cy="0"/>
          </a:xfrm>
          <a:prstGeom prst="straightConnector1">
            <a:avLst/>
          </a:prstGeom>
          <a:noFill/>
          <a:ln w="22225" cap="flat" cmpd="sng">
            <a:solidFill>
              <a:srgbClr val="222A35">
                <a:alpha val="69803"/>
              </a:srgbClr>
            </a:solidFill>
            <a:prstDash val="solid"/>
            <a:miter lim="800000"/>
            <a:headEnd type="stealth" w="med" len="med"/>
            <a:tailEnd type="none" w="sm" len="sm"/>
          </a:ln>
        </p:spPr>
      </p:cxnSp>
      <p:cxnSp>
        <p:nvCxnSpPr>
          <p:cNvPr id="11" name="Google Shape;110;p14"/>
          <p:cNvCxnSpPr/>
          <p:nvPr/>
        </p:nvCxnSpPr>
        <p:spPr>
          <a:xfrm rot="10800000">
            <a:off x="12344399" y="9088862"/>
            <a:ext cx="1753649" cy="0"/>
          </a:xfrm>
          <a:prstGeom prst="straightConnector1">
            <a:avLst/>
          </a:prstGeom>
          <a:noFill/>
          <a:ln w="22225" cap="flat" cmpd="sng">
            <a:solidFill>
              <a:srgbClr val="222A35">
                <a:alpha val="69803"/>
              </a:srgbClr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" name="Google Shape;111;p14"/>
          <p:cNvSpPr/>
          <p:nvPr/>
        </p:nvSpPr>
        <p:spPr>
          <a:xfrm rot="10800000">
            <a:off x="7372750" y="7237410"/>
            <a:ext cx="3389245" cy="27498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22A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2;p14"/>
          <p:cNvSpPr/>
          <p:nvPr/>
        </p:nvSpPr>
        <p:spPr>
          <a:xfrm>
            <a:off x="7551017" y="8490077"/>
            <a:ext cx="308192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Динамический анализ ссылок и файлов в изолированной среде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Обнаружение неизвестного вредоносного кода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3;p14"/>
          <p:cNvSpPr/>
          <p:nvPr/>
        </p:nvSpPr>
        <p:spPr>
          <a:xfrm>
            <a:off x="7569804" y="7438196"/>
            <a:ext cx="17873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 ПЕСОЧНИЦЕ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TDS POLYGON</a:t>
            </a:r>
            <a:endParaRPr sz="12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14"/>
          <p:cNvSpPr/>
          <p:nvPr/>
        </p:nvSpPr>
        <p:spPr>
          <a:xfrm rot="10800000">
            <a:off x="14098049" y="7237410"/>
            <a:ext cx="3389245" cy="27498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22A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14"/>
          <p:cNvSpPr/>
          <p:nvPr/>
        </p:nvSpPr>
        <p:spPr>
          <a:xfrm>
            <a:off x="14276316" y="8490077"/>
            <a:ext cx="27889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Обнаружение угроз с помощью сигнатурного анализа трафика и выявления сетевых аномалий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Извлечение файлов для глубокого анализа в песочнице </a:t>
            </a:r>
            <a:endParaRPr/>
          </a:p>
        </p:txBody>
      </p:sp>
      <p:sp>
        <p:nvSpPr>
          <p:cNvPr id="17" name="Google Shape;116;p14"/>
          <p:cNvSpPr/>
          <p:nvPr/>
        </p:nvSpPr>
        <p:spPr>
          <a:xfrm>
            <a:off x="14295103" y="7438196"/>
            <a:ext cx="1250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ТРАФИКА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TDS SENSOR</a:t>
            </a:r>
            <a:endParaRPr sz="12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7;p14"/>
          <p:cNvSpPr/>
          <p:nvPr/>
        </p:nvSpPr>
        <p:spPr>
          <a:xfrm rot="10800000">
            <a:off x="958423" y="7229668"/>
            <a:ext cx="3662952" cy="27498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22A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8;p14"/>
          <p:cNvSpPr/>
          <p:nvPr/>
        </p:nvSpPr>
        <p:spPr>
          <a:xfrm>
            <a:off x="1115253" y="7438196"/>
            <a:ext cx="33952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ВЫЯВЛЕНИЕ УГРОЗ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И РЕАГИРОВАНИЕ НА ХОСТЕ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TDS ENDPOINT</a:t>
            </a:r>
            <a:endParaRPr sz="12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19;p14"/>
          <p:cNvSpPr/>
          <p:nvPr/>
        </p:nvSpPr>
        <p:spPr>
          <a:xfrm>
            <a:off x="1115857" y="8386774"/>
            <a:ext cx="2788993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Обнаружение, реагирование и криминалистика на хосте: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поведенческий анализ;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контроль приложений;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контроль устройств;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изоляция хостов.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0;p14"/>
          <p:cNvSpPr/>
          <p:nvPr/>
        </p:nvSpPr>
        <p:spPr>
          <a:xfrm rot="10800000">
            <a:off x="4331286" y="4310353"/>
            <a:ext cx="9504094" cy="193451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22A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1;p14"/>
          <p:cNvSpPr/>
          <p:nvPr/>
        </p:nvSpPr>
        <p:spPr>
          <a:xfrm>
            <a:off x="4621376" y="4432799"/>
            <a:ext cx="9045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ВЫЯВЛЕНИЕ ВНУТРЕННИХ УГРОЗ И РЕАГИРОВАНИЕ НА ИНЦИДЕНТЫ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TDS HUNTBOX</a:t>
            </a:r>
            <a:endParaRPr sz="12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2;p14"/>
          <p:cNvSpPr/>
          <p:nvPr/>
        </p:nvSpPr>
        <p:spPr>
          <a:xfrm rot="10800000">
            <a:off x="4771521" y="5222153"/>
            <a:ext cx="1984811" cy="749579"/>
          </a:xfrm>
          <a:prstGeom prst="rect">
            <a:avLst/>
          </a:prstGeom>
          <a:noFill/>
          <a:ln w="38100" cap="flat" cmpd="sng">
            <a:solidFill>
              <a:srgbClr val="00B0F0">
                <a:alpha val="2196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23;p14"/>
          <p:cNvSpPr/>
          <p:nvPr/>
        </p:nvSpPr>
        <p:spPr>
          <a:xfrm>
            <a:off x="4931244" y="5352086"/>
            <a:ext cx="1462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уведомления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4;p14"/>
          <p:cNvSpPr/>
          <p:nvPr/>
        </p:nvSpPr>
        <p:spPr>
          <a:xfrm>
            <a:off x="8115456" y="5374791"/>
            <a:ext cx="1462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Проактивное выявление угроз</a:t>
            </a:r>
            <a:endParaRPr/>
          </a:p>
        </p:txBody>
      </p:sp>
      <p:sp>
        <p:nvSpPr>
          <p:cNvPr id="26" name="Google Shape;125;p14"/>
          <p:cNvSpPr/>
          <p:nvPr/>
        </p:nvSpPr>
        <p:spPr>
          <a:xfrm>
            <a:off x="11306640" y="5382032"/>
            <a:ext cx="17850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Реагирование на инциденты</a:t>
            </a:r>
            <a:endParaRPr/>
          </a:p>
        </p:txBody>
      </p:sp>
      <p:sp>
        <p:nvSpPr>
          <p:cNvPr id="27" name="Google Shape;126;p14"/>
          <p:cNvSpPr/>
          <p:nvPr/>
        </p:nvSpPr>
        <p:spPr>
          <a:xfrm rot="10800000">
            <a:off x="8004482" y="5229535"/>
            <a:ext cx="1984800" cy="749700"/>
          </a:xfrm>
          <a:prstGeom prst="rect">
            <a:avLst/>
          </a:prstGeom>
          <a:noFill/>
          <a:ln w="38100" cap="flat" cmpd="sng">
            <a:solidFill>
              <a:srgbClr val="00B0F0">
                <a:alpha val="2196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27;p14"/>
          <p:cNvSpPr/>
          <p:nvPr/>
        </p:nvSpPr>
        <p:spPr>
          <a:xfrm rot="10800000">
            <a:off x="11236423" y="5242038"/>
            <a:ext cx="1984800" cy="749700"/>
          </a:xfrm>
          <a:prstGeom prst="rect">
            <a:avLst/>
          </a:prstGeom>
          <a:noFill/>
          <a:ln w="38100" cap="flat" cmpd="sng">
            <a:solidFill>
              <a:srgbClr val="00B0F0">
                <a:alpha val="2196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28;p14"/>
          <p:cNvSpPr/>
          <p:nvPr/>
        </p:nvSpPr>
        <p:spPr>
          <a:xfrm>
            <a:off x="4901562" y="7598475"/>
            <a:ext cx="2789100" cy="646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Ссылки и файлы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29;p14"/>
          <p:cNvSpPr/>
          <p:nvPr/>
        </p:nvSpPr>
        <p:spPr>
          <a:xfrm>
            <a:off x="12392577" y="9258800"/>
            <a:ext cx="2788993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Электронная почта, </a:t>
            </a:r>
            <a:r>
              <a:rPr lang="ru-RU" sz="27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ссылки и файлы</a:t>
            </a:r>
            <a:endParaRPr dirty="0"/>
          </a:p>
        </p:txBody>
      </p:sp>
      <p:sp>
        <p:nvSpPr>
          <p:cNvPr id="31" name="Google Shape;130;p14"/>
          <p:cNvSpPr/>
          <p:nvPr/>
        </p:nvSpPr>
        <p:spPr>
          <a:xfrm>
            <a:off x="11046387" y="7487399"/>
            <a:ext cx="2788993" cy="61555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Индикаторы</a:t>
            </a:r>
            <a:r>
              <a:rPr lang="ru-RU" sz="27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компрометации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31;p14"/>
          <p:cNvSpPr/>
          <p:nvPr/>
        </p:nvSpPr>
        <p:spPr>
          <a:xfrm>
            <a:off x="5565312" y="9308655"/>
            <a:ext cx="2788993" cy="61555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latin typeface="Calibri"/>
                <a:ea typeface="Calibri"/>
                <a:cs typeface="Calibri"/>
                <a:sym typeface="Calibri"/>
              </a:rPr>
              <a:t>Индикаторы</a:t>
            </a:r>
            <a:r>
              <a:rPr lang="ru-RU" sz="27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1">
                <a:latin typeface="Calibri"/>
                <a:ea typeface="Calibri"/>
                <a:cs typeface="Calibri"/>
                <a:sym typeface="Calibri"/>
              </a:rPr>
              <a:t>компрометации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Google Shape;132;p14"/>
          <p:cNvCxnSpPr/>
          <p:nvPr/>
        </p:nvCxnSpPr>
        <p:spPr>
          <a:xfrm rot="10800000">
            <a:off x="2510354" y="6820412"/>
            <a:ext cx="13517046" cy="0"/>
          </a:xfrm>
          <a:prstGeom prst="straightConnector1">
            <a:avLst/>
          </a:prstGeom>
          <a:noFill/>
          <a:ln w="22225" cap="flat" cmpd="sng">
            <a:solidFill>
              <a:srgbClr val="222A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133;p14"/>
          <p:cNvCxnSpPr/>
          <p:nvPr/>
        </p:nvCxnSpPr>
        <p:spPr>
          <a:xfrm>
            <a:off x="9083333" y="6380191"/>
            <a:ext cx="0" cy="743940"/>
          </a:xfrm>
          <a:prstGeom prst="straightConnector1">
            <a:avLst/>
          </a:prstGeom>
          <a:noFill/>
          <a:ln w="22225" cap="flat" cmpd="sng">
            <a:solidFill>
              <a:srgbClr val="222A35"/>
            </a:solidFill>
            <a:prstDash val="solid"/>
            <a:miter lim="800000"/>
            <a:headEnd type="stealth" w="med" len="med"/>
            <a:tailEnd type="none" w="sm" len="sm"/>
          </a:ln>
        </p:spPr>
      </p:cxnSp>
      <p:sp>
        <p:nvSpPr>
          <p:cNvPr id="35" name="Google Shape;134;p14"/>
          <p:cNvSpPr/>
          <p:nvPr/>
        </p:nvSpPr>
        <p:spPr>
          <a:xfrm>
            <a:off x="9211208" y="6409446"/>
            <a:ext cx="549996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События и отчеты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35;p14"/>
          <p:cNvSpPr/>
          <p:nvPr/>
        </p:nvSpPr>
        <p:spPr>
          <a:xfrm rot="10800000">
            <a:off x="669469" y="1491898"/>
            <a:ext cx="16930265" cy="21827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22A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136;p14"/>
          <p:cNvCxnSpPr/>
          <p:nvPr/>
        </p:nvCxnSpPr>
        <p:spPr>
          <a:xfrm>
            <a:off x="7102341" y="3737926"/>
            <a:ext cx="0" cy="440221"/>
          </a:xfrm>
          <a:prstGeom prst="straightConnector1">
            <a:avLst/>
          </a:prstGeom>
          <a:noFill/>
          <a:ln w="22225" cap="flat" cmpd="sng">
            <a:solidFill>
              <a:srgbClr val="222A35">
                <a:alpha val="69803"/>
              </a:srgbClr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8" name="Google Shape;137;p14"/>
          <p:cNvCxnSpPr/>
          <p:nvPr/>
        </p:nvCxnSpPr>
        <p:spPr>
          <a:xfrm>
            <a:off x="10632941" y="3737926"/>
            <a:ext cx="0" cy="440221"/>
          </a:xfrm>
          <a:prstGeom prst="straightConnector1">
            <a:avLst/>
          </a:prstGeom>
          <a:noFill/>
          <a:ln w="22225" cap="flat" cmpd="sng">
            <a:solidFill>
              <a:srgbClr val="222A35">
                <a:alpha val="69803"/>
              </a:srgbClr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" name="Google Shape;138;p14"/>
          <p:cNvSpPr/>
          <p:nvPr/>
        </p:nvSpPr>
        <p:spPr>
          <a:xfrm>
            <a:off x="4972462" y="3828236"/>
            <a:ext cx="156803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Контекст угрозы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39;p14"/>
          <p:cNvSpPr/>
          <p:nvPr/>
        </p:nvSpPr>
        <p:spPr>
          <a:xfrm>
            <a:off x="10959222" y="3828236"/>
            <a:ext cx="398867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Обогащенные индикаторы компрометации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40;p14"/>
          <p:cNvSpPr/>
          <p:nvPr/>
        </p:nvSpPr>
        <p:spPr>
          <a:xfrm>
            <a:off x="14533041" y="2238695"/>
            <a:ext cx="29887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23A9F6"/>
                </a:solidFill>
                <a:latin typeface="Calibri"/>
                <a:ea typeface="Calibri"/>
                <a:cs typeface="Calibri"/>
                <a:sym typeface="Calibri"/>
              </a:rPr>
              <a:t>HUMAN INTELLIGENCE </a:t>
            </a:r>
            <a: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Реагирование на инциденты, расследования, перехват коммуникаций злоумышленников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41;p14"/>
          <p:cNvSpPr/>
          <p:nvPr/>
        </p:nvSpPr>
        <p:spPr>
          <a:xfrm>
            <a:off x="821282" y="2292641"/>
            <a:ext cx="29887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23A9F6"/>
                </a:solidFill>
                <a:latin typeface="Calibri"/>
                <a:ea typeface="Calibri"/>
                <a:cs typeface="Calibri"/>
                <a:sym typeface="Calibri"/>
              </a:rPr>
              <a:t>MALWARE INTELLIGENCE</a:t>
            </a:r>
            <a: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Сетевые сенсоры и песочницы, honeypot-ловушки, sinkhole, спам-ловушки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42;p14"/>
          <p:cNvSpPr/>
          <p:nvPr/>
        </p:nvSpPr>
        <p:spPr>
          <a:xfrm>
            <a:off x="7953891" y="2281829"/>
            <a:ext cx="285204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23A9F6"/>
                </a:solidFill>
                <a:latin typeface="Calibri"/>
                <a:ea typeface="Calibri"/>
                <a:cs typeface="Calibri"/>
                <a:sym typeface="Calibri"/>
              </a:rPr>
              <a:t>DARK INTELLIGENCE </a:t>
            </a:r>
            <a: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 даркнета и закрытых ресурсов, сеть «внедренных» пользователей в дарквебе</a:t>
            </a:r>
            <a: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43;p14"/>
          <p:cNvSpPr/>
          <p:nvPr/>
        </p:nvSpPr>
        <p:spPr>
          <a:xfrm>
            <a:off x="11099818" y="2266541"/>
            <a:ext cx="32611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23A9F6"/>
                </a:solidFill>
                <a:latin typeface="Calibri"/>
                <a:ea typeface="Calibri"/>
                <a:cs typeface="Calibri"/>
                <a:sym typeface="Calibri"/>
              </a:rPr>
              <a:t>ADVERSARY INFRASTRUCTURE  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00" b="1">
                <a:solidFill>
                  <a:srgbClr val="23A9F6"/>
                </a:solidFill>
                <a:latin typeface="Calibri"/>
                <a:ea typeface="Calibri"/>
                <a:cs typeface="Calibri"/>
                <a:sym typeface="Calibri"/>
              </a:rPr>
              <a:t>INTELLIGENCE </a:t>
            </a:r>
            <a: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Fingerprinting сети Интернет, обнаружение инфраструктуры атакующих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44;p14"/>
          <p:cNvSpPr/>
          <p:nvPr/>
        </p:nvSpPr>
        <p:spPr>
          <a:xfrm>
            <a:off x="821282" y="1661604"/>
            <a:ext cx="7852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THREAT INTELLIGENCE И ГЛОБАЛЬНЫЙ ПОИСК УГРОЗ</a:t>
            </a:r>
            <a:endParaRPr sz="12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14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202" y="7572513"/>
            <a:ext cx="12065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9329" y="7508055"/>
            <a:ext cx="11049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4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0338" y="4459166"/>
            <a:ext cx="901773" cy="69205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149;p14"/>
          <p:cNvSpPr/>
          <p:nvPr/>
        </p:nvSpPr>
        <p:spPr>
          <a:xfrm>
            <a:off x="3982032" y="2292641"/>
            <a:ext cx="3832098" cy="112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23A9F6"/>
                </a:solidFill>
                <a:latin typeface="Calibri"/>
                <a:ea typeface="Calibri"/>
                <a:cs typeface="Calibri"/>
                <a:sym typeface="Calibri"/>
              </a:rPr>
              <a:t>THREAT DATA INTELLIGENCE </a:t>
            </a:r>
            <a: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Исследования ботнетов и С&amp;С-серверов, системы «автозалива», кардшопы, системы поиска и проверки данных, скомпрометированных с помощью фишинговых страниц</a:t>
            </a:r>
            <a:endParaRPr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4553" y="325728"/>
            <a:ext cx="2389293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TDS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Huntbox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809032" y="2001612"/>
            <a:ext cx="10019389" cy="7527017"/>
          </a:xfrm>
          <a:prstGeom prst="roundRect">
            <a:avLst>
              <a:gd name="adj" fmla="val 2815"/>
            </a:avLst>
          </a:prstGeom>
          <a:solidFill>
            <a:schemeClr val="tx2">
              <a:lumMod val="75000"/>
            </a:schemeClr>
          </a:solidFill>
          <a:ln w="38100">
            <a:noFill/>
            <a:miter lim="400000"/>
          </a:ln>
          <a:effectLst>
            <a:outerShdw blurRad="965200" dist="355600" dir="5760000" sx="99000" sy="99000" algn="ctr" rotWithShape="0">
              <a:srgbClr val="000000">
                <a:alpha val="22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8159" y="2349084"/>
            <a:ext cx="658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Удобство использования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4777" y="3726582"/>
            <a:ext cx="2972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On-</a:t>
            </a:r>
            <a:r>
              <a:rPr lang="en-US" sz="2400" b="1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prem</a:t>
            </a:r>
            <a:endParaRPr lang="en-US" sz="24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Все данные остаются внутри периметра для соответствия требованиям регуляторов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0128" y="3726582"/>
            <a:ext cx="3220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Облачная система</a:t>
            </a:r>
            <a:endParaRPr lang="en-US" sz="24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Быстрая и удобная интеграция с облаком, расположенным в стране клиента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4778" y="6241112"/>
            <a:ext cx="2598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Гибридное</a:t>
            </a:r>
            <a:br>
              <a:rPr lang="ru-RU" sz="2800" b="1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28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решение</a:t>
            </a:r>
            <a:endParaRPr lang="en-US" sz="28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Смешанная схема установки для решения индивидуальных задач клиента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05084" y="4369822"/>
            <a:ext cx="1019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485870"/>
                </a:solidFill>
                <a:latin typeface="Bebas Neue Bold" panose="020B0606020202050201" pitchFamily="34" charset="-52"/>
              </a:rPr>
              <a:t>ИЛИ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6668" y="5322401"/>
            <a:ext cx="1347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485870"/>
                </a:solidFill>
                <a:latin typeface="Bebas Neue Bold" panose="020B0606020202050201" pitchFamily="34" charset="-52"/>
              </a:rPr>
              <a:t>ИЛИ</a:t>
            </a:r>
          </a:p>
        </p:txBody>
      </p:sp>
      <p:sp>
        <p:nvSpPr>
          <p:cNvPr id="41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11445191" y="2001612"/>
            <a:ext cx="6104871" cy="7527017"/>
          </a:xfrm>
          <a:prstGeom prst="roundRect">
            <a:avLst>
              <a:gd name="adj" fmla="val 2815"/>
            </a:avLst>
          </a:prstGeom>
          <a:noFill/>
          <a:ln w="76200">
            <a:solidFill>
              <a:srgbClr val="485870"/>
            </a:solidFill>
            <a:miter lim="400000"/>
          </a:ln>
          <a:effectLst/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634704" y="2448348"/>
            <a:ext cx="575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Функционал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236646" y="3710428"/>
            <a:ext cx="250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Автоматизация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реагирования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88720" y="3665868"/>
            <a:ext cx="2797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323D4C"/>
                </a:solidFill>
              </a:rPr>
              <a:t>Скорость и эффективность первичного реагирования и расследования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236646" y="5017889"/>
            <a:ext cx="250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Управление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инцидентами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88720" y="4963378"/>
            <a:ext cx="3138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323D4C"/>
                </a:solidFill>
              </a:rPr>
              <a:t>Восстановление хронологии атаки и обнаружение всех зараженных устройств</a:t>
            </a:r>
          </a:p>
          <a:p>
            <a:r>
              <a:rPr lang="ru-RU" sz="1800" dirty="0">
                <a:solidFill>
                  <a:srgbClr val="323D4C"/>
                </a:solidFill>
              </a:rPr>
              <a:t/>
            </a:r>
            <a:br>
              <a:rPr lang="ru-RU" sz="1800" dirty="0">
                <a:solidFill>
                  <a:srgbClr val="323D4C"/>
                </a:solidFill>
              </a:rPr>
            </a:br>
            <a:endParaRPr lang="ru-RU" sz="1800" dirty="0">
              <a:solidFill>
                <a:srgbClr val="323D4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36646" y="6434261"/>
            <a:ext cx="250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Проактивный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мониторинг сети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888720" y="6391265"/>
            <a:ext cx="313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323D4C"/>
                </a:solidFill>
              </a:rPr>
              <a:t>Выявление и блокировка атак на ранних стадиях благодаря подходу </a:t>
            </a:r>
            <a:r>
              <a:rPr lang="ru-RU" sz="1800" dirty="0" err="1">
                <a:solidFill>
                  <a:srgbClr val="323D4C"/>
                </a:solidFill>
              </a:rPr>
              <a:t>threat</a:t>
            </a:r>
            <a:r>
              <a:rPr lang="ru-RU" sz="1800" dirty="0">
                <a:solidFill>
                  <a:srgbClr val="323D4C"/>
                </a:solidFill>
              </a:rPr>
              <a:t> </a:t>
            </a:r>
            <a:r>
              <a:rPr lang="ru-RU" sz="1800" dirty="0" err="1">
                <a:solidFill>
                  <a:srgbClr val="323D4C"/>
                </a:solidFill>
              </a:rPr>
              <a:t>hunting</a:t>
            </a:r>
            <a:endParaRPr lang="ru-RU" sz="1800" dirty="0">
              <a:solidFill>
                <a:srgbClr val="323D4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236646" y="7867225"/>
            <a:ext cx="250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Обогащение данными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ebas Neue Bold" panose="020B0606020202050201" pitchFamily="34" charset="-52"/>
              </a:rPr>
              <a:t>Threat intelligence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888719" y="7822772"/>
            <a:ext cx="337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323D4C"/>
                </a:solidFill>
              </a:rPr>
              <a:t>Связанные, проверенные</a:t>
            </a:r>
            <a:br>
              <a:rPr lang="ru-RU" sz="1800" dirty="0">
                <a:solidFill>
                  <a:srgbClr val="323D4C"/>
                </a:solidFill>
              </a:rPr>
            </a:br>
            <a:r>
              <a:rPr lang="ru-RU" sz="1800" dirty="0">
                <a:solidFill>
                  <a:srgbClr val="323D4C"/>
                </a:solidFill>
              </a:rPr>
              <a:t>и обогащенные оповещения на основе внутренних индикаторах и внешних данных об угрозах</a:t>
            </a:r>
          </a:p>
          <a:p>
            <a:r>
              <a:rPr lang="ru-RU" sz="1800" dirty="0">
                <a:solidFill>
                  <a:srgbClr val="323D4C"/>
                </a:solidFill>
              </a:rPr>
              <a:t/>
            </a:r>
            <a:br>
              <a:rPr lang="ru-RU" sz="1800" dirty="0">
                <a:solidFill>
                  <a:srgbClr val="323D4C"/>
                </a:solidFill>
              </a:rPr>
            </a:br>
            <a:endParaRPr lang="ru-RU" sz="1800" dirty="0">
              <a:solidFill>
                <a:srgbClr val="323D4C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2" r="18415" b="25894"/>
          <a:stretch/>
        </p:blipFill>
        <p:spPr>
          <a:xfrm>
            <a:off x="2087868" y="5498329"/>
            <a:ext cx="9002030" cy="3821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53982" y="518615"/>
            <a:ext cx="2115403" cy="84616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553" y="325728"/>
            <a:ext cx="2389293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TDS Endpoint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192307"/>
            <a:ext cx="1236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5870"/>
                </a:solidFill>
                <a:latin typeface="+mj-lt"/>
              </a:rPr>
              <a:t>Детектирование и реагирование на уровне конечных устройств</a:t>
            </a:r>
          </a:p>
        </p:txBody>
      </p:sp>
      <p:sp>
        <p:nvSpPr>
          <p:cNvPr id="4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781856" y="3297021"/>
            <a:ext cx="5784020" cy="2605536"/>
          </a:xfrm>
          <a:prstGeom prst="roundRect">
            <a:avLst>
              <a:gd name="adj" fmla="val 2815"/>
            </a:avLst>
          </a:prstGeom>
          <a:solidFill>
            <a:schemeClr val="tx2">
              <a:lumMod val="75000"/>
            </a:schemeClr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781856" y="6422496"/>
            <a:ext cx="5784020" cy="2605536"/>
          </a:xfrm>
          <a:prstGeom prst="roundRect">
            <a:avLst>
              <a:gd name="adj" fmla="val 2815"/>
            </a:avLst>
          </a:prstGeom>
          <a:solidFill>
            <a:schemeClr val="tx2">
              <a:lumMod val="75000"/>
            </a:schemeClr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7091889" y="3292974"/>
            <a:ext cx="5784020" cy="2605536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7091889" y="6422496"/>
            <a:ext cx="5784020" cy="2605536"/>
          </a:xfrm>
          <a:prstGeom prst="roundRect">
            <a:avLst>
              <a:gd name="adj" fmla="val 2815"/>
            </a:avLst>
          </a:prstGeom>
          <a:solidFill>
            <a:schemeClr val="tx2">
              <a:lumMod val="75000"/>
            </a:schemeClr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398" y="4492659"/>
            <a:ext cx="40930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Комплексный сбор данных</a:t>
            </a:r>
            <a:endParaRPr lang="en-US" sz="24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Сбор и обработка информации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обо всех событиях на хостах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4023" y="4123327"/>
            <a:ext cx="45090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Контроль устройств</a:t>
            </a:r>
            <a:br>
              <a:rPr lang="ru-RU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и приложений</a:t>
            </a:r>
            <a:endParaRPr lang="en-US" sz="24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Управление доступом к приложениям, съемным носителям и хранилищам данных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990" y="7460762"/>
            <a:ext cx="4093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Мгновенное реагирование</a:t>
            </a:r>
            <a:endParaRPr lang="en-US" sz="24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Остановка атак в реальном времени – изоляция хоста или блокировка вредоносного процесса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4023" y="7460762"/>
            <a:ext cx="421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Ретроспективный анализ</a:t>
            </a:r>
            <a:endParaRPr lang="en-US" sz="24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Хранение данных и криминалистических сведений для быстрого обнаружения источника атаки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7" y="3589048"/>
            <a:ext cx="1051496" cy="6115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551" y="6756728"/>
            <a:ext cx="838391" cy="825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551" y="3589048"/>
            <a:ext cx="877340" cy="8974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7" y="6677065"/>
            <a:ext cx="725266" cy="9645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998890" y="284480"/>
            <a:ext cx="2838734" cy="133960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770" y="540313"/>
            <a:ext cx="2126859" cy="8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0" y="0"/>
            <a:ext cx="18288000" cy="10287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Эффективное обнаружение всего спектра угроз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15551" y="350004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33F50"/>
                </a:solidFill>
                <a:latin typeface="Bebas Neue Bold" panose="020B0606020202050201" pitchFamily="34" charset="-52"/>
              </a:rPr>
              <a:t>Исполняемый код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5551" y="4084821"/>
            <a:ext cx="3695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F50"/>
                </a:solidFill>
              </a:rPr>
              <a:t>Трояны</a:t>
            </a:r>
          </a:p>
          <a:p>
            <a: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F50"/>
                </a:solidFill>
              </a:rPr>
              <a:t>Вредоносное ПО</a:t>
            </a:r>
          </a:p>
          <a:p>
            <a: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F50"/>
                </a:solidFill>
              </a:rPr>
              <a:t>Черви</a:t>
            </a:r>
          </a:p>
          <a:p>
            <a: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333F50"/>
                </a:solidFill>
              </a:rPr>
              <a:t>Бэкдоры</a:t>
            </a:r>
            <a:endParaRPr lang="ru-RU" sz="1400" dirty="0">
              <a:solidFill>
                <a:srgbClr val="333F50"/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F50"/>
                </a:solidFill>
              </a:rPr>
              <a:t>Полезная нагрузка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39" y="5100908"/>
            <a:ext cx="692011" cy="607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0605" y="350004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333F50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Бестелесные вирусы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0309" y="4612482"/>
            <a:ext cx="3695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  <a:defRPr sz="1400">
                <a:solidFill>
                  <a:srgbClr val="333F50"/>
                </a:solidFill>
              </a:defRPr>
            </a:lvl1pPr>
          </a:lstStyle>
          <a:p>
            <a:r>
              <a:rPr lang="en-US" dirty="0"/>
              <a:t>Memory-only malware</a:t>
            </a:r>
          </a:p>
          <a:p>
            <a:r>
              <a:rPr lang="en-US" dirty="0"/>
              <a:t>No-disk-based indicators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318213" y="3506394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333F50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Документы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18213" y="4084821"/>
            <a:ext cx="3695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  <a:defRPr sz="1400">
                <a:solidFill>
                  <a:srgbClr val="333F50"/>
                </a:solidFill>
              </a:defRPr>
            </a:lvl1pPr>
          </a:lstStyle>
          <a:p>
            <a:r>
              <a:rPr lang="en-US" dirty="0"/>
              <a:t>Exploits rooted in Office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Adobe files</a:t>
            </a:r>
          </a:p>
          <a:p>
            <a:r>
              <a:rPr lang="en-US" dirty="0"/>
              <a:t>Macros</a:t>
            </a:r>
          </a:p>
          <a:p>
            <a:r>
              <a:rPr lang="en-US" dirty="0"/>
              <a:t>Spear phishing emails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15551" y="694063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333F50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Браузер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5551" y="7525411"/>
            <a:ext cx="1933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  <a:defRPr sz="1400">
                <a:solidFill>
                  <a:srgbClr val="333F50"/>
                </a:solidFill>
              </a:defRPr>
            </a:lvl1pPr>
          </a:lstStyle>
          <a:p>
            <a:r>
              <a:rPr lang="ru-RU" dirty="0"/>
              <a:t>Загрузки </a:t>
            </a:r>
            <a:r>
              <a:rPr lang="en-US" dirty="0" err="1"/>
              <a:t>DriveOby</a:t>
            </a:r>
            <a:endParaRPr lang="en-US" dirty="0"/>
          </a:p>
          <a:p>
            <a:r>
              <a:rPr lang="en-US" dirty="0"/>
              <a:t>Flash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JavaScript</a:t>
            </a:r>
          </a:p>
          <a:p>
            <a:r>
              <a:rPr lang="en-US" dirty="0"/>
              <a:t>VBS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10605" y="694063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333F50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Скрипты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0605" y="7502216"/>
            <a:ext cx="36957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  <a:defRPr sz="1400">
                <a:solidFill>
                  <a:srgbClr val="333F50"/>
                </a:solidFill>
              </a:defRPr>
            </a:lvl1pPr>
          </a:lstStyle>
          <a:p>
            <a:r>
              <a:rPr lang="en-US" dirty="0" err="1"/>
              <a:t>Powershell</a:t>
            </a:r>
            <a:endParaRPr lang="en-US" dirty="0"/>
          </a:p>
          <a:p>
            <a:r>
              <a:rPr lang="en-US" dirty="0"/>
              <a:t>WML</a:t>
            </a:r>
          </a:p>
          <a:p>
            <a:r>
              <a:rPr lang="en-US" dirty="0" err="1"/>
              <a:t>PowerSploit</a:t>
            </a:r>
            <a:endParaRPr lang="en-US" dirty="0"/>
          </a:p>
          <a:p>
            <a:r>
              <a:rPr lang="en-US" dirty="0"/>
              <a:t>VBS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318213" y="6940635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333F50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Учетные данные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18213" y="7522765"/>
            <a:ext cx="3695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  <a:defRPr sz="1400">
                <a:solidFill>
                  <a:srgbClr val="333F50"/>
                </a:solidFill>
              </a:defRPr>
            </a:lvl1pPr>
          </a:lstStyle>
          <a:p>
            <a:r>
              <a:rPr lang="en-US" dirty="0" err="1"/>
              <a:t>Mimikatz</a:t>
            </a:r>
            <a:endParaRPr lang="en-US" dirty="0"/>
          </a:p>
          <a:p>
            <a:r>
              <a:rPr lang="ru-RU" dirty="0"/>
              <a:t>Сбор учетных данных</a:t>
            </a:r>
          </a:p>
          <a:p>
            <a:r>
              <a:rPr lang="ru-RU" dirty="0" err="1"/>
              <a:t>Токены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48766" y="7525411"/>
            <a:ext cx="1624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33F50"/>
                </a:solidFill>
              </a:rPr>
              <a:t>iFrame</a:t>
            </a:r>
            <a:r>
              <a:rPr lang="en-US" sz="1400" dirty="0">
                <a:solidFill>
                  <a:srgbClr val="333F50"/>
                </a:solidFill>
              </a:rPr>
              <a:t> / HTML5</a:t>
            </a:r>
          </a:p>
          <a:p>
            <a:pPr marL="180000" indent="-180000">
              <a:spcAft>
                <a:spcPts val="600"/>
              </a:spcAft>
              <a:buClr>
                <a:srgbClr val="48587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F50"/>
                </a:solidFill>
              </a:rPr>
              <a:t>Плагины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70" y="8524381"/>
            <a:ext cx="673280" cy="6732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9" y="4975327"/>
            <a:ext cx="624336" cy="7309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24" y="5030502"/>
            <a:ext cx="675755" cy="6757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92" y="8497674"/>
            <a:ext cx="699987" cy="69998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83" y="8494795"/>
            <a:ext cx="661522" cy="6615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4971594" y="464024"/>
            <a:ext cx="2825087" cy="12123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64553" y="325728"/>
            <a:ext cx="2389293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74700" y="2071605"/>
            <a:ext cx="139700" cy="139700"/>
          </a:xfrm>
          <a:prstGeom prst="ellipse">
            <a:avLst/>
          </a:prstGeom>
          <a:solidFill>
            <a:srgbClr val="36E253"/>
          </a:solidFill>
          <a:ln>
            <a:noFill/>
          </a:ln>
          <a:effectLst>
            <a:outerShdw blurRad="469900" sx="73000" sy="73000" algn="tl" rotWithShape="0">
              <a:srgbClr val="36E253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4400" y="1941400"/>
            <a:ext cx="241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TDS Polygon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0" y="1941400"/>
            <a:ext cx="241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TDS Endpoint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3300" y="1932774"/>
            <a:ext cx="241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TDS Sensor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774701" y="4479926"/>
            <a:ext cx="2552700" cy="2365374"/>
          </a:xfrm>
          <a:prstGeom prst="roundRect">
            <a:avLst>
              <a:gd name="adj" fmla="val 2815"/>
            </a:avLst>
          </a:prstGeom>
          <a:solidFill>
            <a:schemeClr val="tx2">
              <a:lumMod val="75000"/>
            </a:schemeClr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3536950" y="4479926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6299199" y="4479926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774700" y="7068493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3536950" y="7088318"/>
            <a:ext cx="2552700" cy="2365374"/>
          </a:xfrm>
          <a:prstGeom prst="roundRect">
            <a:avLst>
              <a:gd name="adj" fmla="val 2815"/>
            </a:avLst>
          </a:prstGeom>
          <a:solidFill>
            <a:schemeClr val="tx2">
              <a:lumMod val="75000"/>
            </a:schemeClr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6299199" y="7088318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9652001" y="4479926"/>
            <a:ext cx="2552700" cy="2365374"/>
          </a:xfrm>
          <a:prstGeom prst="roundRect">
            <a:avLst>
              <a:gd name="adj" fmla="val 2815"/>
            </a:avLst>
          </a:prstGeom>
          <a:solidFill>
            <a:schemeClr val="tx2">
              <a:lumMod val="75000"/>
            </a:schemeClr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12414250" y="4479926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15176499" y="4479926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9626600" y="7088318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: скругленные углы 29">
            <a:extLst>
              <a:ext uri="{FF2B5EF4-FFF2-40B4-BE49-F238E27FC236}">
                <a16:creationId xmlns:a16="http://schemas.microsoft.com/office/drawing/2014/main" id="{9D6A3761-24C2-4ECC-AB4F-AFBF7C764D2F}"/>
              </a:ext>
            </a:extLst>
          </p:cNvPr>
          <p:cNvSpPr/>
          <p:nvPr/>
        </p:nvSpPr>
        <p:spPr>
          <a:xfrm>
            <a:off x="12388849" y="7088318"/>
            <a:ext cx="2552700" cy="2365374"/>
          </a:xfrm>
          <a:prstGeom prst="roundRect">
            <a:avLst>
              <a:gd name="adj" fmla="val 2815"/>
            </a:avLst>
          </a:prstGeom>
          <a:solidFill>
            <a:srgbClr val="333F50"/>
          </a:solidFill>
          <a:ln w="38100">
            <a:noFill/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76200" tIns="76200" rIns="76200" bIns="76200" rtlCol="0" anchor="ctr"/>
          <a:lstStyle/>
          <a:p>
            <a:pPr algn="ctr"/>
            <a:endParaRPr lang="ru-RU" sz="3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8849" y="4641502"/>
            <a:ext cx="213360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Почта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Polygon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6649" y="4636009"/>
            <a:ext cx="213360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Браузер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8899" y="4636009"/>
            <a:ext cx="213360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Съемные носители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8899" y="7219147"/>
            <a:ext cx="21336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Сеть</a:t>
            </a:r>
            <a:b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поставщиков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8848" y="7219148"/>
            <a:ext cx="21336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Локальная</a:t>
            </a:r>
            <a:b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сеть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1236" y="7219148"/>
            <a:ext cx="213360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Приложения</a:t>
            </a:r>
            <a:b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клиентов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Polygon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357" y="6150722"/>
            <a:ext cx="504986" cy="50498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598398" y="4635427"/>
            <a:ext cx="21336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перемещение</a:t>
            </a:r>
            <a:b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по сети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6048" y="4658354"/>
            <a:ext cx="2343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Сбор данных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</a:p>
          <a:p>
            <a:endParaRPr lang="en-US" sz="2800" dirty="0">
              <a:solidFill>
                <a:srgbClr val="404E62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98397" y="7219148"/>
            <a:ext cx="213360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Удаленный контроль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36148" y="7219147"/>
            <a:ext cx="2133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Скрытые</a:t>
            </a:r>
            <a:b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каналы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</a:p>
          <a:p>
            <a:endParaRPr lang="en-US" sz="2800" dirty="0">
              <a:solidFill>
                <a:srgbClr val="404E62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00" y="6105794"/>
            <a:ext cx="563471" cy="56347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27" y="8727252"/>
            <a:ext cx="517169" cy="51716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560" y="6105794"/>
            <a:ext cx="487089" cy="48708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836149" y="4635427"/>
            <a:ext cx="178363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Bold" panose="020B0606020202050201" pitchFamily="34" charset="-52"/>
              </a:rPr>
              <a:t>заражение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Polygon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Endpoint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36E25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TDS Sensor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546" y="8651099"/>
            <a:ext cx="507040" cy="507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52" y="6115709"/>
            <a:ext cx="433744" cy="5384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900" y="6171463"/>
            <a:ext cx="482686" cy="48268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01" y="8752280"/>
            <a:ext cx="591561" cy="4810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130" y="8718204"/>
            <a:ext cx="515254" cy="5262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99" y="6224628"/>
            <a:ext cx="552149" cy="32060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16" y="8693272"/>
            <a:ext cx="314984" cy="551222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668047" y="2077210"/>
            <a:ext cx="139700" cy="139700"/>
          </a:xfrm>
          <a:prstGeom prst="ellipse">
            <a:avLst/>
          </a:prstGeom>
          <a:solidFill>
            <a:srgbClr val="36E253"/>
          </a:solidFill>
          <a:ln>
            <a:noFill/>
          </a:ln>
          <a:effectLst>
            <a:outerShdw blurRad="469900" sx="73000" sy="73000" algn="tl" rotWithShape="0">
              <a:srgbClr val="36E253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692158" y="2071605"/>
            <a:ext cx="139700" cy="139700"/>
          </a:xfrm>
          <a:prstGeom prst="ellipse">
            <a:avLst/>
          </a:prstGeom>
          <a:solidFill>
            <a:srgbClr val="36E253"/>
          </a:solidFill>
          <a:ln>
            <a:noFill/>
          </a:ln>
          <a:effectLst>
            <a:outerShdw blurRad="469900" sx="73000" sy="73000" algn="tl" rotWithShape="0">
              <a:srgbClr val="36E253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головок 1"/>
          <p:cNvSpPr>
            <a:spLocks noGrp="1"/>
          </p:cNvSpPr>
          <p:nvPr>
            <p:ph type="title"/>
          </p:nvPr>
        </p:nvSpPr>
        <p:spPr>
          <a:xfrm>
            <a:off x="685800" y="765160"/>
            <a:ext cx="15773400" cy="911255"/>
          </a:xfrm>
        </p:spPr>
        <p:txBody>
          <a:bodyPr/>
          <a:lstStyle/>
          <a:p>
            <a:r>
              <a:rPr lang="ru-RU" dirty="0"/>
              <a:t>Комплекс технологий для обнаружения всего спектра угроз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3643071"/>
            <a:ext cx="6748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2800" dirty="0">
                <a:solidFill>
                  <a:srgbClr val="788BA8"/>
                </a:solidFill>
              </a:rPr>
              <a:t>Покрытие всех векторов заражения</a:t>
            </a:r>
            <a:endParaRPr lang="en-US" sz="2800" dirty="0">
              <a:solidFill>
                <a:srgbClr val="788BA8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851899" y="3282801"/>
            <a:ext cx="790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Полная видимость и восстановление хронологии атаки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998890" y="284480"/>
            <a:ext cx="2838734" cy="133960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95770" y="540313"/>
            <a:ext cx="2126859" cy="8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5800" y="765160"/>
            <a:ext cx="15773400" cy="911255"/>
          </a:xfrm>
        </p:spPr>
        <p:txBody>
          <a:bodyPr/>
          <a:lstStyle/>
          <a:p>
            <a:r>
              <a:rPr lang="ru-RU" dirty="0"/>
              <a:t>Синергия модулей решения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8" y="1958293"/>
            <a:ext cx="10025006" cy="7327924"/>
          </a:xfrm>
          <a:prstGeom prst="rect">
            <a:avLst/>
          </a:prstGeom>
        </p:spPr>
      </p:pic>
      <p:sp>
        <p:nvSpPr>
          <p:cNvPr id="10" name="Дуга 9"/>
          <p:cNvSpPr/>
          <p:nvPr/>
        </p:nvSpPr>
        <p:spPr>
          <a:xfrm rot="2700000">
            <a:off x="2819409" y="1478963"/>
            <a:ext cx="9160042" cy="9160042"/>
          </a:xfrm>
          <a:prstGeom prst="arc">
            <a:avLst/>
          </a:prstGeom>
          <a:ln w="196850"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808783" y="3099716"/>
            <a:ext cx="395425" cy="395425"/>
          </a:xfrm>
          <a:prstGeom prst="ellipse">
            <a:avLst/>
          </a:prstGeom>
          <a:solidFill>
            <a:srgbClr val="00DCFF"/>
          </a:solidFill>
          <a:ln>
            <a:noFill/>
          </a:ln>
          <a:effectLst>
            <a:outerShdw blurRad="596900" dist="127000" dir="5400000" sx="110000" sy="11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523983" y="4349632"/>
            <a:ext cx="395425" cy="395425"/>
          </a:xfrm>
          <a:prstGeom prst="ellipse">
            <a:avLst/>
          </a:prstGeom>
          <a:solidFill>
            <a:srgbClr val="00DCFF"/>
          </a:solidFill>
          <a:ln>
            <a:noFill/>
          </a:ln>
          <a:effectLst>
            <a:outerShdw blurRad="596900" dist="127000" dir="5400000" sx="110000" sy="11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795251" y="5878389"/>
            <a:ext cx="395425" cy="395425"/>
          </a:xfrm>
          <a:prstGeom prst="ellipse">
            <a:avLst/>
          </a:prstGeom>
          <a:solidFill>
            <a:srgbClr val="00DCFF"/>
          </a:solidFill>
          <a:ln>
            <a:noFill/>
          </a:ln>
          <a:effectLst>
            <a:outerShdw blurRad="596900" dist="127000" dir="5400000" sx="110000" sy="11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516501" y="7482799"/>
            <a:ext cx="395425" cy="395425"/>
          </a:xfrm>
          <a:prstGeom prst="ellipse">
            <a:avLst/>
          </a:prstGeom>
          <a:solidFill>
            <a:srgbClr val="00DCFF"/>
          </a:solidFill>
          <a:ln>
            <a:noFill/>
          </a:ln>
          <a:effectLst>
            <a:outerShdw blurRad="596900" dist="127000" dir="5400000" sx="110000" sy="11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832846" y="8650759"/>
            <a:ext cx="395425" cy="395425"/>
          </a:xfrm>
          <a:prstGeom prst="ellipse">
            <a:avLst/>
          </a:prstGeom>
          <a:solidFill>
            <a:srgbClr val="00DCFF"/>
          </a:solidFill>
          <a:ln>
            <a:noFill/>
          </a:ln>
          <a:effectLst>
            <a:outerShdw blurRad="596900" dist="127000" dir="5400000" sx="110000" sy="11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424369" y="2977022"/>
            <a:ext cx="450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err="1" smtClean="0">
                <a:solidFill>
                  <a:schemeClr val="bg1"/>
                </a:solidFill>
              </a:rPr>
              <a:t>Ретроспектиный</a:t>
            </a:r>
            <a:r>
              <a:rPr lang="ru-RU" sz="2800" b="1" dirty="0" smtClean="0">
                <a:solidFill>
                  <a:schemeClr val="bg1"/>
                </a:solidFill>
              </a:rPr>
              <a:t> анализ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22960" y="4259891"/>
            <a:ext cx="569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Расширенный контекст события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53779" y="5822108"/>
            <a:ext cx="576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Отслеживание всей цепочки атаки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18048" y="7222218"/>
            <a:ext cx="609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Автоматизированное базовое расследование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97072" y="8627886"/>
            <a:ext cx="622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Оптимальное реагирование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98890" y="284480"/>
            <a:ext cx="2838734" cy="133960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770" y="540313"/>
            <a:ext cx="2126859" cy="8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Восстановление цепочки атаки</a:t>
            </a:r>
            <a:endParaRPr lang="ru-RU" dirty="0"/>
          </a:p>
        </p:txBody>
      </p:sp>
      <p:pic>
        <p:nvPicPr>
          <p:cNvPr id="22" name="Google Shape;224;p18"/>
          <p:cNvPicPr preferRelativeResize="0"/>
          <p:nvPr/>
        </p:nvPicPr>
        <p:blipFill rotWithShape="1">
          <a:blip r:embed="rId2">
            <a:alphaModFix/>
          </a:blip>
          <a:srcRect b="3984"/>
          <a:stretch/>
        </p:blipFill>
        <p:spPr>
          <a:xfrm>
            <a:off x="1775726" y="1635471"/>
            <a:ext cx="14492406" cy="8345792"/>
          </a:xfrm>
          <a:prstGeom prst="rect">
            <a:avLst/>
          </a:prstGeom>
          <a:noFill/>
          <a:ln>
            <a:solidFill>
              <a:srgbClr val="344E6A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971594" y="464025"/>
            <a:ext cx="2825087" cy="9371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553" y="325728"/>
            <a:ext cx="2389293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oup-ib_16x9_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AFAFA"/>
        </a:solidFill>
        <a:ln w="12700">
          <a:miter lim="400000"/>
        </a:ln>
        <a:effectLst>
          <a:outerShdw blurRad="254000" dist="127000" dir="5400000" algn="ctr" rotWithShape="0">
            <a:srgbClr val="000000">
              <a:alpha val="10000"/>
            </a:srgbClr>
          </a:outerShdw>
        </a:effectLst>
      </a:spPr>
      <a:bodyPr lIns="76200" tIns="76200" rIns="76200" bIns="76200" anchor="ctr"/>
      <a:lstStyle>
        <a:defPPr>
          <a:defRPr sz="360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group-ib_16x9_2" id="{8191AC13-3C27-4615-A487-DF1AF3E9C1E1}" vid="{F90A1303-CD79-4C59-90C2-762226EDFDBC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AFAFA"/>
        </a:solidFill>
        <a:ln w="12700">
          <a:miter lim="400000"/>
        </a:ln>
        <a:effectLst>
          <a:outerShdw blurRad="254000" dist="127000" dir="5400000" algn="ctr" rotWithShape="0">
            <a:srgbClr val="000000">
              <a:alpha val="10000"/>
            </a:srgbClr>
          </a:outerShdw>
        </a:effectLst>
      </a:spPr>
      <a:bodyPr lIns="76200" tIns="76200" rIns="76200" bIns="76200" anchor="ctr"/>
      <a:lstStyle>
        <a:defPPr>
          <a:defRPr sz="360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group-ib_16x9_1</Template>
  <TotalTime>23588</TotalTime>
  <Words>364</Words>
  <Application>Microsoft Office PowerPoint</Application>
  <PresentationFormat>Произвольный</PresentationFormat>
  <Paragraphs>140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Bebas Neue Bold</vt:lpstr>
      <vt:lpstr>Calibri Light</vt:lpstr>
      <vt:lpstr>Calibri</vt:lpstr>
      <vt:lpstr>Helvetica Neue</vt:lpstr>
      <vt:lpstr>Arial</vt:lpstr>
      <vt:lpstr>Специальное оформление</vt:lpstr>
      <vt:lpstr>group-ib_16x9_2</vt:lpstr>
      <vt:lpstr>2_Специальное оформление</vt:lpstr>
      <vt:lpstr>1_Специальное оформление</vt:lpstr>
      <vt:lpstr>3_Специальное оформление</vt:lpstr>
      <vt:lpstr>Презентация PowerPoint</vt:lpstr>
      <vt:lpstr>Global Threat Intelligence &amp; threat hunting </vt:lpstr>
      <vt:lpstr>Передовая система обнаружения и реагирования (TDS) </vt:lpstr>
      <vt:lpstr>TDS Huntbox</vt:lpstr>
      <vt:lpstr>TDS Endpoint</vt:lpstr>
      <vt:lpstr>Эффективное обнаружение всего спектра угроз</vt:lpstr>
      <vt:lpstr>Комплекс технологий для обнаружения всего спектра угроз</vt:lpstr>
      <vt:lpstr>Синергия модулей решения</vt:lpstr>
      <vt:lpstr>Восстановление цепочки атаки</vt:lpstr>
      <vt:lpstr>Global Threat Hunting</vt:lpstr>
      <vt:lpstr>Автоматизированное обнаружение и реагирование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Грунин</dc:creator>
  <cp:lastModifiedBy>Stanislav Fesenko</cp:lastModifiedBy>
  <cp:revision>1160</cp:revision>
  <dcterms:modified xsi:type="dcterms:W3CDTF">2019-04-16T05:41:40Z</dcterms:modified>
</cp:coreProperties>
</file>