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3"/>
  </p:notesMasterIdLst>
  <p:sldIdLst>
    <p:sldId id="286" r:id="rId2"/>
    <p:sldId id="378" r:id="rId3"/>
    <p:sldId id="390" r:id="rId4"/>
    <p:sldId id="385" r:id="rId5"/>
    <p:sldId id="391" r:id="rId6"/>
    <p:sldId id="392" r:id="rId7"/>
    <p:sldId id="368" r:id="rId8"/>
    <p:sldId id="393" r:id="rId9"/>
    <p:sldId id="370" r:id="rId10"/>
    <p:sldId id="380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gin_NA (WS-SPB-TELE03)" initials="ТН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09" autoAdjust="0"/>
  </p:normalViewPr>
  <p:slideViewPr>
    <p:cSldViewPr>
      <p:cViewPr>
        <p:scale>
          <a:sx n="112" d="100"/>
          <a:sy n="112" d="100"/>
        </p:scale>
        <p:origin x="-1296" y="-24"/>
      </p:cViewPr>
      <p:guideLst>
        <p:guide orient="horz" pos="2160"/>
        <p:guide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EA9BD-3170-419D-9E84-713CD130E904}" type="datetimeFigureOut">
              <a:rPr lang="ru-RU" smtClean="0"/>
              <a:pPr/>
              <a:t>16/04/19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AA5D9-341F-4A22-9CB8-6C058BBBC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0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357754" y="3573016"/>
            <a:ext cx="3186354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3861048"/>
            <a:ext cx="3510390" cy="151216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800" dirty="0" smtClean="0">
                <a:solidFill>
                  <a:schemeClr val="bg1"/>
                </a:solidFill>
              </a:rPr>
              <a:t>Выступающий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195736" y="1196752"/>
            <a:ext cx="3510390" cy="208823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Тема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4" name="Заголовок 18"/>
          <p:cNvSpPr>
            <a:spLocks noGrp="1"/>
          </p:cNvSpPr>
          <p:nvPr>
            <p:ph type="title"/>
          </p:nvPr>
        </p:nvSpPr>
        <p:spPr>
          <a:xfrm>
            <a:off x="1979712" y="0"/>
            <a:ext cx="69127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одержимое 19"/>
          <p:cNvSpPr>
            <a:spLocks noGrp="1"/>
          </p:cNvSpPr>
          <p:nvPr>
            <p:ph sz="quarter" idx="12"/>
          </p:nvPr>
        </p:nvSpPr>
        <p:spPr>
          <a:xfrm>
            <a:off x="251520" y="1268760"/>
            <a:ext cx="4266474" cy="504056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4626006" y="1268413"/>
            <a:ext cx="4266773" cy="5040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0" name="Заголовок 18"/>
          <p:cNvSpPr>
            <a:spLocks noGrp="1"/>
          </p:cNvSpPr>
          <p:nvPr>
            <p:ph type="title"/>
          </p:nvPr>
        </p:nvSpPr>
        <p:spPr>
          <a:xfrm>
            <a:off x="1331640" y="0"/>
            <a:ext cx="648072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331640" y="0"/>
            <a:ext cx="6480720" cy="98072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41" y="908720"/>
            <a:ext cx="6481241" cy="1152078"/>
          </a:xfrm>
        </p:spPr>
        <p:txBody>
          <a:bodyPr anchor="b"/>
          <a:lstStyle>
            <a:lvl1pPr marL="270272" indent="-138113">
              <a:buNone/>
              <a:defRPr sz="3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331119" y="2204815"/>
            <a:ext cx="6481763" cy="1368201"/>
          </a:xfrm>
        </p:spPr>
        <p:txBody>
          <a:bodyPr/>
          <a:lstStyle>
            <a:lvl1pPr marL="270272" indent="-138113">
              <a:buNone/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Подраздел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331640" y="2132806"/>
            <a:ext cx="64807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ата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51223" y="1268413"/>
            <a:ext cx="8641556" cy="24486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251223" y="3861048"/>
            <a:ext cx="4266772" cy="25207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Содержимое 10"/>
          <p:cNvSpPr>
            <a:spLocks noGrp="1"/>
          </p:cNvSpPr>
          <p:nvPr>
            <p:ph sz="quarter" idx="14"/>
          </p:nvPr>
        </p:nvSpPr>
        <p:spPr>
          <a:xfrm>
            <a:off x="4626006" y="3861048"/>
            <a:ext cx="4266772" cy="25207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331640" y="0"/>
            <a:ext cx="6480720" cy="98072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130050" y="3861048"/>
            <a:ext cx="4387945" cy="25922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Содержимое 10"/>
          <p:cNvSpPr>
            <a:spLocks noGrp="1"/>
          </p:cNvSpPr>
          <p:nvPr>
            <p:ph sz="quarter" idx="14"/>
          </p:nvPr>
        </p:nvSpPr>
        <p:spPr>
          <a:xfrm>
            <a:off x="4626006" y="3861048"/>
            <a:ext cx="4374486" cy="25922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Содержимое 10"/>
          <p:cNvSpPr>
            <a:spLocks noGrp="1"/>
          </p:cNvSpPr>
          <p:nvPr>
            <p:ph sz="quarter" idx="15"/>
          </p:nvPr>
        </p:nvSpPr>
        <p:spPr>
          <a:xfrm>
            <a:off x="129336" y="1124744"/>
            <a:ext cx="4388659" cy="25927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Содержимое 10"/>
          <p:cNvSpPr>
            <a:spLocks noGrp="1"/>
          </p:cNvSpPr>
          <p:nvPr>
            <p:ph sz="quarter" idx="16"/>
          </p:nvPr>
        </p:nvSpPr>
        <p:spPr>
          <a:xfrm>
            <a:off x="4626006" y="1133118"/>
            <a:ext cx="4374486" cy="2584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331640" y="0"/>
            <a:ext cx="6480720" cy="98072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легенд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251222" y="1268413"/>
            <a:ext cx="6480572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6731794" y="1268413"/>
            <a:ext cx="2160985" cy="504031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331640" y="0"/>
            <a:ext cx="6480720" cy="98072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352420" y="6597352"/>
            <a:ext cx="702078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199DFF0-BD6C-49BE-982A-4783C4FEB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835696" y="0"/>
            <a:ext cx="698477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Дата 20"/>
          <p:cNvSpPr>
            <a:spLocks noGrp="1"/>
          </p:cNvSpPr>
          <p:nvPr>
            <p:ph type="dt" sz="half" idx="2"/>
          </p:nvPr>
        </p:nvSpPr>
        <p:spPr>
          <a:xfrm>
            <a:off x="89502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951820" y="6597352"/>
            <a:ext cx="32403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1" r:id="rId4"/>
    <p:sldLayoutId id="2147483678" r:id="rId5"/>
    <p:sldLayoutId id="2147483675" r:id="rId6"/>
    <p:sldLayoutId id="2147483676" r:id="rId7"/>
    <p:sldLayoutId id="2147483677" r:id="rId8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8835" indent="-198835" algn="l" defTabSz="6858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69106" indent="-198835" algn="l" defTabSz="685800" rtl="0" eaLnBrk="1" latinLnBrk="0" hangingPunct="1">
        <a:spcBef>
          <a:spcPct val="20000"/>
        </a:spcBef>
        <a:buSzPct val="80000"/>
        <a:buFont typeface="Arial" pitchFamily="34" charset="0"/>
        <a:buChar char="–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673894" indent="-138113" algn="l" defTabSz="6858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06054" indent="-132160" algn="l" defTabSz="685800" rtl="0" eaLnBrk="1" latinLnBrk="0" hangingPunct="1">
        <a:spcBef>
          <a:spcPct val="20000"/>
        </a:spcBef>
        <a:buSzPct val="80000"/>
        <a:buFont typeface="Arial" pitchFamily="34" charset="0"/>
        <a:buChar char="–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946547" indent="-134541" algn="l" defTabSz="68580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%5C..%5C..%5CSnap%5C%D0%A0%D0%9C-%D0%BF%D0%BB%D0%B0%D0%BD%D0%B8%D1%80%D0%BE%D0%B2%D1%89%D0%B8%D0%BA%D0%B0-%D0%BF%D0%B0%D0%BD%D0%B5%D0%BB%D1%8C-%D0%BF%D0%BB%D0%B0%D0%BD%D0%B8%D1%80%D0%BE%D0%B2%D0%B0%D0%BD%D0%B8%D1%8F.gif" TargetMode="Externa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5"/>
          <p:cNvGrpSpPr/>
          <p:nvPr/>
        </p:nvGrpSpPr>
        <p:grpSpPr>
          <a:xfrm>
            <a:off x="2025045" y="3501008"/>
            <a:ext cx="4961319" cy="1914550"/>
            <a:chOff x="1880575" y="3861048"/>
            <a:chExt cx="4961319" cy="1914550"/>
          </a:xfrm>
        </p:grpSpPr>
        <p:grpSp>
          <p:nvGrpSpPr>
            <p:cNvPr id="8" name="Group 5"/>
            <p:cNvGrpSpPr/>
            <p:nvPr/>
          </p:nvGrpSpPr>
          <p:grpSpPr>
            <a:xfrm>
              <a:off x="1880575" y="3861048"/>
              <a:ext cx="4563179" cy="307777"/>
              <a:chOff x="4644008" y="3378924"/>
              <a:chExt cx="4563179" cy="338555"/>
            </a:xfrm>
          </p:grpSpPr>
          <p:sp>
            <p:nvSpPr>
              <p:cNvPr id="24" name="Oval 22"/>
              <p:cNvSpPr/>
              <p:nvPr/>
            </p:nvSpPr>
            <p:spPr>
              <a:xfrm>
                <a:off x="4644008" y="3429000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3"/>
              <p:cNvSpPr/>
              <p:nvPr/>
            </p:nvSpPr>
            <p:spPr>
              <a:xfrm>
                <a:off x="4860032" y="3378924"/>
                <a:ext cx="4347155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Прогнозирование состояния оборудования</a:t>
                </a:r>
                <a:endParaRPr lang="ru-RU" sz="14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"/>
            <p:cNvGrpSpPr/>
            <p:nvPr/>
          </p:nvGrpSpPr>
          <p:grpSpPr>
            <a:xfrm>
              <a:off x="2032117" y="4175227"/>
              <a:ext cx="4555652" cy="307777"/>
              <a:chOff x="4932040" y="3723405"/>
              <a:chExt cx="4555652" cy="338555"/>
            </a:xfrm>
          </p:grpSpPr>
          <p:sp>
            <p:nvSpPr>
              <p:cNvPr id="22" name="Oval 20"/>
              <p:cNvSpPr/>
              <p:nvPr/>
            </p:nvSpPr>
            <p:spPr>
              <a:xfrm>
                <a:off x="4932040" y="377056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1"/>
              <p:cNvSpPr/>
              <p:nvPr/>
            </p:nvSpPr>
            <p:spPr>
              <a:xfrm>
                <a:off x="5148063" y="3723405"/>
                <a:ext cx="4339629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Контроль работ по обслуживанию и ремонтам</a:t>
                </a:r>
                <a:endParaRPr lang="ru-RU" sz="14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183658" y="4496368"/>
              <a:ext cx="4536024" cy="307777"/>
              <a:chOff x="5148064" y="4078334"/>
              <a:chExt cx="4582297" cy="338555"/>
            </a:xfrm>
          </p:grpSpPr>
          <p:sp>
            <p:nvSpPr>
              <p:cNvPr id="20" name="Oval 18"/>
              <p:cNvSpPr/>
              <p:nvPr/>
            </p:nvSpPr>
            <p:spPr>
              <a:xfrm>
                <a:off x="5148064" y="4119406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19"/>
              <p:cNvSpPr/>
              <p:nvPr/>
            </p:nvSpPr>
            <p:spPr>
              <a:xfrm>
                <a:off x="5366512" y="4078334"/>
                <a:ext cx="4363849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Контроль поставщиков и сервисных компаний</a:t>
                </a:r>
                <a:endParaRPr lang="ru-RU" sz="14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24"/>
            <p:cNvGrpSpPr/>
            <p:nvPr/>
          </p:nvGrpSpPr>
          <p:grpSpPr>
            <a:xfrm>
              <a:off x="2344760" y="4821986"/>
              <a:ext cx="4322180" cy="307777"/>
              <a:chOff x="2555776" y="4821986"/>
              <a:chExt cx="4322180" cy="307777"/>
            </a:xfrm>
          </p:grpSpPr>
          <p:sp>
            <p:nvSpPr>
              <p:cNvPr id="18" name="Oval 10"/>
              <p:cNvSpPr/>
              <p:nvPr/>
            </p:nvSpPr>
            <p:spPr>
              <a:xfrm>
                <a:off x="2555776" y="4859324"/>
                <a:ext cx="213843" cy="19638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1"/>
              <p:cNvSpPr/>
              <p:nvPr/>
            </p:nvSpPr>
            <p:spPr>
              <a:xfrm>
                <a:off x="2772017" y="4821986"/>
                <a:ext cx="41059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Контроль требований </a:t>
                </a:r>
                <a:r>
                  <a:rPr lang="ru-RU" sz="1400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пром</a:t>
                </a:r>
                <a:r>
                  <a:rPr lang="ru-RU" sz="1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 безопасности</a:t>
                </a:r>
                <a:endParaRPr lang="ru-RU" sz="14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499991" y="5144907"/>
              <a:ext cx="4303802" cy="307777"/>
              <a:chOff x="4783662" y="4791169"/>
              <a:chExt cx="4303802" cy="338555"/>
            </a:xfrm>
          </p:grpSpPr>
          <p:sp>
            <p:nvSpPr>
              <p:cNvPr id="16" name="Oval 16"/>
              <p:cNvSpPr/>
              <p:nvPr/>
            </p:nvSpPr>
            <p:spPr>
              <a:xfrm>
                <a:off x="4783662" y="4832237"/>
                <a:ext cx="213843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7"/>
              <p:cNvSpPr/>
              <p:nvPr/>
            </p:nvSpPr>
            <p:spPr>
              <a:xfrm>
                <a:off x="4999903" y="4791169"/>
                <a:ext cx="4087561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Оценка эффективности вложений в ОС </a:t>
                </a:r>
                <a:endParaRPr lang="ru-RU" sz="14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661068" y="5467821"/>
              <a:ext cx="4180826" cy="307777"/>
              <a:chOff x="4783662" y="4791165"/>
              <a:chExt cx="4180826" cy="338555"/>
            </a:xfrm>
          </p:grpSpPr>
          <p:sp>
            <p:nvSpPr>
              <p:cNvPr id="14" name="Oval 14"/>
              <p:cNvSpPr/>
              <p:nvPr/>
            </p:nvSpPr>
            <p:spPr>
              <a:xfrm>
                <a:off x="4783662" y="4832237"/>
                <a:ext cx="213843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5"/>
              <p:cNvSpPr/>
              <p:nvPr/>
            </p:nvSpPr>
            <p:spPr>
              <a:xfrm>
                <a:off x="4999904" y="4791165"/>
                <a:ext cx="3964584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Оценка и классификация потерь</a:t>
                </a:r>
                <a:endParaRPr lang="ru-RU" sz="1400" i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7" name="Текст 8"/>
          <p:cNvSpPr txBox="1">
            <a:spLocks/>
          </p:cNvSpPr>
          <p:nvPr/>
        </p:nvSpPr>
        <p:spPr>
          <a:xfrm>
            <a:off x="1727397" y="1484784"/>
            <a:ext cx="5184575" cy="8640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98835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9106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3894" indent="-138113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054" indent="-132160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46547" indent="-134541" algn="l" defTabSz="6858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производственных процессов и состояния оборудования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35696" y="5805264"/>
            <a:ext cx="4881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Решение построено с учетом </a:t>
            </a:r>
            <a:br>
              <a:rPr lang="ru-RU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принципов бережливого производства</a:t>
            </a:r>
            <a:endParaRPr lang="ru-RU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727398" y="2276872"/>
            <a:ext cx="518457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18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Платформа </a:t>
            </a:r>
            <a:r>
              <a:rPr lang="en-US" sz="18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IoT </a:t>
            </a:r>
            <a:r>
              <a:rPr lang="ru-RU" sz="18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разработки КОМПЛИТ</a:t>
            </a:r>
            <a:endParaRPr lang="ru-RU" sz="280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9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-72008"/>
            <a:ext cx="7560840" cy="980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Факторы, влияющие на себестоимость услуг </a:t>
            </a:r>
            <a:br>
              <a:rPr lang="ru-RU" sz="2000" dirty="0" smtClean="0"/>
            </a:br>
            <a:r>
              <a:rPr lang="ru-RU" sz="2000" dirty="0" smtClean="0"/>
              <a:t>и эффективность вложений в основные средства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95536" y="994851"/>
            <a:ext cx="6048672" cy="44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Font typeface="Helvetica Neue"/>
              <a:buChar char="•"/>
              <a:defRPr sz="36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Font typeface="Helvetica Neue"/>
              <a:buChar char="•"/>
              <a:defRPr sz="36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Font typeface="Helvetica Neue"/>
              <a:buChar char="•"/>
              <a:defRPr sz="36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Font typeface="Helvetica Neue"/>
              <a:buChar char="•"/>
              <a:defRPr sz="36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buSzPct val="75000"/>
              <a:buFont typeface="Helvetica Neue"/>
              <a:buChar char="•"/>
              <a:defRPr sz="360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lvl="0" indent="0" eaLnBrk="1" fontAlgn="auto">
              <a:spcBef>
                <a:spcPts val="600"/>
              </a:spcBef>
              <a:spcAft>
                <a:spcPts val="600"/>
              </a:spcAft>
              <a:buSzTx/>
              <a:buNone/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Helvetica Neue Light"/>
              </a:rPr>
              <a:t>Оценка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</a:rPr>
              <a:t>долгосрочных факторов</a:t>
            </a:r>
            <a:r>
              <a:rPr lang="ru-RU" sz="1600" kern="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</a:rPr>
              <a:t>:</a:t>
            </a:r>
            <a:endParaRPr lang="ru-RU" sz="1600" kern="0" dirty="0">
              <a:solidFill>
                <a:schemeClr val="tx2">
                  <a:lumMod val="75000"/>
                </a:schemeClr>
              </a:solidFill>
              <a:latin typeface="Helvetica Neue Light"/>
            </a:endParaRPr>
          </a:p>
          <a:p>
            <a:pPr marL="342900" lvl="0" indent="-342900" eaLnBrk="1" fontAlgn="auto"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  <a:defRPr/>
            </a:pPr>
            <a:r>
              <a:rPr lang="ru-RU" sz="1600" kern="0" dirty="0">
                <a:solidFill>
                  <a:srgbClr val="FF0000"/>
                </a:solidFill>
                <a:latin typeface="Helvetica Neue Light"/>
              </a:rPr>
              <a:t>Капитальные ремонты и проекты реконструкции</a:t>
            </a:r>
          </a:p>
          <a:p>
            <a:pPr marL="342900" lvl="0" indent="-342900" eaLnBrk="1" fontAlgn="auto"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rgbClr val="FF0000"/>
                </a:solidFill>
                <a:latin typeface="Helvetica Neue Light"/>
              </a:rPr>
              <a:t>Техническое обслуживание и ремонт оборудования</a:t>
            </a:r>
            <a:endParaRPr lang="ru-RU" sz="1600" kern="0" dirty="0">
              <a:solidFill>
                <a:srgbClr val="FF0000"/>
              </a:solidFill>
              <a:latin typeface="Helvetica Neue Light"/>
            </a:endParaRPr>
          </a:p>
          <a:p>
            <a:pPr marL="342900" lvl="0" indent="-342900" eaLnBrk="1" fontAlgn="auto"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  <a:defRPr/>
            </a:pPr>
            <a:r>
              <a:rPr lang="ru-RU" sz="1600" kern="0" dirty="0">
                <a:solidFill>
                  <a:srgbClr val="FF0000"/>
                </a:solidFill>
                <a:latin typeface="Helvetica Neue Light"/>
              </a:rPr>
              <a:t>Расходование ресурсов: материалов и внешних услуг</a:t>
            </a:r>
          </a:p>
          <a:p>
            <a:pPr marL="342900" lvl="0" indent="-342900" eaLnBrk="1" fontAlgn="auto"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  <a:defRPr/>
            </a:pPr>
            <a:r>
              <a:rPr lang="ru-RU" sz="1600" kern="0" dirty="0">
                <a:solidFill>
                  <a:srgbClr val="FF0000"/>
                </a:solidFill>
                <a:latin typeface="Helvetica Neue Light"/>
              </a:rPr>
              <a:t>Изменение </a:t>
            </a:r>
            <a:r>
              <a:rPr lang="ru-RU" sz="1600" kern="0" dirty="0" smtClean="0">
                <a:solidFill>
                  <a:srgbClr val="FF0000"/>
                </a:solidFill>
                <a:latin typeface="Helvetica Neue Light"/>
              </a:rPr>
              <a:t>режимов работы и нагрузки на оборудование</a:t>
            </a:r>
          </a:p>
          <a:p>
            <a:pPr marL="342900" lvl="0" indent="-342900" eaLnBrk="1" fontAlgn="auto"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rgbClr val="FF0000"/>
                </a:solidFill>
                <a:latin typeface="Helvetica Neue Light"/>
              </a:rPr>
              <a:t>Влияние окружающей среды</a:t>
            </a:r>
            <a:endParaRPr lang="ru-RU" sz="1600" kern="0" dirty="0">
              <a:solidFill>
                <a:srgbClr val="FF0000"/>
              </a:solidFill>
              <a:latin typeface="Helvetica Neue Light"/>
            </a:endParaRPr>
          </a:p>
          <a:p>
            <a:pPr marL="0" marR="0" lvl="0" indent="0" algn="l" defTabSz="584200" rtl="0" eaLnBrk="1" fontAlgn="auto" latinLnBrk="0" hangingPunct="0">
              <a:spcBef>
                <a:spcPts val="6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А также решение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следующих задач:</a:t>
            </a:r>
          </a:p>
          <a:p>
            <a:pPr eaLnBrk="1" fontAlgn="auto">
              <a:spcBef>
                <a:spcPts val="600"/>
              </a:spcBef>
              <a:spcAft>
                <a:spcPts val="600"/>
              </a:spcAft>
              <a:buSzTx/>
              <a:defRPr/>
            </a:pPr>
            <a:r>
              <a:rPr lang="ru-RU" sz="1600" kern="0" dirty="0">
                <a:solidFill>
                  <a:srgbClr val="FF0000"/>
                </a:solidFill>
                <a:latin typeface="Helvetica Neue Light"/>
              </a:rPr>
              <a:t>Оценка потерь </a:t>
            </a:r>
            <a:r>
              <a:rPr lang="ru-RU" sz="1600" kern="0" dirty="0" smtClean="0">
                <a:solidFill>
                  <a:srgbClr val="FF0000"/>
                </a:solidFill>
                <a:latin typeface="Helvetica Neue Light"/>
              </a:rPr>
              <a:t>различного </a:t>
            </a:r>
            <a:r>
              <a:rPr lang="ru-RU" sz="1600" kern="0" dirty="0">
                <a:solidFill>
                  <a:srgbClr val="FF0000"/>
                </a:solidFill>
                <a:latin typeface="Helvetica Neue Light"/>
              </a:rPr>
              <a:t>характера</a:t>
            </a:r>
          </a:p>
          <a:p>
            <a:pPr eaLnBrk="1" fontAlgn="auto">
              <a:spcBef>
                <a:spcPts val="600"/>
              </a:spcBef>
              <a:spcAft>
                <a:spcPts val="600"/>
              </a:spcAft>
              <a:buSzTx/>
              <a:defRPr/>
            </a:pPr>
            <a:r>
              <a:rPr lang="ru-RU" sz="1600" kern="0" dirty="0">
                <a:solidFill>
                  <a:srgbClr val="FF0000"/>
                </a:solidFill>
                <a:latin typeface="Helvetica Neue Light"/>
              </a:rPr>
              <a:t>Формирование плановых тарифов и цен</a:t>
            </a:r>
          </a:p>
          <a:p>
            <a:pPr eaLnBrk="1" fontAlgn="auto">
              <a:spcBef>
                <a:spcPts val="600"/>
              </a:spcBef>
              <a:spcAft>
                <a:spcPts val="600"/>
              </a:spcAft>
              <a:buSzTx/>
              <a:defRPr/>
            </a:pPr>
            <a:r>
              <a:rPr lang="ru-RU" sz="1600" kern="0" dirty="0" smtClean="0">
                <a:solidFill>
                  <a:srgbClr val="FF0000"/>
                </a:solidFill>
                <a:latin typeface="Helvetica Neue Light"/>
              </a:rPr>
              <a:t>Выработка критериев для выбора подрядчиков </a:t>
            </a:r>
          </a:p>
          <a:p>
            <a:pPr eaLnBrk="1" fontAlgn="auto">
              <a:spcBef>
                <a:spcPts val="600"/>
              </a:spcBef>
              <a:spcAft>
                <a:spcPts val="600"/>
              </a:spcAft>
              <a:buSzTx/>
              <a:defRPr/>
            </a:pPr>
            <a:r>
              <a:rPr lang="ru-RU" sz="1600" kern="0" dirty="0" smtClean="0">
                <a:solidFill>
                  <a:srgbClr val="FF0000"/>
                </a:solidFill>
                <a:latin typeface="Helvetica Neue Light"/>
              </a:rPr>
              <a:t>Пересмотр нормативов, технологии ТО и ремонтов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6300192" y="1409368"/>
            <a:ext cx="144016" cy="1947624"/>
          </a:xfrm>
          <a:prstGeom prst="rightBracket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ket 9"/>
          <p:cNvSpPr/>
          <p:nvPr/>
        </p:nvSpPr>
        <p:spPr>
          <a:xfrm>
            <a:off x="6300192" y="3645024"/>
            <a:ext cx="144016" cy="1947624"/>
          </a:xfrm>
          <a:prstGeom prst="rightBracket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009" y="3415229"/>
            <a:ext cx="445557" cy="381401"/>
          </a:xfrm>
          <a:prstGeom prst="rect">
            <a:avLst/>
          </a:prstGeom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2382472"/>
            <a:ext cx="542444" cy="443800"/>
          </a:xfrm>
          <a:prstGeom prst="rect">
            <a:avLst/>
          </a:prstGeom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33" y="3472597"/>
            <a:ext cx="301183" cy="354343"/>
          </a:xfrm>
          <a:prstGeom prst="rect">
            <a:avLst/>
          </a:prstGeom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23" y="4364416"/>
            <a:ext cx="190896" cy="227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40" y="3390782"/>
            <a:ext cx="569849" cy="382809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5" name="Выноска-облако 18"/>
          <p:cNvSpPr/>
          <p:nvPr/>
        </p:nvSpPr>
        <p:spPr>
          <a:xfrm>
            <a:off x="8220982" y="3020725"/>
            <a:ext cx="527482" cy="1377283"/>
          </a:xfrm>
          <a:prstGeom prst="cloudCallout">
            <a:avLst>
              <a:gd name="adj1" fmla="val 81407"/>
              <a:gd name="adj2" fmla="val -65246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  Internet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24"/>
          <p:cNvSpPr/>
          <p:nvPr/>
        </p:nvSpPr>
        <p:spPr>
          <a:xfrm>
            <a:off x="7415878" y="3793889"/>
            <a:ext cx="6385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800" i="1" dirty="0" smtClean="0">
                <a:solidFill>
                  <a:srgbClr val="376092"/>
                </a:solidFill>
                <a:ea typeface="Calibri"/>
                <a:cs typeface="Calibri"/>
              </a:rPr>
              <a:t>Интеллектуальный шлюз</a:t>
            </a:r>
            <a:endParaRPr lang="ru-RU" sz="800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22" y="4506905"/>
            <a:ext cx="190896" cy="227025"/>
          </a:xfrm>
          <a:prstGeom prst="rect">
            <a:avLst/>
          </a:prstGeom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07" y="4196455"/>
            <a:ext cx="190896" cy="227025"/>
          </a:xfrm>
          <a:prstGeom prst="rect">
            <a:avLst/>
          </a:prstGeom>
        </p:spPr>
      </p:pic>
      <p:sp>
        <p:nvSpPr>
          <p:cNvPr id="19" name="Прямоугольник 24"/>
          <p:cNvSpPr/>
          <p:nvPr/>
        </p:nvSpPr>
        <p:spPr>
          <a:xfrm>
            <a:off x="6666298" y="3860532"/>
            <a:ext cx="63853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800" i="1" dirty="0" smtClean="0">
                <a:solidFill>
                  <a:srgbClr val="376092"/>
                </a:solidFill>
                <a:ea typeface="Calibri"/>
                <a:cs typeface="Calibri"/>
              </a:rPr>
              <a:t>Устройства передачи данных</a:t>
            </a:r>
            <a:endParaRPr lang="ru-RU" sz="800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sp>
        <p:nvSpPr>
          <p:cNvPr id="20" name="Прямоугольник 24"/>
          <p:cNvSpPr/>
          <p:nvPr/>
        </p:nvSpPr>
        <p:spPr>
          <a:xfrm>
            <a:off x="6725055" y="4733931"/>
            <a:ext cx="6385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800" i="1" dirty="0" smtClean="0">
                <a:solidFill>
                  <a:srgbClr val="376092"/>
                </a:solidFill>
                <a:ea typeface="Calibri"/>
                <a:cs typeface="Calibri"/>
              </a:rPr>
              <a:t>Датчики и сенсоры</a:t>
            </a:r>
            <a:endParaRPr lang="ru-RU" sz="800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sp>
        <p:nvSpPr>
          <p:cNvPr id="21" name="Прямоугольник 24"/>
          <p:cNvSpPr/>
          <p:nvPr/>
        </p:nvSpPr>
        <p:spPr>
          <a:xfrm>
            <a:off x="6721823" y="2819172"/>
            <a:ext cx="6385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800" i="1" dirty="0" smtClean="0">
                <a:solidFill>
                  <a:srgbClr val="376092"/>
                </a:solidFill>
                <a:ea typeface="Calibri"/>
                <a:cs typeface="Calibri"/>
              </a:rPr>
              <a:t>браслеты / метки</a:t>
            </a:r>
          </a:p>
        </p:txBody>
      </p:sp>
      <p:sp>
        <p:nvSpPr>
          <p:cNvPr id="22" name="Freeform 21"/>
          <p:cNvSpPr>
            <a:spLocks noChangeAspect="1"/>
          </p:cNvSpPr>
          <p:nvPr/>
        </p:nvSpPr>
        <p:spPr bwMode="auto">
          <a:xfrm>
            <a:off x="7332591" y="2445725"/>
            <a:ext cx="104291" cy="373447"/>
          </a:xfrm>
          <a:custGeom>
            <a:avLst/>
            <a:gdLst/>
            <a:ahLst/>
            <a:cxnLst>
              <a:cxn ang="0">
                <a:pos x="31" y="301"/>
              </a:cxn>
              <a:cxn ang="0">
                <a:pos x="14" y="220"/>
              </a:cxn>
              <a:cxn ang="0">
                <a:pos x="0" y="181"/>
              </a:cxn>
              <a:cxn ang="0">
                <a:pos x="4" y="165"/>
              </a:cxn>
              <a:cxn ang="0">
                <a:pos x="10" y="141"/>
              </a:cxn>
              <a:cxn ang="0">
                <a:pos x="19" y="119"/>
              </a:cxn>
              <a:cxn ang="0">
                <a:pos x="29" y="105"/>
              </a:cxn>
              <a:cxn ang="0">
                <a:pos x="45" y="94"/>
              </a:cxn>
              <a:cxn ang="0">
                <a:pos x="60" y="83"/>
              </a:cxn>
              <a:cxn ang="0">
                <a:pos x="72" y="77"/>
              </a:cxn>
              <a:cxn ang="0">
                <a:pos x="72" y="62"/>
              </a:cxn>
              <a:cxn ang="0">
                <a:pos x="62" y="43"/>
              </a:cxn>
              <a:cxn ang="0">
                <a:pos x="61" y="35"/>
              </a:cxn>
              <a:cxn ang="0">
                <a:pos x="62" y="25"/>
              </a:cxn>
              <a:cxn ang="0">
                <a:pos x="68" y="14"/>
              </a:cxn>
              <a:cxn ang="0">
                <a:pos x="72" y="8"/>
              </a:cxn>
              <a:cxn ang="0">
                <a:pos x="75" y="3"/>
              </a:cxn>
              <a:cxn ang="0">
                <a:pos x="80" y="0"/>
              </a:cxn>
              <a:cxn ang="0">
                <a:pos x="94" y="0"/>
              </a:cxn>
              <a:cxn ang="0">
                <a:pos x="108" y="0"/>
              </a:cxn>
              <a:cxn ang="0">
                <a:pos x="113" y="1"/>
              </a:cxn>
              <a:cxn ang="0">
                <a:pos x="115" y="5"/>
              </a:cxn>
              <a:cxn ang="0">
                <a:pos x="121" y="11"/>
              </a:cxn>
              <a:cxn ang="0">
                <a:pos x="126" y="19"/>
              </a:cxn>
              <a:cxn ang="0">
                <a:pos x="126" y="30"/>
              </a:cxn>
              <a:cxn ang="0">
                <a:pos x="124" y="39"/>
              </a:cxn>
              <a:cxn ang="0">
                <a:pos x="123" y="43"/>
              </a:cxn>
              <a:cxn ang="0">
                <a:pos x="111" y="76"/>
              </a:cxn>
              <a:cxn ang="0">
                <a:pos x="118" y="80"/>
              </a:cxn>
              <a:cxn ang="0">
                <a:pos x="134" y="91"/>
              </a:cxn>
              <a:cxn ang="0">
                <a:pos x="149" y="101"/>
              </a:cxn>
              <a:cxn ang="0">
                <a:pos x="157" y="108"/>
              </a:cxn>
              <a:cxn ang="0">
                <a:pos x="159" y="124"/>
              </a:cxn>
              <a:cxn ang="0">
                <a:pos x="162" y="154"/>
              </a:cxn>
              <a:cxn ang="0">
                <a:pos x="166" y="185"/>
              </a:cxn>
              <a:cxn ang="0">
                <a:pos x="168" y="204"/>
              </a:cxn>
              <a:cxn ang="0">
                <a:pos x="169" y="218"/>
              </a:cxn>
              <a:cxn ang="0">
                <a:pos x="170" y="245"/>
              </a:cxn>
              <a:cxn ang="0">
                <a:pos x="170" y="274"/>
              </a:cxn>
              <a:cxn ang="0">
                <a:pos x="167" y="295"/>
              </a:cxn>
              <a:cxn ang="0">
                <a:pos x="163" y="300"/>
              </a:cxn>
              <a:cxn ang="0">
                <a:pos x="157" y="302"/>
              </a:cxn>
              <a:cxn ang="0">
                <a:pos x="152" y="302"/>
              </a:cxn>
              <a:cxn ang="0">
                <a:pos x="151" y="295"/>
              </a:cxn>
              <a:cxn ang="0">
                <a:pos x="144" y="295"/>
              </a:cxn>
              <a:cxn ang="0">
                <a:pos x="145" y="390"/>
              </a:cxn>
              <a:cxn ang="0">
                <a:pos x="149" y="494"/>
              </a:cxn>
              <a:cxn ang="0">
                <a:pos x="125" y="506"/>
              </a:cxn>
              <a:cxn ang="0">
                <a:pos x="91" y="507"/>
              </a:cxn>
              <a:cxn ang="0">
                <a:pos x="87" y="515"/>
              </a:cxn>
              <a:cxn ang="0">
                <a:pos x="79" y="525"/>
              </a:cxn>
              <a:cxn ang="0">
                <a:pos x="71" y="533"/>
              </a:cxn>
              <a:cxn ang="0">
                <a:pos x="65" y="535"/>
              </a:cxn>
              <a:cxn ang="0">
                <a:pos x="57" y="534"/>
              </a:cxn>
              <a:cxn ang="0">
                <a:pos x="51" y="533"/>
              </a:cxn>
              <a:cxn ang="0">
                <a:pos x="47" y="532"/>
              </a:cxn>
              <a:cxn ang="0">
                <a:pos x="52" y="512"/>
              </a:cxn>
              <a:cxn ang="0">
                <a:pos x="40" y="397"/>
              </a:cxn>
              <a:cxn ang="0">
                <a:pos x="34" y="277"/>
              </a:cxn>
            </a:cxnLst>
            <a:rect l="0" t="0" r="r" b="b"/>
            <a:pathLst>
              <a:path w="171" h="536">
                <a:moveTo>
                  <a:pt x="34" y="277"/>
                </a:moveTo>
                <a:lnTo>
                  <a:pt x="31" y="301"/>
                </a:lnTo>
                <a:lnTo>
                  <a:pt x="9" y="272"/>
                </a:lnTo>
                <a:lnTo>
                  <a:pt x="14" y="220"/>
                </a:lnTo>
                <a:lnTo>
                  <a:pt x="0" y="183"/>
                </a:lnTo>
                <a:lnTo>
                  <a:pt x="0" y="181"/>
                </a:lnTo>
                <a:lnTo>
                  <a:pt x="1" y="174"/>
                </a:lnTo>
                <a:lnTo>
                  <a:pt x="4" y="165"/>
                </a:lnTo>
                <a:lnTo>
                  <a:pt x="7" y="154"/>
                </a:lnTo>
                <a:lnTo>
                  <a:pt x="10" y="141"/>
                </a:lnTo>
                <a:lnTo>
                  <a:pt x="14" y="130"/>
                </a:lnTo>
                <a:lnTo>
                  <a:pt x="19" y="119"/>
                </a:lnTo>
                <a:lnTo>
                  <a:pt x="24" y="112"/>
                </a:lnTo>
                <a:lnTo>
                  <a:pt x="29" y="105"/>
                </a:lnTo>
                <a:lnTo>
                  <a:pt x="36" y="100"/>
                </a:lnTo>
                <a:lnTo>
                  <a:pt x="45" y="94"/>
                </a:lnTo>
                <a:lnTo>
                  <a:pt x="53" y="88"/>
                </a:lnTo>
                <a:lnTo>
                  <a:pt x="60" y="83"/>
                </a:lnTo>
                <a:lnTo>
                  <a:pt x="68" y="79"/>
                </a:lnTo>
                <a:lnTo>
                  <a:pt x="72" y="77"/>
                </a:lnTo>
                <a:lnTo>
                  <a:pt x="73" y="76"/>
                </a:lnTo>
                <a:lnTo>
                  <a:pt x="72" y="62"/>
                </a:lnTo>
                <a:lnTo>
                  <a:pt x="63" y="47"/>
                </a:lnTo>
                <a:lnTo>
                  <a:pt x="62" y="43"/>
                </a:lnTo>
                <a:lnTo>
                  <a:pt x="62" y="40"/>
                </a:lnTo>
                <a:lnTo>
                  <a:pt x="61" y="35"/>
                </a:lnTo>
                <a:lnTo>
                  <a:pt x="61" y="30"/>
                </a:lnTo>
                <a:lnTo>
                  <a:pt x="62" y="25"/>
                </a:lnTo>
                <a:lnTo>
                  <a:pt x="65" y="20"/>
                </a:lnTo>
                <a:lnTo>
                  <a:pt x="68" y="14"/>
                </a:lnTo>
                <a:lnTo>
                  <a:pt x="70" y="11"/>
                </a:lnTo>
                <a:lnTo>
                  <a:pt x="72" y="8"/>
                </a:lnTo>
                <a:lnTo>
                  <a:pt x="73" y="5"/>
                </a:lnTo>
                <a:lnTo>
                  <a:pt x="75" y="3"/>
                </a:lnTo>
                <a:lnTo>
                  <a:pt x="77" y="1"/>
                </a:lnTo>
                <a:lnTo>
                  <a:pt x="80" y="0"/>
                </a:lnTo>
                <a:lnTo>
                  <a:pt x="86" y="0"/>
                </a:lnTo>
                <a:lnTo>
                  <a:pt x="94" y="0"/>
                </a:lnTo>
                <a:lnTo>
                  <a:pt x="102" y="0"/>
                </a:lnTo>
                <a:lnTo>
                  <a:pt x="108" y="0"/>
                </a:lnTo>
                <a:lnTo>
                  <a:pt x="111" y="0"/>
                </a:lnTo>
                <a:lnTo>
                  <a:pt x="113" y="1"/>
                </a:lnTo>
                <a:lnTo>
                  <a:pt x="114" y="3"/>
                </a:lnTo>
                <a:lnTo>
                  <a:pt x="115" y="5"/>
                </a:lnTo>
                <a:lnTo>
                  <a:pt x="118" y="7"/>
                </a:lnTo>
                <a:lnTo>
                  <a:pt x="121" y="11"/>
                </a:lnTo>
                <a:lnTo>
                  <a:pt x="124" y="14"/>
                </a:lnTo>
                <a:lnTo>
                  <a:pt x="126" y="19"/>
                </a:lnTo>
                <a:lnTo>
                  <a:pt x="126" y="25"/>
                </a:lnTo>
                <a:lnTo>
                  <a:pt x="126" y="30"/>
                </a:lnTo>
                <a:lnTo>
                  <a:pt x="125" y="34"/>
                </a:lnTo>
                <a:lnTo>
                  <a:pt x="124" y="39"/>
                </a:lnTo>
                <a:lnTo>
                  <a:pt x="123" y="41"/>
                </a:lnTo>
                <a:lnTo>
                  <a:pt x="123" y="43"/>
                </a:lnTo>
                <a:lnTo>
                  <a:pt x="112" y="68"/>
                </a:lnTo>
                <a:lnTo>
                  <a:pt x="111" y="76"/>
                </a:lnTo>
                <a:lnTo>
                  <a:pt x="113" y="77"/>
                </a:lnTo>
                <a:lnTo>
                  <a:pt x="118" y="80"/>
                </a:lnTo>
                <a:lnTo>
                  <a:pt x="125" y="84"/>
                </a:lnTo>
                <a:lnTo>
                  <a:pt x="134" y="91"/>
                </a:lnTo>
                <a:lnTo>
                  <a:pt x="142" y="96"/>
                </a:lnTo>
                <a:lnTo>
                  <a:pt x="149" y="101"/>
                </a:lnTo>
                <a:lnTo>
                  <a:pt x="155" y="105"/>
                </a:lnTo>
                <a:lnTo>
                  <a:pt x="157" y="108"/>
                </a:lnTo>
                <a:lnTo>
                  <a:pt x="158" y="114"/>
                </a:lnTo>
                <a:lnTo>
                  <a:pt x="159" y="124"/>
                </a:lnTo>
                <a:lnTo>
                  <a:pt x="160" y="139"/>
                </a:lnTo>
                <a:lnTo>
                  <a:pt x="162" y="154"/>
                </a:lnTo>
                <a:lnTo>
                  <a:pt x="164" y="170"/>
                </a:lnTo>
                <a:lnTo>
                  <a:pt x="166" y="185"/>
                </a:lnTo>
                <a:lnTo>
                  <a:pt x="167" y="196"/>
                </a:lnTo>
                <a:lnTo>
                  <a:pt x="168" y="204"/>
                </a:lnTo>
                <a:lnTo>
                  <a:pt x="168" y="209"/>
                </a:lnTo>
                <a:lnTo>
                  <a:pt x="169" y="218"/>
                </a:lnTo>
                <a:lnTo>
                  <a:pt x="169" y="231"/>
                </a:lnTo>
                <a:lnTo>
                  <a:pt x="170" y="245"/>
                </a:lnTo>
                <a:lnTo>
                  <a:pt x="170" y="260"/>
                </a:lnTo>
                <a:lnTo>
                  <a:pt x="170" y="274"/>
                </a:lnTo>
                <a:lnTo>
                  <a:pt x="169" y="285"/>
                </a:lnTo>
                <a:lnTo>
                  <a:pt x="167" y="295"/>
                </a:lnTo>
                <a:lnTo>
                  <a:pt x="165" y="298"/>
                </a:lnTo>
                <a:lnTo>
                  <a:pt x="163" y="300"/>
                </a:lnTo>
                <a:lnTo>
                  <a:pt x="160" y="302"/>
                </a:lnTo>
                <a:lnTo>
                  <a:pt x="157" y="302"/>
                </a:lnTo>
                <a:lnTo>
                  <a:pt x="154" y="302"/>
                </a:lnTo>
                <a:lnTo>
                  <a:pt x="152" y="302"/>
                </a:lnTo>
                <a:lnTo>
                  <a:pt x="149" y="302"/>
                </a:lnTo>
                <a:lnTo>
                  <a:pt x="151" y="295"/>
                </a:lnTo>
                <a:lnTo>
                  <a:pt x="159" y="288"/>
                </a:lnTo>
                <a:lnTo>
                  <a:pt x="144" y="295"/>
                </a:lnTo>
                <a:lnTo>
                  <a:pt x="148" y="367"/>
                </a:lnTo>
                <a:lnTo>
                  <a:pt x="145" y="390"/>
                </a:lnTo>
                <a:lnTo>
                  <a:pt x="125" y="473"/>
                </a:lnTo>
                <a:lnTo>
                  <a:pt x="149" y="494"/>
                </a:lnTo>
                <a:lnTo>
                  <a:pt x="154" y="507"/>
                </a:lnTo>
                <a:lnTo>
                  <a:pt x="125" y="506"/>
                </a:lnTo>
                <a:lnTo>
                  <a:pt x="92" y="507"/>
                </a:lnTo>
                <a:lnTo>
                  <a:pt x="91" y="507"/>
                </a:lnTo>
                <a:lnTo>
                  <a:pt x="90" y="511"/>
                </a:lnTo>
                <a:lnTo>
                  <a:pt x="87" y="515"/>
                </a:lnTo>
                <a:lnTo>
                  <a:pt x="82" y="521"/>
                </a:lnTo>
                <a:lnTo>
                  <a:pt x="79" y="525"/>
                </a:lnTo>
                <a:lnTo>
                  <a:pt x="75" y="529"/>
                </a:lnTo>
                <a:lnTo>
                  <a:pt x="71" y="533"/>
                </a:lnTo>
                <a:lnTo>
                  <a:pt x="68" y="535"/>
                </a:lnTo>
                <a:lnTo>
                  <a:pt x="65" y="535"/>
                </a:lnTo>
                <a:lnTo>
                  <a:pt x="60" y="535"/>
                </a:lnTo>
                <a:lnTo>
                  <a:pt x="57" y="534"/>
                </a:lnTo>
                <a:lnTo>
                  <a:pt x="54" y="534"/>
                </a:lnTo>
                <a:lnTo>
                  <a:pt x="51" y="533"/>
                </a:lnTo>
                <a:lnTo>
                  <a:pt x="49" y="532"/>
                </a:lnTo>
                <a:lnTo>
                  <a:pt x="47" y="532"/>
                </a:lnTo>
                <a:lnTo>
                  <a:pt x="47" y="531"/>
                </a:lnTo>
                <a:lnTo>
                  <a:pt x="52" y="512"/>
                </a:lnTo>
                <a:lnTo>
                  <a:pt x="60" y="490"/>
                </a:lnTo>
                <a:lnTo>
                  <a:pt x="40" y="397"/>
                </a:lnTo>
                <a:lnTo>
                  <a:pt x="37" y="309"/>
                </a:lnTo>
                <a:lnTo>
                  <a:pt x="34" y="277"/>
                </a:lnTo>
              </a:path>
            </a:pathLst>
          </a:custGeom>
          <a:solidFill>
            <a:srgbClr val="4C4C4C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Freeform 22"/>
          <p:cNvSpPr>
            <a:spLocks noChangeAspect="1"/>
          </p:cNvSpPr>
          <p:nvPr/>
        </p:nvSpPr>
        <p:spPr bwMode="auto">
          <a:xfrm>
            <a:off x="7443640" y="2449657"/>
            <a:ext cx="111049" cy="359914"/>
          </a:xfrm>
          <a:custGeom>
            <a:avLst/>
            <a:gdLst/>
            <a:ahLst/>
            <a:cxnLst>
              <a:cxn ang="0">
                <a:pos x="164" y="475"/>
              </a:cxn>
              <a:cxn ang="0">
                <a:pos x="140" y="450"/>
              </a:cxn>
              <a:cxn ang="0">
                <a:pos x="141" y="406"/>
              </a:cxn>
              <a:cxn ang="0">
                <a:pos x="146" y="352"/>
              </a:cxn>
              <a:cxn ang="0">
                <a:pos x="149" y="347"/>
              </a:cxn>
              <a:cxn ang="0">
                <a:pos x="155" y="331"/>
              </a:cxn>
              <a:cxn ang="0">
                <a:pos x="146" y="225"/>
              </a:cxn>
              <a:cxn ang="0">
                <a:pos x="151" y="238"/>
              </a:cxn>
              <a:cxn ang="0">
                <a:pos x="158" y="238"/>
              </a:cxn>
              <a:cxn ang="0">
                <a:pos x="162" y="225"/>
              </a:cxn>
              <a:cxn ang="0">
                <a:pos x="152" y="201"/>
              </a:cxn>
              <a:cxn ang="0">
                <a:pos x="157" y="166"/>
              </a:cxn>
              <a:cxn ang="0">
                <a:pos x="143" y="94"/>
              </a:cxn>
              <a:cxn ang="0">
                <a:pos x="125" y="78"/>
              </a:cxn>
              <a:cxn ang="0">
                <a:pos x="120" y="74"/>
              </a:cxn>
              <a:cxn ang="0">
                <a:pos x="127" y="70"/>
              </a:cxn>
              <a:cxn ang="0">
                <a:pos x="129" y="58"/>
              </a:cxn>
              <a:cxn ang="0">
                <a:pos x="124" y="47"/>
              </a:cxn>
              <a:cxn ang="0">
                <a:pos x="117" y="32"/>
              </a:cxn>
              <a:cxn ang="0">
                <a:pos x="115" y="20"/>
              </a:cxn>
              <a:cxn ang="0">
                <a:pos x="114" y="14"/>
              </a:cxn>
              <a:cxn ang="0">
                <a:pos x="112" y="5"/>
              </a:cxn>
              <a:cxn ang="0">
                <a:pos x="103" y="0"/>
              </a:cxn>
              <a:cxn ang="0">
                <a:pos x="79" y="3"/>
              </a:cxn>
              <a:cxn ang="0">
                <a:pos x="65" y="13"/>
              </a:cxn>
              <a:cxn ang="0">
                <a:pos x="55" y="37"/>
              </a:cxn>
              <a:cxn ang="0">
                <a:pos x="47" y="57"/>
              </a:cxn>
              <a:cxn ang="0">
                <a:pos x="39" y="66"/>
              </a:cxn>
              <a:cxn ang="0">
                <a:pos x="48" y="74"/>
              </a:cxn>
              <a:cxn ang="0">
                <a:pos x="49" y="83"/>
              </a:cxn>
              <a:cxn ang="0">
                <a:pos x="28" y="116"/>
              </a:cxn>
              <a:cxn ang="0">
                <a:pos x="10" y="170"/>
              </a:cxn>
              <a:cxn ang="0">
                <a:pos x="10" y="182"/>
              </a:cxn>
              <a:cxn ang="0">
                <a:pos x="15" y="191"/>
              </a:cxn>
              <a:cxn ang="0">
                <a:pos x="5" y="232"/>
              </a:cxn>
              <a:cxn ang="0">
                <a:pos x="0" y="278"/>
              </a:cxn>
              <a:cxn ang="0">
                <a:pos x="5" y="293"/>
              </a:cxn>
              <a:cxn ang="0">
                <a:pos x="21" y="296"/>
              </a:cxn>
              <a:cxn ang="0">
                <a:pos x="31" y="315"/>
              </a:cxn>
              <a:cxn ang="0">
                <a:pos x="27" y="337"/>
              </a:cxn>
              <a:cxn ang="0">
                <a:pos x="30" y="343"/>
              </a:cxn>
              <a:cxn ang="0">
                <a:pos x="46" y="350"/>
              </a:cxn>
              <a:cxn ang="0">
                <a:pos x="51" y="355"/>
              </a:cxn>
              <a:cxn ang="0">
                <a:pos x="57" y="375"/>
              </a:cxn>
              <a:cxn ang="0">
                <a:pos x="58" y="381"/>
              </a:cxn>
              <a:cxn ang="0">
                <a:pos x="55" y="391"/>
              </a:cxn>
              <a:cxn ang="0">
                <a:pos x="55" y="412"/>
              </a:cxn>
              <a:cxn ang="0">
                <a:pos x="63" y="446"/>
              </a:cxn>
              <a:cxn ang="0">
                <a:pos x="60" y="496"/>
              </a:cxn>
              <a:cxn ang="0">
                <a:pos x="66" y="501"/>
              </a:cxn>
              <a:cxn ang="0">
                <a:pos x="78" y="502"/>
              </a:cxn>
              <a:cxn ang="0">
                <a:pos x="84" y="490"/>
              </a:cxn>
              <a:cxn ang="0">
                <a:pos x="80" y="448"/>
              </a:cxn>
              <a:cxn ang="0">
                <a:pos x="107" y="365"/>
              </a:cxn>
              <a:cxn ang="0">
                <a:pos x="108" y="381"/>
              </a:cxn>
              <a:cxn ang="0">
                <a:pos x="112" y="407"/>
              </a:cxn>
              <a:cxn ang="0">
                <a:pos x="119" y="440"/>
              </a:cxn>
              <a:cxn ang="0">
                <a:pos x="119" y="481"/>
              </a:cxn>
              <a:cxn ang="0">
                <a:pos x="130" y="481"/>
              </a:cxn>
              <a:cxn ang="0">
                <a:pos x="144" y="488"/>
              </a:cxn>
              <a:cxn ang="0">
                <a:pos x="161" y="494"/>
              </a:cxn>
              <a:cxn ang="0">
                <a:pos x="175" y="492"/>
              </a:cxn>
            </a:cxnLst>
            <a:rect l="0" t="0" r="r" b="b"/>
            <a:pathLst>
              <a:path w="178" h="505">
                <a:moveTo>
                  <a:pt x="176" y="482"/>
                </a:moveTo>
                <a:lnTo>
                  <a:pt x="174" y="481"/>
                </a:lnTo>
                <a:lnTo>
                  <a:pt x="170" y="479"/>
                </a:lnTo>
                <a:lnTo>
                  <a:pt x="164" y="475"/>
                </a:lnTo>
                <a:lnTo>
                  <a:pt x="157" y="470"/>
                </a:lnTo>
                <a:lnTo>
                  <a:pt x="150" y="464"/>
                </a:lnTo>
                <a:lnTo>
                  <a:pt x="144" y="457"/>
                </a:lnTo>
                <a:lnTo>
                  <a:pt x="140" y="450"/>
                </a:lnTo>
                <a:lnTo>
                  <a:pt x="138" y="444"/>
                </a:lnTo>
                <a:lnTo>
                  <a:pt x="139" y="434"/>
                </a:lnTo>
                <a:lnTo>
                  <a:pt x="140" y="421"/>
                </a:lnTo>
                <a:lnTo>
                  <a:pt x="141" y="406"/>
                </a:lnTo>
                <a:lnTo>
                  <a:pt x="143" y="389"/>
                </a:lnTo>
                <a:lnTo>
                  <a:pt x="144" y="374"/>
                </a:lnTo>
                <a:lnTo>
                  <a:pt x="146" y="361"/>
                </a:lnTo>
                <a:lnTo>
                  <a:pt x="146" y="352"/>
                </a:lnTo>
                <a:lnTo>
                  <a:pt x="146" y="349"/>
                </a:lnTo>
                <a:lnTo>
                  <a:pt x="146" y="348"/>
                </a:lnTo>
                <a:lnTo>
                  <a:pt x="147" y="348"/>
                </a:lnTo>
                <a:lnTo>
                  <a:pt x="149" y="347"/>
                </a:lnTo>
                <a:lnTo>
                  <a:pt x="151" y="344"/>
                </a:lnTo>
                <a:lnTo>
                  <a:pt x="152" y="342"/>
                </a:lnTo>
                <a:lnTo>
                  <a:pt x="154" y="337"/>
                </a:lnTo>
                <a:lnTo>
                  <a:pt x="155" y="331"/>
                </a:lnTo>
                <a:lnTo>
                  <a:pt x="157" y="323"/>
                </a:lnTo>
                <a:lnTo>
                  <a:pt x="146" y="225"/>
                </a:lnTo>
                <a:lnTo>
                  <a:pt x="146" y="224"/>
                </a:lnTo>
                <a:lnTo>
                  <a:pt x="146" y="225"/>
                </a:lnTo>
                <a:lnTo>
                  <a:pt x="146" y="228"/>
                </a:lnTo>
                <a:lnTo>
                  <a:pt x="147" y="231"/>
                </a:lnTo>
                <a:lnTo>
                  <a:pt x="149" y="235"/>
                </a:lnTo>
                <a:lnTo>
                  <a:pt x="151" y="238"/>
                </a:lnTo>
                <a:lnTo>
                  <a:pt x="153" y="242"/>
                </a:lnTo>
                <a:lnTo>
                  <a:pt x="154" y="243"/>
                </a:lnTo>
                <a:lnTo>
                  <a:pt x="157" y="242"/>
                </a:lnTo>
                <a:lnTo>
                  <a:pt x="158" y="238"/>
                </a:lnTo>
                <a:lnTo>
                  <a:pt x="160" y="236"/>
                </a:lnTo>
                <a:lnTo>
                  <a:pt x="161" y="232"/>
                </a:lnTo>
                <a:lnTo>
                  <a:pt x="162" y="229"/>
                </a:lnTo>
                <a:lnTo>
                  <a:pt x="162" y="225"/>
                </a:lnTo>
                <a:lnTo>
                  <a:pt x="161" y="221"/>
                </a:lnTo>
                <a:lnTo>
                  <a:pt x="159" y="215"/>
                </a:lnTo>
                <a:lnTo>
                  <a:pt x="157" y="209"/>
                </a:lnTo>
                <a:lnTo>
                  <a:pt x="152" y="201"/>
                </a:lnTo>
                <a:lnTo>
                  <a:pt x="151" y="193"/>
                </a:lnTo>
                <a:lnTo>
                  <a:pt x="153" y="186"/>
                </a:lnTo>
                <a:lnTo>
                  <a:pt x="155" y="177"/>
                </a:lnTo>
                <a:lnTo>
                  <a:pt x="157" y="166"/>
                </a:lnTo>
                <a:lnTo>
                  <a:pt x="157" y="149"/>
                </a:lnTo>
                <a:lnTo>
                  <a:pt x="153" y="127"/>
                </a:lnTo>
                <a:lnTo>
                  <a:pt x="146" y="98"/>
                </a:lnTo>
                <a:lnTo>
                  <a:pt x="143" y="94"/>
                </a:lnTo>
                <a:lnTo>
                  <a:pt x="139" y="90"/>
                </a:lnTo>
                <a:lnTo>
                  <a:pt x="136" y="84"/>
                </a:lnTo>
                <a:lnTo>
                  <a:pt x="130" y="81"/>
                </a:lnTo>
                <a:lnTo>
                  <a:pt x="125" y="78"/>
                </a:lnTo>
                <a:lnTo>
                  <a:pt x="122" y="76"/>
                </a:lnTo>
                <a:lnTo>
                  <a:pt x="120" y="75"/>
                </a:lnTo>
                <a:lnTo>
                  <a:pt x="119" y="75"/>
                </a:lnTo>
                <a:lnTo>
                  <a:pt x="120" y="74"/>
                </a:lnTo>
                <a:lnTo>
                  <a:pt x="122" y="74"/>
                </a:lnTo>
                <a:lnTo>
                  <a:pt x="124" y="73"/>
                </a:lnTo>
                <a:lnTo>
                  <a:pt x="125" y="72"/>
                </a:lnTo>
                <a:lnTo>
                  <a:pt x="127" y="70"/>
                </a:lnTo>
                <a:lnTo>
                  <a:pt x="128" y="69"/>
                </a:lnTo>
                <a:lnTo>
                  <a:pt x="129" y="64"/>
                </a:lnTo>
                <a:lnTo>
                  <a:pt x="130" y="62"/>
                </a:lnTo>
                <a:lnTo>
                  <a:pt x="129" y="58"/>
                </a:lnTo>
                <a:lnTo>
                  <a:pt x="128" y="55"/>
                </a:lnTo>
                <a:lnTo>
                  <a:pt x="127" y="52"/>
                </a:lnTo>
                <a:lnTo>
                  <a:pt x="125" y="49"/>
                </a:lnTo>
                <a:lnTo>
                  <a:pt x="124" y="47"/>
                </a:lnTo>
                <a:lnTo>
                  <a:pt x="122" y="42"/>
                </a:lnTo>
                <a:lnTo>
                  <a:pt x="120" y="39"/>
                </a:lnTo>
                <a:lnTo>
                  <a:pt x="118" y="35"/>
                </a:lnTo>
                <a:lnTo>
                  <a:pt x="117" y="32"/>
                </a:lnTo>
                <a:lnTo>
                  <a:pt x="116" y="28"/>
                </a:lnTo>
                <a:lnTo>
                  <a:pt x="115" y="26"/>
                </a:lnTo>
                <a:lnTo>
                  <a:pt x="115" y="23"/>
                </a:lnTo>
                <a:lnTo>
                  <a:pt x="115" y="20"/>
                </a:lnTo>
                <a:lnTo>
                  <a:pt x="115" y="18"/>
                </a:lnTo>
                <a:lnTo>
                  <a:pt x="115" y="17"/>
                </a:lnTo>
                <a:lnTo>
                  <a:pt x="115" y="16"/>
                </a:lnTo>
                <a:lnTo>
                  <a:pt x="114" y="14"/>
                </a:lnTo>
                <a:lnTo>
                  <a:pt x="114" y="12"/>
                </a:lnTo>
                <a:lnTo>
                  <a:pt x="113" y="9"/>
                </a:lnTo>
                <a:lnTo>
                  <a:pt x="113" y="6"/>
                </a:lnTo>
                <a:lnTo>
                  <a:pt x="112" y="5"/>
                </a:lnTo>
                <a:lnTo>
                  <a:pt x="112" y="2"/>
                </a:lnTo>
                <a:lnTo>
                  <a:pt x="110" y="1"/>
                </a:lnTo>
                <a:lnTo>
                  <a:pt x="107" y="0"/>
                </a:lnTo>
                <a:lnTo>
                  <a:pt x="103" y="0"/>
                </a:lnTo>
                <a:lnTo>
                  <a:pt x="97" y="0"/>
                </a:lnTo>
                <a:lnTo>
                  <a:pt x="91" y="0"/>
                </a:lnTo>
                <a:lnTo>
                  <a:pt x="84" y="1"/>
                </a:lnTo>
                <a:lnTo>
                  <a:pt x="79" y="3"/>
                </a:lnTo>
                <a:lnTo>
                  <a:pt x="75" y="4"/>
                </a:lnTo>
                <a:lnTo>
                  <a:pt x="73" y="6"/>
                </a:lnTo>
                <a:lnTo>
                  <a:pt x="69" y="9"/>
                </a:lnTo>
                <a:lnTo>
                  <a:pt x="65" y="13"/>
                </a:lnTo>
                <a:lnTo>
                  <a:pt x="62" y="19"/>
                </a:lnTo>
                <a:lnTo>
                  <a:pt x="60" y="26"/>
                </a:lnTo>
                <a:lnTo>
                  <a:pt x="57" y="32"/>
                </a:lnTo>
                <a:lnTo>
                  <a:pt x="55" y="37"/>
                </a:lnTo>
                <a:lnTo>
                  <a:pt x="53" y="44"/>
                </a:lnTo>
                <a:lnTo>
                  <a:pt x="52" y="49"/>
                </a:lnTo>
                <a:lnTo>
                  <a:pt x="49" y="53"/>
                </a:lnTo>
                <a:lnTo>
                  <a:pt x="47" y="57"/>
                </a:lnTo>
                <a:lnTo>
                  <a:pt x="45" y="60"/>
                </a:lnTo>
                <a:lnTo>
                  <a:pt x="41" y="62"/>
                </a:lnTo>
                <a:lnTo>
                  <a:pt x="41" y="64"/>
                </a:lnTo>
                <a:lnTo>
                  <a:pt x="39" y="66"/>
                </a:lnTo>
                <a:lnTo>
                  <a:pt x="39" y="67"/>
                </a:lnTo>
                <a:lnTo>
                  <a:pt x="45" y="72"/>
                </a:lnTo>
                <a:lnTo>
                  <a:pt x="47" y="73"/>
                </a:lnTo>
                <a:lnTo>
                  <a:pt x="48" y="74"/>
                </a:lnTo>
                <a:lnTo>
                  <a:pt x="50" y="76"/>
                </a:lnTo>
                <a:lnTo>
                  <a:pt x="51" y="77"/>
                </a:lnTo>
                <a:lnTo>
                  <a:pt x="50" y="80"/>
                </a:lnTo>
                <a:lnTo>
                  <a:pt x="49" y="83"/>
                </a:lnTo>
                <a:lnTo>
                  <a:pt x="45" y="84"/>
                </a:lnTo>
                <a:lnTo>
                  <a:pt x="39" y="91"/>
                </a:lnTo>
                <a:lnTo>
                  <a:pt x="33" y="101"/>
                </a:lnTo>
                <a:lnTo>
                  <a:pt x="28" y="116"/>
                </a:lnTo>
                <a:lnTo>
                  <a:pt x="21" y="132"/>
                </a:lnTo>
                <a:lnTo>
                  <a:pt x="16" y="146"/>
                </a:lnTo>
                <a:lnTo>
                  <a:pt x="12" y="160"/>
                </a:lnTo>
                <a:lnTo>
                  <a:pt x="10" y="170"/>
                </a:lnTo>
                <a:lnTo>
                  <a:pt x="9" y="176"/>
                </a:lnTo>
                <a:lnTo>
                  <a:pt x="9" y="178"/>
                </a:lnTo>
                <a:lnTo>
                  <a:pt x="9" y="180"/>
                </a:lnTo>
                <a:lnTo>
                  <a:pt x="10" y="182"/>
                </a:lnTo>
                <a:lnTo>
                  <a:pt x="11" y="183"/>
                </a:lnTo>
                <a:lnTo>
                  <a:pt x="12" y="186"/>
                </a:lnTo>
                <a:lnTo>
                  <a:pt x="13" y="188"/>
                </a:lnTo>
                <a:lnTo>
                  <a:pt x="15" y="191"/>
                </a:lnTo>
                <a:lnTo>
                  <a:pt x="17" y="194"/>
                </a:lnTo>
                <a:lnTo>
                  <a:pt x="10" y="221"/>
                </a:lnTo>
                <a:lnTo>
                  <a:pt x="7" y="224"/>
                </a:lnTo>
                <a:lnTo>
                  <a:pt x="5" y="232"/>
                </a:lnTo>
                <a:lnTo>
                  <a:pt x="3" y="244"/>
                </a:lnTo>
                <a:lnTo>
                  <a:pt x="1" y="255"/>
                </a:lnTo>
                <a:lnTo>
                  <a:pt x="0" y="267"/>
                </a:lnTo>
                <a:lnTo>
                  <a:pt x="0" y="278"/>
                </a:lnTo>
                <a:lnTo>
                  <a:pt x="0" y="287"/>
                </a:lnTo>
                <a:lnTo>
                  <a:pt x="1" y="291"/>
                </a:lnTo>
                <a:lnTo>
                  <a:pt x="3" y="292"/>
                </a:lnTo>
                <a:lnTo>
                  <a:pt x="5" y="293"/>
                </a:lnTo>
                <a:lnTo>
                  <a:pt x="9" y="294"/>
                </a:lnTo>
                <a:lnTo>
                  <a:pt x="12" y="294"/>
                </a:lnTo>
                <a:lnTo>
                  <a:pt x="16" y="295"/>
                </a:lnTo>
                <a:lnTo>
                  <a:pt x="21" y="296"/>
                </a:lnTo>
                <a:lnTo>
                  <a:pt x="27" y="297"/>
                </a:lnTo>
                <a:lnTo>
                  <a:pt x="32" y="297"/>
                </a:lnTo>
                <a:lnTo>
                  <a:pt x="31" y="306"/>
                </a:lnTo>
                <a:lnTo>
                  <a:pt x="31" y="315"/>
                </a:lnTo>
                <a:lnTo>
                  <a:pt x="29" y="321"/>
                </a:lnTo>
                <a:lnTo>
                  <a:pt x="29" y="328"/>
                </a:lnTo>
                <a:lnTo>
                  <a:pt x="28" y="333"/>
                </a:lnTo>
                <a:lnTo>
                  <a:pt x="27" y="337"/>
                </a:lnTo>
                <a:lnTo>
                  <a:pt x="27" y="340"/>
                </a:lnTo>
                <a:lnTo>
                  <a:pt x="27" y="341"/>
                </a:lnTo>
                <a:lnTo>
                  <a:pt x="28" y="341"/>
                </a:lnTo>
                <a:lnTo>
                  <a:pt x="30" y="343"/>
                </a:lnTo>
                <a:lnTo>
                  <a:pt x="33" y="345"/>
                </a:lnTo>
                <a:lnTo>
                  <a:pt x="38" y="348"/>
                </a:lnTo>
                <a:lnTo>
                  <a:pt x="41" y="349"/>
                </a:lnTo>
                <a:lnTo>
                  <a:pt x="46" y="350"/>
                </a:lnTo>
                <a:lnTo>
                  <a:pt x="48" y="350"/>
                </a:lnTo>
                <a:lnTo>
                  <a:pt x="49" y="349"/>
                </a:lnTo>
                <a:lnTo>
                  <a:pt x="50" y="350"/>
                </a:lnTo>
                <a:lnTo>
                  <a:pt x="51" y="355"/>
                </a:lnTo>
                <a:lnTo>
                  <a:pt x="52" y="360"/>
                </a:lnTo>
                <a:lnTo>
                  <a:pt x="53" y="365"/>
                </a:lnTo>
                <a:lnTo>
                  <a:pt x="55" y="370"/>
                </a:lnTo>
                <a:lnTo>
                  <a:pt x="57" y="375"/>
                </a:lnTo>
                <a:lnTo>
                  <a:pt x="58" y="378"/>
                </a:lnTo>
                <a:lnTo>
                  <a:pt x="59" y="379"/>
                </a:lnTo>
                <a:lnTo>
                  <a:pt x="58" y="380"/>
                </a:lnTo>
                <a:lnTo>
                  <a:pt x="58" y="381"/>
                </a:lnTo>
                <a:lnTo>
                  <a:pt x="58" y="382"/>
                </a:lnTo>
                <a:lnTo>
                  <a:pt x="57" y="385"/>
                </a:lnTo>
                <a:lnTo>
                  <a:pt x="56" y="387"/>
                </a:lnTo>
                <a:lnTo>
                  <a:pt x="55" y="391"/>
                </a:lnTo>
                <a:lnTo>
                  <a:pt x="55" y="394"/>
                </a:lnTo>
                <a:lnTo>
                  <a:pt x="54" y="399"/>
                </a:lnTo>
                <a:lnTo>
                  <a:pt x="54" y="406"/>
                </a:lnTo>
                <a:lnTo>
                  <a:pt x="55" y="412"/>
                </a:lnTo>
                <a:lnTo>
                  <a:pt x="57" y="422"/>
                </a:lnTo>
                <a:lnTo>
                  <a:pt x="59" y="430"/>
                </a:lnTo>
                <a:lnTo>
                  <a:pt x="62" y="438"/>
                </a:lnTo>
                <a:lnTo>
                  <a:pt x="63" y="446"/>
                </a:lnTo>
                <a:lnTo>
                  <a:pt x="64" y="450"/>
                </a:lnTo>
                <a:lnTo>
                  <a:pt x="65" y="452"/>
                </a:lnTo>
                <a:lnTo>
                  <a:pt x="57" y="469"/>
                </a:lnTo>
                <a:lnTo>
                  <a:pt x="60" y="496"/>
                </a:lnTo>
                <a:lnTo>
                  <a:pt x="61" y="497"/>
                </a:lnTo>
                <a:lnTo>
                  <a:pt x="62" y="497"/>
                </a:lnTo>
                <a:lnTo>
                  <a:pt x="63" y="499"/>
                </a:lnTo>
                <a:lnTo>
                  <a:pt x="66" y="501"/>
                </a:lnTo>
                <a:lnTo>
                  <a:pt x="70" y="503"/>
                </a:lnTo>
                <a:lnTo>
                  <a:pt x="73" y="504"/>
                </a:lnTo>
                <a:lnTo>
                  <a:pt x="75" y="504"/>
                </a:lnTo>
                <a:lnTo>
                  <a:pt x="78" y="502"/>
                </a:lnTo>
                <a:lnTo>
                  <a:pt x="81" y="500"/>
                </a:lnTo>
                <a:lnTo>
                  <a:pt x="83" y="497"/>
                </a:lnTo>
                <a:lnTo>
                  <a:pt x="83" y="494"/>
                </a:lnTo>
                <a:lnTo>
                  <a:pt x="84" y="490"/>
                </a:lnTo>
                <a:lnTo>
                  <a:pt x="85" y="488"/>
                </a:lnTo>
                <a:lnTo>
                  <a:pt x="86" y="485"/>
                </a:lnTo>
                <a:lnTo>
                  <a:pt x="86" y="482"/>
                </a:lnTo>
                <a:lnTo>
                  <a:pt x="80" y="448"/>
                </a:lnTo>
                <a:lnTo>
                  <a:pt x="92" y="378"/>
                </a:lnTo>
                <a:lnTo>
                  <a:pt x="94" y="364"/>
                </a:lnTo>
                <a:lnTo>
                  <a:pt x="107" y="364"/>
                </a:lnTo>
                <a:lnTo>
                  <a:pt x="107" y="365"/>
                </a:lnTo>
                <a:lnTo>
                  <a:pt x="107" y="367"/>
                </a:lnTo>
                <a:lnTo>
                  <a:pt x="107" y="370"/>
                </a:lnTo>
                <a:lnTo>
                  <a:pt x="107" y="376"/>
                </a:lnTo>
                <a:lnTo>
                  <a:pt x="108" y="381"/>
                </a:lnTo>
                <a:lnTo>
                  <a:pt x="108" y="386"/>
                </a:lnTo>
                <a:lnTo>
                  <a:pt x="109" y="392"/>
                </a:lnTo>
                <a:lnTo>
                  <a:pt x="110" y="399"/>
                </a:lnTo>
                <a:lnTo>
                  <a:pt x="112" y="407"/>
                </a:lnTo>
                <a:lnTo>
                  <a:pt x="114" y="416"/>
                </a:lnTo>
                <a:lnTo>
                  <a:pt x="115" y="425"/>
                </a:lnTo>
                <a:lnTo>
                  <a:pt x="117" y="433"/>
                </a:lnTo>
                <a:lnTo>
                  <a:pt x="119" y="440"/>
                </a:lnTo>
                <a:lnTo>
                  <a:pt x="120" y="446"/>
                </a:lnTo>
                <a:lnTo>
                  <a:pt x="121" y="449"/>
                </a:lnTo>
                <a:lnTo>
                  <a:pt x="122" y="450"/>
                </a:lnTo>
                <a:lnTo>
                  <a:pt x="119" y="481"/>
                </a:lnTo>
                <a:lnTo>
                  <a:pt x="128" y="484"/>
                </a:lnTo>
                <a:lnTo>
                  <a:pt x="128" y="479"/>
                </a:lnTo>
                <a:lnTo>
                  <a:pt x="128" y="480"/>
                </a:lnTo>
                <a:lnTo>
                  <a:pt x="130" y="481"/>
                </a:lnTo>
                <a:lnTo>
                  <a:pt x="133" y="482"/>
                </a:lnTo>
                <a:lnTo>
                  <a:pt x="136" y="484"/>
                </a:lnTo>
                <a:lnTo>
                  <a:pt x="140" y="486"/>
                </a:lnTo>
                <a:lnTo>
                  <a:pt x="144" y="488"/>
                </a:lnTo>
                <a:lnTo>
                  <a:pt x="147" y="490"/>
                </a:lnTo>
                <a:lnTo>
                  <a:pt x="152" y="492"/>
                </a:lnTo>
                <a:lnTo>
                  <a:pt x="157" y="493"/>
                </a:lnTo>
                <a:lnTo>
                  <a:pt x="161" y="494"/>
                </a:lnTo>
                <a:lnTo>
                  <a:pt x="165" y="494"/>
                </a:lnTo>
                <a:lnTo>
                  <a:pt x="168" y="494"/>
                </a:lnTo>
                <a:lnTo>
                  <a:pt x="172" y="493"/>
                </a:lnTo>
                <a:lnTo>
                  <a:pt x="175" y="492"/>
                </a:lnTo>
                <a:lnTo>
                  <a:pt x="177" y="492"/>
                </a:lnTo>
                <a:lnTo>
                  <a:pt x="176" y="482"/>
                </a:lnTo>
              </a:path>
            </a:pathLst>
          </a:custGeom>
          <a:solidFill>
            <a:srgbClr val="4C4C4C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4" name="Straight Arrow Connector 111"/>
          <p:cNvCxnSpPr>
            <a:stCxn id="21" idx="2"/>
            <a:endCxn id="8" idx="0"/>
          </p:cNvCxnSpPr>
          <p:nvPr/>
        </p:nvCxnSpPr>
        <p:spPr>
          <a:xfrm rot="5400000">
            <a:off x="6866021" y="3240161"/>
            <a:ext cx="349836" cy="301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11"/>
          <p:cNvCxnSpPr>
            <a:stCxn id="13" idx="0"/>
            <a:endCxn id="19" idx="1"/>
          </p:cNvCxnSpPr>
          <p:nvPr/>
        </p:nvCxnSpPr>
        <p:spPr>
          <a:xfrm rot="16200000" flipV="1">
            <a:off x="6582176" y="4129320"/>
            <a:ext cx="319218" cy="150973"/>
          </a:xfrm>
          <a:prstGeom prst="curvedConnector4">
            <a:avLst>
              <a:gd name="adj1" fmla="val 21075"/>
              <a:gd name="adj2" fmla="val 251418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11"/>
          <p:cNvCxnSpPr>
            <a:stCxn id="17" idx="1"/>
            <a:endCxn id="19" idx="2"/>
          </p:cNvCxnSpPr>
          <p:nvPr/>
        </p:nvCxnSpPr>
        <p:spPr>
          <a:xfrm rot="10800000" flipH="1">
            <a:off x="6975122" y="4229864"/>
            <a:ext cx="10442" cy="390554"/>
          </a:xfrm>
          <a:prstGeom prst="curvedConnector4">
            <a:avLst>
              <a:gd name="adj1" fmla="val -2189236"/>
              <a:gd name="adj2" fmla="val 64532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11"/>
          <p:cNvCxnSpPr>
            <a:stCxn id="18" idx="0"/>
            <a:endCxn id="15" idx="1"/>
          </p:cNvCxnSpPr>
          <p:nvPr/>
        </p:nvCxnSpPr>
        <p:spPr>
          <a:xfrm rot="16200000" flipH="1">
            <a:off x="7703646" y="3615464"/>
            <a:ext cx="200087" cy="1362068"/>
          </a:xfrm>
          <a:prstGeom prst="curvedConnector5">
            <a:avLst>
              <a:gd name="adj1" fmla="val -53299"/>
              <a:gd name="adj2" fmla="val 43822"/>
              <a:gd name="adj3" fmla="val 245284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11"/>
          <p:cNvCxnSpPr/>
          <p:nvPr/>
        </p:nvCxnSpPr>
        <p:spPr>
          <a:xfrm rot="5400000">
            <a:off x="6950909" y="3170155"/>
            <a:ext cx="495551" cy="300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11"/>
          <p:cNvCxnSpPr/>
          <p:nvPr/>
        </p:nvCxnSpPr>
        <p:spPr>
          <a:xfrm rot="5400000">
            <a:off x="6640470" y="3167574"/>
            <a:ext cx="495551" cy="300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/>
        </p:nvSpPr>
        <p:spPr>
          <a:xfrm>
            <a:off x="8084164" y="3470508"/>
            <a:ext cx="81294" cy="54101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8084164" y="3806431"/>
            <a:ext cx="81294" cy="54101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8084164" y="3704074"/>
            <a:ext cx="81294" cy="54101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84164" y="3591794"/>
            <a:ext cx="81294" cy="54101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7304829" y="3457425"/>
            <a:ext cx="81294" cy="54101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7304829" y="3793347"/>
            <a:ext cx="81294" cy="54101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7304829" y="3690990"/>
            <a:ext cx="81294" cy="54101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7304829" y="3578710"/>
            <a:ext cx="81294" cy="54101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38" name="Picture 37" descr="pum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76" y="2348880"/>
            <a:ext cx="522201" cy="793606"/>
          </a:xfrm>
          <a:prstGeom prst="rect">
            <a:avLst/>
          </a:prstGeom>
        </p:spPr>
      </p:pic>
      <p:pic>
        <p:nvPicPr>
          <p:cNvPr id="39" name="Picture 38" descr="sens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29" y="4263639"/>
            <a:ext cx="349603" cy="4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8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24"/>
          <p:cNvSpPr/>
          <p:nvPr/>
        </p:nvSpPr>
        <p:spPr>
          <a:xfrm>
            <a:off x="971600" y="1916832"/>
            <a:ext cx="734481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ООО «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КОМПЛИТ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Центр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», Группа компаний «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КОМПЛИТ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»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Санкт-Петербург, ул. Яхтенная, д. 22, к.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1А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Тел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.: +7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(812)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740-3014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, факс: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+7 (812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)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740-3014</a:t>
            </a:r>
          </a:p>
        </p:txBody>
      </p:sp>
      <p:sp>
        <p:nvSpPr>
          <p:cNvPr id="6" name="Прямоугольник 24"/>
          <p:cNvSpPr/>
          <p:nvPr/>
        </p:nvSpPr>
        <p:spPr>
          <a:xfrm>
            <a:off x="971600" y="3133417"/>
            <a:ext cx="7344816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Антон Сосенко</a:t>
            </a: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Директор по разработкам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51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1"/>
          <p:cNvSpPr txBox="1">
            <a:spLocks/>
          </p:cNvSpPr>
          <p:nvPr/>
        </p:nvSpPr>
        <p:spPr>
          <a:xfrm>
            <a:off x="881590" y="4941168"/>
            <a:ext cx="3384376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98835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9106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3894" indent="-138113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054" indent="-132160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46547" indent="-134541" algn="l" defTabSz="6858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Мониторинг состояния оборудования</a:t>
            </a:r>
          </a:p>
          <a:p>
            <a:pPr marL="177800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Диагностика и контроль режимов работы</a:t>
            </a:r>
          </a:p>
          <a:p>
            <a:pPr marL="177800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Мониторинг окружающей среды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0"/>
            <a:ext cx="6264696" cy="836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Целевые ориентиры и решаемые задачи </a:t>
            </a:r>
            <a:endParaRPr lang="ru-RU" sz="2000" dirty="0"/>
          </a:p>
        </p:txBody>
      </p:sp>
      <p:sp>
        <p:nvSpPr>
          <p:cNvPr id="6" name="Объект 1"/>
          <p:cNvSpPr>
            <a:spLocks noGrp="1"/>
          </p:cNvSpPr>
          <p:nvPr>
            <p:ph sz="quarter" idx="12"/>
          </p:nvPr>
        </p:nvSpPr>
        <p:spPr>
          <a:xfrm>
            <a:off x="1475656" y="908720"/>
            <a:ext cx="6048672" cy="1152128"/>
          </a:xfrm>
        </p:spPr>
        <p:txBody>
          <a:bodyPr>
            <a:normAutofit/>
          </a:bodyPr>
          <a:lstStyle/>
          <a:p>
            <a:pPr marL="269875" lvl="0" indent="-269875">
              <a:buFont typeface="+mj-lt"/>
              <a:buAutoNum type="arabicPeriod"/>
            </a:pPr>
            <a:r>
              <a:rPr lang="ru-RU" sz="1800" dirty="0"/>
              <a:t>М</a:t>
            </a:r>
            <a:r>
              <a:rPr lang="ru-RU" sz="1800" dirty="0" smtClean="0"/>
              <a:t>инимизации </a:t>
            </a:r>
            <a:r>
              <a:rPr lang="ru-RU" sz="1800" dirty="0"/>
              <a:t>затрат и потерь различного </a:t>
            </a:r>
            <a:r>
              <a:rPr lang="ru-RU" sz="1800" dirty="0" smtClean="0"/>
              <a:t>характера  </a:t>
            </a:r>
            <a:endParaRPr lang="en-US" sz="1800" dirty="0"/>
          </a:p>
          <a:p>
            <a:pPr marL="269875" indent="-269875">
              <a:buFont typeface="+mj-lt"/>
              <a:buAutoNum type="arabicPeriod"/>
            </a:pPr>
            <a:r>
              <a:rPr lang="ru-RU" sz="1800" dirty="0" smtClean="0"/>
              <a:t>Повышение качества обслуживания потребителей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800" dirty="0" smtClean="0"/>
              <a:t>Соблюдения </a:t>
            </a:r>
            <a:r>
              <a:rPr lang="ru-RU" sz="1800" dirty="0"/>
              <a:t>требований промышленной </a:t>
            </a:r>
            <a:r>
              <a:rPr lang="ru-RU" sz="1800" dirty="0" smtClean="0"/>
              <a:t>безопасности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AutoShape 360"/>
          <p:cNvSpPr>
            <a:spLocks noChangeArrowheads="1"/>
          </p:cNvSpPr>
          <p:nvPr/>
        </p:nvSpPr>
        <p:spPr bwMode="auto">
          <a:xfrm>
            <a:off x="899592" y="2060848"/>
            <a:ext cx="1626964" cy="792162"/>
          </a:xfrm>
          <a:prstGeom prst="can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362"/>
          <p:cNvSpPr txBox="1">
            <a:spLocks noChangeArrowheads="1"/>
          </p:cNvSpPr>
          <p:nvPr/>
        </p:nvSpPr>
        <p:spPr bwMode="auto">
          <a:xfrm>
            <a:off x="1001192" y="2264048"/>
            <a:ext cx="14533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0" i="1" dirty="0" smtClean="0">
                <a:solidFill>
                  <a:srgbClr val="000066"/>
                </a:solidFill>
                <a:latin typeface="Arial" pitchFamily="34" charset="0"/>
              </a:rPr>
              <a:t>Технологическая</a:t>
            </a:r>
            <a:br>
              <a:rPr lang="ru-RU" sz="1200" b="0" i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1200" b="0" i="1" dirty="0" smtClean="0">
                <a:solidFill>
                  <a:srgbClr val="000066"/>
                </a:solidFill>
                <a:latin typeface="Arial" pitchFamily="34" charset="0"/>
              </a:rPr>
              <a:t>информация</a:t>
            </a:r>
            <a:endParaRPr lang="ru-RU" sz="1200" b="0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" name="AutoShape 360"/>
          <p:cNvSpPr>
            <a:spLocks noChangeArrowheads="1"/>
          </p:cNvSpPr>
          <p:nvPr/>
        </p:nvSpPr>
        <p:spPr bwMode="auto">
          <a:xfrm>
            <a:off x="3593108" y="2060848"/>
            <a:ext cx="1626964" cy="792162"/>
          </a:xfrm>
          <a:prstGeom prst="can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362"/>
          <p:cNvSpPr txBox="1">
            <a:spLocks noChangeArrowheads="1"/>
          </p:cNvSpPr>
          <p:nvPr/>
        </p:nvSpPr>
        <p:spPr bwMode="auto">
          <a:xfrm>
            <a:off x="3612378" y="2264048"/>
            <a:ext cx="15841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0" i="1" dirty="0" smtClean="0">
                <a:solidFill>
                  <a:srgbClr val="000066"/>
                </a:solidFill>
                <a:latin typeface="Arial" pitchFamily="34" charset="0"/>
              </a:rPr>
              <a:t>Производственная информация</a:t>
            </a:r>
            <a:endParaRPr lang="ru-RU" sz="1200" b="0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" name="AutoShape 360"/>
          <p:cNvSpPr>
            <a:spLocks noChangeArrowheads="1"/>
          </p:cNvSpPr>
          <p:nvPr/>
        </p:nvSpPr>
        <p:spPr bwMode="auto">
          <a:xfrm>
            <a:off x="6300192" y="2060848"/>
            <a:ext cx="1626964" cy="792162"/>
          </a:xfrm>
          <a:prstGeom prst="can">
            <a:avLst>
              <a:gd name="adj" fmla="val 2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362"/>
          <p:cNvSpPr txBox="1">
            <a:spLocks noChangeArrowheads="1"/>
          </p:cNvSpPr>
          <p:nvPr/>
        </p:nvSpPr>
        <p:spPr bwMode="auto">
          <a:xfrm>
            <a:off x="6401792" y="2264048"/>
            <a:ext cx="14533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0" i="1" dirty="0" smtClean="0">
                <a:solidFill>
                  <a:srgbClr val="000066"/>
                </a:solidFill>
                <a:latin typeface="Arial" pitchFamily="34" charset="0"/>
              </a:rPr>
              <a:t>Финансовая информация</a:t>
            </a:r>
            <a:endParaRPr lang="ru-RU" sz="1200" b="0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467544" y="3117452"/>
            <a:ext cx="259228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98835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9106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3894" indent="-138113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054" indent="-132160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46547" indent="-134541" algn="l" defTabSz="6858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Состояние оборудования</a:t>
            </a:r>
          </a:p>
          <a:p>
            <a:pPr marL="176213" indent="-176213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Технологический режим эксплуатации объектов</a:t>
            </a: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3203848" y="3117452"/>
            <a:ext cx="280831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98835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9106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3894" indent="-138113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054" indent="-132160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46547" indent="-134541" algn="l" defTabSz="6858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Планы и нормативы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</a:rPr>
              <a:t>ТОиР</a:t>
            </a: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6213" indent="-176213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Материалы и работы</a:t>
            </a:r>
          </a:p>
          <a:p>
            <a:pPr marL="176213" indent="-176213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Производственные задания</a:t>
            </a: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6012160" y="3117452"/>
            <a:ext cx="280831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98835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9106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3894" indent="-138113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054" indent="-132160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46547" indent="-134541" algn="l" defTabSz="6858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Контракты с подрядчиками</a:t>
            </a:r>
          </a:p>
          <a:p>
            <a:pPr marL="176213" indent="-176213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Затраты и бюджет</a:t>
            </a:r>
          </a:p>
          <a:p>
            <a:pPr marL="176213" indent="-176213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Услуги и тарифы</a:t>
            </a: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4121950" y="4293096"/>
            <a:ext cx="4320480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98835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9106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3894" indent="-138113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054" indent="-132160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46547" indent="-134541" algn="l" defTabSz="6858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Мониторинг нахождения персонала в опасных зонах</a:t>
            </a:r>
          </a:p>
          <a:p>
            <a:pPr marL="269875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Контроль нахождения на рабочих местах</a:t>
            </a:r>
          </a:p>
          <a:p>
            <a:pPr marL="269875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Контроль перемещения оборудования и техники</a:t>
            </a:r>
            <a:endParaRPr lang="en-US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69875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Контроль последовательности выполнения работ</a:t>
            </a: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300" dirty="0"/>
          </a:p>
        </p:txBody>
      </p:sp>
      <p:sp>
        <p:nvSpPr>
          <p:cNvPr id="18" name="Rectangle 17"/>
          <p:cNvSpPr/>
          <p:nvPr/>
        </p:nvSpPr>
        <p:spPr>
          <a:xfrm>
            <a:off x="395536" y="3045444"/>
            <a:ext cx="2592288" cy="1008112"/>
          </a:xfrm>
          <a:prstGeom prst="rect">
            <a:avLst/>
          </a:prstGeom>
          <a:noFill/>
          <a:ln w="12700" cmpd="sng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31840" y="3045444"/>
            <a:ext cx="2592288" cy="1008112"/>
          </a:xfrm>
          <a:prstGeom prst="rect">
            <a:avLst/>
          </a:prstGeom>
          <a:noFill/>
          <a:ln w="12700" cmpd="sng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8144" y="3045444"/>
            <a:ext cx="2592288" cy="1008112"/>
          </a:xfrm>
          <a:prstGeom prst="rect">
            <a:avLst/>
          </a:prstGeom>
          <a:noFill/>
          <a:ln w="12700" cmpd="sng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881590" y="4149080"/>
            <a:ext cx="3384376" cy="64807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>
            <a:lvl1pPr marL="198835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9106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3894" indent="-138113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054" indent="-132160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46547" indent="-134541" algn="l" defTabSz="6858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Контроль длительности работ (затрат)</a:t>
            </a:r>
          </a:p>
          <a:p>
            <a:pPr marL="177800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Контроль расходования материалов</a:t>
            </a: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3977934" y="5661248"/>
            <a:ext cx="453650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98835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9106" indent="-198835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3894" indent="-138113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054" indent="-132160" algn="l" defTabSz="6858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46547" indent="-134541" algn="l" defTabSz="6858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Анализ трендов, прогнозирование отказов</a:t>
            </a:r>
          </a:p>
          <a:p>
            <a:pPr marL="177800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Оценка работы сервисных организаций</a:t>
            </a:r>
          </a:p>
          <a:p>
            <a:pPr marL="177800" indent="-1778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Оценка факторов, влияющих на эффективность вложений</a:t>
            </a: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8352420" y="6597352"/>
            <a:ext cx="702078" cy="260648"/>
          </a:xfrm>
        </p:spPr>
        <p:txBody>
          <a:bodyPr/>
          <a:lstStyle/>
          <a:p>
            <a:fld id="{C199DFF0-BD6C-49BE-982A-4783C4FEB797}" type="slidenum">
              <a:rPr lang="ru-RU" sz="1100" smtClean="0"/>
              <a:pPr/>
              <a:t>2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3788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3" y="3338550"/>
            <a:ext cx="1155659" cy="8175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Компоненты платформы </a:t>
            </a:r>
            <a:r>
              <a:rPr lang="en-US" sz="2000" dirty="0" smtClean="0"/>
              <a:t>IoT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1406959" cy="951324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5" y="3461523"/>
            <a:ext cx="781190" cy="759565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73216"/>
            <a:ext cx="495135" cy="486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6145"/>
            <a:ext cx="1478041" cy="820586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9" name="Выноска-облако 18"/>
          <p:cNvSpPr/>
          <p:nvPr/>
        </p:nvSpPr>
        <p:spPr>
          <a:xfrm>
            <a:off x="4499992" y="2492896"/>
            <a:ext cx="1368152" cy="2952328"/>
          </a:xfrm>
          <a:prstGeom prst="cloudCallout">
            <a:avLst>
              <a:gd name="adj1" fmla="val 81407"/>
              <a:gd name="adj2" fmla="val -65246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Internet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24"/>
          <p:cNvSpPr/>
          <p:nvPr/>
        </p:nvSpPr>
        <p:spPr>
          <a:xfrm>
            <a:off x="2411760" y="4150241"/>
            <a:ext cx="16561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1" dirty="0" smtClean="0">
                <a:solidFill>
                  <a:srgbClr val="376092"/>
                </a:solidFill>
                <a:ea typeface="Calibri"/>
                <a:cs typeface="Calibri"/>
              </a:rPr>
              <a:t>Интеллектуальный шлюз</a:t>
            </a:r>
            <a:endParaRPr lang="ru-RU" sz="1400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53" y="5678655"/>
            <a:ext cx="495135" cy="486649"/>
          </a:xfrm>
          <a:prstGeom prst="rect">
            <a:avLst/>
          </a:prstGeom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13176"/>
            <a:ext cx="495135" cy="486649"/>
          </a:xfrm>
          <a:prstGeom prst="rect">
            <a:avLst/>
          </a:prstGeom>
        </p:spPr>
      </p:pic>
      <p:sp>
        <p:nvSpPr>
          <p:cNvPr id="16" name="Прямоугольник 24"/>
          <p:cNvSpPr/>
          <p:nvPr/>
        </p:nvSpPr>
        <p:spPr>
          <a:xfrm>
            <a:off x="467544" y="4293096"/>
            <a:ext cx="16561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1" dirty="0" smtClean="0">
                <a:solidFill>
                  <a:srgbClr val="376092"/>
                </a:solidFill>
                <a:ea typeface="Calibri"/>
                <a:cs typeface="Calibri"/>
              </a:rPr>
              <a:t>Устройства сбора </a:t>
            </a:r>
            <a:br>
              <a:rPr lang="ru-RU" sz="1400" i="1" dirty="0" smtClean="0">
                <a:solidFill>
                  <a:srgbClr val="376092"/>
                </a:solidFill>
                <a:ea typeface="Calibri"/>
                <a:cs typeface="Calibri"/>
              </a:rPr>
            </a:br>
            <a:r>
              <a:rPr lang="ru-RU" sz="1400" i="1" dirty="0" smtClean="0">
                <a:solidFill>
                  <a:srgbClr val="376092"/>
                </a:solidFill>
                <a:ea typeface="Calibri"/>
                <a:cs typeface="Calibri"/>
              </a:rPr>
              <a:t>и передачи данных</a:t>
            </a:r>
            <a:endParaRPr lang="ru-RU" sz="1400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sp>
        <p:nvSpPr>
          <p:cNvPr id="17" name="Прямоугольник 24"/>
          <p:cNvSpPr/>
          <p:nvPr/>
        </p:nvSpPr>
        <p:spPr>
          <a:xfrm>
            <a:off x="619944" y="6165304"/>
            <a:ext cx="16561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1" dirty="0" smtClean="0">
                <a:solidFill>
                  <a:srgbClr val="376092"/>
                </a:solidFill>
                <a:ea typeface="Calibri"/>
                <a:cs typeface="Calibri"/>
              </a:rPr>
              <a:t>Датчики и сенсоры</a:t>
            </a:r>
            <a:endParaRPr lang="ru-RU" sz="1400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sp>
        <p:nvSpPr>
          <p:cNvPr id="18" name="Прямоугольник 24"/>
          <p:cNvSpPr/>
          <p:nvPr/>
        </p:nvSpPr>
        <p:spPr>
          <a:xfrm>
            <a:off x="611560" y="2060848"/>
            <a:ext cx="16561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1" dirty="0" smtClean="0">
                <a:solidFill>
                  <a:srgbClr val="376092"/>
                </a:solidFill>
                <a:ea typeface="Calibri"/>
                <a:cs typeface="Calibri"/>
              </a:rPr>
              <a:t>браслеты / метки</a:t>
            </a:r>
          </a:p>
        </p:txBody>
      </p:sp>
      <p:sp>
        <p:nvSpPr>
          <p:cNvPr id="19" name="Freeform 18"/>
          <p:cNvSpPr>
            <a:spLocks noChangeAspect="1"/>
          </p:cNvSpPr>
          <p:nvPr/>
        </p:nvSpPr>
        <p:spPr bwMode="auto">
          <a:xfrm>
            <a:off x="2195736" y="1260332"/>
            <a:ext cx="270504" cy="800516"/>
          </a:xfrm>
          <a:custGeom>
            <a:avLst/>
            <a:gdLst/>
            <a:ahLst/>
            <a:cxnLst>
              <a:cxn ang="0">
                <a:pos x="31" y="301"/>
              </a:cxn>
              <a:cxn ang="0">
                <a:pos x="14" y="220"/>
              </a:cxn>
              <a:cxn ang="0">
                <a:pos x="0" y="181"/>
              </a:cxn>
              <a:cxn ang="0">
                <a:pos x="4" y="165"/>
              </a:cxn>
              <a:cxn ang="0">
                <a:pos x="10" y="141"/>
              </a:cxn>
              <a:cxn ang="0">
                <a:pos x="19" y="119"/>
              </a:cxn>
              <a:cxn ang="0">
                <a:pos x="29" y="105"/>
              </a:cxn>
              <a:cxn ang="0">
                <a:pos x="45" y="94"/>
              </a:cxn>
              <a:cxn ang="0">
                <a:pos x="60" y="83"/>
              </a:cxn>
              <a:cxn ang="0">
                <a:pos x="72" y="77"/>
              </a:cxn>
              <a:cxn ang="0">
                <a:pos x="72" y="62"/>
              </a:cxn>
              <a:cxn ang="0">
                <a:pos x="62" y="43"/>
              </a:cxn>
              <a:cxn ang="0">
                <a:pos x="61" y="35"/>
              </a:cxn>
              <a:cxn ang="0">
                <a:pos x="62" y="25"/>
              </a:cxn>
              <a:cxn ang="0">
                <a:pos x="68" y="14"/>
              </a:cxn>
              <a:cxn ang="0">
                <a:pos x="72" y="8"/>
              </a:cxn>
              <a:cxn ang="0">
                <a:pos x="75" y="3"/>
              </a:cxn>
              <a:cxn ang="0">
                <a:pos x="80" y="0"/>
              </a:cxn>
              <a:cxn ang="0">
                <a:pos x="94" y="0"/>
              </a:cxn>
              <a:cxn ang="0">
                <a:pos x="108" y="0"/>
              </a:cxn>
              <a:cxn ang="0">
                <a:pos x="113" y="1"/>
              </a:cxn>
              <a:cxn ang="0">
                <a:pos x="115" y="5"/>
              </a:cxn>
              <a:cxn ang="0">
                <a:pos x="121" y="11"/>
              </a:cxn>
              <a:cxn ang="0">
                <a:pos x="126" y="19"/>
              </a:cxn>
              <a:cxn ang="0">
                <a:pos x="126" y="30"/>
              </a:cxn>
              <a:cxn ang="0">
                <a:pos x="124" y="39"/>
              </a:cxn>
              <a:cxn ang="0">
                <a:pos x="123" y="43"/>
              </a:cxn>
              <a:cxn ang="0">
                <a:pos x="111" y="76"/>
              </a:cxn>
              <a:cxn ang="0">
                <a:pos x="118" y="80"/>
              </a:cxn>
              <a:cxn ang="0">
                <a:pos x="134" y="91"/>
              </a:cxn>
              <a:cxn ang="0">
                <a:pos x="149" y="101"/>
              </a:cxn>
              <a:cxn ang="0">
                <a:pos x="157" y="108"/>
              </a:cxn>
              <a:cxn ang="0">
                <a:pos x="159" y="124"/>
              </a:cxn>
              <a:cxn ang="0">
                <a:pos x="162" y="154"/>
              </a:cxn>
              <a:cxn ang="0">
                <a:pos x="166" y="185"/>
              </a:cxn>
              <a:cxn ang="0">
                <a:pos x="168" y="204"/>
              </a:cxn>
              <a:cxn ang="0">
                <a:pos x="169" y="218"/>
              </a:cxn>
              <a:cxn ang="0">
                <a:pos x="170" y="245"/>
              </a:cxn>
              <a:cxn ang="0">
                <a:pos x="170" y="274"/>
              </a:cxn>
              <a:cxn ang="0">
                <a:pos x="167" y="295"/>
              </a:cxn>
              <a:cxn ang="0">
                <a:pos x="163" y="300"/>
              </a:cxn>
              <a:cxn ang="0">
                <a:pos x="157" y="302"/>
              </a:cxn>
              <a:cxn ang="0">
                <a:pos x="152" y="302"/>
              </a:cxn>
              <a:cxn ang="0">
                <a:pos x="151" y="295"/>
              </a:cxn>
              <a:cxn ang="0">
                <a:pos x="144" y="295"/>
              </a:cxn>
              <a:cxn ang="0">
                <a:pos x="145" y="390"/>
              </a:cxn>
              <a:cxn ang="0">
                <a:pos x="149" y="494"/>
              </a:cxn>
              <a:cxn ang="0">
                <a:pos x="125" y="506"/>
              </a:cxn>
              <a:cxn ang="0">
                <a:pos x="91" y="507"/>
              </a:cxn>
              <a:cxn ang="0">
                <a:pos x="87" y="515"/>
              </a:cxn>
              <a:cxn ang="0">
                <a:pos x="79" y="525"/>
              </a:cxn>
              <a:cxn ang="0">
                <a:pos x="71" y="533"/>
              </a:cxn>
              <a:cxn ang="0">
                <a:pos x="65" y="535"/>
              </a:cxn>
              <a:cxn ang="0">
                <a:pos x="57" y="534"/>
              </a:cxn>
              <a:cxn ang="0">
                <a:pos x="51" y="533"/>
              </a:cxn>
              <a:cxn ang="0">
                <a:pos x="47" y="532"/>
              </a:cxn>
              <a:cxn ang="0">
                <a:pos x="52" y="512"/>
              </a:cxn>
              <a:cxn ang="0">
                <a:pos x="40" y="397"/>
              </a:cxn>
              <a:cxn ang="0">
                <a:pos x="34" y="277"/>
              </a:cxn>
            </a:cxnLst>
            <a:rect l="0" t="0" r="r" b="b"/>
            <a:pathLst>
              <a:path w="171" h="536">
                <a:moveTo>
                  <a:pt x="34" y="277"/>
                </a:moveTo>
                <a:lnTo>
                  <a:pt x="31" y="301"/>
                </a:lnTo>
                <a:lnTo>
                  <a:pt x="9" y="272"/>
                </a:lnTo>
                <a:lnTo>
                  <a:pt x="14" y="220"/>
                </a:lnTo>
                <a:lnTo>
                  <a:pt x="0" y="183"/>
                </a:lnTo>
                <a:lnTo>
                  <a:pt x="0" y="181"/>
                </a:lnTo>
                <a:lnTo>
                  <a:pt x="1" y="174"/>
                </a:lnTo>
                <a:lnTo>
                  <a:pt x="4" y="165"/>
                </a:lnTo>
                <a:lnTo>
                  <a:pt x="7" y="154"/>
                </a:lnTo>
                <a:lnTo>
                  <a:pt x="10" y="141"/>
                </a:lnTo>
                <a:lnTo>
                  <a:pt x="14" y="130"/>
                </a:lnTo>
                <a:lnTo>
                  <a:pt x="19" y="119"/>
                </a:lnTo>
                <a:lnTo>
                  <a:pt x="24" y="112"/>
                </a:lnTo>
                <a:lnTo>
                  <a:pt x="29" y="105"/>
                </a:lnTo>
                <a:lnTo>
                  <a:pt x="36" y="100"/>
                </a:lnTo>
                <a:lnTo>
                  <a:pt x="45" y="94"/>
                </a:lnTo>
                <a:lnTo>
                  <a:pt x="53" y="88"/>
                </a:lnTo>
                <a:lnTo>
                  <a:pt x="60" y="83"/>
                </a:lnTo>
                <a:lnTo>
                  <a:pt x="68" y="79"/>
                </a:lnTo>
                <a:lnTo>
                  <a:pt x="72" y="77"/>
                </a:lnTo>
                <a:lnTo>
                  <a:pt x="73" y="76"/>
                </a:lnTo>
                <a:lnTo>
                  <a:pt x="72" y="62"/>
                </a:lnTo>
                <a:lnTo>
                  <a:pt x="63" y="47"/>
                </a:lnTo>
                <a:lnTo>
                  <a:pt x="62" y="43"/>
                </a:lnTo>
                <a:lnTo>
                  <a:pt x="62" y="40"/>
                </a:lnTo>
                <a:lnTo>
                  <a:pt x="61" y="35"/>
                </a:lnTo>
                <a:lnTo>
                  <a:pt x="61" y="30"/>
                </a:lnTo>
                <a:lnTo>
                  <a:pt x="62" y="25"/>
                </a:lnTo>
                <a:lnTo>
                  <a:pt x="65" y="20"/>
                </a:lnTo>
                <a:lnTo>
                  <a:pt x="68" y="14"/>
                </a:lnTo>
                <a:lnTo>
                  <a:pt x="70" y="11"/>
                </a:lnTo>
                <a:lnTo>
                  <a:pt x="72" y="8"/>
                </a:lnTo>
                <a:lnTo>
                  <a:pt x="73" y="5"/>
                </a:lnTo>
                <a:lnTo>
                  <a:pt x="75" y="3"/>
                </a:lnTo>
                <a:lnTo>
                  <a:pt x="77" y="1"/>
                </a:lnTo>
                <a:lnTo>
                  <a:pt x="80" y="0"/>
                </a:lnTo>
                <a:lnTo>
                  <a:pt x="86" y="0"/>
                </a:lnTo>
                <a:lnTo>
                  <a:pt x="94" y="0"/>
                </a:lnTo>
                <a:lnTo>
                  <a:pt x="102" y="0"/>
                </a:lnTo>
                <a:lnTo>
                  <a:pt x="108" y="0"/>
                </a:lnTo>
                <a:lnTo>
                  <a:pt x="111" y="0"/>
                </a:lnTo>
                <a:lnTo>
                  <a:pt x="113" y="1"/>
                </a:lnTo>
                <a:lnTo>
                  <a:pt x="114" y="3"/>
                </a:lnTo>
                <a:lnTo>
                  <a:pt x="115" y="5"/>
                </a:lnTo>
                <a:lnTo>
                  <a:pt x="118" y="7"/>
                </a:lnTo>
                <a:lnTo>
                  <a:pt x="121" y="11"/>
                </a:lnTo>
                <a:lnTo>
                  <a:pt x="124" y="14"/>
                </a:lnTo>
                <a:lnTo>
                  <a:pt x="126" y="19"/>
                </a:lnTo>
                <a:lnTo>
                  <a:pt x="126" y="25"/>
                </a:lnTo>
                <a:lnTo>
                  <a:pt x="126" y="30"/>
                </a:lnTo>
                <a:lnTo>
                  <a:pt x="125" y="34"/>
                </a:lnTo>
                <a:lnTo>
                  <a:pt x="124" y="39"/>
                </a:lnTo>
                <a:lnTo>
                  <a:pt x="123" y="41"/>
                </a:lnTo>
                <a:lnTo>
                  <a:pt x="123" y="43"/>
                </a:lnTo>
                <a:lnTo>
                  <a:pt x="112" y="68"/>
                </a:lnTo>
                <a:lnTo>
                  <a:pt x="111" y="76"/>
                </a:lnTo>
                <a:lnTo>
                  <a:pt x="113" y="77"/>
                </a:lnTo>
                <a:lnTo>
                  <a:pt x="118" y="80"/>
                </a:lnTo>
                <a:lnTo>
                  <a:pt x="125" y="84"/>
                </a:lnTo>
                <a:lnTo>
                  <a:pt x="134" y="91"/>
                </a:lnTo>
                <a:lnTo>
                  <a:pt x="142" y="96"/>
                </a:lnTo>
                <a:lnTo>
                  <a:pt x="149" y="101"/>
                </a:lnTo>
                <a:lnTo>
                  <a:pt x="155" y="105"/>
                </a:lnTo>
                <a:lnTo>
                  <a:pt x="157" y="108"/>
                </a:lnTo>
                <a:lnTo>
                  <a:pt x="158" y="114"/>
                </a:lnTo>
                <a:lnTo>
                  <a:pt x="159" y="124"/>
                </a:lnTo>
                <a:lnTo>
                  <a:pt x="160" y="139"/>
                </a:lnTo>
                <a:lnTo>
                  <a:pt x="162" y="154"/>
                </a:lnTo>
                <a:lnTo>
                  <a:pt x="164" y="170"/>
                </a:lnTo>
                <a:lnTo>
                  <a:pt x="166" y="185"/>
                </a:lnTo>
                <a:lnTo>
                  <a:pt x="167" y="196"/>
                </a:lnTo>
                <a:lnTo>
                  <a:pt x="168" y="204"/>
                </a:lnTo>
                <a:lnTo>
                  <a:pt x="168" y="209"/>
                </a:lnTo>
                <a:lnTo>
                  <a:pt x="169" y="218"/>
                </a:lnTo>
                <a:lnTo>
                  <a:pt x="169" y="231"/>
                </a:lnTo>
                <a:lnTo>
                  <a:pt x="170" y="245"/>
                </a:lnTo>
                <a:lnTo>
                  <a:pt x="170" y="260"/>
                </a:lnTo>
                <a:lnTo>
                  <a:pt x="170" y="274"/>
                </a:lnTo>
                <a:lnTo>
                  <a:pt x="169" y="285"/>
                </a:lnTo>
                <a:lnTo>
                  <a:pt x="167" y="295"/>
                </a:lnTo>
                <a:lnTo>
                  <a:pt x="165" y="298"/>
                </a:lnTo>
                <a:lnTo>
                  <a:pt x="163" y="300"/>
                </a:lnTo>
                <a:lnTo>
                  <a:pt x="160" y="302"/>
                </a:lnTo>
                <a:lnTo>
                  <a:pt x="157" y="302"/>
                </a:lnTo>
                <a:lnTo>
                  <a:pt x="154" y="302"/>
                </a:lnTo>
                <a:lnTo>
                  <a:pt x="152" y="302"/>
                </a:lnTo>
                <a:lnTo>
                  <a:pt x="149" y="302"/>
                </a:lnTo>
                <a:lnTo>
                  <a:pt x="151" y="295"/>
                </a:lnTo>
                <a:lnTo>
                  <a:pt x="159" y="288"/>
                </a:lnTo>
                <a:lnTo>
                  <a:pt x="144" y="295"/>
                </a:lnTo>
                <a:lnTo>
                  <a:pt x="148" y="367"/>
                </a:lnTo>
                <a:lnTo>
                  <a:pt x="145" y="390"/>
                </a:lnTo>
                <a:lnTo>
                  <a:pt x="125" y="473"/>
                </a:lnTo>
                <a:lnTo>
                  <a:pt x="149" y="494"/>
                </a:lnTo>
                <a:lnTo>
                  <a:pt x="154" y="507"/>
                </a:lnTo>
                <a:lnTo>
                  <a:pt x="125" y="506"/>
                </a:lnTo>
                <a:lnTo>
                  <a:pt x="92" y="507"/>
                </a:lnTo>
                <a:lnTo>
                  <a:pt x="91" y="507"/>
                </a:lnTo>
                <a:lnTo>
                  <a:pt x="90" y="511"/>
                </a:lnTo>
                <a:lnTo>
                  <a:pt x="87" y="515"/>
                </a:lnTo>
                <a:lnTo>
                  <a:pt x="82" y="521"/>
                </a:lnTo>
                <a:lnTo>
                  <a:pt x="79" y="525"/>
                </a:lnTo>
                <a:lnTo>
                  <a:pt x="75" y="529"/>
                </a:lnTo>
                <a:lnTo>
                  <a:pt x="71" y="533"/>
                </a:lnTo>
                <a:lnTo>
                  <a:pt x="68" y="535"/>
                </a:lnTo>
                <a:lnTo>
                  <a:pt x="65" y="535"/>
                </a:lnTo>
                <a:lnTo>
                  <a:pt x="60" y="535"/>
                </a:lnTo>
                <a:lnTo>
                  <a:pt x="57" y="534"/>
                </a:lnTo>
                <a:lnTo>
                  <a:pt x="54" y="534"/>
                </a:lnTo>
                <a:lnTo>
                  <a:pt x="51" y="533"/>
                </a:lnTo>
                <a:lnTo>
                  <a:pt x="49" y="532"/>
                </a:lnTo>
                <a:lnTo>
                  <a:pt x="47" y="532"/>
                </a:lnTo>
                <a:lnTo>
                  <a:pt x="47" y="531"/>
                </a:lnTo>
                <a:lnTo>
                  <a:pt x="52" y="512"/>
                </a:lnTo>
                <a:lnTo>
                  <a:pt x="60" y="490"/>
                </a:lnTo>
                <a:lnTo>
                  <a:pt x="40" y="397"/>
                </a:lnTo>
                <a:lnTo>
                  <a:pt x="37" y="309"/>
                </a:lnTo>
                <a:lnTo>
                  <a:pt x="34" y="277"/>
                </a:lnTo>
              </a:path>
            </a:pathLst>
          </a:custGeom>
          <a:solidFill>
            <a:srgbClr val="4C4C4C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Freeform 19"/>
          <p:cNvSpPr>
            <a:spLocks noChangeAspect="1"/>
          </p:cNvSpPr>
          <p:nvPr/>
        </p:nvSpPr>
        <p:spPr bwMode="auto">
          <a:xfrm>
            <a:off x="2483768" y="1268760"/>
            <a:ext cx="288032" cy="771507"/>
          </a:xfrm>
          <a:custGeom>
            <a:avLst/>
            <a:gdLst/>
            <a:ahLst/>
            <a:cxnLst>
              <a:cxn ang="0">
                <a:pos x="164" y="475"/>
              </a:cxn>
              <a:cxn ang="0">
                <a:pos x="140" y="450"/>
              </a:cxn>
              <a:cxn ang="0">
                <a:pos x="141" y="406"/>
              </a:cxn>
              <a:cxn ang="0">
                <a:pos x="146" y="352"/>
              </a:cxn>
              <a:cxn ang="0">
                <a:pos x="149" y="347"/>
              </a:cxn>
              <a:cxn ang="0">
                <a:pos x="155" y="331"/>
              </a:cxn>
              <a:cxn ang="0">
                <a:pos x="146" y="225"/>
              </a:cxn>
              <a:cxn ang="0">
                <a:pos x="151" y="238"/>
              </a:cxn>
              <a:cxn ang="0">
                <a:pos x="158" y="238"/>
              </a:cxn>
              <a:cxn ang="0">
                <a:pos x="162" y="225"/>
              </a:cxn>
              <a:cxn ang="0">
                <a:pos x="152" y="201"/>
              </a:cxn>
              <a:cxn ang="0">
                <a:pos x="157" y="166"/>
              </a:cxn>
              <a:cxn ang="0">
                <a:pos x="143" y="94"/>
              </a:cxn>
              <a:cxn ang="0">
                <a:pos x="125" y="78"/>
              </a:cxn>
              <a:cxn ang="0">
                <a:pos x="120" y="74"/>
              </a:cxn>
              <a:cxn ang="0">
                <a:pos x="127" y="70"/>
              </a:cxn>
              <a:cxn ang="0">
                <a:pos x="129" y="58"/>
              </a:cxn>
              <a:cxn ang="0">
                <a:pos x="124" y="47"/>
              </a:cxn>
              <a:cxn ang="0">
                <a:pos x="117" y="32"/>
              </a:cxn>
              <a:cxn ang="0">
                <a:pos x="115" y="20"/>
              </a:cxn>
              <a:cxn ang="0">
                <a:pos x="114" y="14"/>
              </a:cxn>
              <a:cxn ang="0">
                <a:pos x="112" y="5"/>
              </a:cxn>
              <a:cxn ang="0">
                <a:pos x="103" y="0"/>
              </a:cxn>
              <a:cxn ang="0">
                <a:pos x="79" y="3"/>
              </a:cxn>
              <a:cxn ang="0">
                <a:pos x="65" y="13"/>
              </a:cxn>
              <a:cxn ang="0">
                <a:pos x="55" y="37"/>
              </a:cxn>
              <a:cxn ang="0">
                <a:pos x="47" y="57"/>
              </a:cxn>
              <a:cxn ang="0">
                <a:pos x="39" y="66"/>
              </a:cxn>
              <a:cxn ang="0">
                <a:pos x="48" y="74"/>
              </a:cxn>
              <a:cxn ang="0">
                <a:pos x="49" y="83"/>
              </a:cxn>
              <a:cxn ang="0">
                <a:pos x="28" y="116"/>
              </a:cxn>
              <a:cxn ang="0">
                <a:pos x="10" y="170"/>
              </a:cxn>
              <a:cxn ang="0">
                <a:pos x="10" y="182"/>
              </a:cxn>
              <a:cxn ang="0">
                <a:pos x="15" y="191"/>
              </a:cxn>
              <a:cxn ang="0">
                <a:pos x="5" y="232"/>
              </a:cxn>
              <a:cxn ang="0">
                <a:pos x="0" y="278"/>
              </a:cxn>
              <a:cxn ang="0">
                <a:pos x="5" y="293"/>
              </a:cxn>
              <a:cxn ang="0">
                <a:pos x="21" y="296"/>
              </a:cxn>
              <a:cxn ang="0">
                <a:pos x="31" y="315"/>
              </a:cxn>
              <a:cxn ang="0">
                <a:pos x="27" y="337"/>
              </a:cxn>
              <a:cxn ang="0">
                <a:pos x="30" y="343"/>
              </a:cxn>
              <a:cxn ang="0">
                <a:pos x="46" y="350"/>
              </a:cxn>
              <a:cxn ang="0">
                <a:pos x="51" y="355"/>
              </a:cxn>
              <a:cxn ang="0">
                <a:pos x="57" y="375"/>
              </a:cxn>
              <a:cxn ang="0">
                <a:pos x="58" y="381"/>
              </a:cxn>
              <a:cxn ang="0">
                <a:pos x="55" y="391"/>
              </a:cxn>
              <a:cxn ang="0">
                <a:pos x="55" y="412"/>
              </a:cxn>
              <a:cxn ang="0">
                <a:pos x="63" y="446"/>
              </a:cxn>
              <a:cxn ang="0">
                <a:pos x="60" y="496"/>
              </a:cxn>
              <a:cxn ang="0">
                <a:pos x="66" y="501"/>
              </a:cxn>
              <a:cxn ang="0">
                <a:pos x="78" y="502"/>
              </a:cxn>
              <a:cxn ang="0">
                <a:pos x="84" y="490"/>
              </a:cxn>
              <a:cxn ang="0">
                <a:pos x="80" y="448"/>
              </a:cxn>
              <a:cxn ang="0">
                <a:pos x="107" y="365"/>
              </a:cxn>
              <a:cxn ang="0">
                <a:pos x="108" y="381"/>
              </a:cxn>
              <a:cxn ang="0">
                <a:pos x="112" y="407"/>
              </a:cxn>
              <a:cxn ang="0">
                <a:pos x="119" y="440"/>
              </a:cxn>
              <a:cxn ang="0">
                <a:pos x="119" y="481"/>
              </a:cxn>
              <a:cxn ang="0">
                <a:pos x="130" y="481"/>
              </a:cxn>
              <a:cxn ang="0">
                <a:pos x="144" y="488"/>
              </a:cxn>
              <a:cxn ang="0">
                <a:pos x="161" y="494"/>
              </a:cxn>
              <a:cxn ang="0">
                <a:pos x="175" y="492"/>
              </a:cxn>
            </a:cxnLst>
            <a:rect l="0" t="0" r="r" b="b"/>
            <a:pathLst>
              <a:path w="178" h="505">
                <a:moveTo>
                  <a:pt x="176" y="482"/>
                </a:moveTo>
                <a:lnTo>
                  <a:pt x="174" y="481"/>
                </a:lnTo>
                <a:lnTo>
                  <a:pt x="170" y="479"/>
                </a:lnTo>
                <a:lnTo>
                  <a:pt x="164" y="475"/>
                </a:lnTo>
                <a:lnTo>
                  <a:pt x="157" y="470"/>
                </a:lnTo>
                <a:lnTo>
                  <a:pt x="150" y="464"/>
                </a:lnTo>
                <a:lnTo>
                  <a:pt x="144" y="457"/>
                </a:lnTo>
                <a:lnTo>
                  <a:pt x="140" y="450"/>
                </a:lnTo>
                <a:lnTo>
                  <a:pt x="138" y="444"/>
                </a:lnTo>
                <a:lnTo>
                  <a:pt x="139" y="434"/>
                </a:lnTo>
                <a:lnTo>
                  <a:pt x="140" y="421"/>
                </a:lnTo>
                <a:lnTo>
                  <a:pt x="141" y="406"/>
                </a:lnTo>
                <a:lnTo>
                  <a:pt x="143" y="389"/>
                </a:lnTo>
                <a:lnTo>
                  <a:pt x="144" y="374"/>
                </a:lnTo>
                <a:lnTo>
                  <a:pt x="146" y="361"/>
                </a:lnTo>
                <a:lnTo>
                  <a:pt x="146" y="352"/>
                </a:lnTo>
                <a:lnTo>
                  <a:pt x="146" y="349"/>
                </a:lnTo>
                <a:lnTo>
                  <a:pt x="146" y="348"/>
                </a:lnTo>
                <a:lnTo>
                  <a:pt x="147" y="348"/>
                </a:lnTo>
                <a:lnTo>
                  <a:pt x="149" y="347"/>
                </a:lnTo>
                <a:lnTo>
                  <a:pt x="151" y="344"/>
                </a:lnTo>
                <a:lnTo>
                  <a:pt x="152" y="342"/>
                </a:lnTo>
                <a:lnTo>
                  <a:pt x="154" y="337"/>
                </a:lnTo>
                <a:lnTo>
                  <a:pt x="155" y="331"/>
                </a:lnTo>
                <a:lnTo>
                  <a:pt x="157" y="323"/>
                </a:lnTo>
                <a:lnTo>
                  <a:pt x="146" y="225"/>
                </a:lnTo>
                <a:lnTo>
                  <a:pt x="146" y="224"/>
                </a:lnTo>
                <a:lnTo>
                  <a:pt x="146" y="225"/>
                </a:lnTo>
                <a:lnTo>
                  <a:pt x="146" y="228"/>
                </a:lnTo>
                <a:lnTo>
                  <a:pt x="147" y="231"/>
                </a:lnTo>
                <a:lnTo>
                  <a:pt x="149" y="235"/>
                </a:lnTo>
                <a:lnTo>
                  <a:pt x="151" y="238"/>
                </a:lnTo>
                <a:lnTo>
                  <a:pt x="153" y="242"/>
                </a:lnTo>
                <a:lnTo>
                  <a:pt x="154" y="243"/>
                </a:lnTo>
                <a:lnTo>
                  <a:pt x="157" y="242"/>
                </a:lnTo>
                <a:lnTo>
                  <a:pt x="158" y="238"/>
                </a:lnTo>
                <a:lnTo>
                  <a:pt x="160" y="236"/>
                </a:lnTo>
                <a:lnTo>
                  <a:pt x="161" y="232"/>
                </a:lnTo>
                <a:lnTo>
                  <a:pt x="162" y="229"/>
                </a:lnTo>
                <a:lnTo>
                  <a:pt x="162" y="225"/>
                </a:lnTo>
                <a:lnTo>
                  <a:pt x="161" y="221"/>
                </a:lnTo>
                <a:lnTo>
                  <a:pt x="159" y="215"/>
                </a:lnTo>
                <a:lnTo>
                  <a:pt x="157" y="209"/>
                </a:lnTo>
                <a:lnTo>
                  <a:pt x="152" y="201"/>
                </a:lnTo>
                <a:lnTo>
                  <a:pt x="151" y="193"/>
                </a:lnTo>
                <a:lnTo>
                  <a:pt x="153" y="186"/>
                </a:lnTo>
                <a:lnTo>
                  <a:pt x="155" y="177"/>
                </a:lnTo>
                <a:lnTo>
                  <a:pt x="157" y="166"/>
                </a:lnTo>
                <a:lnTo>
                  <a:pt x="157" y="149"/>
                </a:lnTo>
                <a:lnTo>
                  <a:pt x="153" y="127"/>
                </a:lnTo>
                <a:lnTo>
                  <a:pt x="146" y="98"/>
                </a:lnTo>
                <a:lnTo>
                  <a:pt x="143" y="94"/>
                </a:lnTo>
                <a:lnTo>
                  <a:pt x="139" y="90"/>
                </a:lnTo>
                <a:lnTo>
                  <a:pt x="136" y="84"/>
                </a:lnTo>
                <a:lnTo>
                  <a:pt x="130" y="81"/>
                </a:lnTo>
                <a:lnTo>
                  <a:pt x="125" y="78"/>
                </a:lnTo>
                <a:lnTo>
                  <a:pt x="122" y="76"/>
                </a:lnTo>
                <a:lnTo>
                  <a:pt x="120" y="75"/>
                </a:lnTo>
                <a:lnTo>
                  <a:pt x="119" y="75"/>
                </a:lnTo>
                <a:lnTo>
                  <a:pt x="120" y="74"/>
                </a:lnTo>
                <a:lnTo>
                  <a:pt x="122" y="74"/>
                </a:lnTo>
                <a:lnTo>
                  <a:pt x="124" y="73"/>
                </a:lnTo>
                <a:lnTo>
                  <a:pt x="125" y="72"/>
                </a:lnTo>
                <a:lnTo>
                  <a:pt x="127" y="70"/>
                </a:lnTo>
                <a:lnTo>
                  <a:pt x="128" y="69"/>
                </a:lnTo>
                <a:lnTo>
                  <a:pt x="129" y="64"/>
                </a:lnTo>
                <a:lnTo>
                  <a:pt x="130" y="62"/>
                </a:lnTo>
                <a:lnTo>
                  <a:pt x="129" y="58"/>
                </a:lnTo>
                <a:lnTo>
                  <a:pt x="128" y="55"/>
                </a:lnTo>
                <a:lnTo>
                  <a:pt x="127" y="52"/>
                </a:lnTo>
                <a:lnTo>
                  <a:pt x="125" y="49"/>
                </a:lnTo>
                <a:lnTo>
                  <a:pt x="124" y="47"/>
                </a:lnTo>
                <a:lnTo>
                  <a:pt x="122" y="42"/>
                </a:lnTo>
                <a:lnTo>
                  <a:pt x="120" y="39"/>
                </a:lnTo>
                <a:lnTo>
                  <a:pt x="118" y="35"/>
                </a:lnTo>
                <a:lnTo>
                  <a:pt x="117" y="32"/>
                </a:lnTo>
                <a:lnTo>
                  <a:pt x="116" y="28"/>
                </a:lnTo>
                <a:lnTo>
                  <a:pt x="115" y="26"/>
                </a:lnTo>
                <a:lnTo>
                  <a:pt x="115" y="23"/>
                </a:lnTo>
                <a:lnTo>
                  <a:pt x="115" y="20"/>
                </a:lnTo>
                <a:lnTo>
                  <a:pt x="115" y="18"/>
                </a:lnTo>
                <a:lnTo>
                  <a:pt x="115" y="17"/>
                </a:lnTo>
                <a:lnTo>
                  <a:pt x="115" y="16"/>
                </a:lnTo>
                <a:lnTo>
                  <a:pt x="114" y="14"/>
                </a:lnTo>
                <a:lnTo>
                  <a:pt x="114" y="12"/>
                </a:lnTo>
                <a:lnTo>
                  <a:pt x="113" y="9"/>
                </a:lnTo>
                <a:lnTo>
                  <a:pt x="113" y="6"/>
                </a:lnTo>
                <a:lnTo>
                  <a:pt x="112" y="5"/>
                </a:lnTo>
                <a:lnTo>
                  <a:pt x="112" y="2"/>
                </a:lnTo>
                <a:lnTo>
                  <a:pt x="110" y="1"/>
                </a:lnTo>
                <a:lnTo>
                  <a:pt x="107" y="0"/>
                </a:lnTo>
                <a:lnTo>
                  <a:pt x="103" y="0"/>
                </a:lnTo>
                <a:lnTo>
                  <a:pt x="97" y="0"/>
                </a:lnTo>
                <a:lnTo>
                  <a:pt x="91" y="0"/>
                </a:lnTo>
                <a:lnTo>
                  <a:pt x="84" y="1"/>
                </a:lnTo>
                <a:lnTo>
                  <a:pt x="79" y="3"/>
                </a:lnTo>
                <a:lnTo>
                  <a:pt x="75" y="4"/>
                </a:lnTo>
                <a:lnTo>
                  <a:pt x="73" y="6"/>
                </a:lnTo>
                <a:lnTo>
                  <a:pt x="69" y="9"/>
                </a:lnTo>
                <a:lnTo>
                  <a:pt x="65" y="13"/>
                </a:lnTo>
                <a:lnTo>
                  <a:pt x="62" y="19"/>
                </a:lnTo>
                <a:lnTo>
                  <a:pt x="60" y="26"/>
                </a:lnTo>
                <a:lnTo>
                  <a:pt x="57" y="32"/>
                </a:lnTo>
                <a:lnTo>
                  <a:pt x="55" y="37"/>
                </a:lnTo>
                <a:lnTo>
                  <a:pt x="53" y="44"/>
                </a:lnTo>
                <a:lnTo>
                  <a:pt x="52" y="49"/>
                </a:lnTo>
                <a:lnTo>
                  <a:pt x="49" y="53"/>
                </a:lnTo>
                <a:lnTo>
                  <a:pt x="47" y="57"/>
                </a:lnTo>
                <a:lnTo>
                  <a:pt x="45" y="60"/>
                </a:lnTo>
                <a:lnTo>
                  <a:pt x="41" y="62"/>
                </a:lnTo>
                <a:lnTo>
                  <a:pt x="41" y="64"/>
                </a:lnTo>
                <a:lnTo>
                  <a:pt x="39" y="66"/>
                </a:lnTo>
                <a:lnTo>
                  <a:pt x="39" y="67"/>
                </a:lnTo>
                <a:lnTo>
                  <a:pt x="45" y="72"/>
                </a:lnTo>
                <a:lnTo>
                  <a:pt x="47" y="73"/>
                </a:lnTo>
                <a:lnTo>
                  <a:pt x="48" y="74"/>
                </a:lnTo>
                <a:lnTo>
                  <a:pt x="50" y="76"/>
                </a:lnTo>
                <a:lnTo>
                  <a:pt x="51" y="77"/>
                </a:lnTo>
                <a:lnTo>
                  <a:pt x="50" y="80"/>
                </a:lnTo>
                <a:lnTo>
                  <a:pt x="49" y="83"/>
                </a:lnTo>
                <a:lnTo>
                  <a:pt x="45" y="84"/>
                </a:lnTo>
                <a:lnTo>
                  <a:pt x="39" y="91"/>
                </a:lnTo>
                <a:lnTo>
                  <a:pt x="33" y="101"/>
                </a:lnTo>
                <a:lnTo>
                  <a:pt x="28" y="116"/>
                </a:lnTo>
                <a:lnTo>
                  <a:pt x="21" y="132"/>
                </a:lnTo>
                <a:lnTo>
                  <a:pt x="16" y="146"/>
                </a:lnTo>
                <a:lnTo>
                  <a:pt x="12" y="160"/>
                </a:lnTo>
                <a:lnTo>
                  <a:pt x="10" y="170"/>
                </a:lnTo>
                <a:lnTo>
                  <a:pt x="9" y="176"/>
                </a:lnTo>
                <a:lnTo>
                  <a:pt x="9" y="178"/>
                </a:lnTo>
                <a:lnTo>
                  <a:pt x="9" y="180"/>
                </a:lnTo>
                <a:lnTo>
                  <a:pt x="10" y="182"/>
                </a:lnTo>
                <a:lnTo>
                  <a:pt x="11" y="183"/>
                </a:lnTo>
                <a:lnTo>
                  <a:pt x="12" y="186"/>
                </a:lnTo>
                <a:lnTo>
                  <a:pt x="13" y="188"/>
                </a:lnTo>
                <a:lnTo>
                  <a:pt x="15" y="191"/>
                </a:lnTo>
                <a:lnTo>
                  <a:pt x="17" y="194"/>
                </a:lnTo>
                <a:lnTo>
                  <a:pt x="10" y="221"/>
                </a:lnTo>
                <a:lnTo>
                  <a:pt x="7" y="224"/>
                </a:lnTo>
                <a:lnTo>
                  <a:pt x="5" y="232"/>
                </a:lnTo>
                <a:lnTo>
                  <a:pt x="3" y="244"/>
                </a:lnTo>
                <a:lnTo>
                  <a:pt x="1" y="255"/>
                </a:lnTo>
                <a:lnTo>
                  <a:pt x="0" y="267"/>
                </a:lnTo>
                <a:lnTo>
                  <a:pt x="0" y="278"/>
                </a:lnTo>
                <a:lnTo>
                  <a:pt x="0" y="287"/>
                </a:lnTo>
                <a:lnTo>
                  <a:pt x="1" y="291"/>
                </a:lnTo>
                <a:lnTo>
                  <a:pt x="3" y="292"/>
                </a:lnTo>
                <a:lnTo>
                  <a:pt x="5" y="293"/>
                </a:lnTo>
                <a:lnTo>
                  <a:pt x="9" y="294"/>
                </a:lnTo>
                <a:lnTo>
                  <a:pt x="12" y="294"/>
                </a:lnTo>
                <a:lnTo>
                  <a:pt x="16" y="295"/>
                </a:lnTo>
                <a:lnTo>
                  <a:pt x="21" y="296"/>
                </a:lnTo>
                <a:lnTo>
                  <a:pt x="27" y="297"/>
                </a:lnTo>
                <a:lnTo>
                  <a:pt x="32" y="297"/>
                </a:lnTo>
                <a:lnTo>
                  <a:pt x="31" y="306"/>
                </a:lnTo>
                <a:lnTo>
                  <a:pt x="31" y="315"/>
                </a:lnTo>
                <a:lnTo>
                  <a:pt x="29" y="321"/>
                </a:lnTo>
                <a:lnTo>
                  <a:pt x="29" y="328"/>
                </a:lnTo>
                <a:lnTo>
                  <a:pt x="28" y="333"/>
                </a:lnTo>
                <a:lnTo>
                  <a:pt x="27" y="337"/>
                </a:lnTo>
                <a:lnTo>
                  <a:pt x="27" y="340"/>
                </a:lnTo>
                <a:lnTo>
                  <a:pt x="27" y="341"/>
                </a:lnTo>
                <a:lnTo>
                  <a:pt x="28" y="341"/>
                </a:lnTo>
                <a:lnTo>
                  <a:pt x="30" y="343"/>
                </a:lnTo>
                <a:lnTo>
                  <a:pt x="33" y="345"/>
                </a:lnTo>
                <a:lnTo>
                  <a:pt x="38" y="348"/>
                </a:lnTo>
                <a:lnTo>
                  <a:pt x="41" y="349"/>
                </a:lnTo>
                <a:lnTo>
                  <a:pt x="46" y="350"/>
                </a:lnTo>
                <a:lnTo>
                  <a:pt x="48" y="350"/>
                </a:lnTo>
                <a:lnTo>
                  <a:pt x="49" y="349"/>
                </a:lnTo>
                <a:lnTo>
                  <a:pt x="50" y="350"/>
                </a:lnTo>
                <a:lnTo>
                  <a:pt x="51" y="355"/>
                </a:lnTo>
                <a:lnTo>
                  <a:pt x="52" y="360"/>
                </a:lnTo>
                <a:lnTo>
                  <a:pt x="53" y="365"/>
                </a:lnTo>
                <a:lnTo>
                  <a:pt x="55" y="370"/>
                </a:lnTo>
                <a:lnTo>
                  <a:pt x="57" y="375"/>
                </a:lnTo>
                <a:lnTo>
                  <a:pt x="58" y="378"/>
                </a:lnTo>
                <a:lnTo>
                  <a:pt x="59" y="379"/>
                </a:lnTo>
                <a:lnTo>
                  <a:pt x="58" y="380"/>
                </a:lnTo>
                <a:lnTo>
                  <a:pt x="58" y="381"/>
                </a:lnTo>
                <a:lnTo>
                  <a:pt x="58" y="382"/>
                </a:lnTo>
                <a:lnTo>
                  <a:pt x="57" y="385"/>
                </a:lnTo>
                <a:lnTo>
                  <a:pt x="56" y="387"/>
                </a:lnTo>
                <a:lnTo>
                  <a:pt x="55" y="391"/>
                </a:lnTo>
                <a:lnTo>
                  <a:pt x="55" y="394"/>
                </a:lnTo>
                <a:lnTo>
                  <a:pt x="54" y="399"/>
                </a:lnTo>
                <a:lnTo>
                  <a:pt x="54" y="406"/>
                </a:lnTo>
                <a:lnTo>
                  <a:pt x="55" y="412"/>
                </a:lnTo>
                <a:lnTo>
                  <a:pt x="57" y="422"/>
                </a:lnTo>
                <a:lnTo>
                  <a:pt x="59" y="430"/>
                </a:lnTo>
                <a:lnTo>
                  <a:pt x="62" y="438"/>
                </a:lnTo>
                <a:lnTo>
                  <a:pt x="63" y="446"/>
                </a:lnTo>
                <a:lnTo>
                  <a:pt x="64" y="450"/>
                </a:lnTo>
                <a:lnTo>
                  <a:pt x="65" y="452"/>
                </a:lnTo>
                <a:lnTo>
                  <a:pt x="57" y="469"/>
                </a:lnTo>
                <a:lnTo>
                  <a:pt x="60" y="496"/>
                </a:lnTo>
                <a:lnTo>
                  <a:pt x="61" y="497"/>
                </a:lnTo>
                <a:lnTo>
                  <a:pt x="62" y="497"/>
                </a:lnTo>
                <a:lnTo>
                  <a:pt x="63" y="499"/>
                </a:lnTo>
                <a:lnTo>
                  <a:pt x="66" y="501"/>
                </a:lnTo>
                <a:lnTo>
                  <a:pt x="70" y="503"/>
                </a:lnTo>
                <a:lnTo>
                  <a:pt x="73" y="504"/>
                </a:lnTo>
                <a:lnTo>
                  <a:pt x="75" y="504"/>
                </a:lnTo>
                <a:lnTo>
                  <a:pt x="78" y="502"/>
                </a:lnTo>
                <a:lnTo>
                  <a:pt x="81" y="500"/>
                </a:lnTo>
                <a:lnTo>
                  <a:pt x="83" y="497"/>
                </a:lnTo>
                <a:lnTo>
                  <a:pt x="83" y="494"/>
                </a:lnTo>
                <a:lnTo>
                  <a:pt x="84" y="490"/>
                </a:lnTo>
                <a:lnTo>
                  <a:pt x="85" y="488"/>
                </a:lnTo>
                <a:lnTo>
                  <a:pt x="86" y="485"/>
                </a:lnTo>
                <a:lnTo>
                  <a:pt x="86" y="482"/>
                </a:lnTo>
                <a:lnTo>
                  <a:pt x="80" y="448"/>
                </a:lnTo>
                <a:lnTo>
                  <a:pt x="92" y="378"/>
                </a:lnTo>
                <a:lnTo>
                  <a:pt x="94" y="364"/>
                </a:lnTo>
                <a:lnTo>
                  <a:pt x="107" y="364"/>
                </a:lnTo>
                <a:lnTo>
                  <a:pt x="107" y="365"/>
                </a:lnTo>
                <a:lnTo>
                  <a:pt x="107" y="367"/>
                </a:lnTo>
                <a:lnTo>
                  <a:pt x="107" y="370"/>
                </a:lnTo>
                <a:lnTo>
                  <a:pt x="107" y="376"/>
                </a:lnTo>
                <a:lnTo>
                  <a:pt x="108" y="381"/>
                </a:lnTo>
                <a:lnTo>
                  <a:pt x="108" y="386"/>
                </a:lnTo>
                <a:lnTo>
                  <a:pt x="109" y="392"/>
                </a:lnTo>
                <a:lnTo>
                  <a:pt x="110" y="399"/>
                </a:lnTo>
                <a:lnTo>
                  <a:pt x="112" y="407"/>
                </a:lnTo>
                <a:lnTo>
                  <a:pt x="114" y="416"/>
                </a:lnTo>
                <a:lnTo>
                  <a:pt x="115" y="425"/>
                </a:lnTo>
                <a:lnTo>
                  <a:pt x="117" y="433"/>
                </a:lnTo>
                <a:lnTo>
                  <a:pt x="119" y="440"/>
                </a:lnTo>
                <a:lnTo>
                  <a:pt x="120" y="446"/>
                </a:lnTo>
                <a:lnTo>
                  <a:pt x="121" y="449"/>
                </a:lnTo>
                <a:lnTo>
                  <a:pt x="122" y="450"/>
                </a:lnTo>
                <a:lnTo>
                  <a:pt x="119" y="481"/>
                </a:lnTo>
                <a:lnTo>
                  <a:pt x="128" y="484"/>
                </a:lnTo>
                <a:lnTo>
                  <a:pt x="128" y="479"/>
                </a:lnTo>
                <a:lnTo>
                  <a:pt x="128" y="480"/>
                </a:lnTo>
                <a:lnTo>
                  <a:pt x="130" y="481"/>
                </a:lnTo>
                <a:lnTo>
                  <a:pt x="133" y="482"/>
                </a:lnTo>
                <a:lnTo>
                  <a:pt x="136" y="484"/>
                </a:lnTo>
                <a:lnTo>
                  <a:pt x="140" y="486"/>
                </a:lnTo>
                <a:lnTo>
                  <a:pt x="144" y="488"/>
                </a:lnTo>
                <a:lnTo>
                  <a:pt x="147" y="490"/>
                </a:lnTo>
                <a:lnTo>
                  <a:pt x="152" y="492"/>
                </a:lnTo>
                <a:lnTo>
                  <a:pt x="157" y="493"/>
                </a:lnTo>
                <a:lnTo>
                  <a:pt x="161" y="494"/>
                </a:lnTo>
                <a:lnTo>
                  <a:pt x="165" y="494"/>
                </a:lnTo>
                <a:lnTo>
                  <a:pt x="168" y="494"/>
                </a:lnTo>
                <a:lnTo>
                  <a:pt x="172" y="493"/>
                </a:lnTo>
                <a:lnTo>
                  <a:pt x="175" y="492"/>
                </a:lnTo>
                <a:lnTo>
                  <a:pt x="177" y="492"/>
                </a:lnTo>
                <a:lnTo>
                  <a:pt x="176" y="482"/>
                </a:lnTo>
              </a:path>
            </a:pathLst>
          </a:custGeom>
          <a:solidFill>
            <a:srgbClr val="4C4C4C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6"/>
          <p:cNvSpPr/>
          <p:nvPr/>
        </p:nvSpPr>
        <p:spPr>
          <a:xfrm>
            <a:off x="6084168" y="1052736"/>
            <a:ext cx="2520280" cy="2364874"/>
          </a:xfrm>
          <a:prstGeom prst="rect">
            <a:avLst/>
          </a:prstGeom>
          <a:ln>
            <a:solidFill>
              <a:srgbClr val="F7964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>
              <a:lnSpc>
                <a:spcPct val="110000"/>
              </a:lnSpc>
            </a:pP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75303" y="908720"/>
            <a:ext cx="2113121" cy="26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76092"/>
                </a:solidFill>
              </a:rPr>
              <a:t>Сервисы платформы</a:t>
            </a:r>
            <a:endParaRPr lang="ru-RU" sz="1600" i="1" dirty="0">
              <a:solidFill>
                <a:srgbClr val="376092"/>
              </a:solidFill>
            </a:endParaRPr>
          </a:p>
        </p:txBody>
      </p:sp>
      <p:sp>
        <p:nvSpPr>
          <p:cNvPr id="30" name="Прямоугольник 6"/>
          <p:cNvSpPr/>
          <p:nvPr/>
        </p:nvSpPr>
        <p:spPr>
          <a:xfrm>
            <a:off x="6084168" y="3573016"/>
            <a:ext cx="2520280" cy="2730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>
              <a:lnSpc>
                <a:spcPct val="110000"/>
              </a:lnSpc>
            </a:pPr>
            <a:endParaRPr lang="ru-RU" sz="1000" dirty="0"/>
          </a:p>
        </p:txBody>
      </p:sp>
      <p:sp>
        <p:nvSpPr>
          <p:cNvPr id="57" name="Прямоугольник 46"/>
          <p:cNvSpPr/>
          <p:nvPr/>
        </p:nvSpPr>
        <p:spPr>
          <a:xfrm>
            <a:off x="6300192" y="5295512"/>
            <a:ext cx="2160240" cy="797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6000" tIns="64800" rIns="36000" bIns="0" rtlCol="0" anchor="t" anchorCtr="0"/>
          <a:lstStyle/>
          <a:p>
            <a:pPr marL="185738" indent="-185738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400" dirty="0" smtClean="0">
                <a:solidFill>
                  <a:srgbClr val="376092"/>
                </a:solidFill>
              </a:rPr>
              <a:t>Машинное обучение</a:t>
            </a:r>
          </a:p>
          <a:p>
            <a:pPr marL="185738" indent="-185738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400" dirty="0" smtClean="0">
                <a:solidFill>
                  <a:srgbClr val="376092"/>
                </a:solidFill>
              </a:rPr>
              <a:t>Анализ данных</a:t>
            </a:r>
          </a:p>
          <a:p>
            <a:pPr marL="185738" indent="-185738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400" dirty="0" smtClean="0">
                <a:solidFill>
                  <a:srgbClr val="376092"/>
                </a:solidFill>
              </a:rPr>
              <a:t>Прогнозирование</a:t>
            </a:r>
            <a:endParaRPr lang="ru-RU" sz="1400" dirty="0">
              <a:solidFill>
                <a:srgbClr val="37609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6256" y="5157192"/>
            <a:ext cx="1008112" cy="23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376092"/>
                </a:solidFill>
              </a:rPr>
              <a:t>Engine</a:t>
            </a:r>
            <a:endParaRPr lang="ru-RU" sz="1400" b="1" i="1" dirty="0">
              <a:solidFill>
                <a:srgbClr val="376092"/>
              </a:solidFill>
            </a:endParaRPr>
          </a:p>
        </p:txBody>
      </p:sp>
      <p:grpSp>
        <p:nvGrpSpPr>
          <p:cNvPr id="61" name="Group 135"/>
          <p:cNvGrpSpPr>
            <a:grpSpLocks noChangeAspect="1"/>
          </p:cNvGrpSpPr>
          <p:nvPr/>
        </p:nvGrpSpPr>
        <p:grpSpPr bwMode="auto">
          <a:xfrm>
            <a:off x="6964295" y="3961384"/>
            <a:ext cx="848065" cy="979784"/>
            <a:chOff x="4320" y="789"/>
            <a:chExt cx="524" cy="606"/>
          </a:xfrm>
        </p:grpSpPr>
        <p:sp>
          <p:nvSpPr>
            <p:cNvPr id="62" name="Freeform 136"/>
            <p:cNvSpPr>
              <a:spLocks noChangeAspect="1"/>
            </p:cNvSpPr>
            <p:nvPr/>
          </p:nvSpPr>
          <p:spPr bwMode="auto">
            <a:xfrm>
              <a:off x="4320" y="789"/>
              <a:ext cx="429" cy="521"/>
            </a:xfrm>
            <a:custGeom>
              <a:avLst/>
              <a:gdLst/>
              <a:ahLst/>
              <a:cxnLst>
                <a:cxn ang="0">
                  <a:pos x="7294" y="6861"/>
                </a:cxn>
                <a:cxn ang="0">
                  <a:pos x="7294" y="0"/>
                </a:cxn>
                <a:cxn ang="0">
                  <a:pos x="0" y="1998"/>
                </a:cxn>
                <a:cxn ang="0">
                  <a:pos x="0" y="8860"/>
                </a:cxn>
                <a:cxn ang="0">
                  <a:pos x="7294" y="6861"/>
                </a:cxn>
              </a:cxnLst>
              <a:rect l="0" t="0" r="r" b="b"/>
              <a:pathLst>
                <a:path w="7294" h="8860">
                  <a:moveTo>
                    <a:pt x="7294" y="6861"/>
                  </a:moveTo>
                  <a:lnTo>
                    <a:pt x="7294" y="0"/>
                  </a:lnTo>
                  <a:lnTo>
                    <a:pt x="0" y="1998"/>
                  </a:lnTo>
                  <a:lnTo>
                    <a:pt x="0" y="8860"/>
                  </a:lnTo>
                  <a:lnTo>
                    <a:pt x="7294" y="686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37"/>
            <p:cNvSpPr>
              <a:spLocks noChangeAspect="1"/>
            </p:cNvSpPr>
            <p:nvPr/>
          </p:nvSpPr>
          <p:spPr bwMode="auto">
            <a:xfrm>
              <a:off x="4335" y="808"/>
              <a:ext cx="399" cy="482"/>
            </a:xfrm>
            <a:custGeom>
              <a:avLst/>
              <a:gdLst/>
              <a:ahLst/>
              <a:cxnLst>
                <a:cxn ang="0">
                  <a:pos x="6786" y="6372"/>
                </a:cxn>
                <a:cxn ang="0">
                  <a:pos x="6786" y="0"/>
                </a:cxn>
                <a:cxn ang="0">
                  <a:pos x="0" y="1829"/>
                </a:cxn>
                <a:cxn ang="0">
                  <a:pos x="0" y="8191"/>
                </a:cxn>
                <a:cxn ang="0">
                  <a:pos x="6786" y="6372"/>
                </a:cxn>
              </a:cxnLst>
              <a:rect l="0" t="0" r="r" b="b"/>
              <a:pathLst>
                <a:path w="6786" h="8191">
                  <a:moveTo>
                    <a:pt x="6786" y="6372"/>
                  </a:moveTo>
                  <a:lnTo>
                    <a:pt x="6786" y="0"/>
                  </a:lnTo>
                  <a:lnTo>
                    <a:pt x="0" y="1829"/>
                  </a:lnTo>
                  <a:lnTo>
                    <a:pt x="0" y="8191"/>
                  </a:lnTo>
                  <a:lnTo>
                    <a:pt x="6786" y="637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38"/>
            <p:cNvSpPr>
              <a:spLocks noChangeAspect="1"/>
            </p:cNvSpPr>
            <p:nvPr/>
          </p:nvSpPr>
          <p:spPr bwMode="auto">
            <a:xfrm>
              <a:off x="4371" y="1085"/>
              <a:ext cx="52" cy="82"/>
            </a:xfrm>
            <a:custGeom>
              <a:avLst/>
              <a:gdLst/>
              <a:ahLst/>
              <a:cxnLst>
                <a:cxn ang="0">
                  <a:pos x="857" y="10"/>
                </a:cxn>
                <a:cxn ang="0">
                  <a:pos x="801" y="32"/>
                </a:cxn>
                <a:cxn ang="0">
                  <a:pos x="0" y="1342"/>
                </a:cxn>
                <a:cxn ang="0">
                  <a:pos x="84" y="1394"/>
                </a:cxn>
                <a:cxn ang="0">
                  <a:pos x="885" y="83"/>
                </a:cxn>
                <a:cxn ang="0">
                  <a:pos x="857" y="10"/>
                </a:cxn>
                <a:cxn ang="0">
                  <a:pos x="857" y="10"/>
                </a:cxn>
                <a:cxn ang="0">
                  <a:pos x="821" y="0"/>
                </a:cxn>
                <a:cxn ang="0">
                  <a:pos x="801" y="32"/>
                </a:cxn>
                <a:cxn ang="0">
                  <a:pos x="857" y="10"/>
                </a:cxn>
              </a:cxnLst>
              <a:rect l="0" t="0" r="r" b="b"/>
              <a:pathLst>
                <a:path w="885" h="1394">
                  <a:moveTo>
                    <a:pt x="857" y="10"/>
                  </a:moveTo>
                  <a:lnTo>
                    <a:pt x="801" y="32"/>
                  </a:lnTo>
                  <a:lnTo>
                    <a:pt x="0" y="1342"/>
                  </a:lnTo>
                  <a:lnTo>
                    <a:pt x="84" y="1394"/>
                  </a:lnTo>
                  <a:lnTo>
                    <a:pt x="885" y="83"/>
                  </a:lnTo>
                  <a:lnTo>
                    <a:pt x="857" y="10"/>
                  </a:lnTo>
                  <a:lnTo>
                    <a:pt x="857" y="10"/>
                  </a:lnTo>
                  <a:lnTo>
                    <a:pt x="821" y="0"/>
                  </a:lnTo>
                  <a:lnTo>
                    <a:pt x="801" y="32"/>
                  </a:lnTo>
                  <a:lnTo>
                    <a:pt x="857" y="1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39"/>
            <p:cNvSpPr>
              <a:spLocks noChangeAspect="1"/>
            </p:cNvSpPr>
            <p:nvPr/>
          </p:nvSpPr>
          <p:spPr bwMode="auto">
            <a:xfrm>
              <a:off x="4420" y="1086"/>
              <a:ext cx="80" cy="29"/>
            </a:xfrm>
            <a:custGeom>
              <a:avLst/>
              <a:gdLst/>
              <a:ahLst/>
              <a:cxnLst>
                <a:cxn ang="0">
                  <a:pos x="1359" y="448"/>
                </a:cxn>
                <a:cxn ang="0">
                  <a:pos x="1329" y="378"/>
                </a:cxn>
                <a:cxn ang="0">
                  <a:pos x="28" y="0"/>
                </a:cxn>
                <a:cxn ang="0">
                  <a:pos x="0" y="95"/>
                </a:cxn>
                <a:cxn ang="0">
                  <a:pos x="1301" y="473"/>
                </a:cxn>
                <a:cxn ang="0">
                  <a:pos x="1359" y="448"/>
                </a:cxn>
                <a:cxn ang="0">
                  <a:pos x="1301" y="473"/>
                </a:cxn>
                <a:cxn ang="0">
                  <a:pos x="1339" y="484"/>
                </a:cxn>
                <a:cxn ang="0">
                  <a:pos x="1359" y="448"/>
                </a:cxn>
              </a:cxnLst>
              <a:rect l="0" t="0" r="r" b="b"/>
              <a:pathLst>
                <a:path w="1359" h="484">
                  <a:moveTo>
                    <a:pt x="1359" y="448"/>
                  </a:moveTo>
                  <a:lnTo>
                    <a:pt x="1329" y="378"/>
                  </a:lnTo>
                  <a:lnTo>
                    <a:pt x="28" y="0"/>
                  </a:lnTo>
                  <a:lnTo>
                    <a:pt x="0" y="95"/>
                  </a:lnTo>
                  <a:lnTo>
                    <a:pt x="1301" y="473"/>
                  </a:lnTo>
                  <a:lnTo>
                    <a:pt x="1359" y="448"/>
                  </a:lnTo>
                  <a:lnTo>
                    <a:pt x="1301" y="473"/>
                  </a:lnTo>
                  <a:lnTo>
                    <a:pt x="1339" y="484"/>
                  </a:lnTo>
                  <a:lnTo>
                    <a:pt x="1359" y="44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40"/>
            <p:cNvSpPr>
              <a:spLocks noChangeAspect="1"/>
            </p:cNvSpPr>
            <p:nvPr/>
          </p:nvSpPr>
          <p:spPr bwMode="auto">
            <a:xfrm>
              <a:off x="4495" y="1014"/>
              <a:ext cx="54" cy="98"/>
            </a:xfrm>
            <a:custGeom>
              <a:avLst/>
              <a:gdLst/>
              <a:ahLst/>
              <a:cxnLst>
                <a:cxn ang="0">
                  <a:pos x="888" y="4"/>
                </a:cxn>
                <a:cxn ang="0">
                  <a:pos x="838" y="30"/>
                </a:cxn>
                <a:cxn ang="0">
                  <a:pos x="0" y="1623"/>
                </a:cxn>
                <a:cxn ang="0">
                  <a:pos x="88" y="1669"/>
                </a:cxn>
                <a:cxn ang="0">
                  <a:pos x="926" y="76"/>
                </a:cxn>
                <a:cxn ang="0">
                  <a:pos x="888" y="4"/>
                </a:cxn>
                <a:cxn ang="0">
                  <a:pos x="888" y="4"/>
                </a:cxn>
                <a:cxn ang="0">
                  <a:pos x="855" y="0"/>
                </a:cxn>
                <a:cxn ang="0">
                  <a:pos x="838" y="30"/>
                </a:cxn>
                <a:cxn ang="0">
                  <a:pos x="888" y="4"/>
                </a:cxn>
              </a:cxnLst>
              <a:rect l="0" t="0" r="r" b="b"/>
              <a:pathLst>
                <a:path w="926" h="1669">
                  <a:moveTo>
                    <a:pt x="888" y="4"/>
                  </a:moveTo>
                  <a:lnTo>
                    <a:pt x="838" y="30"/>
                  </a:lnTo>
                  <a:lnTo>
                    <a:pt x="0" y="1623"/>
                  </a:lnTo>
                  <a:lnTo>
                    <a:pt x="88" y="1669"/>
                  </a:lnTo>
                  <a:lnTo>
                    <a:pt x="926" y="76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55" y="0"/>
                  </a:lnTo>
                  <a:lnTo>
                    <a:pt x="838" y="30"/>
                  </a:lnTo>
                  <a:lnTo>
                    <a:pt x="888" y="4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41"/>
            <p:cNvSpPr>
              <a:spLocks noChangeAspect="1"/>
            </p:cNvSpPr>
            <p:nvPr/>
          </p:nvSpPr>
          <p:spPr bwMode="auto">
            <a:xfrm>
              <a:off x="4619" y="909"/>
              <a:ext cx="69" cy="119"/>
            </a:xfrm>
            <a:custGeom>
              <a:avLst/>
              <a:gdLst/>
              <a:ahLst/>
              <a:cxnLst>
                <a:cxn ang="0">
                  <a:pos x="1093" y="0"/>
                </a:cxn>
                <a:cxn ang="0">
                  <a:pos x="0" y="1979"/>
                </a:cxn>
                <a:cxn ang="0">
                  <a:pos x="87" y="2028"/>
                </a:cxn>
                <a:cxn ang="0">
                  <a:pos x="1180" y="48"/>
                </a:cxn>
                <a:cxn ang="0">
                  <a:pos x="1093" y="0"/>
                </a:cxn>
              </a:cxnLst>
              <a:rect l="0" t="0" r="r" b="b"/>
              <a:pathLst>
                <a:path w="1180" h="2028">
                  <a:moveTo>
                    <a:pt x="1093" y="0"/>
                  </a:moveTo>
                  <a:lnTo>
                    <a:pt x="0" y="1979"/>
                  </a:lnTo>
                  <a:lnTo>
                    <a:pt x="87" y="2028"/>
                  </a:lnTo>
                  <a:lnTo>
                    <a:pt x="1180" y="48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Rectangle 142"/>
            <p:cNvSpPr>
              <a:spLocks noChangeAspect="1" noChangeArrowheads="1"/>
            </p:cNvSpPr>
            <p:nvPr/>
          </p:nvSpPr>
          <p:spPr bwMode="auto">
            <a:xfrm>
              <a:off x="4406" y="1075"/>
              <a:ext cx="29" cy="2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Rectangle 143"/>
            <p:cNvSpPr>
              <a:spLocks noChangeAspect="1" noChangeArrowheads="1"/>
            </p:cNvSpPr>
            <p:nvPr/>
          </p:nvSpPr>
          <p:spPr bwMode="auto">
            <a:xfrm>
              <a:off x="4483" y="1097"/>
              <a:ext cx="29" cy="2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Rectangle 144"/>
            <p:cNvSpPr>
              <a:spLocks noChangeAspect="1" noChangeArrowheads="1"/>
            </p:cNvSpPr>
            <p:nvPr/>
          </p:nvSpPr>
          <p:spPr bwMode="auto">
            <a:xfrm>
              <a:off x="4533" y="1003"/>
              <a:ext cx="28" cy="2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Rectangle 145"/>
            <p:cNvSpPr>
              <a:spLocks noChangeAspect="1" noChangeArrowheads="1"/>
            </p:cNvSpPr>
            <p:nvPr/>
          </p:nvSpPr>
          <p:spPr bwMode="auto">
            <a:xfrm>
              <a:off x="4671" y="896"/>
              <a:ext cx="29" cy="29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46"/>
            <p:cNvSpPr>
              <a:spLocks noChangeAspect="1"/>
            </p:cNvSpPr>
            <p:nvPr/>
          </p:nvSpPr>
          <p:spPr bwMode="auto">
            <a:xfrm>
              <a:off x="4356" y="1150"/>
              <a:ext cx="359" cy="116"/>
            </a:xfrm>
            <a:custGeom>
              <a:avLst/>
              <a:gdLst/>
              <a:ahLst/>
              <a:cxnLst>
                <a:cxn ang="0">
                  <a:pos x="6106" y="339"/>
                </a:cxn>
                <a:cxn ang="0">
                  <a:pos x="6106" y="0"/>
                </a:cxn>
                <a:cxn ang="0">
                  <a:pos x="0" y="1640"/>
                </a:cxn>
                <a:cxn ang="0">
                  <a:pos x="0" y="1979"/>
                </a:cxn>
                <a:cxn ang="0">
                  <a:pos x="6106" y="339"/>
                </a:cxn>
              </a:cxnLst>
              <a:rect l="0" t="0" r="r" b="b"/>
              <a:pathLst>
                <a:path w="6106" h="1979">
                  <a:moveTo>
                    <a:pt x="6106" y="339"/>
                  </a:moveTo>
                  <a:lnTo>
                    <a:pt x="6106" y="0"/>
                  </a:lnTo>
                  <a:lnTo>
                    <a:pt x="0" y="1640"/>
                  </a:lnTo>
                  <a:lnTo>
                    <a:pt x="0" y="1979"/>
                  </a:lnTo>
                  <a:lnTo>
                    <a:pt x="6106" y="33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47"/>
            <p:cNvSpPr>
              <a:spLocks noChangeAspect="1"/>
            </p:cNvSpPr>
            <p:nvPr/>
          </p:nvSpPr>
          <p:spPr bwMode="auto">
            <a:xfrm>
              <a:off x="4356" y="924"/>
              <a:ext cx="22" cy="342"/>
            </a:xfrm>
            <a:custGeom>
              <a:avLst/>
              <a:gdLst/>
              <a:ahLst/>
              <a:cxnLst>
                <a:cxn ang="0">
                  <a:pos x="376" y="5731"/>
                </a:cxn>
                <a:cxn ang="0">
                  <a:pos x="376" y="0"/>
                </a:cxn>
                <a:cxn ang="0">
                  <a:pos x="0" y="85"/>
                </a:cxn>
                <a:cxn ang="0">
                  <a:pos x="0" y="5815"/>
                </a:cxn>
                <a:cxn ang="0">
                  <a:pos x="376" y="5731"/>
                </a:cxn>
              </a:cxnLst>
              <a:rect l="0" t="0" r="r" b="b"/>
              <a:pathLst>
                <a:path w="376" h="5815">
                  <a:moveTo>
                    <a:pt x="376" y="5731"/>
                  </a:moveTo>
                  <a:lnTo>
                    <a:pt x="376" y="0"/>
                  </a:lnTo>
                  <a:lnTo>
                    <a:pt x="0" y="85"/>
                  </a:lnTo>
                  <a:lnTo>
                    <a:pt x="0" y="5815"/>
                  </a:lnTo>
                  <a:lnTo>
                    <a:pt x="376" y="573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4" name="Group 148"/>
            <p:cNvGrpSpPr>
              <a:grpSpLocks noChangeAspect="1"/>
            </p:cNvGrpSpPr>
            <p:nvPr/>
          </p:nvGrpSpPr>
          <p:grpSpPr bwMode="auto">
            <a:xfrm>
              <a:off x="4555" y="1026"/>
              <a:ext cx="289" cy="369"/>
              <a:chOff x="4546" y="1013"/>
              <a:chExt cx="289" cy="369"/>
            </a:xfrm>
          </p:grpSpPr>
          <p:sp>
            <p:nvSpPr>
              <p:cNvPr id="76" name="Freeform 149"/>
              <p:cNvSpPr>
                <a:spLocks noChangeAspect="1"/>
              </p:cNvSpPr>
              <p:nvPr/>
            </p:nvSpPr>
            <p:spPr bwMode="auto">
              <a:xfrm>
                <a:off x="4546" y="1014"/>
                <a:ext cx="78" cy="16"/>
              </a:xfrm>
              <a:custGeom>
                <a:avLst/>
                <a:gdLst/>
                <a:ahLst/>
                <a:cxnLst>
                  <a:cxn ang="0">
                    <a:pos x="1321" y="234"/>
                  </a:cxn>
                  <a:cxn ang="0">
                    <a:pos x="1284" y="160"/>
                  </a:cxn>
                  <a:cxn ang="0">
                    <a:pos x="11" y="0"/>
                  </a:cxn>
                  <a:cxn ang="0">
                    <a:pos x="0" y="98"/>
                  </a:cxn>
                  <a:cxn ang="0">
                    <a:pos x="1271" y="259"/>
                  </a:cxn>
                  <a:cxn ang="0">
                    <a:pos x="1321" y="234"/>
                  </a:cxn>
                  <a:cxn ang="0">
                    <a:pos x="1271" y="259"/>
                  </a:cxn>
                  <a:cxn ang="0">
                    <a:pos x="1305" y="263"/>
                  </a:cxn>
                  <a:cxn ang="0">
                    <a:pos x="1321" y="234"/>
                  </a:cxn>
                </a:cxnLst>
                <a:rect l="0" t="0" r="r" b="b"/>
                <a:pathLst>
                  <a:path w="1321" h="263">
                    <a:moveTo>
                      <a:pt x="1321" y="234"/>
                    </a:moveTo>
                    <a:lnTo>
                      <a:pt x="1284" y="160"/>
                    </a:lnTo>
                    <a:lnTo>
                      <a:pt x="11" y="0"/>
                    </a:lnTo>
                    <a:lnTo>
                      <a:pt x="0" y="98"/>
                    </a:lnTo>
                    <a:lnTo>
                      <a:pt x="1271" y="259"/>
                    </a:lnTo>
                    <a:lnTo>
                      <a:pt x="1321" y="234"/>
                    </a:lnTo>
                    <a:lnTo>
                      <a:pt x="1271" y="259"/>
                    </a:lnTo>
                    <a:lnTo>
                      <a:pt x="1305" y="263"/>
                    </a:lnTo>
                    <a:lnTo>
                      <a:pt x="1321" y="234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4609" y="1013"/>
                <a:ext cx="29" cy="28"/>
              </a:xfrm>
              <a:prstGeom prst="rect">
                <a:avLst/>
              </a:prstGeom>
              <a:solidFill>
                <a:srgbClr val="CC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51"/>
              <p:cNvSpPr>
                <a:spLocks noChangeAspect="1"/>
              </p:cNvSpPr>
              <p:nvPr/>
            </p:nvSpPr>
            <p:spPr bwMode="auto">
              <a:xfrm>
                <a:off x="4596" y="1250"/>
                <a:ext cx="35" cy="104"/>
              </a:xfrm>
              <a:custGeom>
                <a:avLst/>
                <a:gdLst/>
                <a:ahLst/>
                <a:cxnLst>
                  <a:cxn ang="0">
                    <a:pos x="594" y="1612"/>
                  </a:cxn>
                  <a:cxn ang="0">
                    <a:pos x="594" y="0"/>
                  </a:cxn>
                  <a:cxn ang="0">
                    <a:pos x="0" y="161"/>
                  </a:cxn>
                  <a:cxn ang="0">
                    <a:pos x="0" y="1772"/>
                  </a:cxn>
                  <a:cxn ang="0">
                    <a:pos x="594" y="1612"/>
                  </a:cxn>
                </a:cxnLst>
                <a:rect l="0" t="0" r="r" b="b"/>
                <a:pathLst>
                  <a:path w="594" h="1772">
                    <a:moveTo>
                      <a:pt x="594" y="1612"/>
                    </a:moveTo>
                    <a:lnTo>
                      <a:pt x="594" y="0"/>
                    </a:lnTo>
                    <a:lnTo>
                      <a:pt x="0" y="161"/>
                    </a:lnTo>
                    <a:lnTo>
                      <a:pt x="0" y="1772"/>
                    </a:lnTo>
                    <a:lnTo>
                      <a:pt x="594" y="1612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52"/>
              <p:cNvSpPr>
                <a:spLocks noChangeAspect="1"/>
              </p:cNvSpPr>
              <p:nvPr/>
            </p:nvSpPr>
            <p:spPr bwMode="auto">
              <a:xfrm>
                <a:off x="4642" y="1122"/>
                <a:ext cx="35" cy="219"/>
              </a:xfrm>
              <a:custGeom>
                <a:avLst/>
                <a:gdLst/>
                <a:ahLst/>
                <a:cxnLst>
                  <a:cxn ang="0">
                    <a:pos x="594" y="3553"/>
                  </a:cxn>
                  <a:cxn ang="0">
                    <a:pos x="594" y="0"/>
                  </a:cxn>
                  <a:cxn ang="0">
                    <a:pos x="0" y="160"/>
                  </a:cxn>
                  <a:cxn ang="0">
                    <a:pos x="0" y="3713"/>
                  </a:cxn>
                  <a:cxn ang="0">
                    <a:pos x="594" y="3553"/>
                  </a:cxn>
                </a:cxnLst>
                <a:rect l="0" t="0" r="r" b="b"/>
                <a:pathLst>
                  <a:path w="594" h="3713">
                    <a:moveTo>
                      <a:pt x="594" y="3553"/>
                    </a:moveTo>
                    <a:lnTo>
                      <a:pt x="594" y="0"/>
                    </a:lnTo>
                    <a:lnTo>
                      <a:pt x="0" y="160"/>
                    </a:lnTo>
                    <a:lnTo>
                      <a:pt x="0" y="3713"/>
                    </a:lnTo>
                    <a:lnTo>
                      <a:pt x="594" y="3553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53"/>
              <p:cNvSpPr>
                <a:spLocks noChangeAspect="1"/>
              </p:cNvSpPr>
              <p:nvPr/>
            </p:nvSpPr>
            <p:spPr bwMode="auto">
              <a:xfrm>
                <a:off x="4688" y="1178"/>
                <a:ext cx="35" cy="149"/>
              </a:xfrm>
              <a:custGeom>
                <a:avLst/>
                <a:gdLst/>
                <a:ahLst/>
                <a:cxnLst>
                  <a:cxn ang="0">
                    <a:pos x="593" y="2365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535"/>
                  </a:cxn>
                  <a:cxn ang="0">
                    <a:pos x="593" y="2365"/>
                  </a:cxn>
                </a:cxnLst>
                <a:rect l="0" t="0" r="r" b="b"/>
                <a:pathLst>
                  <a:path w="593" h="2535">
                    <a:moveTo>
                      <a:pt x="593" y="2365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535"/>
                    </a:lnTo>
                    <a:lnTo>
                      <a:pt x="593" y="2365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54"/>
              <p:cNvSpPr>
                <a:spLocks noChangeAspect="1"/>
              </p:cNvSpPr>
              <p:nvPr/>
            </p:nvSpPr>
            <p:spPr bwMode="auto">
              <a:xfrm>
                <a:off x="4753" y="1207"/>
                <a:ext cx="35" cy="104"/>
              </a:xfrm>
              <a:custGeom>
                <a:avLst/>
                <a:gdLst/>
                <a:ahLst/>
                <a:cxnLst>
                  <a:cxn ang="0">
                    <a:pos x="594" y="1611"/>
                  </a:cxn>
                  <a:cxn ang="0">
                    <a:pos x="594" y="0"/>
                  </a:cxn>
                  <a:cxn ang="0">
                    <a:pos x="0" y="160"/>
                  </a:cxn>
                  <a:cxn ang="0">
                    <a:pos x="0" y="1772"/>
                  </a:cxn>
                  <a:cxn ang="0">
                    <a:pos x="594" y="1611"/>
                  </a:cxn>
                </a:cxnLst>
                <a:rect l="0" t="0" r="r" b="b"/>
                <a:pathLst>
                  <a:path w="594" h="1772">
                    <a:moveTo>
                      <a:pt x="594" y="1611"/>
                    </a:moveTo>
                    <a:lnTo>
                      <a:pt x="594" y="0"/>
                    </a:lnTo>
                    <a:lnTo>
                      <a:pt x="0" y="160"/>
                    </a:lnTo>
                    <a:lnTo>
                      <a:pt x="0" y="1772"/>
                    </a:lnTo>
                    <a:lnTo>
                      <a:pt x="594" y="1611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55"/>
              <p:cNvSpPr>
                <a:spLocks noChangeAspect="1"/>
              </p:cNvSpPr>
              <p:nvPr/>
            </p:nvSpPr>
            <p:spPr bwMode="auto">
              <a:xfrm>
                <a:off x="4799" y="1128"/>
                <a:ext cx="36" cy="170"/>
              </a:xfrm>
              <a:custGeom>
                <a:avLst/>
                <a:gdLst/>
                <a:ahLst/>
                <a:cxnLst>
                  <a:cxn ang="0">
                    <a:pos x="603" y="2724"/>
                  </a:cxn>
                  <a:cxn ang="0">
                    <a:pos x="603" y="0"/>
                  </a:cxn>
                  <a:cxn ang="0">
                    <a:pos x="0" y="161"/>
                  </a:cxn>
                  <a:cxn ang="0">
                    <a:pos x="0" y="2885"/>
                  </a:cxn>
                  <a:cxn ang="0">
                    <a:pos x="603" y="2724"/>
                  </a:cxn>
                </a:cxnLst>
                <a:rect l="0" t="0" r="r" b="b"/>
                <a:pathLst>
                  <a:path w="603" h="2885">
                    <a:moveTo>
                      <a:pt x="603" y="2724"/>
                    </a:moveTo>
                    <a:lnTo>
                      <a:pt x="603" y="0"/>
                    </a:lnTo>
                    <a:lnTo>
                      <a:pt x="0" y="161"/>
                    </a:lnTo>
                    <a:lnTo>
                      <a:pt x="0" y="2885"/>
                    </a:lnTo>
                    <a:lnTo>
                      <a:pt x="603" y="2724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56"/>
              <p:cNvSpPr>
                <a:spLocks noChangeAspect="1"/>
              </p:cNvSpPr>
              <p:nvPr/>
            </p:nvSpPr>
            <p:spPr bwMode="auto">
              <a:xfrm>
                <a:off x="4553" y="1047"/>
                <a:ext cx="22" cy="335"/>
              </a:xfrm>
              <a:custGeom>
                <a:avLst/>
                <a:gdLst/>
                <a:ahLst/>
                <a:cxnLst>
                  <a:cxn ang="0">
                    <a:pos x="367" y="5618"/>
                  </a:cxn>
                  <a:cxn ang="0">
                    <a:pos x="367" y="0"/>
                  </a:cxn>
                  <a:cxn ang="0">
                    <a:pos x="0" y="85"/>
                  </a:cxn>
                  <a:cxn ang="0">
                    <a:pos x="0" y="5694"/>
                  </a:cxn>
                  <a:cxn ang="0">
                    <a:pos x="367" y="5618"/>
                  </a:cxn>
                </a:cxnLst>
                <a:rect l="0" t="0" r="r" b="b"/>
                <a:pathLst>
                  <a:path w="367" h="5694">
                    <a:moveTo>
                      <a:pt x="367" y="5618"/>
                    </a:moveTo>
                    <a:lnTo>
                      <a:pt x="367" y="0"/>
                    </a:lnTo>
                    <a:lnTo>
                      <a:pt x="0" y="85"/>
                    </a:lnTo>
                    <a:lnTo>
                      <a:pt x="0" y="5694"/>
                    </a:lnTo>
                    <a:lnTo>
                      <a:pt x="367" y="5618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" name="Line 157"/>
            <p:cNvSpPr>
              <a:spLocks noChangeAspect="1" noChangeShapeType="1"/>
            </p:cNvSpPr>
            <p:nvPr/>
          </p:nvSpPr>
          <p:spPr bwMode="auto">
            <a:xfrm>
              <a:off x="4345" y="1253"/>
              <a:ext cx="227" cy="13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275303" y="3452635"/>
            <a:ext cx="2113121" cy="26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376092"/>
                </a:solidFill>
              </a:rPr>
              <a:t>Аналитика</a:t>
            </a:r>
            <a:endParaRPr lang="ru-RU" sz="1600" i="1" dirty="0">
              <a:solidFill>
                <a:srgbClr val="376092"/>
              </a:solidFill>
            </a:endParaRPr>
          </a:p>
        </p:txBody>
      </p: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7058546" y="2361656"/>
            <a:ext cx="609798" cy="565851"/>
            <a:chOff x="1170075" y="1232916"/>
            <a:chExt cx="1080000" cy="933091"/>
          </a:xfrm>
          <a:effectLst>
            <a:outerShdw blurRad="50800" dist="50800" dir="5400000" algn="ctr" rotWithShape="0">
              <a:srgbClr val="FFEB4D"/>
            </a:outerShdw>
          </a:effectLst>
        </p:grpSpPr>
        <p:sp>
          <p:nvSpPr>
            <p:cNvPr id="89" name="Flowchart: Magnetic Disk 7"/>
            <p:cNvSpPr/>
            <p:nvPr/>
          </p:nvSpPr>
          <p:spPr>
            <a:xfrm>
              <a:off x="1170075" y="1758809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Flowchart: Magnetic Disk 8"/>
            <p:cNvSpPr/>
            <p:nvPr/>
          </p:nvSpPr>
          <p:spPr>
            <a:xfrm>
              <a:off x="1170075" y="1497967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Flowchart: Magnetic Disk 9"/>
            <p:cNvSpPr/>
            <p:nvPr/>
          </p:nvSpPr>
          <p:spPr>
            <a:xfrm>
              <a:off x="1170075" y="1232916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941734" y="1340768"/>
            <a:ext cx="870626" cy="504056"/>
            <a:chOff x="3923928" y="2996952"/>
            <a:chExt cx="1368424" cy="958850"/>
          </a:xfrm>
        </p:grpSpPr>
        <p:sp>
          <p:nvSpPr>
            <p:cNvPr id="93" name="Freeform 412"/>
            <p:cNvSpPr>
              <a:spLocks noChangeAspect="1"/>
            </p:cNvSpPr>
            <p:nvPr/>
          </p:nvSpPr>
          <p:spPr bwMode="auto">
            <a:xfrm>
              <a:off x="3970314" y="3030129"/>
              <a:ext cx="1322038" cy="925673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7" y="206"/>
                </a:cxn>
                <a:cxn ang="0">
                  <a:pos x="610" y="196"/>
                </a:cxn>
                <a:cxn ang="0">
                  <a:pos x="611" y="185"/>
                </a:cxn>
                <a:cxn ang="0">
                  <a:pos x="607" y="160"/>
                </a:cxn>
                <a:cxn ang="0">
                  <a:pos x="570" y="115"/>
                </a:cxn>
                <a:cxn ang="0">
                  <a:pos x="505" y="89"/>
                </a:cxn>
                <a:cxn ang="0">
                  <a:pos x="462" y="49"/>
                </a:cxn>
                <a:cxn ang="0">
                  <a:pos x="402" y="10"/>
                </a:cxn>
                <a:cxn ang="0">
                  <a:pos x="317" y="0"/>
                </a:cxn>
                <a:cxn ang="0">
                  <a:pos x="253" y="15"/>
                </a:cxn>
                <a:cxn ang="0">
                  <a:pos x="204" y="44"/>
                </a:cxn>
                <a:cxn ang="0">
                  <a:pos x="178" y="70"/>
                </a:cxn>
                <a:cxn ang="0">
                  <a:pos x="165" y="69"/>
                </a:cxn>
                <a:cxn ang="0">
                  <a:pos x="151" y="70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1" y="220"/>
                </a:cxn>
                <a:cxn ang="0">
                  <a:pos x="37" y="247"/>
                </a:cxn>
                <a:cxn ang="0">
                  <a:pos x="54" y="268"/>
                </a:cxn>
                <a:cxn ang="0">
                  <a:pos x="35" y="289"/>
                </a:cxn>
                <a:cxn ang="0">
                  <a:pos x="28" y="314"/>
                </a:cxn>
                <a:cxn ang="0">
                  <a:pos x="39" y="353"/>
                </a:cxn>
                <a:cxn ang="0">
                  <a:pos x="85" y="384"/>
                </a:cxn>
                <a:cxn ang="0">
                  <a:pos x="152" y="393"/>
                </a:cxn>
                <a:cxn ang="0">
                  <a:pos x="155" y="392"/>
                </a:cxn>
                <a:cxn ang="0">
                  <a:pos x="157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0" y="428"/>
                </a:cxn>
                <a:cxn ang="0">
                  <a:pos x="214" y="458"/>
                </a:cxn>
                <a:cxn ang="0">
                  <a:pos x="279" y="466"/>
                </a:cxn>
                <a:cxn ang="0">
                  <a:pos x="324" y="455"/>
                </a:cxn>
                <a:cxn ang="0">
                  <a:pos x="360" y="435"/>
                </a:cxn>
                <a:cxn ang="0">
                  <a:pos x="383" y="419"/>
                </a:cxn>
                <a:cxn ang="0">
                  <a:pos x="408" y="425"/>
                </a:cxn>
                <a:cxn ang="0">
                  <a:pos x="434" y="426"/>
                </a:cxn>
                <a:cxn ang="0">
                  <a:pos x="487" y="416"/>
                </a:cxn>
                <a:cxn ang="0">
                  <a:pos x="535" y="385"/>
                </a:cxn>
                <a:cxn ang="0">
                  <a:pos x="551" y="341"/>
                </a:cxn>
                <a:cxn ang="0">
                  <a:pos x="551" y="338"/>
                </a:cxn>
                <a:cxn ang="0">
                  <a:pos x="550" y="336"/>
                </a:cxn>
                <a:cxn ang="0">
                  <a:pos x="569" y="329"/>
                </a:cxn>
                <a:cxn ang="0">
                  <a:pos x="614" y="303"/>
                </a:cxn>
                <a:cxn ang="0">
                  <a:pos x="636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1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3" y="211"/>
                  </a:lnTo>
                  <a:lnTo>
                    <a:pt x="607" y="206"/>
                  </a:lnTo>
                  <a:lnTo>
                    <a:pt x="608" y="203"/>
                  </a:lnTo>
                  <a:lnTo>
                    <a:pt x="609" y="199"/>
                  </a:lnTo>
                  <a:lnTo>
                    <a:pt x="610" y="196"/>
                  </a:lnTo>
                  <a:lnTo>
                    <a:pt x="610" y="192"/>
                  </a:lnTo>
                  <a:lnTo>
                    <a:pt x="611" y="189"/>
                  </a:lnTo>
                  <a:lnTo>
                    <a:pt x="611" y="185"/>
                  </a:lnTo>
                  <a:lnTo>
                    <a:pt x="611" y="182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6" y="128"/>
                  </a:lnTo>
                  <a:lnTo>
                    <a:pt x="570" y="115"/>
                  </a:lnTo>
                  <a:lnTo>
                    <a:pt x="551" y="104"/>
                  </a:lnTo>
                  <a:lnTo>
                    <a:pt x="529" y="95"/>
                  </a:lnTo>
                  <a:lnTo>
                    <a:pt x="505" y="89"/>
                  </a:lnTo>
                  <a:lnTo>
                    <a:pt x="479" y="86"/>
                  </a:lnTo>
                  <a:lnTo>
                    <a:pt x="473" y="67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2" y="10"/>
                  </a:lnTo>
                  <a:lnTo>
                    <a:pt x="376" y="3"/>
                  </a:lnTo>
                  <a:lnTo>
                    <a:pt x="347" y="0"/>
                  </a:lnTo>
                  <a:lnTo>
                    <a:pt x="317" y="0"/>
                  </a:lnTo>
                  <a:lnTo>
                    <a:pt x="294" y="3"/>
                  </a:lnTo>
                  <a:lnTo>
                    <a:pt x="273" y="8"/>
                  </a:lnTo>
                  <a:lnTo>
                    <a:pt x="253" y="15"/>
                  </a:lnTo>
                  <a:lnTo>
                    <a:pt x="235" y="23"/>
                  </a:lnTo>
                  <a:lnTo>
                    <a:pt x="218" y="33"/>
                  </a:lnTo>
                  <a:lnTo>
                    <a:pt x="204" y="44"/>
                  </a:lnTo>
                  <a:lnTo>
                    <a:pt x="192" y="57"/>
                  </a:lnTo>
                  <a:lnTo>
                    <a:pt x="182" y="70"/>
                  </a:lnTo>
                  <a:lnTo>
                    <a:pt x="178" y="70"/>
                  </a:lnTo>
                  <a:lnTo>
                    <a:pt x="173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0" y="69"/>
                  </a:lnTo>
                  <a:lnTo>
                    <a:pt x="156" y="69"/>
                  </a:lnTo>
                  <a:lnTo>
                    <a:pt x="151" y="70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1" y="95"/>
                  </a:lnTo>
                  <a:lnTo>
                    <a:pt x="39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1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1" y="220"/>
                  </a:lnTo>
                  <a:lnTo>
                    <a:pt x="18" y="230"/>
                  </a:lnTo>
                  <a:lnTo>
                    <a:pt x="27" y="239"/>
                  </a:lnTo>
                  <a:lnTo>
                    <a:pt x="37" y="247"/>
                  </a:lnTo>
                  <a:lnTo>
                    <a:pt x="49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5"/>
                  </a:lnTo>
                  <a:lnTo>
                    <a:pt x="40" y="282"/>
                  </a:lnTo>
                  <a:lnTo>
                    <a:pt x="35" y="289"/>
                  </a:lnTo>
                  <a:lnTo>
                    <a:pt x="32" y="298"/>
                  </a:lnTo>
                  <a:lnTo>
                    <a:pt x="29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1" y="339"/>
                  </a:lnTo>
                  <a:lnTo>
                    <a:pt x="39" y="353"/>
                  </a:lnTo>
                  <a:lnTo>
                    <a:pt x="51" y="365"/>
                  </a:lnTo>
                  <a:lnTo>
                    <a:pt x="67" y="376"/>
                  </a:lnTo>
                  <a:lnTo>
                    <a:pt x="85" y="384"/>
                  </a:lnTo>
                  <a:lnTo>
                    <a:pt x="106" y="390"/>
                  </a:lnTo>
                  <a:lnTo>
                    <a:pt x="128" y="393"/>
                  </a:lnTo>
                  <a:lnTo>
                    <a:pt x="152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2" y="414"/>
                  </a:lnTo>
                  <a:lnTo>
                    <a:pt x="170" y="428"/>
                  </a:lnTo>
                  <a:lnTo>
                    <a:pt x="182" y="440"/>
                  </a:lnTo>
                  <a:lnTo>
                    <a:pt x="196" y="450"/>
                  </a:lnTo>
                  <a:lnTo>
                    <a:pt x="214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4"/>
                  </a:lnTo>
                  <a:lnTo>
                    <a:pt x="310" y="460"/>
                  </a:lnTo>
                  <a:lnTo>
                    <a:pt x="324" y="455"/>
                  </a:lnTo>
                  <a:lnTo>
                    <a:pt x="337" y="450"/>
                  </a:lnTo>
                  <a:lnTo>
                    <a:pt x="349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3" y="419"/>
                  </a:lnTo>
                  <a:lnTo>
                    <a:pt x="391" y="422"/>
                  </a:lnTo>
                  <a:lnTo>
                    <a:pt x="399" y="424"/>
                  </a:lnTo>
                  <a:lnTo>
                    <a:pt x="408" y="425"/>
                  </a:lnTo>
                  <a:lnTo>
                    <a:pt x="416" y="426"/>
                  </a:lnTo>
                  <a:lnTo>
                    <a:pt x="425" y="426"/>
                  </a:lnTo>
                  <a:lnTo>
                    <a:pt x="434" y="426"/>
                  </a:lnTo>
                  <a:lnTo>
                    <a:pt x="444" y="426"/>
                  </a:lnTo>
                  <a:lnTo>
                    <a:pt x="466" y="423"/>
                  </a:lnTo>
                  <a:lnTo>
                    <a:pt x="487" y="416"/>
                  </a:lnTo>
                  <a:lnTo>
                    <a:pt x="506" y="408"/>
                  </a:lnTo>
                  <a:lnTo>
                    <a:pt x="522" y="397"/>
                  </a:lnTo>
                  <a:lnTo>
                    <a:pt x="535" y="385"/>
                  </a:lnTo>
                  <a:lnTo>
                    <a:pt x="544" y="371"/>
                  </a:lnTo>
                  <a:lnTo>
                    <a:pt x="550" y="356"/>
                  </a:lnTo>
                  <a:lnTo>
                    <a:pt x="551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0" y="336"/>
                  </a:lnTo>
                  <a:lnTo>
                    <a:pt x="550" y="335"/>
                  </a:lnTo>
                  <a:lnTo>
                    <a:pt x="550" y="335"/>
                  </a:lnTo>
                  <a:lnTo>
                    <a:pt x="569" y="329"/>
                  </a:lnTo>
                  <a:lnTo>
                    <a:pt x="586" y="322"/>
                  </a:lnTo>
                  <a:lnTo>
                    <a:pt x="601" y="314"/>
                  </a:lnTo>
                  <a:lnTo>
                    <a:pt x="614" y="303"/>
                  </a:lnTo>
                  <a:lnTo>
                    <a:pt x="624" y="292"/>
                  </a:lnTo>
                  <a:lnTo>
                    <a:pt x="632" y="279"/>
                  </a:lnTo>
                  <a:lnTo>
                    <a:pt x="636" y="266"/>
                  </a:lnTo>
                  <a:lnTo>
                    <a:pt x="637" y="2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413"/>
            <p:cNvSpPr>
              <a:spLocks noChangeAspect="1"/>
            </p:cNvSpPr>
            <p:nvPr/>
          </p:nvSpPr>
          <p:spPr bwMode="auto">
            <a:xfrm>
              <a:off x="3923928" y="2996952"/>
              <a:ext cx="1322038" cy="925673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8" y="206"/>
                </a:cxn>
                <a:cxn ang="0">
                  <a:pos x="610" y="196"/>
                </a:cxn>
                <a:cxn ang="0">
                  <a:pos x="612" y="185"/>
                </a:cxn>
                <a:cxn ang="0">
                  <a:pos x="607" y="160"/>
                </a:cxn>
                <a:cxn ang="0">
                  <a:pos x="571" y="115"/>
                </a:cxn>
                <a:cxn ang="0">
                  <a:pos x="506" y="89"/>
                </a:cxn>
                <a:cxn ang="0">
                  <a:pos x="462" y="49"/>
                </a:cxn>
                <a:cxn ang="0">
                  <a:pos x="403" y="10"/>
                </a:cxn>
                <a:cxn ang="0">
                  <a:pos x="317" y="0"/>
                </a:cxn>
                <a:cxn ang="0">
                  <a:pos x="254" y="15"/>
                </a:cxn>
                <a:cxn ang="0">
                  <a:pos x="204" y="44"/>
                </a:cxn>
                <a:cxn ang="0">
                  <a:pos x="178" y="69"/>
                </a:cxn>
                <a:cxn ang="0">
                  <a:pos x="165" y="69"/>
                </a:cxn>
                <a:cxn ang="0">
                  <a:pos x="152" y="69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2" y="220"/>
                </a:cxn>
                <a:cxn ang="0">
                  <a:pos x="38" y="247"/>
                </a:cxn>
                <a:cxn ang="0">
                  <a:pos x="54" y="268"/>
                </a:cxn>
                <a:cxn ang="0">
                  <a:pos x="36" y="289"/>
                </a:cxn>
                <a:cxn ang="0">
                  <a:pos x="28" y="314"/>
                </a:cxn>
                <a:cxn ang="0">
                  <a:pos x="40" y="353"/>
                </a:cxn>
                <a:cxn ang="0">
                  <a:pos x="86" y="384"/>
                </a:cxn>
                <a:cxn ang="0">
                  <a:pos x="153" y="392"/>
                </a:cxn>
                <a:cxn ang="0">
                  <a:pos x="155" y="392"/>
                </a:cxn>
                <a:cxn ang="0">
                  <a:pos x="158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1" y="427"/>
                </a:cxn>
                <a:cxn ang="0">
                  <a:pos x="215" y="458"/>
                </a:cxn>
                <a:cxn ang="0">
                  <a:pos x="279" y="466"/>
                </a:cxn>
                <a:cxn ang="0">
                  <a:pos x="325" y="455"/>
                </a:cxn>
                <a:cxn ang="0">
                  <a:pos x="360" y="435"/>
                </a:cxn>
                <a:cxn ang="0">
                  <a:pos x="384" y="419"/>
                </a:cxn>
                <a:cxn ang="0">
                  <a:pos x="408" y="425"/>
                </a:cxn>
                <a:cxn ang="0">
                  <a:pos x="435" y="426"/>
                </a:cxn>
                <a:cxn ang="0">
                  <a:pos x="488" y="416"/>
                </a:cxn>
                <a:cxn ang="0">
                  <a:pos x="536" y="385"/>
                </a:cxn>
                <a:cxn ang="0">
                  <a:pos x="552" y="341"/>
                </a:cxn>
                <a:cxn ang="0">
                  <a:pos x="551" y="338"/>
                </a:cxn>
                <a:cxn ang="0">
                  <a:pos x="551" y="336"/>
                </a:cxn>
                <a:cxn ang="0">
                  <a:pos x="569" y="329"/>
                </a:cxn>
                <a:cxn ang="0">
                  <a:pos x="615" y="303"/>
                </a:cxn>
                <a:cxn ang="0">
                  <a:pos x="637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2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4" y="211"/>
                  </a:lnTo>
                  <a:lnTo>
                    <a:pt x="608" y="206"/>
                  </a:lnTo>
                  <a:lnTo>
                    <a:pt x="609" y="203"/>
                  </a:lnTo>
                  <a:lnTo>
                    <a:pt x="610" y="199"/>
                  </a:lnTo>
                  <a:lnTo>
                    <a:pt x="610" y="196"/>
                  </a:lnTo>
                  <a:lnTo>
                    <a:pt x="611" y="192"/>
                  </a:lnTo>
                  <a:lnTo>
                    <a:pt x="611" y="189"/>
                  </a:lnTo>
                  <a:lnTo>
                    <a:pt x="612" y="185"/>
                  </a:lnTo>
                  <a:lnTo>
                    <a:pt x="612" y="181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7" y="128"/>
                  </a:lnTo>
                  <a:lnTo>
                    <a:pt x="571" y="115"/>
                  </a:lnTo>
                  <a:lnTo>
                    <a:pt x="552" y="104"/>
                  </a:lnTo>
                  <a:lnTo>
                    <a:pt x="530" y="95"/>
                  </a:lnTo>
                  <a:lnTo>
                    <a:pt x="506" y="89"/>
                  </a:lnTo>
                  <a:lnTo>
                    <a:pt x="480" y="86"/>
                  </a:lnTo>
                  <a:lnTo>
                    <a:pt x="474" y="66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3" y="10"/>
                  </a:lnTo>
                  <a:lnTo>
                    <a:pt x="376" y="3"/>
                  </a:lnTo>
                  <a:lnTo>
                    <a:pt x="348" y="0"/>
                  </a:lnTo>
                  <a:lnTo>
                    <a:pt x="317" y="0"/>
                  </a:lnTo>
                  <a:lnTo>
                    <a:pt x="295" y="3"/>
                  </a:lnTo>
                  <a:lnTo>
                    <a:pt x="273" y="8"/>
                  </a:lnTo>
                  <a:lnTo>
                    <a:pt x="254" y="15"/>
                  </a:lnTo>
                  <a:lnTo>
                    <a:pt x="235" y="23"/>
                  </a:lnTo>
                  <a:lnTo>
                    <a:pt x="219" y="33"/>
                  </a:lnTo>
                  <a:lnTo>
                    <a:pt x="204" y="44"/>
                  </a:lnTo>
                  <a:lnTo>
                    <a:pt x="192" y="56"/>
                  </a:lnTo>
                  <a:lnTo>
                    <a:pt x="183" y="70"/>
                  </a:lnTo>
                  <a:lnTo>
                    <a:pt x="178" y="69"/>
                  </a:lnTo>
                  <a:lnTo>
                    <a:pt x="174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1" y="69"/>
                  </a:lnTo>
                  <a:lnTo>
                    <a:pt x="156" y="69"/>
                  </a:lnTo>
                  <a:lnTo>
                    <a:pt x="152" y="69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2" y="94"/>
                  </a:lnTo>
                  <a:lnTo>
                    <a:pt x="40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2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2" y="220"/>
                  </a:lnTo>
                  <a:lnTo>
                    <a:pt x="19" y="229"/>
                  </a:lnTo>
                  <a:lnTo>
                    <a:pt x="28" y="239"/>
                  </a:lnTo>
                  <a:lnTo>
                    <a:pt x="38" y="247"/>
                  </a:lnTo>
                  <a:lnTo>
                    <a:pt x="50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4"/>
                  </a:lnTo>
                  <a:lnTo>
                    <a:pt x="41" y="282"/>
                  </a:lnTo>
                  <a:lnTo>
                    <a:pt x="36" y="289"/>
                  </a:lnTo>
                  <a:lnTo>
                    <a:pt x="32" y="297"/>
                  </a:lnTo>
                  <a:lnTo>
                    <a:pt x="30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2" y="339"/>
                  </a:lnTo>
                  <a:lnTo>
                    <a:pt x="40" y="353"/>
                  </a:lnTo>
                  <a:lnTo>
                    <a:pt x="52" y="365"/>
                  </a:lnTo>
                  <a:lnTo>
                    <a:pt x="67" y="376"/>
                  </a:lnTo>
                  <a:lnTo>
                    <a:pt x="86" y="384"/>
                  </a:lnTo>
                  <a:lnTo>
                    <a:pt x="106" y="390"/>
                  </a:lnTo>
                  <a:lnTo>
                    <a:pt x="129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3" y="414"/>
                  </a:lnTo>
                  <a:lnTo>
                    <a:pt x="171" y="427"/>
                  </a:lnTo>
                  <a:lnTo>
                    <a:pt x="182" y="440"/>
                  </a:lnTo>
                  <a:lnTo>
                    <a:pt x="197" y="450"/>
                  </a:lnTo>
                  <a:lnTo>
                    <a:pt x="215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3"/>
                  </a:lnTo>
                  <a:lnTo>
                    <a:pt x="310" y="460"/>
                  </a:lnTo>
                  <a:lnTo>
                    <a:pt x="325" y="455"/>
                  </a:lnTo>
                  <a:lnTo>
                    <a:pt x="338" y="449"/>
                  </a:lnTo>
                  <a:lnTo>
                    <a:pt x="350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4" y="419"/>
                  </a:lnTo>
                  <a:lnTo>
                    <a:pt x="392" y="422"/>
                  </a:lnTo>
                  <a:lnTo>
                    <a:pt x="400" y="423"/>
                  </a:lnTo>
                  <a:lnTo>
                    <a:pt x="408" y="425"/>
                  </a:lnTo>
                  <a:lnTo>
                    <a:pt x="417" y="426"/>
                  </a:lnTo>
                  <a:lnTo>
                    <a:pt x="426" y="426"/>
                  </a:lnTo>
                  <a:lnTo>
                    <a:pt x="435" y="426"/>
                  </a:lnTo>
                  <a:lnTo>
                    <a:pt x="444" y="426"/>
                  </a:lnTo>
                  <a:lnTo>
                    <a:pt x="467" y="422"/>
                  </a:lnTo>
                  <a:lnTo>
                    <a:pt x="488" y="416"/>
                  </a:lnTo>
                  <a:lnTo>
                    <a:pt x="507" y="408"/>
                  </a:lnTo>
                  <a:lnTo>
                    <a:pt x="523" y="397"/>
                  </a:lnTo>
                  <a:lnTo>
                    <a:pt x="536" y="385"/>
                  </a:lnTo>
                  <a:lnTo>
                    <a:pt x="545" y="371"/>
                  </a:lnTo>
                  <a:lnTo>
                    <a:pt x="550" y="356"/>
                  </a:lnTo>
                  <a:lnTo>
                    <a:pt x="552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51" y="334"/>
                  </a:lnTo>
                  <a:lnTo>
                    <a:pt x="569" y="329"/>
                  </a:lnTo>
                  <a:lnTo>
                    <a:pt x="587" y="322"/>
                  </a:lnTo>
                  <a:lnTo>
                    <a:pt x="602" y="313"/>
                  </a:lnTo>
                  <a:lnTo>
                    <a:pt x="615" y="303"/>
                  </a:lnTo>
                  <a:lnTo>
                    <a:pt x="625" y="292"/>
                  </a:lnTo>
                  <a:lnTo>
                    <a:pt x="632" y="279"/>
                  </a:lnTo>
                  <a:lnTo>
                    <a:pt x="637" y="266"/>
                  </a:lnTo>
                  <a:lnTo>
                    <a:pt x="637" y="25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5" name="Group 414"/>
            <p:cNvGrpSpPr>
              <a:grpSpLocks noChangeAspect="1"/>
            </p:cNvGrpSpPr>
            <p:nvPr/>
          </p:nvGrpSpPr>
          <p:grpSpPr bwMode="auto">
            <a:xfrm>
              <a:off x="4056464" y="3000271"/>
              <a:ext cx="1003952" cy="786324"/>
              <a:chOff x="4510" y="3030"/>
              <a:chExt cx="486" cy="401"/>
            </a:xfrm>
          </p:grpSpPr>
          <p:sp>
            <p:nvSpPr>
              <p:cNvPr id="96" name="Freeform 415"/>
              <p:cNvSpPr>
                <a:spLocks noChangeAspect="1"/>
              </p:cNvSpPr>
              <p:nvPr/>
            </p:nvSpPr>
            <p:spPr bwMode="auto">
              <a:xfrm>
                <a:off x="4768" y="3067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4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4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16"/>
              <p:cNvSpPr>
                <a:spLocks noChangeAspect="1"/>
              </p:cNvSpPr>
              <p:nvPr/>
            </p:nvSpPr>
            <p:spPr bwMode="auto">
              <a:xfrm>
                <a:off x="4736" y="3050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17"/>
              <p:cNvSpPr>
                <a:spLocks noChangeAspect="1"/>
              </p:cNvSpPr>
              <p:nvPr/>
            </p:nvSpPr>
            <p:spPr bwMode="auto">
              <a:xfrm>
                <a:off x="4736" y="3030"/>
                <a:ext cx="98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7" y="36"/>
                  </a:cxn>
                  <a:cxn ang="0">
                    <a:pos x="32" y="60"/>
                  </a:cxn>
                </a:cxnLst>
                <a:rect l="0" t="0" r="r" b="b"/>
                <a:pathLst>
                  <a:path w="98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7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418"/>
              <p:cNvSpPr>
                <a:spLocks noChangeAspect="1"/>
              </p:cNvSpPr>
              <p:nvPr/>
            </p:nvSpPr>
            <p:spPr bwMode="auto">
              <a:xfrm>
                <a:off x="4799" y="3137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1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1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19"/>
              <p:cNvSpPr>
                <a:spLocks noChangeAspect="1"/>
              </p:cNvSpPr>
              <p:nvPr/>
            </p:nvSpPr>
            <p:spPr bwMode="auto">
              <a:xfrm>
                <a:off x="4799" y="3119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0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0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420"/>
              <p:cNvSpPr>
                <a:spLocks noChangeAspect="1"/>
              </p:cNvSpPr>
              <p:nvPr/>
            </p:nvSpPr>
            <p:spPr bwMode="auto">
              <a:xfrm>
                <a:off x="4588" y="3099"/>
                <a:ext cx="158" cy="90"/>
              </a:xfrm>
              <a:custGeom>
                <a:avLst/>
                <a:gdLst/>
                <a:ahLst/>
                <a:cxnLst>
                  <a:cxn ang="0">
                    <a:pos x="157" y="14"/>
                  </a:cxn>
                  <a:cxn ang="0">
                    <a:pos x="150" y="56"/>
                  </a:cxn>
                  <a:cxn ang="0">
                    <a:pos x="137" y="41"/>
                  </a:cxn>
                  <a:cxn ang="0">
                    <a:pos x="24" y="89"/>
                  </a:cxn>
                  <a:cxn ang="0">
                    <a:pos x="0" y="59"/>
                  </a:cxn>
                  <a:cxn ang="0">
                    <a:pos x="115" y="15"/>
                  </a:cxn>
                  <a:cxn ang="0">
                    <a:pos x="101" y="0"/>
                  </a:cxn>
                  <a:cxn ang="0">
                    <a:pos x="157" y="14"/>
                  </a:cxn>
                </a:cxnLst>
                <a:rect l="0" t="0" r="r" b="b"/>
                <a:pathLst>
                  <a:path w="158" h="90">
                    <a:moveTo>
                      <a:pt x="157" y="14"/>
                    </a:moveTo>
                    <a:lnTo>
                      <a:pt x="150" y="56"/>
                    </a:lnTo>
                    <a:lnTo>
                      <a:pt x="137" y="41"/>
                    </a:lnTo>
                    <a:lnTo>
                      <a:pt x="24" y="89"/>
                    </a:lnTo>
                    <a:lnTo>
                      <a:pt x="0" y="59"/>
                    </a:lnTo>
                    <a:lnTo>
                      <a:pt x="115" y="15"/>
                    </a:lnTo>
                    <a:lnTo>
                      <a:pt x="101" y="0"/>
                    </a:lnTo>
                    <a:lnTo>
                      <a:pt x="157" y="1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21"/>
              <p:cNvSpPr>
                <a:spLocks noChangeAspect="1"/>
              </p:cNvSpPr>
              <p:nvPr/>
            </p:nvSpPr>
            <p:spPr bwMode="auto">
              <a:xfrm>
                <a:off x="4592" y="3089"/>
                <a:ext cx="154" cy="86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146" y="52"/>
                  </a:cxn>
                  <a:cxn ang="0">
                    <a:pos x="133" y="37"/>
                  </a:cxn>
                  <a:cxn ang="0">
                    <a:pos x="20" y="85"/>
                  </a:cxn>
                  <a:cxn ang="0">
                    <a:pos x="0" y="60"/>
                  </a:cxn>
                  <a:cxn ang="0">
                    <a:pos x="115" y="16"/>
                  </a:cxn>
                  <a:cxn ang="0">
                    <a:pos x="101" y="0"/>
                  </a:cxn>
                  <a:cxn ang="0">
                    <a:pos x="153" y="10"/>
                  </a:cxn>
                </a:cxnLst>
                <a:rect l="0" t="0" r="r" b="b"/>
                <a:pathLst>
                  <a:path w="154" h="86">
                    <a:moveTo>
                      <a:pt x="153" y="10"/>
                    </a:moveTo>
                    <a:lnTo>
                      <a:pt x="146" y="52"/>
                    </a:lnTo>
                    <a:lnTo>
                      <a:pt x="133" y="37"/>
                    </a:lnTo>
                    <a:lnTo>
                      <a:pt x="20" y="85"/>
                    </a:lnTo>
                    <a:lnTo>
                      <a:pt x="0" y="60"/>
                    </a:lnTo>
                    <a:lnTo>
                      <a:pt x="115" y="16"/>
                    </a:lnTo>
                    <a:lnTo>
                      <a:pt x="101" y="0"/>
                    </a:lnTo>
                    <a:lnTo>
                      <a:pt x="153" y="1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422"/>
              <p:cNvSpPr>
                <a:spLocks noChangeAspect="1"/>
              </p:cNvSpPr>
              <p:nvPr/>
            </p:nvSpPr>
            <p:spPr bwMode="auto">
              <a:xfrm>
                <a:off x="4747" y="3287"/>
                <a:ext cx="159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" y="29"/>
                  </a:cxn>
                  <a:cxn ang="0">
                    <a:pos x="21" y="44"/>
                  </a:cxn>
                  <a:cxn ang="0">
                    <a:pos x="136" y="0"/>
                  </a:cxn>
                  <a:cxn ang="0">
                    <a:pos x="158" y="30"/>
                  </a:cxn>
                  <a:cxn ang="0">
                    <a:pos x="42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9" h="87">
                    <a:moveTo>
                      <a:pt x="0" y="70"/>
                    </a:moveTo>
                    <a:lnTo>
                      <a:pt x="9" y="29"/>
                    </a:lnTo>
                    <a:lnTo>
                      <a:pt x="21" y="44"/>
                    </a:lnTo>
                    <a:lnTo>
                      <a:pt x="136" y="0"/>
                    </a:lnTo>
                    <a:lnTo>
                      <a:pt x="158" y="30"/>
                    </a:lnTo>
                    <a:lnTo>
                      <a:pt x="42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23"/>
              <p:cNvSpPr>
                <a:spLocks noChangeAspect="1"/>
              </p:cNvSpPr>
              <p:nvPr/>
            </p:nvSpPr>
            <p:spPr bwMode="auto">
              <a:xfrm>
                <a:off x="4748" y="3273"/>
                <a:ext cx="158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8" y="29"/>
                  </a:cxn>
                  <a:cxn ang="0">
                    <a:pos x="21" y="44"/>
                  </a:cxn>
                  <a:cxn ang="0">
                    <a:pos x="135" y="0"/>
                  </a:cxn>
                  <a:cxn ang="0">
                    <a:pos x="157" y="30"/>
                  </a:cxn>
                  <a:cxn ang="0">
                    <a:pos x="41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8" h="87">
                    <a:moveTo>
                      <a:pt x="0" y="70"/>
                    </a:moveTo>
                    <a:lnTo>
                      <a:pt x="8" y="29"/>
                    </a:lnTo>
                    <a:lnTo>
                      <a:pt x="21" y="44"/>
                    </a:lnTo>
                    <a:lnTo>
                      <a:pt x="135" y="0"/>
                    </a:lnTo>
                    <a:lnTo>
                      <a:pt x="157" y="30"/>
                    </a:lnTo>
                    <a:lnTo>
                      <a:pt x="41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424"/>
              <p:cNvSpPr>
                <a:spLocks noChangeAspect="1"/>
              </p:cNvSpPr>
              <p:nvPr/>
            </p:nvSpPr>
            <p:spPr bwMode="auto">
              <a:xfrm>
                <a:off x="4542" y="3162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425"/>
              <p:cNvSpPr>
                <a:spLocks noChangeAspect="1"/>
              </p:cNvSpPr>
              <p:nvPr/>
            </p:nvSpPr>
            <p:spPr bwMode="auto">
              <a:xfrm>
                <a:off x="4510" y="3145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426"/>
              <p:cNvSpPr>
                <a:spLocks noChangeAspect="1"/>
              </p:cNvSpPr>
              <p:nvPr/>
            </p:nvSpPr>
            <p:spPr bwMode="auto">
              <a:xfrm>
                <a:off x="4510" y="3125"/>
                <a:ext cx="97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6" y="36"/>
                  </a:cxn>
                  <a:cxn ang="0">
                    <a:pos x="32" y="60"/>
                  </a:cxn>
                </a:cxnLst>
                <a:rect l="0" t="0" r="r" b="b"/>
                <a:pathLst>
                  <a:path w="97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6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427"/>
              <p:cNvSpPr>
                <a:spLocks noChangeAspect="1"/>
              </p:cNvSpPr>
              <p:nvPr/>
            </p:nvSpPr>
            <p:spPr bwMode="auto">
              <a:xfrm>
                <a:off x="4931" y="3254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3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3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428"/>
              <p:cNvSpPr>
                <a:spLocks noChangeAspect="1"/>
              </p:cNvSpPr>
              <p:nvPr/>
            </p:nvSpPr>
            <p:spPr bwMode="auto">
              <a:xfrm>
                <a:off x="4899" y="3237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429"/>
              <p:cNvSpPr>
                <a:spLocks noChangeAspect="1"/>
              </p:cNvSpPr>
              <p:nvPr/>
            </p:nvSpPr>
            <p:spPr bwMode="auto">
              <a:xfrm>
                <a:off x="4898" y="3217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24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24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430"/>
              <p:cNvSpPr>
                <a:spLocks noChangeAspect="1"/>
              </p:cNvSpPr>
              <p:nvPr/>
            </p:nvSpPr>
            <p:spPr bwMode="auto">
              <a:xfrm>
                <a:off x="4566" y="3231"/>
                <a:ext cx="120" cy="106"/>
              </a:xfrm>
              <a:custGeom>
                <a:avLst/>
                <a:gdLst/>
                <a:ahLst/>
                <a:cxnLst>
                  <a:cxn ang="0">
                    <a:pos x="119" y="94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4"/>
                  </a:cxn>
                </a:cxnLst>
                <a:rect l="0" t="0" r="r" b="b"/>
                <a:pathLst>
                  <a:path w="120" h="106">
                    <a:moveTo>
                      <a:pt x="119" y="94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431"/>
              <p:cNvSpPr>
                <a:spLocks noChangeAspect="1"/>
              </p:cNvSpPr>
              <p:nvPr/>
            </p:nvSpPr>
            <p:spPr bwMode="auto">
              <a:xfrm>
                <a:off x="4566" y="3215"/>
                <a:ext cx="120" cy="106"/>
              </a:xfrm>
              <a:custGeom>
                <a:avLst/>
                <a:gdLst/>
                <a:ahLst/>
                <a:cxnLst>
                  <a:cxn ang="0">
                    <a:pos x="119" y="93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3"/>
                  </a:cxn>
                </a:cxnLst>
                <a:rect l="0" t="0" r="r" b="b"/>
                <a:pathLst>
                  <a:path w="120" h="106">
                    <a:moveTo>
                      <a:pt x="119" y="93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432"/>
              <p:cNvSpPr>
                <a:spLocks noChangeAspect="1"/>
              </p:cNvSpPr>
              <p:nvPr/>
            </p:nvSpPr>
            <p:spPr bwMode="auto">
              <a:xfrm>
                <a:off x="4692" y="3353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433"/>
              <p:cNvSpPr>
                <a:spLocks noChangeAspect="1"/>
              </p:cNvSpPr>
              <p:nvPr/>
            </p:nvSpPr>
            <p:spPr bwMode="auto">
              <a:xfrm>
                <a:off x="4660" y="3336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434"/>
              <p:cNvSpPr>
                <a:spLocks noChangeAspect="1"/>
              </p:cNvSpPr>
              <p:nvPr/>
            </p:nvSpPr>
            <p:spPr bwMode="auto">
              <a:xfrm>
                <a:off x="4659" y="3316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16" name="Straight Arrow Connector 111"/>
          <p:cNvCxnSpPr>
            <a:stCxn id="18" idx="2"/>
            <a:endCxn id="13" idx="0"/>
          </p:cNvCxnSpPr>
          <p:nvPr/>
        </p:nvCxnSpPr>
        <p:spPr>
          <a:xfrm rot="5400000">
            <a:off x="908134" y="2807032"/>
            <a:ext cx="1062258" cy="779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1"/>
          <p:cNvCxnSpPr>
            <a:stCxn id="7" idx="0"/>
            <a:endCxn id="16" idx="1"/>
          </p:cNvCxnSpPr>
          <p:nvPr/>
        </p:nvCxnSpPr>
        <p:spPr>
          <a:xfrm rot="16200000" flipV="1">
            <a:off x="230998" y="4745086"/>
            <a:ext cx="864676" cy="391584"/>
          </a:xfrm>
          <a:prstGeom prst="curvedConnector4">
            <a:avLst>
              <a:gd name="adj1" fmla="val 37542"/>
              <a:gd name="adj2" fmla="val 123743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11"/>
          <p:cNvCxnSpPr>
            <a:stCxn id="14" idx="1"/>
            <a:endCxn id="16" idx="2"/>
          </p:cNvCxnSpPr>
          <p:nvPr/>
        </p:nvCxnSpPr>
        <p:spPr>
          <a:xfrm rot="10800000" flipH="1">
            <a:off x="1268552" y="4723984"/>
            <a:ext cx="27083" cy="1197997"/>
          </a:xfrm>
          <a:prstGeom prst="curvedConnector4">
            <a:avLst>
              <a:gd name="adj1" fmla="val -297766"/>
              <a:gd name="adj2" fmla="val 60155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11"/>
          <p:cNvCxnSpPr>
            <a:stCxn id="15" idx="0"/>
            <a:endCxn id="9" idx="1"/>
          </p:cNvCxnSpPr>
          <p:nvPr/>
        </p:nvCxnSpPr>
        <p:spPr>
          <a:xfrm rot="16200000" flipH="1">
            <a:off x="3203190" y="3461202"/>
            <a:ext cx="428904" cy="3532852"/>
          </a:xfrm>
          <a:prstGeom prst="curvedConnector5">
            <a:avLst>
              <a:gd name="adj1" fmla="val -53299"/>
              <a:gd name="adj2" fmla="val 43822"/>
              <a:gd name="adj3" fmla="val 245284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11"/>
          <p:cNvCxnSpPr/>
          <p:nvPr/>
        </p:nvCxnSpPr>
        <p:spPr>
          <a:xfrm rot="5400000">
            <a:off x="1317287" y="2813144"/>
            <a:ext cx="1062258" cy="779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11"/>
          <p:cNvCxnSpPr/>
          <p:nvPr/>
        </p:nvCxnSpPr>
        <p:spPr>
          <a:xfrm rot="5400000">
            <a:off x="512089" y="2807612"/>
            <a:ext cx="1062258" cy="779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hevron 137"/>
          <p:cNvSpPr/>
          <p:nvPr/>
        </p:nvSpPr>
        <p:spPr>
          <a:xfrm>
            <a:off x="4145121" y="3457046"/>
            <a:ext cx="210855" cy="115970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9" name="Chevron 138"/>
          <p:cNvSpPr/>
          <p:nvPr/>
        </p:nvSpPr>
        <p:spPr>
          <a:xfrm>
            <a:off x="4145121" y="4177126"/>
            <a:ext cx="210855" cy="115970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40" name="Chevron 139"/>
          <p:cNvSpPr/>
          <p:nvPr/>
        </p:nvSpPr>
        <p:spPr>
          <a:xfrm>
            <a:off x="4145121" y="3957714"/>
            <a:ext cx="210855" cy="115970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41" name="Chevron 140"/>
          <p:cNvSpPr/>
          <p:nvPr/>
        </p:nvSpPr>
        <p:spPr>
          <a:xfrm>
            <a:off x="4145121" y="3717032"/>
            <a:ext cx="210855" cy="115970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45" name="Chevron 144"/>
          <p:cNvSpPr/>
          <p:nvPr/>
        </p:nvSpPr>
        <p:spPr>
          <a:xfrm>
            <a:off x="2123728" y="3429000"/>
            <a:ext cx="210855" cy="115970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46" name="Chevron 145"/>
          <p:cNvSpPr/>
          <p:nvPr/>
        </p:nvSpPr>
        <p:spPr>
          <a:xfrm>
            <a:off x="2123728" y="4149080"/>
            <a:ext cx="210855" cy="115970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47" name="Chevron 146"/>
          <p:cNvSpPr/>
          <p:nvPr/>
        </p:nvSpPr>
        <p:spPr>
          <a:xfrm>
            <a:off x="2123728" y="3929668"/>
            <a:ext cx="210855" cy="115970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48" name="Chevron 147"/>
          <p:cNvSpPr/>
          <p:nvPr/>
        </p:nvSpPr>
        <p:spPr>
          <a:xfrm>
            <a:off x="2123728" y="3688986"/>
            <a:ext cx="210855" cy="115970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pum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1354455" cy="1701165"/>
          </a:xfrm>
          <a:prstGeom prst="rect">
            <a:avLst/>
          </a:prstGeom>
        </p:spPr>
      </p:pic>
      <p:pic>
        <p:nvPicPr>
          <p:cNvPr id="10" name="Picture 9" descr="sens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57192"/>
            <a:ext cx="906780" cy="891540"/>
          </a:xfrm>
          <a:prstGeom prst="rect">
            <a:avLst/>
          </a:prstGeom>
        </p:spPr>
      </p:pic>
      <p:sp>
        <p:nvSpPr>
          <p:cNvPr id="117" name="Прямоугольник 24"/>
          <p:cNvSpPr/>
          <p:nvPr/>
        </p:nvSpPr>
        <p:spPr>
          <a:xfrm>
            <a:off x="6651351" y="2933825"/>
            <a:ext cx="1440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rgbClr val="376092"/>
                </a:solidFill>
                <a:ea typeface="Calibri"/>
                <a:cs typeface="Calibri"/>
              </a:rPr>
              <a:t>Хранение данных, </a:t>
            </a:r>
            <a:r>
              <a:rPr lang="en-US" sz="1200" dirty="0" smtClean="0">
                <a:solidFill>
                  <a:srgbClr val="376092"/>
                </a:solidFill>
                <a:ea typeface="Calibri"/>
                <a:cs typeface="Calibri"/>
              </a:rPr>
              <a:t>ETL-</a:t>
            </a:r>
            <a:r>
              <a:rPr lang="ru-RU" sz="1200" dirty="0" smtClean="0">
                <a:solidFill>
                  <a:srgbClr val="376092"/>
                </a:solidFill>
                <a:ea typeface="Calibri"/>
                <a:cs typeface="Calibri"/>
              </a:rPr>
              <a:t>процедуры</a:t>
            </a:r>
            <a:endParaRPr lang="ru-RU" sz="1200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sp>
        <p:nvSpPr>
          <p:cNvPr id="118" name="Прямоугольник 24"/>
          <p:cNvSpPr/>
          <p:nvPr/>
        </p:nvSpPr>
        <p:spPr>
          <a:xfrm>
            <a:off x="6651351" y="1844824"/>
            <a:ext cx="1440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solidFill>
                  <a:srgbClr val="376092"/>
                </a:solidFill>
                <a:ea typeface="Calibri"/>
                <a:cs typeface="Calibri"/>
              </a:rPr>
              <a:t>Обработка данных,</a:t>
            </a:r>
            <a:r>
              <a:rPr lang="ru-RU" sz="1200" dirty="0">
                <a:solidFill>
                  <a:srgbClr val="376092"/>
                </a:solidFill>
                <a:ea typeface="Calibri"/>
                <a:cs typeface="Calibri"/>
              </a:rPr>
              <a:t> </a:t>
            </a:r>
            <a:r>
              <a:rPr lang="ru-RU" sz="1200" dirty="0" smtClean="0">
                <a:solidFill>
                  <a:srgbClr val="376092"/>
                </a:solidFill>
                <a:ea typeface="Calibri"/>
                <a:cs typeface="Calibri"/>
              </a:rPr>
              <a:t>управление </a:t>
            </a:r>
            <a:r>
              <a:rPr lang="en-US" sz="1200" dirty="0" smtClean="0">
                <a:solidFill>
                  <a:srgbClr val="376092"/>
                </a:solidFill>
                <a:ea typeface="Calibri"/>
                <a:cs typeface="Calibri"/>
              </a:rPr>
              <a:t>IoT</a:t>
            </a:r>
            <a:endParaRPr lang="ru-RU" sz="1200" dirty="0" smtClean="0">
              <a:solidFill>
                <a:srgbClr val="37609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68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8"/>
          <p:cNvSpPr/>
          <p:nvPr/>
        </p:nvSpPr>
        <p:spPr>
          <a:xfrm>
            <a:off x="118844" y="887157"/>
            <a:ext cx="4896544" cy="54941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Архитектура решения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77432"/>
            <a:ext cx="2736304" cy="4548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Сбор параметров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и генерация данных </a:t>
            </a:r>
            <a:endParaRPr lang="ru-RU" sz="1400" dirty="0"/>
          </a:p>
        </p:txBody>
      </p:sp>
      <p:sp>
        <p:nvSpPr>
          <p:cNvPr id="7" name="Stored Data 6"/>
          <p:cNvSpPr/>
          <p:nvPr/>
        </p:nvSpPr>
        <p:spPr>
          <a:xfrm flipH="1">
            <a:off x="2123728" y="1576320"/>
            <a:ext cx="792088" cy="2808312"/>
          </a:xfrm>
          <a:prstGeom prst="flowChartOnlineStorag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 algn="ctr">
              <a:lnSpc>
                <a:spcPct val="150000"/>
              </a:lnSpc>
            </a:pPr>
            <a:endParaRPr lang="en-US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UWB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BLE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  Wi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-Fi</a:t>
            </a:r>
          </a:p>
          <a:p>
            <a:pPr algn="ctr">
              <a:lnSpc>
                <a:spcPct val="150000"/>
              </a:lnSpc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    ZigBee</a:t>
            </a:r>
            <a:endParaRPr lang="en-US" sz="1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mr-IN" sz="1100" i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1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    RS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-485</a:t>
            </a:r>
          </a:p>
          <a:p>
            <a:pPr algn="ctr">
              <a:lnSpc>
                <a:spcPct val="150000"/>
              </a:lnSpc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   Ethernet</a:t>
            </a:r>
          </a:p>
          <a:p>
            <a:pPr algn="ctr">
              <a:lnSpc>
                <a:spcPct val="150000"/>
              </a:lnSpc>
            </a:pPr>
            <a:r>
              <a:rPr lang="mr-IN" sz="1100" i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NB-IoT</a:t>
            </a:r>
          </a:p>
          <a:p>
            <a:pPr algn="ctr">
              <a:lnSpc>
                <a:spcPct val="150000"/>
              </a:lnSpc>
            </a:pPr>
            <a:endParaRPr lang="en-US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82658" y="2253035"/>
            <a:ext cx="797627" cy="1584176"/>
            <a:chOff x="1403648" y="1844824"/>
            <a:chExt cx="1152128" cy="1872208"/>
          </a:xfrm>
        </p:grpSpPr>
        <p:cxnSp>
          <p:nvCxnSpPr>
            <p:cNvPr id="16" name="Straight Connector 15"/>
            <p:cNvCxnSpPr>
              <a:stCxn id="13" idx="5"/>
              <a:endCxn id="14" idx="2"/>
            </p:cNvCxnSpPr>
            <p:nvPr/>
          </p:nvCxnSpPr>
          <p:spPr>
            <a:xfrm>
              <a:off x="1547664" y="3627022"/>
              <a:ext cx="864096" cy="36004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0"/>
              <a:endCxn id="11" idx="3"/>
            </p:cNvCxnSpPr>
            <p:nvPr/>
          </p:nvCxnSpPr>
          <p:spPr>
            <a:xfrm flipV="1">
              <a:off x="1493658" y="1988840"/>
              <a:ext cx="972108" cy="1584176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3"/>
              <a:endCxn id="15" idx="3"/>
            </p:cNvCxnSpPr>
            <p:nvPr/>
          </p:nvCxnSpPr>
          <p:spPr>
            <a:xfrm flipV="1">
              <a:off x="1457654" y="2852936"/>
              <a:ext cx="1008112" cy="864096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5" idx="0"/>
              <a:endCxn id="2" idx="4"/>
            </p:cNvCxnSpPr>
            <p:nvPr/>
          </p:nvCxnSpPr>
          <p:spPr>
            <a:xfrm flipH="1" flipV="1">
              <a:off x="1511660" y="1934834"/>
              <a:ext cx="990110" cy="774086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2"/>
              <a:endCxn id="12" idx="4"/>
            </p:cNvCxnSpPr>
            <p:nvPr/>
          </p:nvCxnSpPr>
          <p:spPr>
            <a:xfrm flipH="1" flipV="1">
              <a:off x="1511660" y="2798930"/>
              <a:ext cx="900100" cy="864096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2"/>
              <a:endCxn id="12" idx="0"/>
            </p:cNvCxnSpPr>
            <p:nvPr/>
          </p:nvCxnSpPr>
          <p:spPr>
            <a:xfrm flipH="1">
              <a:off x="1493658" y="1934834"/>
              <a:ext cx="918102" cy="774086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5" idx="2"/>
              <a:endCxn id="12" idx="5"/>
            </p:cNvCxnSpPr>
            <p:nvPr/>
          </p:nvCxnSpPr>
          <p:spPr>
            <a:xfrm flipH="1" flipV="1">
              <a:off x="1547664" y="2762926"/>
              <a:ext cx="864096" cy="36004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  <a:endCxn id="2" idx="5"/>
            </p:cNvCxnSpPr>
            <p:nvPr/>
          </p:nvCxnSpPr>
          <p:spPr>
            <a:xfrm flipH="1">
              <a:off x="1547664" y="1880828"/>
              <a:ext cx="918102" cy="18002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1"/>
              <a:endCxn id="2" idx="3"/>
            </p:cNvCxnSpPr>
            <p:nvPr/>
          </p:nvCxnSpPr>
          <p:spPr>
            <a:xfrm flipH="1" flipV="1">
              <a:off x="1457654" y="1988840"/>
              <a:ext cx="1008112" cy="1620180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be 10"/>
            <p:cNvSpPr/>
            <p:nvPr/>
          </p:nvSpPr>
          <p:spPr>
            <a:xfrm>
              <a:off x="2411760" y="1844824"/>
              <a:ext cx="144016" cy="14401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ube 1"/>
            <p:cNvSpPr/>
            <p:nvPr/>
          </p:nvSpPr>
          <p:spPr>
            <a:xfrm>
              <a:off x="1403648" y="1844824"/>
              <a:ext cx="144016" cy="14401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1403648" y="2708920"/>
              <a:ext cx="144016" cy="14401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1403648" y="3573016"/>
              <a:ext cx="144016" cy="14401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2411760" y="3573016"/>
              <a:ext cx="144016" cy="14401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2411760" y="2708920"/>
              <a:ext cx="144016" cy="14401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Прямоугольник 5"/>
          <p:cNvSpPr/>
          <p:nvPr/>
        </p:nvSpPr>
        <p:spPr>
          <a:xfrm>
            <a:off x="3203848" y="980728"/>
            <a:ext cx="1728192" cy="452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Обработка и передача данных</a:t>
            </a:r>
            <a:endParaRPr lang="ru-RU" sz="1400" dirty="0"/>
          </a:p>
        </p:txBody>
      </p:sp>
      <p:sp>
        <p:nvSpPr>
          <p:cNvPr id="48" name="Stored Data 47"/>
          <p:cNvSpPr/>
          <p:nvPr/>
        </p:nvSpPr>
        <p:spPr>
          <a:xfrm flipH="1">
            <a:off x="4139952" y="1576976"/>
            <a:ext cx="792000" cy="2808312"/>
          </a:xfrm>
          <a:prstGeom prst="flowChartOnlineStorag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LTE</a:t>
            </a:r>
          </a:p>
          <a:p>
            <a:pPr algn="ctr">
              <a:lnSpc>
                <a:spcPct val="150000"/>
              </a:lnSpc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    LoRaWAN</a:t>
            </a:r>
          </a:p>
          <a:p>
            <a:pPr algn="ctr">
              <a:lnSpc>
                <a:spcPct val="150000"/>
              </a:lnSpc>
            </a:pPr>
            <a:r>
              <a:rPr lang="mr-IN" sz="1100" i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Wi-Fi</a:t>
            </a:r>
          </a:p>
          <a:p>
            <a:pPr algn="ctr">
              <a:lnSpc>
                <a:spcPct val="150000"/>
              </a:lnSpc>
            </a:pPr>
            <a:r>
              <a:rPr lang="mr-IN" sz="1100" i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1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RS-485</a:t>
            </a:r>
          </a:p>
          <a:p>
            <a:pPr algn="ctr">
              <a:lnSpc>
                <a:spcPct val="150000"/>
              </a:lnSpc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   Ethernet</a:t>
            </a:r>
            <a:endParaRPr lang="en-US" sz="1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mr-IN" sz="1100" i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6"/>
          <p:cNvSpPr/>
          <p:nvPr/>
        </p:nvSpPr>
        <p:spPr>
          <a:xfrm>
            <a:off x="3203848" y="1576976"/>
            <a:ext cx="864096" cy="2808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30" name="Прямоугольник 6"/>
          <p:cNvSpPr/>
          <p:nvPr/>
        </p:nvSpPr>
        <p:spPr>
          <a:xfrm>
            <a:off x="179664" y="1568402"/>
            <a:ext cx="1151976" cy="28162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>
              <a:lnSpc>
                <a:spcPct val="110000"/>
              </a:lnSpc>
            </a:pPr>
            <a:r>
              <a:rPr lang="ru-RU" sz="1000" dirty="0" smtClean="0"/>
              <a:t>Сбор и передача параметров: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температура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давление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влажность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движение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расстояние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освещенность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mr-IN" sz="1000" dirty="0" smtClean="0"/>
              <a:t>…</a:t>
            </a:r>
            <a:endParaRPr lang="ru-RU" sz="1000" dirty="0" smtClean="0"/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загазованность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рабочая </a:t>
            </a:r>
            <a:r>
              <a:rPr lang="en-US" sz="1000" dirty="0" smtClean="0"/>
              <a:t>t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вибрация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шум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уровень влаги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ru-RU" sz="1000" dirty="0" smtClean="0"/>
              <a:t>разряды</a:t>
            </a:r>
          </a:p>
          <a:p>
            <a:pPr marL="171450" indent="-171450">
              <a:lnSpc>
                <a:spcPct val="110000"/>
              </a:lnSpc>
              <a:buFont typeface="Wingdings" charset="2"/>
              <a:buChar char="ü"/>
            </a:pPr>
            <a:r>
              <a:rPr lang="mr-IN" sz="1000" dirty="0" smtClean="0"/>
              <a:t>…</a:t>
            </a:r>
            <a:endParaRPr lang="ru-RU" sz="1000" dirty="0"/>
          </a:p>
        </p:txBody>
      </p:sp>
      <p:sp>
        <p:nvSpPr>
          <p:cNvPr id="33" name="Прямоугольник 46"/>
          <p:cNvSpPr/>
          <p:nvPr/>
        </p:nvSpPr>
        <p:spPr>
          <a:xfrm>
            <a:off x="3274197" y="1661374"/>
            <a:ext cx="72008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r>
              <a:rPr lang="ru-RU" sz="1000" dirty="0" smtClean="0"/>
              <a:t>Входящие сообщения</a:t>
            </a:r>
            <a:endParaRPr lang="ru-RU" sz="1000" dirty="0"/>
          </a:p>
        </p:txBody>
      </p:sp>
      <p:sp>
        <p:nvSpPr>
          <p:cNvPr id="34" name="Прямоугольник 46"/>
          <p:cNvSpPr/>
          <p:nvPr/>
        </p:nvSpPr>
        <p:spPr>
          <a:xfrm>
            <a:off x="3274197" y="2237438"/>
            <a:ext cx="72008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r>
              <a:rPr lang="ru-RU" sz="1000" dirty="0" smtClean="0"/>
              <a:t>Исходящие сообщения</a:t>
            </a:r>
            <a:endParaRPr lang="ru-RU" sz="1000" dirty="0"/>
          </a:p>
        </p:txBody>
      </p:sp>
      <p:sp>
        <p:nvSpPr>
          <p:cNvPr id="17" name="Chevron 16"/>
          <p:cNvSpPr/>
          <p:nvPr/>
        </p:nvSpPr>
        <p:spPr>
          <a:xfrm>
            <a:off x="3295104" y="2669486"/>
            <a:ext cx="144016" cy="72008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3476613" y="2669486"/>
            <a:ext cx="144016" cy="72008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3651813" y="2669486"/>
            <a:ext cx="144016" cy="72008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3827581" y="2669486"/>
            <a:ext cx="144016" cy="72008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 flipH="1">
            <a:off x="3292341" y="2075278"/>
            <a:ext cx="144016" cy="72008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 flipH="1">
            <a:off x="3473850" y="2075278"/>
            <a:ext cx="144016" cy="72008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 flipH="1">
            <a:off x="3649050" y="2075278"/>
            <a:ext cx="144016" cy="72008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 flipH="1">
            <a:off x="3824818" y="2075278"/>
            <a:ext cx="144016" cy="72008"/>
          </a:xfrm>
          <a:prstGeom prst="chevr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6"/>
          <p:cNvSpPr/>
          <p:nvPr/>
        </p:nvSpPr>
        <p:spPr>
          <a:xfrm>
            <a:off x="3275856" y="3928460"/>
            <a:ext cx="72008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r>
              <a:rPr lang="en-US" sz="1000" dirty="0" smtClean="0"/>
              <a:t>Data pre-processing</a:t>
            </a:r>
            <a:endParaRPr lang="ru-RU" sz="1000" dirty="0"/>
          </a:p>
        </p:txBody>
      </p:sp>
      <p:sp>
        <p:nvSpPr>
          <p:cNvPr id="18" name="Up-Down Arrow 17"/>
          <p:cNvSpPr/>
          <p:nvPr/>
        </p:nvSpPr>
        <p:spPr>
          <a:xfrm>
            <a:off x="3563888" y="3593200"/>
            <a:ext cx="144016" cy="288032"/>
          </a:xfrm>
          <a:prstGeom prst="upDownArrow">
            <a:avLst/>
          </a:prstGeom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sp>
        <p:nvSpPr>
          <p:cNvPr id="46" name="Прямоугольник 46"/>
          <p:cNvSpPr/>
          <p:nvPr/>
        </p:nvSpPr>
        <p:spPr>
          <a:xfrm>
            <a:off x="3275856" y="3183600"/>
            <a:ext cx="72008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t" anchorCtr="0"/>
          <a:lstStyle/>
          <a:p>
            <a:r>
              <a:rPr lang="en-US" sz="1000" dirty="0" smtClean="0"/>
              <a:t>MQTT</a:t>
            </a:r>
          </a:p>
          <a:p>
            <a:r>
              <a:rPr lang="en-US" sz="1000" dirty="0" smtClean="0"/>
              <a:t>Rabbit MQ</a:t>
            </a:r>
            <a:endParaRPr lang="ru-RU" sz="1000" dirty="0"/>
          </a:p>
        </p:txBody>
      </p:sp>
      <p:sp>
        <p:nvSpPr>
          <p:cNvPr id="49" name="Up-Down Arrow 48"/>
          <p:cNvSpPr/>
          <p:nvPr/>
        </p:nvSpPr>
        <p:spPr>
          <a:xfrm>
            <a:off x="3563888" y="2829755"/>
            <a:ext cx="144016" cy="288032"/>
          </a:xfrm>
          <a:prstGeom prst="upDownArrow">
            <a:avLst/>
          </a:prstGeom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sp>
        <p:nvSpPr>
          <p:cNvPr id="51" name="Прямоугольник 5"/>
          <p:cNvSpPr/>
          <p:nvPr/>
        </p:nvSpPr>
        <p:spPr>
          <a:xfrm>
            <a:off x="5148064" y="980728"/>
            <a:ext cx="2088232" cy="452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Сервисы платформы</a:t>
            </a:r>
            <a:endParaRPr lang="ru-RU" sz="1400" dirty="0"/>
          </a:p>
        </p:txBody>
      </p:sp>
      <p:sp>
        <p:nvSpPr>
          <p:cNvPr id="52" name="Прямоугольник 5"/>
          <p:cNvSpPr/>
          <p:nvPr/>
        </p:nvSpPr>
        <p:spPr>
          <a:xfrm>
            <a:off x="7397397" y="980728"/>
            <a:ext cx="1512168" cy="452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Аналитические приложения</a:t>
            </a:r>
            <a:endParaRPr lang="ru-RU" sz="1400" dirty="0"/>
          </a:p>
        </p:txBody>
      </p:sp>
      <p:sp>
        <p:nvSpPr>
          <p:cNvPr id="53" name="Прямоугольник 6"/>
          <p:cNvSpPr/>
          <p:nvPr/>
        </p:nvSpPr>
        <p:spPr>
          <a:xfrm>
            <a:off x="5148064" y="1568182"/>
            <a:ext cx="2088232" cy="3589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>
              <a:lnSpc>
                <a:spcPct val="110000"/>
              </a:lnSpc>
            </a:pPr>
            <a:endParaRPr lang="ru-RU" sz="1000" dirty="0"/>
          </a:p>
        </p:txBody>
      </p:sp>
      <p:sp>
        <p:nvSpPr>
          <p:cNvPr id="55" name="Прямоугольник 46"/>
          <p:cNvSpPr/>
          <p:nvPr/>
        </p:nvSpPr>
        <p:spPr>
          <a:xfrm>
            <a:off x="5220072" y="1751586"/>
            <a:ext cx="1944216" cy="536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18000" rIns="36000" bIns="0" rtlCol="0" anchor="t" anchorCtr="0"/>
          <a:lstStyle/>
          <a:p>
            <a:r>
              <a:rPr lang="ru-RU" sz="1000" dirty="0" smtClean="0"/>
              <a:t>Визуализация</a:t>
            </a:r>
          </a:p>
          <a:p>
            <a:r>
              <a:rPr lang="en-US" sz="1000" dirty="0" smtClean="0"/>
              <a:t>Real-time </a:t>
            </a:r>
            <a:r>
              <a:rPr lang="ru-RU" sz="1000" dirty="0" smtClean="0"/>
              <a:t>аналитики и отчетность</a:t>
            </a:r>
          </a:p>
          <a:p>
            <a:r>
              <a:rPr lang="ru-RU" sz="1000" dirty="0" smtClean="0"/>
              <a:t>Генерация событий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5318628" y="1634495"/>
            <a:ext cx="1750872" cy="17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/>
            <a:r>
              <a:rPr lang="ru-RU" sz="1000" i="1" dirty="0" smtClean="0">
                <a:solidFill>
                  <a:schemeClr val="accent2"/>
                </a:solidFill>
              </a:rPr>
              <a:t>Сервисы реального времени</a:t>
            </a:r>
            <a:endParaRPr lang="ru-RU" sz="1000" i="1" dirty="0">
              <a:solidFill>
                <a:schemeClr val="accent2"/>
              </a:solidFill>
            </a:endParaRPr>
          </a:p>
        </p:txBody>
      </p:sp>
      <p:sp>
        <p:nvSpPr>
          <p:cNvPr id="58" name="Прямоугольник 46"/>
          <p:cNvSpPr/>
          <p:nvPr/>
        </p:nvSpPr>
        <p:spPr>
          <a:xfrm>
            <a:off x="5220072" y="2494446"/>
            <a:ext cx="1944216" cy="708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18000" rIns="36000" bIns="0" rtlCol="0" anchor="t" anchorCtr="0"/>
          <a:lstStyle/>
          <a:p>
            <a:r>
              <a:rPr lang="ru-RU" sz="1000" dirty="0" smtClean="0"/>
              <a:t>Аутентификация</a:t>
            </a:r>
          </a:p>
          <a:p>
            <a:r>
              <a:rPr lang="ru-RU" sz="1000" dirty="0" smtClean="0"/>
              <a:t>Ведение журналов</a:t>
            </a:r>
          </a:p>
          <a:p>
            <a:r>
              <a:rPr lang="ru-RU" sz="1000" dirty="0" smtClean="0"/>
              <a:t>Настройка зон, рабочих мест</a:t>
            </a:r>
          </a:p>
          <a:p>
            <a:r>
              <a:rPr lang="ru-RU" sz="1000" dirty="0" smtClean="0"/>
              <a:t>Пользователи, группы, профили</a:t>
            </a:r>
          </a:p>
          <a:p>
            <a:endParaRPr lang="ru-RU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5318628" y="2377355"/>
            <a:ext cx="1750872" cy="17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/>
            <a:r>
              <a:rPr lang="ru-RU" sz="1000" i="1" dirty="0" smtClean="0">
                <a:solidFill>
                  <a:schemeClr val="accent2"/>
                </a:solidFill>
              </a:rPr>
              <a:t>Управление платформой</a:t>
            </a:r>
            <a:endParaRPr lang="ru-RU" sz="1000" i="1" dirty="0">
              <a:solidFill>
                <a:schemeClr val="accent2"/>
              </a:solidFill>
            </a:endParaRPr>
          </a:p>
        </p:txBody>
      </p:sp>
      <p:sp>
        <p:nvSpPr>
          <p:cNvPr id="60" name="Прямоугольник 46"/>
          <p:cNvSpPr/>
          <p:nvPr/>
        </p:nvSpPr>
        <p:spPr>
          <a:xfrm>
            <a:off x="5220072" y="3379722"/>
            <a:ext cx="1944216" cy="708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18000" rIns="36000" bIns="0" rtlCol="0" anchor="t" anchorCtr="0"/>
          <a:lstStyle/>
          <a:p>
            <a:r>
              <a:rPr lang="ru-RU" sz="1000" dirty="0" smtClean="0"/>
              <a:t>Регистрация устройств</a:t>
            </a:r>
          </a:p>
          <a:p>
            <a:r>
              <a:rPr lang="ru-RU" sz="1000" dirty="0" smtClean="0"/>
              <a:t>Теневой сервис устройств</a:t>
            </a:r>
          </a:p>
          <a:p>
            <a:r>
              <a:rPr lang="ru-RU" sz="1000" dirty="0" smtClean="0"/>
              <a:t>Управления сегментами сети </a:t>
            </a:r>
            <a:r>
              <a:rPr lang="en-US" sz="1000" dirty="0" smtClean="0"/>
              <a:t>IoT</a:t>
            </a:r>
            <a:endParaRPr lang="ru-RU" sz="1000" dirty="0" smtClean="0"/>
          </a:p>
          <a:p>
            <a:r>
              <a:rPr lang="ru-RU" sz="1000" dirty="0" smtClean="0"/>
              <a:t>Обновление прошивок</a:t>
            </a:r>
          </a:p>
          <a:p>
            <a:endParaRPr lang="ru-RU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5318628" y="3262631"/>
            <a:ext cx="1750872" cy="17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/>
            <a:r>
              <a:rPr lang="ru-RU" sz="1000" i="1" dirty="0" smtClean="0">
                <a:solidFill>
                  <a:schemeClr val="accent2"/>
                </a:solidFill>
              </a:rPr>
              <a:t>Управление устройствами</a:t>
            </a:r>
            <a:endParaRPr lang="ru-RU" sz="1000" i="1" dirty="0">
              <a:solidFill>
                <a:schemeClr val="accent2"/>
              </a:solidFill>
            </a:endParaRPr>
          </a:p>
        </p:txBody>
      </p:sp>
      <p:sp>
        <p:nvSpPr>
          <p:cNvPr id="62" name="Прямоугольник 46"/>
          <p:cNvSpPr/>
          <p:nvPr/>
        </p:nvSpPr>
        <p:spPr>
          <a:xfrm>
            <a:off x="5220072" y="4304436"/>
            <a:ext cx="1944216" cy="708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6000" tIns="18000" rIns="36000" bIns="0" rtlCol="0" anchor="t" anchorCtr="0"/>
          <a:lstStyle/>
          <a:p>
            <a:r>
              <a:rPr lang="ru-RU" sz="1000" dirty="0" smtClean="0"/>
              <a:t>Управление архивами</a:t>
            </a:r>
          </a:p>
          <a:p>
            <a:r>
              <a:rPr lang="ru-RU" sz="1000" dirty="0" smtClean="0"/>
              <a:t>Правила предобработки</a:t>
            </a:r>
          </a:p>
          <a:p>
            <a:r>
              <a:rPr lang="ru-RU" sz="1000" dirty="0" smtClean="0"/>
              <a:t>Управление очередями сообщений</a:t>
            </a:r>
          </a:p>
          <a:p>
            <a:r>
              <a:rPr lang="ru-RU" sz="1000" dirty="0" smtClean="0"/>
              <a:t>Настройка шаблонов и форматов</a:t>
            </a:r>
          </a:p>
          <a:p>
            <a:endParaRPr lang="ru-RU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5318628" y="4187345"/>
            <a:ext cx="1750872" cy="17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/>
            <a:r>
              <a:rPr lang="ru-RU" sz="1000" i="1" dirty="0" smtClean="0">
                <a:solidFill>
                  <a:schemeClr val="accent2"/>
                </a:solidFill>
              </a:rPr>
              <a:t>Управление данными</a:t>
            </a:r>
            <a:endParaRPr lang="ru-RU" sz="1000" i="1" dirty="0">
              <a:solidFill>
                <a:schemeClr val="accent2"/>
              </a:solidFill>
            </a:endParaRPr>
          </a:p>
        </p:txBody>
      </p:sp>
      <p:sp>
        <p:nvSpPr>
          <p:cNvPr id="64" name="Прямоугольник 6"/>
          <p:cNvSpPr/>
          <p:nvPr/>
        </p:nvSpPr>
        <p:spPr>
          <a:xfrm>
            <a:off x="7405781" y="1562487"/>
            <a:ext cx="1503784" cy="3589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>
              <a:lnSpc>
                <a:spcPct val="110000"/>
              </a:lnSpc>
            </a:pPr>
            <a:endParaRPr lang="ru-RU" sz="1000" dirty="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 bwMode="auto">
          <a:xfrm>
            <a:off x="7589078" y="1671402"/>
            <a:ext cx="453945" cy="405731"/>
            <a:chOff x="3886" y="2736"/>
            <a:chExt cx="694" cy="657"/>
          </a:xfrm>
        </p:grpSpPr>
        <p:sp>
          <p:nvSpPr>
            <p:cNvPr id="66" name="Freeform 65"/>
            <p:cNvSpPr>
              <a:spLocks noChangeAspect="1"/>
            </p:cNvSpPr>
            <p:nvPr/>
          </p:nvSpPr>
          <p:spPr bwMode="auto">
            <a:xfrm>
              <a:off x="4095" y="2758"/>
              <a:ext cx="172" cy="539"/>
            </a:xfrm>
            <a:custGeom>
              <a:avLst/>
              <a:gdLst/>
              <a:ahLst/>
              <a:cxnLst>
                <a:cxn ang="0">
                  <a:pos x="139" y="304"/>
                </a:cxn>
                <a:cxn ang="0">
                  <a:pos x="156" y="223"/>
                </a:cxn>
                <a:cxn ang="0">
                  <a:pos x="170" y="183"/>
                </a:cxn>
                <a:cxn ang="0">
                  <a:pos x="166" y="166"/>
                </a:cxn>
                <a:cxn ang="0">
                  <a:pos x="160" y="143"/>
                </a:cxn>
                <a:cxn ang="0">
                  <a:pos x="152" y="121"/>
                </a:cxn>
                <a:cxn ang="0">
                  <a:pos x="141" y="108"/>
                </a:cxn>
                <a:cxn ang="0">
                  <a:pos x="125" y="95"/>
                </a:cxn>
                <a:cxn ang="0">
                  <a:pos x="109" y="84"/>
                </a:cxn>
                <a:cxn ang="0">
                  <a:pos x="98" y="78"/>
                </a:cxn>
                <a:cxn ang="0">
                  <a:pos x="102" y="71"/>
                </a:cxn>
                <a:cxn ang="0">
                  <a:pos x="104" y="50"/>
                </a:cxn>
                <a:cxn ang="0">
                  <a:pos x="106" y="42"/>
                </a:cxn>
                <a:cxn ang="0">
                  <a:pos x="106" y="32"/>
                </a:cxn>
                <a:cxn ang="0">
                  <a:pos x="106" y="20"/>
                </a:cxn>
                <a:cxn ang="0">
                  <a:pos x="100" y="13"/>
                </a:cxn>
                <a:cxn ang="0">
                  <a:pos x="98" y="9"/>
                </a:cxn>
                <a:cxn ang="0">
                  <a:pos x="97" y="7"/>
                </a:cxn>
                <a:cxn ang="0">
                  <a:pos x="93" y="5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9" y="2"/>
                </a:cxn>
                <a:cxn ang="0">
                  <a:pos x="53" y="8"/>
                </a:cxn>
                <a:cxn ang="0">
                  <a:pos x="45" y="16"/>
                </a:cxn>
                <a:cxn ang="0">
                  <a:pos x="44" y="30"/>
                </a:cxn>
                <a:cxn ang="0">
                  <a:pos x="45" y="47"/>
                </a:cxn>
                <a:cxn ang="0">
                  <a:pos x="47" y="58"/>
                </a:cxn>
                <a:cxn ang="0">
                  <a:pos x="57" y="69"/>
                </a:cxn>
                <a:cxn ang="0">
                  <a:pos x="57" y="78"/>
                </a:cxn>
                <a:cxn ang="0">
                  <a:pos x="44" y="85"/>
                </a:cxn>
                <a:cxn ang="0">
                  <a:pos x="27" y="98"/>
                </a:cxn>
                <a:cxn ang="0">
                  <a:pos x="14" y="106"/>
                </a:cxn>
                <a:cxn ang="0">
                  <a:pos x="11" y="116"/>
                </a:cxn>
                <a:cxn ang="0">
                  <a:pos x="9" y="140"/>
                </a:cxn>
                <a:cxn ang="0">
                  <a:pos x="5" y="171"/>
                </a:cxn>
                <a:cxn ang="0">
                  <a:pos x="2" y="198"/>
                </a:cxn>
                <a:cxn ang="0">
                  <a:pos x="1" y="211"/>
                </a:cxn>
                <a:cxn ang="0">
                  <a:pos x="0" y="233"/>
                </a:cxn>
                <a:cxn ang="0">
                  <a:pos x="0" y="262"/>
                </a:cxn>
                <a:cxn ang="0">
                  <a:pos x="0" y="288"/>
                </a:cxn>
                <a:cxn ang="0">
                  <a:pos x="4" y="299"/>
                </a:cxn>
                <a:cxn ang="0">
                  <a:pos x="10" y="304"/>
                </a:cxn>
                <a:cxn ang="0">
                  <a:pos x="15" y="304"/>
                </a:cxn>
                <a:cxn ang="0">
                  <a:pos x="19" y="304"/>
                </a:cxn>
                <a:cxn ang="0">
                  <a:pos x="18" y="296"/>
                </a:cxn>
                <a:cxn ang="0">
                  <a:pos x="26" y="297"/>
                </a:cxn>
                <a:cxn ang="0">
                  <a:pos x="24" y="393"/>
                </a:cxn>
                <a:cxn ang="0">
                  <a:pos x="20" y="495"/>
                </a:cxn>
                <a:cxn ang="0">
                  <a:pos x="44" y="509"/>
                </a:cxn>
                <a:cxn ang="0">
                  <a:pos x="78" y="510"/>
                </a:cxn>
                <a:cxn ang="0">
                  <a:pos x="83" y="517"/>
                </a:cxn>
                <a:cxn ang="0">
                  <a:pos x="91" y="527"/>
                </a:cxn>
                <a:cxn ang="0">
                  <a:pos x="98" y="535"/>
                </a:cxn>
                <a:cxn ang="0">
                  <a:pos x="105" y="538"/>
                </a:cxn>
                <a:cxn ang="0">
                  <a:pos x="113" y="537"/>
                </a:cxn>
                <a:cxn ang="0">
                  <a:pos x="119" y="535"/>
                </a:cxn>
                <a:cxn ang="0">
                  <a:pos x="123" y="534"/>
                </a:cxn>
                <a:cxn ang="0">
                  <a:pos x="117" y="515"/>
                </a:cxn>
                <a:cxn ang="0">
                  <a:pos x="128" y="399"/>
                </a:cxn>
                <a:cxn ang="0">
                  <a:pos x="137" y="278"/>
                </a:cxn>
              </a:cxnLst>
              <a:rect l="0" t="0" r="r" b="b"/>
              <a:pathLst>
                <a:path w="172" h="539">
                  <a:moveTo>
                    <a:pt x="137" y="278"/>
                  </a:moveTo>
                  <a:lnTo>
                    <a:pt x="139" y="304"/>
                  </a:lnTo>
                  <a:lnTo>
                    <a:pt x="161" y="273"/>
                  </a:lnTo>
                  <a:lnTo>
                    <a:pt x="156" y="223"/>
                  </a:lnTo>
                  <a:lnTo>
                    <a:pt x="171" y="184"/>
                  </a:lnTo>
                  <a:lnTo>
                    <a:pt x="170" y="183"/>
                  </a:lnTo>
                  <a:lnTo>
                    <a:pt x="169" y="177"/>
                  </a:lnTo>
                  <a:lnTo>
                    <a:pt x="166" y="166"/>
                  </a:lnTo>
                  <a:lnTo>
                    <a:pt x="163" y="155"/>
                  </a:lnTo>
                  <a:lnTo>
                    <a:pt x="160" y="143"/>
                  </a:lnTo>
                  <a:lnTo>
                    <a:pt x="156" y="132"/>
                  </a:lnTo>
                  <a:lnTo>
                    <a:pt x="152" y="121"/>
                  </a:lnTo>
                  <a:lnTo>
                    <a:pt x="147" y="114"/>
                  </a:lnTo>
                  <a:lnTo>
                    <a:pt x="141" y="108"/>
                  </a:lnTo>
                  <a:lnTo>
                    <a:pt x="134" y="101"/>
                  </a:lnTo>
                  <a:lnTo>
                    <a:pt x="125" y="95"/>
                  </a:lnTo>
                  <a:lnTo>
                    <a:pt x="117" y="90"/>
                  </a:lnTo>
                  <a:lnTo>
                    <a:pt x="109" y="84"/>
                  </a:lnTo>
                  <a:lnTo>
                    <a:pt x="102" y="81"/>
                  </a:lnTo>
                  <a:lnTo>
                    <a:pt x="98" y="78"/>
                  </a:lnTo>
                  <a:lnTo>
                    <a:pt x="96" y="77"/>
                  </a:lnTo>
                  <a:lnTo>
                    <a:pt x="102" y="71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2"/>
                  </a:lnTo>
                  <a:lnTo>
                    <a:pt x="106" y="27"/>
                  </a:lnTo>
                  <a:lnTo>
                    <a:pt x="106" y="20"/>
                  </a:lnTo>
                  <a:lnTo>
                    <a:pt x="103" y="16"/>
                  </a:lnTo>
                  <a:lnTo>
                    <a:pt x="100" y="13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6" y="6"/>
                  </a:lnTo>
                  <a:lnTo>
                    <a:pt x="93" y="5"/>
                  </a:lnTo>
                  <a:lnTo>
                    <a:pt x="87" y="3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6" y="6"/>
                  </a:lnTo>
                  <a:lnTo>
                    <a:pt x="53" y="8"/>
                  </a:lnTo>
                  <a:lnTo>
                    <a:pt x="48" y="12"/>
                  </a:lnTo>
                  <a:lnTo>
                    <a:pt x="45" y="16"/>
                  </a:lnTo>
                  <a:lnTo>
                    <a:pt x="44" y="23"/>
                  </a:lnTo>
                  <a:lnTo>
                    <a:pt x="44" y="30"/>
                  </a:lnTo>
                  <a:lnTo>
                    <a:pt x="44" y="39"/>
                  </a:lnTo>
                  <a:lnTo>
                    <a:pt x="45" y="47"/>
                  </a:lnTo>
                  <a:lnTo>
                    <a:pt x="46" y="54"/>
                  </a:lnTo>
                  <a:lnTo>
                    <a:pt x="47" y="58"/>
                  </a:lnTo>
                  <a:lnTo>
                    <a:pt x="48" y="60"/>
                  </a:lnTo>
                  <a:lnTo>
                    <a:pt x="57" y="69"/>
                  </a:lnTo>
                  <a:lnTo>
                    <a:pt x="59" y="77"/>
                  </a:lnTo>
                  <a:lnTo>
                    <a:pt x="57" y="78"/>
                  </a:lnTo>
                  <a:lnTo>
                    <a:pt x="52" y="82"/>
                  </a:lnTo>
                  <a:lnTo>
                    <a:pt x="44" y="85"/>
                  </a:lnTo>
                  <a:lnTo>
                    <a:pt x="35" y="91"/>
                  </a:lnTo>
                  <a:lnTo>
                    <a:pt x="27" y="98"/>
                  </a:lnTo>
                  <a:lnTo>
                    <a:pt x="20" y="102"/>
                  </a:lnTo>
                  <a:lnTo>
                    <a:pt x="14" y="106"/>
                  </a:lnTo>
                  <a:lnTo>
                    <a:pt x="12" y="111"/>
                  </a:lnTo>
                  <a:lnTo>
                    <a:pt x="11" y="116"/>
                  </a:lnTo>
                  <a:lnTo>
                    <a:pt x="10" y="126"/>
                  </a:lnTo>
                  <a:lnTo>
                    <a:pt x="9" y="140"/>
                  </a:lnTo>
                  <a:lnTo>
                    <a:pt x="7" y="155"/>
                  </a:lnTo>
                  <a:lnTo>
                    <a:pt x="5" y="171"/>
                  </a:lnTo>
                  <a:lnTo>
                    <a:pt x="3" y="186"/>
                  </a:lnTo>
                  <a:lnTo>
                    <a:pt x="2" y="198"/>
                  </a:lnTo>
                  <a:lnTo>
                    <a:pt x="2" y="205"/>
                  </a:lnTo>
                  <a:lnTo>
                    <a:pt x="1" y="211"/>
                  </a:lnTo>
                  <a:lnTo>
                    <a:pt x="1" y="220"/>
                  </a:lnTo>
                  <a:lnTo>
                    <a:pt x="0" y="233"/>
                  </a:lnTo>
                  <a:lnTo>
                    <a:pt x="0" y="247"/>
                  </a:lnTo>
                  <a:lnTo>
                    <a:pt x="0" y="262"/>
                  </a:lnTo>
                  <a:lnTo>
                    <a:pt x="0" y="275"/>
                  </a:lnTo>
                  <a:lnTo>
                    <a:pt x="0" y="288"/>
                  </a:lnTo>
                  <a:lnTo>
                    <a:pt x="2" y="297"/>
                  </a:lnTo>
                  <a:lnTo>
                    <a:pt x="4" y="299"/>
                  </a:lnTo>
                  <a:lnTo>
                    <a:pt x="7" y="303"/>
                  </a:lnTo>
                  <a:lnTo>
                    <a:pt x="10" y="304"/>
                  </a:lnTo>
                  <a:lnTo>
                    <a:pt x="12" y="304"/>
                  </a:lnTo>
                  <a:lnTo>
                    <a:pt x="15" y="304"/>
                  </a:lnTo>
                  <a:lnTo>
                    <a:pt x="18" y="304"/>
                  </a:lnTo>
                  <a:lnTo>
                    <a:pt x="19" y="304"/>
                  </a:lnTo>
                  <a:lnTo>
                    <a:pt x="20" y="304"/>
                  </a:lnTo>
                  <a:lnTo>
                    <a:pt x="18" y="296"/>
                  </a:lnTo>
                  <a:lnTo>
                    <a:pt x="10" y="290"/>
                  </a:lnTo>
                  <a:lnTo>
                    <a:pt x="26" y="297"/>
                  </a:lnTo>
                  <a:lnTo>
                    <a:pt x="20" y="370"/>
                  </a:lnTo>
                  <a:lnTo>
                    <a:pt x="24" y="393"/>
                  </a:lnTo>
                  <a:lnTo>
                    <a:pt x="45" y="476"/>
                  </a:lnTo>
                  <a:lnTo>
                    <a:pt x="20" y="495"/>
                  </a:lnTo>
                  <a:lnTo>
                    <a:pt x="16" y="509"/>
                  </a:lnTo>
                  <a:lnTo>
                    <a:pt x="44" y="509"/>
                  </a:lnTo>
                  <a:lnTo>
                    <a:pt x="77" y="509"/>
                  </a:lnTo>
                  <a:lnTo>
                    <a:pt x="78" y="510"/>
                  </a:lnTo>
                  <a:lnTo>
                    <a:pt x="80" y="513"/>
                  </a:lnTo>
                  <a:lnTo>
                    <a:pt x="83" y="517"/>
                  </a:lnTo>
                  <a:lnTo>
                    <a:pt x="87" y="523"/>
                  </a:lnTo>
                  <a:lnTo>
                    <a:pt x="91" y="527"/>
                  </a:lnTo>
                  <a:lnTo>
                    <a:pt x="95" y="531"/>
                  </a:lnTo>
                  <a:lnTo>
                    <a:pt x="98" y="535"/>
                  </a:lnTo>
                  <a:lnTo>
                    <a:pt x="102" y="537"/>
                  </a:lnTo>
                  <a:lnTo>
                    <a:pt x="105" y="538"/>
                  </a:lnTo>
                  <a:lnTo>
                    <a:pt x="109" y="538"/>
                  </a:lnTo>
                  <a:lnTo>
                    <a:pt x="113" y="537"/>
                  </a:lnTo>
                  <a:lnTo>
                    <a:pt x="117" y="536"/>
                  </a:lnTo>
                  <a:lnTo>
                    <a:pt x="119" y="535"/>
                  </a:lnTo>
                  <a:lnTo>
                    <a:pt x="121" y="535"/>
                  </a:lnTo>
                  <a:lnTo>
                    <a:pt x="123" y="534"/>
                  </a:lnTo>
                  <a:lnTo>
                    <a:pt x="124" y="534"/>
                  </a:lnTo>
                  <a:lnTo>
                    <a:pt x="117" y="515"/>
                  </a:lnTo>
                  <a:lnTo>
                    <a:pt x="109" y="493"/>
                  </a:lnTo>
                  <a:lnTo>
                    <a:pt x="128" y="399"/>
                  </a:lnTo>
                  <a:lnTo>
                    <a:pt x="133" y="311"/>
                  </a:lnTo>
                  <a:lnTo>
                    <a:pt x="137" y="278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 noChangeAspect="1"/>
            </p:cNvSpPr>
            <p:nvPr/>
          </p:nvSpPr>
          <p:spPr bwMode="auto">
            <a:xfrm>
              <a:off x="3963" y="2765"/>
              <a:ext cx="164" cy="505"/>
            </a:xfrm>
            <a:custGeom>
              <a:avLst/>
              <a:gdLst/>
              <a:ahLst/>
              <a:cxnLst>
                <a:cxn ang="0">
                  <a:pos x="81" y="237"/>
                </a:cxn>
                <a:cxn ang="0">
                  <a:pos x="156" y="479"/>
                </a:cxn>
                <a:cxn ang="0">
                  <a:pos x="130" y="458"/>
                </a:cxn>
                <a:cxn ang="0">
                  <a:pos x="126" y="421"/>
                </a:cxn>
                <a:cxn ang="0">
                  <a:pos x="132" y="361"/>
                </a:cxn>
                <a:cxn ang="0">
                  <a:pos x="135" y="347"/>
                </a:cxn>
                <a:cxn ang="0">
                  <a:pos x="142" y="332"/>
                </a:cxn>
                <a:cxn ang="0">
                  <a:pos x="132" y="226"/>
                </a:cxn>
                <a:cxn ang="0">
                  <a:pos x="137" y="239"/>
                </a:cxn>
                <a:cxn ang="0">
                  <a:pos x="144" y="239"/>
                </a:cxn>
                <a:cxn ang="0">
                  <a:pos x="148" y="225"/>
                </a:cxn>
                <a:cxn ang="0">
                  <a:pos x="138" y="200"/>
                </a:cxn>
                <a:cxn ang="0">
                  <a:pos x="143" y="165"/>
                </a:cxn>
                <a:cxn ang="0">
                  <a:pos x="129" y="93"/>
                </a:cxn>
                <a:cxn ang="0">
                  <a:pos x="111" y="78"/>
                </a:cxn>
                <a:cxn ang="0">
                  <a:pos x="106" y="74"/>
                </a:cxn>
                <a:cxn ang="0">
                  <a:pos x="113" y="70"/>
                </a:cxn>
                <a:cxn ang="0">
                  <a:pos x="115" y="59"/>
                </a:cxn>
                <a:cxn ang="0">
                  <a:pos x="110" y="54"/>
                </a:cxn>
                <a:cxn ang="0">
                  <a:pos x="104" y="40"/>
                </a:cxn>
                <a:cxn ang="0">
                  <a:pos x="108" y="22"/>
                </a:cxn>
                <a:cxn ang="0">
                  <a:pos x="107" y="17"/>
                </a:cxn>
                <a:cxn ang="0">
                  <a:pos x="100" y="6"/>
                </a:cxn>
                <a:cxn ang="0">
                  <a:pos x="93" y="0"/>
                </a:cxn>
                <a:cxn ang="0">
                  <a:pos x="71" y="1"/>
                </a:cxn>
                <a:cxn ang="0">
                  <a:pos x="55" y="8"/>
                </a:cxn>
                <a:cxn ang="0">
                  <a:pos x="43" y="31"/>
                </a:cxn>
                <a:cxn ang="0">
                  <a:pos x="35" y="53"/>
                </a:cxn>
                <a:cxn ang="0">
                  <a:pos x="28" y="64"/>
                </a:cxn>
                <a:cxn ang="0">
                  <a:pos x="34" y="74"/>
                </a:cxn>
                <a:cxn ang="0">
                  <a:pos x="35" y="82"/>
                </a:cxn>
                <a:cxn ang="0">
                  <a:pos x="15" y="111"/>
                </a:cxn>
                <a:cxn ang="0">
                  <a:pos x="0" y="156"/>
                </a:cxn>
                <a:cxn ang="0">
                  <a:pos x="2" y="180"/>
                </a:cxn>
                <a:cxn ang="0">
                  <a:pos x="15" y="214"/>
                </a:cxn>
                <a:cxn ang="0">
                  <a:pos x="16" y="267"/>
                </a:cxn>
                <a:cxn ang="0">
                  <a:pos x="13" y="336"/>
                </a:cxn>
                <a:cxn ang="0">
                  <a:pos x="19" y="345"/>
                </a:cxn>
                <a:cxn ang="0">
                  <a:pos x="34" y="350"/>
                </a:cxn>
                <a:cxn ang="0">
                  <a:pos x="38" y="360"/>
                </a:cxn>
                <a:cxn ang="0">
                  <a:pos x="44" y="378"/>
                </a:cxn>
                <a:cxn ang="0">
                  <a:pos x="43" y="383"/>
                </a:cxn>
                <a:cxn ang="0">
                  <a:pos x="41" y="396"/>
                </a:cxn>
                <a:cxn ang="0">
                  <a:pos x="43" y="422"/>
                </a:cxn>
                <a:cxn ang="0">
                  <a:pos x="51" y="450"/>
                </a:cxn>
                <a:cxn ang="0">
                  <a:pos x="48" y="497"/>
                </a:cxn>
                <a:cxn ang="0">
                  <a:pos x="56" y="503"/>
                </a:cxn>
                <a:cxn ang="0">
                  <a:pos x="67" y="500"/>
                </a:cxn>
                <a:cxn ang="0">
                  <a:pos x="72" y="488"/>
                </a:cxn>
                <a:cxn ang="0">
                  <a:pos x="78" y="378"/>
                </a:cxn>
                <a:cxn ang="0">
                  <a:pos x="93" y="371"/>
                </a:cxn>
                <a:cxn ang="0">
                  <a:pos x="96" y="393"/>
                </a:cxn>
                <a:cxn ang="0">
                  <a:pos x="102" y="425"/>
                </a:cxn>
                <a:cxn ang="0">
                  <a:pos x="107" y="449"/>
                </a:cxn>
                <a:cxn ang="0">
                  <a:pos x="114" y="480"/>
                </a:cxn>
                <a:cxn ang="0">
                  <a:pos x="126" y="486"/>
                </a:cxn>
                <a:cxn ang="0">
                  <a:pos x="143" y="494"/>
                </a:cxn>
                <a:cxn ang="0">
                  <a:pos x="158" y="494"/>
                </a:cxn>
                <a:cxn ang="0">
                  <a:pos x="79" y="238"/>
                </a:cxn>
              </a:cxnLst>
              <a:rect l="0" t="0" r="r" b="b"/>
              <a:pathLst>
                <a:path w="164" h="505">
                  <a:moveTo>
                    <a:pt x="79" y="238"/>
                  </a:moveTo>
                  <a:lnTo>
                    <a:pt x="81" y="237"/>
                  </a:lnTo>
                  <a:lnTo>
                    <a:pt x="81" y="236"/>
                  </a:lnTo>
                  <a:lnTo>
                    <a:pt x="81" y="237"/>
                  </a:lnTo>
                  <a:lnTo>
                    <a:pt x="79" y="238"/>
                  </a:lnTo>
                  <a:lnTo>
                    <a:pt x="162" y="482"/>
                  </a:lnTo>
                  <a:lnTo>
                    <a:pt x="160" y="482"/>
                  </a:lnTo>
                  <a:lnTo>
                    <a:pt x="156" y="479"/>
                  </a:lnTo>
                  <a:lnTo>
                    <a:pt x="150" y="475"/>
                  </a:lnTo>
                  <a:lnTo>
                    <a:pt x="143" y="470"/>
                  </a:lnTo>
                  <a:lnTo>
                    <a:pt x="136" y="465"/>
                  </a:lnTo>
                  <a:lnTo>
                    <a:pt x="130" y="458"/>
                  </a:lnTo>
                  <a:lnTo>
                    <a:pt x="126" y="451"/>
                  </a:lnTo>
                  <a:lnTo>
                    <a:pt x="124" y="444"/>
                  </a:lnTo>
                  <a:lnTo>
                    <a:pt x="125" y="434"/>
                  </a:lnTo>
                  <a:lnTo>
                    <a:pt x="126" y="421"/>
                  </a:lnTo>
                  <a:lnTo>
                    <a:pt x="127" y="405"/>
                  </a:lnTo>
                  <a:lnTo>
                    <a:pt x="129" y="389"/>
                  </a:lnTo>
                  <a:lnTo>
                    <a:pt x="130" y="374"/>
                  </a:lnTo>
                  <a:lnTo>
                    <a:pt x="132" y="361"/>
                  </a:lnTo>
                  <a:lnTo>
                    <a:pt x="132" y="353"/>
                  </a:lnTo>
                  <a:lnTo>
                    <a:pt x="132" y="348"/>
                  </a:lnTo>
                  <a:lnTo>
                    <a:pt x="133" y="347"/>
                  </a:lnTo>
                  <a:lnTo>
                    <a:pt x="135" y="347"/>
                  </a:lnTo>
                  <a:lnTo>
                    <a:pt x="137" y="345"/>
                  </a:lnTo>
                  <a:lnTo>
                    <a:pt x="138" y="341"/>
                  </a:lnTo>
                  <a:lnTo>
                    <a:pt x="140" y="338"/>
                  </a:lnTo>
                  <a:lnTo>
                    <a:pt x="142" y="332"/>
                  </a:lnTo>
                  <a:lnTo>
                    <a:pt x="143" y="323"/>
                  </a:lnTo>
                  <a:lnTo>
                    <a:pt x="132" y="226"/>
                  </a:lnTo>
                  <a:lnTo>
                    <a:pt x="132" y="225"/>
                  </a:lnTo>
                  <a:lnTo>
                    <a:pt x="132" y="226"/>
                  </a:lnTo>
                  <a:lnTo>
                    <a:pt x="132" y="228"/>
                  </a:lnTo>
                  <a:lnTo>
                    <a:pt x="133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9" y="242"/>
                  </a:lnTo>
                  <a:lnTo>
                    <a:pt x="142" y="243"/>
                  </a:lnTo>
                  <a:lnTo>
                    <a:pt x="143" y="242"/>
                  </a:lnTo>
                  <a:lnTo>
                    <a:pt x="144" y="239"/>
                  </a:lnTo>
                  <a:lnTo>
                    <a:pt x="146" y="235"/>
                  </a:lnTo>
                  <a:lnTo>
                    <a:pt x="147" y="233"/>
                  </a:lnTo>
                  <a:lnTo>
                    <a:pt x="148" y="229"/>
                  </a:lnTo>
                  <a:lnTo>
                    <a:pt x="148" y="225"/>
                  </a:lnTo>
                  <a:lnTo>
                    <a:pt x="147" y="220"/>
                  </a:lnTo>
                  <a:lnTo>
                    <a:pt x="145" y="215"/>
                  </a:lnTo>
                  <a:lnTo>
                    <a:pt x="143" y="209"/>
                  </a:lnTo>
                  <a:lnTo>
                    <a:pt x="138" y="200"/>
                  </a:lnTo>
                  <a:lnTo>
                    <a:pt x="137" y="192"/>
                  </a:lnTo>
                  <a:lnTo>
                    <a:pt x="139" y="185"/>
                  </a:lnTo>
                  <a:lnTo>
                    <a:pt x="142" y="177"/>
                  </a:lnTo>
                  <a:lnTo>
                    <a:pt x="143" y="165"/>
                  </a:lnTo>
                  <a:lnTo>
                    <a:pt x="143" y="149"/>
                  </a:lnTo>
                  <a:lnTo>
                    <a:pt x="139" y="127"/>
                  </a:lnTo>
                  <a:lnTo>
                    <a:pt x="132" y="98"/>
                  </a:lnTo>
                  <a:lnTo>
                    <a:pt x="129" y="93"/>
                  </a:lnTo>
                  <a:lnTo>
                    <a:pt x="125" y="89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1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5" y="74"/>
                  </a:lnTo>
                  <a:lnTo>
                    <a:pt x="106" y="74"/>
                  </a:lnTo>
                  <a:lnTo>
                    <a:pt x="108" y="73"/>
                  </a:lnTo>
                  <a:lnTo>
                    <a:pt x="110" y="73"/>
                  </a:lnTo>
                  <a:lnTo>
                    <a:pt x="111" y="71"/>
                  </a:lnTo>
                  <a:lnTo>
                    <a:pt x="113" y="70"/>
                  </a:lnTo>
                  <a:lnTo>
                    <a:pt x="114" y="68"/>
                  </a:lnTo>
                  <a:lnTo>
                    <a:pt x="115" y="64"/>
                  </a:lnTo>
                  <a:lnTo>
                    <a:pt x="116" y="61"/>
                  </a:lnTo>
                  <a:lnTo>
                    <a:pt x="115" y="59"/>
                  </a:lnTo>
                  <a:lnTo>
                    <a:pt x="114" y="57"/>
                  </a:lnTo>
                  <a:lnTo>
                    <a:pt x="113" y="56"/>
                  </a:lnTo>
                  <a:lnTo>
                    <a:pt x="111" y="55"/>
                  </a:lnTo>
                  <a:lnTo>
                    <a:pt x="110" y="54"/>
                  </a:lnTo>
                  <a:lnTo>
                    <a:pt x="108" y="51"/>
                  </a:lnTo>
                  <a:lnTo>
                    <a:pt x="106" y="49"/>
                  </a:lnTo>
                  <a:lnTo>
                    <a:pt x="105" y="45"/>
                  </a:lnTo>
                  <a:lnTo>
                    <a:pt x="104" y="40"/>
                  </a:lnTo>
                  <a:lnTo>
                    <a:pt x="104" y="34"/>
                  </a:lnTo>
                  <a:lnTo>
                    <a:pt x="105" y="30"/>
                  </a:lnTo>
                  <a:lnTo>
                    <a:pt x="107" y="26"/>
                  </a:lnTo>
                  <a:lnTo>
                    <a:pt x="108" y="22"/>
                  </a:lnTo>
                  <a:lnTo>
                    <a:pt x="109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7" y="17"/>
                  </a:lnTo>
                  <a:lnTo>
                    <a:pt x="105" y="14"/>
                  </a:lnTo>
                  <a:lnTo>
                    <a:pt x="103" y="12"/>
                  </a:lnTo>
                  <a:lnTo>
                    <a:pt x="102" y="9"/>
                  </a:lnTo>
                  <a:lnTo>
                    <a:pt x="100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61" y="3"/>
                  </a:lnTo>
                  <a:lnTo>
                    <a:pt x="59" y="5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50" y="18"/>
                  </a:lnTo>
                  <a:lnTo>
                    <a:pt x="46" y="25"/>
                  </a:lnTo>
                  <a:lnTo>
                    <a:pt x="43" y="31"/>
                  </a:lnTo>
                  <a:lnTo>
                    <a:pt x="41" y="37"/>
                  </a:lnTo>
                  <a:lnTo>
                    <a:pt x="40" y="42"/>
                  </a:lnTo>
                  <a:lnTo>
                    <a:pt x="38" y="49"/>
                  </a:lnTo>
                  <a:lnTo>
                    <a:pt x="35" y="53"/>
                  </a:lnTo>
                  <a:lnTo>
                    <a:pt x="33" y="56"/>
                  </a:lnTo>
                  <a:lnTo>
                    <a:pt x="31" y="60"/>
                  </a:lnTo>
                  <a:lnTo>
                    <a:pt x="29" y="63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31" y="71"/>
                  </a:lnTo>
                  <a:lnTo>
                    <a:pt x="33" y="72"/>
                  </a:lnTo>
                  <a:lnTo>
                    <a:pt x="34" y="74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5" y="82"/>
                  </a:lnTo>
                  <a:lnTo>
                    <a:pt x="31" y="84"/>
                  </a:lnTo>
                  <a:lnTo>
                    <a:pt x="27" y="90"/>
                  </a:lnTo>
                  <a:lnTo>
                    <a:pt x="20" y="99"/>
                  </a:lnTo>
                  <a:lnTo>
                    <a:pt x="15" y="111"/>
                  </a:lnTo>
                  <a:lnTo>
                    <a:pt x="10" y="123"/>
                  </a:lnTo>
                  <a:lnTo>
                    <a:pt x="6" y="136"/>
                  </a:lnTo>
                  <a:lnTo>
                    <a:pt x="2" y="148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4" y="190"/>
                  </a:lnTo>
                  <a:lnTo>
                    <a:pt x="7" y="200"/>
                  </a:lnTo>
                  <a:lnTo>
                    <a:pt x="10" y="208"/>
                  </a:lnTo>
                  <a:lnTo>
                    <a:pt x="15" y="214"/>
                  </a:lnTo>
                  <a:lnTo>
                    <a:pt x="19" y="217"/>
                  </a:lnTo>
                  <a:lnTo>
                    <a:pt x="19" y="229"/>
                  </a:lnTo>
                  <a:lnTo>
                    <a:pt x="17" y="247"/>
                  </a:lnTo>
                  <a:lnTo>
                    <a:pt x="16" y="267"/>
                  </a:lnTo>
                  <a:lnTo>
                    <a:pt x="15" y="288"/>
                  </a:lnTo>
                  <a:lnTo>
                    <a:pt x="14" y="308"/>
                  </a:lnTo>
                  <a:lnTo>
                    <a:pt x="13" y="325"/>
                  </a:lnTo>
                  <a:lnTo>
                    <a:pt x="13" y="336"/>
                  </a:lnTo>
                  <a:lnTo>
                    <a:pt x="13" y="340"/>
                  </a:lnTo>
                  <a:lnTo>
                    <a:pt x="14" y="341"/>
                  </a:lnTo>
                  <a:lnTo>
                    <a:pt x="16" y="343"/>
                  </a:lnTo>
                  <a:lnTo>
                    <a:pt x="19" y="345"/>
                  </a:lnTo>
                  <a:lnTo>
                    <a:pt x="24" y="347"/>
                  </a:lnTo>
                  <a:lnTo>
                    <a:pt x="29" y="349"/>
                  </a:lnTo>
                  <a:lnTo>
                    <a:pt x="32" y="352"/>
                  </a:lnTo>
                  <a:lnTo>
                    <a:pt x="34" y="350"/>
                  </a:lnTo>
                  <a:lnTo>
                    <a:pt x="35" y="348"/>
                  </a:lnTo>
                  <a:lnTo>
                    <a:pt x="36" y="350"/>
                  </a:lnTo>
                  <a:lnTo>
                    <a:pt x="37" y="355"/>
                  </a:lnTo>
                  <a:lnTo>
                    <a:pt x="38" y="360"/>
                  </a:lnTo>
                  <a:lnTo>
                    <a:pt x="40" y="365"/>
                  </a:lnTo>
                  <a:lnTo>
                    <a:pt x="41" y="370"/>
                  </a:lnTo>
                  <a:lnTo>
                    <a:pt x="43" y="376"/>
                  </a:lnTo>
                  <a:lnTo>
                    <a:pt x="44" y="378"/>
                  </a:lnTo>
                  <a:lnTo>
                    <a:pt x="45" y="380"/>
                  </a:lnTo>
                  <a:lnTo>
                    <a:pt x="44" y="380"/>
                  </a:lnTo>
                  <a:lnTo>
                    <a:pt x="44" y="381"/>
                  </a:lnTo>
                  <a:lnTo>
                    <a:pt x="43" y="383"/>
                  </a:lnTo>
                  <a:lnTo>
                    <a:pt x="43" y="384"/>
                  </a:lnTo>
                  <a:lnTo>
                    <a:pt x="42" y="387"/>
                  </a:lnTo>
                  <a:lnTo>
                    <a:pt x="41" y="390"/>
                  </a:lnTo>
                  <a:lnTo>
                    <a:pt x="41" y="396"/>
                  </a:lnTo>
                  <a:lnTo>
                    <a:pt x="40" y="400"/>
                  </a:lnTo>
                  <a:lnTo>
                    <a:pt x="40" y="405"/>
                  </a:lnTo>
                  <a:lnTo>
                    <a:pt x="41" y="413"/>
                  </a:lnTo>
                  <a:lnTo>
                    <a:pt x="43" y="422"/>
                  </a:lnTo>
                  <a:lnTo>
                    <a:pt x="45" y="431"/>
                  </a:lnTo>
                  <a:lnTo>
                    <a:pt x="49" y="440"/>
                  </a:lnTo>
                  <a:lnTo>
                    <a:pt x="51" y="446"/>
                  </a:lnTo>
                  <a:lnTo>
                    <a:pt x="51" y="450"/>
                  </a:lnTo>
                  <a:lnTo>
                    <a:pt x="52" y="452"/>
                  </a:lnTo>
                  <a:lnTo>
                    <a:pt x="43" y="469"/>
                  </a:lnTo>
                  <a:lnTo>
                    <a:pt x="46" y="496"/>
                  </a:lnTo>
                  <a:lnTo>
                    <a:pt x="48" y="497"/>
                  </a:lnTo>
                  <a:lnTo>
                    <a:pt x="49" y="497"/>
                  </a:lnTo>
                  <a:lnTo>
                    <a:pt x="51" y="499"/>
                  </a:lnTo>
                  <a:lnTo>
                    <a:pt x="53" y="501"/>
                  </a:lnTo>
                  <a:lnTo>
                    <a:pt x="56" y="503"/>
                  </a:lnTo>
                  <a:lnTo>
                    <a:pt x="59" y="504"/>
                  </a:lnTo>
                  <a:lnTo>
                    <a:pt x="61" y="504"/>
                  </a:lnTo>
                  <a:lnTo>
                    <a:pt x="64" y="503"/>
                  </a:lnTo>
                  <a:lnTo>
                    <a:pt x="67" y="500"/>
                  </a:lnTo>
                  <a:lnTo>
                    <a:pt x="69" y="497"/>
                  </a:lnTo>
                  <a:lnTo>
                    <a:pt x="71" y="494"/>
                  </a:lnTo>
                  <a:lnTo>
                    <a:pt x="71" y="491"/>
                  </a:lnTo>
                  <a:lnTo>
                    <a:pt x="72" y="488"/>
                  </a:lnTo>
                  <a:lnTo>
                    <a:pt x="72" y="485"/>
                  </a:lnTo>
                  <a:lnTo>
                    <a:pt x="73" y="482"/>
                  </a:lnTo>
                  <a:lnTo>
                    <a:pt x="66" y="448"/>
                  </a:lnTo>
                  <a:lnTo>
                    <a:pt x="78" y="378"/>
                  </a:lnTo>
                  <a:lnTo>
                    <a:pt x="80" y="365"/>
                  </a:lnTo>
                  <a:lnTo>
                    <a:pt x="93" y="365"/>
                  </a:lnTo>
                  <a:lnTo>
                    <a:pt x="93" y="368"/>
                  </a:lnTo>
                  <a:lnTo>
                    <a:pt x="93" y="371"/>
                  </a:lnTo>
                  <a:lnTo>
                    <a:pt x="93" y="376"/>
                  </a:lnTo>
                  <a:lnTo>
                    <a:pt x="95" y="381"/>
                  </a:lnTo>
                  <a:lnTo>
                    <a:pt x="95" y="387"/>
                  </a:lnTo>
                  <a:lnTo>
                    <a:pt x="96" y="393"/>
                  </a:lnTo>
                  <a:lnTo>
                    <a:pt x="97" y="400"/>
                  </a:lnTo>
                  <a:lnTo>
                    <a:pt x="98" y="408"/>
                  </a:lnTo>
                  <a:lnTo>
                    <a:pt x="100" y="416"/>
                  </a:lnTo>
                  <a:lnTo>
                    <a:pt x="102" y="425"/>
                  </a:lnTo>
                  <a:lnTo>
                    <a:pt x="103" y="433"/>
                  </a:lnTo>
                  <a:lnTo>
                    <a:pt x="105" y="440"/>
                  </a:lnTo>
                  <a:lnTo>
                    <a:pt x="106" y="446"/>
                  </a:lnTo>
                  <a:lnTo>
                    <a:pt x="107" y="449"/>
                  </a:lnTo>
                  <a:lnTo>
                    <a:pt x="108" y="451"/>
                  </a:lnTo>
                  <a:lnTo>
                    <a:pt x="105" y="481"/>
                  </a:lnTo>
                  <a:lnTo>
                    <a:pt x="114" y="484"/>
                  </a:lnTo>
                  <a:lnTo>
                    <a:pt x="114" y="480"/>
                  </a:lnTo>
                  <a:lnTo>
                    <a:pt x="116" y="481"/>
                  </a:lnTo>
                  <a:lnTo>
                    <a:pt x="120" y="482"/>
                  </a:lnTo>
                  <a:lnTo>
                    <a:pt x="122" y="484"/>
                  </a:lnTo>
                  <a:lnTo>
                    <a:pt x="126" y="486"/>
                  </a:lnTo>
                  <a:lnTo>
                    <a:pt x="130" y="489"/>
                  </a:lnTo>
                  <a:lnTo>
                    <a:pt x="133" y="490"/>
                  </a:lnTo>
                  <a:lnTo>
                    <a:pt x="138" y="492"/>
                  </a:lnTo>
                  <a:lnTo>
                    <a:pt x="143" y="494"/>
                  </a:lnTo>
                  <a:lnTo>
                    <a:pt x="147" y="494"/>
                  </a:lnTo>
                  <a:lnTo>
                    <a:pt x="151" y="495"/>
                  </a:lnTo>
                  <a:lnTo>
                    <a:pt x="155" y="494"/>
                  </a:lnTo>
                  <a:lnTo>
                    <a:pt x="158" y="494"/>
                  </a:lnTo>
                  <a:lnTo>
                    <a:pt x="161" y="493"/>
                  </a:lnTo>
                  <a:lnTo>
                    <a:pt x="163" y="492"/>
                  </a:lnTo>
                  <a:lnTo>
                    <a:pt x="162" y="482"/>
                  </a:lnTo>
                  <a:lnTo>
                    <a:pt x="79" y="238"/>
                  </a:lnTo>
                </a:path>
              </a:pathLst>
            </a:custGeom>
            <a:solidFill>
              <a:srgbClr val="4C4C4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 noChangeAspect="1"/>
            </p:cNvSpPr>
            <p:nvPr/>
          </p:nvSpPr>
          <p:spPr bwMode="auto">
            <a:xfrm>
              <a:off x="4050" y="3002"/>
              <a:ext cx="17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5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 noChangeAspect="1"/>
            </p:cNvSpPr>
            <p:nvPr/>
          </p:nvSpPr>
          <p:spPr bwMode="auto">
            <a:xfrm>
              <a:off x="4222" y="3056"/>
              <a:ext cx="32" cy="26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2" y="15"/>
                </a:cxn>
                <a:cxn ang="0">
                  <a:pos x="3" y="15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13" y="6"/>
                </a:cxn>
                <a:cxn ang="0">
                  <a:pos x="18" y="7"/>
                </a:cxn>
                <a:cxn ang="0">
                  <a:pos x="21" y="9"/>
                </a:cxn>
                <a:cxn ang="0">
                  <a:pos x="26" y="11"/>
                </a:cxn>
                <a:cxn ang="0">
                  <a:pos x="29" y="15"/>
                </a:cxn>
                <a:cxn ang="0">
                  <a:pos x="31" y="18"/>
                </a:cxn>
                <a:cxn ang="0">
                  <a:pos x="31" y="23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0" y="25"/>
                </a:cxn>
                <a:cxn ang="0">
                  <a:pos x="25" y="22"/>
                </a:cxn>
                <a:cxn ang="0">
                  <a:pos x="21" y="20"/>
                </a:cxn>
                <a:cxn ang="0">
                  <a:pos x="15" y="18"/>
                </a:cxn>
                <a:cxn ang="0">
                  <a:pos x="10" y="17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3" y="15"/>
                </a:cxn>
                <a:cxn ang="0">
                  <a:pos x="1" y="16"/>
                </a:cxn>
                <a:cxn ang="0">
                  <a:pos x="2" y="15"/>
                </a:cxn>
                <a:cxn ang="0">
                  <a:pos x="1" y="16"/>
                </a:cxn>
                <a:cxn ang="0">
                  <a:pos x="3" y="15"/>
                </a:cxn>
              </a:cxnLst>
              <a:rect l="0" t="0" r="r" b="b"/>
              <a:pathLst>
                <a:path w="32" h="26">
                  <a:moveTo>
                    <a:pt x="3" y="15"/>
                  </a:moveTo>
                  <a:lnTo>
                    <a:pt x="2" y="15"/>
                  </a:lnTo>
                  <a:lnTo>
                    <a:pt x="3" y="15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26" y="11"/>
                  </a:lnTo>
                  <a:lnTo>
                    <a:pt x="29" y="15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5" y="22"/>
                  </a:lnTo>
                  <a:lnTo>
                    <a:pt x="21" y="20"/>
                  </a:lnTo>
                  <a:lnTo>
                    <a:pt x="15" y="18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3" y="15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 noChangeAspect="1"/>
            </p:cNvSpPr>
            <p:nvPr/>
          </p:nvSpPr>
          <p:spPr bwMode="auto">
            <a:xfrm>
              <a:off x="4538" y="3119"/>
              <a:ext cx="17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9" y="9"/>
                </a:cxn>
                <a:cxn ang="0">
                  <a:pos x="11" y="11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16" y="16"/>
                </a:cxn>
                <a:cxn ang="0">
                  <a:pos x="1" y="14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17" h="17">
                  <a:moveTo>
                    <a:pt x="3" y="0"/>
                  </a:moveTo>
                  <a:lnTo>
                    <a:pt x="5" y="3"/>
                  </a:lnTo>
                  <a:lnTo>
                    <a:pt x="6" y="4"/>
                  </a:lnTo>
                  <a:lnTo>
                    <a:pt x="8" y="6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6" y="16"/>
                  </a:lnTo>
                  <a:lnTo>
                    <a:pt x="1" y="14"/>
                  </a:lnTo>
                  <a:lnTo>
                    <a:pt x="0" y="4"/>
                  </a:lnTo>
                  <a:lnTo>
                    <a:pt x="3" y="0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 noChangeAspect="1"/>
            </p:cNvSpPr>
            <p:nvPr/>
          </p:nvSpPr>
          <p:spPr bwMode="auto">
            <a:xfrm>
              <a:off x="4133" y="3078"/>
              <a:ext cx="17" cy="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7"/>
                </a:cxn>
                <a:cxn ang="0">
                  <a:pos x="15" y="18"/>
                </a:cxn>
                <a:cxn ang="0">
                  <a:pos x="16" y="10"/>
                </a:cxn>
                <a:cxn ang="0">
                  <a:pos x="8" y="5"/>
                </a:cxn>
                <a:cxn ang="0">
                  <a:pos x="3" y="0"/>
                </a:cxn>
              </a:cxnLst>
              <a:rect l="0" t="0" r="r" b="b"/>
              <a:pathLst>
                <a:path w="17" h="19">
                  <a:moveTo>
                    <a:pt x="3" y="0"/>
                  </a:moveTo>
                  <a:lnTo>
                    <a:pt x="0" y="17"/>
                  </a:lnTo>
                  <a:lnTo>
                    <a:pt x="15" y="18"/>
                  </a:lnTo>
                  <a:lnTo>
                    <a:pt x="16" y="10"/>
                  </a:lnTo>
                  <a:lnTo>
                    <a:pt x="8" y="5"/>
                  </a:lnTo>
                  <a:lnTo>
                    <a:pt x="3" y="0"/>
                  </a:lnTo>
                </a:path>
              </a:pathLst>
            </a:custGeom>
            <a:solidFill>
              <a:srgbClr val="4C4C4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 noChangeAspect="1"/>
            </p:cNvSpPr>
            <p:nvPr/>
          </p:nvSpPr>
          <p:spPr bwMode="auto">
            <a:xfrm>
              <a:off x="4243" y="2737"/>
              <a:ext cx="168" cy="527"/>
            </a:xfrm>
            <a:custGeom>
              <a:avLst/>
              <a:gdLst/>
              <a:ahLst/>
              <a:cxnLst>
                <a:cxn ang="0">
                  <a:pos x="167" y="442"/>
                </a:cxn>
                <a:cxn ang="0">
                  <a:pos x="155" y="305"/>
                </a:cxn>
                <a:cxn ang="0">
                  <a:pos x="159" y="300"/>
                </a:cxn>
                <a:cxn ang="0">
                  <a:pos x="162" y="295"/>
                </a:cxn>
                <a:cxn ang="0">
                  <a:pos x="159" y="278"/>
                </a:cxn>
                <a:cxn ang="0">
                  <a:pos x="160" y="206"/>
                </a:cxn>
                <a:cxn ang="0">
                  <a:pos x="157" y="155"/>
                </a:cxn>
                <a:cxn ang="0">
                  <a:pos x="146" y="113"/>
                </a:cxn>
                <a:cxn ang="0">
                  <a:pos x="125" y="94"/>
                </a:cxn>
                <a:cxn ang="0">
                  <a:pos x="102" y="79"/>
                </a:cxn>
                <a:cxn ang="0">
                  <a:pos x="97" y="63"/>
                </a:cxn>
                <a:cxn ang="0">
                  <a:pos x="106" y="44"/>
                </a:cxn>
                <a:cxn ang="0">
                  <a:pos x="107" y="30"/>
                </a:cxn>
                <a:cxn ang="0">
                  <a:pos x="102" y="15"/>
                </a:cxn>
                <a:cxn ang="0">
                  <a:pos x="95" y="6"/>
                </a:cxn>
                <a:cxn ang="0">
                  <a:pos x="89" y="0"/>
                </a:cxn>
                <a:cxn ang="0">
                  <a:pos x="67" y="0"/>
                </a:cxn>
                <a:cxn ang="0">
                  <a:pos x="56" y="2"/>
                </a:cxn>
                <a:cxn ang="0">
                  <a:pos x="52" y="7"/>
                </a:cxn>
                <a:cxn ang="0">
                  <a:pos x="43" y="19"/>
                </a:cxn>
                <a:cxn ang="0">
                  <a:pos x="44" y="34"/>
                </a:cxn>
                <a:cxn ang="0">
                  <a:pos x="46" y="44"/>
                </a:cxn>
                <a:cxn ang="0">
                  <a:pos x="56" y="77"/>
                </a:cxn>
                <a:cxn ang="0">
                  <a:pos x="35" y="91"/>
                </a:cxn>
                <a:cxn ang="0">
                  <a:pos x="13" y="105"/>
                </a:cxn>
                <a:cxn ang="0">
                  <a:pos x="10" y="125"/>
                </a:cxn>
                <a:cxn ang="0">
                  <a:pos x="4" y="170"/>
                </a:cxn>
                <a:cxn ang="0">
                  <a:pos x="1" y="205"/>
                </a:cxn>
                <a:cxn ang="0">
                  <a:pos x="0" y="231"/>
                </a:cxn>
                <a:cxn ang="0">
                  <a:pos x="0" y="274"/>
                </a:cxn>
                <a:cxn ang="0">
                  <a:pos x="3" y="298"/>
                </a:cxn>
                <a:cxn ang="0">
                  <a:pos x="11" y="303"/>
                </a:cxn>
                <a:cxn ang="0">
                  <a:pos x="19" y="302"/>
                </a:cxn>
                <a:cxn ang="0">
                  <a:pos x="25" y="296"/>
                </a:cxn>
                <a:cxn ang="0">
                  <a:pos x="26" y="526"/>
                </a:cxn>
                <a:cxn ang="0">
                  <a:pos x="78" y="509"/>
                </a:cxn>
                <a:cxn ang="0">
                  <a:pos x="92" y="516"/>
                </a:cxn>
                <a:cxn ang="0">
                  <a:pos x="109" y="524"/>
                </a:cxn>
                <a:cxn ang="0">
                  <a:pos x="119" y="526"/>
                </a:cxn>
                <a:cxn ang="0">
                  <a:pos x="130" y="524"/>
                </a:cxn>
                <a:cxn ang="0">
                  <a:pos x="135" y="522"/>
                </a:cxn>
                <a:cxn ang="0">
                  <a:pos x="127" y="309"/>
                </a:cxn>
                <a:cxn ang="0">
                  <a:pos x="146" y="291"/>
                </a:cxn>
                <a:cxn ang="0">
                  <a:pos x="142" y="301"/>
                </a:cxn>
                <a:cxn ang="0">
                  <a:pos x="144" y="303"/>
                </a:cxn>
                <a:cxn ang="0">
                  <a:pos x="134" y="315"/>
                </a:cxn>
              </a:cxnLst>
              <a:rect l="0" t="0" r="r" b="b"/>
              <a:pathLst>
                <a:path w="168" h="527">
                  <a:moveTo>
                    <a:pt x="134" y="315"/>
                  </a:moveTo>
                  <a:lnTo>
                    <a:pt x="134" y="442"/>
                  </a:lnTo>
                  <a:lnTo>
                    <a:pt x="167" y="442"/>
                  </a:lnTo>
                  <a:lnTo>
                    <a:pt x="167" y="315"/>
                  </a:lnTo>
                  <a:lnTo>
                    <a:pt x="155" y="315"/>
                  </a:lnTo>
                  <a:lnTo>
                    <a:pt x="155" y="305"/>
                  </a:lnTo>
                  <a:lnTo>
                    <a:pt x="157" y="304"/>
                  </a:lnTo>
                  <a:lnTo>
                    <a:pt x="157" y="302"/>
                  </a:lnTo>
                  <a:lnTo>
                    <a:pt x="159" y="300"/>
                  </a:lnTo>
                  <a:lnTo>
                    <a:pt x="160" y="298"/>
                  </a:lnTo>
                  <a:lnTo>
                    <a:pt x="161" y="297"/>
                  </a:lnTo>
                  <a:lnTo>
                    <a:pt x="162" y="295"/>
                  </a:lnTo>
                  <a:lnTo>
                    <a:pt x="162" y="294"/>
                  </a:lnTo>
                  <a:lnTo>
                    <a:pt x="162" y="293"/>
                  </a:lnTo>
                  <a:lnTo>
                    <a:pt x="159" y="278"/>
                  </a:lnTo>
                  <a:lnTo>
                    <a:pt x="160" y="222"/>
                  </a:lnTo>
                  <a:lnTo>
                    <a:pt x="160" y="217"/>
                  </a:lnTo>
                  <a:lnTo>
                    <a:pt x="160" y="206"/>
                  </a:lnTo>
                  <a:lnTo>
                    <a:pt x="159" y="191"/>
                  </a:lnTo>
                  <a:lnTo>
                    <a:pt x="158" y="172"/>
                  </a:lnTo>
                  <a:lnTo>
                    <a:pt x="157" y="155"/>
                  </a:lnTo>
                  <a:lnTo>
                    <a:pt x="154" y="136"/>
                  </a:lnTo>
                  <a:lnTo>
                    <a:pt x="150" y="121"/>
                  </a:lnTo>
                  <a:lnTo>
                    <a:pt x="146" y="113"/>
                  </a:lnTo>
                  <a:lnTo>
                    <a:pt x="140" y="106"/>
                  </a:lnTo>
                  <a:lnTo>
                    <a:pt x="133" y="100"/>
                  </a:lnTo>
                  <a:lnTo>
                    <a:pt x="125" y="94"/>
                  </a:lnTo>
                  <a:lnTo>
                    <a:pt x="116" y="89"/>
                  </a:lnTo>
                  <a:lnTo>
                    <a:pt x="109" y="83"/>
                  </a:lnTo>
                  <a:lnTo>
                    <a:pt x="102" y="79"/>
                  </a:lnTo>
                  <a:lnTo>
                    <a:pt x="97" y="77"/>
                  </a:lnTo>
                  <a:lnTo>
                    <a:pt x="95" y="76"/>
                  </a:lnTo>
                  <a:lnTo>
                    <a:pt x="97" y="63"/>
                  </a:lnTo>
                  <a:lnTo>
                    <a:pt x="104" y="48"/>
                  </a:lnTo>
                  <a:lnTo>
                    <a:pt x="106" y="47"/>
                  </a:lnTo>
                  <a:lnTo>
                    <a:pt x="106" y="44"/>
                  </a:lnTo>
                  <a:lnTo>
                    <a:pt x="107" y="40"/>
                  </a:lnTo>
                  <a:lnTo>
                    <a:pt x="107" y="35"/>
                  </a:lnTo>
                  <a:lnTo>
                    <a:pt x="107" y="30"/>
                  </a:lnTo>
                  <a:lnTo>
                    <a:pt x="107" y="25"/>
                  </a:lnTo>
                  <a:lnTo>
                    <a:pt x="104" y="20"/>
                  </a:lnTo>
                  <a:lnTo>
                    <a:pt x="102" y="15"/>
                  </a:lnTo>
                  <a:lnTo>
                    <a:pt x="99" y="11"/>
                  </a:lnTo>
                  <a:lnTo>
                    <a:pt x="97" y="8"/>
                  </a:lnTo>
                  <a:lnTo>
                    <a:pt x="95" y="6"/>
                  </a:lnTo>
                  <a:lnTo>
                    <a:pt x="94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5" y="3"/>
                  </a:lnTo>
                  <a:lnTo>
                    <a:pt x="53" y="5"/>
                  </a:lnTo>
                  <a:lnTo>
                    <a:pt x="52" y="7"/>
                  </a:lnTo>
                  <a:lnTo>
                    <a:pt x="48" y="11"/>
                  </a:lnTo>
                  <a:lnTo>
                    <a:pt x="45" y="14"/>
                  </a:lnTo>
                  <a:lnTo>
                    <a:pt x="43" y="19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4" y="34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6" y="44"/>
                  </a:lnTo>
                  <a:lnTo>
                    <a:pt x="47" y="66"/>
                  </a:lnTo>
                  <a:lnTo>
                    <a:pt x="58" y="76"/>
                  </a:lnTo>
                  <a:lnTo>
                    <a:pt x="56" y="77"/>
                  </a:lnTo>
                  <a:lnTo>
                    <a:pt x="52" y="80"/>
                  </a:lnTo>
                  <a:lnTo>
                    <a:pt x="44" y="84"/>
                  </a:lnTo>
                  <a:lnTo>
                    <a:pt x="35" y="91"/>
                  </a:lnTo>
                  <a:lnTo>
                    <a:pt x="27" y="96"/>
                  </a:lnTo>
                  <a:lnTo>
                    <a:pt x="19" y="101"/>
                  </a:lnTo>
                  <a:lnTo>
                    <a:pt x="13" y="105"/>
                  </a:lnTo>
                  <a:lnTo>
                    <a:pt x="11" y="108"/>
                  </a:lnTo>
                  <a:lnTo>
                    <a:pt x="11" y="114"/>
                  </a:lnTo>
                  <a:lnTo>
                    <a:pt x="10" y="125"/>
                  </a:lnTo>
                  <a:lnTo>
                    <a:pt x="9" y="139"/>
                  </a:lnTo>
                  <a:lnTo>
                    <a:pt x="7" y="155"/>
                  </a:lnTo>
                  <a:lnTo>
                    <a:pt x="4" y="170"/>
                  </a:lnTo>
                  <a:lnTo>
                    <a:pt x="3" y="185"/>
                  </a:lnTo>
                  <a:lnTo>
                    <a:pt x="1" y="198"/>
                  </a:lnTo>
                  <a:lnTo>
                    <a:pt x="1" y="205"/>
                  </a:lnTo>
                  <a:lnTo>
                    <a:pt x="1" y="210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4"/>
                  </a:lnTo>
                  <a:lnTo>
                    <a:pt x="0" y="286"/>
                  </a:lnTo>
                  <a:lnTo>
                    <a:pt x="2" y="295"/>
                  </a:lnTo>
                  <a:lnTo>
                    <a:pt x="3" y="298"/>
                  </a:lnTo>
                  <a:lnTo>
                    <a:pt x="6" y="300"/>
                  </a:lnTo>
                  <a:lnTo>
                    <a:pt x="9" y="302"/>
                  </a:lnTo>
                  <a:lnTo>
                    <a:pt x="11" y="303"/>
                  </a:lnTo>
                  <a:lnTo>
                    <a:pt x="14" y="303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10" y="290"/>
                  </a:lnTo>
                  <a:lnTo>
                    <a:pt x="26" y="192"/>
                  </a:lnTo>
                  <a:lnTo>
                    <a:pt x="25" y="296"/>
                  </a:lnTo>
                  <a:lnTo>
                    <a:pt x="48" y="491"/>
                  </a:lnTo>
                  <a:lnTo>
                    <a:pt x="30" y="512"/>
                  </a:lnTo>
                  <a:lnTo>
                    <a:pt x="26" y="526"/>
                  </a:lnTo>
                  <a:lnTo>
                    <a:pt x="53" y="524"/>
                  </a:lnTo>
                  <a:lnTo>
                    <a:pt x="77" y="508"/>
                  </a:lnTo>
                  <a:lnTo>
                    <a:pt x="78" y="509"/>
                  </a:lnTo>
                  <a:lnTo>
                    <a:pt x="81" y="511"/>
                  </a:lnTo>
                  <a:lnTo>
                    <a:pt x="86" y="513"/>
                  </a:lnTo>
                  <a:lnTo>
                    <a:pt x="92" y="516"/>
                  </a:lnTo>
                  <a:lnTo>
                    <a:pt x="98" y="519"/>
                  </a:lnTo>
                  <a:lnTo>
                    <a:pt x="104" y="522"/>
                  </a:lnTo>
                  <a:lnTo>
                    <a:pt x="109" y="524"/>
                  </a:lnTo>
                  <a:lnTo>
                    <a:pt x="113" y="526"/>
                  </a:lnTo>
                  <a:lnTo>
                    <a:pt x="116" y="526"/>
                  </a:lnTo>
                  <a:lnTo>
                    <a:pt x="119" y="526"/>
                  </a:lnTo>
                  <a:lnTo>
                    <a:pt x="123" y="526"/>
                  </a:lnTo>
                  <a:lnTo>
                    <a:pt x="127" y="525"/>
                  </a:lnTo>
                  <a:lnTo>
                    <a:pt x="130" y="524"/>
                  </a:lnTo>
                  <a:lnTo>
                    <a:pt x="133" y="523"/>
                  </a:lnTo>
                  <a:lnTo>
                    <a:pt x="134" y="523"/>
                  </a:lnTo>
                  <a:lnTo>
                    <a:pt x="135" y="522"/>
                  </a:lnTo>
                  <a:lnTo>
                    <a:pt x="129" y="503"/>
                  </a:lnTo>
                  <a:lnTo>
                    <a:pt x="108" y="491"/>
                  </a:lnTo>
                  <a:lnTo>
                    <a:pt x="127" y="309"/>
                  </a:lnTo>
                  <a:lnTo>
                    <a:pt x="136" y="288"/>
                  </a:lnTo>
                  <a:lnTo>
                    <a:pt x="125" y="184"/>
                  </a:lnTo>
                  <a:lnTo>
                    <a:pt x="146" y="291"/>
                  </a:lnTo>
                  <a:lnTo>
                    <a:pt x="141" y="299"/>
                  </a:lnTo>
                  <a:lnTo>
                    <a:pt x="141" y="300"/>
                  </a:lnTo>
                  <a:lnTo>
                    <a:pt x="142" y="301"/>
                  </a:lnTo>
                  <a:lnTo>
                    <a:pt x="143" y="301"/>
                  </a:lnTo>
                  <a:lnTo>
                    <a:pt x="144" y="302"/>
                  </a:lnTo>
                  <a:lnTo>
                    <a:pt x="144" y="303"/>
                  </a:lnTo>
                  <a:lnTo>
                    <a:pt x="146" y="304"/>
                  </a:lnTo>
                  <a:lnTo>
                    <a:pt x="146" y="315"/>
                  </a:lnTo>
                  <a:lnTo>
                    <a:pt x="134" y="315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 noChangeAspect="1"/>
            </p:cNvSpPr>
            <p:nvPr/>
          </p:nvSpPr>
          <p:spPr bwMode="auto">
            <a:xfrm>
              <a:off x="3965" y="2773"/>
              <a:ext cx="164" cy="504"/>
            </a:xfrm>
            <a:custGeom>
              <a:avLst/>
              <a:gdLst/>
              <a:ahLst/>
              <a:cxnLst>
                <a:cxn ang="0">
                  <a:pos x="91" y="236"/>
                </a:cxn>
                <a:cxn ang="0">
                  <a:pos x="155" y="478"/>
                </a:cxn>
                <a:cxn ang="0">
                  <a:pos x="130" y="456"/>
                </a:cxn>
                <a:cxn ang="0">
                  <a:pos x="125" y="420"/>
                </a:cxn>
                <a:cxn ang="0">
                  <a:pos x="131" y="360"/>
                </a:cxn>
                <a:cxn ang="0">
                  <a:pos x="134" y="346"/>
                </a:cxn>
                <a:cxn ang="0">
                  <a:pos x="142" y="331"/>
                </a:cxn>
                <a:cxn ang="0">
                  <a:pos x="132" y="225"/>
                </a:cxn>
                <a:cxn ang="0">
                  <a:pos x="136" y="238"/>
                </a:cxn>
                <a:cxn ang="0">
                  <a:pos x="143" y="237"/>
                </a:cxn>
                <a:cxn ang="0">
                  <a:pos x="147" y="224"/>
                </a:cxn>
                <a:cxn ang="0">
                  <a:pos x="137" y="200"/>
                </a:cxn>
                <a:cxn ang="0">
                  <a:pos x="143" y="165"/>
                </a:cxn>
                <a:cxn ang="0">
                  <a:pos x="129" y="93"/>
                </a:cxn>
                <a:cxn ang="0">
                  <a:pos x="111" y="77"/>
                </a:cxn>
                <a:cxn ang="0">
                  <a:pos x="105" y="74"/>
                </a:cxn>
                <a:cxn ang="0">
                  <a:pos x="111" y="71"/>
                </a:cxn>
                <a:cxn ang="0">
                  <a:pos x="115" y="61"/>
                </a:cxn>
                <a:cxn ang="0">
                  <a:pos x="111" y="55"/>
                </a:cxn>
                <a:cxn ang="0">
                  <a:pos x="104" y="45"/>
                </a:cxn>
                <a:cxn ang="0">
                  <a:pos x="106" y="26"/>
                </a:cxn>
                <a:cxn ang="0">
                  <a:pos x="108" y="18"/>
                </a:cxn>
                <a:cxn ang="0">
                  <a:pos x="102" y="9"/>
                </a:cxn>
                <a:cxn ang="0">
                  <a:pos x="97" y="0"/>
                </a:cxn>
                <a:cxn ang="0">
                  <a:pos x="77" y="0"/>
                </a:cxn>
                <a:cxn ang="0">
                  <a:pos x="58" y="5"/>
                </a:cxn>
                <a:cxn ang="0">
                  <a:pos x="45" y="25"/>
                </a:cxn>
                <a:cxn ang="0">
                  <a:pos x="37" y="48"/>
                </a:cxn>
                <a:cxn ang="0">
                  <a:pos x="29" y="62"/>
                </a:cxn>
                <a:cxn ang="0">
                  <a:pos x="31" y="71"/>
                </a:cxn>
                <a:cxn ang="0">
                  <a:pos x="36" y="77"/>
                </a:cxn>
                <a:cxn ang="0">
                  <a:pos x="26" y="90"/>
                </a:cxn>
                <a:cxn ang="0">
                  <a:pos x="6" y="136"/>
                </a:cxn>
                <a:cxn ang="0">
                  <a:pos x="0" y="164"/>
                </a:cxn>
                <a:cxn ang="0">
                  <a:pos x="7" y="200"/>
                </a:cxn>
                <a:cxn ang="0">
                  <a:pos x="18" y="229"/>
                </a:cxn>
                <a:cxn ang="0">
                  <a:pos x="14" y="306"/>
                </a:cxn>
                <a:cxn ang="0">
                  <a:pos x="13" y="341"/>
                </a:cxn>
                <a:cxn ang="0">
                  <a:pos x="28" y="349"/>
                </a:cxn>
                <a:cxn ang="0">
                  <a:pos x="35" y="349"/>
                </a:cxn>
                <a:cxn ang="0">
                  <a:pos x="41" y="370"/>
                </a:cxn>
                <a:cxn ang="0">
                  <a:pos x="44" y="380"/>
                </a:cxn>
                <a:cxn ang="0">
                  <a:pos x="41" y="390"/>
                </a:cxn>
                <a:cxn ang="0">
                  <a:pos x="41" y="412"/>
                </a:cxn>
                <a:cxn ang="0">
                  <a:pos x="50" y="445"/>
                </a:cxn>
                <a:cxn ang="0">
                  <a:pos x="46" y="495"/>
                </a:cxn>
                <a:cxn ang="0">
                  <a:pos x="52" y="500"/>
                </a:cxn>
                <a:cxn ang="0">
                  <a:pos x="64" y="502"/>
                </a:cxn>
                <a:cxn ang="0">
                  <a:pos x="71" y="489"/>
                </a:cxn>
                <a:cxn ang="0">
                  <a:pos x="65" y="447"/>
                </a:cxn>
                <a:cxn ang="0">
                  <a:pos x="92" y="364"/>
                </a:cxn>
                <a:cxn ang="0">
                  <a:pos x="93" y="380"/>
                </a:cxn>
                <a:cxn ang="0">
                  <a:pos x="98" y="406"/>
                </a:cxn>
                <a:cxn ang="0">
                  <a:pos x="104" y="440"/>
                </a:cxn>
                <a:cxn ang="0">
                  <a:pos x="104" y="480"/>
                </a:cxn>
                <a:cxn ang="0">
                  <a:pos x="116" y="480"/>
                </a:cxn>
                <a:cxn ang="0">
                  <a:pos x="130" y="487"/>
                </a:cxn>
                <a:cxn ang="0">
                  <a:pos x="147" y="493"/>
                </a:cxn>
                <a:cxn ang="0">
                  <a:pos x="160" y="492"/>
                </a:cxn>
                <a:cxn ang="0">
                  <a:pos x="88" y="237"/>
                </a:cxn>
              </a:cxnLst>
              <a:rect l="0" t="0" r="r" b="b"/>
              <a:pathLst>
                <a:path w="164" h="504">
                  <a:moveTo>
                    <a:pt x="88" y="237"/>
                  </a:moveTo>
                  <a:lnTo>
                    <a:pt x="89" y="237"/>
                  </a:lnTo>
                  <a:lnTo>
                    <a:pt x="88" y="237"/>
                  </a:lnTo>
                  <a:lnTo>
                    <a:pt x="91" y="236"/>
                  </a:lnTo>
                  <a:lnTo>
                    <a:pt x="88" y="237"/>
                  </a:lnTo>
                  <a:lnTo>
                    <a:pt x="161" y="481"/>
                  </a:lnTo>
                  <a:lnTo>
                    <a:pt x="160" y="481"/>
                  </a:lnTo>
                  <a:lnTo>
                    <a:pt x="155" y="478"/>
                  </a:lnTo>
                  <a:lnTo>
                    <a:pt x="150" y="475"/>
                  </a:lnTo>
                  <a:lnTo>
                    <a:pt x="143" y="469"/>
                  </a:lnTo>
                  <a:lnTo>
                    <a:pt x="135" y="464"/>
                  </a:lnTo>
                  <a:lnTo>
                    <a:pt x="130" y="456"/>
                  </a:lnTo>
                  <a:lnTo>
                    <a:pt x="125" y="450"/>
                  </a:lnTo>
                  <a:lnTo>
                    <a:pt x="124" y="443"/>
                  </a:lnTo>
                  <a:lnTo>
                    <a:pt x="124" y="433"/>
                  </a:lnTo>
                  <a:lnTo>
                    <a:pt x="125" y="420"/>
                  </a:lnTo>
                  <a:lnTo>
                    <a:pt x="127" y="405"/>
                  </a:lnTo>
                  <a:lnTo>
                    <a:pt x="128" y="388"/>
                  </a:lnTo>
                  <a:lnTo>
                    <a:pt x="130" y="372"/>
                  </a:lnTo>
                  <a:lnTo>
                    <a:pt x="131" y="360"/>
                  </a:lnTo>
                  <a:lnTo>
                    <a:pt x="132" y="350"/>
                  </a:lnTo>
                  <a:lnTo>
                    <a:pt x="132" y="348"/>
                  </a:lnTo>
                  <a:lnTo>
                    <a:pt x="133" y="347"/>
                  </a:lnTo>
                  <a:lnTo>
                    <a:pt x="134" y="346"/>
                  </a:lnTo>
                  <a:lnTo>
                    <a:pt x="136" y="344"/>
                  </a:lnTo>
                  <a:lnTo>
                    <a:pt x="138" y="341"/>
                  </a:lnTo>
                  <a:lnTo>
                    <a:pt x="140" y="336"/>
                  </a:lnTo>
                  <a:lnTo>
                    <a:pt x="142" y="331"/>
                  </a:lnTo>
                  <a:lnTo>
                    <a:pt x="143" y="322"/>
                  </a:lnTo>
                  <a:lnTo>
                    <a:pt x="131" y="225"/>
                  </a:lnTo>
                  <a:lnTo>
                    <a:pt x="131" y="223"/>
                  </a:lnTo>
                  <a:lnTo>
                    <a:pt x="132" y="225"/>
                  </a:lnTo>
                  <a:lnTo>
                    <a:pt x="132" y="227"/>
                  </a:lnTo>
                  <a:lnTo>
                    <a:pt x="133" y="230"/>
                  </a:lnTo>
                  <a:lnTo>
                    <a:pt x="134" y="235"/>
                  </a:lnTo>
                  <a:lnTo>
                    <a:pt x="136" y="238"/>
                  </a:lnTo>
                  <a:lnTo>
                    <a:pt x="138" y="242"/>
                  </a:lnTo>
                  <a:lnTo>
                    <a:pt x="140" y="243"/>
                  </a:lnTo>
                  <a:lnTo>
                    <a:pt x="143" y="240"/>
                  </a:lnTo>
                  <a:lnTo>
                    <a:pt x="143" y="237"/>
                  </a:lnTo>
                  <a:lnTo>
                    <a:pt x="145" y="235"/>
                  </a:lnTo>
                  <a:lnTo>
                    <a:pt x="146" y="232"/>
                  </a:lnTo>
                  <a:lnTo>
                    <a:pt x="147" y="229"/>
                  </a:lnTo>
                  <a:lnTo>
                    <a:pt x="147" y="224"/>
                  </a:lnTo>
                  <a:lnTo>
                    <a:pt x="147" y="220"/>
                  </a:lnTo>
                  <a:lnTo>
                    <a:pt x="145" y="214"/>
                  </a:lnTo>
                  <a:lnTo>
                    <a:pt x="143" y="209"/>
                  </a:lnTo>
                  <a:lnTo>
                    <a:pt x="137" y="200"/>
                  </a:lnTo>
                  <a:lnTo>
                    <a:pt x="137" y="192"/>
                  </a:lnTo>
                  <a:lnTo>
                    <a:pt x="139" y="185"/>
                  </a:lnTo>
                  <a:lnTo>
                    <a:pt x="142" y="177"/>
                  </a:lnTo>
                  <a:lnTo>
                    <a:pt x="143" y="165"/>
                  </a:lnTo>
                  <a:lnTo>
                    <a:pt x="143" y="148"/>
                  </a:lnTo>
                  <a:lnTo>
                    <a:pt x="139" y="127"/>
                  </a:lnTo>
                  <a:lnTo>
                    <a:pt x="131" y="97"/>
                  </a:lnTo>
                  <a:lnTo>
                    <a:pt x="129" y="93"/>
                  </a:lnTo>
                  <a:lnTo>
                    <a:pt x="125" y="89"/>
                  </a:lnTo>
                  <a:lnTo>
                    <a:pt x="121" y="84"/>
                  </a:lnTo>
                  <a:lnTo>
                    <a:pt x="115" y="81"/>
                  </a:lnTo>
                  <a:lnTo>
                    <a:pt x="111" y="77"/>
                  </a:lnTo>
                  <a:lnTo>
                    <a:pt x="108" y="76"/>
                  </a:lnTo>
                  <a:lnTo>
                    <a:pt x="105" y="74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06" y="74"/>
                  </a:lnTo>
                  <a:lnTo>
                    <a:pt x="108" y="73"/>
                  </a:lnTo>
                  <a:lnTo>
                    <a:pt x="110" y="73"/>
                  </a:lnTo>
                  <a:lnTo>
                    <a:pt x="111" y="71"/>
                  </a:lnTo>
                  <a:lnTo>
                    <a:pt x="112" y="70"/>
                  </a:lnTo>
                  <a:lnTo>
                    <a:pt x="114" y="68"/>
                  </a:lnTo>
                  <a:lnTo>
                    <a:pt x="115" y="64"/>
                  </a:lnTo>
                  <a:lnTo>
                    <a:pt x="115" y="61"/>
                  </a:lnTo>
                  <a:lnTo>
                    <a:pt x="115" y="59"/>
                  </a:lnTo>
                  <a:lnTo>
                    <a:pt x="114" y="57"/>
                  </a:lnTo>
                  <a:lnTo>
                    <a:pt x="113" y="56"/>
                  </a:lnTo>
                  <a:lnTo>
                    <a:pt x="111" y="55"/>
                  </a:lnTo>
                  <a:lnTo>
                    <a:pt x="110" y="54"/>
                  </a:lnTo>
                  <a:lnTo>
                    <a:pt x="108" y="51"/>
                  </a:lnTo>
                  <a:lnTo>
                    <a:pt x="106" y="48"/>
                  </a:lnTo>
                  <a:lnTo>
                    <a:pt x="104" y="45"/>
                  </a:lnTo>
                  <a:lnTo>
                    <a:pt x="104" y="40"/>
                  </a:lnTo>
                  <a:lnTo>
                    <a:pt x="104" y="34"/>
                  </a:lnTo>
                  <a:lnTo>
                    <a:pt x="105" y="30"/>
                  </a:lnTo>
                  <a:lnTo>
                    <a:pt x="106" y="26"/>
                  </a:lnTo>
                  <a:lnTo>
                    <a:pt x="107" y="22"/>
                  </a:lnTo>
                  <a:lnTo>
                    <a:pt x="108" y="20"/>
                  </a:lnTo>
                  <a:lnTo>
                    <a:pt x="109" y="19"/>
                  </a:lnTo>
                  <a:lnTo>
                    <a:pt x="108" y="18"/>
                  </a:lnTo>
                  <a:lnTo>
                    <a:pt x="107" y="16"/>
                  </a:lnTo>
                  <a:lnTo>
                    <a:pt x="105" y="14"/>
                  </a:lnTo>
                  <a:lnTo>
                    <a:pt x="103" y="12"/>
                  </a:lnTo>
                  <a:lnTo>
                    <a:pt x="102" y="9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61" y="3"/>
                  </a:lnTo>
                  <a:lnTo>
                    <a:pt x="58" y="5"/>
                  </a:lnTo>
                  <a:lnTo>
                    <a:pt x="55" y="8"/>
                  </a:lnTo>
                  <a:lnTo>
                    <a:pt x="51" y="13"/>
                  </a:lnTo>
                  <a:lnTo>
                    <a:pt x="49" y="18"/>
                  </a:lnTo>
                  <a:lnTo>
                    <a:pt x="45" y="25"/>
                  </a:lnTo>
                  <a:lnTo>
                    <a:pt x="42" y="31"/>
                  </a:lnTo>
                  <a:lnTo>
                    <a:pt x="40" y="37"/>
                  </a:lnTo>
                  <a:lnTo>
                    <a:pt x="39" y="42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3" y="56"/>
                  </a:lnTo>
                  <a:lnTo>
                    <a:pt x="30" y="60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26" y="66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6" y="77"/>
                  </a:lnTo>
                  <a:lnTo>
                    <a:pt x="36" y="79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90"/>
                  </a:lnTo>
                  <a:lnTo>
                    <a:pt x="20" y="98"/>
                  </a:lnTo>
                  <a:lnTo>
                    <a:pt x="15" y="111"/>
                  </a:lnTo>
                  <a:lnTo>
                    <a:pt x="10" y="123"/>
                  </a:lnTo>
                  <a:lnTo>
                    <a:pt x="6" y="136"/>
                  </a:lnTo>
                  <a:lnTo>
                    <a:pt x="2" y="147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1" y="180"/>
                  </a:lnTo>
                  <a:lnTo>
                    <a:pt x="4" y="189"/>
                  </a:lnTo>
                  <a:lnTo>
                    <a:pt x="7" y="200"/>
                  </a:lnTo>
                  <a:lnTo>
                    <a:pt x="10" y="208"/>
                  </a:lnTo>
                  <a:lnTo>
                    <a:pt x="14" y="214"/>
                  </a:lnTo>
                  <a:lnTo>
                    <a:pt x="19" y="216"/>
                  </a:lnTo>
                  <a:lnTo>
                    <a:pt x="18" y="229"/>
                  </a:lnTo>
                  <a:lnTo>
                    <a:pt x="17" y="246"/>
                  </a:lnTo>
                  <a:lnTo>
                    <a:pt x="16" y="266"/>
                  </a:lnTo>
                  <a:lnTo>
                    <a:pt x="15" y="287"/>
                  </a:lnTo>
                  <a:lnTo>
                    <a:pt x="14" y="306"/>
                  </a:lnTo>
                  <a:lnTo>
                    <a:pt x="13" y="323"/>
                  </a:lnTo>
                  <a:lnTo>
                    <a:pt x="12" y="335"/>
                  </a:lnTo>
                  <a:lnTo>
                    <a:pt x="12" y="340"/>
                  </a:lnTo>
                  <a:lnTo>
                    <a:pt x="13" y="341"/>
                  </a:lnTo>
                  <a:lnTo>
                    <a:pt x="16" y="342"/>
                  </a:lnTo>
                  <a:lnTo>
                    <a:pt x="19" y="344"/>
                  </a:lnTo>
                  <a:lnTo>
                    <a:pt x="24" y="347"/>
                  </a:lnTo>
                  <a:lnTo>
                    <a:pt x="28" y="349"/>
                  </a:lnTo>
                  <a:lnTo>
                    <a:pt x="31" y="349"/>
                  </a:lnTo>
                  <a:lnTo>
                    <a:pt x="34" y="349"/>
                  </a:lnTo>
                  <a:lnTo>
                    <a:pt x="35" y="348"/>
                  </a:lnTo>
                  <a:lnTo>
                    <a:pt x="35" y="349"/>
                  </a:lnTo>
                  <a:lnTo>
                    <a:pt x="36" y="354"/>
                  </a:lnTo>
                  <a:lnTo>
                    <a:pt x="38" y="359"/>
                  </a:lnTo>
                  <a:lnTo>
                    <a:pt x="40" y="364"/>
                  </a:lnTo>
                  <a:lnTo>
                    <a:pt x="41" y="370"/>
                  </a:lnTo>
                  <a:lnTo>
                    <a:pt x="42" y="375"/>
                  </a:lnTo>
                  <a:lnTo>
                    <a:pt x="44" y="377"/>
                  </a:lnTo>
                  <a:lnTo>
                    <a:pt x="44" y="379"/>
                  </a:lnTo>
                  <a:lnTo>
                    <a:pt x="44" y="380"/>
                  </a:lnTo>
                  <a:lnTo>
                    <a:pt x="43" y="382"/>
                  </a:lnTo>
                  <a:lnTo>
                    <a:pt x="42" y="384"/>
                  </a:lnTo>
                  <a:lnTo>
                    <a:pt x="42" y="386"/>
                  </a:lnTo>
                  <a:lnTo>
                    <a:pt x="41" y="390"/>
                  </a:lnTo>
                  <a:lnTo>
                    <a:pt x="40" y="393"/>
                  </a:lnTo>
                  <a:lnTo>
                    <a:pt x="40" y="399"/>
                  </a:lnTo>
                  <a:lnTo>
                    <a:pt x="40" y="405"/>
                  </a:lnTo>
                  <a:lnTo>
                    <a:pt x="41" y="412"/>
                  </a:lnTo>
                  <a:lnTo>
                    <a:pt x="43" y="421"/>
                  </a:lnTo>
                  <a:lnTo>
                    <a:pt x="45" y="430"/>
                  </a:lnTo>
                  <a:lnTo>
                    <a:pt x="48" y="438"/>
                  </a:lnTo>
                  <a:lnTo>
                    <a:pt x="50" y="445"/>
                  </a:lnTo>
                  <a:lnTo>
                    <a:pt x="51" y="449"/>
                  </a:lnTo>
                  <a:lnTo>
                    <a:pt x="51" y="451"/>
                  </a:lnTo>
                  <a:lnTo>
                    <a:pt x="43" y="468"/>
                  </a:lnTo>
                  <a:lnTo>
                    <a:pt x="46" y="495"/>
                  </a:lnTo>
                  <a:lnTo>
                    <a:pt x="46" y="496"/>
                  </a:lnTo>
                  <a:lnTo>
                    <a:pt x="48" y="496"/>
                  </a:lnTo>
                  <a:lnTo>
                    <a:pt x="51" y="498"/>
                  </a:lnTo>
                  <a:lnTo>
                    <a:pt x="52" y="500"/>
                  </a:lnTo>
                  <a:lnTo>
                    <a:pt x="55" y="502"/>
                  </a:lnTo>
                  <a:lnTo>
                    <a:pt x="58" y="503"/>
                  </a:lnTo>
                  <a:lnTo>
                    <a:pt x="61" y="503"/>
                  </a:lnTo>
                  <a:lnTo>
                    <a:pt x="64" y="502"/>
                  </a:lnTo>
                  <a:lnTo>
                    <a:pt x="66" y="499"/>
                  </a:lnTo>
                  <a:lnTo>
                    <a:pt x="68" y="496"/>
                  </a:lnTo>
                  <a:lnTo>
                    <a:pt x="71" y="493"/>
                  </a:lnTo>
                  <a:lnTo>
                    <a:pt x="71" y="489"/>
                  </a:lnTo>
                  <a:lnTo>
                    <a:pt x="72" y="487"/>
                  </a:lnTo>
                  <a:lnTo>
                    <a:pt x="72" y="484"/>
                  </a:lnTo>
                  <a:lnTo>
                    <a:pt x="72" y="481"/>
                  </a:lnTo>
                  <a:lnTo>
                    <a:pt x="65" y="447"/>
                  </a:lnTo>
                  <a:lnTo>
                    <a:pt x="77" y="377"/>
                  </a:lnTo>
                  <a:lnTo>
                    <a:pt x="80" y="363"/>
                  </a:lnTo>
                  <a:lnTo>
                    <a:pt x="92" y="363"/>
                  </a:lnTo>
                  <a:lnTo>
                    <a:pt x="92" y="364"/>
                  </a:lnTo>
                  <a:lnTo>
                    <a:pt x="92" y="367"/>
                  </a:lnTo>
                  <a:lnTo>
                    <a:pt x="93" y="370"/>
                  </a:lnTo>
                  <a:lnTo>
                    <a:pt x="93" y="375"/>
                  </a:lnTo>
                  <a:lnTo>
                    <a:pt x="93" y="380"/>
                  </a:lnTo>
                  <a:lnTo>
                    <a:pt x="95" y="386"/>
                  </a:lnTo>
                  <a:lnTo>
                    <a:pt x="95" y="392"/>
                  </a:lnTo>
                  <a:lnTo>
                    <a:pt x="96" y="399"/>
                  </a:lnTo>
                  <a:lnTo>
                    <a:pt x="98" y="406"/>
                  </a:lnTo>
                  <a:lnTo>
                    <a:pt x="100" y="415"/>
                  </a:lnTo>
                  <a:lnTo>
                    <a:pt x="102" y="424"/>
                  </a:lnTo>
                  <a:lnTo>
                    <a:pt x="103" y="432"/>
                  </a:lnTo>
                  <a:lnTo>
                    <a:pt x="104" y="440"/>
                  </a:lnTo>
                  <a:lnTo>
                    <a:pt x="106" y="445"/>
                  </a:lnTo>
                  <a:lnTo>
                    <a:pt x="107" y="448"/>
                  </a:lnTo>
                  <a:lnTo>
                    <a:pt x="107" y="449"/>
                  </a:lnTo>
                  <a:lnTo>
                    <a:pt x="104" y="480"/>
                  </a:lnTo>
                  <a:lnTo>
                    <a:pt x="113" y="482"/>
                  </a:lnTo>
                  <a:lnTo>
                    <a:pt x="113" y="479"/>
                  </a:lnTo>
                  <a:lnTo>
                    <a:pt x="114" y="479"/>
                  </a:lnTo>
                  <a:lnTo>
                    <a:pt x="116" y="480"/>
                  </a:lnTo>
                  <a:lnTo>
                    <a:pt x="119" y="481"/>
                  </a:lnTo>
                  <a:lnTo>
                    <a:pt x="122" y="482"/>
                  </a:lnTo>
                  <a:lnTo>
                    <a:pt x="125" y="485"/>
                  </a:lnTo>
                  <a:lnTo>
                    <a:pt x="130" y="487"/>
                  </a:lnTo>
                  <a:lnTo>
                    <a:pt x="133" y="489"/>
                  </a:lnTo>
                  <a:lnTo>
                    <a:pt x="137" y="491"/>
                  </a:lnTo>
                  <a:lnTo>
                    <a:pt x="143" y="493"/>
                  </a:lnTo>
                  <a:lnTo>
                    <a:pt x="147" y="493"/>
                  </a:lnTo>
                  <a:lnTo>
                    <a:pt x="151" y="493"/>
                  </a:lnTo>
                  <a:lnTo>
                    <a:pt x="154" y="493"/>
                  </a:lnTo>
                  <a:lnTo>
                    <a:pt x="158" y="492"/>
                  </a:lnTo>
                  <a:lnTo>
                    <a:pt x="160" y="492"/>
                  </a:lnTo>
                  <a:lnTo>
                    <a:pt x="162" y="491"/>
                  </a:lnTo>
                  <a:lnTo>
                    <a:pt x="163" y="491"/>
                  </a:lnTo>
                  <a:lnTo>
                    <a:pt x="161" y="481"/>
                  </a:lnTo>
                  <a:lnTo>
                    <a:pt x="88" y="237"/>
                  </a:lnTo>
                </a:path>
              </a:pathLst>
            </a:custGeom>
            <a:solidFill>
              <a:srgbClr val="4C4C4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 noChangeAspect="1"/>
            </p:cNvSpPr>
            <p:nvPr/>
          </p:nvSpPr>
          <p:spPr bwMode="auto">
            <a:xfrm>
              <a:off x="4104" y="2763"/>
              <a:ext cx="171" cy="538"/>
            </a:xfrm>
            <a:custGeom>
              <a:avLst/>
              <a:gdLst/>
              <a:ahLst/>
              <a:cxnLst>
                <a:cxn ang="0">
                  <a:pos x="138" y="303"/>
                </a:cxn>
                <a:cxn ang="0">
                  <a:pos x="154" y="223"/>
                </a:cxn>
                <a:cxn ang="0">
                  <a:pos x="169" y="182"/>
                </a:cxn>
                <a:cxn ang="0">
                  <a:pos x="165" y="166"/>
                </a:cxn>
                <a:cxn ang="0">
                  <a:pos x="159" y="143"/>
                </a:cxn>
                <a:cxn ang="0">
                  <a:pos x="149" y="121"/>
                </a:cxn>
                <a:cxn ang="0">
                  <a:pos x="140" y="108"/>
                </a:cxn>
                <a:cxn ang="0">
                  <a:pos x="124" y="95"/>
                </a:cxn>
                <a:cxn ang="0">
                  <a:pos x="109" y="84"/>
                </a:cxn>
                <a:cxn ang="0">
                  <a:pos x="97" y="78"/>
                </a:cxn>
                <a:cxn ang="0">
                  <a:pos x="101" y="71"/>
                </a:cxn>
                <a:cxn ang="0">
                  <a:pos x="102" y="49"/>
                </a:cxn>
                <a:cxn ang="0">
                  <a:pos x="104" y="42"/>
                </a:cxn>
                <a:cxn ang="0">
                  <a:pos x="106" y="32"/>
                </a:cxn>
                <a:cxn ang="0">
                  <a:pos x="104" y="20"/>
                </a:cxn>
                <a:cxn ang="0">
                  <a:pos x="99" y="13"/>
                </a:cxn>
                <a:cxn ang="0">
                  <a:pos x="97" y="9"/>
                </a:cxn>
                <a:cxn ang="0">
                  <a:pos x="96" y="7"/>
                </a:cxn>
                <a:cxn ang="0">
                  <a:pos x="91" y="5"/>
                </a:cxn>
                <a:cxn ang="0">
                  <a:pos x="78" y="0"/>
                </a:cxn>
                <a:cxn ang="0">
                  <a:pos x="67" y="0"/>
                </a:cxn>
                <a:cxn ang="0">
                  <a:pos x="59" y="3"/>
                </a:cxn>
                <a:cxn ang="0">
                  <a:pos x="52" y="8"/>
                </a:cxn>
                <a:cxn ang="0">
                  <a:pos x="45" y="16"/>
                </a:cxn>
                <a:cxn ang="0">
                  <a:pos x="43" y="30"/>
                </a:cxn>
                <a:cxn ang="0">
                  <a:pos x="45" y="47"/>
                </a:cxn>
                <a:cxn ang="0">
                  <a:pos x="47" y="58"/>
                </a:cxn>
                <a:cxn ang="0">
                  <a:pos x="57" y="69"/>
                </a:cxn>
                <a:cxn ang="0">
                  <a:pos x="56" y="78"/>
                </a:cxn>
                <a:cxn ang="0">
                  <a:pos x="44" y="85"/>
                </a:cxn>
                <a:cxn ang="0">
                  <a:pos x="27" y="97"/>
                </a:cxn>
                <a:cxn ang="0">
                  <a:pos x="14" y="106"/>
                </a:cxn>
                <a:cxn ang="0">
                  <a:pos x="11" y="116"/>
                </a:cxn>
                <a:cxn ang="0">
                  <a:pos x="9" y="139"/>
                </a:cxn>
                <a:cxn ang="0">
                  <a:pos x="5" y="171"/>
                </a:cxn>
                <a:cxn ang="0">
                  <a:pos x="2" y="198"/>
                </a:cxn>
                <a:cxn ang="0">
                  <a:pos x="1" y="210"/>
                </a:cxn>
                <a:cxn ang="0">
                  <a:pos x="0" y="232"/>
                </a:cxn>
                <a:cxn ang="0">
                  <a:pos x="0" y="261"/>
                </a:cxn>
                <a:cxn ang="0">
                  <a:pos x="0" y="287"/>
                </a:cxn>
                <a:cxn ang="0">
                  <a:pos x="4" y="299"/>
                </a:cxn>
                <a:cxn ang="0">
                  <a:pos x="9" y="303"/>
                </a:cxn>
                <a:cxn ang="0">
                  <a:pos x="15" y="304"/>
                </a:cxn>
                <a:cxn ang="0">
                  <a:pos x="19" y="304"/>
                </a:cxn>
                <a:cxn ang="0">
                  <a:pos x="10" y="290"/>
                </a:cxn>
                <a:cxn ang="0">
                  <a:pos x="20" y="370"/>
                </a:cxn>
                <a:cxn ang="0">
                  <a:pos x="44" y="475"/>
                </a:cxn>
                <a:cxn ang="0">
                  <a:pos x="15" y="509"/>
                </a:cxn>
                <a:cxn ang="0">
                  <a:pos x="77" y="509"/>
                </a:cxn>
                <a:cxn ang="0">
                  <a:pos x="79" y="512"/>
                </a:cxn>
                <a:cxn ang="0">
                  <a:pos x="86" y="522"/>
                </a:cxn>
                <a:cxn ang="0">
                  <a:pos x="94" y="530"/>
                </a:cxn>
                <a:cxn ang="0">
                  <a:pos x="100" y="536"/>
                </a:cxn>
                <a:cxn ang="0">
                  <a:pos x="109" y="536"/>
                </a:cxn>
                <a:cxn ang="0">
                  <a:pos x="115" y="535"/>
                </a:cxn>
                <a:cxn ang="0">
                  <a:pos x="120" y="534"/>
                </a:cxn>
                <a:cxn ang="0">
                  <a:pos x="117" y="514"/>
                </a:cxn>
                <a:cxn ang="0">
                  <a:pos x="129" y="398"/>
                </a:cxn>
                <a:cxn ang="0">
                  <a:pos x="135" y="278"/>
                </a:cxn>
              </a:cxnLst>
              <a:rect l="0" t="0" r="r" b="b"/>
              <a:pathLst>
                <a:path w="171" h="538">
                  <a:moveTo>
                    <a:pt x="135" y="278"/>
                  </a:moveTo>
                  <a:lnTo>
                    <a:pt x="138" y="303"/>
                  </a:lnTo>
                  <a:lnTo>
                    <a:pt x="160" y="272"/>
                  </a:lnTo>
                  <a:lnTo>
                    <a:pt x="154" y="223"/>
                  </a:lnTo>
                  <a:lnTo>
                    <a:pt x="170" y="184"/>
                  </a:lnTo>
                  <a:lnTo>
                    <a:pt x="169" y="182"/>
                  </a:lnTo>
                  <a:lnTo>
                    <a:pt x="167" y="176"/>
                  </a:lnTo>
                  <a:lnTo>
                    <a:pt x="165" y="166"/>
                  </a:lnTo>
                  <a:lnTo>
                    <a:pt x="162" y="155"/>
                  </a:lnTo>
                  <a:lnTo>
                    <a:pt x="159" y="143"/>
                  </a:lnTo>
                  <a:lnTo>
                    <a:pt x="155" y="132"/>
                  </a:lnTo>
                  <a:lnTo>
                    <a:pt x="149" y="121"/>
                  </a:lnTo>
                  <a:lnTo>
                    <a:pt x="145" y="114"/>
                  </a:lnTo>
                  <a:lnTo>
                    <a:pt x="140" y="108"/>
                  </a:lnTo>
                  <a:lnTo>
                    <a:pt x="132" y="101"/>
                  </a:lnTo>
                  <a:lnTo>
                    <a:pt x="124" y="95"/>
                  </a:lnTo>
                  <a:lnTo>
                    <a:pt x="116" y="90"/>
                  </a:lnTo>
                  <a:lnTo>
                    <a:pt x="109" y="84"/>
                  </a:lnTo>
                  <a:lnTo>
                    <a:pt x="101" y="81"/>
                  </a:lnTo>
                  <a:lnTo>
                    <a:pt x="97" y="78"/>
                  </a:lnTo>
                  <a:lnTo>
                    <a:pt x="96" y="77"/>
                  </a:lnTo>
                  <a:lnTo>
                    <a:pt x="101" y="71"/>
                  </a:lnTo>
                  <a:lnTo>
                    <a:pt x="102" y="51"/>
                  </a:lnTo>
                  <a:lnTo>
                    <a:pt x="102" y="49"/>
                  </a:lnTo>
                  <a:lnTo>
                    <a:pt x="103" y="47"/>
                  </a:lnTo>
                  <a:lnTo>
                    <a:pt x="104" y="42"/>
                  </a:lnTo>
                  <a:lnTo>
                    <a:pt x="105" y="37"/>
                  </a:lnTo>
                  <a:lnTo>
                    <a:pt x="106" y="32"/>
                  </a:lnTo>
                  <a:lnTo>
                    <a:pt x="105" y="27"/>
                  </a:lnTo>
                  <a:lnTo>
                    <a:pt x="104" y="20"/>
                  </a:lnTo>
                  <a:lnTo>
                    <a:pt x="101" y="16"/>
                  </a:lnTo>
                  <a:lnTo>
                    <a:pt x="99" y="13"/>
                  </a:lnTo>
                  <a:lnTo>
                    <a:pt x="98" y="10"/>
                  </a:lnTo>
                  <a:lnTo>
                    <a:pt x="97" y="9"/>
                  </a:lnTo>
                  <a:lnTo>
                    <a:pt x="97" y="8"/>
                  </a:lnTo>
                  <a:lnTo>
                    <a:pt x="96" y="7"/>
                  </a:lnTo>
                  <a:lnTo>
                    <a:pt x="95" y="6"/>
                  </a:lnTo>
                  <a:lnTo>
                    <a:pt x="91" y="5"/>
                  </a:lnTo>
                  <a:lnTo>
                    <a:pt x="87" y="3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9" y="3"/>
                  </a:lnTo>
                  <a:lnTo>
                    <a:pt x="55" y="6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5" y="16"/>
                  </a:lnTo>
                  <a:lnTo>
                    <a:pt x="43" y="23"/>
                  </a:lnTo>
                  <a:lnTo>
                    <a:pt x="43" y="30"/>
                  </a:lnTo>
                  <a:lnTo>
                    <a:pt x="44" y="39"/>
                  </a:lnTo>
                  <a:lnTo>
                    <a:pt x="45" y="47"/>
                  </a:lnTo>
                  <a:lnTo>
                    <a:pt x="46" y="54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57" y="69"/>
                  </a:lnTo>
                  <a:lnTo>
                    <a:pt x="58" y="77"/>
                  </a:lnTo>
                  <a:lnTo>
                    <a:pt x="56" y="78"/>
                  </a:lnTo>
                  <a:lnTo>
                    <a:pt x="51" y="82"/>
                  </a:lnTo>
                  <a:lnTo>
                    <a:pt x="44" y="85"/>
                  </a:lnTo>
                  <a:lnTo>
                    <a:pt x="35" y="91"/>
                  </a:lnTo>
                  <a:lnTo>
                    <a:pt x="27" y="97"/>
                  </a:lnTo>
                  <a:lnTo>
                    <a:pt x="19" y="102"/>
                  </a:lnTo>
                  <a:lnTo>
                    <a:pt x="14" y="106"/>
                  </a:lnTo>
                  <a:lnTo>
                    <a:pt x="12" y="111"/>
                  </a:lnTo>
                  <a:lnTo>
                    <a:pt x="11" y="116"/>
                  </a:lnTo>
                  <a:lnTo>
                    <a:pt x="10" y="125"/>
                  </a:lnTo>
                  <a:lnTo>
                    <a:pt x="9" y="139"/>
                  </a:lnTo>
                  <a:lnTo>
                    <a:pt x="7" y="155"/>
                  </a:lnTo>
                  <a:lnTo>
                    <a:pt x="5" y="171"/>
                  </a:lnTo>
                  <a:lnTo>
                    <a:pt x="3" y="186"/>
                  </a:lnTo>
                  <a:lnTo>
                    <a:pt x="2" y="198"/>
                  </a:lnTo>
                  <a:lnTo>
                    <a:pt x="1" y="205"/>
                  </a:lnTo>
                  <a:lnTo>
                    <a:pt x="1" y="210"/>
                  </a:lnTo>
                  <a:lnTo>
                    <a:pt x="0" y="220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61"/>
                  </a:lnTo>
                  <a:lnTo>
                    <a:pt x="0" y="274"/>
                  </a:lnTo>
                  <a:lnTo>
                    <a:pt x="0" y="287"/>
                  </a:lnTo>
                  <a:lnTo>
                    <a:pt x="2" y="296"/>
                  </a:lnTo>
                  <a:lnTo>
                    <a:pt x="4" y="299"/>
                  </a:lnTo>
                  <a:lnTo>
                    <a:pt x="6" y="302"/>
                  </a:lnTo>
                  <a:lnTo>
                    <a:pt x="9" y="303"/>
                  </a:lnTo>
                  <a:lnTo>
                    <a:pt x="11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9" y="304"/>
                  </a:lnTo>
                  <a:lnTo>
                    <a:pt x="18" y="295"/>
                  </a:lnTo>
                  <a:lnTo>
                    <a:pt x="10" y="290"/>
                  </a:lnTo>
                  <a:lnTo>
                    <a:pt x="25" y="297"/>
                  </a:lnTo>
                  <a:lnTo>
                    <a:pt x="20" y="370"/>
                  </a:lnTo>
                  <a:lnTo>
                    <a:pt x="23" y="392"/>
                  </a:lnTo>
                  <a:lnTo>
                    <a:pt x="44" y="475"/>
                  </a:lnTo>
                  <a:lnTo>
                    <a:pt x="19" y="496"/>
                  </a:lnTo>
                  <a:lnTo>
                    <a:pt x="15" y="509"/>
                  </a:lnTo>
                  <a:lnTo>
                    <a:pt x="44" y="508"/>
                  </a:lnTo>
                  <a:lnTo>
                    <a:pt x="77" y="509"/>
                  </a:lnTo>
                  <a:lnTo>
                    <a:pt x="78" y="509"/>
                  </a:lnTo>
                  <a:lnTo>
                    <a:pt x="79" y="512"/>
                  </a:lnTo>
                  <a:lnTo>
                    <a:pt x="82" y="516"/>
                  </a:lnTo>
                  <a:lnTo>
                    <a:pt x="86" y="522"/>
                  </a:lnTo>
                  <a:lnTo>
                    <a:pt x="90" y="526"/>
                  </a:lnTo>
                  <a:lnTo>
                    <a:pt x="94" y="530"/>
                  </a:lnTo>
                  <a:lnTo>
                    <a:pt x="98" y="534"/>
                  </a:lnTo>
                  <a:lnTo>
                    <a:pt x="100" y="536"/>
                  </a:lnTo>
                  <a:lnTo>
                    <a:pt x="104" y="537"/>
                  </a:lnTo>
                  <a:lnTo>
                    <a:pt x="109" y="536"/>
                  </a:lnTo>
                  <a:lnTo>
                    <a:pt x="112" y="536"/>
                  </a:lnTo>
                  <a:lnTo>
                    <a:pt x="115" y="535"/>
                  </a:lnTo>
                  <a:lnTo>
                    <a:pt x="118" y="534"/>
                  </a:lnTo>
                  <a:lnTo>
                    <a:pt x="120" y="534"/>
                  </a:lnTo>
                  <a:lnTo>
                    <a:pt x="122" y="533"/>
                  </a:lnTo>
                  <a:lnTo>
                    <a:pt x="117" y="514"/>
                  </a:lnTo>
                  <a:lnTo>
                    <a:pt x="109" y="492"/>
                  </a:lnTo>
                  <a:lnTo>
                    <a:pt x="129" y="398"/>
                  </a:lnTo>
                  <a:lnTo>
                    <a:pt x="132" y="310"/>
                  </a:lnTo>
                  <a:lnTo>
                    <a:pt x="135" y="278"/>
                  </a:lnTo>
                </a:path>
              </a:pathLst>
            </a:custGeom>
            <a:solidFill>
              <a:srgbClr val="DF96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 noChangeAspect="1"/>
            </p:cNvSpPr>
            <p:nvPr/>
          </p:nvSpPr>
          <p:spPr bwMode="auto">
            <a:xfrm>
              <a:off x="4250" y="2736"/>
              <a:ext cx="169" cy="527"/>
            </a:xfrm>
            <a:custGeom>
              <a:avLst/>
              <a:gdLst/>
              <a:ahLst/>
              <a:cxnLst>
                <a:cxn ang="0">
                  <a:pos x="168" y="442"/>
                </a:cxn>
                <a:cxn ang="0">
                  <a:pos x="156" y="305"/>
                </a:cxn>
                <a:cxn ang="0">
                  <a:pos x="159" y="300"/>
                </a:cxn>
                <a:cxn ang="0">
                  <a:pos x="162" y="295"/>
                </a:cxn>
                <a:cxn ang="0">
                  <a:pos x="161" y="222"/>
                </a:cxn>
                <a:cxn ang="0">
                  <a:pos x="159" y="191"/>
                </a:cxn>
                <a:cxn ang="0">
                  <a:pos x="154" y="137"/>
                </a:cxn>
                <a:cxn ang="0">
                  <a:pos x="140" y="106"/>
                </a:cxn>
                <a:cxn ang="0">
                  <a:pos x="116" y="89"/>
                </a:cxn>
                <a:cxn ang="0">
                  <a:pos x="97" y="77"/>
                </a:cxn>
                <a:cxn ang="0">
                  <a:pos x="105" y="48"/>
                </a:cxn>
                <a:cxn ang="0">
                  <a:pos x="107" y="40"/>
                </a:cxn>
                <a:cxn ang="0">
                  <a:pos x="107" y="26"/>
                </a:cxn>
                <a:cxn ang="0">
                  <a:pos x="99" y="12"/>
                </a:cxn>
                <a:cxn ang="0">
                  <a:pos x="94" y="4"/>
                </a:cxn>
                <a:cxn ang="0">
                  <a:pos x="83" y="0"/>
                </a:cxn>
                <a:cxn ang="0">
                  <a:pos x="62" y="0"/>
                </a:cxn>
                <a:cxn ang="0">
                  <a:pos x="55" y="4"/>
                </a:cxn>
                <a:cxn ang="0">
                  <a:pos x="48" y="11"/>
                </a:cxn>
                <a:cxn ang="0">
                  <a:pos x="43" y="25"/>
                </a:cxn>
                <a:cxn ang="0">
                  <a:pos x="45" y="40"/>
                </a:cxn>
                <a:cxn ang="0">
                  <a:pos x="48" y="66"/>
                </a:cxn>
                <a:cxn ang="0">
                  <a:pos x="52" y="81"/>
                </a:cxn>
                <a:cxn ang="0">
                  <a:pos x="27" y="97"/>
                </a:cxn>
                <a:cxn ang="0">
                  <a:pos x="12" y="110"/>
                </a:cxn>
                <a:cxn ang="0">
                  <a:pos x="9" y="139"/>
                </a:cxn>
                <a:cxn ang="0">
                  <a:pos x="3" y="185"/>
                </a:cxn>
                <a:cxn ang="0">
                  <a:pos x="1" y="210"/>
                </a:cxn>
                <a:cxn ang="0">
                  <a:pos x="0" y="245"/>
                </a:cxn>
                <a:cxn ang="0">
                  <a:pos x="0" y="287"/>
                </a:cxn>
                <a:cxn ang="0">
                  <a:pos x="6" y="301"/>
                </a:cxn>
                <a:cxn ang="0">
                  <a:pos x="15" y="302"/>
                </a:cxn>
                <a:cxn ang="0">
                  <a:pos x="20" y="302"/>
                </a:cxn>
                <a:cxn ang="0">
                  <a:pos x="26" y="296"/>
                </a:cxn>
                <a:cxn ang="0">
                  <a:pos x="26" y="525"/>
                </a:cxn>
                <a:cxn ang="0">
                  <a:pos x="78" y="508"/>
                </a:cxn>
                <a:cxn ang="0">
                  <a:pos x="93" y="516"/>
                </a:cxn>
                <a:cxn ang="0">
                  <a:pos x="110" y="524"/>
                </a:cxn>
                <a:cxn ang="0">
                  <a:pos x="120" y="526"/>
                </a:cxn>
                <a:cxn ang="0">
                  <a:pos x="130" y="524"/>
                </a:cxn>
                <a:cxn ang="0">
                  <a:pos x="129" y="503"/>
                </a:cxn>
                <a:cxn ang="0">
                  <a:pos x="136" y="288"/>
                </a:cxn>
                <a:cxn ang="0">
                  <a:pos x="141" y="300"/>
                </a:cxn>
                <a:cxn ang="0">
                  <a:pos x="144" y="302"/>
                </a:cxn>
                <a:cxn ang="0">
                  <a:pos x="146" y="315"/>
                </a:cxn>
              </a:cxnLst>
              <a:rect l="0" t="0" r="r" b="b"/>
              <a:pathLst>
                <a:path w="169" h="527">
                  <a:moveTo>
                    <a:pt x="135" y="315"/>
                  </a:moveTo>
                  <a:lnTo>
                    <a:pt x="135" y="442"/>
                  </a:lnTo>
                  <a:lnTo>
                    <a:pt x="168" y="442"/>
                  </a:lnTo>
                  <a:lnTo>
                    <a:pt x="168" y="315"/>
                  </a:lnTo>
                  <a:lnTo>
                    <a:pt x="156" y="315"/>
                  </a:lnTo>
                  <a:lnTo>
                    <a:pt x="156" y="305"/>
                  </a:lnTo>
                  <a:lnTo>
                    <a:pt x="157" y="303"/>
                  </a:lnTo>
                  <a:lnTo>
                    <a:pt x="158" y="301"/>
                  </a:lnTo>
                  <a:lnTo>
                    <a:pt x="159" y="300"/>
                  </a:lnTo>
                  <a:lnTo>
                    <a:pt x="160" y="298"/>
                  </a:lnTo>
                  <a:lnTo>
                    <a:pt x="161" y="296"/>
                  </a:lnTo>
                  <a:lnTo>
                    <a:pt x="162" y="295"/>
                  </a:lnTo>
                  <a:lnTo>
                    <a:pt x="163" y="294"/>
                  </a:lnTo>
                  <a:lnTo>
                    <a:pt x="159" y="279"/>
                  </a:lnTo>
                  <a:lnTo>
                    <a:pt x="161" y="222"/>
                  </a:lnTo>
                  <a:lnTo>
                    <a:pt x="160" y="217"/>
                  </a:lnTo>
                  <a:lnTo>
                    <a:pt x="160" y="207"/>
                  </a:lnTo>
                  <a:lnTo>
                    <a:pt x="159" y="191"/>
                  </a:lnTo>
                  <a:lnTo>
                    <a:pt x="158" y="173"/>
                  </a:lnTo>
                  <a:lnTo>
                    <a:pt x="157" y="154"/>
                  </a:lnTo>
                  <a:lnTo>
                    <a:pt x="154" y="137"/>
                  </a:lnTo>
                  <a:lnTo>
                    <a:pt x="151" y="122"/>
                  </a:lnTo>
                  <a:lnTo>
                    <a:pt x="146" y="113"/>
                  </a:lnTo>
                  <a:lnTo>
                    <a:pt x="140" y="106"/>
                  </a:lnTo>
                  <a:lnTo>
                    <a:pt x="134" y="100"/>
                  </a:lnTo>
                  <a:lnTo>
                    <a:pt x="125" y="94"/>
                  </a:lnTo>
                  <a:lnTo>
                    <a:pt x="116" y="89"/>
                  </a:lnTo>
                  <a:lnTo>
                    <a:pt x="109" y="83"/>
                  </a:lnTo>
                  <a:lnTo>
                    <a:pt x="102" y="80"/>
                  </a:lnTo>
                  <a:lnTo>
                    <a:pt x="97" y="77"/>
                  </a:lnTo>
                  <a:lnTo>
                    <a:pt x="96" y="76"/>
                  </a:lnTo>
                  <a:lnTo>
                    <a:pt x="97" y="62"/>
                  </a:lnTo>
                  <a:lnTo>
                    <a:pt x="105" y="48"/>
                  </a:lnTo>
                  <a:lnTo>
                    <a:pt x="105" y="47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8" y="35"/>
                  </a:lnTo>
                  <a:lnTo>
                    <a:pt x="108" y="31"/>
                  </a:lnTo>
                  <a:lnTo>
                    <a:pt x="107" y="26"/>
                  </a:lnTo>
                  <a:lnTo>
                    <a:pt x="104" y="20"/>
                  </a:lnTo>
                  <a:lnTo>
                    <a:pt x="102" y="15"/>
                  </a:lnTo>
                  <a:lnTo>
                    <a:pt x="99" y="12"/>
                  </a:lnTo>
                  <a:lnTo>
                    <a:pt x="97" y="8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3" y="2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1"/>
                  </a:lnTo>
                  <a:lnTo>
                    <a:pt x="56" y="2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48" y="11"/>
                  </a:lnTo>
                  <a:lnTo>
                    <a:pt x="45" y="14"/>
                  </a:lnTo>
                  <a:lnTo>
                    <a:pt x="43" y="19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4" y="35"/>
                  </a:lnTo>
                  <a:lnTo>
                    <a:pt x="45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8" y="66"/>
                  </a:lnTo>
                  <a:lnTo>
                    <a:pt x="58" y="76"/>
                  </a:lnTo>
                  <a:lnTo>
                    <a:pt x="56" y="77"/>
                  </a:lnTo>
                  <a:lnTo>
                    <a:pt x="52" y="81"/>
                  </a:lnTo>
                  <a:lnTo>
                    <a:pt x="44" y="85"/>
                  </a:lnTo>
                  <a:lnTo>
                    <a:pt x="35" y="91"/>
                  </a:lnTo>
                  <a:lnTo>
                    <a:pt x="27" y="97"/>
                  </a:lnTo>
                  <a:lnTo>
                    <a:pt x="19" y="102"/>
                  </a:lnTo>
                  <a:lnTo>
                    <a:pt x="14" y="106"/>
                  </a:lnTo>
                  <a:lnTo>
                    <a:pt x="12" y="110"/>
                  </a:lnTo>
                  <a:lnTo>
                    <a:pt x="11" y="115"/>
                  </a:lnTo>
                  <a:lnTo>
                    <a:pt x="10" y="125"/>
                  </a:lnTo>
                  <a:lnTo>
                    <a:pt x="9" y="139"/>
                  </a:lnTo>
                  <a:lnTo>
                    <a:pt x="7" y="155"/>
                  </a:lnTo>
                  <a:lnTo>
                    <a:pt x="5" y="170"/>
                  </a:lnTo>
                  <a:lnTo>
                    <a:pt x="3" y="185"/>
                  </a:lnTo>
                  <a:lnTo>
                    <a:pt x="2" y="196"/>
                  </a:lnTo>
                  <a:lnTo>
                    <a:pt x="1" y="204"/>
                  </a:lnTo>
                  <a:lnTo>
                    <a:pt x="1" y="210"/>
                  </a:lnTo>
                  <a:lnTo>
                    <a:pt x="0" y="218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259"/>
                  </a:lnTo>
                  <a:lnTo>
                    <a:pt x="0" y="274"/>
                  </a:lnTo>
                  <a:lnTo>
                    <a:pt x="0" y="287"/>
                  </a:lnTo>
                  <a:lnTo>
                    <a:pt x="2" y="295"/>
                  </a:lnTo>
                  <a:lnTo>
                    <a:pt x="4" y="298"/>
                  </a:lnTo>
                  <a:lnTo>
                    <a:pt x="6" y="301"/>
                  </a:lnTo>
                  <a:lnTo>
                    <a:pt x="9" y="301"/>
                  </a:lnTo>
                  <a:lnTo>
                    <a:pt x="12" y="302"/>
                  </a:lnTo>
                  <a:lnTo>
                    <a:pt x="15" y="302"/>
                  </a:lnTo>
                  <a:lnTo>
                    <a:pt x="17" y="302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10" y="289"/>
                  </a:lnTo>
                  <a:lnTo>
                    <a:pt x="26" y="192"/>
                  </a:lnTo>
                  <a:lnTo>
                    <a:pt x="26" y="296"/>
                  </a:lnTo>
                  <a:lnTo>
                    <a:pt x="48" y="490"/>
                  </a:lnTo>
                  <a:lnTo>
                    <a:pt x="30" y="512"/>
                  </a:lnTo>
                  <a:lnTo>
                    <a:pt x="26" y="525"/>
                  </a:lnTo>
                  <a:lnTo>
                    <a:pt x="54" y="524"/>
                  </a:lnTo>
                  <a:lnTo>
                    <a:pt x="77" y="508"/>
                  </a:lnTo>
                  <a:lnTo>
                    <a:pt x="78" y="508"/>
                  </a:lnTo>
                  <a:lnTo>
                    <a:pt x="82" y="510"/>
                  </a:lnTo>
                  <a:lnTo>
                    <a:pt x="87" y="512"/>
                  </a:lnTo>
                  <a:lnTo>
                    <a:pt x="93" y="516"/>
                  </a:lnTo>
                  <a:lnTo>
                    <a:pt x="98" y="519"/>
                  </a:lnTo>
                  <a:lnTo>
                    <a:pt x="104" y="521"/>
                  </a:lnTo>
                  <a:lnTo>
                    <a:pt x="110" y="524"/>
                  </a:lnTo>
                  <a:lnTo>
                    <a:pt x="114" y="525"/>
                  </a:lnTo>
                  <a:lnTo>
                    <a:pt x="116" y="526"/>
                  </a:lnTo>
                  <a:lnTo>
                    <a:pt x="120" y="526"/>
                  </a:lnTo>
                  <a:lnTo>
                    <a:pt x="124" y="525"/>
                  </a:lnTo>
                  <a:lnTo>
                    <a:pt x="126" y="524"/>
                  </a:lnTo>
                  <a:lnTo>
                    <a:pt x="130" y="524"/>
                  </a:lnTo>
                  <a:lnTo>
                    <a:pt x="133" y="523"/>
                  </a:lnTo>
                  <a:lnTo>
                    <a:pt x="135" y="522"/>
                  </a:lnTo>
                  <a:lnTo>
                    <a:pt x="129" y="503"/>
                  </a:lnTo>
                  <a:lnTo>
                    <a:pt x="109" y="491"/>
                  </a:lnTo>
                  <a:lnTo>
                    <a:pt x="128" y="309"/>
                  </a:lnTo>
                  <a:lnTo>
                    <a:pt x="136" y="288"/>
                  </a:lnTo>
                  <a:lnTo>
                    <a:pt x="125" y="183"/>
                  </a:lnTo>
                  <a:lnTo>
                    <a:pt x="146" y="291"/>
                  </a:lnTo>
                  <a:lnTo>
                    <a:pt x="141" y="300"/>
                  </a:lnTo>
                  <a:lnTo>
                    <a:pt x="142" y="301"/>
                  </a:lnTo>
                  <a:lnTo>
                    <a:pt x="143" y="301"/>
                  </a:lnTo>
                  <a:lnTo>
                    <a:pt x="144" y="302"/>
                  </a:lnTo>
                  <a:lnTo>
                    <a:pt x="145" y="303"/>
                  </a:lnTo>
                  <a:lnTo>
                    <a:pt x="146" y="303"/>
                  </a:lnTo>
                  <a:lnTo>
                    <a:pt x="146" y="315"/>
                  </a:lnTo>
                  <a:lnTo>
                    <a:pt x="135" y="315"/>
                  </a:lnTo>
                </a:path>
              </a:pathLst>
            </a:custGeom>
            <a:solidFill>
              <a:srgbClr val="5FB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 noChangeAspect="1"/>
            </p:cNvSpPr>
            <p:nvPr/>
          </p:nvSpPr>
          <p:spPr bwMode="auto">
            <a:xfrm>
              <a:off x="3972" y="2771"/>
              <a:ext cx="164" cy="505"/>
            </a:xfrm>
            <a:custGeom>
              <a:avLst/>
              <a:gdLst/>
              <a:ahLst/>
              <a:cxnLst>
                <a:cxn ang="0">
                  <a:pos x="91" y="237"/>
                </a:cxn>
                <a:cxn ang="0">
                  <a:pos x="162" y="482"/>
                </a:cxn>
                <a:cxn ang="0">
                  <a:pos x="143" y="470"/>
                </a:cxn>
                <a:cxn ang="0">
                  <a:pos x="125" y="444"/>
                </a:cxn>
                <a:cxn ang="0">
                  <a:pos x="129" y="389"/>
                </a:cxn>
                <a:cxn ang="0">
                  <a:pos x="133" y="348"/>
                </a:cxn>
                <a:cxn ang="0">
                  <a:pos x="138" y="342"/>
                </a:cxn>
                <a:cxn ang="0">
                  <a:pos x="131" y="225"/>
                </a:cxn>
                <a:cxn ang="0">
                  <a:pos x="134" y="231"/>
                </a:cxn>
                <a:cxn ang="0">
                  <a:pos x="140" y="243"/>
                </a:cxn>
                <a:cxn ang="0">
                  <a:pos x="147" y="232"/>
                </a:cxn>
                <a:cxn ang="0">
                  <a:pos x="145" y="215"/>
                </a:cxn>
                <a:cxn ang="0">
                  <a:pos x="139" y="186"/>
                </a:cxn>
                <a:cxn ang="0">
                  <a:pos x="139" y="127"/>
                </a:cxn>
                <a:cxn ang="0">
                  <a:pos x="121" y="84"/>
                </a:cxn>
                <a:cxn ang="0">
                  <a:pos x="106" y="75"/>
                </a:cxn>
                <a:cxn ang="0">
                  <a:pos x="110" y="73"/>
                </a:cxn>
                <a:cxn ang="0">
                  <a:pos x="115" y="64"/>
                </a:cxn>
                <a:cxn ang="0">
                  <a:pos x="114" y="56"/>
                </a:cxn>
                <a:cxn ang="0">
                  <a:pos x="106" y="48"/>
                </a:cxn>
                <a:cxn ang="0">
                  <a:pos x="105" y="30"/>
                </a:cxn>
                <a:cxn ang="0">
                  <a:pos x="109" y="19"/>
                </a:cxn>
                <a:cxn ang="0">
                  <a:pos x="104" y="13"/>
                </a:cxn>
                <a:cxn ang="0">
                  <a:pos x="97" y="2"/>
                </a:cxn>
                <a:cxn ang="0">
                  <a:pos x="83" y="0"/>
                </a:cxn>
                <a:cxn ang="0">
                  <a:pos x="62" y="4"/>
                </a:cxn>
                <a:cxn ang="0">
                  <a:pos x="49" y="19"/>
                </a:cxn>
                <a:cxn ang="0">
                  <a:pos x="39" y="44"/>
                </a:cxn>
                <a:cxn ang="0">
                  <a:pos x="31" y="60"/>
                </a:cxn>
                <a:cxn ang="0">
                  <a:pos x="26" y="67"/>
                </a:cxn>
                <a:cxn ang="0">
                  <a:pos x="34" y="74"/>
                </a:cxn>
                <a:cxn ang="0">
                  <a:pos x="34" y="82"/>
                </a:cxn>
                <a:cxn ang="0">
                  <a:pos x="15" y="111"/>
                </a:cxn>
                <a:cxn ang="0">
                  <a:pos x="0" y="157"/>
                </a:cxn>
                <a:cxn ang="0">
                  <a:pos x="2" y="180"/>
                </a:cxn>
                <a:cxn ang="0">
                  <a:pos x="14" y="215"/>
                </a:cxn>
                <a:cxn ang="0">
                  <a:pos x="16" y="266"/>
                </a:cxn>
                <a:cxn ang="0">
                  <a:pos x="13" y="336"/>
                </a:cxn>
                <a:cxn ang="0">
                  <a:pos x="19" y="345"/>
                </a:cxn>
                <a:cxn ang="0">
                  <a:pos x="34" y="350"/>
                </a:cxn>
                <a:cxn ang="0">
                  <a:pos x="37" y="359"/>
                </a:cxn>
                <a:cxn ang="0">
                  <a:pos x="45" y="378"/>
                </a:cxn>
                <a:cxn ang="0">
                  <a:pos x="44" y="385"/>
                </a:cxn>
                <a:cxn ang="0">
                  <a:pos x="40" y="399"/>
                </a:cxn>
                <a:cxn ang="0">
                  <a:pos x="46" y="430"/>
                </a:cxn>
                <a:cxn ang="0">
                  <a:pos x="52" y="451"/>
                </a:cxn>
                <a:cxn ang="0">
                  <a:pos x="50" y="499"/>
                </a:cxn>
                <a:cxn ang="0">
                  <a:pos x="62" y="504"/>
                </a:cxn>
                <a:cxn ang="0">
                  <a:pos x="70" y="494"/>
                </a:cxn>
                <a:cxn ang="0">
                  <a:pos x="73" y="482"/>
                </a:cxn>
                <a:cxn ang="0">
                  <a:pos x="94" y="364"/>
                </a:cxn>
                <a:cxn ang="0">
                  <a:pos x="94" y="376"/>
                </a:cxn>
                <a:cxn ang="0">
                  <a:pos x="96" y="399"/>
                </a:cxn>
                <a:cxn ang="0">
                  <a:pos x="104" y="432"/>
                </a:cxn>
                <a:cxn ang="0">
                  <a:pos x="107" y="450"/>
                </a:cxn>
                <a:cxn ang="0">
                  <a:pos x="115" y="480"/>
                </a:cxn>
                <a:cxn ang="0">
                  <a:pos x="126" y="486"/>
                </a:cxn>
                <a:cxn ang="0">
                  <a:pos x="142" y="493"/>
                </a:cxn>
                <a:cxn ang="0">
                  <a:pos x="158" y="493"/>
                </a:cxn>
                <a:cxn ang="0">
                  <a:pos x="162" y="482"/>
                </a:cxn>
              </a:cxnLst>
              <a:rect l="0" t="0" r="r" b="b"/>
              <a:pathLst>
                <a:path w="164" h="505">
                  <a:moveTo>
                    <a:pt x="89" y="237"/>
                  </a:moveTo>
                  <a:lnTo>
                    <a:pt x="90" y="237"/>
                  </a:lnTo>
                  <a:lnTo>
                    <a:pt x="89" y="237"/>
                  </a:lnTo>
                  <a:lnTo>
                    <a:pt x="91" y="237"/>
                  </a:lnTo>
                  <a:lnTo>
                    <a:pt x="92" y="236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162" y="482"/>
                  </a:lnTo>
                  <a:lnTo>
                    <a:pt x="160" y="481"/>
                  </a:lnTo>
                  <a:lnTo>
                    <a:pt x="156" y="478"/>
                  </a:lnTo>
                  <a:lnTo>
                    <a:pt x="150" y="475"/>
                  </a:lnTo>
                  <a:lnTo>
                    <a:pt x="143" y="470"/>
                  </a:lnTo>
                  <a:lnTo>
                    <a:pt x="136" y="464"/>
                  </a:lnTo>
                  <a:lnTo>
                    <a:pt x="130" y="457"/>
                  </a:lnTo>
                  <a:lnTo>
                    <a:pt x="126" y="450"/>
                  </a:lnTo>
                  <a:lnTo>
                    <a:pt x="125" y="444"/>
                  </a:lnTo>
                  <a:lnTo>
                    <a:pt x="125" y="434"/>
                  </a:lnTo>
                  <a:lnTo>
                    <a:pt x="126" y="421"/>
                  </a:lnTo>
                  <a:lnTo>
                    <a:pt x="127" y="406"/>
                  </a:lnTo>
                  <a:lnTo>
                    <a:pt x="129" y="389"/>
                  </a:lnTo>
                  <a:lnTo>
                    <a:pt x="130" y="374"/>
                  </a:lnTo>
                  <a:lnTo>
                    <a:pt x="131" y="361"/>
                  </a:lnTo>
                  <a:lnTo>
                    <a:pt x="133" y="352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5" y="346"/>
                  </a:lnTo>
                  <a:lnTo>
                    <a:pt x="136" y="344"/>
                  </a:lnTo>
                  <a:lnTo>
                    <a:pt x="138" y="342"/>
                  </a:lnTo>
                  <a:lnTo>
                    <a:pt x="140" y="337"/>
                  </a:lnTo>
                  <a:lnTo>
                    <a:pt x="141" y="331"/>
                  </a:lnTo>
                  <a:lnTo>
                    <a:pt x="142" y="322"/>
                  </a:lnTo>
                  <a:lnTo>
                    <a:pt x="131" y="225"/>
                  </a:lnTo>
                  <a:lnTo>
                    <a:pt x="132" y="224"/>
                  </a:lnTo>
                  <a:lnTo>
                    <a:pt x="132" y="225"/>
                  </a:lnTo>
                  <a:lnTo>
                    <a:pt x="133" y="228"/>
                  </a:lnTo>
                  <a:lnTo>
                    <a:pt x="134" y="231"/>
                  </a:lnTo>
                  <a:lnTo>
                    <a:pt x="135" y="235"/>
                  </a:lnTo>
                  <a:lnTo>
                    <a:pt x="137" y="238"/>
                  </a:lnTo>
                  <a:lnTo>
                    <a:pt x="138" y="242"/>
                  </a:lnTo>
                  <a:lnTo>
                    <a:pt x="140" y="243"/>
                  </a:lnTo>
                  <a:lnTo>
                    <a:pt x="142" y="242"/>
                  </a:lnTo>
                  <a:lnTo>
                    <a:pt x="143" y="238"/>
                  </a:lnTo>
                  <a:lnTo>
                    <a:pt x="145" y="236"/>
                  </a:lnTo>
                  <a:lnTo>
                    <a:pt x="147" y="232"/>
                  </a:lnTo>
                  <a:lnTo>
                    <a:pt x="148" y="229"/>
                  </a:lnTo>
                  <a:lnTo>
                    <a:pt x="148" y="225"/>
                  </a:lnTo>
                  <a:lnTo>
                    <a:pt x="147" y="221"/>
                  </a:lnTo>
                  <a:lnTo>
                    <a:pt x="145" y="215"/>
                  </a:lnTo>
                  <a:lnTo>
                    <a:pt x="142" y="209"/>
                  </a:lnTo>
                  <a:lnTo>
                    <a:pt x="138" y="201"/>
                  </a:lnTo>
                  <a:lnTo>
                    <a:pt x="137" y="192"/>
                  </a:lnTo>
                  <a:lnTo>
                    <a:pt x="139" y="186"/>
                  </a:lnTo>
                  <a:lnTo>
                    <a:pt x="141" y="177"/>
                  </a:lnTo>
                  <a:lnTo>
                    <a:pt x="143" y="165"/>
                  </a:lnTo>
                  <a:lnTo>
                    <a:pt x="143" y="149"/>
                  </a:lnTo>
                  <a:lnTo>
                    <a:pt x="139" y="127"/>
                  </a:lnTo>
                  <a:lnTo>
                    <a:pt x="131" y="98"/>
                  </a:lnTo>
                  <a:lnTo>
                    <a:pt x="129" y="94"/>
                  </a:lnTo>
                  <a:lnTo>
                    <a:pt x="125" y="90"/>
                  </a:lnTo>
                  <a:lnTo>
                    <a:pt x="121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5" y="74"/>
                  </a:lnTo>
                  <a:lnTo>
                    <a:pt x="106" y="74"/>
                  </a:lnTo>
                  <a:lnTo>
                    <a:pt x="108" y="74"/>
                  </a:lnTo>
                  <a:lnTo>
                    <a:pt x="110" y="73"/>
                  </a:lnTo>
                  <a:lnTo>
                    <a:pt x="112" y="72"/>
                  </a:lnTo>
                  <a:lnTo>
                    <a:pt x="114" y="70"/>
                  </a:lnTo>
                  <a:lnTo>
                    <a:pt x="115" y="69"/>
                  </a:lnTo>
                  <a:lnTo>
                    <a:pt x="115" y="64"/>
                  </a:lnTo>
                  <a:lnTo>
                    <a:pt x="116" y="62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4" y="56"/>
                  </a:lnTo>
                  <a:lnTo>
                    <a:pt x="112" y="55"/>
                  </a:lnTo>
                  <a:lnTo>
                    <a:pt x="110" y="54"/>
                  </a:lnTo>
                  <a:lnTo>
                    <a:pt x="108" y="52"/>
                  </a:lnTo>
                  <a:lnTo>
                    <a:pt x="106" y="48"/>
                  </a:lnTo>
                  <a:lnTo>
                    <a:pt x="105" y="45"/>
                  </a:lnTo>
                  <a:lnTo>
                    <a:pt x="105" y="40"/>
                  </a:lnTo>
                  <a:lnTo>
                    <a:pt x="105" y="35"/>
                  </a:lnTo>
                  <a:lnTo>
                    <a:pt x="105" y="30"/>
                  </a:lnTo>
                  <a:lnTo>
                    <a:pt x="106" y="27"/>
                  </a:lnTo>
                  <a:lnTo>
                    <a:pt x="108" y="23"/>
                  </a:lnTo>
                  <a:lnTo>
                    <a:pt x="109" y="20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4" y="13"/>
                  </a:lnTo>
                  <a:lnTo>
                    <a:pt x="101" y="10"/>
                  </a:lnTo>
                  <a:lnTo>
                    <a:pt x="99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9" y="19"/>
                  </a:lnTo>
                  <a:lnTo>
                    <a:pt x="47" y="25"/>
                  </a:lnTo>
                  <a:lnTo>
                    <a:pt x="44" y="31"/>
                  </a:lnTo>
                  <a:lnTo>
                    <a:pt x="40" y="37"/>
                  </a:lnTo>
                  <a:lnTo>
                    <a:pt x="39" y="44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3" y="57"/>
                  </a:lnTo>
                  <a:lnTo>
                    <a:pt x="31" y="60"/>
                  </a:lnTo>
                  <a:lnTo>
                    <a:pt x="28" y="62"/>
                  </a:lnTo>
                  <a:lnTo>
                    <a:pt x="27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31" y="71"/>
                  </a:lnTo>
                  <a:lnTo>
                    <a:pt x="31" y="72"/>
                  </a:lnTo>
                  <a:lnTo>
                    <a:pt x="33" y="73"/>
                  </a:lnTo>
                  <a:lnTo>
                    <a:pt x="34" y="74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6" y="80"/>
                  </a:lnTo>
                  <a:lnTo>
                    <a:pt x="34" y="82"/>
                  </a:lnTo>
                  <a:lnTo>
                    <a:pt x="31" y="84"/>
                  </a:lnTo>
                  <a:lnTo>
                    <a:pt x="26" y="91"/>
                  </a:lnTo>
                  <a:lnTo>
                    <a:pt x="21" y="98"/>
                  </a:lnTo>
                  <a:lnTo>
                    <a:pt x="15" y="111"/>
                  </a:lnTo>
                  <a:lnTo>
                    <a:pt x="10" y="124"/>
                  </a:lnTo>
                  <a:lnTo>
                    <a:pt x="6" y="137"/>
                  </a:lnTo>
                  <a:lnTo>
                    <a:pt x="2" y="147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0" y="171"/>
                  </a:lnTo>
                  <a:lnTo>
                    <a:pt x="2" y="180"/>
                  </a:lnTo>
                  <a:lnTo>
                    <a:pt x="4" y="189"/>
                  </a:lnTo>
                  <a:lnTo>
                    <a:pt x="7" y="200"/>
                  </a:lnTo>
                  <a:lnTo>
                    <a:pt x="10" y="209"/>
                  </a:lnTo>
                  <a:lnTo>
                    <a:pt x="14" y="215"/>
                  </a:lnTo>
                  <a:lnTo>
                    <a:pt x="19" y="216"/>
                  </a:lnTo>
                  <a:lnTo>
                    <a:pt x="18" y="230"/>
                  </a:lnTo>
                  <a:lnTo>
                    <a:pt x="17" y="246"/>
                  </a:lnTo>
                  <a:lnTo>
                    <a:pt x="16" y="266"/>
                  </a:lnTo>
                  <a:lnTo>
                    <a:pt x="15" y="288"/>
                  </a:lnTo>
                  <a:lnTo>
                    <a:pt x="14" y="308"/>
                  </a:lnTo>
                  <a:lnTo>
                    <a:pt x="13" y="324"/>
                  </a:lnTo>
                  <a:lnTo>
                    <a:pt x="13" y="336"/>
                  </a:lnTo>
                  <a:lnTo>
                    <a:pt x="13" y="340"/>
                  </a:lnTo>
                  <a:lnTo>
                    <a:pt x="14" y="341"/>
                  </a:lnTo>
                  <a:lnTo>
                    <a:pt x="16" y="343"/>
                  </a:lnTo>
                  <a:lnTo>
                    <a:pt x="19" y="345"/>
                  </a:lnTo>
                  <a:lnTo>
                    <a:pt x="24" y="347"/>
                  </a:lnTo>
                  <a:lnTo>
                    <a:pt x="28" y="349"/>
                  </a:lnTo>
                  <a:lnTo>
                    <a:pt x="31" y="350"/>
                  </a:lnTo>
                  <a:lnTo>
                    <a:pt x="34" y="350"/>
                  </a:lnTo>
                  <a:lnTo>
                    <a:pt x="35" y="348"/>
                  </a:lnTo>
                  <a:lnTo>
                    <a:pt x="36" y="350"/>
                  </a:lnTo>
                  <a:lnTo>
                    <a:pt x="37" y="355"/>
                  </a:lnTo>
                  <a:lnTo>
                    <a:pt x="37" y="359"/>
                  </a:lnTo>
                  <a:lnTo>
                    <a:pt x="39" y="364"/>
                  </a:lnTo>
                  <a:lnTo>
                    <a:pt x="42" y="370"/>
                  </a:lnTo>
                  <a:lnTo>
                    <a:pt x="44" y="375"/>
                  </a:lnTo>
                  <a:lnTo>
                    <a:pt x="45" y="378"/>
                  </a:lnTo>
                  <a:lnTo>
                    <a:pt x="45" y="379"/>
                  </a:lnTo>
                  <a:lnTo>
                    <a:pt x="45" y="381"/>
                  </a:lnTo>
                  <a:lnTo>
                    <a:pt x="44" y="382"/>
                  </a:lnTo>
                  <a:lnTo>
                    <a:pt x="44" y="385"/>
                  </a:lnTo>
                  <a:lnTo>
                    <a:pt x="43" y="387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399"/>
                  </a:lnTo>
                  <a:lnTo>
                    <a:pt x="40" y="406"/>
                  </a:lnTo>
                  <a:lnTo>
                    <a:pt x="42" y="412"/>
                  </a:lnTo>
                  <a:lnTo>
                    <a:pt x="44" y="422"/>
                  </a:lnTo>
                  <a:lnTo>
                    <a:pt x="46" y="430"/>
                  </a:lnTo>
                  <a:lnTo>
                    <a:pt x="48" y="438"/>
                  </a:lnTo>
                  <a:lnTo>
                    <a:pt x="50" y="446"/>
                  </a:lnTo>
                  <a:lnTo>
                    <a:pt x="51" y="450"/>
                  </a:lnTo>
                  <a:lnTo>
                    <a:pt x="52" y="451"/>
                  </a:lnTo>
                  <a:lnTo>
                    <a:pt x="44" y="469"/>
                  </a:lnTo>
                  <a:lnTo>
                    <a:pt x="47" y="496"/>
                  </a:lnTo>
                  <a:lnTo>
                    <a:pt x="48" y="497"/>
                  </a:lnTo>
                  <a:lnTo>
                    <a:pt x="50" y="499"/>
                  </a:lnTo>
                  <a:lnTo>
                    <a:pt x="53" y="501"/>
                  </a:lnTo>
                  <a:lnTo>
                    <a:pt x="56" y="502"/>
                  </a:lnTo>
                  <a:lnTo>
                    <a:pt x="58" y="504"/>
                  </a:lnTo>
                  <a:lnTo>
                    <a:pt x="62" y="504"/>
                  </a:lnTo>
                  <a:lnTo>
                    <a:pt x="65" y="502"/>
                  </a:lnTo>
                  <a:lnTo>
                    <a:pt x="67" y="500"/>
                  </a:lnTo>
                  <a:lnTo>
                    <a:pt x="68" y="497"/>
                  </a:lnTo>
                  <a:lnTo>
                    <a:pt x="70" y="494"/>
                  </a:lnTo>
                  <a:lnTo>
                    <a:pt x="71" y="490"/>
                  </a:lnTo>
                  <a:lnTo>
                    <a:pt x="72" y="488"/>
                  </a:lnTo>
                  <a:lnTo>
                    <a:pt x="72" y="485"/>
                  </a:lnTo>
                  <a:lnTo>
                    <a:pt x="73" y="482"/>
                  </a:lnTo>
                  <a:lnTo>
                    <a:pt x="67" y="448"/>
                  </a:lnTo>
                  <a:lnTo>
                    <a:pt x="76" y="378"/>
                  </a:lnTo>
                  <a:lnTo>
                    <a:pt x="79" y="364"/>
                  </a:lnTo>
                  <a:lnTo>
                    <a:pt x="94" y="364"/>
                  </a:lnTo>
                  <a:lnTo>
                    <a:pt x="94" y="365"/>
                  </a:lnTo>
                  <a:lnTo>
                    <a:pt x="94" y="367"/>
                  </a:lnTo>
                  <a:lnTo>
                    <a:pt x="94" y="370"/>
                  </a:lnTo>
                  <a:lnTo>
                    <a:pt x="94" y="376"/>
                  </a:lnTo>
                  <a:lnTo>
                    <a:pt x="94" y="381"/>
                  </a:lnTo>
                  <a:lnTo>
                    <a:pt x="95" y="386"/>
                  </a:lnTo>
                  <a:lnTo>
                    <a:pt x="95" y="392"/>
                  </a:lnTo>
                  <a:lnTo>
                    <a:pt x="96" y="399"/>
                  </a:lnTo>
                  <a:lnTo>
                    <a:pt x="97" y="407"/>
                  </a:lnTo>
                  <a:lnTo>
                    <a:pt x="99" y="415"/>
                  </a:lnTo>
                  <a:lnTo>
                    <a:pt x="101" y="425"/>
                  </a:lnTo>
                  <a:lnTo>
                    <a:pt x="104" y="432"/>
                  </a:lnTo>
                  <a:lnTo>
                    <a:pt x="105" y="440"/>
                  </a:lnTo>
                  <a:lnTo>
                    <a:pt x="106" y="445"/>
                  </a:lnTo>
                  <a:lnTo>
                    <a:pt x="107" y="448"/>
                  </a:lnTo>
                  <a:lnTo>
                    <a:pt x="107" y="450"/>
                  </a:lnTo>
                  <a:lnTo>
                    <a:pt x="105" y="481"/>
                  </a:lnTo>
                  <a:lnTo>
                    <a:pt x="115" y="484"/>
                  </a:lnTo>
                  <a:lnTo>
                    <a:pt x="115" y="479"/>
                  </a:lnTo>
                  <a:lnTo>
                    <a:pt x="115" y="480"/>
                  </a:lnTo>
                  <a:lnTo>
                    <a:pt x="116" y="480"/>
                  </a:lnTo>
                  <a:lnTo>
                    <a:pt x="119" y="482"/>
                  </a:lnTo>
                  <a:lnTo>
                    <a:pt x="122" y="484"/>
                  </a:lnTo>
                  <a:lnTo>
                    <a:pt x="126" y="486"/>
                  </a:lnTo>
                  <a:lnTo>
                    <a:pt x="130" y="488"/>
                  </a:lnTo>
                  <a:lnTo>
                    <a:pt x="134" y="490"/>
                  </a:lnTo>
                  <a:lnTo>
                    <a:pt x="138" y="491"/>
                  </a:lnTo>
                  <a:lnTo>
                    <a:pt x="142" y="493"/>
                  </a:lnTo>
                  <a:lnTo>
                    <a:pt x="147" y="494"/>
                  </a:lnTo>
                  <a:lnTo>
                    <a:pt x="151" y="494"/>
                  </a:lnTo>
                  <a:lnTo>
                    <a:pt x="154" y="494"/>
                  </a:lnTo>
                  <a:lnTo>
                    <a:pt x="158" y="493"/>
                  </a:lnTo>
                  <a:lnTo>
                    <a:pt x="161" y="492"/>
                  </a:lnTo>
                  <a:lnTo>
                    <a:pt x="163" y="492"/>
                  </a:lnTo>
                  <a:lnTo>
                    <a:pt x="163" y="491"/>
                  </a:lnTo>
                  <a:lnTo>
                    <a:pt x="162" y="482"/>
                  </a:lnTo>
                  <a:lnTo>
                    <a:pt x="89" y="237"/>
                  </a:lnTo>
                </a:path>
              </a:pathLst>
            </a:custGeom>
            <a:solidFill>
              <a:srgbClr val="0099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 noChangeAspect="1"/>
            </p:cNvSpPr>
            <p:nvPr/>
          </p:nvSpPr>
          <p:spPr bwMode="auto">
            <a:xfrm>
              <a:off x="4021" y="2815"/>
              <a:ext cx="171" cy="536"/>
            </a:xfrm>
            <a:custGeom>
              <a:avLst/>
              <a:gdLst/>
              <a:ahLst/>
              <a:cxnLst>
                <a:cxn ang="0">
                  <a:pos x="31" y="301"/>
                </a:cxn>
                <a:cxn ang="0">
                  <a:pos x="14" y="220"/>
                </a:cxn>
                <a:cxn ang="0">
                  <a:pos x="0" y="181"/>
                </a:cxn>
                <a:cxn ang="0">
                  <a:pos x="4" y="165"/>
                </a:cxn>
                <a:cxn ang="0">
                  <a:pos x="10" y="141"/>
                </a:cxn>
                <a:cxn ang="0">
                  <a:pos x="19" y="119"/>
                </a:cxn>
                <a:cxn ang="0">
                  <a:pos x="29" y="105"/>
                </a:cxn>
                <a:cxn ang="0">
                  <a:pos x="45" y="94"/>
                </a:cxn>
                <a:cxn ang="0">
                  <a:pos x="60" y="83"/>
                </a:cxn>
                <a:cxn ang="0">
                  <a:pos x="72" y="77"/>
                </a:cxn>
                <a:cxn ang="0">
                  <a:pos x="72" y="62"/>
                </a:cxn>
                <a:cxn ang="0">
                  <a:pos x="62" y="43"/>
                </a:cxn>
                <a:cxn ang="0">
                  <a:pos x="61" y="35"/>
                </a:cxn>
                <a:cxn ang="0">
                  <a:pos x="62" y="25"/>
                </a:cxn>
                <a:cxn ang="0">
                  <a:pos x="68" y="14"/>
                </a:cxn>
                <a:cxn ang="0">
                  <a:pos x="72" y="8"/>
                </a:cxn>
                <a:cxn ang="0">
                  <a:pos x="75" y="3"/>
                </a:cxn>
                <a:cxn ang="0">
                  <a:pos x="80" y="0"/>
                </a:cxn>
                <a:cxn ang="0">
                  <a:pos x="94" y="0"/>
                </a:cxn>
                <a:cxn ang="0">
                  <a:pos x="108" y="0"/>
                </a:cxn>
                <a:cxn ang="0">
                  <a:pos x="113" y="1"/>
                </a:cxn>
                <a:cxn ang="0">
                  <a:pos x="115" y="5"/>
                </a:cxn>
                <a:cxn ang="0">
                  <a:pos x="121" y="11"/>
                </a:cxn>
                <a:cxn ang="0">
                  <a:pos x="126" y="19"/>
                </a:cxn>
                <a:cxn ang="0">
                  <a:pos x="126" y="30"/>
                </a:cxn>
                <a:cxn ang="0">
                  <a:pos x="124" y="39"/>
                </a:cxn>
                <a:cxn ang="0">
                  <a:pos x="123" y="43"/>
                </a:cxn>
                <a:cxn ang="0">
                  <a:pos x="111" y="76"/>
                </a:cxn>
                <a:cxn ang="0">
                  <a:pos x="118" y="80"/>
                </a:cxn>
                <a:cxn ang="0">
                  <a:pos x="134" y="91"/>
                </a:cxn>
                <a:cxn ang="0">
                  <a:pos x="149" y="101"/>
                </a:cxn>
                <a:cxn ang="0">
                  <a:pos x="157" y="108"/>
                </a:cxn>
                <a:cxn ang="0">
                  <a:pos x="159" y="124"/>
                </a:cxn>
                <a:cxn ang="0">
                  <a:pos x="162" y="154"/>
                </a:cxn>
                <a:cxn ang="0">
                  <a:pos x="166" y="185"/>
                </a:cxn>
                <a:cxn ang="0">
                  <a:pos x="168" y="204"/>
                </a:cxn>
                <a:cxn ang="0">
                  <a:pos x="169" y="218"/>
                </a:cxn>
                <a:cxn ang="0">
                  <a:pos x="170" y="245"/>
                </a:cxn>
                <a:cxn ang="0">
                  <a:pos x="170" y="274"/>
                </a:cxn>
                <a:cxn ang="0">
                  <a:pos x="167" y="295"/>
                </a:cxn>
                <a:cxn ang="0">
                  <a:pos x="163" y="300"/>
                </a:cxn>
                <a:cxn ang="0">
                  <a:pos x="157" y="302"/>
                </a:cxn>
                <a:cxn ang="0">
                  <a:pos x="152" y="302"/>
                </a:cxn>
                <a:cxn ang="0">
                  <a:pos x="151" y="295"/>
                </a:cxn>
                <a:cxn ang="0">
                  <a:pos x="144" y="295"/>
                </a:cxn>
                <a:cxn ang="0">
                  <a:pos x="145" y="390"/>
                </a:cxn>
                <a:cxn ang="0">
                  <a:pos x="149" y="494"/>
                </a:cxn>
                <a:cxn ang="0">
                  <a:pos x="125" y="506"/>
                </a:cxn>
                <a:cxn ang="0">
                  <a:pos x="91" y="507"/>
                </a:cxn>
                <a:cxn ang="0">
                  <a:pos x="87" y="515"/>
                </a:cxn>
                <a:cxn ang="0">
                  <a:pos x="79" y="525"/>
                </a:cxn>
                <a:cxn ang="0">
                  <a:pos x="71" y="533"/>
                </a:cxn>
                <a:cxn ang="0">
                  <a:pos x="65" y="535"/>
                </a:cxn>
                <a:cxn ang="0">
                  <a:pos x="57" y="534"/>
                </a:cxn>
                <a:cxn ang="0">
                  <a:pos x="51" y="533"/>
                </a:cxn>
                <a:cxn ang="0">
                  <a:pos x="47" y="532"/>
                </a:cxn>
                <a:cxn ang="0">
                  <a:pos x="52" y="512"/>
                </a:cxn>
                <a:cxn ang="0">
                  <a:pos x="40" y="397"/>
                </a:cxn>
                <a:cxn ang="0">
                  <a:pos x="34" y="277"/>
                </a:cxn>
              </a:cxnLst>
              <a:rect l="0" t="0" r="r" b="b"/>
              <a:pathLst>
                <a:path w="171" h="536">
                  <a:moveTo>
                    <a:pt x="34" y="277"/>
                  </a:moveTo>
                  <a:lnTo>
                    <a:pt x="31" y="301"/>
                  </a:lnTo>
                  <a:lnTo>
                    <a:pt x="9" y="272"/>
                  </a:lnTo>
                  <a:lnTo>
                    <a:pt x="14" y="220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1" y="174"/>
                  </a:lnTo>
                  <a:lnTo>
                    <a:pt x="4" y="165"/>
                  </a:lnTo>
                  <a:lnTo>
                    <a:pt x="7" y="154"/>
                  </a:lnTo>
                  <a:lnTo>
                    <a:pt x="10" y="141"/>
                  </a:lnTo>
                  <a:lnTo>
                    <a:pt x="14" y="130"/>
                  </a:lnTo>
                  <a:lnTo>
                    <a:pt x="19" y="119"/>
                  </a:lnTo>
                  <a:lnTo>
                    <a:pt x="24" y="112"/>
                  </a:lnTo>
                  <a:lnTo>
                    <a:pt x="29" y="105"/>
                  </a:lnTo>
                  <a:lnTo>
                    <a:pt x="36" y="100"/>
                  </a:lnTo>
                  <a:lnTo>
                    <a:pt x="45" y="94"/>
                  </a:lnTo>
                  <a:lnTo>
                    <a:pt x="53" y="88"/>
                  </a:lnTo>
                  <a:lnTo>
                    <a:pt x="60" y="83"/>
                  </a:lnTo>
                  <a:lnTo>
                    <a:pt x="68" y="79"/>
                  </a:lnTo>
                  <a:lnTo>
                    <a:pt x="72" y="77"/>
                  </a:lnTo>
                  <a:lnTo>
                    <a:pt x="73" y="76"/>
                  </a:lnTo>
                  <a:lnTo>
                    <a:pt x="72" y="62"/>
                  </a:lnTo>
                  <a:lnTo>
                    <a:pt x="63" y="47"/>
                  </a:lnTo>
                  <a:lnTo>
                    <a:pt x="62" y="43"/>
                  </a:lnTo>
                  <a:lnTo>
                    <a:pt x="62" y="40"/>
                  </a:lnTo>
                  <a:lnTo>
                    <a:pt x="61" y="35"/>
                  </a:lnTo>
                  <a:lnTo>
                    <a:pt x="61" y="30"/>
                  </a:lnTo>
                  <a:lnTo>
                    <a:pt x="62" y="25"/>
                  </a:lnTo>
                  <a:lnTo>
                    <a:pt x="65" y="20"/>
                  </a:lnTo>
                  <a:lnTo>
                    <a:pt x="68" y="14"/>
                  </a:lnTo>
                  <a:lnTo>
                    <a:pt x="70" y="11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5" y="3"/>
                  </a:lnTo>
                  <a:lnTo>
                    <a:pt x="77" y="1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3" y="1"/>
                  </a:lnTo>
                  <a:lnTo>
                    <a:pt x="114" y="3"/>
                  </a:lnTo>
                  <a:lnTo>
                    <a:pt x="115" y="5"/>
                  </a:lnTo>
                  <a:lnTo>
                    <a:pt x="118" y="7"/>
                  </a:lnTo>
                  <a:lnTo>
                    <a:pt x="121" y="11"/>
                  </a:lnTo>
                  <a:lnTo>
                    <a:pt x="124" y="14"/>
                  </a:lnTo>
                  <a:lnTo>
                    <a:pt x="126" y="19"/>
                  </a:lnTo>
                  <a:lnTo>
                    <a:pt x="126" y="25"/>
                  </a:lnTo>
                  <a:lnTo>
                    <a:pt x="126" y="30"/>
                  </a:lnTo>
                  <a:lnTo>
                    <a:pt x="125" y="34"/>
                  </a:lnTo>
                  <a:lnTo>
                    <a:pt x="124" y="39"/>
                  </a:lnTo>
                  <a:lnTo>
                    <a:pt x="123" y="41"/>
                  </a:lnTo>
                  <a:lnTo>
                    <a:pt x="123" y="43"/>
                  </a:lnTo>
                  <a:lnTo>
                    <a:pt x="112" y="68"/>
                  </a:lnTo>
                  <a:lnTo>
                    <a:pt x="111" y="76"/>
                  </a:lnTo>
                  <a:lnTo>
                    <a:pt x="113" y="77"/>
                  </a:lnTo>
                  <a:lnTo>
                    <a:pt x="118" y="80"/>
                  </a:lnTo>
                  <a:lnTo>
                    <a:pt x="125" y="84"/>
                  </a:lnTo>
                  <a:lnTo>
                    <a:pt x="134" y="91"/>
                  </a:lnTo>
                  <a:lnTo>
                    <a:pt x="142" y="96"/>
                  </a:lnTo>
                  <a:lnTo>
                    <a:pt x="149" y="101"/>
                  </a:lnTo>
                  <a:lnTo>
                    <a:pt x="155" y="105"/>
                  </a:lnTo>
                  <a:lnTo>
                    <a:pt x="157" y="108"/>
                  </a:lnTo>
                  <a:lnTo>
                    <a:pt x="158" y="114"/>
                  </a:lnTo>
                  <a:lnTo>
                    <a:pt x="159" y="124"/>
                  </a:lnTo>
                  <a:lnTo>
                    <a:pt x="160" y="139"/>
                  </a:lnTo>
                  <a:lnTo>
                    <a:pt x="162" y="154"/>
                  </a:lnTo>
                  <a:lnTo>
                    <a:pt x="164" y="170"/>
                  </a:lnTo>
                  <a:lnTo>
                    <a:pt x="166" y="185"/>
                  </a:lnTo>
                  <a:lnTo>
                    <a:pt x="167" y="196"/>
                  </a:lnTo>
                  <a:lnTo>
                    <a:pt x="168" y="204"/>
                  </a:lnTo>
                  <a:lnTo>
                    <a:pt x="168" y="209"/>
                  </a:lnTo>
                  <a:lnTo>
                    <a:pt x="169" y="218"/>
                  </a:lnTo>
                  <a:lnTo>
                    <a:pt x="169" y="231"/>
                  </a:lnTo>
                  <a:lnTo>
                    <a:pt x="170" y="245"/>
                  </a:lnTo>
                  <a:lnTo>
                    <a:pt x="170" y="260"/>
                  </a:lnTo>
                  <a:lnTo>
                    <a:pt x="170" y="274"/>
                  </a:lnTo>
                  <a:lnTo>
                    <a:pt x="169" y="285"/>
                  </a:lnTo>
                  <a:lnTo>
                    <a:pt x="167" y="295"/>
                  </a:lnTo>
                  <a:lnTo>
                    <a:pt x="165" y="298"/>
                  </a:lnTo>
                  <a:lnTo>
                    <a:pt x="163" y="300"/>
                  </a:lnTo>
                  <a:lnTo>
                    <a:pt x="160" y="302"/>
                  </a:lnTo>
                  <a:lnTo>
                    <a:pt x="157" y="302"/>
                  </a:lnTo>
                  <a:lnTo>
                    <a:pt x="154" y="302"/>
                  </a:lnTo>
                  <a:lnTo>
                    <a:pt x="152" y="302"/>
                  </a:lnTo>
                  <a:lnTo>
                    <a:pt x="149" y="302"/>
                  </a:lnTo>
                  <a:lnTo>
                    <a:pt x="151" y="295"/>
                  </a:lnTo>
                  <a:lnTo>
                    <a:pt x="159" y="288"/>
                  </a:lnTo>
                  <a:lnTo>
                    <a:pt x="144" y="295"/>
                  </a:lnTo>
                  <a:lnTo>
                    <a:pt x="148" y="367"/>
                  </a:lnTo>
                  <a:lnTo>
                    <a:pt x="145" y="390"/>
                  </a:lnTo>
                  <a:lnTo>
                    <a:pt x="125" y="473"/>
                  </a:lnTo>
                  <a:lnTo>
                    <a:pt x="149" y="494"/>
                  </a:lnTo>
                  <a:lnTo>
                    <a:pt x="154" y="507"/>
                  </a:lnTo>
                  <a:lnTo>
                    <a:pt x="125" y="506"/>
                  </a:lnTo>
                  <a:lnTo>
                    <a:pt x="92" y="507"/>
                  </a:lnTo>
                  <a:lnTo>
                    <a:pt x="91" y="507"/>
                  </a:lnTo>
                  <a:lnTo>
                    <a:pt x="90" y="511"/>
                  </a:lnTo>
                  <a:lnTo>
                    <a:pt x="87" y="515"/>
                  </a:lnTo>
                  <a:lnTo>
                    <a:pt x="82" y="521"/>
                  </a:lnTo>
                  <a:lnTo>
                    <a:pt x="79" y="525"/>
                  </a:lnTo>
                  <a:lnTo>
                    <a:pt x="75" y="529"/>
                  </a:lnTo>
                  <a:lnTo>
                    <a:pt x="71" y="533"/>
                  </a:lnTo>
                  <a:lnTo>
                    <a:pt x="68" y="535"/>
                  </a:lnTo>
                  <a:lnTo>
                    <a:pt x="65" y="535"/>
                  </a:lnTo>
                  <a:lnTo>
                    <a:pt x="60" y="535"/>
                  </a:lnTo>
                  <a:lnTo>
                    <a:pt x="57" y="534"/>
                  </a:lnTo>
                  <a:lnTo>
                    <a:pt x="54" y="534"/>
                  </a:lnTo>
                  <a:lnTo>
                    <a:pt x="51" y="533"/>
                  </a:lnTo>
                  <a:lnTo>
                    <a:pt x="49" y="532"/>
                  </a:lnTo>
                  <a:lnTo>
                    <a:pt x="47" y="532"/>
                  </a:lnTo>
                  <a:lnTo>
                    <a:pt x="47" y="531"/>
                  </a:lnTo>
                  <a:lnTo>
                    <a:pt x="52" y="512"/>
                  </a:lnTo>
                  <a:lnTo>
                    <a:pt x="60" y="490"/>
                  </a:lnTo>
                  <a:lnTo>
                    <a:pt x="40" y="397"/>
                  </a:lnTo>
                  <a:lnTo>
                    <a:pt x="37" y="309"/>
                  </a:lnTo>
                  <a:lnTo>
                    <a:pt x="34" y="277"/>
                  </a:lnTo>
                </a:path>
              </a:pathLst>
            </a:custGeom>
            <a:solidFill>
              <a:srgbClr val="4C4C4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 noChangeAspect="1"/>
            </p:cNvSpPr>
            <p:nvPr/>
          </p:nvSpPr>
          <p:spPr bwMode="auto">
            <a:xfrm>
              <a:off x="4325" y="2816"/>
              <a:ext cx="169" cy="504"/>
            </a:xfrm>
            <a:custGeom>
              <a:avLst/>
              <a:gdLst/>
              <a:ahLst/>
              <a:cxnLst>
                <a:cxn ang="0">
                  <a:pos x="138" y="257"/>
                </a:cxn>
                <a:cxn ang="0">
                  <a:pos x="136" y="249"/>
                </a:cxn>
                <a:cxn ang="0">
                  <a:pos x="130" y="220"/>
                </a:cxn>
                <a:cxn ang="0">
                  <a:pos x="139" y="188"/>
                </a:cxn>
                <a:cxn ang="0">
                  <a:pos x="143" y="168"/>
                </a:cxn>
                <a:cxn ang="0">
                  <a:pos x="137" y="119"/>
                </a:cxn>
                <a:cxn ang="0">
                  <a:pos x="115" y="86"/>
                </a:cxn>
                <a:cxn ang="0">
                  <a:pos x="102" y="76"/>
                </a:cxn>
                <a:cxn ang="0">
                  <a:pos x="111" y="62"/>
                </a:cxn>
                <a:cxn ang="0">
                  <a:pos x="103" y="57"/>
                </a:cxn>
                <a:cxn ang="0">
                  <a:pos x="101" y="38"/>
                </a:cxn>
                <a:cxn ang="0">
                  <a:pos x="102" y="15"/>
                </a:cxn>
                <a:cxn ang="0">
                  <a:pos x="75" y="0"/>
                </a:cxn>
                <a:cxn ang="0">
                  <a:pos x="47" y="4"/>
                </a:cxn>
                <a:cxn ang="0">
                  <a:pos x="39" y="12"/>
                </a:cxn>
                <a:cxn ang="0">
                  <a:pos x="39" y="17"/>
                </a:cxn>
                <a:cxn ang="0">
                  <a:pos x="38" y="22"/>
                </a:cxn>
                <a:cxn ang="0">
                  <a:pos x="38" y="41"/>
                </a:cxn>
                <a:cxn ang="0">
                  <a:pos x="39" y="55"/>
                </a:cxn>
                <a:cxn ang="0">
                  <a:pos x="34" y="57"/>
                </a:cxn>
                <a:cxn ang="0">
                  <a:pos x="38" y="64"/>
                </a:cxn>
                <a:cxn ang="0">
                  <a:pos x="45" y="72"/>
                </a:cxn>
                <a:cxn ang="0">
                  <a:pos x="41" y="78"/>
                </a:cxn>
                <a:cxn ang="0">
                  <a:pos x="32" y="84"/>
                </a:cxn>
                <a:cxn ang="0">
                  <a:pos x="26" y="84"/>
                </a:cxn>
                <a:cxn ang="0">
                  <a:pos x="16" y="96"/>
                </a:cxn>
                <a:cxn ang="0">
                  <a:pos x="6" y="174"/>
                </a:cxn>
                <a:cxn ang="0">
                  <a:pos x="5" y="207"/>
                </a:cxn>
                <a:cxn ang="0">
                  <a:pos x="0" y="227"/>
                </a:cxn>
                <a:cxn ang="0">
                  <a:pos x="5" y="239"/>
                </a:cxn>
                <a:cxn ang="0">
                  <a:pos x="7" y="282"/>
                </a:cxn>
                <a:cxn ang="0">
                  <a:pos x="5" y="321"/>
                </a:cxn>
                <a:cxn ang="0">
                  <a:pos x="10" y="343"/>
                </a:cxn>
                <a:cxn ang="0">
                  <a:pos x="15" y="349"/>
                </a:cxn>
                <a:cxn ang="0">
                  <a:pos x="19" y="404"/>
                </a:cxn>
                <a:cxn ang="0">
                  <a:pos x="22" y="449"/>
                </a:cxn>
                <a:cxn ang="0">
                  <a:pos x="13" y="480"/>
                </a:cxn>
                <a:cxn ang="0">
                  <a:pos x="7" y="500"/>
                </a:cxn>
                <a:cxn ang="0">
                  <a:pos x="15" y="503"/>
                </a:cxn>
                <a:cxn ang="0">
                  <a:pos x="32" y="500"/>
                </a:cxn>
                <a:cxn ang="0">
                  <a:pos x="39" y="473"/>
                </a:cxn>
                <a:cxn ang="0">
                  <a:pos x="39" y="448"/>
                </a:cxn>
                <a:cxn ang="0">
                  <a:pos x="44" y="431"/>
                </a:cxn>
                <a:cxn ang="0">
                  <a:pos x="50" y="397"/>
                </a:cxn>
                <a:cxn ang="0">
                  <a:pos x="53" y="374"/>
                </a:cxn>
                <a:cxn ang="0">
                  <a:pos x="53" y="362"/>
                </a:cxn>
                <a:cxn ang="0">
                  <a:pos x="80" y="446"/>
                </a:cxn>
                <a:cxn ang="0">
                  <a:pos x="75" y="486"/>
                </a:cxn>
                <a:cxn ang="0">
                  <a:pos x="80" y="498"/>
                </a:cxn>
                <a:cxn ang="0">
                  <a:pos x="91" y="501"/>
                </a:cxn>
                <a:cxn ang="0">
                  <a:pos x="100" y="495"/>
                </a:cxn>
                <a:cxn ang="0">
                  <a:pos x="96" y="448"/>
                </a:cxn>
                <a:cxn ang="0">
                  <a:pos x="103" y="420"/>
                </a:cxn>
                <a:cxn ang="0">
                  <a:pos x="107" y="394"/>
                </a:cxn>
                <a:cxn ang="0">
                  <a:pos x="104" y="383"/>
                </a:cxn>
                <a:cxn ang="0">
                  <a:pos x="168" y="375"/>
                </a:cxn>
              </a:cxnLst>
              <a:rect l="0" t="0" r="r" b="b"/>
              <a:pathLst>
                <a:path w="169" h="504">
                  <a:moveTo>
                    <a:pt x="168" y="261"/>
                  </a:moveTo>
                  <a:lnTo>
                    <a:pt x="138" y="261"/>
                  </a:lnTo>
                  <a:lnTo>
                    <a:pt x="138" y="259"/>
                  </a:lnTo>
                  <a:lnTo>
                    <a:pt x="138" y="257"/>
                  </a:lnTo>
                  <a:lnTo>
                    <a:pt x="138" y="255"/>
                  </a:lnTo>
                  <a:lnTo>
                    <a:pt x="138" y="254"/>
                  </a:lnTo>
                  <a:lnTo>
                    <a:pt x="137" y="252"/>
                  </a:lnTo>
                  <a:lnTo>
                    <a:pt x="136" y="249"/>
                  </a:lnTo>
                  <a:lnTo>
                    <a:pt x="134" y="248"/>
                  </a:lnTo>
                  <a:lnTo>
                    <a:pt x="132" y="247"/>
                  </a:lnTo>
                  <a:lnTo>
                    <a:pt x="129" y="224"/>
                  </a:lnTo>
                  <a:lnTo>
                    <a:pt x="130" y="220"/>
                  </a:lnTo>
                  <a:lnTo>
                    <a:pt x="132" y="212"/>
                  </a:lnTo>
                  <a:lnTo>
                    <a:pt x="135" y="205"/>
                  </a:lnTo>
                  <a:lnTo>
                    <a:pt x="137" y="196"/>
                  </a:lnTo>
                  <a:lnTo>
                    <a:pt x="139" y="188"/>
                  </a:lnTo>
                  <a:lnTo>
                    <a:pt x="141" y="181"/>
                  </a:lnTo>
                  <a:lnTo>
                    <a:pt x="142" y="176"/>
                  </a:lnTo>
                  <a:lnTo>
                    <a:pt x="143" y="172"/>
                  </a:lnTo>
                  <a:lnTo>
                    <a:pt x="143" y="168"/>
                  </a:lnTo>
                  <a:lnTo>
                    <a:pt x="142" y="159"/>
                  </a:lnTo>
                  <a:lnTo>
                    <a:pt x="140" y="146"/>
                  </a:lnTo>
                  <a:lnTo>
                    <a:pt x="138" y="133"/>
                  </a:lnTo>
                  <a:lnTo>
                    <a:pt x="137" y="119"/>
                  </a:lnTo>
                  <a:lnTo>
                    <a:pt x="133" y="106"/>
                  </a:lnTo>
                  <a:lnTo>
                    <a:pt x="129" y="97"/>
                  </a:lnTo>
                  <a:lnTo>
                    <a:pt x="125" y="92"/>
                  </a:lnTo>
                  <a:lnTo>
                    <a:pt x="115" y="86"/>
                  </a:lnTo>
                  <a:lnTo>
                    <a:pt x="109" y="82"/>
                  </a:lnTo>
                  <a:lnTo>
                    <a:pt x="105" y="79"/>
                  </a:lnTo>
                  <a:lnTo>
                    <a:pt x="103" y="77"/>
                  </a:lnTo>
                  <a:lnTo>
                    <a:pt x="102" y="76"/>
                  </a:lnTo>
                  <a:lnTo>
                    <a:pt x="103" y="75"/>
                  </a:lnTo>
                  <a:lnTo>
                    <a:pt x="104" y="75"/>
                  </a:lnTo>
                  <a:lnTo>
                    <a:pt x="112" y="62"/>
                  </a:lnTo>
                  <a:lnTo>
                    <a:pt x="111" y="62"/>
                  </a:lnTo>
                  <a:lnTo>
                    <a:pt x="109" y="62"/>
                  </a:lnTo>
                  <a:lnTo>
                    <a:pt x="109" y="61"/>
                  </a:lnTo>
                  <a:lnTo>
                    <a:pt x="105" y="59"/>
                  </a:lnTo>
                  <a:lnTo>
                    <a:pt x="103" y="57"/>
                  </a:lnTo>
                  <a:lnTo>
                    <a:pt x="101" y="54"/>
                  </a:lnTo>
                  <a:lnTo>
                    <a:pt x="99" y="49"/>
                  </a:lnTo>
                  <a:lnTo>
                    <a:pt x="99" y="44"/>
                  </a:lnTo>
                  <a:lnTo>
                    <a:pt x="101" y="38"/>
                  </a:lnTo>
                  <a:lnTo>
                    <a:pt x="103" y="33"/>
                  </a:lnTo>
                  <a:lnTo>
                    <a:pt x="105" y="28"/>
                  </a:lnTo>
                  <a:lnTo>
                    <a:pt x="105" y="22"/>
                  </a:lnTo>
                  <a:lnTo>
                    <a:pt x="102" y="15"/>
                  </a:lnTo>
                  <a:lnTo>
                    <a:pt x="97" y="8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1" y="6"/>
                  </a:lnTo>
                  <a:lnTo>
                    <a:pt x="39" y="7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5"/>
                  </a:lnTo>
                  <a:lnTo>
                    <a:pt x="38" y="41"/>
                  </a:lnTo>
                  <a:lnTo>
                    <a:pt x="41" y="49"/>
                  </a:lnTo>
                  <a:lnTo>
                    <a:pt x="41" y="52"/>
                  </a:lnTo>
                  <a:lnTo>
                    <a:pt x="41" y="54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7" y="55"/>
                  </a:lnTo>
                  <a:lnTo>
                    <a:pt x="35" y="56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35" y="61"/>
                  </a:lnTo>
                  <a:lnTo>
                    <a:pt x="36" y="62"/>
                  </a:lnTo>
                  <a:lnTo>
                    <a:pt x="38" y="64"/>
                  </a:lnTo>
                  <a:lnTo>
                    <a:pt x="39" y="67"/>
                  </a:lnTo>
                  <a:lnTo>
                    <a:pt x="41" y="69"/>
                  </a:lnTo>
                  <a:lnTo>
                    <a:pt x="43" y="70"/>
                  </a:lnTo>
                  <a:lnTo>
                    <a:pt x="45" y="72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78"/>
                  </a:lnTo>
                  <a:lnTo>
                    <a:pt x="38" y="80"/>
                  </a:lnTo>
                  <a:lnTo>
                    <a:pt x="37" y="81"/>
                  </a:lnTo>
                  <a:lnTo>
                    <a:pt x="34" y="83"/>
                  </a:lnTo>
                  <a:lnTo>
                    <a:pt x="32" y="84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3" y="86"/>
                  </a:lnTo>
                  <a:lnTo>
                    <a:pt x="19" y="89"/>
                  </a:lnTo>
                  <a:lnTo>
                    <a:pt x="18" y="92"/>
                  </a:lnTo>
                  <a:lnTo>
                    <a:pt x="16" y="96"/>
                  </a:lnTo>
                  <a:lnTo>
                    <a:pt x="8" y="125"/>
                  </a:lnTo>
                  <a:lnTo>
                    <a:pt x="4" y="147"/>
                  </a:lnTo>
                  <a:lnTo>
                    <a:pt x="4" y="163"/>
                  </a:lnTo>
                  <a:lnTo>
                    <a:pt x="6" y="174"/>
                  </a:lnTo>
                  <a:lnTo>
                    <a:pt x="8" y="184"/>
                  </a:lnTo>
                  <a:lnTo>
                    <a:pt x="9" y="190"/>
                  </a:lnTo>
                  <a:lnTo>
                    <a:pt x="9" y="198"/>
                  </a:lnTo>
                  <a:lnTo>
                    <a:pt x="5" y="207"/>
                  </a:lnTo>
                  <a:lnTo>
                    <a:pt x="2" y="212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2" y="233"/>
                  </a:lnTo>
                  <a:lnTo>
                    <a:pt x="3" y="236"/>
                  </a:lnTo>
                  <a:lnTo>
                    <a:pt x="5" y="239"/>
                  </a:lnTo>
                  <a:lnTo>
                    <a:pt x="6" y="245"/>
                  </a:lnTo>
                  <a:lnTo>
                    <a:pt x="7" y="254"/>
                  </a:lnTo>
                  <a:lnTo>
                    <a:pt x="7" y="269"/>
                  </a:lnTo>
                  <a:lnTo>
                    <a:pt x="7" y="282"/>
                  </a:lnTo>
                  <a:lnTo>
                    <a:pt x="6" y="297"/>
                  </a:lnTo>
                  <a:lnTo>
                    <a:pt x="5" y="310"/>
                  </a:lnTo>
                  <a:lnTo>
                    <a:pt x="5" y="318"/>
                  </a:lnTo>
                  <a:lnTo>
                    <a:pt x="5" y="321"/>
                  </a:lnTo>
                  <a:lnTo>
                    <a:pt x="6" y="330"/>
                  </a:lnTo>
                  <a:lnTo>
                    <a:pt x="7" y="335"/>
                  </a:lnTo>
                  <a:lnTo>
                    <a:pt x="9" y="340"/>
                  </a:lnTo>
                  <a:lnTo>
                    <a:pt x="10" y="343"/>
                  </a:lnTo>
                  <a:lnTo>
                    <a:pt x="11" y="345"/>
                  </a:lnTo>
                  <a:lnTo>
                    <a:pt x="13" y="346"/>
                  </a:lnTo>
                  <a:lnTo>
                    <a:pt x="14" y="346"/>
                  </a:lnTo>
                  <a:lnTo>
                    <a:pt x="15" y="349"/>
                  </a:lnTo>
                  <a:lnTo>
                    <a:pt x="16" y="359"/>
                  </a:lnTo>
                  <a:lnTo>
                    <a:pt x="17" y="371"/>
                  </a:lnTo>
                  <a:lnTo>
                    <a:pt x="18" y="387"/>
                  </a:lnTo>
                  <a:lnTo>
                    <a:pt x="19" y="404"/>
                  </a:lnTo>
                  <a:lnTo>
                    <a:pt x="22" y="419"/>
                  </a:lnTo>
                  <a:lnTo>
                    <a:pt x="23" y="432"/>
                  </a:lnTo>
                  <a:lnTo>
                    <a:pt x="23" y="442"/>
                  </a:lnTo>
                  <a:lnTo>
                    <a:pt x="22" y="449"/>
                  </a:lnTo>
                  <a:lnTo>
                    <a:pt x="20" y="457"/>
                  </a:lnTo>
                  <a:lnTo>
                    <a:pt x="18" y="466"/>
                  </a:lnTo>
                  <a:lnTo>
                    <a:pt x="15" y="474"/>
                  </a:lnTo>
                  <a:lnTo>
                    <a:pt x="13" y="480"/>
                  </a:lnTo>
                  <a:lnTo>
                    <a:pt x="10" y="486"/>
                  </a:lnTo>
                  <a:lnTo>
                    <a:pt x="9" y="490"/>
                  </a:lnTo>
                  <a:lnTo>
                    <a:pt x="9" y="491"/>
                  </a:lnTo>
                  <a:lnTo>
                    <a:pt x="7" y="500"/>
                  </a:lnTo>
                  <a:lnTo>
                    <a:pt x="8" y="501"/>
                  </a:lnTo>
                  <a:lnTo>
                    <a:pt x="9" y="501"/>
                  </a:lnTo>
                  <a:lnTo>
                    <a:pt x="12" y="502"/>
                  </a:lnTo>
                  <a:lnTo>
                    <a:pt x="15" y="503"/>
                  </a:lnTo>
                  <a:lnTo>
                    <a:pt x="18" y="503"/>
                  </a:lnTo>
                  <a:lnTo>
                    <a:pt x="24" y="503"/>
                  </a:lnTo>
                  <a:lnTo>
                    <a:pt x="28" y="502"/>
                  </a:lnTo>
                  <a:lnTo>
                    <a:pt x="32" y="500"/>
                  </a:lnTo>
                  <a:lnTo>
                    <a:pt x="36" y="496"/>
                  </a:lnTo>
                  <a:lnTo>
                    <a:pt x="38" y="490"/>
                  </a:lnTo>
                  <a:lnTo>
                    <a:pt x="38" y="481"/>
                  </a:lnTo>
                  <a:lnTo>
                    <a:pt x="39" y="473"/>
                  </a:lnTo>
                  <a:lnTo>
                    <a:pt x="39" y="464"/>
                  </a:lnTo>
                  <a:lnTo>
                    <a:pt x="39" y="455"/>
                  </a:lnTo>
                  <a:lnTo>
                    <a:pt x="39" y="450"/>
                  </a:lnTo>
                  <a:lnTo>
                    <a:pt x="39" y="448"/>
                  </a:lnTo>
                  <a:lnTo>
                    <a:pt x="39" y="447"/>
                  </a:lnTo>
                  <a:lnTo>
                    <a:pt x="40" y="444"/>
                  </a:lnTo>
                  <a:lnTo>
                    <a:pt x="41" y="438"/>
                  </a:lnTo>
                  <a:lnTo>
                    <a:pt x="44" y="431"/>
                  </a:lnTo>
                  <a:lnTo>
                    <a:pt x="46" y="423"/>
                  </a:lnTo>
                  <a:lnTo>
                    <a:pt x="48" y="414"/>
                  </a:lnTo>
                  <a:lnTo>
                    <a:pt x="49" y="405"/>
                  </a:lnTo>
                  <a:lnTo>
                    <a:pt x="50" y="397"/>
                  </a:lnTo>
                  <a:lnTo>
                    <a:pt x="51" y="390"/>
                  </a:lnTo>
                  <a:lnTo>
                    <a:pt x="52" y="384"/>
                  </a:lnTo>
                  <a:lnTo>
                    <a:pt x="53" y="379"/>
                  </a:lnTo>
                  <a:lnTo>
                    <a:pt x="53" y="374"/>
                  </a:lnTo>
                  <a:lnTo>
                    <a:pt x="53" y="368"/>
                  </a:lnTo>
                  <a:lnTo>
                    <a:pt x="53" y="366"/>
                  </a:lnTo>
                  <a:lnTo>
                    <a:pt x="53" y="363"/>
                  </a:lnTo>
                  <a:lnTo>
                    <a:pt x="53" y="362"/>
                  </a:lnTo>
                  <a:lnTo>
                    <a:pt x="65" y="362"/>
                  </a:lnTo>
                  <a:lnTo>
                    <a:pt x="66" y="376"/>
                  </a:lnTo>
                  <a:lnTo>
                    <a:pt x="70" y="376"/>
                  </a:lnTo>
                  <a:lnTo>
                    <a:pt x="80" y="446"/>
                  </a:lnTo>
                  <a:lnTo>
                    <a:pt x="74" y="480"/>
                  </a:lnTo>
                  <a:lnTo>
                    <a:pt x="74" y="481"/>
                  </a:lnTo>
                  <a:lnTo>
                    <a:pt x="75" y="482"/>
                  </a:lnTo>
                  <a:lnTo>
                    <a:pt x="75" y="486"/>
                  </a:lnTo>
                  <a:lnTo>
                    <a:pt x="76" y="489"/>
                  </a:lnTo>
                  <a:lnTo>
                    <a:pt x="77" y="492"/>
                  </a:lnTo>
                  <a:lnTo>
                    <a:pt x="78" y="496"/>
                  </a:lnTo>
                  <a:lnTo>
                    <a:pt x="80" y="498"/>
                  </a:lnTo>
                  <a:lnTo>
                    <a:pt x="82" y="500"/>
                  </a:lnTo>
                  <a:lnTo>
                    <a:pt x="86" y="502"/>
                  </a:lnTo>
                  <a:lnTo>
                    <a:pt x="89" y="502"/>
                  </a:lnTo>
                  <a:lnTo>
                    <a:pt x="91" y="501"/>
                  </a:lnTo>
                  <a:lnTo>
                    <a:pt x="94" y="499"/>
                  </a:lnTo>
                  <a:lnTo>
                    <a:pt x="97" y="497"/>
                  </a:lnTo>
                  <a:lnTo>
                    <a:pt x="98" y="496"/>
                  </a:lnTo>
                  <a:lnTo>
                    <a:pt x="100" y="495"/>
                  </a:lnTo>
                  <a:lnTo>
                    <a:pt x="100" y="494"/>
                  </a:lnTo>
                  <a:lnTo>
                    <a:pt x="103" y="468"/>
                  </a:lnTo>
                  <a:lnTo>
                    <a:pt x="95" y="450"/>
                  </a:lnTo>
                  <a:lnTo>
                    <a:pt x="96" y="448"/>
                  </a:lnTo>
                  <a:lnTo>
                    <a:pt x="97" y="444"/>
                  </a:lnTo>
                  <a:lnTo>
                    <a:pt x="98" y="436"/>
                  </a:lnTo>
                  <a:lnTo>
                    <a:pt x="101" y="429"/>
                  </a:lnTo>
                  <a:lnTo>
                    <a:pt x="103" y="420"/>
                  </a:lnTo>
                  <a:lnTo>
                    <a:pt x="105" y="411"/>
                  </a:lnTo>
                  <a:lnTo>
                    <a:pt x="107" y="404"/>
                  </a:lnTo>
                  <a:lnTo>
                    <a:pt x="107" y="397"/>
                  </a:lnTo>
                  <a:lnTo>
                    <a:pt x="107" y="394"/>
                  </a:lnTo>
                  <a:lnTo>
                    <a:pt x="105" y="391"/>
                  </a:lnTo>
                  <a:lnTo>
                    <a:pt x="105" y="389"/>
                  </a:lnTo>
                  <a:lnTo>
                    <a:pt x="105" y="386"/>
                  </a:lnTo>
                  <a:lnTo>
                    <a:pt x="104" y="383"/>
                  </a:lnTo>
                  <a:lnTo>
                    <a:pt x="104" y="381"/>
                  </a:lnTo>
                  <a:lnTo>
                    <a:pt x="104" y="378"/>
                  </a:lnTo>
                  <a:lnTo>
                    <a:pt x="103" y="376"/>
                  </a:lnTo>
                  <a:lnTo>
                    <a:pt x="168" y="375"/>
                  </a:lnTo>
                  <a:lnTo>
                    <a:pt x="168" y="261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 noChangeAspect="1"/>
            </p:cNvSpPr>
            <p:nvPr/>
          </p:nvSpPr>
          <p:spPr bwMode="auto">
            <a:xfrm>
              <a:off x="4235" y="3062"/>
              <a:ext cx="32" cy="25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3" y="5"/>
                </a:cxn>
                <a:cxn ang="0">
                  <a:pos x="18" y="7"/>
                </a:cxn>
                <a:cxn ang="0">
                  <a:pos x="21" y="8"/>
                </a:cxn>
                <a:cxn ang="0">
                  <a:pos x="26" y="11"/>
                </a:cxn>
                <a:cxn ang="0">
                  <a:pos x="29" y="14"/>
                </a:cxn>
                <a:cxn ang="0">
                  <a:pos x="31" y="17"/>
                </a:cxn>
                <a:cxn ang="0">
                  <a:pos x="31" y="22"/>
                </a:cxn>
                <a:cxn ang="0">
                  <a:pos x="31" y="23"/>
                </a:cxn>
                <a:cxn ang="0">
                  <a:pos x="30" y="23"/>
                </a:cxn>
                <a:cxn ang="0">
                  <a:pos x="30" y="24"/>
                </a:cxn>
                <a:cxn ang="0">
                  <a:pos x="25" y="22"/>
                </a:cxn>
                <a:cxn ang="0">
                  <a:pos x="20" y="20"/>
                </a:cxn>
                <a:cxn ang="0">
                  <a:pos x="15" y="18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1" y="15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2" y="14"/>
                </a:cxn>
              </a:cxnLst>
              <a:rect l="0" t="0" r="r" b="b"/>
              <a:pathLst>
                <a:path w="32" h="25">
                  <a:moveTo>
                    <a:pt x="2" y="14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21" y="8"/>
                  </a:lnTo>
                  <a:lnTo>
                    <a:pt x="26" y="11"/>
                  </a:lnTo>
                  <a:lnTo>
                    <a:pt x="29" y="14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5" y="22"/>
                  </a:lnTo>
                  <a:lnTo>
                    <a:pt x="20" y="20"/>
                  </a:lnTo>
                  <a:lnTo>
                    <a:pt x="15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4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 noChangeAspect="1"/>
            </p:cNvSpPr>
            <p:nvPr/>
          </p:nvSpPr>
          <p:spPr bwMode="auto">
            <a:xfrm>
              <a:off x="4551" y="3126"/>
              <a:ext cx="17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9" y="8"/>
                </a:cxn>
                <a:cxn ang="0">
                  <a:pos x="11" y="9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16" y="16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7" h="17">
                  <a:moveTo>
                    <a:pt x="3" y="0"/>
                  </a:moveTo>
                  <a:lnTo>
                    <a:pt x="5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9" y="8"/>
                  </a:lnTo>
                  <a:lnTo>
                    <a:pt x="11" y="9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6" y="16"/>
                  </a:lnTo>
                  <a:lnTo>
                    <a:pt x="1" y="14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 noChangeAspect="1"/>
            </p:cNvSpPr>
            <p:nvPr/>
          </p:nvSpPr>
          <p:spPr bwMode="auto">
            <a:xfrm>
              <a:off x="4016" y="2816"/>
              <a:ext cx="171" cy="537"/>
            </a:xfrm>
            <a:custGeom>
              <a:avLst/>
              <a:gdLst/>
              <a:ahLst/>
              <a:cxnLst>
                <a:cxn ang="0">
                  <a:pos x="31" y="302"/>
                </a:cxn>
                <a:cxn ang="0">
                  <a:pos x="14" y="221"/>
                </a:cxn>
                <a:cxn ang="0">
                  <a:pos x="0" y="182"/>
                </a:cxn>
                <a:cxn ang="0">
                  <a:pos x="3" y="166"/>
                </a:cxn>
                <a:cxn ang="0">
                  <a:pos x="10" y="142"/>
                </a:cxn>
                <a:cxn ang="0">
                  <a:pos x="18" y="120"/>
                </a:cxn>
                <a:cxn ang="0">
                  <a:pos x="29" y="106"/>
                </a:cxn>
                <a:cxn ang="0">
                  <a:pos x="44" y="95"/>
                </a:cxn>
                <a:cxn ang="0">
                  <a:pos x="60" y="84"/>
                </a:cxn>
                <a:cxn ang="0">
                  <a:pos x="72" y="77"/>
                </a:cxn>
                <a:cxn ang="0">
                  <a:pos x="72" y="62"/>
                </a:cxn>
                <a:cxn ang="0">
                  <a:pos x="63" y="47"/>
                </a:cxn>
                <a:cxn ang="0">
                  <a:pos x="62" y="40"/>
                </a:cxn>
                <a:cxn ang="0">
                  <a:pos x="62" y="31"/>
                </a:cxn>
                <a:cxn ang="0">
                  <a:pos x="63" y="20"/>
                </a:cxn>
                <a:cxn ang="0">
                  <a:pos x="70" y="12"/>
                </a:cxn>
                <a:cxn ang="0">
                  <a:pos x="73" y="6"/>
                </a:cxn>
                <a:cxn ang="0">
                  <a:pos x="76" y="2"/>
                </a:cxn>
                <a:cxn ang="0">
                  <a:pos x="86" y="0"/>
                </a:cxn>
                <a:cxn ang="0">
                  <a:pos x="102" y="0"/>
                </a:cxn>
                <a:cxn ang="0">
                  <a:pos x="111" y="1"/>
                </a:cxn>
                <a:cxn ang="0">
                  <a:pos x="114" y="4"/>
                </a:cxn>
                <a:cxn ang="0">
                  <a:pos x="117" y="8"/>
                </a:cxn>
                <a:cxn ang="0">
                  <a:pos x="124" y="14"/>
                </a:cxn>
                <a:cxn ang="0">
                  <a:pos x="126" y="25"/>
                </a:cxn>
                <a:cxn ang="0">
                  <a:pos x="125" y="35"/>
                </a:cxn>
                <a:cxn ang="0">
                  <a:pos x="123" y="42"/>
                </a:cxn>
                <a:cxn ang="0">
                  <a:pos x="112" y="68"/>
                </a:cxn>
                <a:cxn ang="0">
                  <a:pos x="113" y="77"/>
                </a:cxn>
                <a:cxn ang="0">
                  <a:pos x="125" y="85"/>
                </a:cxn>
                <a:cxn ang="0">
                  <a:pos x="142" y="97"/>
                </a:cxn>
                <a:cxn ang="0">
                  <a:pos x="156" y="106"/>
                </a:cxn>
                <a:cxn ang="0">
                  <a:pos x="158" y="115"/>
                </a:cxn>
                <a:cxn ang="0">
                  <a:pos x="160" y="139"/>
                </a:cxn>
                <a:cxn ang="0">
                  <a:pos x="164" y="170"/>
                </a:cxn>
                <a:cxn ang="0">
                  <a:pos x="168" y="197"/>
                </a:cxn>
                <a:cxn ang="0">
                  <a:pos x="168" y="210"/>
                </a:cxn>
                <a:cxn ang="0">
                  <a:pos x="169" y="232"/>
                </a:cxn>
                <a:cxn ang="0">
                  <a:pos x="170" y="260"/>
                </a:cxn>
                <a:cxn ang="0">
                  <a:pos x="169" y="286"/>
                </a:cxn>
                <a:cxn ang="0">
                  <a:pos x="166" y="299"/>
                </a:cxn>
                <a:cxn ang="0">
                  <a:pos x="160" y="302"/>
                </a:cxn>
                <a:cxn ang="0">
                  <a:pos x="155" y="303"/>
                </a:cxn>
                <a:cxn ang="0">
                  <a:pos x="149" y="303"/>
                </a:cxn>
                <a:cxn ang="0">
                  <a:pos x="159" y="288"/>
                </a:cxn>
                <a:cxn ang="0">
                  <a:pos x="148" y="368"/>
                </a:cxn>
                <a:cxn ang="0">
                  <a:pos x="125" y="474"/>
                </a:cxn>
                <a:cxn ang="0">
                  <a:pos x="154" y="508"/>
                </a:cxn>
                <a:cxn ang="0">
                  <a:pos x="92" y="508"/>
                </a:cxn>
                <a:cxn ang="0">
                  <a:pos x="89" y="511"/>
                </a:cxn>
                <a:cxn ang="0">
                  <a:pos x="83" y="521"/>
                </a:cxn>
                <a:cxn ang="0">
                  <a:pos x="74" y="530"/>
                </a:cxn>
                <a:cxn ang="0">
                  <a:pos x="68" y="535"/>
                </a:cxn>
                <a:cxn ang="0">
                  <a:pos x="60" y="536"/>
                </a:cxn>
                <a:cxn ang="0">
                  <a:pos x="53" y="534"/>
                </a:cxn>
                <a:cxn ang="0">
                  <a:pos x="48" y="533"/>
                </a:cxn>
                <a:cxn ang="0">
                  <a:pos x="52" y="513"/>
                </a:cxn>
                <a:cxn ang="0">
                  <a:pos x="41" y="398"/>
                </a:cxn>
                <a:cxn ang="0">
                  <a:pos x="33" y="277"/>
                </a:cxn>
              </a:cxnLst>
              <a:rect l="0" t="0" r="r" b="b"/>
              <a:pathLst>
                <a:path w="171" h="537">
                  <a:moveTo>
                    <a:pt x="33" y="277"/>
                  </a:moveTo>
                  <a:lnTo>
                    <a:pt x="31" y="302"/>
                  </a:lnTo>
                  <a:lnTo>
                    <a:pt x="9" y="273"/>
                  </a:lnTo>
                  <a:lnTo>
                    <a:pt x="14" y="221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75"/>
                  </a:lnTo>
                  <a:lnTo>
                    <a:pt x="3" y="166"/>
                  </a:lnTo>
                  <a:lnTo>
                    <a:pt x="6" y="154"/>
                  </a:lnTo>
                  <a:lnTo>
                    <a:pt x="10" y="142"/>
                  </a:lnTo>
                  <a:lnTo>
                    <a:pt x="13" y="130"/>
                  </a:lnTo>
                  <a:lnTo>
                    <a:pt x="18" y="120"/>
                  </a:lnTo>
                  <a:lnTo>
                    <a:pt x="23" y="113"/>
                  </a:lnTo>
                  <a:lnTo>
                    <a:pt x="29" y="106"/>
                  </a:lnTo>
                  <a:lnTo>
                    <a:pt x="36" y="100"/>
                  </a:lnTo>
                  <a:lnTo>
                    <a:pt x="44" y="95"/>
                  </a:lnTo>
                  <a:lnTo>
                    <a:pt x="52" y="88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2" y="77"/>
                  </a:lnTo>
                  <a:lnTo>
                    <a:pt x="74" y="77"/>
                  </a:lnTo>
                  <a:lnTo>
                    <a:pt x="72" y="62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3" y="43"/>
                  </a:lnTo>
                  <a:lnTo>
                    <a:pt x="62" y="40"/>
                  </a:lnTo>
                  <a:lnTo>
                    <a:pt x="62" y="35"/>
                  </a:lnTo>
                  <a:lnTo>
                    <a:pt x="62" y="31"/>
                  </a:lnTo>
                  <a:lnTo>
                    <a:pt x="62" y="26"/>
                  </a:lnTo>
                  <a:lnTo>
                    <a:pt x="63" y="20"/>
                  </a:lnTo>
                  <a:lnTo>
                    <a:pt x="67" y="15"/>
                  </a:lnTo>
                  <a:lnTo>
                    <a:pt x="70" y="12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6" y="2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3" y="2"/>
                  </a:lnTo>
                  <a:lnTo>
                    <a:pt x="114" y="4"/>
                  </a:lnTo>
                  <a:lnTo>
                    <a:pt x="116" y="6"/>
                  </a:lnTo>
                  <a:lnTo>
                    <a:pt x="117" y="8"/>
                  </a:lnTo>
                  <a:lnTo>
                    <a:pt x="121" y="11"/>
                  </a:lnTo>
                  <a:lnTo>
                    <a:pt x="124" y="14"/>
                  </a:lnTo>
                  <a:lnTo>
                    <a:pt x="126" y="19"/>
                  </a:lnTo>
                  <a:lnTo>
                    <a:pt x="126" y="25"/>
                  </a:lnTo>
                  <a:lnTo>
                    <a:pt x="126" y="30"/>
                  </a:lnTo>
                  <a:lnTo>
                    <a:pt x="125" y="35"/>
                  </a:lnTo>
                  <a:lnTo>
                    <a:pt x="124" y="40"/>
                  </a:lnTo>
                  <a:lnTo>
                    <a:pt x="123" y="42"/>
                  </a:lnTo>
                  <a:lnTo>
                    <a:pt x="123" y="43"/>
                  </a:lnTo>
                  <a:lnTo>
                    <a:pt x="112" y="68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7" y="81"/>
                  </a:lnTo>
                  <a:lnTo>
                    <a:pt x="125" y="85"/>
                  </a:lnTo>
                  <a:lnTo>
                    <a:pt x="134" y="91"/>
                  </a:lnTo>
                  <a:lnTo>
                    <a:pt x="142" y="97"/>
                  </a:lnTo>
                  <a:lnTo>
                    <a:pt x="149" y="102"/>
                  </a:lnTo>
                  <a:lnTo>
                    <a:pt x="156" y="106"/>
                  </a:lnTo>
                  <a:lnTo>
                    <a:pt x="158" y="109"/>
                  </a:lnTo>
                  <a:lnTo>
                    <a:pt x="158" y="115"/>
                  </a:lnTo>
                  <a:lnTo>
                    <a:pt x="159" y="125"/>
                  </a:lnTo>
                  <a:lnTo>
                    <a:pt x="160" y="139"/>
                  </a:lnTo>
                  <a:lnTo>
                    <a:pt x="162" y="154"/>
                  </a:lnTo>
                  <a:lnTo>
                    <a:pt x="164" y="170"/>
                  </a:lnTo>
                  <a:lnTo>
                    <a:pt x="166" y="185"/>
                  </a:lnTo>
                  <a:lnTo>
                    <a:pt x="168" y="197"/>
                  </a:lnTo>
                  <a:lnTo>
                    <a:pt x="168" y="204"/>
                  </a:lnTo>
                  <a:lnTo>
                    <a:pt x="168" y="210"/>
                  </a:lnTo>
                  <a:lnTo>
                    <a:pt x="169" y="218"/>
                  </a:lnTo>
                  <a:lnTo>
                    <a:pt x="169" y="232"/>
                  </a:lnTo>
                  <a:lnTo>
                    <a:pt x="170" y="245"/>
                  </a:lnTo>
                  <a:lnTo>
                    <a:pt x="170" y="260"/>
                  </a:lnTo>
                  <a:lnTo>
                    <a:pt x="170" y="275"/>
                  </a:lnTo>
                  <a:lnTo>
                    <a:pt x="169" y="286"/>
                  </a:lnTo>
                  <a:lnTo>
                    <a:pt x="167" y="296"/>
                  </a:lnTo>
                  <a:lnTo>
                    <a:pt x="166" y="299"/>
                  </a:lnTo>
                  <a:lnTo>
                    <a:pt x="163" y="301"/>
                  </a:lnTo>
                  <a:lnTo>
                    <a:pt x="160" y="302"/>
                  </a:lnTo>
                  <a:lnTo>
                    <a:pt x="158" y="303"/>
                  </a:lnTo>
                  <a:lnTo>
                    <a:pt x="155" y="303"/>
                  </a:lnTo>
                  <a:lnTo>
                    <a:pt x="152" y="303"/>
                  </a:lnTo>
                  <a:lnTo>
                    <a:pt x="149" y="303"/>
                  </a:lnTo>
                  <a:lnTo>
                    <a:pt x="152" y="295"/>
                  </a:lnTo>
                  <a:lnTo>
                    <a:pt x="159" y="288"/>
                  </a:lnTo>
                  <a:lnTo>
                    <a:pt x="144" y="296"/>
                  </a:lnTo>
                  <a:lnTo>
                    <a:pt x="148" y="368"/>
                  </a:lnTo>
                  <a:lnTo>
                    <a:pt x="146" y="391"/>
                  </a:lnTo>
                  <a:lnTo>
                    <a:pt x="125" y="474"/>
                  </a:lnTo>
                  <a:lnTo>
                    <a:pt x="149" y="494"/>
                  </a:lnTo>
                  <a:lnTo>
                    <a:pt x="154" y="508"/>
                  </a:lnTo>
                  <a:lnTo>
                    <a:pt x="126" y="507"/>
                  </a:lnTo>
                  <a:lnTo>
                    <a:pt x="92" y="508"/>
                  </a:lnTo>
                  <a:lnTo>
                    <a:pt x="91" y="508"/>
                  </a:lnTo>
                  <a:lnTo>
                    <a:pt x="89" y="511"/>
                  </a:lnTo>
                  <a:lnTo>
                    <a:pt x="86" y="516"/>
                  </a:lnTo>
                  <a:lnTo>
                    <a:pt x="83" y="521"/>
                  </a:lnTo>
                  <a:lnTo>
                    <a:pt x="79" y="526"/>
                  </a:lnTo>
                  <a:lnTo>
                    <a:pt x="74" y="530"/>
                  </a:lnTo>
                  <a:lnTo>
                    <a:pt x="71" y="533"/>
                  </a:lnTo>
                  <a:lnTo>
                    <a:pt x="68" y="535"/>
                  </a:lnTo>
                  <a:lnTo>
                    <a:pt x="63" y="536"/>
                  </a:lnTo>
                  <a:lnTo>
                    <a:pt x="60" y="536"/>
                  </a:lnTo>
                  <a:lnTo>
                    <a:pt x="57" y="535"/>
                  </a:lnTo>
                  <a:lnTo>
                    <a:pt x="53" y="534"/>
                  </a:lnTo>
                  <a:lnTo>
                    <a:pt x="51" y="534"/>
                  </a:lnTo>
                  <a:lnTo>
                    <a:pt x="48" y="533"/>
                  </a:lnTo>
                  <a:lnTo>
                    <a:pt x="46" y="532"/>
                  </a:lnTo>
                  <a:lnTo>
                    <a:pt x="52" y="513"/>
                  </a:lnTo>
                  <a:lnTo>
                    <a:pt x="61" y="491"/>
                  </a:lnTo>
                  <a:lnTo>
                    <a:pt x="41" y="398"/>
                  </a:lnTo>
                  <a:lnTo>
                    <a:pt x="36" y="310"/>
                  </a:lnTo>
                  <a:lnTo>
                    <a:pt x="33" y="277"/>
                  </a:lnTo>
                </a:path>
              </a:pathLst>
            </a:custGeom>
            <a:solidFill>
              <a:srgbClr val="A4E0A4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 noChangeAspect="1"/>
            </p:cNvSpPr>
            <p:nvPr/>
          </p:nvSpPr>
          <p:spPr bwMode="auto">
            <a:xfrm>
              <a:off x="4335" y="2812"/>
              <a:ext cx="170" cy="502"/>
            </a:xfrm>
            <a:custGeom>
              <a:avLst/>
              <a:gdLst/>
              <a:ahLst/>
              <a:cxnLst>
                <a:cxn ang="0">
                  <a:pos x="139" y="257"/>
                </a:cxn>
                <a:cxn ang="0">
                  <a:pos x="137" y="249"/>
                </a:cxn>
                <a:cxn ang="0">
                  <a:pos x="131" y="219"/>
                </a:cxn>
                <a:cxn ang="0">
                  <a:pos x="140" y="187"/>
                </a:cxn>
                <a:cxn ang="0">
                  <a:pos x="144" y="166"/>
                </a:cxn>
                <a:cxn ang="0">
                  <a:pos x="137" y="118"/>
                </a:cxn>
                <a:cxn ang="0">
                  <a:pos x="116" y="85"/>
                </a:cxn>
                <a:cxn ang="0">
                  <a:pos x="103" y="75"/>
                </a:cxn>
                <a:cxn ang="0">
                  <a:pos x="114" y="61"/>
                </a:cxn>
                <a:cxn ang="0">
                  <a:pos x="109" y="61"/>
                </a:cxn>
                <a:cxn ang="0">
                  <a:pos x="100" y="48"/>
                </a:cxn>
                <a:cxn ang="0">
                  <a:pos x="105" y="27"/>
                </a:cxn>
                <a:cxn ang="0">
                  <a:pos x="86" y="0"/>
                </a:cxn>
                <a:cxn ang="0">
                  <a:pos x="60" y="0"/>
                </a:cxn>
                <a:cxn ang="0">
                  <a:pos x="40" y="7"/>
                </a:cxn>
                <a:cxn ang="0">
                  <a:pos x="40" y="14"/>
                </a:cxn>
                <a:cxn ang="0">
                  <a:pos x="39" y="18"/>
                </a:cxn>
                <a:cxn ang="0">
                  <a:pos x="38" y="29"/>
                </a:cxn>
                <a:cxn ang="0">
                  <a:pos x="41" y="52"/>
                </a:cxn>
                <a:cxn ang="0">
                  <a:pos x="37" y="55"/>
                </a:cxn>
                <a:cxn ang="0">
                  <a:pos x="35" y="61"/>
                </a:cxn>
                <a:cxn ang="0">
                  <a:pos x="41" y="69"/>
                </a:cxn>
                <a:cxn ang="0">
                  <a:pos x="46" y="74"/>
                </a:cxn>
                <a:cxn ang="0">
                  <a:pos x="37" y="81"/>
                </a:cxn>
                <a:cxn ang="0">
                  <a:pos x="30" y="82"/>
                </a:cxn>
                <a:cxn ang="0">
                  <a:pos x="20" y="89"/>
                </a:cxn>
                <a:cxn ang="0">
                  <a:pos x="4" y="146"/>
                </a:cxn>
                <a:cxn ang="0">
                  <a:pos x="10" y="189"/>
                </a:cxn>
                <a:cxn ang="0">
                  <a:pos x="0" y="216"/>
                </a:cxn>
                <a:cxn ang="0">
                  <a:pos x="2" y="233"/>
                </a:cxn>
                <a:cxn ang="0">
                  <a:pos x="7" y="254"/>
                </a:cxn>
                <a:cxn ang="0">
                  <a:pos x="6" y="308"/>
                </a:cxn>
                <a:cxn ang="0">
                  <a:pos x="7" y="334"/>
                </a:cxn>
                <a:cxn ang="0">
                  <a:pos x="13" y="344"/>
                </a:cxn>
                <a:cxn ang="0">
                  <a:pos x="17" y="370"/>
                </a:cxn>
                <a:cxn ang="0">
                  <a:pos x="23" y="431"/>
                </a:cxn>
                <a:cxn ang="0">
                  <a:pos x="18" y="465"/>
                </a:cxn>
                <a:cxn ang="0">
                  <a:pos x="10" y="488"/>
                </a:cxn>
                <a:cxn ang="0">
                  <a:pos x="10" y="500"/>
                </a:cxn>
                <a:cxn ang="0">
                  <a:pos x="24" y="501"/>
                </a:cxn>
                <a:cxn ang="0">
                  <a:pos x="38" y="488"/>
                </a:cxn>
                <a:cxn ang="0">
                  <a:pos x="40" y="454"/>
                </a:cxn>
                <a:cxn ang="0">
                  <a:pos x="41" y="442"/>
                </a:cxn>
                <a:cxn ang="0">
                  <a:pos x="48" y="412"/>
                </a:cxn>
                <a:cxn ang="0">
                  <a:pos x="52" y="383"/>
                </a:cxn>
                <a:cxn ang="0">
                  <a:pos x="53" y="364"/>
                </a:cxn>
                <a:cxn ang="0">
                  <a:pos x="66" y="375"/>
                </a:cxn>
                <a:cxn ang="0">
                  <a:pos x="74" y="479"/>
                </a:cxn>
                <a:cxn ang="0">
                  <a:pos x="76" y="487"/>
                </a:cxn>
                <a:cxn ang="0">
                  <a:pos x="83" y="499"/>
                </a:cxn>
                <a:cxn ang="0">
                  <a:pos x="95" y="498"/>
                </a:cxn>
                <a:cxn ang="0">
                  <a:pos x="104" y="466"/>
                </a:cxn>
                <a:cxn ang="0">
                  <a:pos x="100" y="435"/>
                </a:cxn>
                <a:cxn ang="0">
                  <a:pos x="107" y="403"/>
                </a:cxn>
                <a:cxn ang="0">
                  <a:pos x="105" y="388"/>
                </a:cxn>
                <a:cxn ang="0">
                  <a:pos x="105" y="377"/>
                </a:cxn>
              </a:cxnLst>
              <a:rect l="0" t="0" r="r" b="b"/>
              <a:pathLst>
                <a:path w="170" h="502">
                  <a:moveTo>
                    <a:pt x="169" y="261"/>
                  </a:moveTo>
                  <a:lnTo>
                    <a:pt x="140" y="259"/>
                  </a:lnTo>
                  <a:lnTo>
                    <a:pt x="140" y="258"/>
                  </a:lnTo>
                  <a:lnTo>
                    <a:pt x="139" y="257"/>
                  </a:lnTo>
                  <a:lnTo>
                    <a:pt x="139" y="255"/>
                  </a:lnTo>
                  <a:lnTo>
                    <a:pt x="138" y="252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5" y="247"/>
                  </a:lnTo>
                  <a:lnTo>
                    <a:pt x="133" y="246"/>
                  </a:lnTo>
                  <a:lnTo>
                    <a:pt x="129" y="222"/>
                  </a:lnTo>
                  <a:lnTo>
                    <a:pt x="131" y="219"/>
                  </a:lnTo>
                  <a:lnTo>
                    <a:pt x="133" y="212"/>
                  </a:lnTo>
                  <a:lnTo>
                    <a:pt x="136" y="204"/>
                  </a:lnTo>
                  <a:lnTo>
                    <a:pt x="137" y="194"/>
                  </a:lnTo>
                  <a:lnTo>
                    <a:pt x="140" y="187"/>
                  </a:lnTo>
                  <a:lnTo>
                    <a:pt x="142" y="180"/>
                  </a:lnTo>
                  <a:lnTo>
                    <a:pt x="143" y="173"/>
                  </a:lnTo>
                  <a:lnTo>
                    <a:pt x="144" y="171"/>
                  </a:lnTo>
                  <a:lnTo>
                    <a:pt x="144" y="166"/>
                  </a:lnTo>
                  <a:lnTo>
                    <a:pt x="143" y="158"/>
                  </a:lnTo>
                  <a:lnTo>
                    <a:pt x="141" y="145"/>
                  </a:lnTo>
                  <a:lnTo>
                    <a:pt x="139" y="132"/>
                  </a:lnTo>
                  <a:lnTo>
                    <a:pt x="137" y="118"/>
                  </a:lnTo>
                  <a:lnTo>
                    <a:pt x="134" y="105"/>
                  </a:lnTo>
                  <a:lnTo>
                    <a:pt x="130" y="97"/>
                  </a:lnTo>
                  <a:lnTo>
                    <a:pt x="126" y="91"/>
                  </a:lnTo>
                  <a:lnTo>
                    <a:pt x="116" y="85"/>
                  </a:lnTo>
                  <a:lnTo>
                    <a:pt x="110" y="82"/>
                  </a:lnTo>
                  <a:lnTo>
                    <a:pt x="105" y="78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4" y="75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14" y="61"/>
                  </a:lnTo>
                  <a:lnTo>
                    <a:pt x="113" y="61"/>
                  </a:lnTo>
                  <a:lnTo>
                    <a:pt x="112" y="61"/>
                  </a:lnTo>
                  <a:lnTo>
                    <a:pt x="111" y="61"/>
                  </a:lnTo>
                  <a:lnTo>
                    <a:pt x="109" y="61"/>
                  </a:lnTo>
                  <a:lnTo>
                    <a:pt x="107" y="59"/>
                  </a:lnTo>
                  <a:lnTo>
                    <a:pt x="104" y="56"/>
                  </a:lnTo>
                  <a:lnTo>
                    <a:pt x="102" y="53"/>
                  </a:lnTo>
                  <a:lnTo>
                    <a:pt x="100" y="48"/>
                  </a:lnTo>
                  <a:lnTo>
                    <a:pt x="100" y="42"/>
                  </a:lnTo>
                  <a:lnTo>
                    <a:pt x="102" y="37"/>
                  </a:lnTo>
                  <a:lnTo>
                    <a:pt x="104" y="33"/>
                  </a:lnTo>
                  <a:lnTo>
                    <a:pt x="105" y="27"/>
                  </a:lnTo>
                  <a:lnTo>
                    <a:pt x="105" y="20"/>
                  </a:lnTo>
                  <a:lnTo>
                    <a:pt x="103" y="14"/>
                  </a:lnTo>
                  <a:lnTo>
                    <a:pt x="97" y="8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7" y="3"/>
                  </a:lnTo>
                  <a:lnTo>
                    <a:pt x="41" y="6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0" y="17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2"/>
                  </a:lnTo>
                  <a:lnTo>
                    <a:pt x="38" y="25"/>
                  </a:lnTo>
                  <a:lnTo>
                    <a:pt x="38" y="29"/>
                  </a:lnTo>
                  <a:lnTo>
                    <a:pt x="38" y="34"/>
                  </a:lnTo>
                  <a:lnTo>
                    <a:pt x="40" y="40"/>
                  </a:lnTo>
                  <a:lnTo>
                    <a:pt x="41" y="48"/>
                  </a:lnTo>
                  <a:lnTo>
                    <a:pt x="41" y="5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4" y="56"/>
                  </a:lnTo>
                  <a:lnTo>
                    <a:pt x="34" y="59"/>
                  </a:lnTo>
                  <a:lnTo>
                    <a:pt x="35" y="61"/>
                  </a:lnTo>
                  <a:lnTo>
                    <a:pt x="36" y="62"/>
                  </a:lnTo>
                  <a:lnTo>
                    <a:pt x="38" y="64"/>
                  </a:lnTo>
                  <a:lnTo>
                    <a:pt x="40" y="67"/>
                  </a:lnTo>
                  <a:lnTo>
                    <a:pt x="41" y="69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6" y="74"/>
                  </a:lnTo>
                  <a:lnTo>
                    <a:pt x="45" y="76"/>
                  </a:lnTo>
                  <a:lnTo>
                    <a:pt x="41" y="77"/>
                  </a:lnTo>
                  <a:lnTo>
                    <a:pt x="40" y="79"/>
                  </a:lnTo>
                  <a:lnTo>
                    <a:pt x="37" y="81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1" y="82"/>
                  </a:lnTo>
                  <a:lnTo>
                    <a:pt x="30" y="82"/>
                  </a:lnTo>
                  <a:lnTo>
                    <a:pt x="28" y="83"/>
                  </a:lnTo>
                  <a:lnTo>
                    <a:pt x="26" y="84"/>
                  </a:lnTo>
                  <a:lnTo>
                    <a:pt x="23" y="85"/>
                  </a:lnTo>
                  <a:lnTo>
                    <a:pt x="20" y="89"/>
                  </a:lnTo>
                  <a:lnTo>
                    <a:pt x="18" y="91"/>
                  </a:lnTo>
                  <a:lnTo>
                    <a:pt x="16" y="96"/>
                  </a:lnTo>
                  <a:lnTo>
                    <a:pt x="8" y="124"/>
                  </a:lnTo>
                  <a:lnTo>
                    <a:pt x="4" y="146"/>
                  </a:lnTo>
                  <a:lnTo>
                    <a:pt x="4" y="162"/>
                  </a:lnTo>
                  <a:lnTo>
                    <a:pt x="6" y="173"/>
                  </a:lnTo>
                  <a:lnTo>
                    <a:pt x="8" y="182"/>
                  </a:lnTo>
                  <a:lnTo>
                    <a:pt x="10" y="189"/>
                  </a:lnTo>
                  <a:lnTo>
                    <a:pt x="9" y="197"/>
                  </a:lnTo>
                  <a:lnTo>
                    <a:pt x="5" y="206"/>
                  </a:lnTo>
                  <a:lnTo>
                    <a:pt x="2" y="212"/>
                  </a:lnTo>
                  <a:lnTo>
                    <a:pt x="0" y="216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2" y="233"/>
                  </a:lnTo>
                  <a:lnTo>
                    <a:pt x="3" y="236"/>
                  </a:lnTo>
                  <a:lnTo>
                    <a:pt x="5" y="238"/>
                  </a:lnTo>
                  <a:lnTo>
                    <a:pt x="6" y="244"/>
                  </a:lnTo>
                  <a:lnTo>
                    <a:pt x="7" y="254"/>
                  </a:lnTo>
                  <a:lnTo>
                    <a:pt x="7" y="267"/>
                  </a:lnTo>
                  <a:lnTo>
                    <a:pt x="7" y="281"/>
                  </a:lnTo>
                  <a:lnTo>
                    <a:pt x="6" y="296"/>
                  </a:lnTo>
                  <a:lnTo>
                    <a:pt x="6" y="308"/>
                  </a:lnTo>
                  <a:lnTo>
                    <a:pt x="5" y="317"/>
                  </a:lnTo>
                  <a:lnTo>
                    <a:pt x="5" y="320"/>
                  </a:lnTo>
                  <a:lnTo>
                    <a:pt x="6" y="327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0" y="341"/>
                  </a:lnTo>
                  <a:lnTo>
                    <a:pt x="11" y="343"/>
                  </a:lnTo>
                  <a:lnTo>
                    <a:pt x="13" y="344"/>
                  </a:lnTo>
                  <a:lnTo>
                    <a:pt x="14" y="345"/>
                  </a:lnTo>
                  <a:lnTo>
                    <a:pt x="15" y="348"/>
                  </a:lnTo>
                  <a:lnTo>
                    <a:pt x="16" y="358"/>
                  </a:lnTo>
                  <a:lnTo>
                    <a:pt x="17" y="370"/>
                  </a:lnTo>
                  <a:lnTo>
                    <a:pt x="19" y="386"/>
                  </a:lnTo>
                  <a:lnTo>
                    <a:pt x="20" y="402"/>
                  </a:lnTo>
                  <a:lnTo>
                    <a:pt x="22" y="418"/>
                  </a:lnTo>
                  <a:lnTo>
                    <a:pt x="23" y="431"/>
                  </a:lnTo>
                  <a:lnTo>
                    <a:pt x="23" y="440"/>
                  </a:lnTo>
                  <a:lnTo>
                    <a:pt x="22" y="448"/>
                  </a:lnTo>
                  <a:lnTo>
                    <a:pt x="20" y="456"/>
                  </a:lnTo>
                  <a:lnTo>
                    <a:pt x="18" y="465"/>
                  </a:lnTo>
                  <a:lnTo>
                    <a:pt x="16" y="472"/>
                  </a:lnTo>
                  <a:lnTo>
                    <a:pt x="13" y="479"/>
                  </a:lnTo>
                  <a:lnTo>
                    <a:pt x="10" y="485"/>
                  </a:lnTo>
                  <a:lnTo>
                    <a:pt x="10" y="488"/>
                  </a:lnTo>
                  <a:lnTo>
                    <a:pt x="9" y="489"/>
                  </a:lnTo>
                  <a:lnTo>
                    <a:pt x="7" y="499"/>
                  </a:lnTo>
                  <a:lnTo>
                    <a:pt x="8" y="499"/>
                  </a:lnTo>
                  <a:lnTo>
                    <a:pt x="10" y="500"/>
                  </a:lnTo>
                  <a:lnTo>
                    <a:pt x="12" y="500"/>
                  </a:lnTo>
                  <a:lnTo>
                    <a:pt x="15" y="501"/>
                  </a:lnTo>
                  <a:lnTo>
                    <a:pt x="19" y="501"/>
                  </a:lnTo>
                  <a:lnTo>
                    <a:pt x="24" y="501"/>
                  </a:lnTo>
                  <a:lnTo>
                    <a:pt x="28" y="500"/>
                  </a:lnTo>
                  <a:lnTo>
                    <a:pt x="32" y="499"/>
                  </a:lnTo>
                  <a:lnTo>
                    <a:pt x="36" y="495"/>
                  </a:lnTo>
                  <a:lnTo>
                    <a:pt x="38" y="488"/>
                  </a:lnTo>
                  <a:lnTo>
                    <a:pt x="40" y="480"/>
                  </a:lnTo>
                  <a:lnTo>
                    <a:pt x="40" y="471"/>
                  </a:lnTo>
                  <a:lnTo>
                    <a:pt x="40" y="462"/>
                  </a:lnTo>
                  <a:lnTo>
                    <a:pt x="40" y="454"/>
                  </a:lnTo>
                  <a:lnTo>
                    <a:pt x="40" y="449"/>
                  </a:lnTo>
                  <a:lnTo>
                    <a:pt x="40" y="447"/>
                  </a:lnTo>
                  <a:lnTo>
                    <a:pt x="40" y="445"/>
                  </a:lnTo>
                  <a:lnTo>
                    <a:pt x="41" y="442"/>
                  </a:lnTo>
                  <a:lnTo>
                    <a:pt x="43" y="436"/>
                  </a:lnTo>
                  <a:lnTo>
                    <a:pt x="44" y="429"/>
                  </a:lnTo>
                  <a:lnTo>
                    <a:pt x="46" y="421"/>
                  </a:lnTo>
                  <a:lnTo>
                    <a:pt x="48" y="412"/>
                  </a:lnTo>
                  <a:lnTo>
                    <a:pt x="50" y="404"/>
                  </a:lnTo>
                  <a:lnTo>
                    <a:pt x="52" y="397"/>
                  </a:lnTo>
                  <a:lnTo>
                    <a:pt x="52" y="389"/>
                  </a:lnTo>
                  <a:lnTo>
                    <a:pt x="52" y="383"/>
                  </a:lnTo>
                  <a:lnTo>
                    <a:pt x="53" y="377"/>
                  </a:lnTo>
                  <a:lnTo>
                    <a:pt x="53" y="373"/>
                  </a:lnTo>
                  <a:lnTo>
                    <a:pt x="53" y="368"/>
                  </a:lnTo>
                  <a:lnTo>
                    <a:pt x="53" y="364"/>
                  </a:lnTo>
                  <a:lnTo>
                    <a:pt x="53" y="362"/>
                  </a:lnTo>
                  <a:lnTo>
                    <a:pt x="53" y="361"/>
                  </a:lnTo>
                  <a:lnTo>
                    <a:pt x="65" y="361"/>
                  </a:lnTo>
                  <a:lnTo>
                    <a:pt x="66" y="375"/>
                  </a:lnTo>
                  <a:lnTo>
                    <a:pt x="71" y="375"/>
                  </a:lnTo>
                  <a:lnTo>
                    <a:pt x="71" y="376"/>
                  </a:lnTo>
                  <a:lnTo>
                    <a:pt x="82" y="445"/>
                  </a:lnTo>
                  <a:lnTo>
                    <a:pt x="74" y="479"/>
                  </a:lnTo>
                  <a:lnTo>
                    <a:pt x="74" y="480"/>
                  </a:lnTo>
                  <a:lnTo>
                    <a:pt x="75" y="482"/>
                  </a:lnTo>
                  <a:lnTo>
                    <a:pt x="75" y="484"/>
                  </a:lnTo>
                  <a:lnTo>
                    <a:pt x="76" y="487"/>
                  </a:lnTo>
                  <a:lnTo>
                    <a:pt x="77" y="490"/>
                  </a:lnTo>
                  <a:lnTo>
                    <a:pt x="79" y="494"/>
                  </a:lnTo>
                  <a:lnTo>
                    <a:pt x="81" y="496"/>
                  </a:lnTo>
                  <a:lnTo>
                    <a:pt x="83" y="499"/>
                  </a:lnTo>
                  <a:lnTo>
                    <a:pt x="86" y="500"/>
                  </a:lnTo>
                  <a:lnTo>
                    <a:pt x="89" y="500"/>
                  </a:lnTo>
                  <a:lnTo>
                    <a:pt x="93" y="499"/>
                  </a:lnTo>
                  <a:lnTo>
                    <a:pt x="95" y="498"/>
                  </a:lnTo>
                  <a:lnTo>
                    <a:pt x="97" y="496"/>
                  </a:lnTo>
                  <a:lnTo>
                    <a:pt x="99" y="494"/>
                  </a:lnTo>
                  <a:lnTo>
                    <a:pt x="101" y="493"/>
                  </a:lnTo>
                  <a:lnTo>
                    <a:pt x="104" y="466"/>
                  </a:lnTo>
                  <a:lnTo>
                    <a:pt x="96" y="448"/>
                  </a:lnTo>
                  <a:lnTo>
                    <a:pt x="96" y="446"/>
                  </a:lnTo>
                  <a:lnTo>
                    <a:pt x="98" y="442"/>
                  </a:lnTo>
                  <a:lnTo>
                    <a:pt x="100" y="435"/>
                  </a:lnTo>
                  <a:lnTo>
                    <a:pt x="102" y="427"/>
                  </a:lnTo>
                  <a:lnTo>
                    <a:pt x="104" y="418"/>
                  </a:lnTo>
                  <a:lnTo>
                    <a:pt x="105" y="410"/>
                  </a:lnTo>
                  <a:lnTo>
                    <a:pt x="107" y="403"/>
                  </a:lnTo>
                  <a:lnTo>
                    <a:pt x="107" y="397"/>
                  </a:lnTo>
                  <a:lnTo>
                    <a:pt x="107" y="394"/>
                  </a:lnTo>
                  <a:lnTo>
                    <a:pt x="107" y="390"/>
                  </a:lnTo>
                  <a:lnTo>
                    <a:pt x="105" y="388"/>
                  </a:lnTo>
                  <a:lnTo>
                    <a:pt x="105" y="385"/>
                  </a:lnTo>
                  <a:lnTo>
                    <a:pt x="105" y="382"/>
                  </a:lnTo>
                  <a:lnTo>
                    <a:pt x="105" y="380"/>
                  </a:lnTo>
                  <a:lnTo>
                    <a:pt x="105" y="377"/>
                  </a:lnTo>
                  <a:lnTo>
                    <a:pt x="105" y="375"/>
                  </a:lnTo>
                  <a:lnTo>
                    <a:pt x="169" y="374"/>
                  </a:lnTo>
                  <a:lnTo>
                    <a:pt x="169" y="261"/>
                  </a:lnTo>
                </a:path>
              </a:pathLst>
            </a:custGeom>
            <a:solidFill>
              <a:srgbClr val="60C96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 noChangeAspect="1"/>
            </p:cNvSpPr>
            <p:nvPr/>
          </p:nvSpPr>
          <p:spPr bwMode="auto">
            <a:xfrm>
              <a:off x="4118" y="2888"/>
              <a:ext cx="178" cy="505"/>
            </a:xfrm>
            <a:custGeom>
              <a:avLst/>
              <a:gdLst/>
              <a:ahLst/>
              <a:cxnLst>
                <a:cxn ang="0">
                  <a:pos x="164" y="475"/>
                </a:cxn>
                <a:cxn ang="0">
                  <a:pos x="140" y="450"/>
                </a:cxn>
                <a:cxn ang="0">
                  <a:pos x="141" y="406"/>
                </a:cxn>
                <a:cxn ang="0">
                  <a:pos x="146" y="352"/>
                </a:cxn>
                <a:cxn ang="0">
                  <a:pos x="149" y="347"/>
                </a:cxn>
                <a:cxn ang="0">
                  <a:pos x="155" y="331"/>
                </a:cxn>
                <a:cxn ang="0">
                  <a:pos x="146" y="225"/>
                </a:cxn>
                <a:cxn ang="0">
                  <a:pos x="151" y="238"/>
                </a:cxn>
                <a:cxn ang="0">
                  <a:pos x="158" y="238"/>
                </a:cxn>
                <a:cxn ang="0">
                  <a:pos x="162" y="225"/>
                </a:cxn>
                <a:cxn ang="0">
                  <a:pos x="152" y="201"/>
                </a:cxn>
                <a:cxn ang="0">
                  <a:pos x="157" y="166"/>
                </a:cxn>
                <a:cxn ang="0">
                  <a:pos x="143" y="94"/>
                </a:cxn>
                <a:cxn ang="0">
                  <a:pos x="125" y="78"/>
                </a:cxn>
                <a:cxn ang="0">
                  <a:pos x="120" y="74"/>
                </a:cxn>
                <a:cxn ang="0">
                  <a:pos x="127" y="70"/>
                </a:cxn>
                <a:cxn ang="0">
                  <a:pos x="129" y="58"/>
                </a:cxn>
                <a:cxn ang="0">
                  <a:pos x="124" y="47"/>
                </a:cxn>
                <a:cxn ang="0">
                  <a:pos x="117" y="32"/>
                </a:cxn>
                <a:cxn ang="0">
                  <a:pos x="115" y="20"/>
                </a:cxn>
                <a:cxn ang="0">
                  <a:pos x="114" y="14"/>
                </a:cxn>
                <a:cxn ang="0">
                  <a:pos x="112" y="5"/>
                </a:cxn>
                <a:cxn ang="0">
                  <a:pos x="103" y="0"/>
                </a:cxn>
                <a:cxn ang="0">
                  <a:pos x="79" y="3"/>
                </a:cxn>
                <a:cxn ang="0">
                  <a:pos x="65" y="13"/>
                </a:cxn>
                <a:cxn ang="0">
                  <a:pos x="55" y="37"/>
                </a:cxn>
                <a:cxn ang="0">
                  <a:pos x="47" y="57"/>
                </a:cxn>
                <a:cxn ang="0">
                  <a:pos x="39" y="66"/>
                </a:cxn>
                <a:cxn ang="0">
                  <a:pos x="48" y="74"/>
                </a:cxn>
                <a:cxn ang="0">
                  <a:pos x="49" y="83"/>
                </a:cxn>
                <a:cxn ang="0">
                  <a:pos x="28" y="116"/>
                </a:cxn>
                <a:cxn ang="0">
                  <a:pos x="10" y="170"/>
                </a:cxn>
                <a:cxn ang="0">
                  <a:pos x="10" y="182"/>
                </a:cxn>
                <a:cxn ang="0">
                  <a:pos x="15" y="191"/>
                </a:cxn>
                <a:cxn ang="0">
                  <a:pos x="5" y="232"/>
                </a:cxn>
                <a:cxn ang="0">
                  <a:pos x="0" y="278"/>
                </a:cxn>
                <a:cxn ang="0">
                  <a:pos x="5" y="293"/>
                </a:cxn>
                <a:cxn ang="0">
                  <a:pos x="21" y="296"/>
                </a:cxn>
                <a:cxn ang="0">
                  <a:pos x="31" y="315"/>
                </a:cxn>
                <a:cxn ang="0">
                  <a:pos x="27" y="337"/>
                </a:cxn>
                <a:cxn ang="0">
                  <a:pos x="30" y="343"/>
                </a:cxn>
                <a:cxn ang="0">
                  <a:pos x="46" y="350"/>
                </a:cxn>
                <a:cxn ang="0">
                  <a:pos x="51" y="355"/>
                </a:cxn>
                <a:cxn ang="0">
                  <a:pos x="57" y="375"/>
                </a:cxn>
                <a:cxn ang="0">
                  <a:pos x="58" y="381"/>
                </a:cxn>
                <a:cxn ang="0">
                  <a:pos x="55" y="391"/>
                </a:cxn>
                <a:cxn ang="0">
                  <a:pos x="55" y="412"/>
                </a:cxn>
                <a:cxn ang="0">
                  <a:pos x="63" y="446"/>
                </a:cxn>
                <a:cxn ang="0">
                  <a:pos x="60" y="496"/>
                </a:cxn>
                <a:cxn ang="0">
                  <a:pos x="66" y="501"/>
                </a:cxn>
                <a:cxn ang="0">
                  <a:pos x="78" y="502"/>
                </a:cxn>
                <a:cxn ang="0">
                  <a:pos x="84" y="490"/>
                </a:cxn>
                <a:cxn ang="0">
                  <a:pos x="80" y="448"/>
                </a:cxn>
                <a:cxn ang="0">
                  <a:pos x="107" y="365"/>
                </a:cxn>
                <a:cxn ang="0">
                  <a:pos x="108" y="381"/>
                </a:cxn>
                <a:cxn ang="0">
                  <a:pos x="112" y="407"/>
                </a:cxn>
                <a:cxn ang="0">
                  <a:pos x="119" y="440"/>
                </a:cxn>
                <a:cxn ang="0">
                  <a:pos x="119" y="481"/>
                </a:cxn>
                <a:cxn ang="0">
                  <a:pos x="130" y="481"/>
                </a:cxn>
                <a:cxn ang="0">
                  <a:pos x="144" y="488"/>
                </a:cxn>
                <a:cxn ang="0">
                  <a:pos x="161" y="494"/>
                </a:cxn>
                <a:cxn ang="0">
                  <a:pos x="175" y="492"/>
                </a:cxn>
              </a:cxnLst>
              <a:rect l="0" t="0" r="r" b="b"/>
              <a:pathLst>
                <a:path w="178" h="505">
                  <a:moveTo>
                    <a:pt x="176" y="482"/>
                  </a:moveTo>
                  <a:lnTo>
                    <a:pt x="174" y="481"/>
                  </a:lnTo>
                  <a:lnTo>
                    <a:pt x="170" y="479"/>
                  </a:lnTo>
                  <a:lnTo>
                    <a:pt x="164" y="475"/>
                  </a:lnTo>
                  <a:lnTo>
                    <a:pt x="157" y="470"/>
                  </a:lnTo>
                  <a:lnTo>
                    <a:pt x="150" y="464"/>
                  </a:lnTo>
                  <a:lnTo>
                    <a:pt x="144" y="457"/>
                  </a:lnTo>
                  <a:lnTo>
                    <a:pt x="140" y="450"/>
                  </a:lnTo>
                  <a:lnTo>
                    <a:pt x="138" y="444"/>
                  </a:lnTo>
                  <a:lnTo>
                    <a:pt x="139" y="434"/>
                  </a:lnTo>
                  <a:lnTo>
                    <a:pt x="140" y="421"/>
                  </a:lnTo>
                  <a:lnTo>
                    <a:pt x="141" y="406"/>
                  </a:lnTo>
                  <a:lnTo>
                    <a:pt x="143" y="389"/>
                  </a:lnTo>
                  <a:lnTo>
                    <a:pt x="144" y="374"/>
                  </a:lnTo>
                  <a:lnTo>
                    <a:pt x="146" y="361"/>
                  </a:lnTo>
                  <a:lnTo>
                    <a:pt x="146" y="352"/>
                  </a:lnTo>
                  <a:lnTo>
                    <a:pt x="146" y="349"/>
                  </a:lnTo>
                  <a:lnTo>
                    <a:pt x="146" y="348"/>
                  </a:lnTo>
                  <a:lnTo>
                    <a:pt x="147" y="348"/>
                  </a:lnTo>
                  <a:lnTo>
                    <a:pt x="149" y="347"/>
                  </a:lnTo>
                  <a:lnTo>
                    <a:pt x="151" y="344"/>
                  </a:lnTo>
                  <a:lnTo>
                    <a:pt x="152" y="342"/>
                  </a:lnTo>
                  <a:lnTo>
                    <a:pt x="154" y="337"/>
                  </a:lnTo>
                  <a:lnTo>
                    <a:pt x="155" y="331"/>
                  </a:lnTo>
                  <a:lnTo>
                    <a:pt x="157" y="323"/>
                  </a:lnTo>
                  <a:lnTo>
                    <a:pt x="146" y="225"/>
                  </a:lnTo>
                  <a:lnTo>
                    <a:pt x="146" y="224"/>
                  </a:lnTo>
                  <a:lnTo>
                    <a:pt x="146" y="225"/>
                  </a:lnTo>
                  <a:lnTo>
                    <a:pt x="146" y="228"/>
                  </a:lnTo>
                  <a:lnTo>
                    <a:pt x="147" y="231"/>
                  </a:lnTo>
                  <a:lnTo>
                    <a:pt x="149" y="235"/>
                  </a:lnTo>
                  <a:lnTo>
                    <a:pt x="151" y="238"/>
                  </a:lnTo>
                  <a:lnTo>
                    <a:pt x="153" y="242"/>
                  </a:lnTo>
                  <a:lnTo>
                    <a:pt x="154" y="243"/>
                  </a:lnTo>
                  <a:lnTo>
                    <a:pt x="157" y="242"/>
                  </a:lnTo>
                  <a:lnTo>
                    <a:pt x="158" y="238"/>
                  </a:lnTo>
                  <a:lnTo>
                    <a:pt x="160" y="236"/>
                  </a:lnTo>
                  <a:lnTo>
                    <a:pt x="161" y="232"/>
                  </a:lnTo>
                  <a:lnTo>
                    <a:pt x="162" y="229"/>
                  </a:lnTo>
                  <a:lnTo>
                    <a:pt x="162" y="225"/>
                  </a:lnTo>
                  <a:lnTo>
                    <a:pt x="161" y="221"/>
                  </a:lnTo>
                  <a:lnTo>
                    <a:pt x="159" y="215"/>
                  </a:lnTo>
                  <a:lnTo>
                    <a:pt x="157" y="209"/>
                  </a:lnTo>
                  <a:lnTo>
                    <a:pt x="152" y="201"/>
                  </a:lnTo>
                  <a:lnTo>
                    <a:pt x="151" y="193"/>
                  </a:lnTo>
                  <a:lnTo>
                    <a:pt x="153" y="186"/>
                  </a:lnTo>
                  <a:lnTo>
                    <a:pt x="155" y="177"/>
                  </a:lnTo>
                  <a:lnTo>
                    <a:pt x="157" y="166"/>
                  </a:lnTo>
                  <a:lnTo>
                    <a:pt x="157" y="149"/>
                  </a:lnTo>
                  <a:lnTo>
                    <a:pt x="153" y="127"/>
                  </a:lnTo>
                  <a:lnTo>
                    <a:pt x="146" y="98"/>
                  </a:lnTo>
                  <a:lnTo>
                    <a:pt x="143" y="94"/>
                  </a:lnTo>
                  <a:lnTo>
                    <a:pt x="139" y="90"/>
                  </a:lnTo>
                  <a:lnTo>
                    <a:pt x="136" y="84"/>
                  </a:lnTo>
                  <a:lnTo>
                    <a:pt x="130" y="81"/>
                  </a:lnTo>
                  <a:lnTo>
                    <a:pt x="125" y="78"/>
                  </a:lnTo>
                  <a:lnTo>
                    <a:pt x="122" y="76"/>
                  </a:lnTo>
                  <a:lnTo>
                    <a:pt x="120" y="75"/>
                  </a:lnTo>
                  <a:lnTo>
                    <a:pt x="119" y="75"/>
                  </a:lnTo>
                  <a:lnTo>
                    <a:pt x="120" y="74"/>
                  </a:lnTo>
                  <a:lnTo>
                    <a:pt x="122" y="74"/>
                  </a:lnTo>
                  <a:lnTo>
                    <a:pt x="124" y="73"/>
                  </a:lnTo>
                  <a:lnTo>
                    <a:pt x="125" y="72"/>
                  </a:lnTo>
                  <a:lnTo>
                    <a:pt x="127" y="70"/>
                  </a:lnTo>
                  <a:lnTo>
                    <a:pt x="128" y="69"/>
                  </a:lnTo>
                  <a:lnTo>
                    <a:pt x="129" y="64"/>
                  </a:lnTo>
                  <a:lnTo>
                    <a:pt x="130" y="62"/>
                  </a:lnTo>
                  <a:lnTo>
                    <a:pt x="129" y="58"/>
                  </a:lnTo>
                  <a:lnTo>
                    <a:pt x="128" y="55"/>
                  </a:lnTo>
                  <a:lnTo>
                    <a:pt x="127" y="52"/>
                  </a:lnTo>
                  <a:lnTo>
                    <a:pt x="125" y="49"/>
                  </a:lnTo>
                  <a:lnTo>
                    <a:pt x="124" y="47"/>
                  </a:lnTo>
                  <a:lnTo>
                    <a:pt x="122" y="42"/>
                  </a:lnTo>
                  <a:lnTo>
                    <a:pt x="120" y="39"/>
                  </a:lnTo>
                  <a:lnTo>
                    <a:pt x="118" y="35"/>
                  </a:lnTo>
                  <a:lnTo>
                    <a:pt x="117" y="32"/>
                  </a:lnTo>
                  <a:lnTo>
                    <a:pt x="116" y="28"/>
                  </a:lnTo>
                  <a:lnTo>
                    <a:pt x="115" y="26"/>
                  </a:lnTo>
                  <a:lnTo>
                    <a:pt x="115" y="23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5" y="17"/>
                  </a:lnTo>
                  <a:lnTo>
                    <a:pt x="115" y="16"/>
                  </a:lnTo>
                  <a:lnTo>
                    <a:pt x="114" y="14"/>
                  </a:lnTo>
                  <a:lnTo>
                    <a:pt x="114" y="12"/>
                  </a:lnTo>
                  <a:lnTo>
                    <a:pt x="113" y="9"/>
                  </a:lnTo>
                  <a:lnTo>
                    <a:pt x="113" y="6"/>
                  </a:lnTo>
                  <a:lnTo>
                    <a:pt x="112" y="5"/>
                  </a:lnTo>
                  <a:lnTo>
                    <a:pt x="112" y="2"/>
                  </a:lnTo>
                  <a:lnTo>
                    <a:pt x="110" y="1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4" y="1"/>
                  </a:lnTo>
                  <a:lnTo>
                    <a:pt x="79" y="3"/>
                  </a:lnTo>
                  <a:lnTo>
                    <a:pt x="75" y="4"/>
                  </a:lnTo>
                  <a:lnTo>
                    <a:pt x="73" y="6"/>
                  </a:lnTo>
                  <a:lnTo>
                    <a:pt x="69" y="9"/>
                  </a:lnTo>
                  <a:lnTo>
                    <a:pt x="65" y="13"/>
                  </a:lnTo>
                  <a:lnTo>
                    <a:pt x="62" y="19"/>
                  </a:lnTo>
                  <a:lnTo>
                    <a:pt x="60" y="26"/>
                  </a:lnTo>
                  <a:lnTo>
                    <a:pt x="57" y="32"/>
                  </a:lnTo>
                  <a:lnTo>
                    <a:pt x="55" y="37"/>
                  </a:lnTo>
                  <a:lnTo>
                    <a:pt x="53" y="44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7" y="57"/>
                  </a:lnTo>
                  <a:lnTo>
                    <a:pt x="45" y="60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39" y="66"/>
                  </a:lnTo>
                  <a:lnTo>
                    <a:pt x="39" y="67"/>
                  </a:lnTo>
                  <a:lnTo>
                    <a:pt x="45" y="72"/>
                  </a:lnTo>
                  <a:lnTo>
                    <a:pt x="47" y="73"/>
                  </a:lnTo>
                  <a:lnTo>
                    <a:pt x="48" y="74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0" y="80"/>
                  </a:lnTo>
                  <a:lnTo>
                    <a:pt x="49" y="83"/>
                  </a:lnTo>
                  <a:lnTo>
                    <a:pt x="45" y="84"/>
                  </a:lnTo>
                  <a:lnTo>
                    <a:pt x="39" y="91"/>
                  </a:lnTo>
                  <a:lnTo>
                    <a:pt x="33" y="101"/>
                  </a:lnTo>
                  <a:lnTo>
                    <a:pt x="28" y="116"/>
                  </a:lnTo>
                  <a:lnTo>
                    <a:pt x="21" y="132"/>
                  </a:lnTo>
                  <a:lnTo>
                    <a:pt x="16" y="146"/>
                  </a:lnTo>
                  <a:lnTo>
                    <a:pt x="12" y="160"/>
                  </a:lnTo>
                  <a:lnTo>
                    <a:pt x="10" y="170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80"/>
                  </a:lnTo>
                  <a:lnTo>
                    <a:pt x="10" y="182"/>
                  </a:lnTo>
                  <a:lnTo>
                    <a:pt x="11" y="183"/>
                  </a:lnTo>
                  <a:lnTo>
                    <a:pt x="12" y="186"/>
                  </a:lnTo>
                  <a:lnTo>
                    <a:pt x="13" y="188"/>
                  </a:lnTo>
                  <a:lnTo>
                    <a:pt x="15" y="191"/>
                  </a:lnTo>
                  <a:lnTo>
                    <a:pt x="17" y="194"/>
                  </a:lnTo>
                  <a:lnTo>
                    <a:pt x="10" y="221"/>
                  </a:lnTo>
                  <a:lnTo>
                    <a:pt x="7" y="224"/>
                  </a:lnTo>
                  <a:lnTo>
                    <a:pt x="5" y="232"/>
                  </a:lnTo>
                  <a:lnTo>
                    <a:pt x="3" y="244"/>
                  </a:lnTo>
                  <a:lnTo>
                    <a:pt x="1" y="255"/>
                  </a:lnTo>
                  <a:lnTo>
                    <a:pt x="0" y="267"/>
                  </a:lnTo>
                  <a:lnTo>
                    <a:pt x="0" y="278"/>
                  </a:lnTo>
                  <a:lnTo>
                    <a:pt x="0" y="287"/>
                  </a:lnTo>
                  <a:lnTo>
                    <a:pt x="1" y="291"/>
                  </a:lnTo>
                  <a:lnTo>
                    <a:pt x="3" y="292"/>
                  </a:lnTo>
                  <a:lnTo>
                    <a:pt x="5" y="293"/>
                  </a:lnTo>
                  <a:lnTo>
                    <a:pt x="9" y="294"/>
                  </a:lnTo>
                  <a:lnTo>
                    <a:pt x="12" y="294"/>
                  </a:lnTo>
                  <a:lnTo>
                    <a:pt x="16" y="295"/>
                  </a:lnTo>
                  <a:lnTo>
                    <a:pt x="21" y="296"/>
                  </a:lnTo>
                  <a:lnTo>
                    <a:pt x="27" y="297"/>
                  </a:lnTo>
                  <a:lnTo>
                    <a:pt x="32" y="297"/>
                  </a:lnTo>
                  <a:lnTo>
                    <a:pt x="31" y="306"/>
                  </a:lnTo>
                  <a:lnTo>
                    <a:pt x="31" y="315"/>
                  </a:lnTo>
                  <a:lnTo>
                    <a:pt x="29" y="321"/>
                  </a:lnTo>
                  <a:lnTo>
                    <a:pt x="29" y="328"/>
                  </a:lnTo>
                  <a:lnTo>
                    <a:pt x="28" y="333"/>
                  </a:lnTo>
                  <a:lnTo>
                    <a:pt x="27" y="337"/>
                  </a:lnTo>
                  <a:lnTo>
                    <a:pt x="27" y="340"/>
                  </a:lnTo>
                  <a:lnTo>
                    <a:pt x="27" y="341"/>
                  </a:lnTo>
                  <a:lnTo>
                    <a:pt x="28" y="341"/>
                  </a:lnTo>
                  <a:lnTo>
                    <a:pt x="30" y="343"/>
                  </a:lnTo>
                  <a:lnTo>
                    <a:pt x="33" y="345"/>
                  </a:lnTo>
                  <a:lnTo>
                    <a:pt x="38" y="348"/>
                  </a:lnTo>
                  <a:lnTo>
                    <a:pt x="41" y="349"/>
                  </a:lnTo>
                  <a:lnTo>
                    <a:pt x="46" y="350"/>
                  </a:lnTo>
                  <a:lnTo>
                    <a:pt x="48" y="350"/>
                  </a:lnTo>
                  <a:lnTo>
                    <a:pt x="49" y="349"/>
                  </a:lnTo>
                  <a:lnTo>
                    <a:pt x="50" y="350"/>
                  </a:lnTo>
                  <a:lnTo>
                    <a:pt x="51" y="355"/>
                  </a:lnTo>
                  <a:lnTo>
                    <a:pt x="52" y="360"/>
                  </a:lnTo>
                  <a:lnTo>
                    <a:pt x="53" y="365"/>
                  </a:lnTo>
                  <a:lnTo>
                    <a:pt x="55" y="370"/>
                  </a:lnTo>
                  <a:lnTo>
                    <a:pt x="57" y="375"/>
                  </a:lnTo>
                  <a:lnTo>
                    <a:pt x="58" y="378"/>
                  </a:lnTo>
                  <a:lnTo>
                    <a:pt x="59" y="379"/>
                  </a:lnTo>
                  <a:lnTo>
                    <a:pt x="58" y="380"/>
                  </a:lnTo>
                  <a:lnTo>
                    <a:pt x="58" y="381"/>
                  </a:lnTo>
                  <a:lnTo>
                    <a:pt x="58" y="382"/>
                  </a:lnTo>
                  <a:lnTo>
                    <a:pt x="57" y="385"/>
                  </a:lnTo>
                  <a:lnTo>
                    <a:pt x="56" y="387"/>
                  </a:lnTo>
                  <a:lnTo>
                    <a:pt x="55" y="391"/>
                  </a:lnTo>
                  <a:lnTo>
                    <a:pt x="55" y="394"/>
                  </a:lnTo>
                  <a:lnTo>
                    <a:pt x="54" y="399"/>
                  </a:lnTo>
                  <a:lnTo>
                    <a:pt x="54" y="406"/>
                  </a:lnTo>
                  <a:lnTo>
                    <a:pt x="55" y="412"/>
                  </a:lnTo>
                  <a:lnTo>
                    <a:pt x="57" y="422"/>
                  </a:lnTo>
                  <a:lnTo>
                    <a:pt x="59" y="430"/>
                  </a:lnTo>
                  <a:lnTo>
                    <a:pt x="62" y="438"/>
                  </a:lnTo>
                  <a:lnTo>
                    <a:pt x="63" y="446"/>
                  </a:lnTo>
                  <a:lnTo>
                    <a:pt x="64" y="450"/>
                  </a:lnTo>
                  <a:lnTo>
                    <a:pt x="65" y="452"/>
                  </a:lnTo>
                  <a:lnTo>
                    <a:pt x="57" y="469"/>
                  </a:lnTo>
                  <a:lnTo>
                    <a:pt x="60" y="496"/>
                  </a:lnTo>
                  <a:lnTo>
                    <a:pt x="61" y="497"/>
                  </a:lnTo>
                  <a:lnTo>
                    <a:pt x="62" y="497"/>
                  </a:lnTo>
                  <a:lnTo>
                    <a:pt x="63" y="499"/>
                  </a:lnTo>
                  <a:lnTo>
                    <a:pt x="66" y="501"/>
                  </a:lnTo>
                  <a:lnTo>
                    <a:pt x="70" y="503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8" y="502"/>
                  </a:lnTo>
                  <a:lnTo>
                    <a:pt x="81" y="500"/>
                  </a:lnTo>
                  <a:lnTo>
                    <a:pt x="83" y="497"/>
                  </a:lnTo>
                  <a:lnTo>
                    <a:pt x="83" y="494"/>
                  </a:lnTo>
                  <a:lnTo>
                    <a:pt x="84" y="490"/>
                  </a:lnTo>
                  <a:lnTo>
                    <a:pt x="85" y="488"/>
                  </a:lnTo>
                  <a:lnTo>
                    <a:pt x="86" y="485"/>
                  </a:lnTo>
                  <a:lnTo>
                    <a:pt x="86" y="482"/>
                  </a:lnTo>
                  <a:lnTo>
                    <a:pt x="80" y="448"/>
                  </a:lnTo>
                  <a:lnTo>
                    <a:pt x="92" y="378"/>
                  </a:lnTo>
                  <a:lnTo>
                    <a:pt x="94" y="364"/>
                  </a:lnTo>
                  <a:lnTo>
                    <a:pt x="107" y="364"/>
                  </a:lnTo>
                  <a:lnTo>
                    <a:pt x="107" y="365"/>
                  </a:lnTo>
                  <a:lnTo>
                    <a:pt x="107" y="367"/>
                  </a:lnTo>
                  <a:lnTo>
                    <a:pt x="107" y="370"/>
                  </a:lnTo>
                  <a:lnTo>
                    <a:pt x="107" y="376"/>
                  </a:lnTo>
                  <a:lnTo>
                    <a:pt x="108" y="381"/>
                  </a:lnTo>
                  <a:lnTo>
                    <a:pt x="108" y="386"/>
                  </a:lnTo>
                  <a:lnTo>
                    <a:pt x="109" y="392"/>
                  </a:lnTo>
                  <a:lnTo>
                    <a:pt x="110" y="399"/>
                  </a:lnTo>
                  <a:lnTo>
                    <a:pt x="112" y="407"/>
                  </a:lnTo>
                  <a:lnTo>
                    <a:pt x="114" y="416"/>
                  </a:lnTo>
                  <a:lnTo>
                    <a:pt x="115" y="425"/>
                  </a:lnTo>
                  <a:lnTo>
                    <a:pt x="117" y="433"/>
                  </a:lnTo>
                  <a:lnTo>
                    <a:pt x="119" y="440"/>
                  </a:lnTo>
                  <a:lnTo>
                    <a:pt x="120" y="446"/>
                  </a:lnTo>
                  <a:lnTo>
                    <a:pt x="121" y="449"/>
                  </a:lnTo>
                  <a:lnTo>
                    <a:pt x="122" y="450"/>
                  </a:lnTo>
                  <a:lnTo>
                    <a:pt x="119" y="481"/>
                  </a:lnTo>
                  <a:lnTo>
                    <a:pt x="128" y="484"/>
                  </a:lnTo>
                  <a:lnTo>
                    <a:pt x="128" y="479"/>
                  </a:lnTo>
                  <a:lnTo>
                    <a:pt x="128" y="480"/>
                  </a:lnTo>
                  <a:lnTo>
                    <a:pt x="130" y="481"/>
                  </a:lnTo>
                  <a:lnTo>
                    <a:pt x="133" y="482"/>
                  </a:lnTo>
                  <a:lnTo>
                    <a:pt x="136" y="484"/>
                  </a:lnTo>
                  <a:lnTo>
                    <a:pt x="140" y="486"/>
                  </a:lnTo>
                  <a:lnTo>
                    <a:pt x="144" y="488"/>
                  </a:lnTo>
                  <a:lnTo>
                    <a:pt x="147" y="490"/>
                  </a:lnTo>
                  <a:lnTo>
                    <a:pt x="152" y="492"/>
                  </a:lnTo>
                  <a:lnTo>
                    <a:pt x="157" y="493"/>
                  </a:lnTo>
                  <a:lnTo>
                    <a:pt x="161" y="494"/>
                  </a:lnTo>
                  <a:lnTo>
                    <a:pt x="165" y="494"/>
                  </a:lnTo>
                  <a:lnTo>
                    <a:pt x="168" y="494"/>
                  </a:lnTo>
                  <a:lnTo>
                    <a:pt x="172" y="493"/>
                  </a:lnTo>
                  <a:lnTo>
                    <a:pt x="175" y="492"/>
                  </a:lnTo>
                  <a:lnTo>
                    <a:pt x="177" y="492"/>
                  </a:lnTo>
                  <a:lnTo>
                    <a:pt x="176" y="482"/>
                  </a:lnTo>
                </a:path>
              </a:pathLst>
            </a:custGeom>
            <a:solidFill>
              <a:srgbClr val="4C4C4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 noChangeAspect="1"/>
            </p:cNvSpPr>
            <p:nvPr/>
          </p:nvSpPr>
          <p:spPr bwMode="auto">
            <a:xfrm>
              <a:off x="4402" y="2866"/>
              <a:ext cx="169" cy="526"/>
            </a:xfrm>
            <a:custGeom>
              <a:avLst/>
              <a:gdLst/>
              <a:ahLst/>
              <a:cxnLst>
                <a:cxn ang="0">
                  <a:pos x="168" y="441"/>
                </a:cxn>
                <a:cxn ang="0">
                  <a:pos x="156" y="304"/>
                </a:cxn>
                <a:cxn ang="0">
                  <a:pos x="159" y="299"/>
                </a:cxn>
                <a:cxn ang="0">
                  <a:pos x="162" y="294"/>
                </a:cxn>
                <a:cxn ang="0">
                  <a:pos x="159" y="278"/>
                </a:cxn>
                <a:cxn ang="0">
                  <a:pos x="161" y="216"/>
                </a:cxn>
                <a:cxn ang="0">
                  <a:pos x="158" y="172"/>
                </a:cxn>
                <a:cxn ang="0">
                  <a:pos x="151" y="121"/>
                </a:cxn>
                <a:cxn ang="0">
                  <a:pos x="134" y="100"/>
                </a:cxn>
                <a:cxn ang="0">
                  <a:pos x="109" y="83"/>
                </a:cxn>
                <a:cxn ang="0">
                  <a:pos x="96" y="76"/>
                </a:cxn>
                <a:cxn ang="0">
                  <a:pos x="105" y="47"/>
                </a:cxn>
                <a:cxn ang="0">
                  <a:pos x="108" y="35"/>
                </a:cxn>
                <a:cxn ang="0">
                  <a:pos x="104" y="20"/>
                </a:cxn>
                <a:cxn ang="0">
                  <a:pos x="97" y="8"/>
                </a:cxn>
                <a:cxn ang="0">
                  <a:pos x="93" y="1"/>
                </a:cxn>
                <a:cxn ang="0">
                  <a:pos x="76" y="0"/>
                </a:cxn>
                <a:cxn ang="0">
                  <a:pos x="58" y="0"/>
                </a:cxn>
                <a:cxn ang="0">
                  <a:pos x="54" y="5"/>
                </a:cxn>
                <a:cxn ang="0">
                  <a:pos x="45" y="14"/>
                </a:cxn>
                <a:cxn ang="0">
                  <a:pos x="43" y="30"/>
                </a:cxn>
                <a:cxn ang="0">
                  <a:pos x="46" y="41"/>
                </a:cxn>
                <a:cxn ang="0">
                  <a:pos x="59" y="76"/>
                </a:cxn>
                <a:cxn ang="0">
                  <a:pos x="44" y="84"/>
                </a:cxn>
                <a:cxn ang="0">
                  <a:pos x="19" y="101"/>
                </a:cxn>
                <a:cxn ang="0">
                  <a:pos x="11" y="114"/>
                </a:cxn>
                <a:cxn ang="0">
                  <a:pos x="7" y="154"/>
                </a:cxn>
                <a:cxn ang="0">
                  <a:pos x="2" y="196"/>
                </a:cxn>
                <a:cxn ang="0">
                  <a:pos x="1" y="218"/>
                </a:cxn>
                <a:cxn ang="0">
                  <a:pos x="0" y="259"/>
                </a:cxn>
                <a:cxn ang="0">
                  <a:pos x="2" y="294"/>
                </a:cxn>
                <a:cxn ang="0">
                  <a:pos x="9" y="301"/>
                </a:cxn>
                <a:cxn ang="0">
                  <a:pos x="17" y="302"/>
                </a:cxn>
                <a:cxn ang="0">
                  <a:pos x="10" y="289"/>
                </a:cxn>
                <a:cxn ang="0">
                  <a:pos x="48" y="490"/>
                </a:cxn>
                <a:cxn ang="0">
                  <a:pos x="54" y="523"/>
                </a:cxn>
                <a:cxn ang="0">
                  <a:pos x="82" y="510"/>
                </a:cxn>
                <a:cxn ang="0">
                  <a:pos x="98" y="518"/>
                </a:cxn>
                <a:cxn ang="0">
                  <a:pos x="114" y="525"/>
                </a:cxn>
                <a:cxn ang="0">
                  <a:pos x="124" y="525"/>
                </a:cxn>
                <a:cxn ang="0">
                  <a:pos x="133" y="522"/>
                </a:cxn>
                <a:cxn ang="0">
                  <a:pos x="129" y="502"/>
                </a:cxn>
                <a:cxn ang="0">
                  <a:pos x="136" y="287"/>
                </a:cxn>
                <a:cxn ang="0">
                  <a:pos x="141" y="299"/>
                </a:cxn>
                <a:cxn ang="0">
                  <a:pos x="144" y="301"/>
                </a:cxn>
                <a:cxn ang="0">
                  <a:pos x="146" y="315"/>
                </a:cxn>
              </a:cxnLst>
              <a:rect l="0" t="0" r="r" b="b"/>
              <a:pathLst>
                <a:path w="169" h="526">
                  <a:moveTo>
                    <a:pt x="135" y="315"/>
                  </a:moveTo>
                  <a:lnTo>
                    <a:pt x="135" y="441"/>
                  </a:lnTo>
                  <a:lnTo>
                    <a:pt x="168" y="441"/>
                  </a:lnTo>
                  <a:lnTo>
                    <a:pt x="168" y="315"/>
                  </a:lnTo>
                  <a:lnTo>
                    <a:pt x="156" y="315"/>
                  </a:lnTo>
                  <a:lnTo>
                    <a:pt x="156" y="304"/>
                  </a:lnTo>
                  <a:lnTo>
                    <a:pt x="157" y="303"/>
                  </a:lnTo>
                  <a:lnTo>
                    <a:pt x="158" y="301"/>
                  </a:lnTo>
                  <a:lnTo>
                    <a:pt x="159" y="299"/>
                  </a:lnTo>
                  <a:lnTo>
                    <a:pt x="160" y="297"/>
                  </a:lnTo>
                  <a:lnTo>
                    <a:pt x="161" y="295"/>
                  </a:lnTo>
                  <a:lnTo>
                    <a:pt x="162" y="294"/>
                  </a:lnTo>
                  <a:lnTo>
                    <a:pt x="163" y="294"/>
                  </a:lnTo>
                  <a:lnTo>
                    <a:pt x="163" y="293"/>
                  </a:lnTo>
                  <a:lnTo>
                    <a:pt x="159" y="278"/>
                  </a:lnTo>
                  <a:lnTo>
                    <a:pt x="160" y="278"/>
                  </a:lnTo>
                  <a:lnTo>
                    <a:pt x="161" y="222"/>
                  </a:lnTo>
                  <a:lnTo>
                    <a:pt x="161" y="216"/>
                  </a:lnTo>
                  <a:lnTo>
                    <a:pt x="160" y="206"/>
                  </a:lnTo>
                  <a:lnTo>
                    <a:pt x="159" y="190"/>
                  </a:lnTo>
                  <a:lnTo>
                    <a:pt x="158" y="172"/>
                  </a:lnTo>
                  <a:lnTo>
                    <a:pt x="157" y="154"/>
                  </a:lnTo>
                  <a:lnTo>
                    <a:pt x="154" y="136"/>
                  </a:lnTo>
                  <a:lnTo>
                    <a:pt x="151" y="121"/>
                  </a:lnTo>
                  <a:lnTo>
                    <a:pt x="146" y="112"/>
                  </a:lnTo>
                  <a:lnTo>
                    <a:pt x="140" y="105"/>
                  </a:lnTo>
                  <a:lnTo>
                    <a:pt x="134" y="100"/>
                  </a:lnTo>
                  <a:lnTo>
                    <a:pt x="125" y="94"/>
                  </a:lnTo>
                  <a:lnTo>
                    <a:pt x="116" y="89"/>
                  </a:lnTo>
                  <a:lnTo>
                    <a:pt x="109" y="83"/>
                  </a:lnTo>
                  <a:lnTo>
                    <a:pt x="102" y="79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62"/>
                  </a:lnTo>
                  <a:lnTo>
                    <a:pt x="105" y="48"/>
                  </a:lnTo>
                  <a:lnTo>
                    <a:pt x="105" y="47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8" y="35"/>
                  </a:lnTo>
                  <a:lnTo>
                    <a:pt x="108" y="30"/>
                  </a:lnTo>
                  <a:lnTo>
                    <a:pt x="107" y="25"/>
                  </a:lnTo>
                  <a:lnTo>
                    <a:pt x="104" y="20"/>
                  </a:lnTo>
                  <a:lnTo>
                    <a:pt x="102" y="15"/>
                  </a:lnTo>
                  <a:lnTo>
                    <a:pt x="99" y="11"/>
                  </a:lnTo>
                  <a:lnTo>
                    <a:pt x="97" y="8"/>
                  </a:lnTo>
                  <a:lnTo>
                    <a:pt x="96" y="5"/>
                  </a:lnTo>
                  <a:lnTo>
                    <a:pt x="94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3"/>
                  </a:lnTo>
                  <a:lnTo>
                    <a:pt x="54" y="5"/>
                  </a:lnTo>
                  <a:lnTo>
                    <a:pt x="52" y="7"/>
                  </a:lnTo>
                  <a:lnTo>
                    <a:pt x="48" y="11"/>
                  </a:lnTo>
                  <a:lnTo>
                    <a:pt x="45" y="14"/>
                  </a:lnTo>
                  <a:lnTo>
                    <a:pt x="43" y="19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4" y="34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7" y="44"/>
                  </a:lnTo>
                  <a:lnTo>
                    <a:pt x="57" y="68"/>
                  </a:lnTo>
                  <a:lnTo>
                    <a:pt x="59" y="76"/>
                  </a:lnTo>
                  <a:lnTo>
                    <a:pt x="56" y="77"/>
                  </a:lnTo>
                  <a:lnTo>
                    <a:pt x="52" y="80"/>
                  </a:lnTo>
                  <a:lnTo>
                    <a:pt x="44" y="84"/>
                  </a:lnTo>
                  <a:lnTo>
                    <a:pt x="35" y="91"/>
                  </a:lnTo>
                  <a:lnTo>
                    <a:pt x="27" y="96"/>
                  </a:lnTo>
                  <a:lnTo>
                    <a:pt x="19" y="101"/>
                  </a:lnTo>
                  <a:lnTo>
                    <a:pt x="14" y="105"/>
                  </a:lnTo>
                  <a:lnTo>
                    <a:pt x="12" y="108"/>
                  </a:lnTo>
                  <a:lnTo>
                    <a:pt x="11" y="114"/>
                  </a:lnTo>
                  <a:lnTo>
                    <a:pt x="10" y="125"/>
                  </a:lnTo>
                  <a:lnTo>
                    <a:pt x="9" y="139"/>
                  </a:lnTo>
                  <a:lnTo>
                    <a:pt x="7" y="154"/>
                  </a:lnTo>
                  <a:lnTo>
                    <a:pt x="5" y="170"/>
                  </a:lnTo>
                  <a:lnTo>
                    <a:pt x="3" y="185"/>
                  </a:lnTo>
                  <a:lnTo>
                    <a:pt x="2" y="196"/>
                  </a:lnTo>
                  <a:lnTo>
                    <a:pt x="1" y="204"/>
                  </a:lnTo>
                  <a:lnTo>
                    <a:pt x="1" y="209"/>
                  </a:lnTo>
                  <a:lnTo>
                    <a:pt x="1" y="218"/>
                  </a:lnTo>
                  <a:lnTo>
                    <a:pt x="0" y="230"/>
                  </a:lnTo>
                  <a:lnTo>
                    <a:pt x="0" y="245"/>
                  </a:lnTo>
                  <a:lnTo>
                    <a:pt x="0" y="259"/>
                  </a:lnTo>
                  <a:lnTo>
                    <a:pt x="0" y="273"/>
                  </a:lnTo>
                  <a:lnTo>
                    <a:pt x="0" y="286"/>
                  </a:lnTo>
                  <a:lnTo>
                    <a:pt x="2" y="294"/>
                  </a:lnTo>
                  <a:lnTo>
                    <a:pt x="4" y="298"/>
                  </a:lnTo>
                  <a:lnTo>
                    <a:pt x="6" y="300"/>
                  </a:lnTo>
                  <a:lnTo>
                    <a:pt x="9" y="301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7" y="302"/>
                  </a:lnTo>
                  <a:lnTo>
                    <a:pt x="19" y="301"/>
                  </a:lnTo>
                  <a:lnTo>
                    <a:pt x="20" y="301"/>
                  </a:lnTo>
                  <a:lnTo>
                    <a:pt x="10" y="289"/>
                  </a:lnTo>
                  <a:lnTo>
                    <a:pt x="26" y="192"/>
                  </a:lnTo>
                  <a:lnTo>
                    <a:pt x="26" y="295"/>
                  </a:lnTo>
                  <a:lnTo>
                    <a:pt x="48" y="490"/>
                  </a:lnTo>
                  <a:lnTo>
                    <a:pt x="30" y="511"/>
                  </a:lnTo>
                  <a:lnTo>
                    <a:pt x="26" y="525"/>
                  </a:lnTo>
                  <a:lnTo>
                    <a:pt x="54" y="523"/>
                  </a:lnTo>
                  <a:lnTo>
                    <a:pt x="77" y="507"/>
                  </a:lnTo>
                  <a:lnTo>
                    <a:pt x="78" y="508"/>
                  </a:lnTo>
                  <a:lnTo>
                    <a:pt x="82" y="510"/>
                  </a:lnTo>
                  <a:lnTo>
                    <a:pt x="87" y="512"/>
                  </a:lnTo>
                  <a:lnTo>
                    <a:pt x="93" y="515"/>
                  </a:lnTo>
                  <a:lnTo>
                    <a:pt x="98" y="518"/>
                  </a:lnTo>
                  <a:lnTo>
                    <a:pt x="104" y="521"/>
                  </a:lnTo>
                  <a:lnTo>
                    <a:pt x="110" y="523"/>
                  </a:lnTo>
                  <a:lnTo>
                    <a:pt x="114" y="525"/>
                  </a:lnTo>
                  <a:lnTo>
                    <a:pt x="116" y="525"/>
                  </a:lnTo>
                  <a:lnTo>
                    <a:pt x="120" y="525"/>
                  </a:lnTo>
                  <a:lnTo>
                    <a:pt x="124" y="525"/>
                  </a:lnTo>
                  <a:lnTo>
                    <a:pt x="126" y="524"/>
                  </a:lnTo>
                  <a:lnTo>
                    <a:pt x="131" y="523"/>
                  </a:lnTo>
                  <a:lnTo>
                    <a:pt x="133" y="522"/>
                  </a:lnTo>
                  <a:lnTo>
                    <a:pt x="135" y="522"/>
                  </a:lnTo>
                  <a:lnTo>
                    <a:pt x="135" y="521"/>
                  </a:lnTo>
                  <a:lnTo>
                    <a:pt x="129" y="502"/>
                  </a:lnTo>
                  <a:lnTo>
                    <a:pt x="109" y="490"/>
                  </a:lnTo>
                  <a:lnTo>
                    <a:pt x="128" y="308"/>
                  </a:lnTo>
                  <a:lnTo>
                    <a:pt x="136" y="287"/>
                  </a:lnTo>
                  <a:lnTo>
                    <a:pt x="125" y="183"/>
                  </a:lnTo>
                  <a:lnTo>
                    <a:pt x="147" y="290"/>
                  </a:lnTo>
                  <a:lnTo>
                    <a:pt x="141" y="299"/>
                  </a:lnTo>
                  <a:lnTo>
                    <a:pt x="142" y="300"/>
                  </a:lnTo>
                  <a:lnTo>
                    <a:pt x="143" y="300"/>
                  </a:lnTo>
                  <a:lnTo>
                    <a:pt x="144" y="301"/>
                  </a:lnTo>
                  <a:lnTo>
                    <a:pt x="145" y="302"/>
                  </a:lnTo>
                  <a:lnTo>
                    <a:pt x="146" y="303"/>
                  </a:lnTo>
                  <a:lnTo>
                    <a:pt x="146" y="315"/>
                  </a:lnTo>
                  <a:lnTo>
                    <a:pt x="135" y="315"/>
                  </a:lnTo>
                </a:path>
              </a:pathLst>
            </a:custGeom>
            <a:solidFill>
              <a:srgbClr val="4C4C4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 noChangeAspect="1"/>
            </p:cNvSpPr>
            <p:nvPr/>
          </p:nvSpPr>
          <p:spPr bwMode="auto">
            <a:xfrm>
              <a:off x="3886" y="2847"/>
              <a:ext cx="169" cy="502"/>
            </a:xfrm>
            <a:custGeom>
              <a:avLst/>
              <a:gdLst/>
              <a:ahLst/>
              <a:cxnLst>
                <a:cxn ang="0">
                  <a:pos x="62" y="380"/>
                </a:cxn>
                <a:cxn ang="0">
                  <a:pos x="61" y="390"/>
                </a:cxn>
                <a:cxn ang="0">
                  <a:pos x="62" y="410"/>
                </a:cxn>
                <a:cxn ang="0">
                  <a:pos x="70" y="442"/>
                </a:cxn>
                <a:cxn ang="0">
                  <a:pos x="67" y="493"/>
                </a:cxn>
                <a:cxn ang="0">
                  <a:pos x="73" y="497"/>
                </a:cxn>
                <a:cxn ang="0">
                  <a:pos x="85" y="499"/>
                </a:cxn>
                <a:cxn ang="0">
                  <a:pos x="92" y="487"/>
                </a:cxn>
                <a:cxn ang="0">
                  <a:pos x="93" y="479"/>
                </a:cxn>
                <a:cxn ang="0">
                  <a:pos x="102" y="361"/>
                </a:cxn>
                <a:cxn ang="0">
                  <a:pos x="114" y="368"/>
                </a:cxn>
                <a:cxn ang="0">
                  <a:pos x="116" y="389"/>
                </a:cxn>
                <a:cxn ang="0">
                  <a:pos x="122" y="421"/>
                </a:cxn>
                <a:cxn ang="0">
                  <a:pos x="129" y="445"/>
                </a:cxn>
                <a:cxn ang="0">
                  <a:pos x="128" y="462"/>
                </a:cxn>
                <a:cxn ang="0">
                  <a:pos x="132" y="495"/>
                </a:cxn>
                <a:cxn ang="0">
                  <a:pos x="149" y="501"/>
                </a:cxn>
                <a:cxn ang="0">
                  <a:pos x="160" y="499"/>
                </a:cxn>
                <a:cxn ang="0">
                  <a:pos x="155" y="479"/>
                </a:cxn>
                <a:cxn ang="0">
                  <a:pos x="145" y="448"/>
                </a:cxn>
                <a:cxn ang="0">
                  <a:pos x="147" y="402"/>
                </a:cxn>
                <a:cxn ang="0">
                  <a:pos x="153" y="348"/>
                </a:cxn>
                <a:cxn ang="0">
                  <a:pos x="156" y="343"/>
                </a:cxn>
                <a:cxn ang="0">
                  <a:pos x="162" y="327"/>
                </a:cxn>
                <a:cxn ang="0">
                  <a:pos x="162" y="296"/>
                </a:cxn>
                <a:cxn ang="0">
                  <a:pos x="161" y="244"/>
                </a:cxn>
                <a:cxn ang="0">
                  <a:pos x="167" y="229"/>
                </a:cxn>
                <a:cxn ang="0">
                  <a:pos x="166" y="212"/>
                </a:cxn>
                <a:cxn ang="0">
                  <a:pos x="159" y="182"/>
                </a:cxn>
                <a:cxn ang="0">
                  <a:pos x="160" y="124"/>
                </a:cxn>
                <a:cxn ang="0">
                  <a:pos x="145" y="85"/>
                </a:cxn>
                <a:cxn ang="0">
                  <a:pos x="137" y="82"/>
                </a:cxn>
                <a:cxn ang="0">
                  <a:pos x="129" y="79"/>
                </a:cxn>
                <a:cxn ang="0">
                  <a:pos x="122" y="73"/>
                </a:cxn>
                <a:cxn ang="0">
                  <a:pos x="129" y="67"/>
                </a:cxn>
                <a:cxn ang="0">
                  <a:pos x="133" y="59"/>
                </a:cxn>
                <a:cxn ang="0">
                  <a:pos x="129" y="54"/>
                </a:cxn>
                <a:cxn ang="0">
                  <a:pos x="126" y="48"/>
                </a:cxn>
                <a:cxn ang="0">
                  <a:pos x="130" y="25"/>
                </a:cxn>
                <a:cxn ang="0">
                  <a:pos x="129" y="17"/>
                </a:cxn>
                <a:cxn ang="0">
                  <a:pos x="129" y="13"/>
                </a:cxn>
                <a:cxn ang="0">
                  <a:pos x="126" y="5"/>
                </a:cxn>
                <a:cxn ang="0">
                  <a:pos x="99" y="0"/>
                </a:cxn>
                <a:cxn ang="0">
                  <a:pos x="71" y="8"/>
                </a:cxn>
                <a:cxn ang="0">
                  <a:pos x="65" y="33"/>
                </a:cxn>
                <a:cxn ang="0">
                  <a:pos x="66" y="53"/>
                </a:cxn>
                <a:cxn ang="0">
                  <a:pos x="58" y="61"/>
                </a:cxn>
                <a:cxn ang="0">
                  <a:pos x="65" y="75"/>
                </a:cxn>
                <a:cxn ang="0">
                  <a:pos x="52" y="85"/>
                </a:cxn>
                <a:cxn ang="0">
                  <a:pos x="31" y="118"/>
                </a:cxn>
                <a:cxn ang="0">
                  <a:pos x="25" y="166"/>
                </a:cxn>
                <a:cxn ang="0">
                  <a:pos x="29" y="187"/>
                </a:cxn>
                <a:cxn ang="0">
                  <a:pos x="38" y="217"/>
                </a:cxn>
                <a:cxn ang="0">
                  <a:pos x="32" y="249"/>
                </a:cxn>
                <a:cxn ang="0">
                  <a:pos x="29" y="257"/>
                </a:cxn>
                <a:cxn ang="0">
                  <a:pos x="0" y="365"/>
                </a:cxn>
              </a:cxnLst>
              <a:rect l="0" t="0" r="r" b="b"/>
              <a:pathLst>
                <a:path w="169" h="502">
                  <a:moveTo>
                    <a:pt x="0" y="365"/>
                  </a:moveTo>
                  <a:lnTo>
                    <a:pt x="64" y="375"/>
                  </a:lnTo>
                  <a:lnTo>
                    <a:pt x="64" y="377"/>
                  </a:lnTo>
                  <a:lnTo>
                    <a:pt x="62" y="380"/>
                  </a:lnTo>
                  <a:lnTo>
                    <a:pt x="62" y="382"/>
                  </a:lnTo>
                  <a:lnTo>
                    <a:pt x="62" y="385"/>
                  </a:lnTo>
                  <a:lnTo>
                    <a:pt x="61" y="388"/>
                  </a:lnTo>
                  <a:lnTo>
                    <a:pt x="61" y="390"/>
                  </a:lnTo>
                  <a:lnTo>
                    <a:pt x="61" y="394"/>
                  </a:lnTo>
                  <a:lnTo>
                    <a:pt x="61" y="397"/>
                  </a:lnTo>
                  <a:lnTo>
                    <a:pt x="61" y="403"/>
                  </a:lnTo>
                  <a:lnTo>
                    <a:pt x="62" y="410"/>
                  </a:lnTo>
                  <a:lnTo>
                    <a:pt x="65" y="418"/>
                  </a:lnTo>
                  <a:lnTo>
                    <a:pt x="67" y="427"/>
                  </a:lnTo>
                  <a:lnTo>
                    <a:pt x="69" y="435"/>
                  </a:lnTo>
                  <a:lnTo>
                    <a:pt x="70" y="442"/>
                  </a:lnTo>
                  <a:lnTo>
                    <a:pt x="72" y="446"/>
                  </a:lnTo>
                  <a:lnTo>
                    <a:pt x="72" y="448"/>
                  </a:lnTo>
                  <a:lnTo>
                    <a:pt x="65" y="466"/>
                  </a:lnTo>
                  <a:lnTo>
                    <a:pt x="67" y="493"/>
                  </a:lnTo>
                  <a:lnTo>
                    <a:pt x="68" y="493"/>
                  </a:lnTo>
                  <a:lnTo>
                    <a:pt x="69" y="494"/>
                  </a:lnTo>
                  <a:lnTo>
                    <a:pt x="70" y="495"/>
                  </a:lnTo>
                  <a:lnTo>
                    <a:pt x="73" y="497"/>
                  </a:lnTo>
                  <a:lnTo>
                    <a:pt x="76" y="499"/>
                  </a:lnTo>
                  <a:lnTo>
                    <a:pt x="78" y="500"/>
                  </a:lnTo>
                  <a:lnTo>
                    <a:pt x="82" y="500"/>
                  </a:lnTo>
                  <a:lnTo>
                    <a:pt x="85" y="499"/>
                  </a:lnTo>
                  <a:lnTo>
                    <a:pt x="88" y="496"/>
                  </a:lnTo>
                  <a:lnTo>
                    <a:pt x="89" y="494"/>
                  </a:lnTo>
                  <a:lnTo>
                    <a:pt x="90" y="490"/>
                  </a:lnTo>
                  <a:lnTo>
                    <a:pt x="92" y="487"/>
                  </a:lnTo>
                  <a:lnTo>
                    <a:pt x="92" y="484"/>
                  </a:lnTo>
                  <a:lnTo>
                    <a:pt x="93" y="482"/>
                  </a:lnTo>
                  <a:lnTo>
                    <a:pt x="93" y="480"/>
                  </a:lnTo>
                  <a:lnTo>
                    <a:pt x="93" y="479"/>
                  </a:lnTo>
                  <a:lnTo>
                    <a:pt x="87" y="445"/>
                  </a:lnTo>
                  <a:lnTo>
                    <a:pt x="98" y="375"/>
                  </a:lnTo>
                  <a:lnTo>
                    <a:pt x="102" y="375"/>
                  </a:lnTo>
                  <a:lnTo>
                    <a:pt x="102" y="361"/>
                  </a:lnTo>
                  <a:lnTo>
                    <a:pt x="114" y="361"/>
                  </a:lnTo>
                  <a:lnTo>
                    <a:pt x="114" y="362"/>
                  </a:lnTo>
                  <a:lnTo>
                    <a:pt x="114" y="364"/>
                  </a:lnTo>
                  <a:lnTo>
                    <a:pt x="114" y="368"/>
                  </a:lnTo>
                  <a:lnTo>
                    <a:pt x="115" y="373"/>
                  </a:lnTo>
                  <a:lnTo>
                    <a:pt x="115" y="377"/>
                  </a:lnTo>
                  <a:lnTo>
                    <a:pt x="116" y="383"/>
                  </a:lnTo>
                  <a:lnTo>
                    <a:pt x="116" y="389"/>
                  </a:lnTo>
                  <a:lnTo>
                    <a:pt x="117" y="397"/>
                  </a:lnTo>
                  <a:lnTo>
                    <a:pt x="118" y="404"/>
                  </a:lnTo>
                  <a:lnTo>
                    <a:pt x="120" y="412"/>
                  </a:lnTo>
                  <a:lnTo>
                    <a:pt x="122" y="421"/>
                  </a:lnTo>
                  <a:lnTo>
                    <a:pt x="123" y="429"/>
                  </a:lnTo>
                  <a:lnTo>
                    <a:pt x="125" y="436"/>
                  </a:lnTo>
                  <a:lnTo>
                    <a:pt x="128" y="442"/>
                  </a:lnTo>
                  <a:lnTo>
                    <a:pt x="129" y="445"/>
                  </a:lnTo>
                  <a:lnTo>
                    <a:pt x="129" y="447"/>
                  </a:lnTo>
                  <a:lnTo>
                    <a:pt x="129" y="449"/>
                  </a:lnTo>
                  <a:lnTo>
                    <a:pt x="129" y="454"/>
                  </a:lnTo>
                  <a:lnTo>
                    <a:pt x="128" y="462"/>
                  </a:lnTo>
                  <a:lnTo>
                    <a:pt x="129" y="471"/>
                  </a:lnTo>
                  <a:lnTo>
                    <a:pt x="129" y="480"/>
                  </a:lnTo>
                  <a:lnTo>
                    <a:pt x="130" y="488"/>
                  </a:lnTo>
                  <a:lnTo>
                    <a:pt x="132" y="495"/>
                  </a:lnTo>
                  <a:lnTo>
                    <a:pt x="136" y="499"/>
                  </a:lnTo>
                  <a:lnTo>
                    <a:pt x="139" y="500"/>
                  </a:lnTo>
                  <a:lnTo>
                    <a:pt x="144" y="501"/>
                  </a:lnTo>
                  <a:lnTo>
                    <a:pt x="149" y="501"/>
                  </a:lnTo>
                  <a:lnTo>
                    <a:pt x="152" y="501"/>
                  </a:lnTo>
                  <a:lnTo>
                    <a:pt x="156" y="500"/>
                  </a:lnTo>
                  <a:lnTo>
                    <a:pt x="158" y="500"/>
                  </a:lnTo>
                  <a:lnTo>
                    <a:pt x="160" y="499"/>
                  </a:lnTo>
                  <a:lnTo>
                    <a:pt x="159" y="489"/>
                  </a:lnTo>
                  <a:lnTo>
                    <a:pt x="158" y="488"/>
                  </a:lnTo>
                  <a:lnTo>
                    <a:pt x="157" y="485"/>
                  </a:lnTo>
                  <a:lnTo>
                    <a:pt x="155" y="479"/>
                  </a:lnTo>
                  <a:lnTo>
                    <a:pt x="152" y="472"/>
                  </a:lnTo>
                  <a:lnTo>
                    <a:pt x="149" y="465"/>
                  </a:lnTo>
                  <a:lnTo>
                    <a:pt x="147" y="455"/>
                  </a:lnTo>
                  <a:lnTo>
                    <a:pt x="145" y="448"/>
                  </a:lnTo>
                  <a:lnTo>
                    <a:pt x="145" y="440"/>
                  </a:lnTo>
                  <a:lnTo>
                    <a:pt x="145" y="431"/>
                  </a:lnTo>
                  <a:lnTo>
                    <a:pt x="146" y="418"/>
                  </a:lnTo>
                  <a:lnTo>
                    <a:pt x="147" y="402"/>
                  </a:lnTo>
                  <a:lnTo>
                    <a:pt x="149" y="385"/>
                  </a:lnTo>
                  <a:lnTo>
                    <a:pt x="151" y="370"/>
                  </a:lnTo>
                  <a:lnTo>
                    <a:pt x="152" y="357"/>
                  </a:lnTo>
                  <a:lnTo>
                    <a:pt x="153" y="348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5" y="344"/>
                  </a:lnTo>
                  <a:lnTo>
                    <a:pt x="156" y="343"/>
                  </a:lnTo>
                  <a:lnTo>
                    <a:pt x="158" y="341"/>
                  </a:lnTo>
                  <a:lnTo>
                    <a:pt x="159" y="339"/>
                  </a:lnTo>
                  <a:lnTo>
                    <a:pt x="160" y="334"/>
                  </a:lnTo>
                  <a:lnTo>
                    <a:pt x="162" y="327"/>
                  </a:lnTo>
                  <a:lnTo>
                    <a:pt x="163" y="320"/>
                  </a:lnTo>
                  <a:lnTo>
                    <a:pt x="163" y="317"/>
                  </a:lnTo>
                  <a:lnTo>
                    <a:pt x="162" y="308"/>
                  </a:lnTo>
                  <a:lnTo>
                    <a:pt x="162" y="296"/>
                  </a:lnTo>
                  <a:lnTo>
                    <a:pt x="161" y="281"/>
                  </a:lnTo>
                  <a:lnTo>
                    <a:pt x="161" y="267"/>
                  </a:lnTo>
                  <a:lnTo>
                    <a:pt x="161" y="254"/>
                  </a:lnTo>
                  <a:lnTo>
                    <a:pt x="161" y="244"/>
                  </a:lnTo>
                  <a:lnTo>
                    <a:pt x="163" y="238"/>
                  </a:lnTo>
                  <a:lnTo>
                    <a:pt x="164" y="236"/>
                  </a:lnTo>
                  <a:lnTo>
                    <a:pt x="166" y="233"/>
                  </a:lnTo>
                  <a:lnTo>
                    <a:pt x="167" y="229"/>
                  </a:lnTo>
                  <a:lnTo>
                    <a:pt x="168" y="226"/>
                  </a:lnTo>
                  <a:lnTo>
                    <a:pt x="168" y="222"/>
                  </a:lnTo>
                  <a:lnTo>
                    <a:pt x="168" y="216"/>
                  </a:lnTo>
                  <a:lnTo>
                    <a:pt x="166" y="212"/>
                  </a:lnTo>
                  <a:lnTo>
                    <a:pt x="163" y="206"/>
                  </a:lnTo>
                  <a:lnTo>
                    <a:pt x="158" y="197"/>
                  </a:lnTo>
                  <a:lnTo>
                    <a:pt x="158" y="189"/>
                  </a:lnTo>
                  <a:lnTo>
                    <a:pt x="159" y="182"/>
                  </a:lnTo>
                  <a:lnTo>
                    <a:pt x="162" y="173"/>
                  </a:lnTo>
                  <a:lnTo>
                    <a:pt x="164" y="162"/>
                  </a:lnTo>
                  <a:lnTo>
                    <a:pt x="163" y="146"/>
                  </a:lnTo>
                  <a:lnTo>
                    <a:pt x="160" y="124"/>
                  </a:lnTo>
                  <a:lnTo>
                    <a:pt x="152" y="96"/>
                  </a:lnTo>
                  <a:lnTo>
                    <a:pt x="150" y="91"/>
                  </a:lnTo>
                  <a:lnTo>
                    <a:pt x="147" y="89"/>
                  </a:lnTo>
                  <a:lnTo>
                    <a:pt x="145" y="85"/>
                  </a:lnTo>
                  <a:lnTo>
                    <a:pt x="142" y="84"/>
                  </a:lnTo>
                  <a:lnTo>
                    <a:pt x="139" y="83"/>
                  </a:lnTo>
                  <a:lnTo>
                    <a:pt x="138" y="82"/>
                  </a:lnTo>
                  <a:lnTo>
                    <a:pt x="137" y="82"/>
                  </a:lnTo>
                  <a:lnTo>
                    <a:pt x="136" y="82"/>
                  </a:lnTo>
                  <a:lnTo>
                    <a:pt x="134" y="82"/>
                  </a:lnTo>
                  <a:lnTo>
                    <a:pt x="131" y="81"/>
                  </a:lnTo>
                  <a:lnTo>
                    <a:pt x="129" y="79"/>
                  </a:lnTo>
                  <a:lnTo>
                    <a:pt x="125" y="77"/>
                  </a:lnTo>
                  <a:lnTo>
                    <a:pt x="123" y="76"/>
                  </a:lnTo>
                  <a:lnTo>
                    <a:pt x="122" y="74"/>
                  </a:lnTo>
                  <a:lnTo>
                    <a:pt x="122" y="73"/>
                  </a:lnTo>
                  <a:lnTo>
                    <a:pt x="123" y="71"/>
                  </a:lnTo>
                  <a:lnTo>
                    <a:pt x="124" y="69"/>
                  </a:lnTo>
                  <a:lnTo>
                    <a:pt x="126" y="69"/>
                  </a:lnTo>
                  <a:lnTo>
                    <a:pt x="129" y="67"/>
                  </a:lnTo>
                  <a:lnTo>
                    <a:pt x="130" y="64"/>
                  </a:lnTo>
                  <a:lnTo>
                    <a:pt x="131" y="62"/>
                  </a:lnTo>
                  <a:lnTo>
                    <a:pt x="133" y="61"/>
                  </a:lnTo>
                  <a:lnTo>
                    <a:pt x="133" y="59"/>
                  </a:lnTo>
                  <a:lnTo>
                    <a:pt x="133" y="56"/>
                  </a:lnTo>
                  <a:lnTo>
                    <a:pt x="132" y="55"/>
                  </a:lnTo>
                  <a:lnTo>
                    <a:pt x="131" y="55"/>
                  </a:lnTo>
                  <a:lnTo>
                    <a:pt x="129" y="54"/>
                  </a:lnTo>
                  <a:lnTo>
                    <a:pt x="128" y="54"/>
                  </a:lnTo>
                  <a:lnTo>
                    <a:pt x="126" y="53"/>
                  </a:lnTo>
                  <a:lnTo>
                    <a:pt x="125" y="52"/>
                  </a:lnTo>
                  <a:lnTo>
                    <a:pt x="126" y="48"/>
                  </a:lnTo>
                  <a:lnTo>
                    <a:pt x="129" y="40"/>
                  </a:lnTo>
                  <a:lnTo>
                    <a:pt x="129" y="34"/>
                  </a:lnTo>
                  <a:lnTo>
                    <a:pt x="130" y="29"/>
                  </a:lnTo>
                  <a:lnTo>
                    <a:pt x="130" y="25"/>
                  </a:lnTo>
                  <a:lnTo>
                    <a:pt x="129" y="22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9" y="17"/>
                  </a:lnTo>
                  <a:lnTo>
                    <a:pt x="129" y="16"/>
                  </a:lnTo>
                  <a:lnTo>
                    <a:pt x="129" y="15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9" y="11"/>
                  </a:lnTo>
                  <a:lnTo>
                    <a:pt x="128" y="9"/>
                  </a:lnTo>
                  <a:lnTo>
                    <a:pt x="128" y="7"/>
                  </a:lnTo>
                  <a:lnTo>
                    <a:pt x="126" y="5"/>
                  </a:lnTo>
                  <a:lnTo>
                    <a:pt x="121" y="3"/>
                  </a:lnTo>
                  <a:lnTo>
                    <a:pt x="115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71" y="8"/>
                  </a:lnTo>
                  <a:lnTo>
                    <a:pt x="65" y="14"/>
                  </a:lnTo>
                  <a:lnTo>
                    <a:pt x="62" y="20"/>
                  </a:lnTo>
                  <a:lnTo>
                    <a:pt x="62" y="27"/>
                  </a:lnTo>
                  <a:lnTo>
                    <a:pt x="65" y="33"/>
                  </a:lnTo>
                  <a:lnTo>
                    <a:pt x="67" y="37"/>
                  </a:lnTo>
                  <a:lnTo>
                    <a:pt x="69" y="42"/>
                  </a:lnTo>
                  <a:lnTo>
                    <a:pt x="68" y="48"/>
                  </a:lnTo>
                  <a:lnTo>
                    <a:pt x="66" y="53"/>
                  </a:lnTo>
                  <a:lnTo>
                    <a:pt x="64" y="56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8" y="61"/>
                  </a:lnTo>
                  <a:lnTo>
                    <a:pt x="57" y="61"/>
                  </a:lnTo>
                  <a:lnTo>
                    <a:pt x="55" y="61"/>
                  </a:lnTo>
                  <a:lnTo>
                    <a:pt x="64" y="74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58" y="82"/>
                  </a:lnTo>
                  <a:lnTo>
                    <a:pt x="52" y="85"/>
                  </a:lnTo>
                  <a:lnTo>
                    <a:pt x="43" y="91"/>
                  </a:lnTo>
                  <a:lnTo>
                    <a:pt x="38" y="97"/>
                  </a:lnTo>
                  <a:lnTo>
                    <a:pt x="34" y="105"/>
                  </a:lnTo>
                  <a:lnTo>
                    <a:pt x="31" y="118"/>
                  </a:lnTo>
                  <a:lnTo>
                    <a:pt x="29" y="132"/>
                  </a:lnTo>
                  <a:lnTo>
                    <a:pt x="27" y="145"/>
                  </a:lnTo>
                  <a:lnTo>
                    <a:pt x="26" y="158"/>
                  </a:lnTo>
                  <a:lnTo>
                    <a:pt x="25" y="166"/>
                  </a:lnTo>
                  <a:lnTo>
                    <a:pt x="25" y="171"/>
                  </a:lnTo>
                  <a:lnTo>
                    <a:pt x="25" y="173"/>
                  </a:lnTo>
                  <a:lnTo>
                    <a:pt x="27" y="180"/>
                  </a:lnTo>
                  <a:lnTo>
                    <a:pt x="29" y="187"/>
                  </a:lnTo>
                  <a:lnTo>
                    <a:pt x="30" y="194"/>
                  </a:lnTo>
                  <a:lnTo>
                    <a:pt x="33" y="204"/>
                  </a:lnTo>
                  <a:lnTo>
                    <a:pt x="36" y="211"/>
                  </a:lnTo>
                  <a:lnTo>
                    <a:pt x="38" y="217"/>
                  </a:lnTo>
                  <a:lnTo>
                    <a:pt x="39" y="222"/>
                  </a:lnTo>
                  <a:lnTo>
                    <a:pt x="36" y="246"/>
                  </a:lnTo>
                  <a:lnTo>
                    <a:pt x="33" y="247"/>
                  </a:lnTo>
                  <a:lnTo>
                    <a:pt x="32" y="249"/>
                  </a:lnTo>
                  <a:lnTo>
                    <a:pt x="30" y="250"/>
                  </a:lnTo>
                  <a:lnTo>
                    <a:pt x="29" y="252"/>
                  </a:lnTo>
                  <a:lnTo>
                    <a:pt x="29" y="255"/>
                  </a:lnTo>
                  <a:lnTo>
                    <a:pt x="29" y="257"/>
                  </a:lnTo>
                  <a:lnTo>
                    <a:pt x="29" y="258"/>
                  </a:lnTo>
                  <a:lnTo>
                    <a:pt x="29" y="259"/>
                  </a:lnTo>
                  <a:lnTo>
                    <a:pt x="0" y="261"/>
                  </a:lnTo>
                  <a:lnTo>
                    <a:pt x="0" y="365"/>
                  </a:lnTo>
                </a:path>
              </a:pathLst>
            </a:custGeom>
            <a:solidFill>
              <a:srgbClr val="4C4C4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 noChangeAspect="1"/>
            </p:cNvSpPr>
            <p:nvPr/>
          </p:nvSpPr>
          <p:spPr bwMode="auto">
            <a:xfrm>
              <a:off x="4127" y="2882"/>
              <a:ext cx="179" cy="504"/>
            </a:xfrm>
            <a:custGeom>
              <a:avLst/>
              <a:gdLst/>
              <a:ahLst/>
              <a:cxnLst>
                <a:cxn ang="0">
                  <a:pos x="165" y="475"/>
                </a:cxn>
                <a:cxn ang="0">
                  <a:pos x="140" y="450"/>
                </a:cxn>
                <a:cxn ang="0">
                  <a:pos x="141" y="405"/>
                </a:cxn>
                <a:cxn ang="0">
                  <a:pos x="146" y="352"/>
                </a:cxn>
                <a:cxn ang="0">
                  <a:pos x="149" y="346"/>
                </a:cxn>
                <a:cxn ang="0">
                  <a:pos x="156" y="331"/>
                </a:cxn>
                <a:cxn ang="0">
                  <a:pos x="146" y="225"/>
                </a:cxn>
                <a:cxn ang="0">
                  <a:pos x="151" y="238"/>
                </a:cxn>
                <a:cxn ang="0">
                  <a:pos x="158" y="238"/>
                </a:cxn>
                <a:cxn ang="0">
                  <a:pos x="162" y="224"/>
                </a:cxn>
                <a:cxn ang="0">
                  <a:pos x="152" y="200"/>
                </a:cxn>
                <a:cxn ang="0">
                  <a:pos x="156" y="165"/>
                </a:cxn>
                <a:cxn ang="0">
                  <a:pos x="143" y="93"/>
                </a:cxn>
                <a:cxn ang="0">
                  <a:pos x="126" y="78"/>
                </a:cxn>
                <a:cxn ang="0">
                  <a:pos x="121" y="74"/>
                </a:cxn>
                <a:cxn ang="0">
                  <a:pos x="127" y="70"/>
                </a:cxn>
                <a:cxn ang="0">
                  <a:pos x="130" y="58"/>
                </a:cxn>
                <a:cxn ang="0">
                  <a:pos x="125" y="46"/>
                </a:cxn>
                <a:cxn ang="0">
                  <a:pos x="117" y="32"/>
                </a:cxn>
                <a:cxn ang="0">
                  <a:pos x="115" y="20"/>
                </a:cxn>
                <a:cxn ang="0">
                  <a:pos x="115" y="14"/>
                </a:cxn>
                <a:cxn ang="0">
                  <a:pos x="113" y="4"/>
                </a:cxn>
                <a:cxn ang="0">
                  <a:pos x="103" y="0"/>
                </a:cxn>
                <a:cxn ang="0">
                  <a:pos x="80" y="2"/>
                </a:cxn>
                <a:cxn ang="0">
                  <a:pos x="65" y="13"/>
                </a:cxn>
                <a:cxn ang="0">
                  <a:pos x="55" y="37"/>
                </a:cxn>
                <a:cxn ang="0">
                  <a:pos x="47" y="56"/>
                </a:cxn>
                <a:cxn ang="0">
                  <a:pos x="40" y="66"/>
                </a:cxn>
                <a:cxn ang="0">
                  <a:pos x="47" y="73"/>
                </a:cxn>
                <a:cxn ang="0">
                  <a:pos x="51" y="80"/>
                </a:cxn>
                <a:cxn ang="0">
                  <a:pos x="34" y="101"/>
                </a:cxn>
                <a:cxn ang="0">
                  <a:pos x="12" y="160"/>
                </a:cxn>
                <a:cxn ang="0">
                  <a:pos x="10" y="179"/>
                </a:cxn>
                <a:cxn ang="0">
                  <a:pos x="14" y="188"/>
                </a:cxn>
                <a:cxn ang="0">
                  <a:pos x="8" y="224"/>
                </a:cxn>
                <a:cxn ang="0">
                  <a:pos x="0" y="267"/>
                </a:cxn>
                <a:cxn ang="0">
                  <a:pos x="3" y="292"/>
                </a:cxn>
                <a:cxn ang="0">
                  <a:pos x="17" y="295"/>
                </a:cxn>
                <a:cxn ang="0">
                  <a:pos x="31" y="305"/>
                </a:cxn>
                <a:cxn ang="0">
                  <a:pos x="28" y="333"/>
                </a:cxn>
                <a:cxn ang="0">
                  <a:pos x="28" y="341"/>
                </a:cxn>
                <a:cxn ang="0">
                  <a:pos x="41" y="349"/>
                </a:cxn>
                <a:cxn ang="0">
                  <a:pos x="50" y="350"/>
                </a:cxn>
                <a:cxn ang="0">
                  <a:pos x="56" y="370"/>
                </a:cxn>
                <a:cxn ang="0">
                  <a:pos x="58" y="380"/>
                </a:cxn>
                <a:cxn ang="0">
                  <a:pos x="56" y="390"/>
                </a:cxn>
                <a:cxn ang="0">
                  <a:pos x="56" y="412"/>
                </a:cxn>
                <a:cxn ang="0">
                  <a:pos x="63" y="445"/>
                </a:cxn>
                <a:cxn ang="0">
                  <a:pos x="60" y="496"/>
                </a:cxn>
                <a:cxn ang="0">
                  <a:pos x="66" y="501"/>
                </a:cxn>
                <a:cxn ang="0">
                  <a:pos x="78" y="502"/>
                </a:cxn>
                <a:cxn ang="0">
                  <a:pos x="84" y="490"/>
                </a:cxn>
                <a:cxn ang="0">
                  <a:pos x="86" y="481"/>
                </a:cxn>
                <a:cxn ang="0">
                  <a:pos x="107" y="364"/>
                </a:cxn>
                <a:cxn ang="0">
                  <a:pos x="108" y="376"/>
                </a:cxn>
                <a:cxn ang="0">
                  <a:pos x="110" y="399"/>
                </a:cxn>
                <a:cxn ang="0">
                  <a:pos x="117" y="432"/>
                </a:cxn>
                <a:cxn ang="0">
                  <a:pos x="122" y="450"/>
                </a:cxn>
                <a:cxn ang="0">
                  <a:pos x="129" y="479"/>
                </a:cxn>
                <a:cxn ang="0">
                  <a:pos x="140" y="486"/>
                </a:cxn>
                <a:cxn ang="0">
                  <a:pos x="156" y="493"/>
                </a:cxn>
                <a:cxn ang="0">
                  <a:pos x="172" y="493"/>
                </a:cxn>
                <a:cxn ang="0">
                  <a:pos x="176" y="481"/>
                </a:cxn>
              </a:cxnLst>
              <a:rect l="0" t="0" r="r" b="b"/>
              <a:pathLst>
                <a:path w="179" h="504">
                  <a:moveTo>
                    <a:pt x="176" y="481"/>
                  </a:moveTo>
                  <a:lnTo>
                    <a:pt x="174" y="481"/>
                  </a:lnTo>
                  <a:lnTo>
                    <a:pt x="170" y="478"/>
                  </a:lnTo>
                  <a:lnTo>
                    <a:pt x="165" y="475"/>
                  </a:lnTo>
                  <a:lnTo>
                    <a:pt x="156" y="469"/>
                  </a:lnTo>
                  <a:lnTo>
                    <a:pt x="150" y="464"/>
                  </a:lnTo>
                  <a:lnTo>
                    <a:pt x="145" y="457"/>
                  </a:lnTo>
                  <a:lnTo>
                    <a:pt x="140" y="450"/>
                  </a:lnTo>
                  <a:lnTo>
                    <a:pt x="139" y="443"/>
                  </a:lnTo>
                  <a:lnTo>
                    <a:pt x="139" y="433"/>
                  </a:lnTo>
                  <a:lnTo>
                    <a:pt x="140" y="420"/>
                  </a:lnTo>
                  <a:lnTo>
                    <a:pt x="141" y="405"/>
                  </a:lnTo>
                  <a:lnTo>
                    <a:pt x="143" y="389"/>
                  </a:lnTo>
                  <a:lnTo>
                    <a:pt x="144" y="374"/>
                  </a:lnTo>
                  <a:lnTo>
                    <a:pt x="146" y="361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47" y="348"/>
                  </a:lnTo>
                  <a:lnTo>
                    <a:pt x="148" y="348"/>
                  </a:lnTo>
                  <a:lnTo>
                    <a:pt x="149" y="346"/>
                  </a:lnTo>
                  <a:lnTo>
                    <a:pt x="151" y="344"/>
                  </a:lnTo>
                  <a:lnTo>
                    <a:pt x="153" y="342"/>
                  </a:lnTo>
                  <a:lnTo>
                    <a:pt x="154" y="337"/>
                  </a:lnTo>
                  <a:lnTo>
                    <a:pt x="156" y="331"/>
                  </a:lnTo>
                  <a:lnTo>
                    <a:pt x="156" y="322"/>
                  </a:lnTo>
                  <a:lnTo>
                    <a:pt x="146" y="225"/>
                  </a:lnTo>
                  <a:lnTo>
                    <a:pt x="146" y="224"/>
                  </a:lnTo>
                  <a:lnTo>
                    <a:pt x="146" y="225"/>
                  </a:lnTo>
                  <a:lnTo>
                    <a:pt x="146" y="228"/>
                  </a:lnTo>
                  <a:lnTo>
                    <a:pt x="147" y="231"/>
                  </a:lnTo>
                  <a:lnTo>
                    <a:pt x="149" y="235"/>
                  </a:lnTo>
                  <a:lnTo>
                    <a:pt x="151" y="238"/>
                  </a:lnTo>
                  <a:lnTo>
                    <a:pt x="153" y="242"/>
                  </a:lnTo>
                  <a:lnTo>
                    <a:pt x="155" y="243"/>
                  </a:lnTo>
                  <a:lnTo>
                    <a:pt x="156" y="242"/>
                  </a:lnTo>
                  <a:lnTo>
                    <a:pt x="158" y="238"/>
                  </a:lnTo>
                  <a:lnTo>
                    <a:pt x="160" y="236"/>
                  </a:lnTo>
                  <a:lnTo>
                    <a:pt x="161" y="232"/>
                  </a:lnTo>
                  <a:lnTo>
                    <a:pt x="162" y="229"/>
                  </a:lnTo>
                  <a:lnTo>
                    <a:pt x="162" y="224"/>
                  </a:lnTo>
                  <a:lnTo>
                    <a:pt x="161" y="220"/>
                  </a:lnTo>
                  <a:lnTo>
                    <a:pt x="160" y="215"/>
                  </a:lnTo>
                  <a:lnTo>
                    <a:pt x="156" y="209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53" y="185"/>
                  </a:lnTo>
                  <a:lnTo>
                    <a:pt x="156" y="177"/>
                  </a:lnTo>
                  <a:lnTo>
                    <a:pt x="156" y="165"/>
                  </a:lnTo>
                  <a:lnTo>
                    <a:pt x="156" y="149"/>
                  </a:lnTo>
                  <a:lnTo>
                    <a:pt x="153" y="127"/>
                  </a:lnTo>
                  <a:lnTo>
                    <a:pt x="146" y="98"/>
                  </a:lnTo>
                  <a:lnTo>
                    <a:pt x="143" y="93"/>
                  </a:lnTo>
                  <a:lnTo>
                    <a:pt x="140" y="90"/>
                  </a:lnTo>
                  <a:lnTo>
                    <a:pt x="136" y="84"/>
                  </a:lnTo>
                  <a:lnTo>
                    <a:pt x="130" y="81"/>
                  </a:lnTo>
                  <a:lnTo>
                    <a:pt x="126" y="78"/>
                  </a:lnTo>
                  <a:lnTo>
                    <a:pt x="123" y="76"/>
                  </a:lnTo>
                  <a:lnTo>
                    <a:pt x="120" y="75"/>
                  </a:lnTo>
                  <a:lnTo>
                    <a:pt x="119" y="74"/>
                  </a:lnTo>
                  <a:lnTo>
                    <a:pt x="121" y="74"/>
                  </a:lnTo>
                  <a:lnTo>
                    <a:pt x="122" y="74"/>
                  </a:lnTo>
                  <a:lnTo>
                    <a:pt x="124" y="73"/>
                  </a:lnTo>
                  <a:lnTo>
                    <a:pt x="125" y="72"/>
                  </a:lnTo>
                  <a:lnTo>
                    <a:pt x="127" y="70"/>
                  </a:lnTo>
                  <a:lnTo>
                    <a:pt x="129" y="68"/>
                  </a:lnTo>
                  <a:lnTo>
                    <a:pt x="130" y="64"/>
                  </a:lnTo>
                  <a:lnTo>
                    <a:pt x="130" y="61"/>
                  </a:lnTo>
                  <a:lnTo>
                    <a:pt x="130" y="58"/>
                  </a:lnTo>
                  <a:lnTo>
                    <a:pt x="129" y="55"/>
                  </a:lnTo>
                  <a:lnTo>
                    <a:pt x="127" y="52"/>
                  </a:lnTo>
                  <a:lnTo>
                    <a:pt x="126" y="49"/>
                  </a:lnTo>
                  <a:lnTo>
                    <a:pt x="125" y="46"/>
                  </a:lnTo>
                  <a:lnTo>
                    <a:pt x="123" y="42"/>
                  </a:lnTo>
                  <a:lnTo>
                    <a:pt x="120" y="39"/>
                  </a:lnTo>
                  <a:lnTo>
                    <a:pt x="118" y="35"/>
                  </a:lnTo>
                  <a:lnTo>
                    <a:pt x="117" y="32"/>
                  </a:lnTo>
                  <a:lnTo>
                    <a:pt x="116" y="28"/>
                  </a:lnTo>
                  <a:lnTo>
                    <a:pt x="115" y="25"/>
                  </a:lnTo>
                  <a:lnTo>
                    <a:pt x="115" y="22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5" y="17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4" y="12"/>
                  </a:lnTo>
                  <a:lnTo>
                    <a:pt x="113" y="9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3" y="2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4" y="1"/>
                  </a:lnTo>
                  <a:lnTo>
                    <a:pt x="80" y="2"/>
                  </a:lnTo>
                  <a:lnTo>
                    <a:pt x="75" y="3"/>
                  </a:lnTo>
                  <a:lnTo>
                    <a:pt x="73" y="6"/>
                  </a:lnTo>
                  <a:lnTo>
                    <a:pt x="70" y="8"/>
                  </a:lnTo>
                  <a:lnTo>
                    <a:pt x="65" y="13"/>
                  </a:lnTo>
                  <a:lnTo>
                    <a:pt x="62" y="18"/>
                  </a:lnTo>
                  <a:lnTo>
                    <a:pt x="60" y="25"/>
                  </a:lnTo>
                  <a:lnTo>
                    <a:pt x="57" y="31"/>
                  </a:lnTo>
                  <a:lnTo>
                    <a:pt x="55" y="37"/>
                  </a:lnTo>
                  <a:lnTo>
                    <a:pt x="53" y="42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7" y="56"/>
                  </a:lnTo>
                  <a:lnTo>
                    <a:pt x="45" y="60"/>
                  </a:lnTo>
                  <a:lnTo>
                    <a:pt x="42" y="62"/>
                  </a:lnTo>
                  <a:lnTo>
                    <a:pt x="41" y="64"/>
                  </a:lnTo>
                  <a:lnTo>
                    <a:pt x="40" y="66"/>
                  </a:lnTo>
                  <a:lnTo>
                    <a:pt x="39" y="66"/>
                  </a:lnTo>
                  <a:lnTo>
                    <a:pt x="45" y="71"/>
                  </a:lnTo>
                  <a:lnTo>
                    <a:pt x="46" y="72"/>
                  </a:lnTo>
                  <a:lnTo>
                    <a:pt x="47" y="73"/>
                  </a:lnTo>
                  <a:lnTo>
                    <a:pt x="49" y="74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1" y="80"/>
                  </a:lnTo>
                  <a:lnTo>
                    <a:pt x="49" y="82"/>
                  </a:lnTo>
                  <a:lnTo>
                    <a:pt x="45" y="84"/>
                  </a:lnTo>
                  <a:lnTo>
                    <a:pt x="40" y="90"/>
                  </a:lnTo>
                  <a:lnTo>
                    <a:pt x="34" y="101"/>
                  </a:lnTo>
                  <a:lnTo>
                    <a:pt x="28" y="115"/>
                  </a:lnTo>
                  <a:lnTo>
                    <a:pt x="21" y="130"/>
                  </a:lnTo>
                  <a:lnTo>
                    <a:pt x="17" y="146"/>
                  </a:lnTo>
                  <a:lnTo>
                    <a:pt x="12" y="160"/>
                  </a:lnTo>
                  <a:lnTo>
                    <a:pt x="10" y="170"/>
                  </a:lnTo>
                  <a:lnTo>
                    <a:pt x="9" y="176"/>
                  </a:lnTo>
                  <a:lnTo>
                    <a:pt x="9" y="177"/>
                  </a:lnTo>
                  <a:lnTo>
                    <a:pt x="10" y="179"/>
                  </a:lnTo>
                  <a:lnTo>
                    <a:pt x="10" y="181"/>
                  </a:lnTo>
                  <a:lnTo>
                    <a:pt x="11" y="183"/>
                  </a:lnTo>
                  <a:lnTo>
                    <a:pt x="12" y="186"/>
                  </a:lnTo>
                  <a:lnTo>
                    <a:pt x="14" y="188"/>
                  </a:lnTo>
                  <a:lnTo>
                    <a:pt x="15" y="191"/>
                  </a:lnTo>
                  <a:lnTo>
                    <a:pt x="17" y="194"/>
                  </a:lnTo>
                  <a:lnTo>
                    <a:pt x="10" y="220"/>
                  </a:lnTo>
                  <a:lnTo>
                    <a:pt x="8" y="224"/>
                  </a:lnTo>
                  <a:lnTo>
                    <a:pt x="5" y="231"/>
                  </a:lnTo>
                  <a:lnTo>
                    <a:pt x="3" y="243"/>
                  </a:lnTo>
                  <a:lnTo>
                    <a:pt x="1" y="255"/>
                  </a:lnTo>
                  <a:lnTo>
                    <a:pt x="0" y="267"/>
                  </a:lnTo>
                  <a:lnTo>
                    <a:pt x="0" y="278"/>
                  </a:lnTo>
                  <a:lnTo>
                    <a:pt x="0" y="286"/>
                  </a:lnTo>
                  <a:lnTo>
                    <a:pt x="2" y="291"/>
                  </a:lnTo>
                  <a:lnTo>
                    <a:pt x="3" y="292"/>
                  </a:lnTo>
                  <a:lnTo>
                    <a:pt x="6" y="293"/>
                  </a:lnTo>
                  <a:lnTo>
                    <a:pt x="9" y="293"/>
                  </a:lnTo>
                  <a:lnTo>
                    <a:pt x="12" y="294"/>
                  </a:lnTo>
                  <a:lnTo>
                    <a:pt x="17" y="295"/>
                  </a:lnTo>
                  <a:lnTo>
                    <a:pt x="21" y="296"/>
                  </a:lnTo>
                  <a:lnTo>
                    <a:pt x="27" y="296"/>
                  </a:lnTo>
                  <a:lnTo>
                    <a:pt x="32" y="297"/>
                  </a:lnTo>
                  <a:lnTo>
                    <a:pt x="31" y="305"/>
                  </a:lnTo>
                  <a:lnTo>
                    <a:pt x="31" y="314"/>
                  </a:lnTo>
                  <a:lnTo>
                    <a:pt x="30" y="321"/>
                  </a:lnTo>
                  <a:lnTo>
                    <a:pt x="29" y="327"/>
                  </a:lnTo>
                  <a:lnTo>
                    <a:pt x="28" y="333"/>
                  </a:lnTo>
                  <a:lnTo>
                    <a:pt x="27" y="337"/>
                  </a:lnTo>
                  <a:lnTo>
                    <a:pt x="27" y="339"/>
                  </a:lnTo>
                  <a:lnTo>
                    <a:pt x="27" y="340"/>
                  </a:lnTo>
                  <a:lnTo>
                    <a:pt x="28" y="341"/>
                  </a:lnTo>
                  <a:lnTo>
                    <a:pt x="31" y="342"/>
                  </a:lnTo>
                  <a:lnTo>
                    <a:pt x="33" y="345"/>
                  </a:lnTo>
                  <a:lnTo>
                    <a:pt x="38" y="347"/>
                  </a:lnTo>
                  <a:lnTo>
                    <a:pt x="41" y="349"/>
                  </a:lnTo>
                  <a:lnTo>
                    <a:pt x="46" y="350"/>
                  </a:lnTo>
                  <a:lnTo>
                    <a:pt x="49" y="350"/>
                  </a:lnTo>
                  <a:lnTo>
                    <a:pt x="50" y="348"/>
                  </a:lnTo>
                  <a:lnTo>
                    <a:pt x="50" y="350"/>
                  </a:lnTo>
                  <a:lnTo>
                    <a:pt x="51" y="355"/>
                  </a:lnTo>
                  <a:lnTo>
                    <a:pt x="52" y="359"/>
                  </a:lnTo>
                  <a:lnTo>
                    <a:pt x="54" y="364"/>
                  </a:lnTo>
                  <a:lnTo>
                    <a:pt x="56" y="370"/>
                  </a:lnTo>
                  <a:lnTo>
                    <a:pt x="57" y="375"/>
                  </a:lnTo>
                  <a:lnTo>
                    <a:pt x="58" y="378"/>
                  </a:lnTo>
                  <a:lnTo>
                    <a:pt x="59" y="379"/>
                  </a:lnTo>
                  <a:lnTo>
                    <a:pt x="58" y="380"/>
                  </a:lnTo>
                  <a:lnTo>
                    <a:pt x="58" y="382"/>
                  </a:lnTo>
                  <a:lnTo>
                    <a:pt x="57" y="384"/>
                  </a:lnTo>
                  <a:lnTo>
                    <a:pt x="56" y="387"/>
                  </a:lnTo>
                  <a:lnTo>
                    <a:pt x="56" y="390"/>
                  </a:lnTo>
                  <a:lnTo>
                    <a:pt x="55" y="394"/>
                  </a:lnTo>
                  <a:lnTo>
                    <a:pt x="54" y="399"/>
                  </a:lnTo>
                  <a:lnTo>
                    <a:pt x="54" y="405"/>
                  </a:lnTo>
                  <a:lnTo>
                    <a:pt x="56" y="412"/>
                  </a:lnTo>
                  <a:lnTo>
                    <a:pt x="57" y="422"/>
                  </a:lnTo>
                  <a:lnTo>
                    <a:pt x="60" y="430"/>
                  </a:lnTo>
                  <a:lnTo>
                    <a:pt x="62" y="438"/>
                  </a:lnTo>
                  <a:lnTo>
                    <a:pt x="63" y="445"/>
                  </a:lnTo>
                  <a:lnTo>
                    <a:pt x="65" y="449"/>
                  </a:lnTo>
                  <a:lnTo>
                    <a:pt x="65" y="451"/>
                  </a:lnTo>
                  <a:lnTo>
                    <a:pt x="57" y="468"/>
                  </a:lnTo>
                  <a:lnTo>
                    <a:pt x="60" y="496"/>
                  </a:lnTo>
                  <a:lnTo>
                    <a:pt x="61" y="496"/>
                  </a:lnTo>
                  <a:lnTo>
                    <a:pt x="62" y="497"/>
                  </a:lnTo>
                  <a:lnTo>
                    <a:pt x="63" y="499"/>
                  </a:lnTo>
                  <a:lnTo>
                    <a:pt x="66" y="501"/>
                  </a:lnTo>
                  <a:lnTo>
                    <a:pt x="70" y="502"/>
                  </a:lnTo>
                  <a:lnTo>
                    <a:pt x="73" y="503"/>
                  </a:lnTo>
                  <a:lnTo>
                    <a:pt x="75" y="503"/>
                  </a:lnTo>
                  <a:lnTo>
                    <a:pt x="78" y="502"/>
                  </a:lnTo>
                  <a:lnTo>
                    <a:pt x="81" y="499"/>
                  </a:lnTo>
                  <a:lnTo>
                    <a:pt x="83" y="496"/>
                  </a:lnTo>
                  <a:lnTo>
                    <a:pt x="83" y="493"/>
                  </a:lnTo>
                  <a:lnTo>
                    <a:pt x="84" y="490"/>
                  </a:lnTo>
                  <a:lnTo>
                    <a:pt x="85" y="487"/>
                  </a:lnTo>
                  <a:lnTo>
                    <a:pt x="86" y="485"/>
                  </a:lnTo>
                  <a:lnTo>
                    <a:pt x="86" y="482"/>
                  </a:lnTo>
                  <a:lnTo>
                    <a:pt x="86" y="481"/>
                  </a:lnTo>
                  <a:lnTo>
                    <a:pt x="80" y="447"/>
                  </a:lnTo>
                  <a:lnTo>
                    <a:pt x="92" y="378"/>
                  </a:lnTo>
                  <a:lnTo>
                    <a:pt x="94" y="364"/>
                  </a:lnTo>
                  <a:lnTo>
                    <a:pt x="107" y="364"/>
                  </a:lnTo>
                  <a:lnTo>
                    <a:pt x="107" y="365"/>
                  </a:lnTo>
                  <a:lnTo>
                    <a:pt x="107" y="367"/>
                  </a:lnTo>
                  <a:lnTo>
                    <a:pt x="107" y="370"/>
                  </a:lnTo>
                  <a:lnTo>
                    <a:pt x="108" y="376"/>
                  </a:lnTo>
                  <a:lnTo>
                    <a:pt x="108" y="381"/>
                  </a:lnTo>
                  <a:lnTo>
                    <a:pt x="108" y="386"/>
                  </a:lnTo>
                  <a:lnTo>
                    <a:pt x="109" y="392"/>
                  </a:lnTo>
                  <a:lnTo>
                    <a:pt x="110" y="399"/>
                  </a:lnTo>
                  <a:lnTo>
                    <a:pt x="113" y="407"/>
                  </a:lnTo>
                  <a:lnTo>
                    <a:pt x="114" y="415"/>
                  </a:lnTo>
                  <a:lnTo>
                    <a:pt x="115" y="425"/>
                  </a:lnTo>
                  <a:lnTo>
                    <a:pt x="117" y="432"/>
                  </a:lnTo>
                  <a:lnTo>
                    <a:pt x="119" y="440"/>
                  </a:lnTo>
                  <a:lnTo>
                    <a:pt x="121" y="445"/>
                  </a:lnTo>
                  <a:lnTo>
                    <a:pt x="121" y="448"/>
                  </a:lnTo>
                  <a:lnTo>
                    <a:pt x="122" y="450"/>
                  </a:lnTo>
                  <a:lnTo>
                    <a:pt x="119" y="481"/>
                  </a:lnTo>
                  <a:lnTo>
                    <a:pt x="128" y="482"/>
                  </a:lnTo>
                  <a:lnTo>
                    <a:pt x="128" y="479"/>
                  </a:lnTo>
                  <a:lnTo>
                    <a:pt x="129" y="479"/>
                  </a:lnTo>
                  <a:lnTo>
                    <a:pt x="130" y="480"/>
                  </a:lnTo>
                  <a:lnTo>
                    <a:pt x="133" y="481"/>
                  </a:lnTo>
                  <a:lnTo>
                    <a:pt x="136" y="482"/>
                  </a:lnTo>
                  <a:lnTo>
                    <a:pt x="140" y="486"/>
                  </a:lnTo>
                  <a:lnTo>
                    <a:pt x="144" y="488"/>
                  </a:lnTo>
                  <a:lnTo>
                    <a:pt x="148" y="489"/>
                  </a:lnTo>
                  <a:lnTo>
                    <a:pt x="152" y="491"/>
                  </a:lnTo>
                  <a:lnTo>
                    <a:pt x="156" y="493"/>
                  </a:lnTo>
                  <a:lnTo>
                    <a:pt x="161" y="494"/>
                  </a:lnTo>
                  <a:lnTo>
                    <a:pt x="166" y="494"/>
                  </a:lnTo>
                  <a:lnTo>
                    <a:pt x="169" y="493"/>
                  </a:lnTo>
                  <a:lnTo>
                    <a:pt x="172" y="493"/>
                  </a:lnTo>
                  <a:lnTo>
                    <a:pt x="175" y="492"/>
                  </a:lnTo>
                  <a:lnTo>
                    <a:pt x="177" y="492"/>
                  </a:lnTo>
                  <a:lnTo>
                    <a:pt x="178" y="491"/>
                  </a:lnTo>
                  <a:lnTo>
                    <a:pt x="176" y="481"/>
                  </a:lnTo>
                </a:path>
              </a:pathLst>
            </a:custGeom>
            <a:solidFill>
              <a:srgbClr val="FFC65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 noChangeAspect="1"/>
            </p:cNvSpPr>
            <p:nvPr/>
          </p:nvSpPr>
          <p:spPr bwMode="auto">
            <a:xfrm>
              <a:off x="4412" y="2859"/>
              <a:ext cx="168" cy="527"/>
            </a:xfrm>
            <a:custGeom>
              <a:avLst/>
              <a:gdLst/>
              <a:ahLst/>
              <a:cxnLst>
                <a:cxn ang="0">
                  <a:pos x="167" y="442"/>
                </a:cxn>
                <a:cxn ang="0">
                  <a:pos x="155" y="305"/>
                </a:cxn>
                <a:cxn ang="0">
                  <a:pos x="158" y="300"/>
                </a:cxn>
                <a:cxn ang="0">
                  <a:pos x="161" y="295"/>
                </a:cxn>
                <a:cxn ang="0">
                  <a:pos x="160" y="222"/>
                </a:cxn>
                <a:cxn ang="0">
                  <a:pos x="159" y="191"/>
                </a:cxn>
                <a:cxn ang="0">
                  <a:pos x="154" y="137"/>
                </a:cxn>
                <a:cxn ang="0">
                  <a:pos x="140" y="106"/>
                </a:cxn>
                <a:cxn ang="0">
                  <a:pos x="116" y="89"/>
                </a:cxn>
                <a:cxn ang="0">
                  <a:pos x="98" y="77"/>
                </a:cxn>
                <a:cxn ang="0">
                  <a:pos x="106" y="48"/>
                </a:cxn>
                <a:cxn ang="0">
                  <a:pos x="108" y="40"/>
                </a:cxn>
                <a:cxn ang="0">
                  <a:pos x="107" y="26"/>
                </a:cxn>
                <a:cxn ang="0">
                  <a:pos x="98" y="12"/>
                </a:cxn>
                <a:cxn ang="0">
                  <a:pos x="95" y="4"/>
                </a:cxn>
                <a:cxn ang="0">
                  <a:pos x="83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8" y="11"/>
                </a:cxn>
                <a:cxn ang="0">
                  <a:pos x="43" y="25"/>
                </a:cxn>
                <a:cxn ang="0">
                  <a:pos x="46" y="40"/>
                </a:cxn>
                <a:cxn ang="0">
                  <a:pos x="57" y="68"/>
                </a:cxn>
                <a:cxn ang="0">
                  <a:pos x="51" y="81"/>
                </a:cxn>
                <a:cxn ang="0">
                  <a:pos x="27" y="97"/>
                </a:cxn>
                <a:cxn ang="0">
                  <a:pos x="12" y="110"/>
                </a:cxn>
                <a:cxn ang="0">
                  <a:pos x="9" y="139"/>
                </a:cxn>
                <a:cxn ang="0">
                  <a:pos x="3" y="185"/>
                </a:cxn>
                <a:cxn ang="0">
                  <a:pos x="1" y="210"/>
                </a:cxn>
                <a:cxn ang="0">
                  <a:pos x="0" y="245"/>
                </a:cxn>
                <a:cxn ang="0">
                  <a:pos x="0" y="287"/>
                </a:cxn>
                <a:cxn ang="0">
                  <a:pos x="7" y="301"/>
                </a:cxn>
                <a:cxn ang="0">
                  <a:pos x="15" y="302"/>
                </a:cxn>
                <a:cxn ang="0">
                  <a:pos x="10" y="289"/>
                </a:cxn>
                <a:cxn ang="0">
                  <a:pos x="48" y="490"/>
                </a:cxn>
                <a:cxn ang="0">
                  <a:pos x="54" y="524"/>
                </a:cxn>
                <a:cxn ang="0">
                  <a:pos x="81" y="511"/>
                </a:cxn>
                <a:cxn ang="0">
                  <a:pos x="98" y="519"/>
                </a:cxn>
                <a:cxn ang="0">
                  <a:pos x="113" y="525"/>
                </a:cxn>
                <a:cxn ang="0">
                  <a:pos x="123" y="525"/>
                </a:cxn>
                <a:cxn ang="0">
                  <a:pos x="132" y="523"/>
                </a:cxn>
                <a:cxn ang="0">
                  <a:pos x="128" y="503"/>
                </a:cxn>
                <a:cxn ang="0">
                  <a:pos x="136" y="288"/>
                </a:cxn>
                <a:cxn ang="0">
                  <a:pos x="140" y="300"/>
                </a:cxn>
                <a:cxn ang="0">
                  <a:pos x="142" y="301"/>
                </a:cxn>
                <a:cxn ang="0">
                  <a:pos x="145" y="304"/>
                </a:cxn>
              </a:cxnLst>
              <a:rect l="0" t="0" r="r" b="b"/>
              <a:pathLst>
                <a:path w="168" h="527">
                  <a:moveTo>
                    <a:pt x="134" y="315"/>
                  </a:moveTo>
                  <a:lnTo>
                    <a:pt x="134" y="442"/>
                  </a:lnTo>
                  <a:lnTo>
                    <a:pt x="167" y="442"/>
                  </a:lnTo>
                  <a:lnTo>
                    <a:pt x="167" y="315"/>
                  </a:lnTo>
                  <a:lnTo>
                    <a:pt x="155" y="315"/>
                  </a:lnTo>
                  <a:lnTo>
                    <a:pt x="155" y="305"/>
                  </a:lnTo>
                  <a:lnTo>
                    <a:pt x="156" y="303"/>
                  </a:lnTo>
                  <a:lnTo>
                    <a:pt x="157" y="301"/>
                  </a:lnTo>
                  <a:lnTo>
                    <a:pt x="158" y="300"/>
                  </a:lnTo>
                  <a:lnTo>
                    <a:pt x="160" y="298"/>
                  </a:lnTo>
                  <a:lnTo>
                    <a:pt x="161" y="296"/>
                  </a:lnTo>
                  <a:lnTo>
                    <a:pt x="161" y="295"/>
                  </a:lnTo>
                  <a:lnTo>
                    <a:pt x="162" y="294"/>
                  </a:lnTo>
                  <a:lnTo>
                    <a:pt x="159" y="279"/>
                  </a:lnTo>
                  <a:lnTo>
                    <a:pt x="160" y="222"/>
                  </a:lnTo>
                  <a:lnTo>
                    <a:pt x="160" y="217"/>
                  </a:lnTo>
                  <a:lnTo>
                    <a:pt x="159" y="207"/>
                  </a:lnTo>
                  <a:lnTo>
                    <a:pt x="159" y="191"/>
                  </a:lnTo>
                  <a:lnTo>
                    <a:pt x="157" y="173"/>
                  </a:lnTo>
                  <a:lnTo>
                    <a:pt x="156" y="154"/>
                  </a:lnTo>
                  <a:lnTo>
                    <a:pt x="154" y="137"/>
                  </a:lnTo>
                  <a:lnTo>
                    <a:pt x="150" y="122"/>
                  </a:lnTo>
                  <a:lnTo>
                    <a:pt x="146" y="113"/>
                  </a:lnTo>
                  <a:lnTo>
                    <a:pt x="140" y="106"/>
                  </a:lnTo>
                  <a:lnTo>
                    <a:pt x="133" y="100"/>
                  </a:lnTo>
                  <a:lnTo>
                    <a:pt x="124" y="95"/>
                  </a:lnTo>
                  <a:lnTo>
                    <a:pt x="116" y="89"/>
                  </a:lnTo>
                  <a:lnTo>
                    <a:pt x="108" y="83"/>
                  </a:lnTo>
                  <a:lnTo>
                    <a:pt x="101" y="80"/>
                  </a:lnTo>
                  <a:lnTo>
                    <a:pt x="98" y="77"/>
                  </a:lnTo>
                  <a:lnTo>
                    <a:pt x="96" y="76"/>
                  </a:lnTo>
                  <a:lnTo>
                    <a:pt x="98" y="62"/>
                  </a:lnTo>
                  <a:lnTo>
                    <a:pt x="106" y="48"/>
                  </a:lnTo>
                  <a:lnTo>
                    <a:pt x="106" y="47"/>
                  </a:lnTo>
                  <a:lnTo>
                    <a:pt x="107" y="44"/>
                  </a:lnTo>
                  <a:lnTo>
                    <a:pt x="108" y="40"/>
                  </a:lnTo>
                  <a:lnTo>
                    <a:pt x="108" y="35"/>
                  </a:lnTo>
                  <a:lnTo>
                    <a:pt x="108" y="31"/>
                  </a:lnTo>
                  <a:lnTo>
                    <a:pt x="107" y="26"/>
                  </a:lnTo>
                  <a:lnTo>
                    <a:pt x="106" y="20"/>
                  </a:lnTo>
                  <a:lnTo>
                    <a:pt x="102" y="15"/>
                  </a:lnTo>
                  <a:lnTo>
                    <a:pt x="98" y="12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5" y="4"/>
                  </a:lnTo>
                  <a:lnTo>
                    <a:pt x="92" y="2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48" y="11"/>
                  </a:lnTo>
                  <a:lnTo>
                    <a:pt x="45" y="14"/>
                  </a:lnTo>
                  <a:lnTo>
                    <a:pt x="44" y="19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4" y="35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57" y="68"/>
                  </a:lnTo>
                  <a:lnTo>
                    <a:pt x="58" y="76"/>
                  </a:lnTo>
                  <a:lnTo>
                    <a:pt x="57" y="77"/>
                  </a:lnTo>
                  <a:lnTo>
                    <a:pt x="51" y="81"/>
                  </a:lnTo>
                  <a:lnTo>
                    <a:pt x="44" y="85"/>
                  </a:lnTo>
                  <a:lnTo>
                    <a:pt x="35" y="91"/>
                  </a:lnTo>
                  <a:lnTo>
                    <a:pt x="27" y="97"/>
                  </a:lnTo>
                  <a:lnTo>
                    <a:pt x="19" y="102"/>
                  </a:lnTo>
                  <a:lnTo>
                    <a:pt x="14" y="106"/>
                  </a:lnTo>
                  <a:lnTo>
                    <a:pt x="12" y="110"/>
                  </a:lnTo>
                  <a:lnTo>
                    <a:pt x="11" y="115"/>
                  </a:lnTo>
                  <a:lnTo>
                    <a:pt x="10" y="125"/>
                  </a:lnTo>
                  <a:lnTo>
                    <a:pt x="9" y="139"/>
                  </a:lnTo>
                  <a:lnTo>
                    <a:pt x="7" y="155"/>
                  </a:lnTo>
                  <a:lnTo>
                    <a:pt x="5" y="170"/>
                  </a:lnTo>
                  <a:lnTo>
                    <a:pt x="3" y="185"/>
                  </a:lnTo>
                  <a:lnTo>
                    <a:pt x="2" y="196"/>
                  </a:lnTo>
                  <a:lnTo>
                    <a:pt x="2" y="204"/>
                  </a:lnTo>
                  <a:lnTo>
                    <a:pt x="1" y="210"/>
                  </a:lnTo>
                  <a:lnTo>
                    <a:pt x="1" y="218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259"/>
                  </a:lnTo>
                  <a:lnTo>
                    <a:pt x="0" y="274"/>
                  </a:lnTo>
                  <a:lnTo>
                    <a:pt x="0" y="287"/>
                  </a:lnTo>
                  <a:lnTo>
                    <a:pt x="2" y="295"/>
                  </a:lnTo>
                  <a:lnTo>
                    <a:pt x="4" y="299"/>
                  </a:lnTo>
                  <a:lnTo>
                    <a:pt x="7" y="301"/>
                  </a:lnTo>
                  <a:lnTo>
                    <a:pt x="9" y="301"/>
                  </a:lnTo>
                  <a:lnTo>
                    <a:pt x="12" y="302"/>
                  </a:lnTo>
                  <a:lnTo>
                    <a:pt x="15" y="302"/>
                  </a:lnTo>
                  <a:lnTo>
                    <a:pt x="18" y="302"/>
                  </a:lnTo>
                  <a:lnTo>
                    <a:pt x="19" y="302"/>
                  </a:lnTo>
                  <a:lnTo>
                    <a:pt x="10" y="289"/>
                  </a:lnTo>
                  <a:lnTo>
                    <a:pt x="27" y="192"/>
                  </a:lnTo>
                  <a:lnTo>
                    <a:pt x="26" y="296"/>
                  </a:lnTo>
                  <a:lnTo>
                    <a:pt x="48" y="490"/>
                  </a:lnTo>
                  <a:lnTo>
                    <a:pt x="29" y="512"/>
                  </a:lnTo>
                  <a:lnTo>
                    <a:pt x="27" y="525"/>
                  </a:lnTo>
                  <a:lnTo>
                    <a:pt x="54" y="524"/>
                  </a:lnTo>
                  <a:lnTo>
                    <a:pt x="77" y="508"/>
                  </a:lnTo>
                  <a:lnTo>
                    <a:pt x="78" y="509"/>
                  </a:lnTo>
                  <a:lnTo>
                    <a:pt x="81" y="511"/>
                  </a:lnTo>
                  <a:lnTo>
                    <a:pt x="87" y="512"/>
                  </a:lnTo>
                  <a:lnTo>
                    <a:pt x="92" y="516"/>
                  </a:lnTo>
                  <a:lnTo>
                    <a:pt x="98" y="519"/>
                  </a:lnTo>
                  <a:lnTo>
                    <a:pt x="103" y="521"/>
                  </a:lnTo>
                  <a:lnTo>
                    <a:pt x="109" y="524"/>
                  </a:lnTo>
                  <a:lnTo>
                    <a:pt x="113" y="525"/>
                  </a:lnTo>
                  <a:lnTo>
                    <a:pt x="116" y="526"/>
                  </a:lnTo>
                  <a:lnTo>
                    <a:pt x="119" y="526"/>
                  </a:lnTo>
                  <a:lnTo>
                    <a:pt x="123" y="525"/>
                  </a:lnTo>
                  <a:lnTo>
                    <a:pt x="128" y="525"/>
                  </a:lnTo>
                  <a:lnTo>
                    <a:pt x="130" y="524"/>
                  </a:lnTo>
                  <a:lnTo>
                    <a:pt x="132" y="523"/>
                  </a:lnTo>
                  <a:lnTo>
                    <a:pt x="134" y="522"/>
                  </a:lnTo>
                  <a:lnTo>
                    <a:pt x="135" y="522"/>
                  </a:lnTo>
                  <a:lnTo>
                    <a:pt x="128" y="503"/>
                  </a:lnTo>
                  <a:lnTo>
                    <a:pt x="108" y="491"/>
                  </a:lnTo>
                  <a:lnTo>
                    <a:pt x="128" y="309"/>
                  </a:lnTo>
                  <a:lnTo>
                    <a:pt x="136" y="288"/>
                  </a:lnTo>
                  <a:lnTo>
                    <a:pt x="125" y="183"/>
                  </a:lnTo>
                  <a:lnTo>
                    <a:pt x="148" y="291"/>
                  </a:lnTo>
                  <a:lnTo>
                    <a:pt x="140" y="300"/>
                  </a:lnTo>
                  <a:lnTo>
                    <a:pt x="141" y="300"/>
                  </a:lnTo>
                  <a:lnTo>
                    <a:pt x="141" y="301"/>
                  </a:lnTo>
                  <a:lnTo>
                    <a:pt x="142" y="301"/>
                  </a:lnTo>
                  <a:lnTo>
                    <a:pt x="143" y="302"/>
                  </a:lnTo>
                  <a:lnTo>
                    <a:pt x="144" y="303"/>
                  </a:lnTo>
                  <a:lnTo>
                    <a:pt x="145" y="304"/>
                  </a:lnTo>
                  <a:lnTo>
                    <a:pt x="145" y="315"/>
                  </a:lnTo>
                  <a:lnTo>
                    <a:pt x="134" y="315"/>
                  </a:lnTo>
                </a:path>
              </a:pathLst>
            </a:custGeom>
            <a:solidFill>
              <a:srgbClr val="52BA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 noChangeAspect="1"/>
            </p:cNvSpPr>
            <p:nvPr/>
          </p:nvSpPr>
          <p:spPr bwMode="auto">
            <a:xfrm>
              <a:off x="3889" y="2848"/>
              <a:ext cx="156" cy="502"/>
            </a:xfrm>
            <a:custGeom>
              <a:avLst/>
              <a:gdLst/>
              <a:ahLst/>
              <a:cxnLst>
                <a:cxn ang="0">
                  <a:pos x="50" y="379"/>
                </a:cxn>
                <a:cxn ang="0">
                  <a:pos x="49" y="390"/>
                </a:cxn>
                <a:cxn ang="0">
                  <a:pos x="50" y="410"/>
                </a:cxn>
                <a:cxn ang="0">
                  <a:pos x="57" y="442"/>
                </a:cxn>
                <a:cxn ang="0">
                  <a:pos x="54" y="492"/>
                </a:cxn>
                <a:cxn ang="0">
                  <a:pos x="60" y="497"/>
                </a:cxn>
                <a:cxn ang="0">
                  <a:pos x="72" y="499"/>
                </a:cxn>
                <a:cxn ang="0">
                  <a:pos x="79" y="487"/>
                </a:cxn>
                <a:cxn ang="0">
                  <a:pos x="74" y="445"/>
                </a:cxn>
                <a:cxn ang="0">
                  <a:pos x="101" y="361"/>
                </a:cxn>
                <a:cxn ang="0">
                  <a:pos x="102" y="377"/>
                </a:cxn>
                <a:cxn ang="0">
                  <a:pos x="106" y="404"/>
                </a:cxn>
                <a:cxn ang="0">
                  <a:pos x="113" y="436"/>
                </a:cxn>
                <a:cxn ang="0">
                  <a:pos x="116" y="449"/>
                </a:cxn>
                <a:cxn ang="0">
                  <a:pos x="116" y="480"/>
                </a:cxn>
                <a:cxn ang="0">
                  <a:pos x="126" y="500"/>
                </a:cxn>
                <a:cxn ang="0">
                  <a:pos x="143" y="500"/>
                </a:cxn>
                <a:cxn ang="0">
                  <a:pos x="145" y="488"/>
                </a:cxn>
                <a:cxn ang="0">
                  <a:pos x="136" y="464"/>
                </a:cxn>
                <a:cxn ang="0">
                  <a:pos x="132" y="431"/>
                </a:cxn>
                <a:cxn ang="0">
                  <a:pos x="138" y="370"/>
                </a:cxn>
                <a:cxn ang="0">
                  <a:pos x="141" y="345"/>
                </a:cxn>
                <a:cxn ang="0">
                  <a:pos x="146" y="339"/>
                </a:cxn>
                <a:cxn ang="0">
                  <a:pos x="150" y="317"/>
                </a:cxn>
                <a:cxn ang="0">
                  <a:pos x="148" y="267"/>
                </a:cxn>
                <a:cxn ang="0">
                  <a:pos x="151" y="236"/>
                </a:cxn>
                <a:cxn ang="0">
                  <a:pos x="155" y="222"/>
                </a:cxn>
                <a:cxn ang="0">
                  <a:pos x="145" y="197"/>
                </a:cxn>
                <a:cxn ang="0">
                  <a:pos x="151" y="162"/>
                </a:cxn>
                <a:cxn ang="0">
                  <a:pos x="137" y="91"/>
                </a:cxn>
                <a:cxn ang="0">
                  <a:pos x="126" y="83"/>
                </a:cxn>
                <a:cxn ang="0">
                  <a:pos x="121" y="82"/>
                </a:cxn>
                <a:cxn ang="0">
                  <a:pos x="110" y="76"/>
                </a:cxn>
                <a:cxn ang="0">
                  <a:pos x="111" y="69"/>
                </a:cxn>
                <a:cxn ang="0">
                  <a:pos x="119" y="62"/>
                </a:cxn>
                <a:cxn ang="0">
                  <a:pos x="119" y="55"/>
                </a:cxn>
                <a:cxn ang="0">
                  <a:pos x="114" y="53"/>
                </a:cxn>
                <a:cxn ang="0">
                  <a:pos x="116" y="34"/>
                </a:cxn>
                <a:cxn ang="0">
                  <a:pos x="116" y="19"/>
                </a:cxn>
                <a:cxn ang="0">
                  <a:pos x="116" y="15"/>
                </a:cxn>
                <a:cxn ang="0">
                  <a:pos x="115" y="9"/>
                </a:cxn>
                <a:cxn ang="0">
                  <a:pos x="102" y="1"/>
                </a:cxn>
                <a:cxn ang="0">
                  <a:pos x="74" y="0"/>
                </a:cxn>
                <a:cxn ang="0">
                  <a:pos x="50" y="20"/>
                </a:cxn>
                <a:cxn ang="0">
                  <a:pos x="56" y="42"/>
                </a:cxn>
                <a:cxn ang="0">
                  <a:pos x="49" y="59"/>
                </a:cxn>
                <a:cxn ang="0">
                  <a:pos x="42" y="61"/>
                </a:cxn>
                <a:cxn ang="0">
                  <a:pos x="50" y="78"/>
                </a:cxn>
                <a:cxn ang="0">
                  <a:pos x="26" y="97"/>
                </a:cxn>
                <a:cxn ang="0">
                  <a:pos x="14" y="145"/>
                </a:cxn>
                <a:cxn ang="0">
                  <a:pos x="12" y="173"/>
                </a:cxn>
                <a:cxn ang="0">
                  <a:pos x="20" y="204"/>
                </a:cxn>
                <a:cxn ang="0">
                  <a:pos x="24" y="246"/>
                </a:cxn>
                <a:cxn ang="0">
                  <a:pos x="17" y="252"/>
                </a:cxn>
                <a:cxn ang="0">
                  <a:pos x="16" y="259"/>
                </a:cxn>
              </a:cxnLst>
              <a:rect l="0" t="0" r="r" b="b"/>
              <a:pathLst>
                <a:path w="156" h="502">
                  <a:moveTo>
                    <a:pt x="0" y="361"/>
                  </a:moveTo>
                  <a:lnTo>
                    <a:pt x="51" y="375"/>
                  </a:lnTo>
                  <a:lnTo>
                    <a:pt x="51" y="377"/>
                  </a:lnTo>
                  <a:lnTo>
                    <a:pt x="50" y="379"/>
                  </a:lnTo>
                  <a:lnTo>
                    <a:pt x="50" y="382"/>
                  </a:lnTo>
                  <a:lnTo>
                    <a:pt x="50" y="385"/>
                  </a:lnTo>
                  <a:lnTo>
                    <a:pt x="49" y="388"/>
                  </a:lnTo>
                  <a:lnTo>
                    <a:pt x="49" y="390"/>
                  </a:lnTo>
                  <a:lnTo>
                    <a:pt x="49" y="394"/>
                  </a:lnTo>
                  <a:lnTo>
                    <a:pt x="49" y="397"/>
                  </a:lnTo>
                  <a:lnTo>
                    <a:pt x="49" y="402"/>
                  </a:lnTo>
                  <a:lnTo>
                    <a:pt x="50" y="410"/>
                  </a:lnTo>
                  <a:lnTo>
                    <a:pt x="52" y="418"/>
                  </a:lnTo>
                  <a:lnTo>
                    <a:pt x="54" y="427"/>
                  </a:lnTo>
                  <a:lnTo>
                    <a:pt x="56" y="435"/>
                  </a:lnTo>
                  <a:lnTo>
                    <a:pt x="57" y="442"/>
                  </a:lnTo>
                  <a:lnTo>
                    <a:pt x="59" y="446"/>
                  </a:lnTo>
                  <a:lnTo>
                    <a:pt x="59" y="448"/>
                  </a:lnTo>
                  <a:lnTo>
                    <a:pt x="52" y="466"/>
                  </a:lnTo>
                  <a:lnTo>
                    <a:pt x="54" y="492"/>
                  </a:lnTo>
                  <a:lnTo>
                    <a:pt x="55" y="493"/>
                  </a:lnTo>
                  <a:lnTo>
                    <a:pt x="56" y="494"/>
                  </a:lnTo>
                  <a:lnTo>
                    <a:pt x="57" y="495"/>
                  </a:lnTo>
                  <a:lnTo>
                    <a:pt x="60" y="497"/>
                  </a:lnTo>
                  <a:lnTo>
                    <a:pt x="63" y="499"/>
                  </a:lnTo>
                  <a:lnTo>
                    <a:pt x="66" y="500"/>
                  </a:lnTo>
                  <a:lnTo>
                    <a:pt x="70" y="500"/>
                  </a:lnTo>
                  <a:lnTo>
                    <a:pt x="72" y="499"/>
                  </a:lnTo>
                  <a:lnTo>
                    <a:pt x="75" y="496"/>
                  </a:lnTo>
                  <a:lnTo>
                    <a:pt x="77" y="494"/>
                  </a:lnTo>
                  <a:lnTo>
                    <a:pt x="77" y="490"/>
                  </a:lnTo>
                  <a:lnTo>
                    <a:pt x="79" y="487"/>
                  </a:lnTo>
                  <a:lnTo>
                    <a:pt x="79" y="484"/>
                  </a:lnTo>
                  <a:lnTo>
                    <a:pt x="80" y="480"/>
                  </a:lnTo>
                  <a:lnTo>
                    <a:pt x="80" y="479"/>
                  </a:lnTo>
                  <a:lnTo>
                    <a:pt x="74" y="445"/>
                  </a:lnTo>
                  <a:lnTo>
                    <a:pt x="85" y="375"/>
                  </a:lnTo>
                  <a:lnTo>
                    <a:pt x="90" y="375"/>
                  </a:lnTo>
                  <a:lnTo>
                    <a:pt x="90" y="361"/>
                  </a:lnTo>
                  <a:lnTo>
                    <a:pt x="101" y="361"/>
                  </a:lnTo>
                  <a:lnTo>
                    <a:pt x="101" y="364"/>
                  </a:lnTo>
                  <a:lnTo>
                    <a:pt x="101" y="368"/>
                  </a:lnTo>
                  <a:lnTo>
                    <a:pt x="102" y="373"/>
                  </a:lnTo>
                  <a:lnTo>
                    <a:pt x="102" y="377"/>
                  </a:lnTo>
                  <a:lnTo>
                    <a:pt x="103" y="383"/>
                  </a:lnTo>
                  <a:lnTo>
                    <a:pt x="103" y="389"/>
                  </a:lnTo>
                  <a:lnTo>
                    <a:pt x="104" y="397"/>
                  </a:lnTo>
                  <a:lnTo>
                    <a:pt x="106" y="404"/>
                  </a:lnTo>
                  <a:lnTo>
                    <a:pt x="107" y="412"/>
                  </a:lnTo>
                  <a:lnTo>
                    <a:pt x="108" y="421"/>
                  </a:lnTo>
                  <a:lnTo>
                    <a:pt x="110" y="429"/>
                  </a:lnTo>
                  <a:lnTo>
                    <a:pt x="113" y="436"/>
                  </a:lnTo>
                  <a:lnTo>
                    <a:pt x="115" y="442"/>
                  </a:lnTo>
                  <a:lnTo>
                    <a:pt x="116" y="445"/>
                  </a:lnTo>
                  <a:lnTo>
                    <a:pt x="116" y="447"/>
                  </a:lnTo>
                  <a:lnTo>
                    <a:pt x="116" y="449"/>
                  </a:lnTo>
                  <a:lnTo>
                    <a:pt x="116" y="454"/>
                  </a:lnTo>
                  <a:lnTo>
                    <a:pt x="115" y="462"/>
                  </a:lnTo>
                  <a:lnTo>
                    <a:pt x="116" y="471"/>
                  </a:lnTo>
                  <a:lnTo>
                    <a:pt x="116" y="480"/>
                  </a:lnTo>
                  <a:lnTo>
                    <a:pt x="117" y="488"/>
                  </a:lnTo>
                  <a:lnTo>
                    <a:pt x="119" y="495"/>
                  </a:lnTo>
                  <a:lnTo>
                    <a:pt x="123" y="499"/>
                  </a:lnTo>
                  <a:lnTo>
                    <a:pt x="126" y="500"/>
                  </a:lnTo>
                  <a:lnTo>
                    <a:pt x="131" y="501"/>
                  </a:lnTo>
                  <a:lnTo>
                    <a:pt x="136" y="501"/>
                  </a:lnTo>
                  <a:lnTo>
                    <a:pt x="139" y="501"/>
                  </a:lnTo>
                  <a:lnTo>
                    <a:pt x="143" y="500"/>
                  </a:lnTo>
                  <a:lnTo>
                    <a:pt x="145" y="499"/>
                  </a:lnTo>
                  <a:lnTo>
                    <a:pt x="147" y="499"/>
                  </a:lnTo>
                  <a:lnTo>
                    <a:pt x="146" y="489"/>
                  </a:lnTo>
                  <a:lnTo>
                    <a:pt x="145" y="488"/>
                  </a:lnTo>
                  <a:lnTo>
                    <a:pt x="144" y="485"/>
                  </a:lnTo>
                  <a:lnTo>
                    <a:pt x="142" y="479"/>
                  </a:lnTo>
                  <a:lnTo>
                    <a:pt x="139" y="472"/>
                  </a:lnTo>
                  <a:lnTo>
                    <a:pt x="136" y="464"/>
                  </a:lnTo>
                  <a:lnTo>
                    <a:pt x="135" y="455"/>
                  </a:lnTo>
                  <a:lnTo>
                    <a:pt x="132" y="448"/>
                  </a:lnTo>
                  <a:lnTo>
                    <a:pt x="132" y="440"/>
                  </a:lnTo>
                  <a:lnTo>
                    <a:pt x="132" y="431"/>
                  </a:lnTo>
                  <a:lnTo>
                    <a:pt x="133" y="418"/>
                  </a:lnTo>
                  <a:lnTo>
                    <a:pt x="135" y="402"/>
                  </a:lnTo>
                  <a:lnTo>
                    <a:pt x="136" y="385"/>
                  </a:lnTo>
                  <a:lnTo>
                    <a:pt x="138" y="370"/>
                  </a:lnTo>
                  <a:lnTo>
                    <a:pt x="139" y="357"/>
                  </a:lnTo>
                  <a:lnTo>
                    <a:pt x="140" y="348"/>
                  </a:lnTo>
                  <a:lnTo>
                    <a:pt x="140" y="345"/>
                  </a:lnTo>
                  <a:lnTo>
                    <a:pt x="141" y="345"/>
                  </a:lnTo>
                  <a:lnTo>
                    <a:pt x="142" y="344"/>
                  </a:lnTo>
                  <a:lnTo>
                    <a:pt x="143" y="343"/>
                  </a:lnTo>
                  <a:lnTo>
                    <a:pt x="145" y="341"/>
                  </a:lnTo>
                  <a:lnTo>
                    <a:pt x="146" y="339"/>
                  </a:lnTo>
                  <a:lnTo>
                    <a:pt x="147" y="334"/>
                  </a:lnTo>
                  <a:lnTo>
                    <a:pt x="149" y="327"/>
                  </a:lnTo>
                  <a:lnTo>
                    <a:pt x="150" y="320"/>
                  </a:lnTo>
                  <a:lnTo>
                    <a:pt x="150" y="317"/>
                  </a:lnTo>
                  <a:lnTo>
                    <a:pt x="149" y="308"/>
                  </a:lnTo>
                  <a:lnTo>
                    <a:pt x="149" y="296"/>
                  </a:lnTo>
                  <a:lnTo>
                    <a:pt x="148" y="281"/>
                  </a:lnTo>
                  <a:lnTo>
                    <a:pt x="148" y="267"/>
                  </a:lnTo>
                  <a:lnTo>
                    <a:pt x="148" y="254"/>
                  </a:lnTo>
                  <a:lnTo>
                    <a:pt x="148" y="244"/>
                  </a:lnTo>
                  <a:lnTo>
                    <a:pt x="150" y="238"/>
                  </a:lnTo>
                  <a:lnTo>
                    <a:pt x="151" y="236"/>
                  </a:lnTo>
                  <a:lnTo>
                    <a:pt x="153" y="232"/>
                  </a:lnTo>
                  <a:lnTo>
                    <a:pt x="154" y="229"/>
                  </a:lnTo>
                  <a:lnTo>
                    <a:pt x="155" y="226"/>
                  </a:lnTo>
                  <a:lnTo>
                    <a:pt x="155" y="222"/>
                  </a:lnTo>
                  <a:lnTo>
                    <a:pt x="155" y="216"/>
                  </a:lnTo>
                  <a:lnTo>
                    <a:pt x="153" y="212"/>
                  </a:lnTo>
                  <a:lnTo>
                    <a:pt x="150" y="206"/>
                  </a:lnTo>
                  <a:lnTo>
                    <a:pt x="145" y="197"/>
                  </a:lnTo>
                  <a:lnTo>
                    <a:pt x="145" y="189"/>
                  </a:lnTo>
                  <a:lnTo>
                    <a:pt x="146" y="182"/>
                  </a:lnTo>
                  <a:lnTo>
                    <a:pt x="149" y="173"/>
                  </a:lnTo>
                  <a:lnTo>
                    <a:pt x="151" y="162"/>
                  </a:lnTo>
                  <a:lnTo>
                    <a:pt x="150" y="146"/>
                  </a:lnTo>
                  <a:lnTo>
                    <a:pt x="147" y="124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5" y="89"/>
                  </a:lnTo>
                  <a:lnTo>
                    <a:pt x="132" y="85"/>
                  </a:lnTo>
                  <a:lnTo>
                    <a:pt x="129" y="84"/>
                  </a:lnTo>
                  <a:lnTo>
                    <a:pt x="126" y="83"/>
                  </a:lnTo>
                  <a:lnTo>
                    <a:pt x="125" y="82"/>
                  </a:lnTo>
                  <a:lnTo>
                    <a:pt x="124" y="82"/>
                  </a:lnTo>
                  <a:lnTo>
                    <a:pt x="123" y="82"/>
                  </a:lnTo>
                  <a:lnTo>
                    <a:pt x="121" y="82"/>
                  </a:lnTo>
                  <a:lnTo>
                    <a:pt x="118" y="81"/>
                  </a:lnTo>
                  <a:lnTo>
                    <a:pt x="116" y="79"/>
                  </a:lnTo>
                  <a:lnTo>
                    <a:pt x="113" y="77"/>
                  </a:lnTo>
                  <a:lnTo>
                    <a:pt x="110" y="76"/>
                  </a:lnTo>
                  <a:lnTo>
                    <a:pt x="109" y="74"/>
                  </a:lnTo>
                  <a:lnTo>
                    <a:pt x="109" y="73"/>
                  </a:lnTo>
                  <a:lnTo>
                    <a:pt x="110" y="71"/>
                  </a:lnTo>
                  <a:lnTo>
                    <a:pt x="111" y="69"/>
                  </a:lnTo>
                  <a:lnTo>
                    <a:pt x="114" y="69"/>
                  </a:lnTo>
                  <a:lnTo>
                    <a:pt x="116" y="67"/>
                  </a:lnTo>
                  <a:lnTo>
                    <a:pt x="117" y="64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20" y="56"/>
                  </a:lnTo>
                  <a:lnTo>
                    <a:pt x="119" y="55"/>
                  </a:lnTo>
                  <a:lnTo>
                    <a:pt x="118" y="55"/>
                  </a:lnTo>
                  <a:lnTo>
                    <a:pt x="116" y="54"/>
                  </a:lnTo>
                  <a:lnTo>
                    <a:pt x="115" y="54"/>
                  </a:lnTo>
                  <a:lnTo>
                    <a:pt x="114" y="53"/>
                  </a:lnTo>
                  <a:lnTo>
                    <a:pt x="113" y="51"/>
                  </a:lnTo>
                  <a:lnTo>
                    <a:pt x="114" y="48"/>
                  </a:lnTo>
                  <a:lnTo>
                    <a:pt x="116" y="40"/>
                  </a:lnTo>
                  <a:lnTo>
                    <a:pt x="116" y="34"/>
                  </a:lnTo>
                  <a:lnTo>
                    <a:pt x="117" y="29"/>
                  </a:lnTo>
                  <a:lnTo>
                    <a:pt x="117" y="25"/>
                  </a:lnTo>
                  <a:lnTo>
                    <a:pt x="116" y="22"/>
                  </a:lnTo>
                  <a:lnTo>
                    <a:pt x="116" y="19"/>
                  </a:lnTo>
                  <a:lnTo>
                    <a:pt x="116" y="18"/>
                  </a:lnTo>
                  <a:lnTo>
                    <a:pt x="116" y="17"/>
                  </a:lnTo>
                  <a:lnTo>
                    <a:pt x="116" y="16"/>
                  </a:lnTo>
                  <a:lnTo>
                    <a:pt x="116" y="15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6" y="11"/>
                  </a:lnTo>
                  <a:lnTo>
                    <a:pt x="115" y="9"/>
                  </a:lnTo>
                  <a:lnTo>
                    <a:pt x="115" y="7"/>
                  </a:lnTo>
                  <a:lnTo>
                    <a:pt x="114" y="5"/>
                  </a:lnTo>
                  <a:lnTo>
                    <a:pt x="108" y="3"/>
                  </a:lnTo>
                  <a:lnTo>
                    <a:pt x="102" y="1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58" y="8"/>
                  </a:lnTo>
                  <a:lnTo>
                    <a:pt x="52" y="14"/>
                  </a:lnTo>
                  <a:lnTo>
                    <a:pt x="50" y="20"/>
                  </a:lnTo>
                  <a:lnTo>
                    <a:pt x="50" y="27"/>
                  </a:lnTo>
                  <a:lnTo>
                    <a:pt x="52" y="33"/>
                  </a:lnTo>
                  <a:lnTo>
                    <a:pt x="54" y="37"/>
                  </a:lnTo>
                  <a:lnTo>
                    <a:pt x="56" y="42"/>
                  </a:lnTo>
                  <a:lnTo>
                    <a:pt x="55" y="48"/>
                  </a:lnTo>
                  <a:lnTo>
                    <a:pt x="54" y="53"/>
                  </a:lnTo>
                  <a:lnTo>
                    <a:pt x="51" y="56"/>
                  </a:lnTo>
                  <a:lnTo>
                    <a:pt x="49" y="59"/>
                  </a:lnTo>
                  <a:lnTo>
                    <a:pt x="48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2" y="61"/>
                  </a:lnTo>
                  <a:lnTo>
                    <a:pt x="51" y="74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0" y="78"/>
                  </a:lnTo>
                  <a:lnTo>
                    <a:pt x="47" y="82"/>
                  </a:lnTo>
                  <a:lnTo>
                    <a:pt x="39" y="85"/>
                  </a:lnTo>
                  <a:lnTo>
                    <a:pt x="30" y="91"/>
                  </a:lnTo>
                  <a:lnTo>
                    <a:pt x="26" y="97"/>
                  </a:lnTo>
                  <a:lnTo>
                    <a:pt x="21" y="105"/>
                  </a:lnTo>
                  <a:lnTo>
                    <a:pt x="18" y="118"/>
                  </a:lnTo>
                  <a:lnTo>
                    <a:pt x="16" y="132"/>
                  </a:lnTo>
                  <a:lnTo>
                    <a:pt x="14" y="145"/>
                  </a:lnTo>
                  <a:lnTo>
                    <a:pt x="13" y="158"/>
                  </a:lnTo>
                  <a:lnTo>
                    <a:pt x="12" y="166"/>
                  </a:lnTo>
                  <a:lnTo>
                    <a:pt x="12" y="171"/>
                  </a:lnTo>
                  <a:lnTo>
                    <a:pt x="12" y="173"/>
                  </a:lnTo>
                  <a:lnTo>
                    <a:pt x="14" y="180"/>
                  </a:lnTo>
                  <a:lnTo>
                    <a:pt x="16" y="187"/>
                  </a:lnTo>
                  <a:lnTo>
                    <a:pt x="18" y="194"/>
                  </a:lnTo>
                  <a:lnTo>
                    <a:pt x="20" y="204"/>
                  </a:lnTo>
                  <a:lnTo>
                    <a:pt x="24" y="211"/>
                  </a:lnTo>
                  <a:lnTo>
                    <a:pt x="26" y="217"/>
                  </a:lnTo>
                  <a:lnTo>
                    <a:pt x="28" y="222"/>
                  </a:lnTo>
                  <a:lnTo>
                    <a:pt x="24" y="246"/>
                  </a:lnTo>
                  <a:lnTo>
                    <a:pt x="20" y="247"/>
                  </a:lnTo>
                  <a:lnTo>
                    <a:pt x="19" y="249"/>
                  </a:lnTo>
                  <a:lnTo>
                    <a:pt x="18" y="250"/>
                  </a:lnTo>
                  <a:lnTo>
                    <a:pt x="17" y="252"/>
                  </a:lnTo>
                  <a:lnTo>
                    <a:pt x="17" y="254"/>
                  </a:lnTo>
                  <a:lnTo>
                    <a:pt x="16" y="257"/>
                  </a:lnTo>
                  <a:lnTo>
                    <a:pt x="16" y="258"/>
                  </a:lnTo>
                  <a:lnTo>
                    <a:pt x="16" y="259"/>
                  </a:lnTo>
                  <a:lnTo>
                    <a:pt x="0" y="261"/>
                  </a:lnTo>
                  <a:lnTo>
                    <a:pt x="0" y="361"/>
                  </a:lnTo>
                </a:path>
              </a:pathLst>
            </a:custGeom>
            <a:solidFill>
              <a:srgbClr val="FFD47D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 noChangeAspect="1"/>
            </p:cNvSpPr>
            <p:nvPr/>
          </p:nvSpPr>
          <p:spPr bwMode="auto">
            <a:xfrm>
              <a:off x="4145" y="3084"/>
              <a:ext cx="18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16" y="18"/>
                </a:cxn>
                <a:cxn ang="0">
                  <a:pos x="17" y="10"/>
                </a:cxn>
                <a:cxn ang="0">
                  <a:pos x="8" y="4"/>
                </a:cxn>
                <a:cxn ang="0">
                  <a:pos x="4" y="0"/>
                </a:cxn>
              </a:cxnLst>
              <a:rect l="0" t="0" r="r" b="b"/>
              <a:pathLst>
                <a:path w="18" h="19">
                  <a:moveTo>
                    <a:pt x="4" y="0"/>
                  </a:moveTo>
                  <a:lnTo>
                    <a:pt x="0" y="17"/>
                  </a:lnTo>
                  <a:lnTo>
                    <a:pt x="16" y="18"/>
                  </a:lnTo>
                  <a:lnTo>
                    <a:pt x="17" y="10"/>
                  </a:lnTo>
                  <a:lnTo>
                    <a:pt x="8" y="4"/>
                  </a:lnTo>
                  <a:lnTo>
                    <a:pt x="4" y="0"/>
                  </a:lnTo>
                </a:path>
              </a:pathLst>
            </a:custGeom>
            <a:solidFill>
              <a:srgbClr val="4C4C4C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0" name="Picture 136" descr="metals-foundr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8244408" y="2276872"/>
            <a:ext cx="479264" cy="416575"/>
          </a:xfrm>
          <a:prstGeom prst="rect">
            <a:avLst/>
          </a:prstGeom>
          <a:noFill/>
          <a:ln/>
        </p:spPr>
      </p:pic>
      <p:sp>
        <p:nvSpPr>
          <p:cNvPr id="91" name="Прямоугольник 46"/>
          <p:cNvSpPr/>
          <p:nvPr/>
        </p:nvSpPr>
        <p:spPr>
          <a:xfrm>
            <a:off x="7469405" y="4293096"/>
            <a:ext cx="1368152" cy="708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6000" tIns="18000" rIns="36000" bIns="0" rtlCol="0" anchor="t" anchorCtr="0"/>
          <a:lstStyle/>
          <a:p>
            <a:r>
              <a:rPr lang="ru-RU" sz="1000" dirty="0" smtClean="0"/>
              <a:t>Машинное обучение</a:t>
            </a:r>
          </a:p>
          <a:p>
            <a:r>
              <a:rPr lang="ru-RU" sz="1000" dirty="0" smtClean="0"/>
              <a:t>Анализ данных</a:t>
            </a:r>
          </a:p>
          <a:p>
            <a:r>
              <a:rPr lang="ru-RU" sz="1000" dirty="0" smtClean="0"/>
              <a:t>Прогнозирование на </a:t>
            </a:r>
            <a:br>
              <a:rPr lang="ru-RU" sz="1000" dirty="0" smtClean="0"/>
            </a:br>
            <a:r>
              <a:rPr lang="ru-RU" sz="1000" dirty="0" smtClean="0"/>
              <a:t>неполных данных</a:t>
            </a:r>
            <a:endParaRPr lang="ru-RU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7613421" y="4154775"/>
            <a:ext cx="1008112" cy="17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2"/>
                </a:solidFill>
              </a:rPr>
              <a:t>Engine</a:t>
            </a:r>
            <a:endParaRPr lang="ru-RU" sz="1000" i="1" dirty="0">
              <a:solidFill>
                <a:schemeClr val="accent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80312" y="2093418"/>
            <a:ext cx="864096" cy="15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i="1" dirty="0" smtClean="0">
                <a:solidFill>
                  <a:srgbClr val="376092"/>
                </a:solidFill>
              </a:rPr>
              <a:t>Безопасность</a:t>
            </a:r>
            <a:endParaRPr lang="ru-RU" sz="1000" i="1" dirty="0">
              <a:solidFill>
                <a:srgbClr val="37609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019860" y="2708920"/>
            <a:ext cx="864096" cy="29773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i="1" dirty="0" smtClean="0">
                <a:solidFill>
                  <a:srgbClr val="376092"/>
                </a:solidFill>
              </a:rPr>
              <a:t>Состояние оборудования</a:t>
            </a:r>
            <a:endParaRPr lang="ru-RU" sz="1000" i="1" dirty="0">
              <a:solidFill>
                <a:srgbClr val="376092"/>
              </a:solidFill>
            </a:endParaRPr>
          </a:p>
        </p:txBody>
      </p:sp>
      <p:sp>
        <p:nvSpPr>
          <p:cNvPr id="96" name="Прямоугольник 5"/>
          <p:cNvSpPr/>
          <p:nvPr/>
        </p:nvSpPr>
        <p:spPr>
          <a:xfrm>
            <a:off x="5148064" y="5301208"/>
            <a:ext cx="3744416" cy="452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Интеграция со сторонними корпоративными и технологическими системами</a:t>
            </a:r>
            <a:endParaRPr lang="ru-RU" sz="1400" dirty="0"/>
          </a:p>
        </p:txBody>
      </p:sp>
      <p:pic>
        <p:nvPicPr>
          <p:cNvPr id="9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" y="4645526"/>
            <a:ext cx="1406959" cy="951324"/>
          </a:xfrm>
          <a:prstGeom prst="rect">
            <a:avLst/>
          </a:prstGeom>
        </p:spPr>
      </p:pic>
      <p:pic>
        <p:nvPicPr>
          <p:cNvPr id="9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42" y="4873888"/>
            <a:ext cx="1258114" cy="1223287"/>
          </a:xfrm>
          <a:prstGeom prst="rect">
            <a:avLst/>
          </a:prstGeom>
        </p:spPr>
      </p:pic>
      <p:pic>
        <p:nvPicPr>
          <p:cNvPr id="9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14" y="5517232"/>
            <a:ext cx="797421" cy="783752"/>
          </a:xfrm>
          <a:prstGeom prst="rect">
            <a:avLst/>
          </a:prstGeom>
        </p:spPr>
      </p:pic>
      <p:grpSp>
        <p:nvGrpSpPr>
          <p:cNvPr id="100" name="Group 135"/>
          <p:cNvGrpSpPr>
            <a:grpSpLocks noChangeAspect="1"/>
          </p:cNvGrpSpPr>
          <p:nvPr/>
        </p:nvGrpSpPr>
        <p:grpSpPr bwMode="auto">
          <a:xfrm>
            <a:off x="7596713" y="2924944"/>
            <a:ext cx="359663" cy="415524"/>
            <a:chOff x="4320" y="789"/>
            <a:chExt cx="524" cy="606"/>
          </a:xfrm>
        </p:grpSpPr>
        <p:sp>
          <p:nvSpPr>
            <p:cNvPr id="101" name="Freeform 136"/>
            <p:cNvSpPr>
              <a:spLocks noChangeAspect="1"/>
            </p:cNvSpPr>
            <p:nvPr/>
          </p:nvSpPr>
          <p:spPr bwMode="auto">
            <a:xfrm>
              <a:off x="4320" y="789"/>
              <a:ext cx="429" cy="521"/>
            </a:xfrm>
            <a:custGeom>
              <a:avLst/>
              <a:gdLst/>
              <a:ahLst/>
              <a:cxnLst>
                <a:cxn ang="0">
                  <a:pos x="7294" y="6861"/>
                </a:cxn>
                <a:cxn ang="0">
                  <a:pos x="7294" y="0"/>
                </a:cxn>
                <a:cxn ang="0">
                  <a:pos x="0" y="1998"/>
                </a:cxn>
                <a:cxn ang="0">
                  <a:pos x="0" y="8860"/>
                </a:cxn>
                <a:cxn ang="0">
                  <a:pos x="7294" y="6861"/>
                </a:cxn>
              </a:cxnLst>
              <a:rect l="0" t="0" r="r" b="b"/>
              <a:pathLst>
                <a:path w="7294" h="8860">
                  <a:moveTo>
                    <a:pt x="7294" y="6861"/>
                  </a:moveTo>
                  <a:lnTo>
                    <a:pt x="7294" y="0"/>
                  </a:lnTo>
                  <a:lnTo>
                    <a:pt x="0" y="1998"/>
                  </a:lnTo>
                  <a:lnTo>
                    <a:pt x="0" y="8860"/>
                  </a:lnTo>
                  <a:lnTo>
                    <a:pt x="7294" y="686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37"/>
            <p:cNvSpPr>
              <a:spLocks noChangeAspect="1"/>
            </p:cNvSpPr>
            <p:nvPr/>
          </p:nvSpPr>
          <p:spPr bwMode="auto">
            <a:xfrm>
              <a:off x="4335" y="808"/>
              <a:ext cx="399" cy="482"/>
            </a:xfrm>
            <a:custGeom>
              <a:avLst/>
              <a:gdLst/>
              <a:ahLst/>
              <a:cxnLst>
                <a:cxn ang="0">
                  <a:pos x="6786" y="6372"/>
                </a:cxn>
                <a:cxn ang="0">
                  <a:pos x="6786" y="0"/>
                </a:cxn>
                <a:cxn ang="0">
                  <a:pos x="0" y="1829"/>
                </a:cxn>
                <a:cxn ang="0">
                  <a:pos x="0" y="8191"/>
                </a:cxn>
                <a:cxn ang="0">
                  <a:pos x="6786" y="6372"/>
                </a:cxn>
              </a:cxnLst>
              <a:rect l="0" t="0" r="r" b="b"/>
              <a:pathLst>
                <a:path w="6786" h="8191">
                  <a:moveTo>
                    <a:pt x="6786" y="6372"/>
                  </a:moveTo>
                  <a:lnTo>
                    <a:pt x="6786" y="0"/>
                  </a:lnTo>
                  <a:lnTo>
                    <a:pt x="0" y="1829"/>
                  </a:lnTo>
                  <a:lnTo>
                    <a:pt x="0" y="8191"/>
                  </a:lnTo>
                  <a:lnTo>
                    <a:pt x="6786" y="6372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38"/>
            <p:cNvSpPr>
              <a:spLocks noChangeAspect="1"/>
            </p:cNvSpPr>
            <p:nvPr/>
          </p:nvSpPr>
          <p:spPr bwMode="auto">
            <a:xfrm>
              <a:off x="4371" y="1085"/>
              <a:ext cx="52" cy="82"/>
            </a:xfrm>
            <a:custGeom>
              <a:avLst/>
              <a:gdLst/>
              <a:ahLst/>
              <a:cxnLst>
                <a:cxn ang="0">
                  <a:pos x="857" y="10"/>
                </a:cxn>
                <a:cxn ang="0">
                  <a:pos x="801" y="32"/>
                </a:cxn>
                <a:cxn ang="0">
                  <a:pos x="0" y="1342"/>
                </a:cxn>
                <a:cxn ang="0">
                  <a:pos x="84" y="1394"/>
                </a:cxn>
                <a:cxn ang="0">
                  <a:pos x="885" y="83"/>
                </a:cxn>
                <a:cxn ang="0">
                  <a:pos x="857" y="10"/>
                </a:cxn>
                <a:cxn ang="0">
                  <a:pos x="857" y="10"/>
                </a:cxn>
                <a:cxn ang="0">
                  <a:pos x="821" y="0"/>
                </a:cxn>
                <a:cxn ang="0">
                  <a:pos x="801" y="32"/>
                </a:cxn>
                <a:cxn ang="0">
                  <a:pos x="857" y="10"/>
                </a:cxn>
              </a:cxnLst>
              <a:rect l="0" t="0" r="r" b="b"/>
              <a:pathLst>
                <a:path w="885" h="1394">
                  <a:moveTo>
                    <a:pt x="857" y="10"/>
                  </a:moveTo>
                  <a:lnTo>
                    <a:pt x="801" y="32"/>
                  </a:lnTo>
                  <a:lnTo>
                    <a:pt x="0" y="1342"/>
                  </a:lnTo>
                  <a:lnTo>
                    <a:pt x="84" y="1394"/>
                  </a:lnTo>
                  <a:lnTo>
                    <a:pt x="885" y="83"/>
                  </a:lnTo>
                  <a:lnTo>
                    <a:pt x="857" y="10"/>
                  </a:lnTo>
                  <a:lnTo>
                    <a:pt x="857" y="10"/>
                  </a:lnTo>
                  <a:lnTo>
                    <a:pt x="821" y="0"/>
                  </a:lnTo>
                  <a:lnTo>
                    <a:pt x="801" y="32"/>
                  </a:lnTo>
                  <a:lnTo>
                    <a:pt x="857" y="1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39"/>
            <p:cNvSpPr>
              <a:spLocks noChangeAspect="1"/>
            </p:cNvSpPr>
            <p:nvPr/>
          </p:nvSpPr>
          <p:spPr bwMode="auto">
            <a:xfrm>
              <a:off x="4420" y="1086"/>
              <a:ext cx="80" cy="29"/>
            </a:xfrm>
            <a:custGeom>
              <a:avLst/>
              <a:gdLst/>
              <a:ahLst/>
              <a:cxnLst>
                <a:cxn ang="0">
                  <a:pos x="1359" y="448"/>
                </a:cxn>
                <a:cxn ang="0">
                  <a:pos x="1329" y="378"/>
                </a:cxn>
                <a:cxn ang="0">
                  <a:pos x="28" y="0"/>
                </a:cxn>
                <a:cxn ang="0">
                  <a:pos x="0" y="95"/>
                </a:cxn>
                <a:cxn ang="0">
                  <a:pos x="1301" y="473"/>
                </a:cxn>
                <a:cxn ang="0">
                  <a:pos x="1359" y="448"/>
                </a:cxn>
                <a:cxn ang="0">
                  <a:pos x="1301" y="473"/>
                </a:cxn>
                <a:cxn ang="0">
                  <a:pos x="1339" y="484"/>
                </a:cxn>
                <a:cxn ang="0">
                  <a:pos x="1359" y="448"/>
                </a:cxn>
              </a:cxnLst>
              <a:rect l="0" t="0" r="r" b="b"/>
              <a:pathLst>
                <a:path w="1359" h="484">
                  <a:moveTo>
                    <a:pt x="1359" y="448"/>
                  </a:moveTo>
                  <a:lnTo>
                    <a:pt x="1329" y="378"/>
                  </a:lnTo>
                  <a:lnTo>
                    <a:pt x="28" y="0"/>
                  </a:lnTo>
                  <a:lnTo>
                    <a:pt x="0" y="95"/>
                  </a:lnTo>
                  <a:lnTo>
                    <a:pt x="1301" y="473"/>
                  </a:lnTo>
                  <a:lnTo>
                    <a:pt x="1359" y="448"/>
                  </a:lnTo>
                  <a:lnTo>
                    <a:pt x="1301" y="473"/>
                  </a:lnTo>
                  <a:lnTo>
                    <a:pt x="1339" y="484"/>
                  </a:lnTo>
                  <a:lnTo>
                    <a:pt x="1359" y="448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40"/>
            <p:cNvSpPr>
              <a:spLocks noChangeAspect="1"/>
            </p:cNvSpPr>
            <p:nvPr/>
          </p:nvSpPr>
          <p:spPr bwMode="auto">
            <a:xfrm>
              <a:off x="4495" y="1014"/>
              <a:ext cx="54" cy="98"/>
            </a:xfrm>
            <a:custGeom>
              <a:avLst/>
              <a:gdLst/>
              <a:ahLst/>
              <a:cxnLst>
                <a:cxn ang="0">
                  <a:pos x="888" y="4"/>
                </a:cxn>
                <a:cxn ang="0">
                  <a:pos x="838" y="30"/>
                </a:cxn>
                <a:cxn ang="0">
                  <a:pos x="0" y="1623"/>
                </a:cxn>
                <a:cxn ang="0">
                  <a:pos x="88" y="1669"/>
                </a:cxn>
                <a:cxn ang="0">
                  <a:pos x="926" y="76"/>
                </a:cxn>
                <a:cxn ang="0">
                  <a:pos x="888" y="4"/>
                </a:cxn>
                <a:cxn ang="0">
                  <a:pos x="888" y="4"/>
                </a:cxn>
                <a:cxn ang="0">
                  <a:pos x="855" y="0"/>
                </a:cxn>
                <a:cxn ang="0">
                  <a:pos x="838" y="30"/>
                </a:cxn>
                <a:cxn ang="0">
                  <a:pos x="888" y="4"/>
                </a:cxn>
              </a:cxnLst>
              <a:rect l="0" t="0" r="r" b="b"/>
              <a:pathLst>
                <a:path w="926" h="1669">
                  <a:moveTo>
                    <a:pt x="888" y="4"/>
                  </a:moveTo>
                  <a:lnTo>
                    <a:pt x="838" y="30"/>
                  </a:lnTo>
                  <a:lnTo>
                    <a:pt x="0" y="1623"/>
                  </a:lnTo>
                  <a:lnTo>
                    <a:pt x="88" y="1669"/>
                  </a:lnTo>
                  <a:lnTo>
                    <a:pt x="926" y="76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55" y="0"/>
                  </a:lnTo>
                  <a:lnTo>
                    <a:pt x="838" y="30"/>
                  </a:lnTo>
                  <a:lnTo>
                    <a:pt x="888" y="4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41"/>
            <p:cNvSpPr>
              <a:spLocks noChangeAspect="1"/>
            </p:cNvSpPr>
            <p:nvPr/>
          </p:nvSpPr>
          <p:spPr bwMode="auto">
            <a:xfrm>
              <a:off x="4619" y="909"/>
              <a:ext cx="69" cy="119"/>
            </a:xfrm>
            <a:custGeom>
              <a:avLst/>
              <a:gdLst/>
              <a:ahLst/>
              <a:cxnLst>
                <a:cxn ang="0">
                  <a:pos x="1093" y="0"/>
                </a:cxn>
                <a:cxn ang="0">
                  <a:pos x="0" y="1979"/>
                </a:cxn>
                <a:cxn ang="0">
                  <a:pos x="87" y="2028"/>
                </a:cxn>
                <a:cxn ang="0">
                  <a:pos x="1180" y="48"/>
                </a:cxn>
                <a:cxn ang="0">
                  <a:pos x="1093" y="0"/>
                </a:cxn>
              </a:cxnLst>
              <a:rect l="0" t="0" r="r" b="b"/>
              <a:pathLst>
                <a:path w="1180" h="2028">
                  <a:moveTo>
                    <a:pt x="1093" y="0"/>
                  </a:moveTo>
                  <a:lnTo>
                    <a:pt x="0" y="1979"/>
                  </a:lnTo>
                  <a:lnTo>
                    <a:pt x="87" y="2028"/>
                  </a:lnTo>
                  <a:lnTo>
                    <a:pt x="1180" y="48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Rectangle 142"/>
            <p:cNvSpPr>
              <a:spLocks noChangeAspect="1" noChangeArrowheads="1"/>
            </p:cNvSpPr>
            <p:nvPr/>
          </p:nvSpPr>
          <p:spPr bwMode="auto">
            <a:xfrm>
              <a:off x="4406" y="1075"/>
              <a:ext cx="29" cy="2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Rectangle 143"/>
            <p:cNvSpPr>
              <a:spLocks noChangeAspect="1" noChangeArrowheads="1"/>
            </p:cNvSpPr>
            <p:nvPr/>
          </p:nvSpPr>
          <p:spPr bwMode="auto">
            <a:xfrm>
              <a:off x="4483" y="1097"/>
              <a:ext cx="29" cy="2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Rectangle 144"/>
            <p:cNvSpPr>
              <a:spLocks noChangeAspect="1" noChangeArrowheads="1"/>
            </p:cNvSpPr>
            <p:nvPr/>
          </p:nvSpPr>
          <p:spPr bwMode="auto">
            <a:xfrm>
              <a:off x="4533" y="1003"/>
              <a:ext cx="28" cy="2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Rectangle 145"/>
            <p:cNvSpPr>
              <a:spLocks noChangeAspect="1" noChangeArrowheads="1"/>
            </p:cNvSpPr>
            <p:nvPr/>
          </p:nvSpPr>
          <p:spPr bwMode="auto">
            <a:xfrm>
              <a:off x="4671" y="896"/>
              <a:ext cx="29" cy="29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46"/>
            <p:cNvSpPr>
              <a:spLocks noChangeAspect="1"/>
            </p:cNvSpPr>
            <p:nvPr/>
          </p:nvSpPr>
          <p:spPr bwMode="auto">
            <a:xfrm>
              <a:off x="4356" y="1150"/>
              <a:ext cx="359" cy="116"/>
            </a:xfrm>
            <a:custGeom>
              <a:avLst/>
              <a:gdLst/>
              <a:ahLst/>
              <a:cxnLst>
                <a:cxn ang="0">
                  <a:pos x="6106" y="339"/>
                </a:cxn>
                <a:cxn ang="0">
                  <a:pos x="6106" y="0"/>
                </a:cxn>
                <a:cxn ang="0">
                  <a:pos x="0" y="1640"/>
                </a:cxn>
                <a:cxn ang="0">
                  <a:pos x="0" y="1979"/>
                </a:cxn>
                <a:cxn ang="0">
                  <a:pos x="6106" y="339"/>
                </a:cxn>
              </a:cxnLst>
              <a:rect l="0" t="0" r="r" b="b"/>
              <a:pathLst>
                <a:path w="6106" h="1979">
                  <a:moveTo>
                    <a:pt x="6106" y="339"/>
                  </a:moveTo>
                  <a:lnTo>
                    <a:pt x="6106" y="0"/>
                  </a:lnTo>
                  <a:lnTo>
                    <a:pt x="0" y="1640"/>
                  </a:lnTo>
                  <a:lnTo>
                    <a:pt x="0" y="1979"/>
                  </a:lnTo>
                  <a:lnTo>
                    <a:pt x="6106" y="33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47"/>
            <p:cNvSpPr>
              <a:spLocks noChangeAspect="1"/>
            </p:cNvSpPr>
            <p:nvPr/>
          </p:nvSpPr>
          <p:spPr bwMode="auto">
            <a:xfrm>
              <a:off x="4356" y="924"/>
              <a:ext cx="22" cy="342"/>
            </a:xfrm>
            <a:custGeom>
              <a:avLst/>
              <a:gdLst/>
              <a:ahLst/>
              <a:cxnLst>
                <a:cxn ang="0">
                  <a:pos x="376" y="5731"/>
                </a:cxn>
                <a:cxn ang="0">
                  <a:pos x="376" y="0"/>
                </a:cxn>
                <a:cxn ang="0">
                  <a:pos x="0" y="85"/>
                </a:cxn>
                <a:cxn ang="0">
                  <a:pos x="0" y="5815"/>
                </a:cxn>
                <a:cxn ang="0">
                  <a:pos x="376" y="5731"/>
                </a:cxn>
              </a:cxnLst>
              <a:rect l="0" t="0" r="r" b="b"/>
              <a:pathLst>
                <a:path w="376" h="5815">
                  <a:moveTo>
                    <a:pt x="376" y="5731"/>
                  </a:moveTo>
                  <a:lnTo>
                    <a:pt x="376" y="0"/>
                  </a:lnTo>
                  <a:lnTo>
                    <a:pt x="0" y="85"/>
                  </a:lnTo>
                  <a:lnTo>
                    <a:pt x="0" y="5815"/>
                  </a:lnTo>
                  <a:lnTo>
                    <a:pt x="376" y="573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3" name="Group 148"/>
            <p:cNvGrpSpPr>
              <a:grpSpLocks noChangeAspect="1"/>
            </p:cNvGrpSpPr>
            <p:nvPr/>
          </p:nvGrpSpPr>
          <p:grpSpPr bwMode="auto">
            <a:xfrm>
              <a:off x="4555" y="1026"/>
              <a:ext cx="289" cy="369"/>
              <a:chOff x="4546" y="1013"/>
              <a:chExt cx="289" cy="369"/>
            </a:xfrm>
          </p:grpSpPr>
          <p:sp>
            <p:nvSpPr>
              <p:cNvPr id="115" name="Freeform 149"/>
              <p:cNvSpPr>
                <a:spLocks noChangeAspect="1"/>
              </p:cNvSpPr>
              <p:nvPr/>
            </p:nvSpPr>
            <p:spPr bwMode="auto">
              <a:xfrm>
                <a:off x="4546" y="1014"/>
                <a:ext cx="78" cy="16"/>
              </a:xfrm>
              <a:custGeom>
                <a:avLst/>
                <a:gdLst/>
                <a:ahLst/>
                <a:cxnLst>
                  <a:cxn ang="0">
                    <a:pos x="1321" y="234"/>
                  </a:cxn>
                  <a:cxn ang="0">
                    <a:pos x="1284" y="160"/>
                  </a:cxn>
                  <a:cxn ang="0">
                    <a:pos x="11" y="0"/>
                  </a:cxn>
                  <a:cxn ang="0">
                    <a:pos x="0" y="98"/>
                  </a:cxn>
                  <a:cxn ang="0">
                    <a:pos x="1271" y="259"/>
                  </a:cxn>
                  <a:cxn ang="0">
                    <a:pos x="1321" y="234"/>
                  </a:cxn>
                  <a:cxn ang="0">
                    <a:pos x="1271" y="259"/>
                  </a:cxn>
                  <a:cxn ang="0">
                    <a:pos x="1305" y="263"/>
                  </a:cxn>
                  <a:cxn ang="0">
                    <a:pos x="1321" y="234"/>
                  </a:cxn>
                </a:cxnLst>
                <a:rect l="0" t="0" r="r" b="b"/>
                <a:pathLst>
                  <a:path w="1321" h="263">
                    <a:moveTo>
                      <a:pt x="1321" y="234"/>
                    </a:moveTo>
                    <a:lnTo>
                      <a:pt x="1284" y="160"/>
                    </a:lnTo>
                    <a:lnTo>
                      <a:pt x="11" y="0"/>
                    </a:lnTo>
                    <a:lnTo>
                      <a:pt x="0" y="98"/>
                    </a:lnTo>
                    <a:lnTo>
                      <a:pt x="1271" y="259"/>
                    </a:lnTo>
                    <a:lnTo>
                      <a:pt x="1321" y="234"/>
                    </a:lnTo>
                    <a:lnTo>
                      <a:pt x="1271" y="259"/>
                    </a:lnTo>
                    <a:lnTo>
                      <a:pt x="1305" y="263"/>
                    </a:lnTo>
                    <a:lnTo>
                      <a:pt x="1321" y="234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4609" y="1013"/>
                <a:ext cx="29" cy="28"/>
              </a:xfrm>
              <a:prstGeom prst="rect">
                <a:avLst/>
              </a:prstGeom>
              <a:solidFill>
                <a:srgbClr val="CC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51"/>
              <p:cNvSpPr>
                <a:spLocks noChangeAspect="1"/>
              </p:cNvSpPr>
              <p:nvPr/>
            </p:nvSpPr>
            <p:spPr bwMode="auto">
              <a:xfrm>
                <a:off x="4596" y="1250"/>
                <a:ext cx="35" cy="104"/>
              </a:xfrm>
              <a:custGeom>
                <a:avLst/>
                <a:gdLst/>
                <a:ahLst/>
                <a:cxnLst>
                  <a:cxn ang="0">
                    <a:pos x="594" y="1612"/>
                  </a:cxn>
                  <a:cxn ang="0">
                    <a:pos x="594" y="0"/>
                  </a:cxn>
                  <a:cxn ang="0">
                    <a:pos x="0" y="161"/>
                  </a:cxn>
                  <a:cxn ang="0">
                    <a:pos x="0" y="1772"/>
                  </a:cxn>
                  <a:cxn ang="0">
                    <a:pos x="594" y="1612"/>
                  </a:cxn>
                </a:cxnLst>
                <a:rect l="0" t="0" r="r" b="b"/>
                <a:pathLst>
                  <a:path w="594" h="1772">
                    <a:moveTo>
                      <a:pt x="594" y="1612"/>
                    </a:moveTo>
                    <a:lnTo>
                      <a:pt x="594" y="0"/>
                    </a:lnTo>
                    <a:lnTo>
                      <a:pt x="0" y="161"/>
                    </a:lnTo>
                    <a:lnTo>
                      <a:pt x="0" y="1772"/>
                    </a:lnTo>
                    <a:lnTo>
                      <a:pt x="594" y="1612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52"/>
              <p:cNvSpPr>
                <a:spLocks noChangeAspect="1"/>
              </p:cNvSpPr>
              <p:nvPr/>
            </p:nvSpPr>
            <p:spPr bwMode="auto">
              <a:xfrm>
                <a:off x="4642" y="1122"/>
                <a:ext cx="35" cy="219"/>
              </a:xfrm>
              <a:custGeom>
                <a:avLst/>
                <a:gdLst/>
                <a:ahLst/>
                <a:cxnLst>
                  <a:cxn ang="0">
                    <a:pos x="594" y="3553"/>
                  </a:cxn>
                  <a:cxn ang="0">
                    <a:pos x="594" y="0"/>
                  </a:cxn>
                  <a:cxn ang="0">
                    <a:pos x="0" y="160"/>
                  </a:cxn>
                  <a:cxn ang="0">
                    <a:pos x="0" y="3713"/>
                  </a:cxn>
                  <a:cxn ang="0">
                    <a:pos x="594" y="3553"/>
                  </a:cxn>
                </a:cxnLst>
                <a:rect l="0" t="0" r="r" b="b"/>
                <a:pathLst>
                  <a:path w="594" h="3713">
                    <a:moveTo>
                      <a:pt x="594" y="3553"/>
                    </a:moveTo>
                    <a:lnTo>
                      <a:pt x="594" y="0"/>
                    </a:lnTo>
                    <a:lnTo>
                      <a:pt x="0" y="160"/>
                    </a:lnTo>
                    <a:lnTo>
                      <a:pt x="0" y="3713"/>
                    </a:lnTo>
                    <a:lnTo>
                      <a:pt x="594" y="3553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53"/>
              <p:cNvSpPr>
                <a:spLocks noChangeAspect="1"/>
              </p:cNvSpPr>
              <p:nvPr/>
            </p:nvSpPr>
            <p:spPr bwMode="auto">
              <a:xfrm>
                <a:off x="4688" y="1178"/>
                <a:ext cx="35" cy="149"/>
              </a:xfrm>
              <a:custGeom>
                <a:avLst/>
                <a:gdLst/>
                <a:ahLst/>
                <a:cxnLst>
                  <a:cxn ang="0">
                    <a:pos x="593" y="2365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535"/>
                  </a:cxn>
                  <a:cxn ang="0">
                    <a:pos x="593" y="2365"/>
                  </a:cxn>
                </a:cxnLst>
                <a:rect l="0" t="0" r="r" b="b"/>
                <a:pathLst>
                  <a:path w="593" h="2535">
                    <a:moveTo>
                      <a:pt x="593" y="2365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535"/>
                    </a:lnTo>
                    <a:lnTo>
                      <a:pt x="593" y="2365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54"/>
              <p:cNvSpPr>
                <a:spLocks noChangeAspect="1"/>
              </p:cNvSpPr>
              <p:nvPr/>
            </p:nvSpPr>
            <p:spPr bwMode="auto">
              <a:xfrm>
                <a:off x="4753" y="1207"/>
                <a:ext cx="35" cy="104"/>
              </a:xfrm>
              <a:custGeom>
                <a:avLst/>
                <a:gdLst/>
                <a:ahLst/>
                <a:cxnLst>
                  <a:cxn ang="0">
                    <a:pos x="594" y="1611"/>
                  </a:cxn>
                  <a:cxn ang="0">
                    <a:pos x="594" y="0"/>
                  </a:cxn>
                  <a:cxn ang="0">
                    <a:pos x="0" y="160"/>
                  </a:cxn>
                  <a:cxn ang="0">
                    <a:pos x="0" y="1772"/>
                  </a:cxn>
                  <a:cxn ang="0">
                    <a:pos x="594" y="1611"/>
                  </a:cxn>
                </a:cxnLst>
                <a:rect l="0" t="0" r="r" b="b"/>
                <a:pathLst>
                  <a:path w="594" h="1772">
                    <a:moveTo>
                      <a:pt x="594" y="1611"/>
                    </a:moveTo>
                    <a:lnTo>
                      <a:pt x="594" y="0"/>
                    </a:lnTo>
                    <a:lnTo>
                      <a:pt x="0" y="160"/>
                    </a:lnTo>
                    <a:lnTo>
                      <a:pt x="0" y="1772"/>
                    </a:lnTo>
                    <a:lnTo>
                      <a:pt x="594" y="1611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55"/>
              <p:cNvSpPr>
                <a:spLocks noChangeAspect="1"/>
              </p:cNvSpPr>
              <p:nvPr/>
            </p:nvSpPr>
            <p:spPr bwMode="auto">
              <a:xfrm>
                <a:off x="4799" y="1128"/>
                <a:ext cx="36" cy="170"/>
              </a:xfrm>
              <a:custGeom>
                <a:avLst/>
                <a:gdLst/>
                <a:ahLst/>
                <a:cxnLst>
                  <a:cxn ang="0">
                    <a:pos x="603" y="2724"/>
                  </a:cxn>
                  <a:cxn ang="0">
                    <a:pos x="603" y="0"/>
                  </a:cxn>
                  <a:cxn ang="0">
                    <a:pos x="0" y="161"/>
                  </a:cxn>
                  <a:cxn ang="0">
                    <a:pos x="0" y="2885"/>
                  </a:cxn>
                  <a:cxn ang="0">
                    <a:pos x="603" y="2724"/>
                  </a:cxn>
                </a:cxnLst>
                <a:rect l="0" t="0" r="r" b="b"/>
                <a:pathLst>
                  <a:path w="603" h="2885">
                    <a:moveTo>
                      <a:pt x="603" y="2724"/>
                    </a:moveTo>
                    <a:lnTo>
                      <a:pt x="603" y="0"/>
                    </a:lnTo>
                    <a:lnTo>
                      <a:pt x="0" y="161"/>
                    </a:lnTo>
                    <a:lnTo>
                      <a:pt x="0" y="2885"/>
                    </a:lnTo>
                    <a:lnTo>
                      <a:pt x="603" y="2724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56"/>
              <p:cNvSpPr>
                <a:spLocks noChangeAspect="1"/>
              </p:cNvSpPr>
              <p:nvPr/>
            </p:nvSpPr>
            <p:spPr bwMode="auto">
              <a:xfrm>
                <a:off x="4553" y="1047"/>
                <a:ext cx="22" cy="335"/>
              </a:xfrm>
              <a:custGeom>
                <a:avLst/>
                <a:gdLst/>
                <a:ahLst/>
                <a:cxnLst>
                  <a:cxn ang="0">
                    <a:pos x="367" y="5618"/>
                  </a:cxn>
                  <a:cxn ang="0">
                    <a:pos x="367" y="0"/>
                  </a:cxn>
                  <a:cxn ang="0">
                    <a:pos x="0" y="85"/>
                  </a:cxn>
                  <a:cxn ang="0">
                    <a:pos x="0" y="5694"/>
                  </a:cxn>
                  <a:cxn ang="0">
                    <a:pos x="367" y="5618"/>
                  </a:cxn>
                </a:cxnLst>
                <a:rect l="0" t="0" r="r" b="b"/>
                <a:pathLst>
                  <a:path w="367" h="5694">
                    <a:moveTo>
                      <a:pt x="367" y="5618"/>
                    </a:moveTo>
                    <a:lnTo>
                      <a:pt x="367" y="0"/>
                    </a:lnTo>
                    <a:lnTo>
                      <a:pt x="0" y="85"/>
                    </a:lnTo>
                    <a:lnTo>
                      <a:pt x="0" y="5694"/>
                    </a:lnTo>
                    <a:lnTo>
                      <a:pt x="367" y="5618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" name="Line 157"/>
            <p:cNvSpPr>
              <a:spLocks noChangeAspect="1" noChangeShapeType="1"/>
            </p:cNvSpPr>
            <p:nvPr/>
          </p:nvSpPr>
          <p:spPr bwMode="auto">
            <a:xfrm>
              <a:off x="4345" y="1253"/>
              <a:ext cx="227" cy="13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7308304" y="3351101"/>
            <a:ext cx="864096" cy="29773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</a:rPr>
              <a:t>Потери, затраты</a:t>
            </a:r>
            <a:endParaRPr lang="ru-RU" sz="1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4" name="Рисунок 247" descr="Комм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08" y="3400527"/>
            <a:ext cx="520456" cy="3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8028384" y="3851341"/>
            <a:ext cx="864096" cy="29773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0" rIns="0" bIns="18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</a:rPr>
              <a:t>Оценка подрядчиков</a:t>
            </a:r>
            <a:endParaRPr lang="ru-RU" sz="1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1" y="5146446"/>
            <a:ext cx="1221522" cy="678170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548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0"/>
            <a:ext cx="6768752" cy="836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Контроль требований безопасности и оценка затрат </a:t>
            </a:r>
            <a:br>
              <a:rPr lang="ru-RU" sz="2000" dirty="0" smtClean="0"/>
            </a:br>
            <a:r>
              <a:rPr lang="ru-RU" sz="2000" dirty="0" smtClean="0"/>
              <a:t>на выполнение технологических операций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6" y="1124744"/>
            <a:ext cx="8930992" cy="5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8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0"/>
            <a:ext cx="6768752" cy="836712"/>
          </a:xfrm>
        </p:spPr>
        <p:txBody>
          <a:bodyPr>
            <a:normAutofit/>
          </a:bodyPr>
          <a:lstStyle/>
          <a:p>
            <a:r>
              <a:rPr lang="ru-RU" sz="2000" dirty="0"/>
              <a:t>Контроль требований безопасности и оценка затрат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выполнение технологических операций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6" y="1124744"/>
            <a:ext cx="8930992" cy="50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0"/>
            <a:ext cx="6912768" cy="8367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Применение встроенной системы </a:t>
            </a:r>
            <a:br>
              <a:rPr lang="ru-RU" sz="2000" dirty="0" smtClean="0"/>
            </a:br>
            <a:r>
              <a:rPr lang="ru-RU" sz="2000" dirty="0" smtClean="0"/>
              <a:t>позиционирования и идентификации операций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Picture 8" descr="pic_rtl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870200" cy="4546600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7" name="Picture 6" descr="pic_rtl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0" y="1196752"/>
            <a:ext cx="4064000" cy="4516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 descr="pic_rtls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73872"/>
            <a:ext cx="2321560" cy="4663440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2" name="Oval 1"/>
          <p:cNvSpPr/>
          <p:nvPr/>
        </p:nvSpPr>
        <p:spPr>
          <a:xfrm>
            <a:off x="827584" y="3140968"/>
            <a:ext cx="432048" cy="360040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7584" y="3573016"/>
            <a:ext cx="432048" cy="360040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5616" y="4293096"/>
            <a:ext cx="432048" cy="360040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83968" y="3140968"/>
            <a:ext cx="432048" cy="360040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27984" y="4365104"/>
            <a:ext cx="432048" cy="360040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80312" y="4725144"/>
            <a:ext cx="432048" cy="360040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619672" y="1628800"/>
            <a:ext cx="3456384" cy="1152128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5" name="Curved Connector 14"/>
          <p:cNvCxnSpPr>
            <a:stCxn id="5" idx="1"/>
            <a:endCxn id="2" idx="6"/>
          </p:cNvCxnSpPr>
          <p:nvPr/>
        </p:nvCxnSpPr>
        <p:spPr>
          <a:xfrm rot="5400000">
            <a:off x="2033105" y="2006228"/>
            <a:ext cx="541287" cy="2088232"/>
          </a:xfrm>
          <a:prstGeom prst="curvedConnector2">
            <a:avLst/>
          </a:prstGeom>
          <a:ln w="12700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1"/>
            <a:endCxn id="8" idx="6"/>
          </p:cNvCxnSpPr>
          <p:nvPr/>
        </p:nvCxnSpPr>
        <p:spPr>
          <a:xfrm rot="5400000">
            <a:off x="1817081" y="2222252"/>
            <a:ext cx="973335" cy="2088232"/>
          </a:xfrm>
          <a:prstGeom prst="curvedConnector2">
            <a:avLst/>
          </a:prstGeom>
          <a:ln w="12700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5" idx="1"/>
            <a:endCxn id="11" idx="6"/>
          </p:cNvCxnSpPr>
          <p:nvPr/>
        </p:nvCxnSpPr>
        <p:spPr>
          <a:xfrm rot="5400000">
            <a:off x="1601057" y="2726308"/>
            <a:ext cx="1693415" cy="1800200"/>
          </a:xfrm>
          <a:prstGeom prst="curvedConnector2">
            <a:avLst/>
          </a:prstGeom>
          <a:ln w="12700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5" idx="1"/>
            <a:endCxn id="12" idx="2"/>
          </p:cNvCxnSpPr>
          <p:nvPr/>
        </p:nvCxnSpPr>
        <p:spPr>
          <a:xfrm rot="16200000" flipH="1">
            <a:off x="3545273" y="2582292"/>
            <a:ext cx="541287" cy="936104"/>
          </a:xfrm>
          <a:prstGeom prst="curvedConnector2">
            <a:avLst/>
          </a:prstGeom>
          <a:ln w="12700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5" idx="1"/>
            <a:endCxn id="13" idx="2"/>
          </p:cNvCxnSpPr>
          <p:nvPr/>
        </p:nvCxnSpPr>
        <p:spPr>
          <a:xfrm rot="16200000" flipH="1">
            <a:off x="3005213" y="3122352"/>
            <a:ext cx="1765423" cy="1080120"/>
          </a:xfrm>
          <a:prstGeom prst="curvedConnector2">
            <a:avLst/>
          </a:prstGeom>
          <a:ln w="12700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5" idx="1"/>
            <a:endCxn id="14" idx="0"/>
          </p:cNvCxnSpPr>
          <p:nvPr/>
        </p:nvCxnSpPr>
        <p:spPr>
          <a:xfrm rot="16200000" flipH="1">
            <a:off x="4499379" y="1628186"/>
            <a:ext cx="1945443" cy="4248472"/>
          </a:xfrm>
          <a:prstGeom prst="curvedConnector3">
            <a:avLst>
              <a:gd name="adj1" fmla="val 57605"/>
            </a:avLst>
          </a:prstGeom>
          <a:ln w="12700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1475656" y="5013176"/>
            <a:ext cx="3456384" cy="1152128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5220072" y="2348880"/>
            <a:ext cx="3456384" cy="1152128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66320" y="2525995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Использование телеметрии с промышленных датчиков </a:t>
            </a:r>
            <a:r>
              <a:rPr lang="mr-IN" sz="16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идентификация операций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19672" y="1700808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Идентификация фактических операций на рабочих местах (станках,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оборудовании, стеллажах)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03648" y="5118283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Регистрация продолжительности  операций, работы с оснасткой и мобильным оборудованием</a:t>
            </a:r>
          </a:p>
        </p:txBody>
      </p:sp>
      <p:sp>
        <p:nvSpPr>
          <p:cNvPr id="39" name="Cloud 38"/>
          <p:cNvSpPr/>
          <p:nvPr/>
        </p:nvSpPr>
        <p:spPr>
          <a:xfrm>
            <a:off x="5273824" y="5229200"/>
            <a:ext cx="3456384" cy="1152128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20072" y="5406315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Сбор и обработка данных из технологических и учетных систем предприятия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056440" y="4077072"/>
            <a:ext cx="1119378" cy="648072"/>
            <a:chOff x="3923928" y="2996953"/>
            <a:chExt cx="1368424" cy="958849"/>
          </a:xfrm>
        </p:grpSpPr>
        <p:sp>
          <p:nvSpPr>
            <p:cNvPr id="43" name="Freeform 412"/>
            <p:cNvSpPr>
              <a:spLocks noChangeAspect="1"/>
            </p:cNvSpPr>
            <p:nvPr/>
          </p:nvSpPr>
          <p:spPr bwMode="auto">
            <a:xfrm>
              <a:off x="3970315" y="3030130"/>
              <a:ext cx="1322037" cy="925672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7" y="206"/>
                </a:cxn>
                <a:cxn ang="0">
                  <a:pos x="610" y="196"/>
                </a:cxn>
                <a:cxn ang="0">
                  <a:pos x="611" y="185"/>
                </a:cxn>
                <a:cxn ang="0">
                  <a:pos x="607" y="160"/>
                </a:cxn>
                <a:cxn ang="0">
                  <a:pos x="570" y="115"/>
                </a:cxn>
                <a:cxn ang="0">
                  <a:pos x="505" y="89"/>
                </a:cxn>
                <a:cxn ang="0">
                  <a:pos x="462" y="49"/>
                </a:cxn>
                <a:cxn ang="0">
                  <a:pos x="402" y="10"/>
                </a:cxn>
                <a:cxn ang="0">
                  <a:pos x="317" y="0"/>
                </a:cxn>
                <a:cxn ang="0">
                  <a:pos x="253" y="15"/>
                </a:cxn>
                <a:cxn ang="0">
                  <a:pos x="204" y="44"/>
                </a:cxn>
                <a:cxn ang="0">
                  <a:pos x="178" y="70"/>
                </a:cxn>
                <a:cxn ang="0">
                  <a:pos x="165" y="69"/>
                </a:cxn>
                <a:cxn ang="0">
                  <a:pos x="151" y="70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1" y="220"/>
                </a:cxn>
                <a:cxn ang="0">
                  <a:pos x="37" y="247"/>
                </a:cxn>
                <a:cxn ang="0">
                  <a:pos x="54" y="268"/>
                </a:cxn>
                <a:cxn ang="0">
                  <a:pos x="35" y="289"/>
                </a:cxn>
                <a:cxn ang="0">
                  <a:pos x="28" y="314"/>
                </a:cxn>
                <a:cxn ang="0">
                  <a:pos x="39" y="353"/>
                </a:cxn>
                <a:cxn ang="0">
                  <a:pos x="85" y="384"/>
                </a:cxn>
                <a:cxn ang="0">
                  <a:pos x="152" y="393"/>
                </a:cxn>
                <a:cxn ang="0">
                  <a:pos x="155" y="392"/>
                </a:cxn>
                <a:cxn ang="0">
                  <a:pos x="157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0" y="428"/>
                </a:cxn>
                <a:cxn ang="0">
                  <a:pos x="214" y="458"/>
                </a:cxn>
                <a:cxn ang="0">
                  <a:pos x="279" y="466"/>
                </a:cxn>
                <a:cxn ang="0">
                  <a:pos x="324" y="455"/>
                </a:cxn>
                <a:cxn ang="0">
                  <a:pos x="360" y="435"/>
                </a:cxn>
                <a:cxn ang="0">
                  <a:pos x="383" y="419"/>
                </a:cxn>
                <a:cxn ang="0">
                  <a:pos x="408" y="425"/>
                </a:cxn>
                <a:cxn ang="0">
                  <a:pos x="434" y="426"/>
                </a:cxn>
                <a:cxn ang="0">
                  <a:pos x="487" y="416"/>
                </a:cxn>
                <a:cxn ang="0">
                  <a:pos x="535" y="385"/>
                </a:cxn>
                <a:cxn ang="0">
                  <a:pos x="551" y="341"/>
                </a:cxn>
                <a:cxn ang="0">
                  <a:pos x="551" y="338"/>
                </a:cxn>
                <a:cxn ang="0">
                  <a:pos x="550" y="336"/>
                </a:cxn>
                <a:cxn ang="0">
                  <a:pos x="569" y="329"/>
                </a:cxn>
                <a:cxn ang="0">
                  <a:pos x="614" y="303"/>
                </a:cxn>
                <a:cxn ang="0">
                  <a:pos x="636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1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3" y="211"/>
                  </a:lnTo>
                  <a:lnTo>
                    <a:pt x="607" y="206"/>
                  </a:lnTo>
                  <a:lnTo>
                    <a:pt x="608" y="203"/>
                  </a:lnTo>
                  <a:lnTo>
                    <a:pt x="609" y="199"/>
                  </a:lnTo>
                  <a:lnTo>
                    <a:pt x="610" y="196"/>
                  </a:lnTo>
                  <a:lnTo>
                    <a:pt x="610" y="192"/>
                  </a:lnTo>
                  <a:lnTo>
                    <a:pt x="611" y="189"/>
                  </a:lnTo>
                  <a:lnTo>
                    <a:pt x="611" y="185"/>
                  </a:lnTo>
                  <a:lnTo>
                    <a:pt x="611" y="182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6" y="128"/>
                  </a:lnTo>
                  <a:lnTo>
                    <a:pt x="570" y="115"/>
                  </a:lnTo>
                  <a:lnTo>
                    <a:pt x="551" y="104"/>
                  </a:lnTo>
                  <a:lnTo>
                    <a:pt x="529" y="95"/>
                  </a:lnTo>
                  <a:lnTo>
                    <a:pt x="505" y="89"/>
                  </a:lnTo>
                  <a:lnTo>
                    <a:pt x="479" y="86"/>
                  </a:lnTo>
                  <a:lnTo>
                    <a:pt x="473" y="67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2" y="10"/>
                  </a:lnTo>
                  <a:lnTo>
                    <a:pt x="376" y="3"/>
                  </a:lnTo>
                  <a:lnTo>
                    <a:pt x="347" y="0"/>
                  </a:lnTo>
                  <a:lnTo>
                    <a:pt x="317" y="0"/>
                  </a:lnTo>
                  <a:lnTo>
                    <a:pt x="294" y="3"/>
                  </a:lnTo>
                  <a:lnTo>
                    <a:pt x="273" y="8"/>
                  </a:lnTo>
                  <a:lnTo>
                    <a:pt x="253" y="15"/>
                  </a:lnTo>
                  <a:lnTo>
                    <a:pt x="235" y="23"/>
                  </a:lnTo>
                  <a:lnTo>
                    <a:pt x="218" y="33"/>
                  </a:lnTo>
                  <a:lnTo>
                    <a:pt x="204" y="44"/>
                  </a:lnTo>
                  <a:lnTo>
                    <a:pt x="192" y="57"/>
                  </a:lnTo>
                  <a:lnTo>
                    <a:pt x="182" y="70"/>
                  </a:lnTo>
                  <a:lnTo>
                    <a:pt x="178" y="70"/>
                  </a:lnTo>
                  <a:lnTo>
                    <a:pt x="173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0" y="69"/>
                  </a:lnTo>
                  <a:lnTo>
                    <a:pt x="156" y="69"/>
                  </a:lnTo>
                  <a:lnTo>
                    <a:pt x="151" y="70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1" y="95"/>
                  </a:lnTo>
                  <a:lnTo>
                    <a:pt x="39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1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1" y="220"/>
                  </a:lnTo>
                  <a:lnTo>
                    <a:pt x="18" y="230"/>
                  </a:lnTo>
                  <a:lnTo>
                    <a:pt x="27" y="239"/>
                  </a:lnTo>
                  <a:lnTo>
                    <a:pt x="37" y="247"/>
                  </a:lnTo>
                  <a:lnTo>
                    <a:pt x="49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5"/>
                  </a:lnTo>
                  <a:lnTo>
                    <a:pt x="40" y="282"/>
                  </a:lnTo>
                  <a:lnTo>
                    <a:pt x="35" y="289"/>
                  </a:lnTo>
                  <a:lnTo>
                    <a:pt x="32" y="298"/>
                  </a:lnTo>
                  <a:lnTo>
                    <a:pt x="29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1" y="339"/>
                  </a:lnTo>
                  <a:lnTo>
                    <a:pt x="39" y="353"/>
                  </a:lnTo>
                  <a:lnTo>
                    <a:pt x="51" y="365"/>
                  </a:lnTo>
                  <a:lnTo>
                    <a:pt x="67" y="376"/>
                  </a:lnTo>
                  <a:lnTo>
                    <a:pt x="85" y="384"/>
                  </a:lnTo>
                  <a:lnTo>
                    <a:pt x="106" y="390"/>
                  </a:lnTo>
                  <a:lnTo>
                    <a:pt x="128" y="393"/>
                  </a:lnTo>
                  <a:lnTo>
                    <a:pt x="152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2" y="414"/>
                  </a:lnTo>
                  <a:lnTo>
                    <a:pt x="170" y="428"/>
                  </a:lnTo>
                  <a:lnTo>
                    <a:pt x="182" y="440"/>
                  </a:lnTo>
                  <a:lnTo>
                    <a:pt x="196" y="450"/>
                  </a:lnTo>
                  <a:lnTo>
                    <a:pt x="214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4"/>
                  </a:lnTo>
                  <a:lnTo>
                    <a:pt x="310" y="460"/>
                  </a:lnTo>
                  <a:lnTo>
                    <a:pt x="324" y="455"/>
                  </a:lnTo>
                  <a:lnTo>
                    <a:pt x="337" y="450"/>
                  </a:lnTo>
                  <a:lnTo>
                    <a:pt x="349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3" y="419"/>
                  </a:lnTo>
                  <a:lnTo>
                    <a:pt x="391" y="422"/>
                  </a:lnTo>
                  <a:lnTo>
                    <a:pt x="399" y="424"/>
                  </a:lnTo>
                  <a:lnTo>
                    <a:pt x="408" y="425"/>
                  </a:lnTo>
                  <a:lnTo>
                    <a:pt x="416" y="426"/>
                  </a:lnTo>
                  <a:lnTo>
                    <a:pt x="425" y="426"/>
                  </a:lnTo>
                  <a:lnTo>
                    <a:pt x="434" y="426"/>
                  </a:lnTo>
                  <a:lnTo>
                    <a:pt x="444" y="426"/>
                  </a:lnTo>
                  <a:lnTo>
                    <a:pt x="466" y="423"/>
                  </a:lnTo>
                  <a:lnTo>
                    <a:pt x="487" y="416"/>
                  </a:lnTo>
                  <a:lnTo>
                    <a:pt x="506" y="408"/>
                  </a:lnTo>
                  <a:lnTo>
                    <a:pt x="522" y="397"/>
                  </a:lnTo>
                  <a:lnTo>
                    <a:pt x="535" y="385"/>
                  </a:lnTo>
                  <a:lnTo>
                    <a:pt x="544" y="371"/>
                  </a:lnTo>
                  <a:lnTo>
                    <a:pt x="550" y="356"/>
                  </a:lnTo>
                  <a:lnTo>
                    <a:pt x="551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0" y="336"/>
                  </a:lnTo>
                  <a:lnTo>
                    <a:pt x="550" y="335"/>
                  </a:lnTo>
                  <a:lnTo>
                    <a:pt x="550" y="335"/>
                  </a:lnTo>
                  <a:lnTo>
                    <a:pt x="569" y="329"/>
                  </a:lnTo>
                  <a:lnTo>
                    <a:pt x="586" y="322"/>
                  </a:lnTo>
                  <a:lnTo>
                    <a:pt x="601" y="314"/>
                  </a:lnTo>
                  <a:lnTo>
                    <a:pt x="614" y="303"/>
                  </a:lnTo>
                  <a:lnTo>
                    <a:pt x="624" y="292"/>
                  </a:lnTo>
                  <a:lnTo>
                    <a:pt x="632" y="279"/>
                  </a:lnTo>
                  <a:lnTo>
                    <a:pt x="636" y="266"/>
                  </a:lnTo>
                  <a:lnTo>
                    <a:pt x="637" y="2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13"/>
            <p:cNvSpPr>
              <a:spLocks noChangeAspect="1"/>
            </p:cNvSpPr>
            <p:nvPr/>
          </p:nvSpPr>
          <p:spPr bwMode="auto">
            <a:xfrm>
              <a:off x="3923928" y="2996953"/>
              <a:ext cx="1322037" cy="925672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8" y="206"/>
                </a:cxn>
                <a:cxn ang="0">
                  <a:pos x="610" y="196"/>
                </a:cxn>
                <a:cxn ang="0">
                  <a:pos x="612" y="185"/>
                </a:cxn>
                <a:cxn ang="0">
                  <a:pos x="607" y="160"/>
                </a:cxn>
                <a:cxn ang="0">
                  <a:pos x="571" y="115"/>
                </a:cxn>
                <a:cxn ang="0">
                  <a:pos x="506" y="89"/>
                </a:cxn>
                <a:cxn ang="0">
                  <a:pos x="462" y="49"/>
                </a:cxn>
                <a:cxn ang="0">
                  <a:pos x="403" y="10"/>
                </a:cxn>
                <a:cxn ang="0">
                  <a:pos x="317" y="0"/>
                </a:cxn>
                <a:cxn ang="0">
                  <a:pos x="254" y="15"/>
                </a:cxn>
                <a:cxn ang="0">
                  <a:pos x="204" y="44"/>
                </a:cxn>
                <a:cxn ang="0">
                  <a:pos x="178" y="69"/>
                </a:cxn>
                <a:cxn ang="0">
                  <a:pos x="165" y="69"/>
                </a:cxn>
                <a:cxn ang="0">
                  <a:pos x="152" y="69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2" y="220"/>
                </a:cxn>
                <a:cxn ang="0">
                  <a:pos x="38" y="247"/>
                </a:cxn>
                <a:cxn ang="0">
                  <a:pos x="54" y="268"/>
                </a:cxn>
                <a:cxn ang="0">
                  <a:pos x="36" y="289"/>
                </a:cxn>
                <a:cxn ang="0">
                  <a:pos x="28" y="314"/>
                </a:cxn>
                <a:cxn ang="0">
                  <a:pos x="40" y="353"/>
                </a:cxn>
                <a:cxn ang="0">
                  <a:pos x="86" y="384"/>
                </a:cxn>
                <a:cxn ang="0">
                  <a:pos x="153" y="392"/>
                </a:cxn>
                <a:cxn ang="0">
                  <a:pos x="155" y="392"/>
                </a:cxn>
                <a:cxn ang="0">
                  <a:pos x="158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1" y="427"/>
                </a:cxn>
                <a:cxn ang="0">
                  <a:pos x="215" y="458"/>
                </a:cxn>
                <a:cxn ang="0">
                  <a:pos x="279" y="466"/>
                </a:cxn>
                <a:cxn ang="0">
                  <a:pos x="325" y="455"/>
                </a:cxn>
                <a:cxn ang="0">
                  <a:pos x="360" y="435"/>
                </a:cxn>
                <a:cxn ang="0">
                  <a:pos x="384" y="419"/>
                </a:cxn>
                <a:cxn ang="0">
                  <a:pos x="408" y="425"/>
                </a:cxn>
                <a:cxn ang="0">
                  <a:pos x="435" y="426"/>
                </a:cxn>
                <a:cxn ang="0">
                  <a:pos x="488" y="416"/>
                </a:cxn>
                <a:cxn ang="0">
                  <a:pos x="536" y="385"/>
                </a:cxn>
                <a:cxn ang="0">
                  <a:pos x="552" y="341"/>
                </a:cxn>
                <a:cxn ang="0">
                  <a:pos x="551" y="338"/>
                </a:cxn>
                <a:cxn ang="0">
                  <a:pos x="551" y="336"/>
                </a:cxn>
                <a:cxn ang="0">
                  <a:pos x="569" y="329"/>
                </a:cxn>
                <a:cxn ang="0">
                  <a:pos x="615" y="303"/>
                </a:cxn>
                <a:cxn ang="0">
                  <a:pos x="637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2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4" y="211"/>
                  </a:lnTo>
                  <a:lnTo>
                    <a:pt x="608" y="206"/>
                  </a:lnTo>
                  <a:lnTo>
                    <a:pt x="609" y="203"/>
                  </a:lnTo>
                  <a:lnTo>
                    <a:pt x="610" y="199"/>
                  </a:lnTo>
                  <a:lnTo>
                    <a:pt x="610" y="196"/>
                  </a:lnTo>
                  <a:lnTo>
                    <a:pt x="611" y="192"/>
                  </a:lnTo>
                  <a:lnTo>
                    <a:pt x="611" y="189"/>
                  </a:lnTo>
                  <a:lnTo>
                    <a:pt x="612" y="185"/>
                  </a:lnTo>
                  <a:lnTo>
                    <a:pt x="612" y="181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7" y="128"/>
                  </a:lnTo>
                  <a:lnTo>
                    <a:pt x="571" y="115"/>
                  </a:lnTo>
                  <a:lnTo>
                    <a:pt x="552" y="104"/>
                  </a:lnTo>
                  <a:lnTo>
                    <a:pt x="530" y="95"/>
                  </a:lnTo>
                  <a:lnTo>
                    <a:pt x="506" y="89"/>
                  </a:lnTo>
                  <a:lnTo>
                    <a:pt x="480" y="86"/>
                  </a:lnTo>
                  <a:lnTo>
                    <a:pt x="474" y="66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3" y="10"/>
                  </a:lnTo>
                  <a:lnTo>
                    <a:pt x="376" y="3"/>
                  </a:lnTo>
                  <a:lnTo>
                    <a:pt x="348" y="0"/>
                  </a:lnTo>
                  <a:lnTo>
                    <a:pt x="317" y="0"/>
                  </a:lnTo>
                  <a:lnTo>
                    <a:pt x="295" y="3"/>
                  </a:lnTo>
                  <a:lnTo>
                    <a:pt x="273" y="8"/>
                  </a:lnTo>
                  <a:lnTo>
                    <a:pt x="254" y="15"/>
                  </a:lnTo>
                  <a:lnTo>
                    <a:pt x="235" y="23"/>
                  </a:lnTo>
                  <a:lnTo>
                    <a:pt x="219" y="33"/>
                  </a:lnTo>
                  <a:lnTo>
                    <a:pt x="204" y="44"/>
                  </a:lnTo>
                  <a:lnTo>
                    <a:pt x="192" y="56"/>
                  </a:lnTo>
                  <a:lnTo>
                    <a:pt x="183" y="70"/>
                  </a:lnTo>
                  <a:lnTo>
                    <a:pt x="178" y="69"/>
                  </a:lnTo>
                  <a:lnTo>
                    <a:pt x="174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1" y="69"/>
                  </a:lnTo>
                  <a:lnTo>
                    <a:pt x="156" y="69"/>
                  </a:lnTo>
                  <a:lnTo>
                    <a:pt x="152" y="69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2" y="94"/>
                  </a:lnTo>
                  <a:lnTo>
                    <a:pt x="40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2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2" y="220"/>
                  </a:lnTo>
                  <a:lnTo>
                    <a:pt x="19" y="229"/>
                  </a:lnTo>
                  <a:lnTo>
                    <a:pt x="28" y="239"/>
                  </a:lnTo>
                  <a:lnTo>
                    <a:pt x="38" y="247"/>
                  </a:lnTo>
                  <a:lnTo>
                    <a:pt x="50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4"/>
                  </a:lnTo>
                  <a:lnTo>
                    <a:pt x="41" y="282"/>
                  </a:lnTo>
                  <a:lnTo>
                    <a:pt x="36" y="289"/>
                  </a:lnTo>
                  <a:lnTo>
                    <a:pt x="32" y="297"/>
                  </a:lnTo>
                  <a:lnTo>
                    <a:pt x="30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2" y="339"/>
                  </a:lnTo>
                  <a:lnTo>
                    <a:pt x="40" y="353"/>
                  </a:lnTo>
                  <a:lnTo>
                    <a:pt x="52" y="365"/>
                  </a:lnTo>
                  <a:lnTo>
                    <a:pt x="67" y="376"/>
                  </a:lnTo>
                  <a:lnTo>
                    <a:pt x="86" y="384"/>
                  </a:lnTo>
                  <a:lnTo>
                    <a:pt x="106" y="390"/>
                  </a:lnTo>
                  <a:lnTo>
                    <a:pt x="129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3" y="414"/>
                  </a:lnTo>
                  <a:lnTo>
                    <a:pt x="171" y="427"/>
                  </a:lnTo>
                  <a:lnTo>
                    <a:pt x="182" y="440"/>
                  </a:lnTo>
                  <a:lnTo>
                    <a:pt x="197" y="450"/>
                  </a:lnTo>
                  <a:lnTo>
                    <a:pt x="215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3"/>
                  </a:lnTo>
                  <a:lnTo>
                    <a:pt x="310" y="460"/>
                  </a:lnTo>
                  <a:lnTo>
                    <a:pt x="325" y="455"/>
                  </a:lnTo>
                  <a:lnTo>
                    <a:pt x="338" y="449"/>
                  </a:lnTo>
                  <a:lnTo>
                    <a:pt x="350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4" y="419"/>
                  </a:lnTo>
                  <a:lnTo>
                    <a:pt x="392" y="422"/>
                  </a:lnTo>
                  <a:lnTo>
                    <a:pt x="400" y="423"/>
                  </a:lnTo>
                  <a:lnTo>
                    <a:pt x="408" y="425"/>
                  </a:lnTo>
                  <a:lnTo>
                    <a:pt x="417" y="426"/>
                  </a:lnTo>
                  <a:lnTo>
                    <a:pt x="426" y="426"/>
                  </a:lnTo>
                  <a:lnTo>
                    <a:pt x="435" y="426"/>
                  </a:lnTo>
                  <a:lnTo>
                    <a:pt x="444" y="426"/>
                  </a:lnTo>
                  <a:lnTo>
                    <a:pt x="467" y="422"/>
                  </a:lnTo>
                  <a:lnTo>
                    <a:pt x="488" y="416"/>
                  </a:lnTo>
                  <a:lnTo>
                    <a:pt x="507" y="408"/>
                  </a:lnTo>
                  <a:lnTo>
                    <a:pt x="523" y="397"/>
                  </a:lnTo>
                  <a:lnTo>
                    <a:pt x="536" y="385"/>
                  </a:lnTo>
                  <a:lnTo>
                    <a:pt x="545" y="371"/>
                  </a:lnTo>
                  <a:lnTo>
                    <a:pt x="550" y="356"/>
                  </a:lnTo>
                  <a:lnTo>
                    <a:pt x="552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51" y="334"/>
                  </a:lnTo>
                  <a:lnTo>
                    <a:pt x="569" y="329"/>
                  </a:lnTo>
                  <a:lnTo>
                    <a:pt x="587" y="322"/>
                  </a:lnTo>
                  <a:lnTo>
                    <a:pt x="602" y="313"/>
                  </a:lnTo>
                  <a:lnTo>
                    <a:pt x="615" y="303"/>
                  </a:lnTo>
                  <a:lnTo>
                    <a:pt x="625" y="292"/>
                  </a:lnTo>
                  <a:lnTo>
                    <a:pt x="632" y="279"/>
                  </a:lnTo>
                  <a:lnTo>
                    <a:pt x="637" y="266"/>
                  </a:lnTo>
                  <a:lnTo>
                    <a:pt x="637" y="25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" name="Group 414"/>
            <p:cNvGrpSpPr>
              <a:grpSpLocks noChangeAspect="1"/>
            </p:cNvGrpSpPr>
            <p:nvPr/>
          </p:nvGrpSpPr>
          <p:grpSpPr bwMode="auto">
            <a:xfrm>
              <a:off x="4056463" y="3000270"/>
              <a:ext cx="1003953" cy="786323"/>
              <a:chOff x="4510" y="3030"/>
              <a:chExt cx="486" cy="401"/>
            </a:xfrm>
          </p:grpSpPr>
          <p:sp>
            <p:nvSpPr>
              <p:cNvPr id="46" name="Freeform 415"/>
              <p:cNvSpPr>
                <a:spLocks noChangeAspect="1"/>
              </p:cNvSpPr>
              <p:nvPr/>
            </p:nvSpPr>
            <p:spPr bwMode="auto">
              <a:xfrm>
                <a:off x="4768" y="3067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4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4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16"/>
              <p:cNvSpPr>
                <a:spLocks noChangeAspect="1"/>
              </p:cNvSpPr>
              <p:nvPr/>
            </p:nvSpPr>
            <p:spPr bwMode="auto">
              <a:xfrm>
                <a:off x="4736" y="3050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17"/>
              <p:cNvSpPr>
                <a:spLocks noChangeAspect="1"/>
              </p:cNvSpPr>
              <p:nvPr/>
            </p:nvSpPr>
            <p:spPr bwMode="auto">
              <a:xfrm>
                <a:off x="4736" y="3030"/>
                <a:ext cx="98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7" y="36"/>
                  </a:cxn>
                  <a:cxn ang="0">
                    <a:pos x="32" y="60"/>
                  </a:cxn>
                </a:cxnLst>
                <a:rect l="0" t="0" r="r" b="b"/>
                <a:pathLst>
                  <a:path w="98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7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18"/>
              <p:cNvSpPr>
                <a:spLocks noChangeAspect="1"/>
              </p:cNvSpPr>
              <p:nvPr/>
            </p:nvSpPr>
            <p:spPr bwMode="auto">
              <a:xfrm>
                <a:off x="4799" y="3137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1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1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19"/>
              <p:cNvSpPr>
                <a:spLocks noChangeAspect="1"/>
              </p:cNvSpPr>
              <p:nvPr/>
            </p:nvSpPr>
            <p:spPr bwMode="auto">
              <a:xfrm>
                <a:off x="4799" y="3119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0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0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20"/>
              <p:cNvSpPr>
                <a:spLocks noChangeAspect="1"/>
              </p:cNvSpPr>
              <p:nvPr/>
            </p:nvSpPr>
            <p:spPr bwMode="auto">
              <a:xfrm>
                <a:off x="4588" y="3099"/>
                <a:ext cx="158" cy="90"/>
              </a:xfrm>
              <a:custGeom>
                <a:avLst/>
                <a:gdLst/>
                <a:ahLst/>
                <a:cxnLst>
                  <a:cxn ang="0">
                    <a:pos x="157" y="14"/>
                  </a:cxn>
                  <a:cxn ang="0">
                    <a:pos x="150" y="56"/>
                  </a:cxn>
                  <a:cxn ang="0">
                    <a:pos x="137" y="41"/>
                  </a:cxn>
                  <a:cxn ang="0">
                    <a:pos x="24" y="89"/>
                  </a:cxn>
                  <a:cxn ang="0">
                    <a:pos x="0" y="59"/>
                  </a:cxn>
                  <a:cxn ang="0">
                    <a:pos x="115" y="15"/>
                  </a:cxn>
                  <a:cxn ang="0">
                    <a:pos x="101" y="0"/>
                  </a:cxn>
                  <a:cxn ang="0">
                    <a:pos x="157" y="14"/>
                  </a:cxn>
                </a:cxnLst>
                <a:rect l="0" t="0" r="r" b="b"/>
                <a:pathLst>
                  <a:path w="158" h="90">
                    <a:moveTo>
                      <a:pt x="157" y="14"/>
                    </a:moveTo>
                    <a:lnTo>
                      <a:pt x="150" y="56"/>
                    </a:lnTo>
                    <a:lnTo>
                      <a:pt x="137" y="41"/>
                    </a:lnTo>
                    <a:lnTo>
                      <a:pt x="24" y="89"/>
                    </a:lnTo>
                    <a:lnTo>
                      <a:pt x="0" y="59"/>
                    </a:lnTo>
                    <a:lnTo>
                      <a:pt x="115" y="15"/>
                    </a:lnTo>
                    <a:lnTo>
                      <a:pt x="101" y="0"/>
                    </a:lnTo>
                    <a:lnTo>
                      <a:pt x="157" y="1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21"/>
              <p:cNvSpPr>
                <a:spLocks noChangeAspect="1"/>
              </p:cNvSpPr>
              <p:nvPr/>
            </p:nvSpPr>
            <p:spPr bwMode="auto">
              <a:xfrm>
                <a:off x="4592" y="3089"/>
                <a:ext cx="154" cy="86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146" y="52"/>
                  </a:cxn>
                  <a:cxn ang="0">
                    <a:pos x="133" y="37"/>
                  </a:cxn>
                  <a:cxn ang="0">
                    <a:pos x="20" y="85"/>
                  </a:cxn>
                  <a:cxn ang="0">
                    <a:pos x="0" y="60"/>
                  </a:cxn>
                  <a:cxn ang="0">
                    <a:pos x="115" y="16"/>
                  </a:cxn>
                  <a:cxn ang="0">
                    <a:pos x="101" y="0"/>
                  </a:cxn>
                  <a:cxn ang="0">
                    <a:pos x="153" y="10"/>
                  </a:cxn>
                </a:cxnLst>
                <a:rect l="0" t="0" r="r" b="b"/>
                <a:pathLst>
                  <a:path w="154" h="86">
                    <a:moveTo>
                      <a:pt x="153" y="10"/>
                    </a:moveTo>
                    <a:lnTo>
                      <a:pt x="146" y="52"/>
                    </a:lnTo>
                    <a:lnTo>
                      <a:pt x="133" y="37"/>
                    </a:lnTo>
                    <a:lnTo>
                      <a:pt x="20" y="85"/>
                    </a:lnTo>
                    <a:lnTo>
                      <a:pt x="0" y="60"/>
                    </a:lnTo>
                    <a:lnTo>
                      <a:pt x="115" y="16"/>
                    </a:lnTo>
                    <a:lnTo>
                      <a:pt x="101" y="0"/>
                    </a:lnTo>
                    <a:lnTo>
                      <a:pt x="153" y="1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22"/>
              <p:cNvSpPr>
                <a:spLocks noChangeAspect="1"/>
              </p:cNvSpPr>
              <p:nvPr/>
            </p:nvSpPr>
            <p:spPr bwMode="auto">
              <a:xfrm>
                <a:off x="4747" y="3287"/>
                <a:ext cx="159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" y="29"/>
                  </a:cxn>
                  <a:cxn ang="0">
                    <a:pos x="21" y="44"/>
                  </a:cxn>
                  <a:cxn ang="0">
                    <a:pos x="136" y="0"/>
                  </a:cxn>
                  <a:cxn ang="0">
                    <a:pos x="158" y="30"/>
                  </a:cxn>
                  <a:cxn ang="0">
                    <a:pos x="42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9" h="87">
                    <a:moveTo>
                      <a:pt x="0" y="70"/>
                    </a:moveTo>
                    <a:lnTo>
                      <a:pt x="9" y="29"/>
                    </a:lnTo>
                    <a:lnTo>
                      <a:pt x="21" y="44"/>
                    </a:lnTo>
                    <a:lnTo>
                      <a:pt x="136" y="0"/>
                    </a:lnTo>
                    <a:lnTo>
                      <a:pt x="158" y="30"/>
                    </a:lnTo>
                    <a:lnTo>
                      <a:pt x="42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423"/>
              <p:cNvSpPr>
                <a:spLocks noChangeAspect="1"/>
              </p:cNvSpPr>
              <p:nvPr/>
            </p:nvSpPr>
            <p:spPr bwMode="auto">
              <a:xfrm>
                <a:off x="4748" y="3273"/>
                <a:ext cx="158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8" y="29"/>
                  </a:cxn>
                  <a:cxn ang="0">
                    <a:pos x="21" y="44"/>
                  </a:cxn>
                  <a:cxn ang="0">
                    <a:pos x="135" y="0"/>
                  </a:cxn>
                  <a:cxn ang="0">
                    <a:pos x="157" y="30"/>
                  </a:cxn>
                  <a:cxn ang="0">
                    <a:pos x="41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8" h="87">
                    <a:moveTo>
                      <a:pt x="0" y="70"/>
                    </a:moveTo>
                    <a:lnTo>
                      <a:pt x="8" y="29"/>
                    </a:lnTo>
                    <a:lnTo>
                      <a:pt x="21" y="44"/>
                    </a:lnTo>
                    <a:lnTo>
                      <a:pt x="135" y="0"/>
                    </a:lnTo>
                    <a:lnTo>
                      <a:pt x="157" y="30"/>
                    </a:lnTo>
                    <a:lnTo>
                      <a:pt x="41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424"/>
              <p:cNvSpPr>
                <a:spLocks noChangeAspect="1"/>
              </p:cNvSpPr>
              <p:nvPr/>
            </p:nvSpPr>
            <p:spPr bwMode="auto">
              <a:xfrm>
                <a:off x="4542" y="3162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425"/>
              <p:cNvSpPr>
                <a:spLocks noChangeAspect="1"/>
              </p:cNvSpPr>
              <p:nvPr/>
            </p:nvSpPr>
            <p:spPr bwMode="auto">
              <a:xfrm>
                <a:off x="4510" y="3145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426"/>
              <p:cNvSpPr>
                <a:spLocks noChangeAspect="1"/>
              </p:cNvSpPr>
              <p:nvPr/>
            </p:nvSpPr>
            <p:spPr bwMode="auto">
              <a:xfrm>
                <a:off x="4510" y="3125"/>
                <a:ext cx="97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6" y="36"/>
                  </a:cxn>
                  <a:cxn ang="0">
                    <a:pos x="32" y="60"/>
                  </a:cxn>
                </a:cxnLst>
                <a:rect l="0" t="0" r="r" b="b"/>
                <a:pathLst>
                  <a:path w="97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6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427"/>
              <p:cNvSpPr>
                <a:spLocks noChangeAspect="1"/>
              </p:cNvSpPr>
              <p:nvPr/>
            </p:nvSpPr>
            <p:spPr bwMode="auto">
              <a:xfrm>
                <a:off x="4931" y="3254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3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3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428"/>
              <p:cNvSpPr>
                <a:spLocks noChangeAspect="1"/>
              </p:cNvSpPr>
              <p:nvPr/>
            </p:nvSpPr>
            <p:spPr bwMode="auto">
              <a:xfrm>
                <a:off x="4899" y="3237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429"/>
              <p:cNvSpPr>
                <a:spLocks noChangeAspect="1"/>
              </p:cNvSpPr>
              <p:nvPr/>
            </p:nvSpPr>
            <p:spPr bwMode="auto">
              <a:xfrm>
                <a:off x="4898" y="3217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24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24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430"/>
              <p:cNvSpPr>
                <a:spLocks noChangeAspect="1"/>
              </p:cNvSpPr>
              <p:nvPr/>
            </p:nvSpPr>
            <p:spPr bwMode="auto">
              <a:xfrm>
                <a:off x="4566" y="3231"/>
                <a:ext cx="120" cy="106"/>
              </a:xfrm>
              <a:custGeom>
                <a:avLst/>
                <a:gdLst/>
                <a:ahLst/>
                <a:cxnLst>
                  <a:cxn ang="0">
                    <a:pos x="119" y="94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4"/>
                  </a:cxn>
                </a:cxnLst>
                <a:rect l="0" t="0" r="r" b="b"/>
                <a:pathLst>
                  <a:path w="120" h="106">
                    <a:moveTo>
                      <a:pt x="119" y="94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431"/>
              <p:cNvSpPr>
                <a:spLocks noChangeAspect="1"/>
              </p:cNvSpPr>
              <p:nvPr/>
            </p:nvSpPr>
            <p:spPr bwMode="auto">
              <a:xfrm>
                <a:off x="4566" y="3215"/>
                <a:ext cx="120" cy="106"/>
              </a:xfrm>
              <a:custGeom>
                <a:avLst/>
                <a:gdLst/>
                <a:ahLst/>
                <a:cxnLst>
                  <a:cxn ang="0">
                    <a:pos x="119" y="93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3"/>
                  </a:cxn>
                </a:cxnLst>
                <a:rect l="0" t="0" r="r" b="b"/>
                <a:pathLst>
                  <a:path w="120" h="106">
                    <a:moveTo>
                      <a:pt x="119" y="93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432"/>
              <p:cNvSpPr>
                <a:spLocks noChangeAspect="1"/>
              </p:cNvSpPr>
              <p:nvPr/>
            </p:nvSpPr>
            <p:spPr bwMode="auto">
              <a:xfrm>
                <a:off x="4692" y="3353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433"/>
              <p:cNvSpPr>
                <a:spLocks noChangeAspect="1"/>
              </p:cNvSpPr>
              <p:nvPr/>
            </p:nvSpPr>
            <p:spPr bwMode="auto">
              <a:xfrm>
                <a:off x="4660" y="3336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434"/>
              <p:cNvSpPr>
                <a:spLocks noChangeAspect="1"/>
              </p:cNvSpPr>
              <p:nvPr/>
            </p:nvSpPr>
            <p:spPr bwMode="auto">
              <a:xfrm>
                <a:off x="4659" y="3316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6" name="Прямоугольник 24"/>
          <p:cNvSpPr/>
          <p:nvPr/>
        </p:nvSpPr>
        <p:spPr>
          <a:xfrm>
            <a:off x="4788024" y="4766955"/>
            <a:ext cx="16561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i="1" dirty="0" smtClean="0">
                <a:solidFill>
                  <a:srgbClr val="376092"/>
                </a:solidFill>
                <a:ea typeface="Calibri"/>
                <a:cs typeface="Calibri"/>
              </a:rPr>
              <a:t>ПП «Горизонт»</a:t>
            </a:r>
            <a:endParaRPr lang="ru-RU" sz="1600" b="1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 flipH="1">
            <a:off x="4427984" y="4581128"/>
            <a:ext cx="792088" cy="504056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endCxn id="39" idx="3"/>
          </p:cNvCxnSpPr>
          <p:nvPr/>
        </p:nvCxnSpPr>
        <p:spPr>
          <a:xfrm>
            <a:off x="6012160" y="4581128"/>
            <a:ext cx="989856" cy="713946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endCxn id="34" idx="1"/>
          </p:cNvCxnSpPr>
          <p:nvPr/>
        </p:nvCxnSpPr>
        <p:spPr>
          <a:xfrm flipV="1">
            <a:off x="6012160" y="3499781"/>
            <a:ext cx="936104" cy="721307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48" idx="3"/>
          </p:cNvCxnSpPr>
          <p:nvPr/>
        </p:nvCxnSpPr>
        <p:spPr>
          <a:xfrm flipH="1" flipV="1">
            <a:off x="4644010" y="2492898"/>
            <a:ext cx="902834" cy="1586452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1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09" y="1976155"/>
            <a:ext cx="1317859" cy="135375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279270" y="2714287"/>
            <a:ext cx="392772" cy="357066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Прогнозирование технического состояния </a:t>
            </a:r>
            <a:br>
              <a:rPr lang="ru-RU" sz="2000" dirty="0" smtClean="0"/>
            </a:br>
            <a:r>
              <a:rPr lang="ru-RU" sz="2000" dirty="0" smtClean="0"/>
              <a:t>оборудования на основе неполных данных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2520280" cy="4548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Оборудование, датчики</a:t>
            </a:r>
            <a:endParaRPr lang="ru-RU" sz="1400" dirty="0"/>
          </a:p>
        </p:txBody>
      </p:sp>
      <p:sp>
        <p:nvSpPr>
          <p:cNvPr id="22" name="Прямоугольник 5"/>
          <p:cNvSpPr/>
          <p:nvPr/>
        </p:nvSpPr>
        <p:spPr>
          <a:xfrm>
            <a:off x="2843809" y="911359"/>
            <a:ext cx="2108526" cy="452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/>
              <a:t>Сбор параметров </a:t>
            </a:r>
          </a:p>
        </p:txBody>
      </p:sp>
      <p:sp>
        <p:nvSpPr>
          <p:cNvPr id="23" name="Прямоугольник 6"/>
          <p:cNvSpPr/>
          <p:nvPr/>
        </p:nvSpPr>
        <p:spPr>
          <a:xfrm>
            <a:off x="2843808" y="1513851"/>
            <a:ext cx="2108527" cy="29232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>
              <a:lnSpc>
                <a:spcPct val="120000"/>
              </a:lnSpc>
            </a:pPr>
            <a:r>
              <a:rPr lang="ru-RU" sz="1100" b="1" dirty="0" smtClean="0"/>
              <a:t>Расширенный</a:t>
            </a:r>
            <a:r>
              <a:rPr lang="ru-RU" sz="1100" dirty="0" smtClean="0"/>
              <a:t> </a:t>
            </a:r>
            <a:r>
              <a:rPr lang="ru-RU" sz="1100" b="1" dirty="0" smtClean="0"/>
              <a:t>модуль</a:t>
            </a:r>
            <a:r>
              <a:rPr lang="ru-RU" sz="1100" dirty="0" smtClean="0"/>
              <a:t>: </a:t>
            </a:r>
            <a:endParaRPr lang="en-US" sz="1100" dirty="0" smtClean="0"/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Температура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Вибрация  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Шум от оборудования 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Фоновый шум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Параметры окружающей среды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FF0000"/>
                </a:solidFill>
              </a:rPr>
              <a:t>Уровень влаги в масле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FF0000"/>
                </a:solidFill>
              </a:rPr>
              <a:t>Химический газов </a:t>
            </a:r>
            <a:r>
              <a:rPr lang="ru-RU" sz="1100" smtClean="0">
                <a:solidFill>
                  <a:srgbClr val="FF0000"/>
                </a:solidFill>
              </a:rPr>
              <a:t>в масле</a:t>
            </a:r>
            <a:endParaRPr lang="ru-RU" sz="1100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FF0000"/>
                </a:solidFill>
              </a:rPr>
              <a:t>Частичные разряды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FF0000"/>
                </a:solidFill>
              </a:rPr>
              <a:t>Частота вращения вентилятора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FF0000"/>
                </a:solidFill>
              </a:rPr>
              <a:t>Фазный ток, напряжение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mr-IN" sz="1100" dirty="0" smtClean="0">
                <a:solidFill>
                  <a:srgbClr val="FF0000"/>
                </a:solidFill>
              </a:rPr>
              <a:t>…</a:t>
            </a:r>
            <a:endParaRPr lang="ru-RU" sz="11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ru-RU" sz="1100" dirty="0"/>
          </a:p>
        </p:txBody>
      </p:sp>
      <p:sp>
        <p:nvSpPr>
          <p:cNvPr id="24" name="Прямоугольник 5"/>
          <p:cNvSpPr/>
          <p:nvPr/>
        </p:nvSpPr>
        <p:spPr>
          <a:xfrm>
            <a:off x="5096349" y="911359"/>
            <a:ext cx="1672171" cy="452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Источники и функции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92" y="4309642"/>
            <a:ext cx="998789" cy="10259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80" y="4326148"/>
            <a:ext cx="998789" cy="10259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61" y="5331221"/>
            <a:ext cx="998789" cy="102599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01" y="5355335"/>
            <a:ext cx="998789" cy="1025993"/>
          </a:xfrm>
          <a:prstGeom prst="rect">
            <a:avLst/>
          </a:prstGeom>
        </p:spPr>
      </p:pic>
      <p:sp>
        <p:nvSpPr>
          <p:cNvPr id="40" name="Прямоугольник 6"/>
          <p:cNvSpPr/>
          <p:nvPr/>
        </p:nvSpPr>
        <p:spPr>
          <a:xfrm>
            <a:off x="2843808" y="4604858"/>
            <a:ext cx="2108527" cy="1779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>
              <a:lnSpc>
                <a:spcPct val="120000"/>
              </a:lnSpc>
            </a:pPr>
            <a:r>
              <a:rPr lang="ru-RU" sz="1100" b="1" dirty="0" smtClean="0"/>
              <a:t>Стандартный</a:t>
            </a:r>
            <a:r>
              <a:rPr lang="ru-RU" sz="1100" dirty="0" smtClean="0"/>
              <a:t> диагностический модуль: </a:t>
            </a:r>
            <a:endParaRPr lang="en-US" sz="1100" dirty="0" smtClean="0"/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376092"/>
                </a:solidFill>
              </a:rPr>
              <a:t>Температура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376092"/>
                </a:solidFill>
              </a:rPr>
              <a:t>Вибрация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376092"/>
                </a:solidFill>
              </a:rPr>
              <a:t>Шум от оборудования 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376092"/>
                </a:solidFill>
              </a:rPr>
              <a:t>Фоновый шум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>
                <a:solidFill>
                  <a:srgbClr val="376092"/>
                </a:solidFill>
              </a:rPr>
              <a:t>Фазный ток, напряжение</a:t>
            </a:r>
          </a:p>
        </p:txBody>
      </p:sp>
      <p:sp>
        <p:nvSpPr>
          <p:cNvPr id="43" name="Облако 42"/>
          <p:cNvSpPr/>
          <p:nvPr/>
        </p:nvSpPr>
        <p:spPr>
          <a:xfrm>
            <a:off x="5104067" y="3518496"/>
            <a:ext cx="1556165" cy="108012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>
              <a:lnSpc>
                <a:spcPct val="120000"/>
              </a:lnSpc>
            </a:pPr>
            <a:r>
              <a:rPr lang="ru-RU" sz="1100" dirty="0" smtClean="0"/>
              <a:t>Машинное обучение и </a:t>
            </a:r>
            <a:r>
              <a:rPr lang="ru-RU" sz="1100" smtClean="0"/>
              <a:t>анализ данных</a:t>
            </a:r>
            <a:endParaRPr lang="ru-RU" sz="1100" dirty="0" smtClean="0"/>
          </a:p>
        </p:txBody>
      </p:sp>
      <p:sp>
        <p:nvSpPr>
          <p:cNvPr id="44" name="Прямоугольник 6"/>
          <p:cNvSpPr/>
          <p:nvPr/>
        </p:nvSpPr>
        <p:spPr>
          <a:xfrm>
            <a:off x="6913878" y="1810764"/>
            <a:ext cx="2050609" cy="4147397"/>
          </a:xfrm>
          <a:prstGeom prst="rect">
            <a:avLst/>
          </a:prstGeom>
          <a:ln>
            <a:solidFill>
              <a:srgbClr val="F7964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/>
              <a:t>Мониторинг </a:t>
            </a:r>
            <a:r>
              <a:rPr lang="ru-RU" sz="1100" dirty="0"/>
              <a:t>и прогнозирование </a:t>
            </a:r>
            <a:r>
              <a:rPr lang="ru-RU" sz="1100" dirty="0" smtClean="0"/>
              <a:t>состояния оборудования </a:t>
            </a:r>
            <a:endParaRPr lang="ru-RU" sz="1100" dirty="0"/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/>
              <a:t>Контроль работ по ТО и Р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/>
              <a:t>Планирование </a:t>
            </a:r>
            <a:r>
              <a:rPr lang="ru-RU" sz="1100" dirty="0"/>
              <a:t>внеочередных </a:t>
            </a:r>
            <a:r>
              <a:rPr lang="ru-RU" sz="1100" dirty="0" smtClean="0"/>
              <a:t>ремонтов </a:t>
            </a:r>
            <a:br>
              <a:rPr lang="ru-RU" sz="1100" dirty="0" smtClean="0"/>
            </a:br>
            <a:r>
              <a:rPr lang="ru-RU" sz="1100" i="1" dirty="0" smtClean="0"/>
              <a:t>(тренды + внешние данные)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/>
              <a:t>Контроль </a:t>
            </a:r>
            <a:r>
              <a:rPr lang="ru-RU" sz="1100" dirty="0"/>
              <a:t>соблюдения требований промышленной </a:t>
            </a:r>
            <a:r>
              <a:rPr lang="ru-RU" sz="1100" dirty="0" smtClean="0"/>
              <a:t>безопасности:</a:t>
            </a:r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/>
              <a:t>Анализ </a:t>
            </a:r>
            <a:r>
              <a:rPr lang="ru-RU" sz="1100" dirty="0"/>
              <a:t>факторов, влияющих на надежность и эффективность работы </a:t>
            </a:r>
            <a:r>
              <a:rPr lang="ru-RU" sz="1100" dirty="0" smtClean="0"/>
              <a:t>оборудования</a:t>
            </a:r>
            <a:endParaRPr lang="ru-RU" sz="1100" dirty="0"/>
          </a:p>
          <a:p>
            <a:pPr marL="171450" indent="-17145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/>
              <a:t>О</a:t>
            </a:r>
            <a:r>
              <a:rPr lang="ru-RU" sz="1100" dirty="0" smtClean="0"/>
              <a:t>ценка </a:t>
            </a:r>
            <a:r>
              <a:rPr lang="ru-RU" sz="1100" dirty="0"/>
              <a:t>затрат и вложений по различным типам </a:t>
            </a:r>
            <a:r>
              <a:rPr lang="ru-RU" sz="1100" dirty="0" smtClean="0"/>
              <a:t>оборудования </a:t>
            </a:r>
            <a:r>
              <a:rPr lang="ru-RU" sz="1100" dirty="0"/>
              <a:t> </a:t>
            </a:r>
            <a:r>
              <a:rPr lang="ru-RU" sz="1100" dirty="0" smtClean="0"/>
              <a:t>(нагрузка, условия эксплуатации, качество ТО и Р).</a:t>
            </a: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</p:txBody>
      </p:sp>
      <p:sp>
        <p:nvSpPr>
          <p:cNvPr id="45" name="Прямоугольник 6"/>
          <p:cNvSpPr/>
          <p:nvPr/>
        </p:nvSpPr>
        <p:spPr>
          <a:xfrm>
            <a:off x="5093280" y="1916832"/>
            <a:ext cx="1700181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 marL="88900" indent="-8890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/>
              <a:t>позиционирование</a:t>
            </a:r>
          </a:p>
          <a:p>
            <a:pPr marL="88900" indent="-88900">
              <a:lnSpc>
                <a:spcPct val="120000"/>
              </a:lnSpc>
              <a:buFont typeface="Wingdings" charset="2"/>
              <a:buChar char="ü"/>
            </a:pPr>
            <a:r>
              <a:rPr lang="en-US" sz="1100" dirty="0" smtClean="0"/>
              <a:t> </a:t>
            </a:r>
            <a:r>
              <a:rPr lang="ru-RU" sz="1100" dirty="0" smtClean="0"/>
              <a:t>идентификация работ</a:t>
            </a:r>
          </a:p>
          <a:p>
            <a:pPr marL="88900" indent="-8890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/>
              <a:t> оценка нормативов</a:t>
            </a:r>
          </a:p>
          <a:p>
            <a:pPr marL="88900" indent="-88900">
              <a:lnSpc>
                <a:spcPct val="120000"/>
              </a:lnSpc>
              <a:buFont typeface="Wingdings" charset="2"/>
              <a:buChar char="ü"/>
            </a:pPr>
            <a:r>
              <a:rPr lang="ru-RU" sz="1100" dirty="0" smtClean="0"/>
              <a:t> контроль безопасности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5821553" y="2924944"/>
            <a:ext cx="216024" cy="50449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47" name="Прямоугольник 6"/>
          <p:cNvSpPr/>
          <p:nvPr/>
        </p:nvSpPr>
        <p:spPr>
          <a:xfrm>
            <a:off x="5068126" y="5304105"/>
            <a:ext cx="1700181" cy="501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4000" rIns="54000" rtlCol="0" anchor="t" anchorCtr="0"/>
          <a:lstStyle/>
          <a:p>
            <a:pPr algn="ctr">
              <a:lnSpc>
                <a:spcPct val="120000"/>
              </a:lnSpc>
            </a:pPr>
            <a:r>
              <a:rPr lang="ru-RU" sz="1100" dirty="0" smtClean="0"/>
              <a:t>Корпоративные и технологические системы</a:t>
            </a:r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5821553" y="4651621"/>
            <a:ext cx="216024" cy="56548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49" name="Стрелка вниз 48"/>
          <p:cNvSpPr/>
          <p:nvPr/>
        </p:nvSpPr>
        <p:spPr>
          <a:xfrm rot="12775439">
            <a:off x="5101777" y="4435970"/>
            <a:ext cx="216024" cy="375585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50" name="Стрелка вниз 49"/>
          <p:cNvSpPr/>
          <p:nvPr/>
        </p:nvSpPr>
        <p:spPr>
          <a:xfrm rot="19447093">
            <a:off x="5096380" y="3296982"/>
            <a:ext cx="216024" cy="37746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6711367" y="3772401"/>
            <a:ext cx="216024" cy="37746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ru-RU" sz="1000" dirty="0" smtClean="0"/>
          </a:p>
        </p:txBody>
      </p:sp>
      <p:sp>
        <p:nvSpPr>
          <p:cNvPr id="2" name="Oval 1"/>
          <p:cNvSpPr/>
          <p:nvPr/>
        </p:nvSpPr>
        <p:spPr>
          <a:xfrm>
            <a:off x="755576" y="1745733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sp>
        <p:nvSpPr>
          <p:cNvPr id="55" name="Freeform 54"/>
          <p:cNvSpPr>
            <a:spLocks noChangeAspect="1"/>
          </p:cNvSpPr>
          <p:nvPr/>
        </p:nvSpPr>
        <p:spPr bwMode="auto">
          <a:xfrm>
            <a:off x="755576" y="3214926"/>
            <a:ext cx="111851" cy="331007"/>
          </a:xfrm>
          <a:custGeom>
            <a:avLst/>
            <a:gdLst/>
            <a:ahLst/>
            <a:cxnLst>
              <a:cxn ang="0">
                <a:pos x="31" y="301"/>
              </a:cxn>
              <a:cxn ang="0">
                <a:pos x="14" y="220"/>
              </a:cxn>
              <a:cxn ang="0">
                <a:pos x="0" y="181"/>
              </a:cxn>
              <a:cxn ang="0">
                <a:pos x="4" y="165"/>
              </a:cxn>
              <a:cxn ang="0">
                <a:pos x="10" y="141"/>
              </a:cxn>
              <a:cxn ang="0">
                <a:pos x="19" y="119"/>
              </a:cxn>
              <a:cxn ang="0">
                <a:pos x="29" y="105"/>
              </a:cxn>
              <a:cxn ang="0">
                <a:pos x="45" y="94"/>
              </a:cxn>
              <a:cxn ang="0">
                <a:pos x="60" y="83"/>
              </a:cxn>
              <a:cxn ang="0">
                <a:pos x="72" y="77"/>
              </a:cxn>
              <a:cxn ang="0">
                <a:pos x="72" y="62"/>
              </a:cxn>
              <a:cxn ang="0">
                <a:pos x="62" y="43"/>
              </a:cxn>
              <a:cxn ang="0">
                <a:pos x="61" y="35"/>
              </a:cxn>
              <a:cxn ang="0">
                <a:pos x="62" y="25"/>
              </a:cxn>
              <a:cxn ang="0">
                <a:pos x="68" y="14"/>
              </a:cxn>
              <a:cxn ang="0">
                <a:pos x="72" y="8"/>
              </a:cxn>
              <a:cxn ang="0">
                <a:pos x="75" y="3"/>
              </a:cxn>
              <a:cxn ang="0">
                <a:pos x="80" y="0"/>
              </a:cxn>
              <a:cxn ang="0">
                <a:pos x="94" y="0"/>
              </a:cxn>
              <a:cxn ang="0">
                <a:pos x="108" y="0"/>
              </a:cxn>
              <a:cxn ang="0">
                <a:pos x="113" y="1"/>
              </a:cxn>
              <a:cxn ang="0">
                <a:pos x="115" y="5"/>
              </a:cxn>
              <a:cxn ang="0">
                <a:pos x="121" y="11"/>
              </a:cxn>
              <a:cxn ang="0">
                <a:pos x="126" y="19"/>
              </a:cxn>
              <a:cxn ang="0">
                <a:pos x="126" y="30"/>
              </a:cxn>
              <a:cxn ang="0">
                <a:pos x="124" y="39"/>
              </a:cxn>
              <a:cxn ang="0">
                <a:pos x="123" y="43"/>
              </a:cxn>
              <a:cxn ang="0">
                <a:pos x="111" y="76"/>
              </a:cxn>
              <a:cxn ang="0">
                <a:pos x="118" y="80"/>
              </a:cxn>
              <a:cxn ang="0">
                <a:pos x="134" y="91"/>
              </a:cxn>
              <a:cxn ang="0">
                <a:pos x="149" y="101"/>
              </a:cxn>
              <a:cxn ang="0">
                <a:pos x="157" y="108"/>
              </a:cxn>
              <a:cxn ang="0">
                <a:pos x="159" y="124"/>
              </a:cxn>
              <a:cxn ang="0">
                <a:pos x="162" y="154"/>
              </a:cxn>
              <a:cxn ang="0">
                <a:pos x="166" y="185"/>
              </a:cxn>
              <a:cxn ang="0">
                <a:pos x="168" y="204"/>
              </a:cxn>
              <a:cxn ang="0">
                <a:pos x="169" y="218"/>
              </a:cxn>
              <a:cxn ang="0">
                <a:pos x="170" y="245"/>
              </a:cxn>
              <a:cxn ang="0">
                <a:pos x="170" y="274"/>
              </a:cxn>
              <a:cxn ang="0">
                <a:pos x="167" y="295"/>
              </a:cxn>
              <a:cxn ang="0">
                <a:pos x="163" y="300"/>
              </a:cxn>
              <a:cxn ang="0">
                <a:pos x="157" y="302"/>
              </a:cxn>
              <a:cxn ang="0">
                <a:pos x="152" y="302"/>
              </a:cxn>
              <a:cxn ang="0">
                <a:pos x="151" y="295"/>
              </a:cxn>
              <a:cxn ang="0">
                <a:pos x="144" y="295"/>
              </a:cxn>
              <a:cxn ang="0">
                <a:pos x="145" y="390"/>
              </a:cxn>
              <a:cxn ang="0">
                <a:pos x="149" y="494"/>
              </a:cxn>
              <a:cxn ang="0">
                <a:pos x="125" y="506"/>
              </a:cxn>
              <a:cxn ang="0">
                <a:pos x="91" y="507"/>
              </a:cxn>
              <a:cxn ang="0">
                <a:pos x="87" y="515"/>
              </a:cxn>
              <a:cxn ang="0">
                <a:pos x="79" y="525"/>
              </a:cxn>
              <a:cxn ang="0">
                <a:pos x="71" y="533"/>
              </a:cxn>
              <a:cxn ang="0">
                <a:pos x="65" y="535"/>
              </a:cxn>
              <a:cxn ang="0">
                <a:pos x="57" y="534"/>
              </a:cxn>
              <a:cxn ang="0">
                <a:pos x="51" y="533"/>
              </a:cxn>
              <a:cxn ang="0">
                <a:pos x="47" y="532"/>
              </a:cxn>
              <a:cxn ang="0">
                <a:pos x="52" y="512"/>
              </a:cxn>
              <a:cxn ang="0">
                <a:pos x="40" y="397"/>
              </a:cxn>
              <a:cxn ang="0">
                <a:pos x="34" y="277"/>
              </a:cxn>
            </a:cxnLst>
            <a:rect l="0" t="0" r="r" b="b"/>
            <a:pathLst>
              <a:path w="171" h="536">
                <a:moveTo>
                  <a:pt x="34" y="277"/>
                </a:moveTo>
                <a:lnTo>
                  <a:pt x="31" y="301"/>
                </a:lnTo>
                <a:lnTo>
                  <a:pt x="9" y="272"/>
                </a:lnTo>
                <a:lnTo>
                  <a:pt x="14" y="220"/>
                </a:lnTo>
                <a:lnTo>
                  <a:pt x="0" y="183"/>
                </a:lnTo>
                <a:lnTo>
                  <a:pt x="0" y="181"/>
                </a:lnTo>
                <a:lnTo>
                  <a:pt x="1" y="174"/>
                </a:lnTo>
                <a:lnTo>
                  <a:pt x="4" y="165"/>
                </a:lnTo>
                <a:lnTo>
                  <a:pt x="7" y="154"/>
                </a:lnTo>
                <a:lnTo>
                  <a:pt x="10" y="141"/>
                </a:lnTo>
                <a:lnTo>
                  <a:pt x="14" y="130"/>
                </a:lnTo>
                <a:lnTo>
                  <a:pt x="19" y="119"/>
                </a:lnTo>
                <a:lnTo>
                  <a:pt x="24" y="112"/>
                </a:lnTo>
                <a:lnTo>
                  <a:pt x="29" y="105"/>
                </a:lnTo>
                <a:lnTo>
                  <a:pt x="36" y="100"/>
                </a:lnTo>
                <a:lnTo>
                  <a:pt x="45" y="94"/>
                </a:lnTo>
                <a:lnTo>
                  <a:pt x="53" y="88"/>
                </a:lnTo>
                <a:lnTo>
                  <a:pt x="60" y="83"/>
                </a:lnTo>
                <a:lnTo>
                  <a:pt x="68" y="79"/>
                </a:lnTo>
                <a:lnTo>
                  <a:pt x="72" y="77"/>
                </a:lnTo>
                <a:lnTo>
                  <a:pt x="73" y="76"/>
                </a:lnTo>
                <a:lnTo>
                  <a:pt x="72" y="62"/>
                </a:lnTo>
                <a:lnTo>
                  <a:pt x="63" y="47"/>
                </a:lnTo>
                <a:lnTo>
                  <a:pt x="62" y="43"/>
                </a:lnTo>
                <a:lnTo>
                  <a:pt x="62" y="40"/>
                </a:lnTo>
                <a:lnTo>
                  <a:pt x="61" y="35"/>
                </a:lnTo>
                <a:lnTo>
                  <a:pt x="61" y="30"/>
                </a:lnTo>
                <a:lnTo>
                  <a:pt x="62" y="25"/>
                </a:lnTo>
                <a:lnTo>
                  <a:pt x="65" y="20"/>
                </a:lnTo>
                <a:lnTo>
                  <a:pt x="68" y="14"/>
                </a:lnTo>
                <a:lnTo>
                  <a:pt x="70" y="11"/>
                </a:lnTo>
                <a:lnTo>
                  <a:pt x="72" y="8"/>
                </a:lnTo>
                <a:lnTo>
                  <a:pt x="73" y="5"/>
                </a:lnTo>
                <a:lnTo>
                  <a:pt x="75" y="3"/>
                </a:lnTo>
                <a:lnTo>
                  <a:pt x="77" y="1"/>
                </a:lnTo>
                <a:lnTo>
                  <a:pt x="80" y="0"/>
                </a:lnTo>
                <a:lnTo>
                  <a:pt x="86" y="0"/>
                </a:lnTo>
                <a:lnTo>
                  <a:pt x="94" y="0"/>
                </a:lnTo>
                <a:lnTo>
                  <a:pt x="102" y="0"/>
                </a:lnTo>
                <a:lnTo>
                  <a:pt x="108" y="0"/>
                </a:lnTo>
                <a:lnTo>
                  <a:pt x="111" y="0"/>
                </a:lnTo>
                <a:lnTo>
                  <a:pt x="113" y="1"/>
                </a:lnTo>
                <a:lnTo>
                  <a:pt x="114" y="3"/>
                </a:lnTo>
                <a:lnTo>
                  <a:pt x="115" y="5"/>
                </a:lnTo>
                <a:lnTo>
                  <a:pt x="118" y="7"/>
                </a:lnTo>
                <a:lnTo>
                  <a:pt x="121" y="11"/>
                </a:lnTo>
                <a:lnTo>
                  <a:pt x="124" y="14"/>
                </a:lnTo>
                <a:lnTo>
                  <a:pt x="126" y="19"/>
                </a:lnTo>
                <a:lnTo>
                  <a:pt x="126" y="25"/>
                </a:lnTo>
                <a:lnTo>
                  <a:pt x="126" y="30"/>
                </a:lnTo>
                <a:lnTo>
                  <a:pt x="125" y="34"/>
                </a:lnTo>
                <a:lnTo>
                  <a:pt x="124" y="39"/>
                </a:lnTo>
                <a:lnTo>
                  <a:pt x="123" y="41"/>
                </a:lnTo>
                <a:lnTo>
                  <a:pt x="123" y="43"/>
                </a:lnTo>
                <a:lnTo>
                  <a:pt x="112" y="68"/>
                </a:lnTo>
                <a:lnTo>
                  <a:pt x="111" y="76"/>
                </a:lnTo>
                <a:lnTo>
                  <a:pt x="113" y="77"/>
                </a:lnTo>
                <a:lnTo>
                  <a:pt x="118" y="80"/>
                </a:lnTo>
                <a:lnTo>
                  <a:pt x="125" y="84"/>
                </a:lnTo>
                <a:lnTo>
                  <a:pt x="134" y="91"/>
                </a:lnTo>
                <a:lnTo>
                  <a:pt x="142" y="96"/>
                </a:lnTo>
                <a:lnTo>
                  <a:pt x="149" y="101"/>
                </a:lnTo>
                <a:lnTo>
                  <a:pt x="155" y="105"/>
                </a:lnTo>
                <a:lnTo>
                  <a:pt x="157" y="108"/>
                </a:lnTo>
                <a:lnTo>
                  <a:pt x="158" y="114"/>
                </a:lnTo>
                <a:lnTo>
                  <a:pt x="159" y="124"/>
                </a:lnTo>
                <a:lnTo>
                  <a:pt x="160" y="139"/>
                </a:lnTo>
                <a:lnTo>
                  <a:pt x="162" y="154"/>
                </a:lnTo>
                <a:lnTo>
                  <a:pt x="164" y="170"/>
                </a:lnTo>
                <a:lnTo>
                  <a:pt x="166" y="185"/>
                </a:lnTo>
                <a:lnTo>
                  <a:pt x="167" y="196"/>
                </a:lnTo>
                <a:lnTo>
                  <a:pt x="168" y="204"/>
                </a:lnTo>
                <a:lnTo>
                  <a:pt x="168" y="209"/>
                </a:lnTo>
                <a:lnTo>
                  <a:pt x="169" y="218"/>
                </a:lnTo>
                <a:lnTo>
                  <a:pt x="169" y="231"/>
                </a:lnTo>
                <a:lnTo>
                  <a:pt x="170" y="245"/>
                </a:lnTo>
                <a:lnTo>
                  <a:pt x="170" y="260"/>
                </a:lnTo>
                <a:lnTo>
                  <a:pt x="170" y="274"/>
                </a:lnTo>
                <a:lnTo>
                  <a:pt x="169" y="285"/>
                </a:lnTo>
                <a:lnTo>
                  <a:pt x="167" y="295"/>
                </a:lnTo>
                <a:lnTo>
                  <a:pt x="165" y="298"/>
                </a:lnTo>
                <a:lnTo>
                  <a:pt x="163" y="300"/>
                </a:lnTo>
                <a:lnTo>
                  <a:pt x="160" y="302"/>
                </a:lnTo>
                <a:lnTo>
                  <a:pt x="157" y="302"/>
                </a:lnTo>
                <a:lnTo>
                  <a:pt x="154" y="302"/>
                </a:lnTo>
                <a:lnTo>
                  <a:pt x="152" y="302"/>
                </a:lnTo>
                <a:lnTo>
                  <a:pt x="149" y="302"/>
                </a:lnTo>
                <a:lnTo>
                  <a:pt x="151" y="295"/>
                </a:lnTo>
                <a:lnTo>
                  <a:pt x="159" y="288"/>
                </a:lnTo>
                <a:lnTo>
                  <a:pt x="144" y="295"/>
                </a:lnTo>
                <a:lnTo>
                  <a:pt x="148" y="367"/>
                </a:lnTo>
                <a:lnTo>
                  <a:pt x="145" y="390"/>
                </a:lnTo>
                <a:lnTo>
                  <a:pt x="125" y="473"/>
                </a:lnTo>
                <a:lnTo>
                  <a:pt x="149" y="494"/>
                </a:lnTo>
                <a:lnTo>
                  <a:pt x="154" y="507"/>
                </a:lnTo>
                <a:lnTo>
                  <a:pt x="125" y="506"/>
                </a:lnTo>
                <a:lnTo>
                  <a:pt x="92" y="507"/>
                </a:lnTo>
                <a:lnTo>
                  <a:pt x="91" y="507"/>
                </a:lnTo>
                <a:lnTo>
                  <a:pt x="90" y="511"/>
                </a:lnTo>
                <a:lnTo>
                  <a:pt x="87" y="515"/>
                </a:lnTo>
                <a:lnTo>
                  <a:pt x="82" y="521"/>
                </a:lnTo>
                <a:lnTo>
                  <a:pt x="79" y="525"/>
                </a:lnTo>
                <a:lnTo>
                  <a:pt x="75" y="529"/>
                </a:lnTo>
                <a:lnTo>
                  <a:pt x="71" y="533"/>
                </a:lnTo>
                <a:lnTo>
                  <a:pt x="68" y="535"/>
                </a:lnTo>
                <a:lnTo>
                  <a:pt x="65" y="535"/>
                </a:lnTo>
                <a:lnTo>
                  <a:pt x="60" y="535"/>
                </a:lnTo>
                <a:lnTo>
                  <a:pt x="57" y="534"/>
                </a:lnTo>
                <a:lnTo>
                  <a:pt x="54" y="534"/>
                </a:lnTo>
                <a:lnTo>
                  <a:pt x="51" y="533"/>
                </a:lnTo>
                <a:lnTo>
                  <a:pt x="49" y="532"/>
                </a:lnTo>
                <a:lnTo>
                  <a:pt x="47" y="532"/>
                </a:lnTo>
                <a:lnTo>
                  <a:pt x="47" y="531"/>
                </a:lnTo>
                <a:lnTo>
                  <a:pt x="52" y="512"/>
                </a:lnTo>
                <a:lnTo>
                  <a:pt x="60" y="490"/>
                </a:lnTo>
                <a:lnTo>
                  <a:pt x="40" y="397"/>
                </a:lnTo>
                <a:lnTo>
                  <a:pt x="37" y="309"/>
                </a:lnTo>
                <a:lnTo>
                  <a:pt x="34" y="277"/>
                </a:lnTo>
              </a:path>
            </a:pathLst>
          </a:custGeom>
          <a:solidFill>
            <a:srgbClr val="4C4C4C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" name="Freeform 60"/>
          <p:cNvSpPr>
            <a:spLocks noChangeAspect="1"/>
          </p:cNvSpPr>
          <p:nvPr/>
        </p:nvSpPr>
        <p:spPr bwMode="auto">
          <a:xfrm>
            <a:off x="539552" y="2393805"/>
            <a:ext cx="116430" cy="311863"/>
          </a:xfrm>
          <a:custGeom>
            <a:avLst/>
            <a:gdLst/>
            <a:ahLst/>
            <a:cxnLst>
              <a:cxn ang="0">
                <a:pos x="164" y="475"/>
              </a:cxn>
              <a:cxn ang="0">
                <a:pos x="140" y="450"/>
              </a:cxn>
              <a:cxn ang="0">
                <a:pos x="141" y="406"/>
              </a:cxn>
              <a:cxn ang="0">
                <a:pos x="146" y="352"/>
              </a:cxn>
              <a:cxn ang="0">
                <a:pos x="149" y="347"/>
              </a:cxn>
              <a:cxn ang="0">
                <a:pos x="155" y="331"/>
              </a:cxn>
              <a:cxn ang="0">
                <a:pos x="146" y="225"/>
              </a:cxn>
              <a:cxn ang="0">
                <a:pos x="151" y="238"/>
              </a:cxn>
              <a:cxn ang="0">
                <a:pos x="158" y="238"/>
              </a:cxn>
              <a:cxn ang="0">
                <a:pos x="162" y="225"/>
              </a:cxn>
              <a:cxn ang="0">
                <a:pos x="152" y="201"/>
              </a:cxn>
              <a:cxn ang="0">
                <a:pos x="157" y="166"/>
              </a:cxn>
              <a:cxn ang="0">
                <a:pos x="143" y="94"/>
              </a:cxn>
              <a:cxn ang="0">
                <a:pos x="125" y="78"/>
              </a:cxn>
              <a:cxn ang="0">
                <a:pos x="120" y="74"/>
              </a:cxn>
              <a:cxn ang="0">
                <a:pos x="127" y="70"/>
              </a:cxn>
              <a:cxn ang="0">
                <a:pos x="129" y="58"/>
              </a:cxn>
              <a:cxn ang="0">
                <a:pos x="124" y="47"/>
              </a:cxn>
              <a:cxn ang="0">
                <a:pos x="117" y="32"/>
              </a:cxn>
              <a:cxn ang="0">
                <a:pos x="115" y="20"/>
              </a:cxn>
              <a:cxn ang="0">
                <a:pos x="114" y="14"/>
              </a:cxn>
              <a:cxn ang="0">
                <a:pos x="112" y="5"/>
              </a:cxn>
              <a:cxn ang="0">
                <a:pos x="103" y="0"/>
              </a:cxn>
              <a:cxn ang="0">
                <a:pos x="79" y="3"/>
              </a:cxn>
              <a:cxn ang="0">
                <a:pos x="65" y="13"/>
              </a:cxn>
              <a:cxn ang="0">
                <a:pos x="55" y="37"/>
              </a:cxn>
              <a:cxn ang="0">
                <a:pos x="47" y="57"/>
              </a:cxn>
              <a:cxn ang="0">
                <a:pos x="39" y="66"/>
              </a:cxn>
              <a:cxn ang="0">
                <a:pos x="48" y="74"/>
              </a:cxn>
              <a:cxn ang="0">
                <a:pos x="49" y="83"/>
              </a:cxn>
              <a:cxn ang="0">
                <a:pos x="28" y="116"/>
              </a:cxn>
              <a:cxn ang="0">
                <a:pos x="10" y="170"/>
              </a:cxn>
              <a:cxn ang="0">
                <a:pos x="10" y="182"/>
              </a:cxn>
              <a:cxn ang="0">
                <a:pos x="15" y="191"/>
              </a:cxn>
              <a:cxn ang="0">
                <a:pos x="5" y="232"/>
              </a:cxn>
              <a:cxn ang="0">
                <a:pos x="0" y="278"/>
              </a:cxn>
              <a:cxn ang="0">
                <a:pos x="5" y="293"/>
              </a:cxn>
              <a:cxn ang="0">
                <a:pos x="21" y="296"/>
              </a:cxn>
              <a:cxn ang="0">
                <a:pos x="31" y="315"/>
              </a:cxn>
              <a:cxn ang="0">
                <a:pos x="27" y="337"/>
              </a:cxn>
              <a:cxn ang="0">
                <a:pos x="30" y="343"/>
              </a:cxn>
              <a:cxn ang="0">
                <a:pos x="46" y="350"/>
              </a:cxn>
              <a:cxn ang="0">
                <a:pos x="51" y="355"/>
              </a:cxn>
              <a:cxn ang="0">
                <a:pos x="57" y="375"/>
              </a:cxn>
              <a:cxn ang="0">
                <a:pos x="58" y="381"/>
              </a:cxn>
              <a:cxn ang="0">
                <a:pos x="55" y="391"/>
              </a:cxn>
              <a:cxn ang="0">
                <a:pos x="55" y="412"/>
              </a:cxn>
              <a:cxn ang="0">
                <a:pos x="63" y="446"/>
              </a:cxn>
              <a:cxn ang="0">
                <a:pos x="60" y="496"/>
              </a:cxn>
              <a:cxn ang="0">
                <a:pos x="66" y="501"/>
              </a:cxn>
              <a:cxn ang="0">
                <a:pos x="78" y="502"/>
              </a:cxn>
              <a:cxn ang="0">
                <a:pos x="84" y="490"/>
              </a:cxn>
              <a:cxn ang="0">
                <a:pos x="80" y="448"/>
              </a:cxn>
              <a:cxn ang="0">
                <a:pos x="107" y="365"/>
              </a:cxn>
              <a:cxn ang="0">
                <a:pos x="108" y="381"/>
              </a:cxn>
              <a:cxn ang="0">
                <a:pos x="112" y="407"/>
              </a:cxn>
              <a:cxn ang="0">
                <a:pos x="119" y="440"/>
              </a:cxn>
              <a:cxn ang="0">
                <a:pos x="119" y="481"/>
              </a:cxn>
              <a:cxn ang="0">
                <a:pos x="130" y="481"/>
              </a:cxn>
              <a:cxn ang="0">
                <a:pos x="144" y="488"/>
              </a:cxn>
              <a:cxn ang="0">
                <a:pos x="161" y="494"/>
              </a:cxn>
              <a:cxn ang="0">
                <a:pos x="175" y="492"/>
              </a:cxn>
            </a:cxnLst>
            <a:rect l="0" t="0" r="r" b="b"/>
            <a:pathLst>
              <a:path w="178" h="505">
                <a:moveTo>
                  <a:pt x="176" y="482"/>
                </a:moveTo>
                <a:lnTo>
                  <a:pt x="174" y="481"/>
                </a:lnTo>
                <a:lnTo>
                  <a:pt x="170" y="479"/>
                </a:lnTo>
                <a:lnTo>
                  <a:pt x="164" y="475"/>
                </a:lnTo>
                <a:lnTo>
                  <a:pt x="157" y="470"/>
                </a:lnTo>
                <a:lnTo>
                  <a:pt x="150" y="464"/>
                </a:lnTo>
                <a:lnTo>
                  <a:pt x="144" y="457"/>
                </a:lnTo>
                <a:lnTo>
                  <a:pt x="140" y="450"/>
                </a:lnTo>
                <a:lnTo>
                  <a:pt x="138" y="444"/>
                </a:lnTo>
                <a:lnTo>
                  <a:pt x="139" y="434"/>
                </a:lnTo>
                <a:lnTo>
                  <a:pt x="140" y="421"/>
                </a:lnTo>
                <a:lnTo>
                  <a:pt x="141" y="406"/>
                </a:lnTo>
                <a:lnTo>
                  <a:pt x="143" y="389"/>
                </a:lnTo>
                <a:lnTo>
                  <a:pt x="144" y="374"/>
                </a:lnTo>
                <a:lnTo>
                  <a:pt x="146" y="361"/>
                </a:lnTo>
                <a:lnTo>
                  <a:pt x="146" y="352"/>
                </a:lnTo>
                <a:lnTo>
                  <a:pt x="146" y="349"/>
                </a:lnTo>
                <a:lnTo>
                  <a:pt x="146" y="348"/>
                </a:lnTo>
                <a:lnTo>
                  <a:pt x="147" y="348"/>
                </a:lnTo>
                <a:lnTo>
                  <a:pt x="149" y="347"/>
                </a:lnTo>
                <a:lnTo>
                  <a:pt x="151" y="344"/>
                </a:lnTo>
                <a:lnTo>
                  <a:pt x="152" y="342"/>
                </a:lnTo>
                <a:lnTo>
                  <a:pt x="154" y="337"/>
                </a:lnTo>
                <a:lnTo>
                  <a:pt x="155" y="331"/>
                </a:lnTo>
                <a:lnTo>
                  <a:pt x="157" y="323"/>
                </a:lnTo>
                <a:lnTo>
                  <a:pt x="146" y="225"/>
                </a:lnTo>
                <a:lnTo>
                  <a:pt x="146" y="224"/>
                </a:lnTo>
                <a:lnTo>
                  <a:pt x="146" y="225"/>
                </a:lnTo>
                <a:lnTo>
                  <a:pt x="146" y="228"/>
                </a:lnTo>
                <a:lnTo>
                  <a:pt x="147" y="231"/>
                </a:lnTo>
                <a:lnTo>
                  <a:pt x="149" y="235"/>
                </a:lnTo>
                <a:lnTo>
                  <a:pt x="151" y="238"/>
                </a:lnTo>
                <a:lnTo>
                  <a:pt x="153" y="242"/>
                </a:lnTo>
                <a:lnTo>
                  <a:pt x="154" y="243"/>
                </a:lnTo>
                <a:lnTo>
                  <a:pt x="157" y="242"/>
                </a:lnTo>
                <a:lnTo>
                  <a:pt x="158" y="238"/>
                </a:lnTo>
                <a:lnTo>
                  <a:pt x="160" y="236"/>
                </a:lnTo>
                <a:lnTo>
                  <a:pt x="161" y="232"/>
                </a:lnTo>
                <a:lnTo>
                  <a:pt x="162" y="229"/>
                </a:lnTo>
                <a:lnTo>
                  <a:pt x="162" y="225"/>
                </a:lnTo>
                <a:lnTo>
                  <a:pt x="161" y="221"/>
                </a:lnTo>
                <a:lnTo>
                  <a:pt x="159" y="215"/>
                </a:lnTo>
                <a:lnTo>
                  <a:pt x="157" y="209"/>
                </a:lnTo>
                <a:lnTo>
                  <a:pt x="152" y="201"/>
                </a:lnTo>
                <a:lnTo>
                  <a:pt x="151" y="193"/>
                </a:lnTo>
                <a:lnTo>
                  <a:pt x="153" y="186"/>
                </a:lnTo>
                <a:lnTo>
                  <a:pt x="155" y="177"/>
                </a:lnTo>
                <a:lnTo>
                  <a:pt x="157" y="166"/>
                </a:lnTo>
                <a:lnTo>
                  <a:pt x="157" y="149"/>
                </a:lnTo>
                <a:lnTo>
                  <a:pt x="153" y="127"/>
                </a:lnTo>
                <a:lnTo>
                  <a:pt x="146" y="98"/>
                </a:lnTo>
                <a:lnTo>
                  <a:pt x="143" y="94"/>
                </a:lnTo>
                <a:lnTo>
                  <a:pt x="139" y="90"/>
                </a:lnTo>
                <a:lnTo>
                  <a:pt x="136" y="84"/>
                </a:lnTo>
                <a:lnTo>
                  <a:pt x="130" y="81"/>
                </a:lnTo>
                <a:lnTo>
                  <a:pt x="125" y="78"/>
                </a:lnTo>
                <a:lnTo>
                  <a:pt x="122" y="76"/>
                </a:lnTo>
                <a:lnTo>
                  <a:pt x="120" y="75"/>
                </a:lnTo>
                <a:lnTo>
                  <a:pt x="119" y="75"/>
                </a:lnTo>
                <a:lnTo>
                  <a:pt x="120" y="74"/>
                </a:lnTo>
                <a:lnTo>
                  <a:pt x="122" y="74"/>
                </a:lnTo>
                <a:lnTo>
                  <a:pt x="124" y="73"/>
                </a:lnTo>
                <a:lnTo>
                  <a:pt x="125" y="72"/>
                </a:lnTo>
                <a:lnTo>
                  <a:pt x="127" y="70"/>
                </a:lnTo>
                <a:lnTo>
                  <a:pt x="128" y="69"/>
                </a:lnTo>
                <a:lnTo>
                  <a:pt x="129" y="64"/>
                </a:lnTo>
                <a:lnTo>
                  <a:pt x="130" y="62"/>
                </a:lnTo>
                <a:lnTo>
                  <a:pt x="129" y="58"/>
                </a:lnTo>
                <a:lnTo>
                  <a:pt x="128" y="55"/>
                </a:lnTo>
                <a:lnTo>
                  <a:pt x="127" y="52"/>
                </a:lnTo>
                <a:lnTo>
                  <a:pt x="125" y="49"/>
                </a:lnTo>
                <a:lnTo>
                  <a:pt x="124" y="47"/>
                </a:lnTo>
                <a:lnTo>
                  <a:pt x="122" y="42"/>
                </a:lnTo>
                <a:lnTo>
                  <a:pt x="120" y="39"/>
                </a:lnTo>
                <a:lnTo>
                  <a:pt x="118" y="35"/>
                </a:lnTo>
                <a:lnTo>
                  <a:pt x="117" y="32"/>
                </a:lnTo>
                <a:lnTo>
                  <a:pt x="116" y="28"/>
                </a:lnTo>
                <a:lnTo>
                  <a:pt x="115" y="26"/>
                </a:lnTo>
                <a:lnTo>
                  <a:pt x="115" y="23"/>
                </a:lnTo>
                <a:lnTo>
                  <a:pt x="115" y="20"/>
                </a:lnTo>
                <a:lnTo>
                  <a:pt x="115" y="18"/>
                </a:lnTo>
                <a:lnTo>
                  <a:pt x="115" y="17"/>
                </a:lnTo>
                <a:lnTo>
                  <a:pt x="115" y="16"/>
                </a:lnTo>
                <a:lnTo>
                  <a:pt x="114" y="14"/>
                </a:lnTo>
                <a:lnTo>
                  <a:pt x="114" y="12"/>
                </a:lnTo>
                <a:lnTo>
                  <a:pt x="113" y="9"/>
                </a:lnTo>
                <a:lnTo>
                  <a:pt x="113" y="6"/>
                </a:lnTo>
                <a:lnTo>
                  <a:pt x="112" y="5"/>
                </a:lnTo>
                <a:lnTo>
                  <a:pt x="112" y="2"/>
                </a:lnTo>
                <a:lnTo>
                  <a:pt x="110" y="1"/>
                </a:lnTo>
                <a:lnTo>
                  <a:pt x="107" y="0"/>
                </a:lnTo>
                <a:lnTo>
                  <a:pt x="103" y="0"/>
                </a:lnTo>
                <a:lnTo>
                  <a:pt x="97" y="0"/>
                </a:lnTo>
                <a:lnTo>
                  <a:pt x="91" y="0"/>
                </a:lnTo>
                <a:lnTo>
                  <a:pt x="84" y="1"/>
                </a:lnTo>
                <a:lnTo>
                  <a:pt x="79" y="3"/>
                </a:lnTo>
                <a:lnTo>
                  <a:pt x="75" y="4"/>
                </a:lnTo>
                <a:lnTo>
                  <a:pt x="73" y="6"/>
                </a:lnTo>
                <a:lnTo>
                  <a:pt x="69" y="9"/>
                </a:lnTo>
                <a:lnTo>
                  <a:pt x="65" y="13"/>
                </a:lnTo>
                <a:lnTo>
                  <a:pt x="62" y="19"/>
                </a:lnTo>
                <a:lnTo>
                  <a:pt x="60" y="26"/>
                </a:lnTo>
                <a:lnTo>
                  <a:pt x="57" y="32"/>
                </a:lnTo>
                <a:lnTo>
                  <a:pt x="55" y="37"/>
                </a:lnTo>
                <a:lnTo>
                  <a:pt x="53" y="44"/>
                </a:lnTo>
                <a:lnTo>
                  <a:pt x="52" y="49"/>
                </a:lnTo>
                <a:lnTo>
                  <a:pt x="49" y="53"/>
                </a:lnTo>
                <a:lnTo>
                  <a:pt x="47" y="57"/>
                </a:lnTo>
                <a:lnTo>
                  <a:pt x="45" y="60"/>
                </a:lnTo>
                <a:lnTo>
                  <a:pt x="41" y="62"/>
                </a:lnTo>
                <a:lnTo>
                  <a:pt x="41" y="64"/>
                </a:lnTo>
                <a:lnTo>
                  <a:pt x="39" y="66"/>
                </a:lnTo>
                <a:lnTo>
                  <a:pt x="39" y="67"/>
                </a:lnTo>
                <a:lnTo>
                  <a:pt x="45" y="72"/>
                </a:lnTo>
                <a:lnTo>
                  <a:pt x="47" y="73"/>
                </a:lnTo>
                <a:lnTo>
                  <a:pt x="48" y="74"/>
                </a:lnTo>
                <a:lnTo>
                  <a:pt x="50" y="76"/>
                </a:lnTo>
                <a:lnTo>
                  <a:pt x="51" y="77"/>
                </a:lnTo>
                <a:lnTo>
                  <a:pt x="50" y="80"/>
                </a:lnTo>
                <a:lnTo>
                  <a:pt x="49" y="83"/>
                </a:lnTo>
                <a:lnTo>
                  <a:pt x="45" y="84"/>
                </a:lnTo>
                <a:lnTo>
                  <a:pt x="39" y="91"/>
                </a:lnTo>
                <a:lnTo>
                  <a:pt x="33" y="101"/>
                </a:lnTo>
                <a:lnTo>
                  <a:pt x="28" y="116"/>
                </a:lnTo>
                <a:lnTo>
                  <a:pt x="21" y="132"/>
                </a:lnTo>
                <a:lnTo>
                  <a:pt x="16" y="146"/>
                </a:lnTo>
                <a:lnTo>
                  <a:pt x="12" y="160"/>
                </a:lnTo>
                <a:lnTo>
                  <a:pt x="10" y="170"/>
                </a:lnTo>
                <a:lnTo>
                  <a:pt x="9" y="176"/>
                </a:lnTo>
                <a:lnTo>
                  <a:pt x="9" y="178"/>
                </a:lnTo>
                <a:lnTo>
                  <a:pt x="9" y="180"/>
                </a:lnTo>
                <a:lnTo>
                  <a:pt x="10" y="182"/>
                </a:lnTo>
                <a:lnTo>
                  <a:pt x="11" y="183"/>
                </a:lnTo>
                <a:lnTo>
                  <a:pt x="12" y="186"/>
                </a:lnTo>
                <a:lnTo>
                  <a:pt x="13" y="188"/>
                </a:lnTo>
                <a:lnTo>
                  <a:pt x="15" y="191"/>
                </a:lnTo>
                <a:lnTo>
                  <a:pt x="17" y="194"/>
                </a:lnTo>
                <a:lnTo>
                  <a:pt x="10" y="221"/>
                </a:lnTo>
                <a:lnTo>
                  <a:pt x="7" y="224"/>
                </a:lnTo>
                <a:lnTo>
                  <a:pt x="5" y="232"/>
                </a:lnTo>
                <a:lnTo>
                  <a:pt x="3" y="244"/>
                </a:lnTo>
                <a:lnTo>
                  <a:pt x="1" y="255"/>
                </a:lnTo>
                <a:lnTo>
                  <a:pt x="0" y="267"/>
                </a:lnTo>
                <a:lnTo>
                  <a:pt x="0" y="278"/>
                </a:lnTo>
                <a:lnTo>
                  <a:pt x="0" y="287"/>
                </a:lnTo>
                <a:lnTo>
                  <a:pt x="1" y="291"/>
                </a:lnTo>
                <a:lnTo>
                  <a:pt x="3" y="292"/>
                </a:lnTo>
                <a:lnTo>
                  <a:pt x="5" y="293"/>
                </a:lnTo>
                <a:lnTo>
                  <a:pt x="9" y="294"/>
                </a:lnTo>
                <a:lnTo>
                  <a:pt x="12" y="294"/>
                </a:lnTo>
                <a:lnTo>
                  <a:pt x="16" y="295"/>
                </a:lnTo>
                <a:lnTo>
                  <a:pt x="21" y="296"/>
                </a:lnTo>
                <a:lnTo>
                  <a:pt x="27" y="297"/>
                </a:lnTo>
                <a:lnTo>
                  <a:pt x="32" y="297"/>
                </a:lnTo>
                <a:lnTo>
                  <a:pt x="31" y="306"/>
                </a:lnTo>
                <a:lnTo>
                  <a:pt x="31" y="315"/>
                </a:lnTo>
                <a:lnTo>
                  <a:pt x="29" y="321"/>
                </a:lnTo>
                <a:lnTo>
                  <a:pt x="29" y="328"/>
                </a:lnTo>
                <a:lnTo>
                  <a:pt x="28" y="333"/>
                </a:lnTo>
                <a:lnTo>
                  <a:pt x="27" y="337"/>
                </a:lnTo>
                <a:lnTo>
                  <a:pt x="27" y="340"/>
                </a:lnTo>
                <a:lnTo>
                  <a:pt x="27" y="341"/>
                </a:lnTo>
                <a:lnTo>
                  <a:pt x="28" y="341"/>
                </a:lnTo>
                <a:lnTo>
                  <a:pt x="30" y="343"/>
                </a:lnTo>
                <a:lnTo>
                  <a:pt x="33" y="345"/>
                </a:lnTo>
                <a:lnTo>
                  <a:pt x="38" y="348"/>
                </a:lnTo>
                <a:lnTo>
                  <a:pt x="41" y="349"/>
                </a:lnTo>
                <a:lnTo>
                  <a:pt x="46" y="350"/>
                </a:lnTo>
                <a:lnTo>
                  <a:pt x="48" y="350"/>
                </a:lnTo>
                <a:lnTo>
                  <a:pt x="49" y="349"/>
                </a:lnTo>
                <a:lnTo>
                  <a:pt x="50" y="350"/>
                </a:lnTo>
                <a:lnTo>
                  <a:pt x="51" y="355"/>
                </a:lnTo>
                <a:lnTo>
                  <a:pt x="52" y="360"/>
                </a:lnTo>
                <a:lnTo>
                  <a:pt x="53" y="365"/>
                </a:lnTo>
                <a:lnTo>
                  <a:pt x="55" y="370"/>
                </a:lnTo>
                <a:lnTo>
                  <a:pt x="57" y="375"/>
                </a:lnTo>
                <a:lnTo>
                  <a:pt x="58" y="378"/>
                </a:lnTo>
                <a:lnTo>
                  <a:pt x="59" y="379"/>
                </a:lnTo>
                <a:lnTo>
                  <a:pt x="58" y="380"/>
                </a:lnTo>
                <a:lnTo>
                  <a:pt x="58" y="381"/>
                </a:lnTo>
                <a:lnTo>
                  <a:pt x="58" y="382"/>
                </a:lnTo>
                <a:lnTo>
                  <a:pt x="57" y="385"/>
                </a:lnTo>
                <a:lnTo>
                  <a:pt x="56" y="387"/>
                </a:lnTo>
                <a:lnTo>
                  <a:pt x="55" y="391"/>
                </a:lnTo>
                <a:lnTo>
                  <a:pt x="55" y="394"/>
                </a:lnTo>
                <a:lnTo>
                  <a:pt x="54" y="399"/>
                </a:lnTo>
                <a:lnTo>
                  <a:pt x="54" y="406"/>
                </a:lnTo>
                <a:lnTo>
                  <a:pt x="55" y="412"/>
                </a:lnTo>
                <a:lnTo>
                  <a:pt x="57" y="422"/>
                </a:lnTo>
                <a:lnTo>
                  <a:pt x="59" y="430"/>
                </a:lnTo>
                <a:lnTo>
                  <a:pt x="62" y="438"/>
                </a:lnTo>
                <a:lnTo>
                  <a:pt x="63" y="446"/>
                </a:lnTo>
                <a:lnTo>
                  <a:pt x="64" y="450"/>
                </a:lnTo>
                <a:lnTo>
                  <a:pt x="65" y="452"/>
                </a:lnTo>
                <a:lnTo>
                  <a:pt x="57" y="469"/>
                </a:lnTo>
                <a:lnTo>
                  <a:pt x="60" y="496"/>
                </a:lnTo>
                <a:lnTo>
                  <a:pt x="61" y="497"/>
                </a:lnTo>
                <a:lnTo>
                  <a:pt x="62" y="497"/>
                </a:lnTo>
                <a:lnTo>
                  <a:pt x="63" y="499"/>
                </a:lnTo>
                <a:lnTo>
                  <a:pt x="66" y="501"/>
                </a:lnTo>
                <a:lnTo>
                  <a:pt x="70" y="503"/>
                </a:lnTo>
                <a:lnTo>
                  <a:pt x="73" y="504"/>
                </a:lnTo>
                <a:lnTo>
                  <a:pt x="75" y="504"/>
                </a:lnTo>
                <a:lnTo>
                  <a:pt x="78" y="502"/>
                </a:lnTo>
                <a:lnTo>
                  <a:pt x="81" y="500"/>
                </a:lnTo>
                <a:lnTo>
                  <a:pt x="83" y="497"/>
                </a:lnTo>
                <a:lnTo>
                  <a:pt x="83" y="494"/>
                </a:lnTo>
                <a:lnTo>
                  <a:pt x="84" y="490"/>
                </a:lnTo>
                <a:lnTo>
                  <a:pt x="85" y="488"/>
                </a:lnTo>
                <a:lnTo>
                  <a:pt x="86" y="485"/>
                </a:lnTo>
                <a:lnTo>
                  <a:pt x="86" y="482"/>
                </a:lnTo>
                <a:lnTo>
                  <a:pt x="80" y="448"/>
                </a:lnTo>
                <a:lnTo>
                  <a:pt x="92" y="378"/>
                </a:lnTo>
                <a:lnTo>
                  <a:pt x="94" y="364"/>
                </a:lnTo>
                <a:lnTo>
                  <a:pt x="107" y="364"/>
                </a:lnTo>
                <a:lnTo>
                  <a:pt x="107" y="365"/>
                </a:lnTo>
                <a:lnTo>
                  <a:pt x="107" y="367"/>
                </a:lnTo>
                <a:lnTo>
                  <a:pt x="107" y="370"/>
                </a:lnTo>
                <a:lnTo>
                  <a:pt x="107" y="376"/>
                </a:lnTo>
                <a:lnTo>
                  <a:pt x="108" y="381"/>
                </a:lnTo>
                <a:lnTo>
                  <a:pt x="108" y="386"/>
                </a:lnTo>
                <a:lnTo>
                  <a:pt x="109" y="392"/>
                </a:lnTo>
                <a:lnTo>
                  <a:pt x="110" y="399"/>
                </a:lnTo>
                <a:lnTo>
                  <a:pt x="112" y="407"/>
                </a:lnTo>
                <a:lnTo>
                  <a:pt x="114" y="416"/>
                </a:lnTo>
                <a:lnTo>
                  <a:pt x="115" y="425"/>
                </a:lnTo>
                <a:lnTo>
                  <a:pt x="117" y="433"/>
                </a:lnTo>
                <a:lnTo>
                  <a:pt x="119" y="440"/>
                </a:lnTo>
                <a:lnTo>
                  <a:pt x="120" y="446"/>
                </a:lnTo>
                <a:lnTo>
                  <a:pt x="121" y="449"/>
                </a:lnTo>
                <a:lnTo>
                  <a:pt x="122" y="450"/>
                </a:lnTo>
                <a:lnTo>
                  <a:pt x="119" y="481"/>
                </a:lnTo>
                <a:lnTo>
                  <a:pt x="128" y="484"/>
                </a:lnTo>
                <a:lnTo>
                  <a:pt x="128" y="479"/>
                </a:lnTo>
                <a:lnTo>
                  <a:pt x="128" y="480"/>
                </a:lnTo>
                <a:lnTo>
                  <a:pt x="130" y="481"/>
                </a:lnTo>
                <a:lnTo>
                  <a:pt x="133" y="482"/>
                </a:lnTo>
                <a:lnTo>
                  <a:pt x="136" y="484"/>
                </a:lnTo>
                <a:lnTo>
                  <a:pt x="140" y="486"/>
                </a:lnTo>
                <a:lnTo>
                  <a:pt x="144" y="488"/>
                </a:lnTo>
                <a:lnTo>
                  <a:pt x="147" y="490"/>
                </a:lnTo>
                <a:lnTo>
                  <a:pt x="152" y="492"/>
                </a:lnTo>
                <a:lnTo>
                  <a:pt x="157" y="493"/>
                </a:lnTo>
                <a:lnTo>
                  <a:pt x="161" y="494"/>
                </a:lnTo>
                <a:lnTo>
                  <a:pt x="165" y="494"/>
                </a:lnTo>
                <a:lnTo>
                  <a:pt x="168" y="494"/>
                </a:lnTo>
                <a:lnTo>
                  <a:pt x="172" y="493"/>
                </a:lnTo>
                <a:lnTo>
                  <a:pt x="175" y="492"/>
                </a:lnTo>
                <a:lnTo>
                  <a:pt x="177" y="492"/>
                </a:lnTo>
                <a:lnTo>
                  <a:pt x="176" y="482"/>
                </a:lnTo>
              </a:path>
            </a:pathLst>
          </a:custGeom>
          <a:solidFill>
            <a:srgbClr val="4C4C4C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Freeform 62"/>
          <p:cNvSpPr>
            <a:spLocks noChangeAspect="1"/>
          </p:cNvSpPr>
          <p:nvPr/>
        </p:nvSpPr>
        <p:spPr bwMode="auto">
          <a:xfrm>
            <a:off x="2373225" y="2465813"/>
            <a:ext cx="110543" cy="310011"/>
          </a:xfrm>
          <a:custGeom>
            <a:avLst/>
            <a:gdLst/>
            <a:ahLst/>
            <a:cxnLst>
              <a:cxn ang="0">
                <a:pos x="62" y="380"/>
              </a:cxn>
              <a:cxn ang="0">
                <a:pos x="61" y="390"/>
              </a:cxn>
              <a:cxn ang="0">
                <a:pos x="62" y="410"/>
              </a:cxn>
              <a:cxn ang="0">
                <a:pos x="70" y="442"/>
              </a:cxn>
              <a:cxn ang="0">
                <a:pos x="67" y="493"/>
              </a:cxn>
              <a:cxn ang="0">
                <a:pos x="73" y="497"/>
              </a:cxn>
              <a:cxn ang="0">
                <a:pos x="85" y="499"/>
              </a:cxn>
              <a:cxn ang="0">
                <a:pos x="92" y="487"/>
              </a:cxn>
              <a:cxn ang="0">
                <a:pos x="93" y="479"/>
              </a:cxn>
              <a:cxn ang="0">
                <a:pos x="102" y="361"/>
              </a:cxn>
              <a:cxn ang="0">
                <a:pos x="114" y="368"/>
              </a:cxn>
              <a:cxn ang="0">
                <a:pos x="116" y="389"/>
              </a:cxn>
              <a:cxn ang="0">
                <a:pos x="122" y="421"/>
              </a:cxn>
              <a:cxn ang="0">
                <a:pos x="129" y="445"/>
              </a:cxn>
              <a:cxn ang="0">
                <a:pos x="128" y="462"/>
              </a:cxn>
              <a:cxn ang="0">
                <a:pos x="132" y="495"/>
              </a:cxn>
              <a:cxn ang="0">
                <a:pos x="149" y="501"/>
              </a:cxn>
              <a:cxn ang="0">
                <a:pos x="160" y="499"/>
              </a:cxn>
              <a:cxn ang="0">
                <a:pos x="155" y="479"/>
              </a:cxn>
              <a:cxn ang="0">
                <a:pos x="145" y="448"/>
              </a:cxn>
              <a:cxn ang="0">
                <a:pos x="147" y="402"/>
              </a:cxn>
              <a:cxn ang="0">
                <a:pos x="153" y="348"/>
              </a:cxn>
              <a:cxn ang="0">
                <a:pos x="156" y="343"/>
              </a:cxn>
              <a:cxn ang="0">
                <a:pos x="162" y="327"/>
              </a:cxn>
              <a:cxn ang="0">
                <a:pos x="162" y="296"/>
              </a:cxn>
              <a:cxn ang="0">
                <a:pos x="161" y="244"/>
              </a:cxn>
              <a:cxn ang="0">
                <a:pos x="167" y="229"/>
              </a:cxn>
              <a:cxn ang="0">
                <a:pos x="166" y="212"/>
              </a:cxn>
              <a:cxn ang="0">
                <a:pos x="159" y="182"/>
              </a:cxn>
              <a:cxn ang="0">
                <a:pos x="160" y="124"/>
              </a:cxn>
              <a:cxn ang="0">
                <a:pos x="145" y="85"/>
              </a:cxn>
              <a:cxn ang="0">
                <a:pos x="137" y="82"/>
              </a:cxn>
              <a:cxn ang="0">
                <a:pos x="129" y="79"/>
              </a:cxn>
              <a:cxn ang="0">
                <a:pos x="122" y="73"/>
              </a:cxn>
              <a:cxn ang="0">
                <a:pos x="129" y="67"/>
              </a:cxn>
              <a:cxn ang="0">
                <a:pos x="133" y="59"/>
              </a:cxn>
              <a:cxn ang="0">
                <a:pos x="129" y="54"/>
              </a:cxn>
              <a:cxn ang="0">
                <a:pos x="126" y="48"/>
              </a:cxn>
              <a:cxn ang="0">
                <a:pos x="130" y="25"/>
              </a:cxn>
              <a:cxn ang="0">
                <a:pos x="129" y="17"/>
              </a:cxn>
              <a:cxn ang="0">
                <a:pos x="129" y="13"/>
              </a:cxn>
              <a:cxn ang="0">
                <a:pos x="126" y="5"/>
              </a:cxn>
              <a:cxn ang="0">
                <a:pos x="99" y="0"/>
              </a:cxn>
              <a:cxn ang="0">
                <a:pos x="71" y="8"/>
              </a:cxn>
              <a:cxn ang="0">
                <a:pos x="65" y="33"/>
              </a:cxn>
              <a:cxn ang="0">
                <a:pos x="66" y="53"/>
              </a:cxn>
              <a:cxn ang="0">
                <a:pos x="58" y="61"/>
              </a:cxn>
              <a:cxn ang="0">
                <a:pos x="65" y="75"/>
              </a:cxn>
              <a:cxn ang="0">
                <a:pos x="52" y="85"/>
              </a:cxn>
              <a:cxn ang="0">
                <a:pos x="31" y="118"/>
              </a:cxn>
              <a:cxn ang="0">
                <a:pos x="25" y="166"/>
              </a:cxn>
              <a:cxn ang="0">
                <a:pos x="29" y="187"/>
              </a:cxn>
              <a:cxn ang="0">
                <a:pos x="38" y="217"/>
              </a:cxn>
              <a:cxn ang="0">
                <a:pos x="32" y="249"/>
              </a:cxn>
              <a:cxn ang="0">
                <a:pos x="29" y="257"/>
              </a:cxn>
              <a:cxn ang="0">
                <a:pos x="0" y="365"/>
              </a:cxn>
            </a:cxnLst>
            <a:rect l="0" t="0" r="r" b="b"/>
            <a:pathLst>
              <a:path w="169" h="502">
                <a:moveTo>
                  <a:pt x="0" y="365"/>
                </a:moveTo>
                <a:lnTo>
                  <a:pt x="64" y="375"/>
                </a:lnTo>
                <a:lnTo>
                  <a:pt x="64" y="377"/>
                </a:lnTo>
                <a:lnTo>
                  <a:pt x="62" y="380"/>
                </a:lnTo>
                <a:lnTo>
                  <a:pt x="62" y="382"/>
                </a:lnTo>
                <a:lnTo>
                  <a:pt x="62" y="385"/>
                </a:lnTo>
                <a:lnTo>
                  <a:pt x="61" y="388"/>
                </a:lnTo>
                <a:lnTo>
                  <a:pt x="61" y="390"/>
                </a:lnTo>
                <a:lnTo>
                  <a:pt x="61" y="394"/>
                </a:lnTo>
                <a:lnTo>
                  <a:pt x="61" y="397"/>
                </a:lnTo>
                <a:lnTo>
                  <a:pt x="61" y="403"/>
                </a:lnTo>
                <a:lnTo>
                  <a:pt x="62" y="410"/>
                </a:lnTo>
                <a:lnTo>
                  <a:pt x="65" y="418"/>
                </a:lnTo>
                <a:lnTo>
                  <a:pt x="67" y="427"/>
                </a:lnTo>
                <a:lnTo>
                  <a:pt x="69" y="435"/>
                </a:lnTo>
                <a:lnTo>
                  <a:pt x="70" y="442"/>
                </a:lnTo>
                <a:lnTo>
                  <a:pt x="72" y="446"/>
                </a:lnTo>
                <a:lnTo>
                  <a:pt x="72" y="448"/>
                </a:lnTo>
                <a:lnTo>
                  <a:pt x="65" y="466"/>
                </a:lnTo>
                <a:lnTo>
                  <a:pt x="67" y="493"/>
                </a:lnTo>
                <a:lnTo>
                  <a:pt x="68" y="493"/>
                </a:lnTo>
                <a:lnTo>
                  <a:pt x="69" y="494"/>
                </a:lnTo>
                <a:lnTo>
                  <a:pt x="70" y="495"/>
                </a:lnTo>
                <a:lnTo>
                  <a:pt x="73" y="497"/>
                </a:lnTo>
                <a:lnTo>
                  <a:pt x="76" y="499"/>
                </a:lnTo>
                <a:lnTo>
                  <a:pt x="78" y="500"/>
                </a:lnTo>
                <a:lnTo>
                  <a:pt x="82" y="500"/>
                </a:lnTo>
                <a:lnTo>
                  <a:pt x="85" y="499"/>
                </a:lnTo>
                <a:lnTo>
                  <a:pt x="88" y="496"/>
                </a:lnTo>
                <a:lnTo>
                  <a:pt x="89" y="494"/>
                </a:lnTo>
                <a:lnTo>
                  <a:pt x="90" y="490"/>
                </a:lnTo>
                <a:lnTo>
                  <a:pt x="92" y="487"/>
                </a:lnTo>
                <a:lnTo>
                  <a:pt x="92" y="484"/>
                </a:lnTo>
                <a:lnTo>
                  <a:pt x="93" y="482"/>
                </a:lnTo>
                <a:lnTo>
                  <a:pt x="93" y="480"/>
                </a:lnTo>
                <a:lnTo>
                  <a:pt x="93" y="479"/>
                </a:lnTo>
                <a:lnTo>
                  <a:pt x="87" y="445"/>
                </a:lnTo>
                <a:lnTo>
                  <a:pt x="98" y="375"/>
                </a:lnTo>
                <a:lnTo>
                  <a:pt x="102" y="375"/>
                </a:lnTo>
                <a:lnTo>
                  <a:pt x="102" y="361"/>
                </a:lnTo>
                <a:lnTo>
                  <a:pt x="114" y="361"/>
                </a:lnTo>
                <a:lnTo>
                  <a:pt x="114" y="362"/>
                </a:lnTo>
                <a:lnTo>
                  <a:pt x="114" y="364"/>
                </a:lnTo>
                <a:lnTo>
                  <a:pt x="114" y="368"/>
                </a:lnTo>
                <a:lnTo>
                  <a:pt x="115" y="373"/>
                </a:lnTo>
                <a:lnTo>
                  <a:pt x="115" y="377"/>
                </a:lnTo>
                <a:lnTo>
                  <a:pt x="116" y="383"/>
                </a:lnTo>
                <a:lnTo>
                  <a:pt x="116" y="389"/>
                </a:lnTo>
                <a:lnTo>
                  <a:pt x="117" y="397"/>
                </a:lnTo>
                <a:lnTo>
                  <a:pt x="118" y="404"/>
                </a:lnTo>
                <a:lnTo>
                  <a:pt x="120" y="412"/>
                </a:lnTo>
                <a:lnTo>
                  <a:pt x="122" y="421"/>
                </a:lnTo>
                <a:lnTo>
                  <a:pt x="123" y="429"/>
                </a:lnTo>
                <a:lnTo>
                  <a:pt x="125" y="436"/>
                </a:lnTo>
                <a:lnTo>
                  <a:pt x="128" y="442"/>
                </a:lnTo>
                <a:lnTo>
                  <a:pt x="129" y="445"/>
                </a:lnTo>
                <a:lnTo>
                  <a:pt x="129" y="447"/>
                </a:lnTo>
                <a:lnTo>
                  <a:pt x="129" y="449"/>
                </a:lnTo>
                <a:lnTo>
                  <a:pt x="129" y="454"/>
                </a:lnTo>
                <a:lnTo>
                  <a:pt x="128" y="462"/>
                </a:lnTo>
                <a:lnTo>
                  <a:pt x="129" y="471"/>
                </a:lnTo>
                <a:lnTo>
                  <a:pt x="129" y="480"/>
                </a:lnTo>
                <a:lnTo>
                  <a:pt x="130" y="488"/>
                </a:lnTo>
                <a:lnTo>
                  <a:pt x="132" y="495"/>
                </a:lnTo>
                <a:lnTo>
                  <a:pt x="136" y="499"/>
                </a:lnTo>
                <a:lnTo>
                  <a:pt x="139" y="500"/>
                </a:lnTo>
                <a:lnTo>
                  <a:pt x="144" y="501"/>
                </a:lnTo>
                <a:lnTo>
                  <a:pt x="149" y="501"/>
                </a:lnTo>
                <a:lnTo>
                  <a:pt x="152" y="501"/>
                </a:lnTo>
                <a:lnTo>
                  <a:pt x="156" y="500"/>
                </a:lnTo>
                <a:lnTo>
                  <a:pt x="158" y="500"/>
                </a:lnTo>
                <a:lnTo>
                  <a:pt x="160" y="499"/>
                </a:lnTo>
                <a:lnTo>
                  <a:pt x="159" y="489"/>
                </a:lnTo>
                <a:lnTo>
                  <a:pt x="158" y="488"/>
                </a:lnTo>
                <a:lnTo>
                  <a:pt x="157" y="485"/>
                </a:lnTo>
                <a:lnTo>
                  <a:pt x="155" y="479"/>
                </a:lnTo>
                <a:lnTo>
                  <a:pt x="152" y="472"/>
                </a:lnTo>
                <a:lnTo>
                  <a:pt x="149" y="465"/>
                </a:lnTo>
                <a:lnTo>
                  <a:pt x="147" y="455"/>
                </a:lnTo>
                <a:lnTo>
                  <a:pt x="145" y="448"/>
                </a:lnTo>
                <a:lnTo>
                  <a:pt x="145" y="440"/>
                </a:lnTo>
                <a:lnTo>
                  <a:pt x="145" y="431"/>
                </a:lnTo>
                <a:lnTo>
                  <a:pt x="146" y="418"/>
                </a:lnTo>
                <a:lnTo>
                  <a:pt x="147" y="402"/>
                </a:lnTo>
                <a:lnTo>
                  <a:pt x="149" y="385"/>
                </a:lnTo>
                <a:lnTo>
                  <a:pt x="151" y="370"/>
                </a:lnTo>
                <a:lnTo>
                  <a:pt x="152" y="357"/>
                </a:lnTo>
                <a:lnTo>
                  <a:pt x="153" y="348"/>
                </a:lnTo>
                <a:lnTo>
                  <a:pt x="153" y="345"/>
                </a:lnTo>
                <a:lnTo>
                  <a:pt x="154" y="345"/>
                </a:lnTo>
                <a:lnTo>
                  <a:pt x="155" y="344"/>
                </a:lnTo>
                <a:lnTo>
                  <a:pt x="156" y="343"/>
                </a:lnTo>
                <a:lnTo>
                  <a:pt x="158" y="341"/>
                </a:lnTo>
                <a:lnTo>
                  <a:pt x="159" y="339"/>
                </a:lnTo>
                <a:lnTo>
                  <a:pt x="160" y="334"/>
                </a:lnTo>
                <a:lnTo>
                  <a:pt x="162" y="327"/>
                </a:lnTo>
                <a:lnTo>
                  <a:pt x="163" y="320"/>
                </a:lnTo>
                <a:lnTo>
                  <a:pt x="163" y="317"/>
                </a:lnTo>
                <a:lnTo>
                  <a:pt x="162" y="308"/>
                </a:lnTo>
                <a:lnTo>
                  <a:pt x="162" y="296"/>
                </a:lnTo>
                <a:lnTo>
                  <a:pt x="161" y="281"/>
                </a:lnTo>
                <a:lnTo>
                  <a:pt x="161" y="267"/>
                </a:lnTo>
                <a:lnTo>
                  <a:pt x="161" y="254"/>
                </a:lnTo>
                <a:lnTo>
                  <a:pt x="161" y="244"/>
                </a:lnTo>
                <a:lnTo>
                  <a:pt x="163" y="238"/>
                </a:lnTo>
                <a:lnTo>
                  <a:pt x="164" y="236"/>
                </a:lnTo>
                <a:lnTo>
                  <a:pt x="166" y="233"/>
                </a:lnTo>
                <a:lnTo>
                  <a:pt x="167" y="229"/>
                </a:lnTo>
                <a:lnTo>
                  <a:pt x="168" y="226"/>
                </a:lnTo>
                <a:lnTo>
                  <a:pt x="168" y="222"/>
                </a:lnTo>
                <a:lnTo>
                  <a:pt x="168" y="216"/>
                </a:lnTo>
                <a:lnTo>
                  <a:pt x="166" y="212"/>
                </a:lnTo>
                <a:lnTo>
                  <a:pt x="163" y="206"/>
                </a:lnTo>
                <a:lnTo>
                  <a:pt x="158" y="197"/>
                </a:lnTo>
                <a:lnTo>
                  <a:pt x="158" y="189"/>
                </a:lnTo>
                <a:lnTo>
                  <a:pt x="159" y="182"/>
                </a:lnTo>
                <a:lnTo>
                  <a:pt x="162" y="173"/>
                </a:lnTo>
                <a:lnTo>
                  <a:pt x="164" y="162"/>
                </a:lnTo>
                <a:lnTo>
                  <a:pt x="163" y="146"/>
                </a:lnTo>
                <a:lnTo>
                  <a:pt x="160" y="124"/>
                </a:lnTo>
                <a:lnTo>
                  <a:pt x="152" y="96"/>
                </a:lnTo>
                <a:lnTo>
                  <a:pt x="150" y="91"/>
                </a:lnTo>
                <a:lnTo>
                  <a:pt x="147" y="89"/>
                </a:lnTo>
                <a:lnTo>
                  <a:pt x="145" y="85"/>
                </a:lnTo>
                <a:lnTo>
                  <a:pt x="142" y="84"/>
                </a:lnTo>
                <a:lnTo>
                  <a:pt x="139" y="83"/>
                </a:lnTo>
                <a:lnTo>
                  <a:pt x="138" y="82"/>
                </a:lnTo>
                <a:lnTo>
                  <a:pt x="137" y="82"/>
                </a:lnTo>
                <a:lnTo>
                  <a:pt x="136" y="82"/>
                </a:lnTo>
                <a:lnTo>
                  <a:pt x="134" y="82"/>
                </a:lnTo>
                <a:lnTo>
                  <a:pt x="131" y="81"/>
                </a:lnTo>
                <a:lnTo>
                  <a:pt x="129" y="79"/>
                </a:lnTo>
                <a:lnTo>
                  <a:pt x="125" y="77"/>
                </a:lnTo>
                <a:lnTo>
                  <a:pt x="123" y="76"/>
                </a:lnTo>
                <a:lnTo>
                  <a:pt x="122" y="74"/>
                </a:lnTo>
                <a:lnTo>
                  <a:pt x="122" y="73"/>
                </a:lnTo>
                <a:lnTo>
                  <a:pt x="123" y="71"/>
                </a:lnTo>
                <a:lnTo>
                  <a:pt x="124" y="69"/>
                </a:lnTo>
                <a:lnTo>
                  <a:pt x="126" y="69"/>
                </a:lnTo>
                <a:lnTo>
                  <a:pt x="129" y="67"/>
                </a:lnTo>
                <a:lnTo>
                  <a:pt x="130" y="64"/>
                </a:lnTo>
                <a:lnTo>
                  <a:pt x="131" y="62"/>
                </a:lnTo>
                <a:lnTo>
                  <a:pt x="133" y="61"/>
                </a:lnTo>
                <a:lnTo>
                  <a:pt x="133" y="59"/>
                </a:lnTo>
                <a:lnTo>
                  <a:pt x="133" y="56"/>
                </a:lnTo>
                <a:lnTo>
                  <a:pt x="132" y="55"/>
                </a:lnTo>
                <a:lnTo>
                  <a:pt x="131" y="55"/>
                </a:lnTo>
                <a:lnTo>
                  <a:pt x="129" y="54"/>
                </a:lnTo>
                <a:lnTo>
                  <a:pt x="128" y="54"/>
                </a:lnTo>
                <a:lnTo>
                  <a:pt x="126" y="53"/>
                </a:lnTo>
                <a:lnTo>
                  <a:pt x="125" y="52"/>
                </a:lnTo>
                <a:lnTo>
                  <a:pt x="126" y="48"/>
                </a:lnTo>
                <a:lnTo>
                  <a:pt x="129" y="40"/>
                </a:lnTo>
                <a:lnTo>
                  <a:pt x="129" y="34"/>
                </a:lnTo>
                <a:lnTo>
                  <a:pt x="130" y="29"/>
                </a:lnTo>
                <a:lnTo>
                  <a:pt x="130" y="25"/>
                </a:lnTo>
                <a:lnTo>
                  <a:pt x="129" y="22"/>
                </a:lnTo>
                <a:lnTo>
                  <a:pt x="129" y="19"/>
                </a:lnTo>
                <a:lnTo>
                  <a:pt x="129" y="18"/>
                </a:lnTo>
                <a:lnTo>
                  <a:pt x="129" y="17"/>
                </a:lnTo>
                <a:lnTo>
                  <a:pt x="129" y="16"/>
                </a:lnTo>
                <a:lnTo>
                  <a:pt x="129" y="15"/>
                </a:lnTo>
                <a:lnTo>
                  <a:pt x="129" y="14"/>
                </a:lnTo>
                <a:lnTo>
                  <a:pt x="129" y="13"/>
                </a:lnTo>
                <a:lnTo>
                  <a:pt x="129" y="11"/>
                </a:lnTo>
                <a:lnTo>
                  <a:pt x="128" y="9"/>
                </a:lnTo>
                <a:lnTo>
                  <a:pt x="128" y="7"/>
                </a:lnTo>
                <a:lnTo>
                  <a:pt x="126" y="5"/>
                </a:lnTo>
                <a:lnTo>
                  <a:pt x="121" y="3"/>
                </a:lnTo>
                <a:lnTo>
                  <a:pt x="115" y="1"/>
                </a:lnTo>
                <a:lnTo>
                  <a:pt x="108" y="0"/>
                </a:lnTo>
                <a:lnTo>
                  <a:pt x="99" y="0"/>
                </a:lnTo>
                <a:lnTo>
                  <a:pt x="92" y="0"/>
                </a:lnTo>
                <a:lnTo>
                  <a:pt x="87" y="0"/>
                </a:lnTo>
                <a:lnTo>
                  <a:pt x="82" y="0"/>
                </a:lnTo>
                <a:lnTo>
                  <a:pt x="71" y="8"/>
                </a:lnTo>
                <a:lnTo>
                  <a:pt x="65" y="14"/>
                </a:lnTo>
                <a:lnTo>
                  <a:pt x="62" y="20"/>
                </a:lnTo>
                <a:lnTo>
                  <a:pt x="62" y="27"/>
                </a:lnTo>
                <a:lnTo>
                  <a:pt x="65" y="33"/>
                </a:lnTo>
                <a:lnTo>
                  <a:pt x="67" y="37"/>
                </a:lnTo>
                <a:lnTo>
                  <a:pt x="69" y="42"/>
                </a:lnTo>
                <a:lnTo>
                  <a:pt x="68" y="48"/>
                </a:lnTo>
                <a:lnTo>
                  <a:pt x="66" y="53"/>
                </a:lnTo>
                <a:lnTo>
                  <a:pt x="64" y="56"/>
                </a:lnTo>
                <a:lnTo>
                  <a:pt x="61" y="59"/>
                </a:lnTo>
                <a:lnTo>
                  <a:pt x="59" y="61"/>
                </a:lnTo>
                <a:lnTo>
                  <a:pt x="58" y="61"/>
                </a:lnTo>
                <a:lnTo>
                  <a:pt x="57" y="61"/>
                </a:lnTo>
                <a:lnTo>
                  <a:pt x="55" y="61"/>
                </a:lnTo>
                <a:lnTo>
                  <a:pt x="64" y="74"/>
                </a:lnTo>
                <a:lnTo>
                  <a:pt x="65" y="75"/>
                </a:lnTo>
                <a:lnTo>
                  <a:pt x="65" y="76"/>
                </a:lnTo>
                <a:lnTo>
                  <a:pt x="62" y="78"/>
                </a:lnTo>
                <a:lnTo>
                  <a:pt x="58" y="82"/>
                </a:lnTo>
                <a:lnTo>
                  <a:pt x="52" y="85"/>
                </a:lnTo>
                <a:lnTo>
                  <a:pt x="43" y="91"/>
                </a:lnTo>
                <a:lnTo>
                  <a:pt x="38" y="97"/>
                </a:lnTo>
                <a:lnTo>
                  <a:pt x="34" y="105"/>
                </a:lnTo>
                <a:lnTo>
                  <a:pt x="31" y="118"/>
                </a:lnTo>
                <a:lnTo>
                  <a:pt x="29" y="132"/>
                </a:lnTo>
                <a:lnTo>
                  <a:pt x="27" y="145"/>
                </a:lnTo>
                <a:lnTo>
                  <a:pt x="26" y="158"/>
                </a:lnTo>
                <a:lnTo>
                  <a:pt x="25" y="166"/>
                </a:lnTo>
                <a:lnTo>
                  <a:pt x="25" y="171"/>
                </a:lnTo>
                <a:lnTo>
                  <a:pt x="25" y="173"/>
                </a:lnTo>
                <a:lnTo>
                  <a:pt x="27" y="180"/>
                </a:lnTo>
                <a:lnTo>
                  <a:pt x="29" y="187"/>
                </a:lnTo>
                <a:lnTo>
                  <a:pt x="30" y="194"/>
                </a:lnTo>
                <a:lnTo>
                  <a:pt x="33" y="204"/>
                </a:lnTo>
                <a:lnTo>
                  <a:pt x="36" y="211"/>
                </a:lnTo>
                <a:lnTo>
                  <a:pt x="38" y="217"/>
                </a:lnTo>
                <a:lnTo>
                  <a:pt x="39" y="222"/>
                </a:lnTo>
                <a:lnTo>
                  <a:pt x="36" y="246"/>
                </a:lnTo>
                <a:lnTo>
                  <a:pt x="33" y="247"/>
                </a:lnTo>
                <a:lnTo>
                  <a:pt x="32" y="249"/>
                </a:lnTo>
                <a:lnTo>
                  <a:pt x="30" y="250"/>
                </a:lnTo>
                <a:lnTo>
                  <a:pt x="29" y="252"/>
                </a:lnTo>
                <a:lnTo>
                  <a:pt x="29" y="255"/>
                </a:lnTo>
                <a:lnTo>
                  <a:pt x="29" y="257"/>
                </a:lnTo>
                <a:lnTo>
                  <a:pt x="29" y="258"/>
                </a:lnTo>
                <a:lnTo>
                  <a:pt x="29" y="259"/>
                </a:lnTo>
                <a:lnTo>
                  <a:pt x="0" y="261"/>
                </a:lnTo>
                <a:lnTo>
                  <a:pt x="0" y="365"/>
                </a:lnTo>
              </a:path>
            </a:pathLst>
          </a:custGeom>
          <a:solidFill>
            <a:srgbClr val="4C4C4C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53845"/>
            <a:ext cx="301226" cy="296063"/>
          </a:xfrm>
          <a:prstGeom prst="rect">
            <a:avLst/>
          </a:prstGeom>
        </p:spPr>
      </p:pic>
      <p:cxnSp>
        <p:nvCxnSpPr>
          <p:cNvPr id="30" name="Straight Arrow Connector 111"/>
          <p:cNvCxnSpPr/>
          <p:nvPr/>
        </p:nvCxnSpPr>
        <p:spPr>
          <a:xfrm rot="5400000" flipH="1" flipV="1">
            <a:off x="143508" y="2573825"/>
            <a:ext cx="1368152" cy="12700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prstDash val="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11"/>
          <p:cNvCxnSpPr>
            <a:endCxn id="2" idx="2"/>
          </p:cNvCxnSpPr>
          <p:nvPr/>
        </p:nvCxnSpPr>
        <p:spPr>
          <a:xfrm rot="5400000" flipH="1" flipV="1">
            <a:off x="431540" y="2069769"/>
            <a:ext cx="576064" cy="72008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11"/>
          <p:cNvCxnSpPr>
            <a:stCxn id="68" idx="1"/>
            <a:endCxn id="2" idx="6"/>
          </p:cNvCxnSpPr>
          <p:nvPr/>
        </p:nvCxnSpPr>
        <p:spPr>
          <a:xfrm rot="10800000">
            <a:off x="899592" y="1817741"/>
            <a:ext cx="432048" cy="1084136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11"/>
          <p:cNvCxnSpPr>
            <a:stCxn id="63" idx="17"/>
            <a:endCxn id="2" idx="1"/>
          </p:cNvCxnSpPr>
          <p:nvPr/>
        </p:nvCxnSpPr>
        <p:spPr>
          <a:xfrm flipH="1" flipV="1">
            <a:off x="776667" y="1766824"/>
            <a:ext cx="1596718" cy="699488"/>
          </a:xfrm>
          <a:prstGeom prst="curvedConnector4">
            <a:avLst>
              <a:gd name="adj1" fmla="val -21230"/>
              <a:gd name="adj2" fmla="val 135696"/>
            </a:avLst>
          </a:prstGeom>
          <a:ln>
            <a:solidFill>
              <a:schemeClr val="accent6">
                <a:lumMod val="75000"/>
              </a:schemeClr>
            </a:solidFill>
            <a:prstDash val="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Выноска-облако 18"/>
          <p:cNvSpPr/>
          <p:nvPr/>
        </p:nvSpPr>
        <p:spPr>
          <a:xfrm>
            <a:off x="827584" y="3473925"/>
            <a:ext cx="1368152" cy="792088"/>
          </a:xfrm>
          <a:prstGeom prst="cloudCallout">
            <a:avLst>
              <a:gd name="adj1" fmla="val 81407"/>
              <a:gd name="adj2" fmla="val -65246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Internet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Прямоугольник 5"/>
          <p:cNvSpPr/>
          <p:nvPr/>
        </p:nvSpPr>
        <p:spPr>
          <a:xfrm>
            <a:off x="6876256" y="911359"/>
            <a:ext cx="2032211" cy="452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Решаемые задачи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9632" y="2681837"/>
            <a:ext cx="432048" cy="432048"/>
          </a:xfrm>
          <a:prstGeom prst="round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sp>
        <p:nvSpPr>
          <p:cNvPr id="53" name="Rounded Rectangle 52"/>
          <p:cNvSpPr/>
          <p:nvPr/>
        </p:nvSpPr>
        <p:spPr>
          <a:xfrm>
            <a:off x="776174" y="4802519"/>
            <a:ext cx="392772" cy="357066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pic>
        <p:nvPicPr>
          <p:cNvPr id="5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4" y="4842077"/>
            <a:ext cx="301226" cy="29606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802964" y="4796712"/>
            <a:ext cx="392772" cy="357066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pic>
        <p:nvPicPr>
          <p:cNvPr id="5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4" y="4836270"/>
            <a:ext cx="301226" cy="296063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1802964" y="5781155"/>
            <a:ext cx="392772" cy="357066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pic>
        <p:nvPicPr>
          <p:cNvPr id="6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4" y="5820713"/>
            <a:ext cx="301226" cy="296063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827584" y="5778181"/>
            <a:ext cx="392772" cy="357066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54000" rtlCol="0" anchor="t" anchorCtr="0"/>
          <a:lstStyle/>
          <a:p>
            <a:pPr algn="ctr"/>
            <a:endParaRPr lang="en-US" sz="1000" dirty="0" smtClean="0"/>
          </a:p>
        </p:txBody>
      </p:sp>
      <p:pic>
        <p:nvPicPr>
          <p:cNvPr id="6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4" y="5817739"/>
            <a:ext cx="301226" cy="296063"/>
          </a:xfrm>
          <a:prstGeom prst="rect">
            <a:avLst/>
          </a:prstGeom>
        </p:spPr>
      </p:pic>
      <p:cxnSp>
        <p:nvCxnSpPr>
          <p:cNvPr id="65" name="Straight Arrow Connector 111"/>
          <p:cNvCxnSpPr/>
          <p:nvPr/>
        </p:nvCxnSpPr>
        <p:spPr>
          <a:xfrm rot="10800000">
            <a:off x="827585" y="1889749"/>
            <a:ext cx="432048" cy="1084136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376092"/>
            </a:solidFill>
            <a:prstDash val="sys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111"/>
          <p:cNvCxnSpPr>
            <a:stCxn id="53" idx="1"/>
            <a:endCxn id="42" idx="0"/>
          </p:cNvCxnSpPr>
          <p:nvPr/>
        </p:nvCxnSpPr>
        <p:spPr>
          <a:xfrm rot="10800000" flipH="1">
            <a:off x="776174" y="3869970"/>
            <a:ext cx="55654" cy="1111083"/>
          </a:xfrm>
          <a:prstGeom prst="curvedConnector3">
            <a:avLst>
              <a:gd name="adj1" fmla="val -410752"/>
            </a:avLst>
          </a:prstGeom>
          <a:ln w="28575" cmpd="sng">
            <a:solidFill>
              <a:srgbClr val="376092"/>
            </a:solidFill>
            <a:prstDash val="sys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11"/>
          <p:cNvCxnSpPr>
            <a:stCxn id="62" idx="1"/>
            <a:endCxn id="42" idx="0"/>
          </p:cNvCxnSpPr>
          <p:nvPr/>
        </p:nvCxnSpPr>
        <p:spPr>
          <a:xfrm rot="10800000" flipH="1">
            <a:off x="827584" y="3869970"/>
            <a:ext cx="4244" cy="2086745"/>
          </a:xfrm>
          <a:prstGeom prst="curvedConnector3">
            <a:avLst>
              <a:gd name="adj1" fmla="val -13547479"/>
            </a:avLst>
          </a:prstGeom>
          <a:ln w="28575" cmpd="sng">
            <a:solidFill>
              <a:srgbClr val="376092"/>
            </a:solidFill>
            <a:prstDash val="sys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11"/>
          <p:cNvCxnSpPr>
            <a:stCxn id="59" idx="1"/>
            <a:endCxn id="42" idx="1"/>
          </p:cNvCxnSpPr>
          <p:nvPr/>
        </p:nvCxnSpPr>
        <p:spPr>
          <a:xfrm rot="10800000">
            <a:off x="1511660" y="4265170"/>
            <a:ext cx="291304" cy="1694518"/>
          </a:xfrm>
          <a:prstGeom prst="curvedConnector2">
            <a:avLst/>
          </a:prstGeom>
          <a:ln w="28575" cmpd="sng">
            <a:solidFill>
              <a:srgbClr val="376092"/>
            </a:solidFill>
            <a:prstDash val="sys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11"/>
          <p:cNvCxnSpPr>
            <a:stCxn id="59" idx="3"/>
            <a:endCxn id="42" idx="2"/>
          </p:cNvCxnSpPr>
          <p:nvPr/>
        </p:nvCxnSpPr>
        <p:spPr>
          <a:xfrm flipH="1" flipV="1">
            <a:off x="2194596" y="3869969"/>
            <a:ext cx="1140" cy="2089719"/>
          </a:xfrm>
          <a:prstGeom prst="curvedConnector3">
            <a:avLst>
              <a:gd name="adj1" fmla="val -46539561"/>
            </a:avLst>
          </a:prstGeom>
          <a:ln w="28575" cmpd="sng">
            <a:solidFill>
              <a:srgbClr val="376092"/>
            </a:solidFill>
            <a:prstDash val="sysDash"/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3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342"/>
          <p:cNvSpPr txBox="1"/>
          <p:nvPr/>
        </p:nvSpPr>
        <p:spPr>
          <a:xfrm>
            <a:off x="3627730" y="1427312"/>
            <a:ext cx="229946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b="1" i="1" dirty="0" smtClean="0">
                <a:solidFill>
                  <a:srgbClr val="376092"/>
                </a:solidFill>
              </a:rPr>
              <a:t>Программные контроллеры</a:t>
            </a:r>
            <a:endParaRPr lang="ru-RU" sz="1100" b="1" i="1" dirty="0">
              <a:solidFill>
                <a:srgbClr val="37609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700" y="0"/>
            <a:ext cx="7020780" cy="8367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Интеграция с корпоративными и технологическими информационными системами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9DFF0-BD6C-49BE-982A-4783C4FEB797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357722" y="2361656"/>
            <a:ext cx="501501" cy="465359"/>
            <a:chOff x="1170075" y="1232916"/>
            <a:chExt cx="1080000" cy="933091"/>
          </a:xfrm>
          <a:effectLst>
            <a:outerShdw blurRad="50800" dist="50800" dir="5400000" algn="ctr" rotWithShape="0">
              <a:srgbClr val="FFEB4D"/>
            </a:outerShdw>
          </a:effectLst>
        </p:grpSpPr>
        <p:sp>
          <p:nvSpPr>
            <p:cNvPr id="8" name="Flowchart: Magnetic Disk 7"/>
            <p:cNvSpPr/>
            <p:nvPr/>
          </p:nvSpPr>
          <p:spPr>
            <a:xfrm>
              <a:off x="1170075" y="1758809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1170075" y="1497967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1170075" y="1232916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50655" y="2793703"/>
            <a:ext cx="116941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b="1" i="1" dirty="0" smtClean="0">
                <a:solidFill>
                  <a:srgbClr val="376092"/>
                </a:solidFill>
              </a:rPr>
              <a:t>Первичная БД</a:t>
            </a:r>
            <a:endParaRPr lang="ru-RU" sz="1100" b="1" i="1" dirty="0">
              <a:solidFill>
                <a:srgbClr val="376092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98655" y="4340032"/>
            <a:ext cx="160269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ИМ (</a:t>
            </a:r>
            <a:r>
              <a:rPr lang="ru-RU" sz="1100" i="1" dirty="0" err="1" smtClean="0">
                <a:solidFill>
                  <a:schemeClr val="accent1">
                    <a:lumMod val="75000"/>
                  </a:schemeClr>
                </a:solidFill>
              </a:rPr>
              <a:t>ДатаРасчета</a:t>
            </a: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8" name="Straight Arrow Connector 147"/>
          <p:cNvCxnSpPr>
            <a:stCxn id="9" idx="4"/>
            <a:endCxn id="115" idx="2"/>
          </p:cNvCxnSpPr>
          <p:nvPr/>
        </p:nvCxnSpPr>
        <p:spPr>
          <a:xfrm flipH="1">
            <a:off x="4199187" y="2595385"/>
            <a:ext cx="660036" cy="1701194"/>
          </a:xfrm>
          <a:prstGeom prst="curvedConnector5">
            <a:avLst>
              <a:gd name="adj1" fmla="val -52879"/>
              <a:gd name="adj2" fmla="val 50000"/>
              <a:gd name="adj3" fmla="val 141269"/>
            </a:avLst>
          </a:prstGeom>
          <a:ln>
            <a:solidFill>
              <a:schemeClr val="accent3">
                <a:lumMod val="75000"/>
              </a:schemeClr>
            </a:solidFill>
            <a:headEnd w="med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4411995" y="3259385"/>
            <a:ext cx="483517" cy="279936"/>
            <a:chOff x="3923928" y="2996952"/>
            <a:chExt cx="1368424" cy="958850"/>
          </a:xfrm>
        </p:grpSpPr>
        <p:sp>
          <p:nvSpPr>
            <p:cNvPr id="124" name="Freeform 412"/>
            <p:cNvSpPr>
              <a:spLocks noChangeAspect="1"/>
            </p:cNvSpPr>
            <p:nvPr/>
          </p:nvSpPr>
          <p:spPr bwMode="auto">
            <a:xfrm>
              <a:off x="3970315" y="3030130"/>
              <a:ext cx="1322037" cy="925672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7" y="206"/>
                </a:cxn>
                <a:cxn ang="0">
                  <a:pos x="610" y="196"/>
                </a:cxn>
                <a:cxn ang="0">
                  <a:pos x="611" y="185"/>
                </a:cxn>
                <a:cxn ang="0">
                  <a:pos x="607" y="160"/>
                </a:cxn>
                <a:cxn ang="0">
                  <a:pos x="570" y="115"/>
                </a:cxn>
                <a:cxn ang="0">
                  <a:pos x="505" y="89"/>
                </a:cxn>
                <a:cxn ang="0">
                  <a:pos x="462" y="49"/>
                </a:cxn>
                <a:cxn ang="0">
                  <a:pos x="402" y="10"/>
                </a:cxn>
                <a:cxn ang="0">
                  <a:pos x="317" y="0"/>
                </a:cxn>
                <a:cxn ang="0">
                  <a:pos x="253" y="15"/>
                </a:cxn>
                <a:cxn ang="0">
                  <a:pos x="204" y="44"/>
                </a:cxn>
                <a:cxn ang="0">
                  <a:pos x="178" y="70"/>
                </a:cxn>
                <a:cxn ang="0">
                  <a:pos x="165" y="69"/>
                </a:cxn>
                <a:cxn ang="0">
                  <a:pos x="151" y="70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1" y="220"/>
                </a:cxn>
                <a:cxn ang="0">
                  <a:pos x="37" y="247"/>
                </a:cxn>
                <a:cxn ang="0">
                  <a:pos x="54" y="268"/>
                </a:cxn>
                <a:cxn ang="0">
                  <a:pos x="35" y="289"/>
                </a:cxn>
                <a:cxn ang="0">
                  <a:pos x="28" y="314"/>
                </a:cxn>
                <a:cxn ang="0">
                  <a:pos x="39" y="353"/>
                </a:cxn>
                <a:cxn ang="0">
                  <a:pos x="85" y="384"/>
                </a:cxn>
                <a:cxn ang="0">
                  <a:pos x="152" y="393"/>
                </a:cxn>
                <a:cxn ang="0">
                  <a:pos x="155" y="392"/>
                </a:cxn>
                <a:cxn ang="0">
                  <a:pos x="157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0" y="428"/>
                </a:cxn>
                <a:cxn ang="0">
                  <a:pos x="214" y="458"/>
                </a:cxn>
                <a:cxn ang="0">
                  <a:pos x="279" y="466"/>
                </a:cxn>
                <a:cxn ang="0">
                  <a:pos x="324" y="455"/>
                </a:cxn>
                <a:cxn ang="0">
                  <a:pos x="360" y="435"/>
                </a:cxn>
                <a:cxn ang="0">
                  <a:pos x="383" y="419"/>
                </a:cxn>
                <a:cxn ang="0">
                  <a:pos x="408" y="425"/>
                </a:cxn>
                <a:cxn ang="0">
                  <a:pos x="434" y="426"/>
                </a:cxn>
                <a:cxn ang="0">
                  <a:pos x="487" y="416"/>
                </a:cxn>
                <a:cxn ang="0">
                  <a:pos x="535" y="385"/>
                </a:cxn>
                <a:cxn ang="0">
                  <a:pos x="551" y="341"/>
                </a:cxn>
                <a:cxn ang="0">
                  <a:pos x="551" y="338"/>
                </a:cxn>
                <a:cxn ang="0">
                  <a:pos x="550" y="336"/>
                </a:cxn>
                <a:cxn ang="0">
                  <a:pos x="569" y="329"/>
                </a:cxn>
                <a:cxn ang="0">
                  <a:pos x="614" y="303"/>
                </a:cxn>
                <a:cxn ang="0">
                  <a:pos x="636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1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3" y="211"/>
                  </a:lnTo>
                  <a:lnTo>
                    <a:pt x="607" y="206"/>
                  </a:lnTo>
                  <a:lnTo>
                    <a:pt x="608" y="203"/>
                  </a:lnTo>
                  <a:lnTo>
                    <a:pt x="609" y="199"/>
                  </a:lnTo>
                  <a:lnTo>
                    <a:pt x="610" y="196"/>
                  </a:lnTo>
                  <a:lnTo>
                    <a:pt x="610" y="192"/>
                  </a:lnTo>
                  <a:lnTo>
                    <a:pt x="611" y="189"/>
                  </a:lnTo>
                  <a:lnTo>
                    <a:pt x="611" y="185"/>
                  </a:lnTo>
                  <a:lnTo>
                    <a:pt x="611" y="182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6" y="128"/>
                  </a:lnTo>
                  <a:lnTo>
                    <a:pt x="570" y="115"/>
                  </a:lnTo>
                  <a:lnTo>
                    <a:pt x="551" y="104"/>
                  </a:lnTo>
                  <a:lnTo>
                    <a:pt x="529" y="95"/>
                  </a:lnTo>
                  <a:lnTo>
                    <a:pt x="505" y="89"/>
                  </a:lnTo>
                  <a:lnTo>
                    <a:pt x="479" y="86"/>
                  </a:lnTo>
                  <a:lnTo>
                    <a:pt x="473" y="67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2" y="10"/>
                  </a:lnTo>
                  <a:lnTo>
                    <a:pt x="376" y="3"/>
                  </a:lnTo>
                  <a:lnTo>
                    <a:pt x="347" y="0"/>
                  </a:lnTo>
                  <a:lnTo>
                    <a:pt x="317" y="0"/>
                  </a:lnTo>
                  <a:lnTo>
                    <a:pt x="294" y="3"/>
                  </a:lnTo>
                  <a:lnTo>
                    <a:pt x="273" y="8"/>
                  </a:lnTo>
                  <a:lnTo>
                    <a:pt x="253" y="15"/>
                  </a:lnTo>
                  <a:lnTo>
                    <a:pt x="235" y="23"/>
                  </a:lnTo>
                  <a:lnTo>
                    <a:pt x="218" y="33"/>
                  </a:lnTo>
                  <a:lnTo>
                    <a:pt x="204" y="44"/>
                  </a:lnTo>
                  <a:lnTo>
                    <a:pt x="192" y="57"/>
                  </a:lnTo>
                  <a:lnTo>
                    <a:pt x="182" y="70"/>
                  </a:lnTo>
                  <a:lnTo>
                    <a:pt x="178" y="70"/>
                  </a:lnTo>
                  <a:lnTo>
                    <a:pt x="173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0" y="69"/>
                  </a:lnTo>
                  <a:lnTo>
                    <a:pt x="156" y="69"/>
                  </a:lnTo>
                  <a:lnTo>
                    <a:pt x="151" y="70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1" y="95"/>
                  </a:lnTo>
                  <a:lnTo>
                    <a:pt x="39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1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1" y="220"/>
                  </a:lnTo>
                  <a:lnTo>
                    <a:pt x="18" y="230"/>
                  </a:lnTo>
                  <a:lnTo>
                    <a:pt x="27" y="239"/>
                  </a:lnTo>
                  <a:lnTo>
                    <a:pt x="37" y="247"/>
                  </a:lnTo>
                  <a:lnTo>
                    <a:pt x="49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5"/>
                  </a:lnTo>
                  <a:lnTo>
                    <a:pt x="40" y="282"/>
                  </a:lnTo>
                  <a:lnTo>
                    <a:pt x="35" y="289"/>
                  </a:lnTo>
                  <a:lnTo>
                    <a:pt x="32" y="298"/>
                  </a:lnTo>
                  <a:lnTo>
                    <a:pt x="29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1" y="339"/>
                  </a:lnTo>
                  <a:lnTo>
                    <a:pt x="39" y="353"/>
                  </a:lnTo>
                  <a:lnTo>
                    <a:pt x="51" y="365"/>
                  </a:lnTo>
                  <a:lnTo>
                    <a:pt x="67" y="376"/>
                  </a:lnTo>
                  <a:lnTo>
                    <a:pt x="85" y="384"/>
                  </a:lnTo>
                  <a:lnTo>
                    <a:pt x="106" y="390"/>
                  </a:lnTo>
                  <a:lnTo>
                    <a:pt x="128" y="393"/>
                  </a:lnTo>
                  <a:lnTo>
                    <a:pt x="152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2" y="414"/>
                  </a:lnTo>
                  <a:lnTo>
                    <a:pt x="170" y="428"/>
                  </a:lnTo>
                  <a:lnTo>
                    <a:pt x="182" y="440"/>
                  </a:lnTo>
                  <a:lnTo>
                    <a:pt x="196" y="450"/>
                  </a:lnTo>
                  <a:lnTo>
                    <a:pt x="214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4"/>
                  </a:lnTo>
                  <a:lnTo>
                    <a:pt x="310" y="460"/>
                  </a:lnTo>
                  <a:lnTo>
                    <a:pt x="324" y="455"/>
                  </a:lnTo>
                  <a:lnTo>
                    <a:pt x="337" y="450"/>
                  </a:lnTo>
                  <a:lnTo>
                    <a:pt x="349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3" y="419"/>
                  </a:lnTo>
                  <a:lnTo>
                    <a:pt x="391" y="422"/>
                  </a:lnTo>
                  <a:lnTo>
                    <a:pt x="399" y="424"/>
                  </a:lnTo>
                  <a:lnTo>
                    <a:pt x="408" y="425"/>
                  </a:lnTo>
                  <a:lnTo>
                    <a:pt x="416" y="426"/>
                  </a:lnTo>
                  <a:lnTo>
                    <a:pt x="425" y="426"/>
                  </a:lnTo>
                  <a:lnTo>
                    <a:pt x="434" y="426"/>
                  </a:lnTo>
                  <a:lnTo>
                    <a:pt x="444" y="426"/>
                  </a:lnTo>
                  <a:lnTo>
                    <a:pt x="466" y="423"/>
                  </a:lnTo>
                  <a:lnTo>
                    <a:pt x="487" y="416"/>
                  </a:lnTo>
                  <a:lnTo>
                    <a:pt x="506" y="408"/>
                  </a:lnTo>
                  <a:lnTo>
                    <a:pt x="522" y="397"/>
                  </a:lnTo>
                  <a:lnTo>
                    <a:pt x="535" y="385"/>
                  </a:lnTo>
                  <a:lnTo>
                    <a:pt x="544" y="371"/>
                  </a:lnTo>
                  <a:lnTo>
                    <a:pt x="550" y="356"/>
                  </a:lnTo>
                  <a:lnTo>
                    <a:pt x="551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0" y="336"/>
                  </a:lnTo>
                  <a:lnTo>
                    <a:pt x="550" y="335"/>
                  </a:lnTo>
                  <a:lnTo>
                    <a:pt x="550" y="335"/>
                  </a:lnTo>
                  <a:lnTo>
                    <a:pt x="569" y="329"/>
                  </a:lnTo>
                  <a:lnTo>
                    <a:pt x="586" y="322"/>
                  </a:lnTo>
                  <a:lnTo>
                    <a:pt x="601" y="314"/>
                  </a:lnTo>
                  <a:lnTo>
                    <a:pt x="614" y="303"/>
                  </a:lnTo>
                  <a:lnTo>
                    <a:pt x="624" y="292"/>
                  </a:lnTo>
                  <a:lnTo>
                    <a:pt x="632" y="279"/>
                  </a:lnTo>
                  <a:lnTo>
                    <a:pt x="636" y="266"/>
                  </a:lnTo>
                  <a:lnTo>
                    <a:pt x="637" y="2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413"/>
            <p:cNvSpPr>
              <a:spLocks noChangeAspect="1"/>
            </p:cNvSpPr>
            <p:nvPr/>
          </p:nvSpPr>
          <p:spPr bwMode="auto">
            <a:xfrm>
              <a:off x="3923928" y="2996952"/>
              <a:ext cx="1322037" cy="925672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8" y="206"/>
                </a:cxn>
                <a:cxn ang="0">
                  <a:pos x="610" y="196"/>
                </a:cxn>
                <a:cxn ang="0">
                  <a:pos x="612" y="185"/>
                </a:cxn>
                <a:cxn ang="0">
                  <a:pos x="607" y="160"/>
                </a:cxn>
                <a:cxn ang="0">
                  <a:pos x="571" y="115"/>
                </a:cxn>
                <a:cxn ang="0">
                  <a:pos x="506" y="89"/>
                </a:cxn>
                <a:cxn ang="0">
                  <a:pos x="462" y="49"/>
                </a:cxn>
                <a:cxn ang="0">
                  <a:pos x="403" y="10"/>
                </a:cxn>
                <a:cxn ang="0">
                  <a:pos x="317" y="0"/>
                </a:cxn>
                <a:cxn ang="0">
                  <a:pos x="254" y="15"/>
                </a:cxn>
                <a:cxn ang="0">
                  <a:pos x="204" y="44"/>
                </a:cxn>
                <a:cxn ang="0">
                  <a:pos x="178" y="69"/>
                </a:cxn>
                <a:cxn ang="0">
                  <a:pos x="165" y="69"/>
                </a:cxn>
                <a:cxn ang="0">
                  <a:pos x="152" y="69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2" y="220"/>
                </a:cxn>
                <a:cxn ang="0">
                  <a:pos x="38" y="247"/>
                </a:cxn>
                <a:cxn ang="0">
                  <a:pos x="54" y="268"/>
                </a:cxn>
                <a:cxn ang="0">
                  <a:pos x="36" y="289"/>
                </a:cxn>
                <a:cxn ang="0">
                  <a:pos x="28" y="314"/>
                </a:cxn>
                <a:cxn ang="0">
                  <a:pos x="40" y="353"/>
                </a:cxn>
                <a:cxn ang="0">
                  <a:pos x="86" y="384"/>
                </a:cxn>
                <a:cxn ang="0">
                  <a:pos x="153" y="392"/>
                </a:cxn>
                <a:cxn ang="0">
                  <a:pos x="155" y="392"/>
                </a:cxn>
                <a:cxn ang="0">
                  <a:pos x="158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1" y="427"/>
                </a:cxn>
                <a:cxn ang="0">
                  <a:pos x="215" y="458"/>
                </a:cxn>
                <a:cxn ang="0">
                  <a:pos x="279" y="466"/>
                </a:cxn>
                <a:cxn ang="0">
                  <a:pos x="325" y="455"/>
                </a:cxn>
                <a:cxn ang="0">
                  <a:pos x="360" y="435"/>
                </a:cxn>
                <a:cxn ang="0">
                  <a:pos x="384" y="419"/>
                </a:cxn>
                <a:cxn ang="0">
                  <a:pos x="408" y="425"/>
                </a:cxn>
                <a:cxn ang="0">
                  <a:pos x="435" y="426"/>
                </a:cxn>
                <a:cxn ang="0">
                  <a:pos x="488" y="416"/>
                </a:cxn>
                <a:cxn ang="0">
                  <a:pos x="536" y="385"/>
                </a:cxn>
                <a:cxn ang="0">
                  <a:pos x="552" y="341"/>
                </a:cxn>
                <a:cxn ang="0">
                  <a:pos x="551" y="338"/>
                </a:cxn>
                <a:cxn ang="0">
                  <a:pos x="551" y="336"/>
                </a:cxn>
                <a:cxn ang="0">
                  <a:pos x="569" y="329"/>
                </a:cxn>
                <a:cxn ang="0">
                  <a:pos x="615" y="303"/>
                </a:cxn>
                <a:cxn ang="0">
                  <a:pos x="637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2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4" y="211"/>
                  </a:lnTo>
                  <a:lnTo>
                    <a:pt x="608" y="206"/>
                  </a:lnTo>
                  <a:lnTo>
                    <a:pt x="609" y="203"/>
                  </a:lnTo>
                  <a:lnTo>
                    <a:pt x="610" y="199"/>
                  </a:lnTo>
                  <a:lnTo>
                    <a:pt x="610" y="196"/>
                  </a:lnTo>
                  <a:lnTo>
                    <a:pt x="611" y="192"/>
                  </a:lnTo>
                  <a:lnTo>
                    <a:pt x="611" y="189"/>
                  </a:lnTo>
                  <a:lnTo>
                    <a:pt x="612" y="185"/>
                  </a:lnTo>
                  <a:lnTo>
                    <a:pt x="612" y="181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7" y="128"/>
                  </a:lnTo>
                  <a:lnTo>
                    <a:pt x="571" y="115"/>
                  </a:lnTo>
                  <a:lnTo>
                    <a:pt x="552" y="104"/>
                  </a:lnTo>
                  <a:lnTo>
                    <a:pt x="530" y="95"/>
                  </a:lnTo>
                  <a:lnTo>
                    <a:pt x="506" y="89"/>
                  </a:lnTo>
                  <a:lnTo>
                    <a:pt x="480" y="86"/>
                  </a:lnTo>
                  <a:lnTo>
                    <a:pt x="474" y="66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3" y="10"/>
                  </a:lnTo>
                  <a:lnTo>
                    <a:pt x="376" y="3"/>
                  </a:lnTo>
                  <a:lnTo>
                    <a:pt x="348" y="0"/>
                  </a:lnTo>
                  <a:lnTo>
                    <a:pt x="317" y="0"/>
                  </a:lnTo>
                  <a:lnTo>
                    <a:pt x="295" y="3"/>
                  </a:lnTo>
                  <a:lnTo>
                    <a:pt x="273" y="8"/>
                  </a:lnTo>
                  <a:lnTo>
                    <a:pt x="254" y="15"/>
                  </a:lnTo>
                  <a:lnTo>
                    <a:pt x="235" y="23"/>
                  </a:lnTo>
                  <a:lnTo>
                    <a:pt x="219" y="33"/>
                  </a:lnTo>
                  <a:lnTo>
                    <a:pt x="204" y="44"/>
                  </a:lnTo>
                  <a:lnTo>
                    <a:pt x="192" y="56"/>
                  </a:lnTo>
                  <a:lnTo>
                    <a:pt x="183" y="70"/>
                  </a:lnTo>
                  <a:lnTo>
                    <a:pt x="178" y="69"/>
                  </a:lnTo>
                  <a:lnTo>
                    <a:pt x="174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1" y="69"/>
                  </a:lnTo>
                  <a:lnTo>
                    <a:pt x="156" y="69"/>
                  </a:lnTo>
                  <a:lnTo>
                    <a:pt x="152" y="69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2" y="94"/>
                  </a:lnTo>
                  <a:lnTo>
                    <a:pt x="40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2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2" y="220"/>
                  </a:lnTo>
                  <a:lnTo>
                    <a:pt x="19" y="229"/>
                  </a:lnTo>
                  <a:lnTo>
                    <a:pt x="28" y="239"/>
                  </a:lnTo>
                  <a:lnTo>
                    <a:pt x="38" y="247"/>
                  </a:lnTo>
                  <a:lnTo>
                    <a:pt x="50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4"/>
                  </a:lnTo>
                  <a:lnTo>
                    <a:pt x="41" y="282"/>
                  </a:lnTo>
                  <a:lnTo>
                    <a:pt x="36" y="289"/>
                  </a:lnTo>
                  <a:lnTo>
                    <a:pt x="32" y="297"/>
                  </a:lnTo>
                  <a:lnTo>
                    <a:pt x="30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2" y="339"/>
                  </a:lnTo>
                  <a:lnTo>
                    <a:pt x="40" y="353"/>
                  </a:lnTo>
                  <a:lnTo>
                    <a:pt x="52" y="365"/>
                  </a:lnTo>
                  <a:lnTo>
                    <a:pt x="67" y="376"/>
                  </a:lnTo>
                  <a:lnTo>
                    <a:pt x="86" y="384"/>
                  </a:lnTo>
                  <a:lnTo>
                    <a:pt x="106" y="390"/>
                  </a:lnTo>
                  <a:lnTo>
                    <a:pt x="129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3" y="414"/>
                  </a:lnTo>
                  <a:lnTo>
                    <a:pt x="171" y="427"/>
                  </a:lnTo>
                  <a:lnTo>
                    <a:pt x="182" y="440"/>
                  </a:lnTo>
                  <a:lnTo>
                    <a:pt x="197" y="450"/>
                  </a:lnTo>
                  <a:lnTo>
                    <a:pt x="215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3"/>
                  </a:lnTo>
                  <a:lnTo>
                    <a:pt x="310" y="460"/>
                  </a:lnTo>
                  <a:lnTo>
                    <a:pt x="325" y="455"/>
                  </a:lnTo>
                  <a:lnTo>
                    <a:pt x="338" y="449"/>
                  </a:lnTo>
                  <a:lnTo>
                    <a:pt x="350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4" y="419"/>
                  </a:lnTo>
                  <a:lnTo>
                    <a:pt x="392" y="422"/>
                  </a:lnTo>
                  <a:lnTo>
                    <a:pt x="400" y="423"/>
                  </a:lnTo>
                  <a:lnTo>
                    <a:pt x="408" y="425"/>
                  </a:lnTo>
                  <a:lnTo>
                    <a:pt x="417" y="426"/>
                  </a:lnTo>
                  <a:lnTo>
                    <a:pt x="426" y="426"/>
                  </a:lnTo>
                  <a:lnTo>
                    <a:pt x="435" y="426"/>
                  </a:lnTo>
                  <a:lnTo>
                    <a:pt x="444" y="426"/>
                  </a:lnTo>
                  <a:lnTo>
                    <a:pt x="467" y="422"/>
                  </a:lnTo>
                  <a:lnTo>
                    <a:pt x="488" y="416"/>
                  </a:lnTo>
                  <a:lnTo>
                    <a:pt x="507" y="408"/>
                  </a:lnTo>
                  <a:lnTo>
                    <a:pt x="523" y="397"/>
                  </a:lnTo>
                  <a:lnTo>
                    <a:pt x="536" y="385"/>
                  </a:lnTo>
                  <a:lnTo>
                    <a:pt x="545" y="371"/>
                  </a:lnTo>
                  <a:lnTo>
                    <a:pt x="550" y="356"/>
                  </a:lnTo>
                  <a:lnTo>
                    <a:pt x="552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51" y="334"/>
                  </a:lnTo>
                  <a:lnTo>
                    <a:pt x="569" y="329"/>
                  </a:lnTo>
                  <a:lnTo>
                    <a:pt x="587" y="322"/>
                  </a:lnTo>
                  <a:lnTo>
                    <a:pt x="602" y="313"/>
                  </a:lnTo>
                  <a:lnTo>
                    <a:pt x="615" y="303"/>
                  </a:lnTo>
                  <a:lnTo>
                    <a:pt x="625" y="292"/>
                  </a:lnTo>
                  <a:lnTo>
                    <a:pt x="632" y="279"/>
                  </a:lnTo>
                  <a:lnTo>
                    <a:pt x="637" y="266"/>
                  </a:lnTo>
                  <a:lnTo>
                    <a:pt x="637" y="25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6" name="Group 414"/>
            <p:cNvGrpSpPr>
              <a:grpSpLocks noChangeAspect="1"/>
            </p:cNvGrpSpPr>
            <p:nvPr/>
          </p:nvGrpSpPr>
          <p:grpSpPr bwMode="auto">
            <a:xfrm>
              <a:off x="4056463" y="3000270"/>
              <a:ext cx="1003953" cy="786323"/>
              <a:chOff x="4510" y="3030"/>
              <a:chExt cx="486" cy="401"/>
            </a:xfrm>
          </p:grpSpPr>
          <p:sp>
            <p:nvSpPr>
              <p:cNvPr id="127" name="Freeform 415"/>
              <p:cNvSpPr>
                <a:spLocks noChangeAspect="1"/>
              </p:cNvSpPr>
              <p:nvPr/>
            </p:nvSpPr>
            <p:spPr bwMode="auto">
              <a:xfrm>
                <a:off x="4768" y="3067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4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4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416"/>
              <p:cNvSpPr>
                <a:spLocks noChangeAspect="1"/>
              </p:cNvSpPr>
              <p:nvPr/>
            </p:nvSpPr>
            <p:spPr bwMode="auto">
              <a:xfrm>
                <a:off x="4736" y="3050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417"/>
              <p:cNvSpPr>
                <a:spLocks noChangeAspect="1"/>
              </p:cNvSpPr>
              <p:nvPr/>
            </p:nvSpPr>
            <p:spPr bwMode="auto">
              <a:xfrm>
                <a:off x="4736" y="3030"/>
                <a:ext cx="98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7" y="36"/>
                  </a:cxn>
                  <a:cxn ang="0">
                    <a:pos x="32" y="60"/>
                  </a:cxn>
                </a:cxnLst>
                <a:rect l="0" t="0" r="r" b="b"/>
                <a:pathLst>
                  <a:path w="98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7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418"/>
              <p:cNvSpPr>
                <a:spLocks noChangeAspect="1"/>
              </p:cNvSpPr>
              <p:nvPr/>
            </p:nvSpPr>
            <p:spPr bwMode="auto">
              <a:xfrm>
                <a:off x="4799" y="3137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1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1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419"/>
              <p:cNvSpPr>
                <a:spLocks noChangeAspect="1"/>
              </p:cNvSpPr>
              <p:nvPr/>
            </p:nvSpPr>
            <p:spPr bwMode="auto">
              <a:xfrm>
                <a:off x="4799" y="3119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0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0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420"/>
              <p:cNvSpPr>
                <a:spLocks noChangeAspect="1"/>
              </p:cNvSpPr>
              <p:nvPr/>
            </p:nvSpPr>
            <p:spPr bwMode="auto">
              <a:xfrm>
                <a:off x="4588" y="3099"/>
                <a:ext cx="158" cy="90"/>
              </a:xfrm>
              <a:custGeom>
                <a:avLst/>
                <a:gdLst/>
                <a:ahLst/>
                <a:cxnLst>
                  <a:cxn ang="0">
                    <a:pos x="157" y="14"/>
                  </a:cxn>
                  <a:cxn ang="0">
                    <a:pos x="150" y="56"/>
                  </a:cxn>
                  <a:cxn ang="0">
                    <a:pos x="137" y="41"/>
                  </a:cxn>
                  <a:cxn ang="0">
                    <a:pos x="24" y="89"/>
                  </a:cxn>
                  <a:cxn ang="0">
                    <a:pos x="0" y="59"/>
                  </a:cxn>
                  <a:cxn ang="0">
                    <a:pos x="115" y="15"/>
                  </a:cxn>
                  <a:cxn ang="0">
                    <a:pos x="101" y="0"/>
                  </a:cxn>
                  <a:cxn ang="0">
                    <a:pos x="157" y="14"/>
                  </a:cxn>
                </a:cxnLst>
                <a:rect l="0" t="0" r="r" b="b"/>
                <a:pathLst>
                  <a:path w="158" h="90">
                    <a:moveTo>
                      <a:pt x="157" y="14"/>
                    </a:moveTo>
                    <a:lnTo>
                      <a:pt x="150" y="56"/>
                    </a:lnTo>
                    <a:lnTo>
                      <a:pt x="137" y="41"/>
                    </a:lnTo>
                    <a:lnTo>
                      <a:pt x="24" y="89"/>
                    </a:lnTo>
                    <a:lnTo>
                      <a:pt x="0" y="59"/>
                    </a:lnTo>
                    <a:lnTo>
                      <a:pt x="115" y="15"/>
                    </a:lnTo>
                    <a:lnTo>
                      <a:pt x="101" y="0"/>
                    </a:lnTo>
                    <a:lnTo>
                      <a:pt x="157" y="1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421"/>
              <p:cNvSpPr>
                <a:spLocks noChangeAspect="1"/>
              </p:cNvSpPr>
              <p:nvPr/>
            </p:nvSpPr>
            <p:spPr bwMode="auto">
              <a:xfrm>
                <a:off x="4592" y="3089"/>
                <a:ext cx="154" cy="86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146" y="52"/>
                  </a:cxn>
                  <a:cxn ang="0">
                    <a:pos x="133" y="37"/>
                  </a:cxn>
                  <a:cxn ang="0">
                    <a:pos x="20" y="85"/>
                  </a:cxn>
                  <a:cxn ang="0">
                    <a:pos x="0" y="60"/>
                  </a:cxn>
                  <a:cxn ang="0">
                    <a:pos x="115" y="16"/>
                  </a:cxn>
                  <a:cxn ang="0">
                    <a:pos x="101" y="0"/>
                  </a:cxn>
                  <a:cxn ang="0">
                    <a:pos x="153" y="10"/>
                  </a:cxn>
                </a:cxnLst>
                <a:rect l="0" t="0" r="r" b="b"/>
                <a:pathLst>
                  <a:path w="154" h="86">
                    <a:moveTo>
                      <a:pt x="153" y="10"/>
                    </a:moveTo>
                    <a:lnTo>
                      <a:pt x="146" y="52"/>
                    </a:lnTo>
                    <a:lnTo>
                      <a:pt x="133" y="37"/>
                    </a:lnTo>
                    <a:lnTo>
                      <a:pt x="20" y="85"/>
                    </a:lnTo>
                    <a:lnTo>
                      <a:pt x="0" y="60"/>
                    </a:lnTo>
                    <a:lnTo>
                      <a:pt x="115" y="16"/>
                    </a:lnTo>
                    <a:lnTo>
                      <a:pt x="101" y="0"/>
                    </a:lnTo>
                    <a:lnTo>
                      <a:pt x="153" y="1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422"/>
              <p:cNvSpPr>
                <a:spLocks noChangeAspect="1"/>
              </p:cNvSpPr>
              <p:nvPr/>
            </p:nvSpPr>
            <p:spPr bwMode="auto">
              <a:xfrm>
                <a:off x="4747" y="3287"/>
                <a:ext cx="159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" y="29"/>
                  </a:cxn>
                  <a:cxn ang="0">
                    <a:pos x="21" y="44"/>
                  </a:cxn>
                  <a:cxn ang="0">
                    <a:pos x="136" y="0"/>
                  </a:cxn>
                  <a:cxn ang="0">
                    <a:pos x="158" y="30"/>
                  </a:cxn>
                  <a:cxn ang="0">
                    <a:pos x="42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9" h="87">
                    <a:moveTo>
                      <a:pt x="0" y="70"/>
                    </a:moveTo>
                    <a:lnTo>
                      <a:pt x="9" y="29"/>
                    </a:lnTo>
                    <a:lnTo>
                      <a:pt x="21" y="44"/>
                    </a:lnTo>
                    <a:lnTo>
                      <a:pt x="136" y="0"/>
                    </a:lnTo>
                    <a:lnTo>
                      <a:pt x="158" y="30"/>
                    </a:lnTo>
                    <a:lnTo>
                      <a:pt x="42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423"/>
              <p:cNvSpPr>
                <a:spLocks noChangeAspect="1"/>
              </p:cNvSpPr>
              <p:nvPr/>
            </p:nvSpPr>
            <p:spPr bwMode="auto">
              <a:xfrm>
                <a:off x="4748" y="3273"/>
                <a:ext cx="158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8" y="29"/>
                  </a:cxn>
                  <a:cxn ang="0">
                    <a:pos x="21" y="44"/>
                  </a:cxn>
                  <a:cxn ang="0">
                    <a:pos x="135" y="0"/>
                  </a:cxn>
                  <a:cxn ang="0">
                    <a:pos x="157" y="30"/>
                  </a:cxn>
                  <a:cxn ang="0">
                    <a:pos x="41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8" h="87">
                    <a:moveTo>
                      <a:pt x="0" y="70"/>
                    </a:moveTo>
                    <a:lnTo>
                      <a:pt x="8" y="29"/>
                    </a:lnTo>
                    <a:lnTo>
                      <a:pt x="21" y="44"/>
                    </a:lnTo>
                    <a:lnTo>
                      <a:pt x="135" y="0"/>
                    </a:lnTo>
                    <a:lnTo>
                      <a:pt x="157" y="30"/>
                    </a:lnTo>
                    <a:lnTo>
                      <a:pt x="41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424"/>
              <p:cNvSpPr>
                <a:spLocks noChangeAspect="1"/>
              </p:cNvSpPr>
              <p:nvPr/>
            </p:nvSpPr>
            <p:spPr bwMode="auto">
              <a:xfrm>
                <a:off x="4542" y="3162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425"/>
              <p:cNvSpPr>
                <a:spLocks noChangeAspect="1"/>
              </p:cNvSpPr>
              <p:nvPr/>
            </p:nvSpPr>
            <p:spPr bwMode="auto">
              <a:xfrm>
                <a:off x="4510" y="3145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426"/>
              <p:cNvSpPr>
                <a:spLocks noChangeAspect="1"/>
              </p:cNvSpPr>
              <p:nvPr/>
            </p:nvSpPr>
            <p:spPr bwMode="auto">
              <a:xfrm>
                <a:off x="4510" y="3125"/>
                <a:ext cx="97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6" y="36"/>
                  </a:cxn>
                  <a:cxn ang="0">
                    <a:pos x="32" y="60"/>
                  </a:cxn>
                </a:cxnLst>
                <a:rect l="0" t="0" r="r" b="b"/>
                <a:pathLst>
                  <a:path w="97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6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427"/>
              <p:cNvSpPr>
                <a:spLocks noChangeAspect="1"/>
              </p:cNvSpPr>
              <p:nvPr/>
            </p:nvSpPr>
            <p:spPr bwMode="auto">
              <a:xfrm>
                <a:off x="4931" y="3254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3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3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428"/>
              <p:cNvSpPr>
                <a:spLocks noChangeAspect="1"/>
              </p:cNvSpPr>
              <p:nvPr/>
            </p:nvSpPr>
            <p:spPr bwMode="auto">
              <a:xfrm>
                <a:off x="4899" y="3237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429"/>
              <p:cNvSpPr>
                <a:spLocks noChangeAspect="1"/>
              </p:cNvSpPr>
              <p:nvPr/>
            </p:nvSpPr>
            <p:spPr bwMode="auto">
              <a:xfrm>
                <a:off x="4898" y="3217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24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24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430"/>
              <p:cNvSpPr>
                <a:spLocks noChangeAspect="1"/>
              </p:cNvSpPr>
              <p:nvPr/>
            </p:nvSpPr>
            <p:spPr bwMode="auto">
              <a:xfrm>
                <a:off x="4566" y="3231"/>
                <a:ext cx="120" cy="106"/>
              </a:xfrm>
              <a:custGeom>
                <a:avLst/>
                <a:gdLst/>
                <a:ahLst/>
                <a:cxnLst>
                  <a:cxn ang="0">
                    <a:pos x="119" y="94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4"/>
                  </a:cxn>
                </a:cxnLst>
                <a:rect l="0" t="0" r="r" b="b"/>
                <a:pathLst>
                  <a:path w="120" h="106">
                    <a:moveTo>
                      <a:pt x="119" y="94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431"/>
              <p:cNvSpPr>
                <a:spLocks noChangeAspect="1"/>
              </p:cNvSpPr>
              <p:nvPr/>
            </p:nvSpPr>
            <p:spPr bwMode="auto">
              <a:xfrm>
                <a:off x="4566" y="3215"/>
                <a:ext cx="120" cy="106"/>
              </a:xfrm>
              <a:custGeom>
                <a:avLst/>
                <a:gdLst/>
                <a:ahLst/>
                <a:cxnLst>
                  <a:cxn ang="0">
                    <a:pos x="119" y="93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3"/>
                  </a:cxn>
                </a:cxnLst>
                <a:rect l="0" t="0" r="r" b="b"/>
                <a:pathLst>
                  <a:path w="120" h="106">
                    <a:moveTo>
                      <a:pt x="119" y="93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432"/>
              <p:cNvSpPr>
                <a:spLocks noChangeAspect="1"/>
              </p:cNvSpPr>
              <p:nvPr/>
            </p:nvSpPr>
            <p:spPr bwMode="auto">
              <a:xfrm>
                <a:off x="4692" y="3353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433"/>
              <p:cNvSpPr>
                <a:spLocks noChangeAspect="1"/>
              </p:cNvSpPr>
              <p:nvPr/>
            </p:nvSpPr>
            <p:spPr bwMode="auto">
              <a:xfrm>
                <a:off x="4660" y="3336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434"/>
              <p:cNvSpPr>
                <a:spLocks noChangeAspect="1"/>
              </p:cNvSpPr>
              <p:nvPr/>
            </p:nvSpPr>
            <p:spPr bwMode="auto">
              <a:xfrm>
                <a:off x="4659" y="3316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7" name="Group 156"/>
          <p:cNvGrpSpPr>
            <a:grpSpLocks noChangeAspect="1"/>
          </p:cNvGrpSpPr>
          <p:nvPr/>
        </p:nvGrpSpPr>
        <p:grpSpPr>
          <a:xfrm>
            <a:off x="4662176" y="3725596"/>
            <a:ext cx="501501" cy="465359"/>
            <a:chOff x="1170075" y="1232916"/>
            <a:chExt cx="1080000" cy="933091"/>
          </a:xfrm>
          <a:effectLst>
            <a:outerShdw blurRad="50800" dist="50800" dir="5400000" algn="ctr" rotWithShape="0">
              <a:srgbClr val="FFEB4D"/>
            </a:outerShdw>
          </a:effectLst>
        </p:grpSpPr>
        <p:sp>
          <p:nvSpPr>
            <p:cNvPr id="158" name="Flowchart: Magnetic Disk 7"/>
            <p:cNvSpPr/>
            <p:nvPr/>
          </p:nvSpPr>
          <p:spPr>
            <a:xfrm>
              <a:off x="1170075" y="1758809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Flowchart: Magnetic Disk 8"/>
            <p:cNvSpPr/>
            <p:nvPr/>
          </p:nvSpPr>
          <p:spPr>
            <a:xfrm>
              <a:off x="1170075" y="1497967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Flowchart: Magnetic Disk 9"/>
            <p:cNvSpPr/>
            <p:nvPr/>
          </p:nvSpPr>
          <p:spPr>
            <a:xfrm>
              <a:off x="1170075" y="1232916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Group 152"/>
          <p:cNvGrpSpPr>
            <a:grpSpLocks noChangeAspect="1"/>
          </p:cNvGrpSpPr>
          <p:nvPr/>
        </p:nvGrpSpPr>
        <p:grpSpPr>
          <a:xfrm>
            <a:off x="4427985" y="3902544"/>
            <a:ext cx="501501" cy="465359"/>
            <a:chOff x="1170075" y="1232916"/>
            <a:chExt cx="1080000" cy="933091"/>
          </a:xfrm>
          <a:effectLst>
            <a:outerShdw blurRad="50800" dist="50800" dir="5400000" algn="ctr" rotWithShape="0">
              <a:srgbClr val="FFEB4D"/>
            </a:outerShdw>
          </a:effectLst>
        </p:grpSpPr>
        <p:sp>
          <p:nvSpPr>
            <p:cNvPr id="154" name="Flowchart: Magnetic Disk 7"/>
            <p:cNvSpPr/>
            <p:nvPr/>
          </p:nvSpPr>
          <p:spPr>
            <a:xfrm>
              <a:off x="1170075" y="1758809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Flowchart: Magnetic Disk 8"/>
            <p:cNvSpPr/>
            <p:nvPr/>
          </p:nvSpPr>
          <p:spPr>
            <a:xfrm>
              <a:off x="1170075" y="1497967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Flowchart: Magnetic Disk 9"/>
            <p:cNvSpPr/>
            <p:nvPr/>
          </p:nvSpPr>
          <p:spPr>
            <a:xfrm>
              <a:off x="1170075" y="1232916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Group 112"/>
          <p:cNvGrpSpPr>
            <a:grpSpLocks noChangeAspect="1"/>
          </p:cNvGrpSpPr>
          <p:nvPr/>
        </p:nvGrpSpPr>
        <p:grpSpPr>
          <a:xfrm>
            <a:off x="4199187" y="4062850"/>
            <a:ext cx="501501" cy="465359"/>
            <a:chOff x="1170075" y="1232916"/>
            <a:chExt cx="1080000" cy="933091"/>
          </a:xfrm>
          <a:effectLst>
            <a:outerShdw blurRad="50800" dist="50800" dir="5400000" algn="ctr" rotWithShape="0">
              <a:srgbClr val="FFEB4D"/>
            </a:outerShdw>
          </a:effectLst>
        </p:grpSpPr>
        <p:sp>
          <p:nvSpPr>
            <p:cNvPr id="114" name="Flowchart: Magnetic Disk 7"/>
            <p:cNvSpPr/>
            <p:nvPr/>
          </p:nvSpPr>
          <p:spPr>
            <a:xfrm>
              <a:off x="1170075" y="1758809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Flowchart: Magnetic Disk 8"/>
            <p:cNvSpPr/>
            <p:nvPr/>
          </p:nvSpPr>
          <p:spPr>
            <a:xfrm>
              <a:off x="1170075" y="1497967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Flowchart: Magnetic Disk 9"/>
            <p:cNvSpPr/>
            <p:nvPr/>
          </p:nvSpPr>
          <p:spPr>
            <a:xfrm>
              <a:off x="1170075" y="1232916"/>
              <a:ext cx="1080000" cy="407198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3347864" y="5604846"/>
            <a:ext cx="1168930" cy="643762"/>
            <a:chOff x="3563888" y="5521542"/>
            <a:chExt cx="1168930" cy="643762"/>
          </a:xfrm>
        </p:grpSpPr>
        <p:grpSp>
          <p:nvGrpSpPr>
            <p:cNvPr id="163" name="Group 381">
              <a:extLst>
                <a:ext uri="{FF2B5EF4-FFF2-40B4-BE49-F238E27FC236}">
                  <a16:creationId xmlns="" xmlns:a16="http://schemas.microsoft.com/office/drawing/2014/main" id="{53FFE8CB-5D89-4D49-8DA6-1BD9AD0779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63888" y="5521542"/>
              <a:ext cx="559934" cy="494432"/>
              <a:chOff x="3054" y="663"/>
              <a:chExt cx="708" cy="860"/>
            </a:xfrm>
          </p:grpSpPr>
          <p:sp>
            <p:nvSpPr>
              <p:cNvPr id="164" name="Freeform 382">
                <a:extLst>
                  <a:ext uri="{FF2B5EF4-FFF2-40B4-BE49-F238E27FC236}">
                    <a16:creationId xmlns="" xmlns:a16="http://schemas.microsoft.com/office/drawing/2014/main" id="{C47F7B4B-2448-40D8-9830-E62FBFF9B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4" y="663"/>
                <a:ext cx="708" cy="860"/>
              </a:xfrm>
              <a:custGeom>
                <a:avLst/>
                <a:gdLst/>
                <a:ahLst/>
                <a:cxnLst>
                  <a:cxn ang="0">
                    <a:pos x="708" y="666"/>
                  </a:cxn>
                  <a:cxn ang="0">
                    <a:pos x="708" y="0"/>
                  </a:cxn>
                  <a:cxn ang="0">
                    <a:pos x="0" y="194"/>
                  </a:cxn>
                  <a:cxn ang="0">
                    <a:pos x="0" y="860"/>
                  </a:cxn>
                  <a:cxn ang="0">
                    <a:pos x="708" y="666"/>
                  </a:cxn>
                </a:cxnLst>
                <a:rect l="0" t="0" r="r" b="b"/>
                <a:pathLst>
                  <a:path w="708" h="860">
                    <a:moveTo>
                      <a:pt x="708" y="666"/>
                    </a:moveTo>
                    <a:lnTo>
                      <a:pt x="708" y="0"/>
                    </a:lnTo>
                    <a:lnTo>
                      <a:pt x="0" y="194"/>
                    </a:lnTo>
                    <a:lnTo>
                      <a:pt x="0" y="860"/>
                    </a:lnTo>
                    <a:lnTo>
                      <a:pt x="708" y="66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38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FC79C82A-790C-4B7F-BE2B-C3818981B3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9" y="695"/>
                <a:ext cx="659" cy="796"/>
              </a:xfrm>
              <a:custGeom>
                <a:avLst/>
                <a:gdLst/>
                <a:ahLst/>
                <a:cxnLst>
                  <a:cxn ang="0">
                    <a:pos x="659" y="619"/>
                  </a:cxn>
                  <a:cxn ang="0">
                    <a:pos x="659" y="0"/>
                  </a:cxn>
                  <a:cxn ang="0">
                    <a:pos x="0" y="177"/>
                  </a:cxn>
                  <a:cxn ang="0">
                    <a:pos x="0" y="796"/>
                  </a:cxn>
                  <a:cxn ang="0">
                    <a:pos x="659" y="619"/>
                  </a:cxn>
                </a:cxnLst>
                <a:rect l="0" t="0" r="r" b="b"/>
                <a:pathLst>
                  <a:path w="659" h="796">
                    <a:moveTo>
                      <a:pt x="659" y="619"/>
                    </a:moveTo>
                    <a:lnTo>
                      <a:pt x="659" y="0"/>
                    </a:lnTo>
                    <a:lnTo>
                      <a:pt x="0" y="177"/>
                    </a:lnTo>
                    <a:lnTo>
                      <a:pt x="0" y="796"/>
                    </a:lnTo>
                    <a:lnTo>
                      <a:pt x="659" y="61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384">
                <a:extLst>
                  <a:ext uri="{FF2B5EF4-FFF2-40B4-BE49-F238E27FC236}">
                    <a16:creationId xmlns="" xmlns:a16="http://schemas.microsoft.com/office/drawing/2014/main" id="{713BA385-0A1A-4C04-8711-78BEF04CB5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215"/>
                <a:ext cx="593" cy="210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1"/>
                  </a:cxn>
                  <a:cxn ang="0">
                    <a:pos x="0" y="210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10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1"/>
                    </a:lnTo>
                    <a:lnTo>
                      <a:pt x="0" y="210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385">
                <a:extLst>
                  <a:ext uri="{FF2B5EF4-FFF2-40B4-BE49-F238E27FC236}">
                    <a16:creationId xmlns="" xmlns:a16="http://schemas.microsoft.com/office/drawing/2014/main" id="{E99BF04A-418C-4CFA-A608-7AD8E9FD78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65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386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2976679-6F4C-4B86-B314-42B25C179D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49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49"/>
                  </a:cxn>
                </a:cxnLst>
                <a:rect l="0" t="0" r="r" b="b"/>
                <a:pathLst>
                  <a:path w="593" h="209">
                    <a:moveTo>
                      <a:pt x="593" y="49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49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387">
                <a:extLst>
                  <a:ext uri="{FF2B5EF4-FFF2-40B4-BE49-F238E27FC236}">
                    <a16:creationId xmlns="" xmlns:a16="http://schemas.microsoft.com/office/drawing/2014/main" id="{5EDAEB85-69CD-4148-BF46-A5A593B26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88">
                <a:extLst>
                  <a:ext uri="{FF2B5EF4-FFF2-40B4-BE49-F238E27FC236}">
                    <a16:creationId xmlns="" xmlns:a16="http://schemas.microsoft.com/office/drawing/2014/main" id="{E42D7851-3ECD-4EA7-BFC2-E130BFCE5A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389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85FD73E2-25E1-4D4B-9DE1-5464BCCBA4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9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390">
                <a:extLst>
                  <a:ext uri="{FF2B5EF4-FFF2-40B4-BE49-F238E27FC236}">
                    <a16:creationId xmlns="" xmlns:a16="http://schemas.microsoft.com/office/drawing/2014/main" id="{A53EF5FD-D22D-4B28-A6FD-B908133C5D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56" y="748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91">
                <a:extLst>
                  <a:ext uri="{FF2B5EF4-FFF2-40B4-BE49-F238E27FC236}">
                    <a16:creationId xmlns="" xmlns:a16="http://schemas.microsoft.com/office/drawing/2014/main" id="{CD8E9DA3-8263-4EA6-B199-DCB816AC06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7" y="760"/>
                <a:ext cx="49" cy="533"/>
              </a:xfrm>
              <a:custGeom>
                <a:avLst/>
                <a:gdLst/>
                <a:ahLst/>
                <a:cxnLst>
                  <a:cxn ang="0">
                    <a:pos x="49" y="520"/>
                  </a:cxn>
                  <a:cxn ang="0">
                    <a:pos x="49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49" y="520"/>
                  </a:cxn>
                </a:cxnLst>
                <a:rect l="0" t="0" r="r" b="b"/>
                <a:pathLst>
                  <a:path w="49" h="533">
                    <a:moveTo>
                      <a:pt x="49" y="520"/>
                    </a:moveTo>
                    <a:lnTo>
                      <a:pt x="49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49" y="5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92">
                <a:extLst>
                  <a:ext uri="{FF2B5EF4-FFF2-40B4-BE49-F238E27FC236}">
                    <a16:creationId xmlns="" xmlns:a16="http://schemas.microsoft.com/office/drawing/2014/main" id="{979EDE67-7911-46D2-A7B9-EC4E8F5641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7" y="774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39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BDF3391-4682-401B-939A-6A6BA552ED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6" y="787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2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2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394">
                <a:extLst>
                  <a:ext uri="{FF2B5EF4-FFF2-40B4-BE49-F238E27FC236}">
                    <a16:creationId xmlns="" xmlns:a16="http://schemas.microsoft.com/office/drawing/2014/main" id="{92830531-BD70-43CF-A187-F58E96C229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6" y="799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395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EE5F7A3A-3780-4DD6-A440-13FB3C061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06" y="812"/>
                <a:ext cx="50" cy="533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3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8" name="Group 381">
              <a:extLst>
                <a:ext uri="{FF2B5EF4-FFF2-40B4-BE49-F238E27FC236}">
                  <a16:creationId xmlns="" xmlns:a16="http://schemas.microsoft.com/office/drawing/2014/main" id="{53FFE8CB-5D89-4D49-8DA6-1BD9AD0779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51920" y="5616162"/>
              <a:ext cx="559934" cy="494432"/>
              <a:chOff x="3054" y="663"/>
              <a:chExt cx="708" cy="860"/>
            </a:xfrm>
          </p:grpSpPr>
          <p:sp>
            <p:nvSpPr>
              <p:cNvPr id="179" name="Freeform 382">
                <a:extLst>
                  <a:ext uri="{FF2B5EF4-FFF2-40B4-BE49-F238E27FC236}">
                    <a16:creationId xmlns="" xmlns:a16="http://schemas.microsoft.com/office/drawing/2014/main" id="{C47F7B4B-2448-40D8-9830-E62FBFF9B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4" y="663"/>
                <a:ext cx="708" cy="860"/>
              </a:xfrm>
              <a:custGeom>
                <a:avLst/>
                <a:gdLst/>
                <a:ahLst/>
                <a:cxnLst>
                  <a:cxn ang="0">
                    <a:pos x="708" y="666"/>
                  </a:cxn>
                  <a:cxn ang="0">
                    <a:pos x="708" y="0"/>
                  </a:cxn>
                  <a:cxn ang="0">
                    <a:pos x="0" y="194"/>
                  </a:cxn>
                  <a:cxn ang="0">
                    <a:pos x="0" y="860"/>
                  </a:cxn>
                  <a:cxn ang="0">
                    <a:pos x="708" y="666"/>
                  </a:cxn>
                </a:cxnLst>
                <a:rect l="0" t="0" r="r" b="b"/>
                <a:pathLst>
                  <a:path w="708" h="860">
                    <a:moveTo>
                      <a:pt x="708" y="666"/>
                    </a:moveTo>
                    <a:lnTo>
                      <a:pt x="708" y="0"/>
                    </a:lnTo>
                    <a:lnTo>
                      <a:pt x="0" y="194"/>
                    </a:lnTo>
                    <a:lnTo>
                      <a:pt x="0" y="860"/>
                    </a:lnTo>
                    <a:lnTo>
                      <a:pt x="708" y="66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8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FC79C82A-790C-4B7F-BE2B-C3818981B3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9" y="695"/>
                <a:ext cx="659" cy="796"/>
              </a:xfrm>
              <a:custGeom>
                <a:avLst/>
                <a:gdLst/>
                <a:ahLst/>
                <a:cxnLst>
                  <a:cxn ang="0">
                    <a:pos x="659" y="619"/>
                  </a:cxn>
                  <a:cxn ang="0">
                    <a:pos x="659" y="0"/>
                  </a:cxn>
                  <a:cxn ang="0">
                    <a:pos x="0" y="177"/>
                  </a:cxn>
                  <a:cxn ang="0">
                    <a:pos x="0" y="796"/>
                  </a:cxn>
                  <a:cxn ang="0">
                    <a:pos x="659" y="619"/>
                  </a:cxn>
                </a:cxnLst>
                <a:rect l="0" t="0" r="r" b="b"/>
                <a:pathLst>
                  <a:path w="659" h="796">
                    <a:moveTo>
                      <a:pt x="659" y="619"/>
                    </a:moveTo>
                    <a:lnTo>
                      <a:pt x="659" y="0"/>
                    </a:lnTo>
                    <a:lnTo>
                      <a:pt x="0" y="177"/>
                    </a:lnTo>
                    <a:lnTo>
                      <a:pt x="0" y="796"/>
                    </a:lnTo>
                    <a:lnTo>
                      <a:pt x="659" y="61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84">
                <a:extLst>
                  <a:ext uri="{FF2B5EF4-FFF2-40B4-BE49-F238E27FC236}">
                    <a16:creationId xmlns="" xmlns:a16="http://schemas.microsoft.com/office/drawing/2014/main" id="{713BA385-0A1A-4C04-8711-78BEF04CB5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215"/>
                <a:ext cx="593" cy="210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1"/>
                  </a:cxn>
                  <a:cxn ang="0">
                    <a:pos x="0" y="210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10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1"/>
                    </a:lnTo>
                    <a:lnTo>
                      <a:pt x="0" y="210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385">
                <a:extLst>
                  <a:ext uri="{FF2B5EF4-FFF2-40B4-BE49-F238E27FC236}">
                    <a16:creationId xmlns="" xmlns:a16="http://schemas.microsoft.com/office/drawing/2014/main" id="{E99BF04A-418C-4CFA-A608-7AD8E9FD78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65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386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2976679-6F4C-4B86-B314-42B25C179D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49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49"/>
                  </a:cxn>
                </a:cxnLst>
                <a:rect l="0" t="0" r="r" b="b"/>
                <a:pathLst>
                  <a:path w="593" h="209">
                    <a:moveTo>
                      <a:pt x="593" y="49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49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387">
                <a:extLst>
                  <a:ext uri="{FF2B5EF4-FFF2-40B4-BE49-F238E27FC236}">
                    <a16:creationId xmlns="" xmlns:a16="http://schemas.microsoft.com/office/drawing/2014/main" id="{5EDAEB85-69CD-4148-BF46-A5A593B26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388">
                <a:extLst>
                  <a:ext uri="{FF2B5EF4-FFF2-40B4-BE49-F238E27FC236}">
                    <a16:creationId xmlns="" xmlns:a16="http://schemas.microsoft.com/office/drawing/2014/main" id="{E42D7851-3ECD-4EA7-BFC2-E130BFCE5A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389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85FD73E2-25E1-4D4B-9DE1-5464BCCBA4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9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390">
                <a:extLst>
                  <a:ext uri="{FF2B5EF4-FFF2-40B4-BE49-F238E27FC236}">
                    <a16:creationId xmlns="" xmlns:a16="http://schemas.microsoft.com/office/drawing/2014/main" id="{A53EF5FD-D22D-4B28-A6FD-B908133C5D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56" y="748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391">
                <a:extLst>
                  <a:ext uri="{FF2B5EF4-FFF2-40B4-BE49-F238E27FC236}">
                    <a16:creationId xmlns="" xmlns:a16="http://schemas.microsoft.com/office/drawing/2014/main" id="{CD8E9DA3-8263-4EA6-B199-DCB816AC06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7" y="760"/>
                <a:ext cx="49" cy="533"/>
              </a:xfrm>
              <a:custGeom>
                <a:avLst/>
                <a:gdLst/>
                <a:ahLst/>
                <a:cxnLst>
                  <a:cxn ang="0">
                    <a:pos x="49" y="520"/>
                  </a:cxn>
                  <a:cxn ang="0">
                    <a:pos x="49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49" y="520"/>
                  </a:cxn>
                </a:cxnLst>
                <a:rect l="0" t="0" r="r" b="b"/>
                <a:pathLst>
                  <a:path w="49" h="533">
                    <a:moveTo>
                      <a:pt x="49" y="520"/>
                    </a:moveTo>
                    <a:lnTo>
                      <a:pt x="49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49" y="5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392">
                <a:extLst>
                  <a:ext uri="{FF2B5EF4-FFF2-40B4-BE49-F238E27FC236}">
                    <a16:creationId xmlns="" xmlns:a16="http://schemas.microsoft.com/office/drawing/2014/main" id="{979EDE67-7911-46D2-A7B9-EC4E8F5641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7" y="774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39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BDF3391-4682-401B-939A-6A6BA552ED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6" y="787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2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2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394">
                <a:extLst>
                  <a:ext uri="{FF2B5EF4-FFF2-40B4-BE49-F238E27FC236}">
                    <a16:creationId xmlns="" xmlns:a16="http://schemas.microsoft.com/office/drawing/2014/main" id="{92830531-BD70-43CF-A187-F58E96C229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6" y="799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395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EE5F7A3A-3780-4DD6-A440-13FB3C061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06" y="812"/>
                <a:ext cx="50" cy="533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3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3" name="Group 381">
              <a:extLst>
                <a:ext uri="{FF2B5EF4-FFF2-40B4-BE49-F238E27FC236}">
                  <a16:creationId xmlns="" xmlns:a16="http://schemas.microsoft.com/office/drawing/2014/main" id="{53FFE8CB-5D89-4D49-8DA6-1BD9AD0779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72884" y="5670872"/>
              <a:ext cx="559934" cy="494432"/>
              <a:chOff x="3054" y="663"/>
              <a:chExt cx="708" cy="860"/>
            </a:xfrm>
          </p:grpSpPr>
          <p:sp>
            <p:nvSpPr>
              <p:cNvPr id="194" name="Freeform 382">
                <a:extLst>
                  <a:ext uri="{FF2B5EF4-FFF2-40B4-BE49-F238E27FC236}">
                    <a16:creationId xmlns="" xmlns:a16="http://schemas.microsoft.com/office/drawing/2014/main" id="{C47F7B4B-2448-40D8-9830-E62FBFF9B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4" y="663"/>
                <a:ext cx="708" cy="860"/>
              </a:xfrm>
              <a:custGeom>
                <a:avLst/>
                <a:gdLst/>
                <a:ahLst/>
                <a:cxnLst>
                  <a:cxn ang="0">
                    <a:pos x="708" y="666"/>
                  </a:cxn>
                  <a:cxn ang="0">
                    <a:pos x="708" y="0"/>
                  </a:cxn>
                  <a:cxn ang="0">
                    <a:pos x="0" y="194"/>
                  </a:cxn>
                  <a:cxn ang="0">
                    <a:pos x="0" y="860"/>
                  </a:cxn>
                  <a:cxn ang="0">
                    <a:pos x="708" y="666"/>
                  </a:cxn>
                </a:cxnLst>
                <a:rect l="0" t="0" r="r" b="b"/>
                <a:pathLst>
                  <a:path w="708" h="860">
                    <a:moveTo>
                      <a:pt x="708" y="666"/>
                    </a:moveTo>
                    <a:lnTo>
                      <a:pt x="708" y="0"/>
                    </a:lnTo>
                    <a:lnTo>
                      <a:pt x="0" y="194"/>
                    </a:lnTo>
                    <a:lnTo>
                      <a:pt x="0" y="860"/>
                    </a:lnTo>
                    <a:lnTo>
                      <a:pt x="708" y="66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38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FC79C82A-790C-4B7F-BE2B-C3818981B3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9" y="695"/>
                <a:ext cx="659" cy="796"/>
              </a:xfrm>
              <a:custGeom>
                <a:avLst/>
                <a:gdLst/>
                <a:ahLst/>
                <a:cxnLst>
                  <a:cxn ang="0">
                    <a:pos x="659" y="619"/>
                  </a:cxn>
                  <a:cxn ang="0">
                    <a:pos x="659" y="0"/>
                  </a:cxn>
                  <a:cxn ang="0">
                    <a:pos x="0" y="177"/>
                  </a:cxn>
                  <a:cxn ang="0">
                    <a:pos x="0" y="796"/>
                  </a:cxn>
                  <a:cxn ang="0">
                    <a:pos x="659" y="619"/>
                  </a:cxn>
                </a:cxnLst>
                <a:rect l="0" t="0" r="r" b="b"/>
                <a:pathLst>
                  <a:path w="659" h="796">
                    <a:moveTo>
                      <a:pt x="659" y="619"/>
                    </a:moveTo>
                    <a:lnTo>
                      <a:pt x="659" y="0"/>
                    </a:lnTo>
                    <a:lnTo>
                      <a:pt x="0" y="177"/>
                    </a:lnTo>
                    <a:lnTo>
                      <a:pt x="0" y="796"/>
                    </a:lnTo>
                    <a:lnTo>
                      <a:pt x="659" y="61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384">
                <a:extLst>
                  <a:ext uri="{FF2B5EF4-FFF2-40B4-BE49-F238E27FC236}">
                    <a16:creationId xmlns="" xmlns:a16="http://schemas.microsoft.com/office/drawing/2014/main" id="{713BA385-0A1A-4C04-8711-78BEF04CB5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215"/>
                <a:ext cx="593" cy="210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1"/>
                  </a:cxn>
                  <a:cxn ang="0">
                    <a:pos x="0" y="210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10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1"/>
                    </a:lnTo>
                    <a:lnTo>
                      <a:pt x="0" y="210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385">
                <a:extLst>
                  <a:ext uri="{FF2B5EF4-FFF2-40B4-BE49-F238E27FC236}">
                    <a16:creationId xmlns="" xmlns:a16="http://schemas.microsoft.com/office/drawing/2014/main" id="{E99BF04A-418C-4CFA-A608-7AD8E9FD78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65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386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2976679-6F4C-4B86-B314-42B25C179D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49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49"/>
                  </a:cxn>
                </a:cxnLst>
                <a:rect l="0" t="0" r="r" b="b"/>
                <a:pathLst>
                  <a:path w="593" h="209">
                    <a:moveTo>
                      <a:pt x="593" y="49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49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387">
                <a:extLst>
                  <a:ext uri="{FF2B5EF4-FFF2-40B4-BE49-F238E27FC236}">
                    <a16:creationId xmlns="" xmlns:a16="http://schemas.microsoft.com/office/drawing/2014/main" id="{5EDAEB85-69CD-4148-BF46-A5A593B26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388">
                <a:extLst>
                  <a:ext uri="{FF2B5EF4-FFF2-40B4-BE49-F238E27FC236}">
                    <a16:creationId xmlns="" xmlns:a16="http://schemas.microsoft.com/office/drawing/2014/main" id="{E42D7851-3ECD-4EA7-BFC2-E130BFCE5A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389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85FD73E2-25E1-4D4B-9DE1-5464BCCBA4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9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90">
                <a:extLst>
                  <a:ext uri="{FF2B5EF4-FFF2-40B4-BE49-F238E27FC236}">
                    <a16:creationId xmlns="" xmlns:a16="http://schemas.microsoft.com/office/drawing/2014/main" id="{A53EF5FD-D22D-4B28-A6FD-B908133C5D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56" y="748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91">
                <a:extLst>
                  <a:ext uri="{FF2B5EF4-FFF2-40B4-BE49-F238E27FC236}">
                    <a16:creationId xmlns="" xmlns:a16="http://schemas.microsoft.com/office/drawing/2014/main" id="{CD8E9DA3-8263-4EA6-B199-DCB816AC06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7" y="760"/>
                <a:ext cx="49" cy="533"/>
              </a:xfrm>
              <a:custGeom>
                <a:avLst/>
                <a:gdLst/>
                <a:ahLst/>
                <a:cxnLst>
                  <a:cxn ang="0">
                    <a:pos x="49" y="520"/>
                  </a:cxn>
                  <a:cxn ang="0">
                    <a:pos x="49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49" y="520"/>
                  </a:cxn>
                </a:cxnLst>
                <a:rect l="0" t="0" r="r" b="b"/>
                <a:pathLst>
                  <a:path w="49" h="533">
                    <a:moveTo>
                      <a:pt x="49" y="520"/>
                    </a:moveTo>
                    <a:lnTo>
                      <a:pt x="49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49" y="5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92">
                <a:extLst>
                  <a:ext uri="{FF2B5EF4-FFF2-40B4-BE49-F238E27FC236}">
                    <a16:creationId xmlns="" xmlns:a16="http://schemas.microsoft.com/office/drawing/2014/main" id="{979EDE67-7911-46D2-A7B9-EC4E8F5641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7" y="774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9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BDF3391-4682-401B-939A-6A6BA552ED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6" y="787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2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2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94">
                <a:extLst>
                  <a:ext uri="{FF2B5EF4-FFF2-40B4-BE49-F238E27FC236}">
                    <a16:creationId xmlns="" xmlns:a16="http://schemas.microsoft.com/office/drawing/2014/main" id="{92830531-BD70-43CF-A187-F58E96C229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6" y="799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95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EE5F7A3A-3780-4DD6-A440-13FB3C061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06" y="812"/>
                <a:ext cx="50" cy="533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3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8" name="Group 207"/>
          <p:cNvGrpSpPr>
            <a:grpSpLocks noChangeAspect="1"/>
          </p:cNvGrpSpPr>
          <p:nvPr/>
        </p:nvGrpSpPr>
        <p:grpSpPr>
          <a:xfrm>
            <a:off x="4411995" y="1881279"/>
            <a:ext cx="483517" cy="279936"/>
            <a:chOff x="3923928" y="2996952"/>
            <a:chExt cx="1368424" cy="958850"/>
          </a:xfrm>
        </p:grpSpPr>
        <p:sp>
          <p:nvSpPr>
            <p:cNvPr id="209" name="Freeform 412"/>
            <p:cNvSpPr>
              <a:spLocks noChangeAspect="1"/>
            </p:cNvSpPr>
            <p:nvPr/>
          </p:nvSpPr>
          <p:spPr bwMode="auto">
            <a:xfrm>
              <a:off x="3970315" y="3030130"/>
              <a:ext cx="1322037" cy="925672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7" y="206"/>
                </a:cxn>
                <a:cxn ang="0">
                  <a:pos x="610" y="196"/>
                </a:cxn>
                <a:cxn ang="0">
                  <a:pos x="611" y="185"/>
                </a:cxn>
                <a:cxn ang="0">
                  <a:pos x="607" y="160"/>
                </a:cxn>
                <a:cxn ang="0">
                  <a:pos x="570" y="115"/>
                </a:cxn>
                <a:cxn ang="0">
                  <a:pos x="505" y="89"/>
                </a:cxn>
                <a:cxn ang="0">
                  <a:pos x="462" y="49"/>
                </a:cxn>
                <a:cxn ang="0">
                  <a:pos x="402" y="10"/>
                </a:cxn>
                <a:cxn ang="0">
                  <a:pos x="317" y="0"/>
                </a:cxn>
                <a:cxn ang="0">
                  <a:pos x="253" y="15"/>
                </a:cxn>
                <a:cxn ang="0">
                  <a:pos x="204" y="44"/>
                </a:cxn>
                <a:cxn ang="0">
                  <a:pos x="178" y="70"/>
                </a:cxn>
                <a:cxn ang="0">
                  <a:pos x="165" y="69"/>
                </a:cxn>
                <a:cxn ang="0">
                  <a:pos x="151" y="70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1" y="220"/>
                </a:cxn>
                <a:cxn ang="0">
                  <a:pos x="37" y="247"/>
                </a:cxn>
                <a:cxn ang="0">
                  <a:pos x="54" y="268"/>
                </a:cxn>
                <a:cxn ang="0">
                  <a:pos x="35" y="289"/>
                </a:cxn>
                <a:cxn ang="0">
                  <a:pos x="28" y="314"/>
                </a:cxn>
                <a:cxn ang="0">
                  <a:pos x="39" y="353"/>
                </a:cxn>
                <a:cxn ang="0">
                  <a:pos x="85" y="384"/>
                </a:cxn>
                <a:cxn ang="0">
                  <a:pos x="152" y="393"/>
                </a:cxn>
                <a:cxn ang="0">
                  <a:pos x="155" y="392"/>
                </a:cxn>
                <a:cxn ang="0">
                  <a:pos x="157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0" y="428"/>
                </a:cxn>
                <a:cxn ang="0">
                  <a:pos x="214" y="458"/>
                </a:cxn>
                <a:cxn ang="0">
                  <a:pos x="279" y="466"/>
                </a:cxn>
                <a:cxn ang="0">
                  <a:pos x="324" y="455"/>
                </a:cxn>
                <a:cxn ang="0">
                  <a:pos x="360" y="435"/>
                </a:cxn>
                <a:cxn ang="0">
                  <a:pos x="383" y="419"/>
                </a:cxn>
                <a:cxn ang="0">
                  <a:pos x="408" y="425"/>
                </a:cxn>
                <a:cxn ang="0">
                  <a:pos x="434" y="426"/>
                </a:cxn>
                <a:cxn ang="0">
                  <a:pos x="487" y="416"/>
                </a:cxn>
                <a:cxn ang="0">
                  <a:pos x="535" y="385"/>
                </a:cxn>
                <a:cxn ang="0">
                  <a:pos x="551" y="341"/>
                </a:cxn>
                <a:cxn ang="0">
                  <a:pos x="551" y="338"/>
                </a:cxn>
                <a:cxn ang="0">
                  <a:pos x="550" y="336"/>
                </a:cxn>
                <a:cxn ang="0">
                  <a:pos x="569" y="329"/>
                </a:cxn>
                <a:cxn ang="0">
                  <a:pos x="614" y="303"/>
                </a:cxn>
                <a:cxn ang="0">
                  <a:pos x="636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1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3" y="211"/>
                  </a:lnTo>
                  <a:lnTo>
                    <a:pt x="607" y="206"/>
                  </a:lnTo>
                  <a:lnTo>
                    <a:pt x="608" y="203"/>
                  </a:lnTo>
                  <a:lnTo>
                    <a:pt x="609" y="199"/>
                  </a:lnTo>
                  <a:lnTo>
                    <a:pt x="610" y="196"/>
                  </a:lnTo>
                  <a:lnTo>
                    <a:pt x="610" y="192"/>
                  </a:lnTo>
                  <a:lnTo>
                    <a:pt x="611" y="189"/>
                  </a:lnTo>
                  <a:lnTo>
                    <a:pt x="611" y="185"/>
                  </a:lnTo>
                  <a:lnTo>
                    <a:pt x="611" y="182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6" y="128"/>
                  </a:lnTo>
                  <a:lnTo>
                    <a:pt x="570" y="115"/>
                  </a:lnTo>
                  <a:lnTo>
                    <a:pt x="551" y="104"/>
                  </a:lnTo>
                  <a:lnTo>
                    <a:pt x="529" y="95"/>
                  </a:lnTo>
                  <a:lnTo>
                    <a:pt x="505" y="89"/>
                  </a:lnTo>
                  <a:lnTo>
                    <a:pt x="479" y="86"/>
                  </a:lnTo>
                  <a:lnTo>
                    <a:pt x="473" y="67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2" y="10"/>
                  </a:lnTo>
                  <a:lnTo>
                    <a:pt x="376" y="3"/>
                  </a:lnTo>
                  <a:lnTo>
                    <a:pt x="347" y="0"/>
                  </a:lnTo>
                  <a:lnTo>
                    <a:pt x="317" y="0"/>
                  </a:lnTo>
                  <a:lnTo>
                    <a:pt x="294" y="3"/>
                  </a:lnTo>
                  <a:lnTo>
                    <a:pt x="273" y="8"/>
                  </a:lnTo>
                  <a:lnTo>
                    <a:pt x="253" y="15"/>
                  </a:lnTo>
                  <a:lnTo>
                    <a:pt x="235" y="23"/>
                  </a:lnTo>
                  <a:lnTo>
                    <a:pt x="218" y="33"/>
                  </a:lnTo>
                  <a:lnTo>
                    <a:pt x="204" y="44"/>
                  </a:lnTo>
                  <a:lnTo>
                    <a:pt x="192" y="57"/>
                  </a:lnTo>
                  <a:lnTo>
                    <a:pt x="182" y="70"/>
                  </a:lnTo>
                  <a:lnTo>
                    <a:pt x="178" y="70"/>
                  </a:lnTo>
                  <a:lnTo>
                    <a:pt x="173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0" y="69"/>
                  </a:lnTo>
                  <a:lnTo>
                    <a:pt x="156" y="69"/>
                  </a:lnTo>
                  <a:lnTo>
                    <a:pt x="151" y="70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1" y="95"/>
                  </a:lnTo>
                  <a:lnTo>
                    <a:pt x="39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1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1" y="220"/>
                  </a:lnTo>
                  <a:lnTo>
                    <a:pt x="18" y="230"/>
                  </a:lnTo>
                  <a:lnTo>
                    <a:pt x="27" y="239"/>
                  </a:lnTo>
                  <a:lnTo>
                    <a:pt x="37" y="247"/>
                  </a:lnTo>
                  <a:lnTo>
                    <a:pt x="49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5"/>
                  </a:lnTo>
                  <a:lnTo>
                    <a:pt x="40" y="282"/>
                  </a:lnTo>
                  <a:lnTo>
                    <a:pt x="35" y="289"/>
                  </a:lnTo>
                  <a:lnTo>
                    <a:pt x="32" y="298"/>
                  </a:lnTo>
                  <a:lnTo>
                    <a:pt x="29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1" y="339"/>
                  </a:lnTo>
                  <a:lnTo>
                    <a:pt x="39" y="353"/>
                  </a:lnTo>
                  <a:lnTo>
                    <a:pt x="51" y="365"/>
                  </a:lnTo>
                  <a:lnTo>
                    <a:pt x="67" y="376"/>
                  </a:lnTo>
                  <a:lnTo>
                    <a:pt x="85" y="384"/>
                  </a:lnTo>
                  <a:lnTo>
                    <a:pt x="106" y="390"/>
                  </a:lnTo>
                  <a:lnTo>
                    <a:pt x="128" y="393"/>
                  </a:lnTo>
                  <a:lnTo>
                    <a:pt x="152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2" y="414"/>
                  </a:lnTo>
                  <a:lnTo>
                    <a:pt x="170" y="428"/>
                  </a:lnTo>
                  <a:lnTo>
                    <a:pt x="182" y="440"/>
                  </a:lnTo>
                  <a:lnTo>
                    <a:pt x="196" y="450"/>
                  </a:lnTo>
                  <a:lnTo>
                    <a:pt x="214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4"/>
                  </a:lnTo>
                  <a:lnTo>
                    <a:pt x="310" y="460"/>
                  </a:lnTo>
                  <a:lnTo>
                    <a:pt x="324" y="455"/>
                  </a:lnTo>
                  <a:lnTo>
                    <a:pt x="337" y="450"/>
                  </a:lnTo>
                  <a:lnTo>
                    <a:pt x="349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3" y="419"/>
                  </a:lnTo>
                  <a:lnTo>
                    <a:pt x="391" y="422"/>
                  </a:lnTo>
                  <a:lnTo>
                    <a:pt x="399" y="424"/>
                  </a:lnTo>
                  <a:lnTo>
                    <a:pt x="408" y="425"/>
                  </a:lnTo>
                  <a:lnTo>
                    <a:pt x="416" y="426"/>
                  </a:lnTo>
                  <a:lnTo>
                    <a:pt x="425" y="426"/>
                  </a:lnTo>
                  <a:lnTo>
                    <a:pt x="434" y="426"/>
                  </a:lnTo>
                  <a:lnTo>
                    <a:pt x="444" y="426"/>
                  </a:lnTo>
                  <a:lnTo>
                    <a:pt x="466" y="423"/>
                  </a:lnTo>
                  <a:lnTo>
                    <a:pt x="487" y="416"/>
                  </a:lnTo>
                  <a:lnTo>
                    <a:pt x="506" y="408"/>
                  </a:lnTo>
                  <a:lnTo>
                    <a:pt x="522" y="397"/>
                  </a:lnTo>
                  <a:lnTo>
                    <a:pt x="535" y="385"/>
                  </a:lnTo>
                  <a:lnTo>
                    <a:pt x="544" y="371"/>
                  </a:lnTo>
                  <a:lnTo>
                    <a:pt x="550" y="356"/>
                  </a:lnTo>
                  <a:lnTo>
                    <a:pt x="551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0" y="336"/>
                  </a:lnTo>
                  <a:lnTo>
                    <a:pt x="550" y="335"/>
                  </a:lnTo>
                  <a:lnTo>
                    <a:pt x="550" y="335"/>
                  </a:lnTo>
                  <a:lnTo>
                    <a:pt x="569" y="329"/>
                  </a:lnTo>
                  <a:lnTo>
                    <a:pt x="586" y="322"/>
                  </a:lnTo>
                  <a:lnTo>
                    <a:pt x="601" y="314"/>
                  </a:lnTo>
                  <a:lnTo>
                    <a:pt x="614" y="303"/>
                  </a:lnTo>
                  <a:lnTo>
                    <a:pt x="624" y="292"/>
                  </a:lnTo>
                  <a:lnTo>
                    <a:pt x="632" y="279"/>
                  </a:lnTo>
                  <a:lnTo>
                    <a:pt x="636" y="266"/>
                  </a:lnTo>
                  <a:lnTo>
                    <a:pt x="637" y="2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413"/>
            <p:cNvSpPr>
              <a:spLocks noChangeAspect="1"/>
            </p:cNvSpPr>
            <p:nvPr/>
          </p:nvSpPr>
          <p:spPr bwMode="auto">
            <a:xfrm>
              <a:off x="3923928" y="2996952"/>
              <a:ext cx="1322037" cy="925672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8" y="206"/>
                </a:cxn>
                <a:cxn ang="0">
                  <a:pos x="610" y="196"/>
                </a:cxn>
                <a:cxn ang="0">
                  <a:pos x="612" y="185"/>
                </a:cxn>
                <a:cxn ang="0">
                  <a:pos x="607" y="160"/>
                </a:cxn>
                <a:cxn ang="0">
                  <a:pos x="571" y="115"/>
                </a:cxn>
                <a:cxn ang="0">
                  <a:pos x="506" y="89"/>
                </a:cxn>
                <a:cxn ang="0">
                  <a:pos x="462" y="49"/>
                </a:cxn>
                <a:cxn ang="0">
                  <a:pos x="403" y="10"/>
                </a:cxn>
                <a:cxn ang="0">
                  <a:pos x="317" y="0"/>
                </a:cxn>
                <a:cxn ang="0">
                  <a:pos x="254" y="15"/>
                </a:cxn>
                <a:cxn ang="0">
                  <a:pos x="204" y="44"/>
                </a:cxn>
                <a:cxn ang="0">
                  <a:pos x="178" y="69"/>
                </a:cxn>
                <a:cxn ang="0">
                  <a:pos x="165" y="69"/>
                </a:cxn>
                <a:cxn ang="0">
                  <a:pos x="152" y="69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2" y="220"/>
                </a:cxn>
                <a:cxn ang="0">
                  <a:pos x="38" y="247"/>
                </a:cxn>
                <a:cxn ang="0">
                  <a:pos x="54" y="268"/>
                </a:cxn>
                <a:cxn ang="0">
                  <a:pos x="36" y="289"/>
                </a:cxn>
                <a:cxn ang="0">
                  <a:pos x="28" y="314"/>
                </a:cxn>
                <a:cxn ang="0">
                  <a:pos x="40" y="353"/>
                </a:cxn>
                <a:cxn ang="0">
                  <a:pos x="86" y="384"/>
                </a:cxn>
                <a:cxn ang="0">
                  <a:pos x="153" y="392"/>
                </a:cxn>
                <a:cxn ang="0">
                  <a:pos x="155" y="392"/>
                </a:cxn>
                <a:cxn ang="0">
                  <a:pos x="158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1" y="427"/>
                </a:cxn>
                <a:cxn ang="0">
                  <a:pos x="215" y="458"/>
                </a:cxn>
                <a:cxn ang="0">
                  <a:pos x="279" y="466"/>
                </a:cxn>
                <a:cxn ang="0">
                  <a:pos x="325" y="455"/>
                </a:cxn>
                <a:cxn ang="0">
                  <a:pos x="360" y="435"/>
                </a:cxn>
                <a:cxn ang="0">
                  <a:pos x="384" y="419"/>
                </a:cxn>
                <a:cxn ang="0">
                  <a:pos x="408" y="425"/>
                </a:cxn>
                <a:cxn ang="0">
                  <a:pos x="435" y="426"/>
                </a:cxn>
                <a:cxn ang="0">
                  <a:pos x="488" y="416"/>
                </a:cxn>
                <a:cxn ang="0">
                  <a:pos x="536" y="385"/>
                </a:cxn>
                <a:cxn ang="0">
                  <a:pos x="552" y="341"/>
                </a:cxn>
                <a:cxn ang="0">
                  <a:pos x="551" y="338"/>
                </a:cxn>
                <a:cxn ang="0">
                  <a:pos x="551" y="336"/>
                </a:cxn>
                <a:cxn ang="0">
                  <a:pos x="569" y="329"/>
                </a:cxn>
                <a:cxn ang="0">
                  <a:pos x="615" y="303"/>
                </a:cxn>
                <a:cxn ang="0">
                  <a:pos x="637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2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4" y="211"/>
                  </a:lnTo>
                  <a:lnTo>
                    <a:pt x="608" y="206"/>
                  </a:lnTo>
                  <a:lnTo>
                    <a:pt x="609" y="203"/>
                  </a:lnTo>
                  <a:lnTo>
                    <a:pt x="610" y="199"/>
                  </a:lnTo>
                  <a:lnTo>
                    <a:pt x="610" y="196"/>
                  </a:lnTo>
                  <a:lnTo>
                    <a:pt x="611" y="192"/>
                  </a:lnTo>
                  <a:lnTo>
                    <a:pt x="611" y="189"/>
                  </a:lnTo>
                  <a:lnTo>
                    <a:pt x="612" y="185"/>
                  </a:lnTo>
                  <a:lnTo>
                    <a:pt x="612" y="181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7" y="128"/>
                  </a:lnTo>
                  <a:lnTo>
                    <a:pt x="571" y="115"/>
                  </a:lnTo>
                  <a:lnTo>
                    <a:pt x="552" y="104"/>
                  </a:lnTo>
                  <a:lnTo>
                    <a:pt x="530" y="95"/>
                  </a:lnTo>
                  <a:lnTo>
                    <a:pt x="506" y="89"/>
                  </a:lnTo>
                  <a:lnTo>
                    <a:pt x="480" y="86"/>
                  </a:lnTo>
                  <a:lnTo>
                    <a:pt x="474" y="66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3" y="10"/>
                  </a:lnTo>
                  <a:lnTo>
                    <a:pt x="376" y="3"/>
                  </a:lnTo>
                  <a:lnTo>
                    <a:pt x="348" y="0"/>
                  </a:lnTo>
                  <a:lnTo>
                    <a:pt x="317" y="0"/>
                  </a:lnTo>
                  <a:lnTo>
                    <a:pt x="295" y="3"/>
                  </a:lnTo>
                  <a:lnTo>
                    <a:pt x="273" y="8"/>
                  </a:lnTo>
                  <a:lnTo>
                    <a:pt x="254" y="15"/>
                  </a:lnTo>
                  <a:lnTo>
                    <a:pt x="235" y="23"/>
                  </a:lnTo>
                  <a:lnTo>
                    <a:pt x="219" y="33"/>
                  </a:lnTo>
                  <a:lnTo>
                    <a:pt x="204" y="44"/>
                  </a:lnTo>
                  <a:lnTo>
                    <a:pt x="192" y="56"/>
                  </a:lnTo>
                  <a:lnTo>
                    <a:pt x="183" y="70"/>
                  </a:lnTo>
                  <a:lnTo>
                    <a:pt x="178" y="69"/>
                  </a:lnTo>
                  <a:lnTo>
                    <a:pt x="174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1" y="69"/>
                  </a:lnTo>
                  <a:lnTo>
                    <a:pt x="156" y="69"/>
                  </a:lnTo>
                  <a:lnTo>
                    <a:pt x="152" y="69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2" y="94"/>
                  </a:lnTo>
                  <a:lnTo>
                    <a:pt x="40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2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2" y="220"/>
                  </a:lnTo>
                  <a:lnTo>
                    <a:pt x="19" y="229"/>
                  </a:lnTo>
                  <a:lnTo>
                    <a:pt x="28" y="239"/>
                  </a:lnTo>
                  <a:lnTo>
                    <a:pt x="38" y="247"/>
                  </a:lnTo>
                  <a:lnTo>
                    <a:pt x="50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4"/>
                  </a:lnTo>
                  <a:lnTo>
                    <a:pt x="41" y="282"/>
                  </a:lnTo>
                  <a:lnTo>
                    <a:pt x="36" y="289"/>
                  </a:lnTo>
                  <a:lnTo>
                    <a:pt x="32" y="297"/>
                  </a:lnTo>
                  <a:lnTo>
                    <a:pt x="30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2" y="339"/>
                  </a:lnTo>
                  <a:lnTo>
                    <a:pt x="40" y="353"/>
                  </a:lnTo>
                  <a:lnTo>
                    <a:pt x="52" y="365"/>
                  </a:lnTo>
                  <a:lnTo>
                    <a:pt x="67" y="376"/>
                  </a:lnTo>
                  <a:lnTo>
                    <a:pt x="86" y="384"/>
                  </a:lnTo>
                  <a:lnTo>
                    <a:pt x="106" y="390"/>
                  </a:lnTo>
                  <a:lnTo>
                    <a:pt x="129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3" y="414"/>
                  </a:lnTo>
                  <a:lnTo>
                    <a:pt x="171" y="427"/>
                  </a:lnTo>
                  <a:lnTo>
                    <a:pt x="182" y="440"/>
                  </a:lnTo>
                  <a:lnTo>
                    <a:pt x="197" y="450"/>
                  </a:lnTo>
                  <a:lnTo>
                    <a:pt x="215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3"/>
                  </a:lnTo>
                  <a:lnTo>
                    <a:pt x="310" y="460"/>
                  </a:lnTo>
                  <a:lnTo>
                    <a:pt x="325" y="455"/>
                  </a:lnTo>
                  <a:lnTo>
                    <a:pt x="338" y="449"/>
                  </a:lnTo>
                  <a:lnTo>
                    <a:pt x="350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4" y="419"/>
                  </a:lnTo>
                  <a:lnTo>
                    <a:pt x="392" y="422"/>
                  </a:lnTo>
                  <a:lnTo>
                    <a:pt x="400" y="423"/>
                  </a:lnTo>
                  <a:lnTo>
                    <a:pt x="408" y="425"/>
                  </a:lnTo>
                  <a:lnTo>
                    <a:pt x="417" y="426"/>
                  </a:lnTo>
                  <a:lnTo>
                    <a:pt x="426" y="426"/>
                  </a:lnTo>
                  <a:lnTo>
                    <a:pt x="435" y="426"/>
                  </a:lnTo>
                  <a:lnTo>
                    <a:pt x="444" y="426"/>
                  </a:lnTo>
                  <a:lnTo>
                    <a:pt x="467" y="422"/>
                  </a:lnTo>
                  <a:lnTo>
                    <a:pt x="488" y="416"/>
                  </a:lnTo>
                  <a:lnTo>
                    <a:pt x="507" y="408"/>
                  </a:lnTo>
                  <a:lnTo>
                    <a:pt x="523" y="397"/>
                  </a:lnTo>
                  <a:lnTo>
                    <a:pt x="536" y="385"/>
                  </a:lnTo>
                  <a:lnTo>
                    <a:pt x="545" y="371"/>
                  </a:lnTo>
                  <a:lnTo>
                    <a:pt x="550" y="356"/>
                  </a:lnTo>
                  <a:lnTo>
                    <a:pt x="552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51" y="334"/>
                  </a:lnTo>
                  <a:lnTo>
                    <a:pt x="569" y="329"/>
                  </a:lnTo>
                  <a:lnTo>
                    <a:pt x="587" y="322"/>
                  </a:lnTo>
                  <a:lnTo>
                    <a:pt x="602" y="313"/>
                  </a:lnTo>
                  <a:lnTo>
                    <a:pt x="615" y="303"/>
                  </a:lnTo>
                  <a:lnTo>
                    <a:pt x="625" y="292"/>
                  </a:lnTo>
                  <a:lnTo>
                    <a:pt x="632" y="279"/>
                  </a:lnTo>
                  <a:lnTo>
                    <a:pt x="637" y="266"/>
                  </a:lnTo>
                  <a:lnTo>
                    <a:pt x="637" y="25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1" name="Group 414"/>
            <p:cNvGrpSpPr>
              <a:grpSpLocks noChangeAspect="1"/>
            </p:cNvGrpSpPr>
            <p:nvPr/>
          </p:nvGrpSpPr>
          <p:grpSpPr bwMode="auto">
            <a:xfrm>
              <a:off x="4056463" y="3000270"/>
              <a:ext cx="1003953" cy="786323"/>
              <a:chOff x="4510" y="3030"/>
              <a:chExt cx="486" cy="401"/>
            </a:xfrm>
          </p:grpSpPr>
          <p:sp>
            <p:nvSpPr>
              <p:cNvPr id="212" name="Freeform 415"/>
              <p:cNvSpPr>
                <a:spLocks noChangeAspect="1"/>
              </p:cNvSpPr>
              <p:nvPr/>
            </p:nvSpPr>
            <p:spPr bwMode="auto">
              <a:xfrm>
                <a:off x="4768" y="3067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4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4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416"/>
              <p:cNvSpPr>
                <a:spLocks noChangeAspect="1"/>
              </p:cNvSpPr>
              <p:nvPr/>
            </p:nvSpPr>
            <p:spPr bwMode="auto">
              <a:xfrm>
                <a:off x="4736" y="3050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417"/>
              <p:cNvSpPr>
                <a:spLocks noChangeAspect="1"/>
              </p:cNvSpPr>
              <p:nvPr/>
            </p:nvSpPr>
            <p:spPr bwMode="auto">
              <a:xfrm>
                <a:off x="4736" y="3030"/>
                <a:ext cx="98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7" y="36"/>
                  </a:cxn>
                  <a:cxn ang="0">
                    <a:pos x="32" y="60"/>
                  </a:cxn>
                </a:cxnLst>
                <a:rect l="0" t="0" r="r" b="b"/>
                <a:pathLst>
                  <a:path w="98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7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418"/>
              <p:cNvSpPr>
                <a:spLocks noChangeAspect="1"/>
              </p:cNvSpPr>
              <p:nvPr/>
            </p:nvSpPr>
            <p:spPr bwMode="auto">
              <a:xfrm>
                <a:off x="4799" y="3137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1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1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419"/>
              <p:cNvSpPr>
                <a:spLocks noChangeAspect="1"/>
              </p:cNvSpPr>
              <p:nvPr/>
            </p:nvSpPr>
            <p:spPr bwMode="auto">
              <a:xfrm>
                <a:off x="4799" y="3119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0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0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420"/>
              <p:cNvSpPr>
                <a:spLocks noChangeAspect="1"/>
              </p:cNvSpPr>
              <p:nvPr/>
            </p:nvSpPr>
            <p:spPr bwMode="auto">
              <a:xfrm>
                <a:off x="4588" y="3099"/>
                <a:ext cx="158" cy="90"/>
              </a:xfrm>
              <a:custGeom>
                <a:avLst/>
                <a:gdLst/>
                <a:ahLst/>
                <a:cxnLst>
                  <a:cxn ang="0">
                    <a:pos x="157" y="14"/>
                  </a:cxn>
                  <a:cxn ang="0">
                    <a:pos x="150" y="56"/>
                  </a:cxn>
                  <a:cxn ang="0">
                    <a:pos x="137" y="41"/>
                  </a:cxn>
                  <a:cxn ang="0">
                    <a:pos x="24" y="89"/>
                  </a:cxn>
                  <a:cxn ang="0">
                    <a:pos x="0" y="59"/>
                  </a:cxn>
                  <a:cxn ang="0">
                    <a:pos x="115" y="15"/>
                  </a:cxn>
                  <a:cxn ang="0">
                    <a:pos x="101" y="0"/>
                  </a:cxn>
                  <a:cxn ang="0">
                    <a:pos x="157" y="14"/>
                  </a:cxn>
                </a:cxnLst>
                <a:rect l="0" t="0" r="r" b="b"/>
                <a:pathLst>
                  <a:path w="158" h="90">
                    <a:moveTo>
                      <a:pt x="157" y="14"/>
                    </a:moveTo>
                    <a:lnTo>
                      <a:pt x="150" y="56"/>
                    </a:lnTo>
                    <a:lnTo>
                      <a:pt x="137" y="41"/>
                    </a:lnTo>
                    <a:lnTo>
                      <a:pt x="24" y="89"/>
                    </a:lnTo>
                    <a:lnTo>
                      <a:pt x="0" y="59"/>
                    </a:lnTo>
                    <a:lnTo>
                      <a:pt x="115" y="15"/>
                    </a:lnTo>
                    <a:lnTo>
                      <a:pt x="101" y="0"/>
                    </a:lnTo>
                    <a:lnTo>
                      <a:pt x="157" y="1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421"/>
              <p:cNvSpPr>
                <a:spLocks noChangeAspect="1"/>
              </p:cNvSpPr>
              <p:nvPr/>
            </p:nvSpPr>
            <p:spPr bwMode="auto">
              <a:xfrm>
                <a:off x="4592" y="3089"/>
                <a:ext cx="154" cy="86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146" y="52"/>
                  </a:cxn>
                  <a:cxn ang="0">
                    <a:pos x="133" y="37"/>
                  </a:cxn>
                  <a:cxn ang="0">
                    <a:pos x="20" y="85"/>
                  </a:cxn>
                  <a:cxn ang="0">
                    <a:pos x="0" y="60"/>
                  </a:cxn>
                  <a:cxn ang="0">
                    <a:pos x="115" y="16"/>
                  </a:cxn>
                  <a:cxn ang="0">
                    <a:pos x="101" y="0"/>
                  </a:cxn>
                  <a:cxn ang="0">
                    <a:pos x="153" y="10"/>
                  </a:cxn>
                </a:cxnLst>
                <a:rect l="0" t="0" r="r" b="b"/>
                <a:pathLst>
                  <a:path w="154" h="86">
                    <a:moveTo>
                      <a:pt x="153" y="10"/>
                    </a:moveTo>
                    <a:lnTo>
                      <a:pt x="146" y="52"/>
                    </a:lnTo>
                    <a:lnTo>
                      <a:pt x="133" y="37"/>
                    </a:lnTo>
                    <a:lnTo>
                      <a:pt x="20" y="85"/>
                    </a:lnTo>
                    <a:lnTo>
                      <a:pt x="0" y="60"/>
                    </a:lnTo>
                    <a:lnTo>
                      <a:pt x="115" y="16"/>
                    </a:lnTo>
                    <a:lnTo>
                      <a:pt x="101" y="0"/>
                    </a:lnTo>
                    <a:lnTo>
                      <a:pt x="153" y="1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422"/>
              <p:cNvSpPr>
                <a:spLocks noChangeAspect="1"/>
              </p:cNvSpPr>
              <p:nvPr/>
            </p:nvSpPr>
            <p:spPr bwMode="auto">
              <a:xfrm>
                <a:off x="4747" y="3287"/>
                <a:ext cx="159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" y="29"/>
                  </a:cxn>
                  <a:cxn ang="0">
                    <a:pos x="21" y="44"/>
                  </a:cxn>
                  <a:cxn ang="0">
                    <a:pos x="136" y="0"/>
                  </a:cxn>
                  <a:cxn ang="0">
                    <a:pos x="158" y="30"/>
                  </a:cxn>
                  <a:cxn ang="0">
                    <a:pos x="42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9" h="87">
                    <a:moveTo>
                      <a:pt x="0" y="70"/>
                    </a:moveTo>
                    <a:lnTo>
                      <a:pt x="9" y="29"/>
                    </a:lnTo>
                    <a:lnTo>
                      <a:pt x="21" y="44"/>
                    </a:lnTo>
                    <a:lnTo>
                      <a:pt x="136" y="0"/>
                    </a:lnTo>
                    <a:lnTo>
                      <a:pt x="158" y="30"/>
                    </a:lnTo>
                    <a:lnTo>
                      <a:pt x="42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423"/>
              <p:cNvSpPr>
                <a:spLocks noChangeAspect="1"/>
              </p:cNvSpPr>
              <p:nvPr/>
            </p:nvSpPr>
            <p:spPr bwMode="auto">
              <a:xfrm>
                <a:off x="4748" y="3273"/>
                <a:ext cx="158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8" y="29"/>
                  </a:cxn>
                  <a:cxn ang="0">
                    <a:pos x="21" y="44"/>
                  </a:cxn>
                  <a:cxn ang="0">
                    <a:pos x="135" y="0"/>
                  </a:cxn>
                  <a:cxn ang="0">
                    <a:pos x="157" y="30"/>
                  </a:cxn>
                  <a:cxn ang="0">
                    <a:pos x="41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8" h="87">
                    <a:moveTo>
                      <a:pt x="0" y="70"/>
                    </a:moveTo>
                    <a:lnTo>
                      <a:pt x="8" y="29"/>
                    </a:lnTo>
                    <a:lnTo>
                      <a:pt x="21" y="44"/>
                    </a:lnTo>
                    <a:lnTo>
                      <a:pt x="135" y="0"/>
                    </a:lnTo>
                    <a:lnTo>
                      <a:pt x="157" y="30"/>
                    </a:lnTo>
                    <a:lnTo>
                      <a:pt x="41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424"/>
              <p:cNvSpPr>
                <a:spLocks noChangeAspect="1"/>
              </p:cNvSpPr>
              <p:nvPr/>
            </p:nvSpPr>
            <p:spPr bwMode="auto">
              <a:xfrm>
                <a:off x="4542" y="3162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425"/>
              <p:cNvSpPr>
                <a:spLocks noChangeAspect="1"/>
              </p:cNvSpPr>
              <p:nvPr/>
            </p:nvSpPr>
            <p:spPr bwMode="auto">
              <a:xfrm>
                <a:off x="4510" y="3145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426"/>
              <p:cNvSpPr>
                <a:spLocks noChangeAspect="1"/>
              </p:cNvSpPr>
              <p:nvPr/>
            </p:nvSpPr>
            <p:spPr bwMode="auto">
              <a:xfrm>
                <a:off x="4510" y="3125"/>
                <a:ext cx="97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6" y="36"/>
                  </a:cxn>
                  <a:cxn ang="0">
                    <a:pos x="32" y="60"/>
                  </a:cxn>
                </a:cxnLst>
                <a:rect l="0" t="0" r="r" b="b"/>
                <a:pathLst>
                  <a:path w="97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6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427"/>
              <p:cNvSpPr>
                <a:spLocks noChangeAspect="1"/>
              </p:cNvSpPr>
              <p:nvPr/>
            </p:nvSpPr>
            <p:spPr bwMode="auto">
              <a:xfrm>
                <a:off x="4931" y="3254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3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3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428"/>
              <p:cNvSpPr>
                <a:spLocks noChangeAspect="1"/>
              </p:cNvSpPr>
              <p:nvPr/>
            </p:nvSpPr>
            <p:spPr bwMode="auto">
              <a:xfrm>
                <a:off x="4899" y="3237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429"/>
              <p:cNvSpPr>
                <a:spLocks noChangeAspect="1"/>
              </p:cNvSpPr>
              <p:nvPr/>
            </p:nvSpPr>
            <p:spPr bwMode="auto">
              <a:xfrm>
                <a:off x="4898" y="3217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24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24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430"/>
              <p:cNvSpPr>
                <a:spLocks noChangeAspect="1"/>
              </p:cNvSpPr>
              <p:nvPr/>
            </p:nvSpPr>
            <p:spPr bwMode="auto">
              <a:xfrm>
                <a:off x="4566" y="3231"/>
                <a:ext cx="120" cy="106"/>
              </a:xfrm>
              <a:custGeom>
                <a:avLst/>
                <a:gdLst/>
                <a:ahLst/>
                <a:cxnLst>
                  <a:cxn ang="0">
                    <a:pos x="119" y="94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4"/>
                  </a:cxn>
                </a:cxnLst>
                <a:rect l="0" t="0" r="r" b="b"/>
                <a:pathLst>
                  <a:path w="120" h="106">
                    <a:moveTo>
                      <a:pt x="119" y="94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431"/>
              <p:cNvSpPr>
                <a:spLocks noChangeAspect="1"/>
              </p:cNvSpPr>
              <p:nvPr/>
            </p:nvSpPr>
            <p:spPr bwMode="auto">
              <a:xfrm>
                <a:off x="4566" y="3215"/>
                <a:ext cx="120" cy="106"/>
              </a:xfrm>
              <a:custGeom>
                <a:avLst/>
                <a:gdLst/>
                <a:ahLst/>
                <a:cxnLst>
                  <a:cxn ang="0">
                    <a:pos x="119" y="93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3"/>
                  </a:cxn>
                </a:cxnLst>
                <a:rect l="0" t="0" r="r" b="b"/>
                <a:pathLst>
                  <a:path w="120" h="106">
                    <a:moveTo>
                      <a:pt x="119" y="93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432"/>
              <p:cNvSpPr>
                <a:spLocks noChangeAspect="1"/>
              </p:cNvSpPr>
              <p:nvPr/>
            </p:nvSpPr>
            <p:spPr bwMode="auto">
              <a:xfrm>
                <a:off x="4692" y="3353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433"/>
              <p:cNvSpPr>
                <a:spLocks noChangeAspect="1"/>
              </p:cNvSpPr>
              <p:nvPr/>
            </p:nvSpPr>
            <p:spPr bwMode="auto">
              <a:xfrm>
                <a:off x="4660" y="3336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434"/>
              <p:cNvSpPr>
                <a:spLocks noChangeAspect="1"/>
              </p:cNvSpPr>
              <p:nvPr/>
            </p:nvSpPr>
            <p:spPr bwMode="auto">
              <a:xfrm>
                <a:off x="4659" y="3316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8" name="Rounded Rectangle 237"/>
          <p:cNvSpPr/>
          <p:nvPr/>
        </p:nvSpPr>
        <p:spPr>
          <a:xfrm>
            <a:off x="4932040" y="2068904"/>
            <a:ext cx="864096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Первичная </a:t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обработка ИД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4961339" y="3304073"/>
            <a:ext cx="864096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Формирование</a:t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ИМ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="" xmlns:a16="http://schemas.microsoft.com/office/drawing/2014/main" id="{E29CF3FD-F625-431D-9436-FA0C831ABF63}"/>
              </a:ext>
            </a:extLst>
          </p:cNvPr>
          <p:cNvSpPr>
            <a:spLocks noChangeAspect="1"/>
          </p:cNvSpPr>
          <p:nvPr/>
        </p:nvSpPr>
        <p:spPr>
          <a:xfrm>
            <a:off x="2627784" y="916776"/>
            <a:ext cx="1242134" cy="351984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Система упр. </a:t>
            </a:r>
            <a:b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производством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="" xmlns:a16="http://schemas.microsoft.com/office/drawing/2014/main" id="{E29CF3FD-F625-431D-9436-FA0C831ABF63}"/>
              </a:ext>
            </a:extLst>
          </p:cNvPr>
          <p:cNvSpPr>
            <a:spLocks noChangeAspect="1"/>
          </p:cNvSpPr>
          <p:nvPr/>
        </p:nvSpPr>
        <p:spPr>
          <a:xfrm>
            <a:off x="4121954" y="916776"/>
            <a:ext cx="1242134" cy="270030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АСУ ТП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, SCADA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="" xmlns:a16="http://schemas.microsoft.com/office/drawing/2014/main" id="{E29CF3FD-F625-431D-9436-FA0C831ABF63}"/>
              </a:ext>
            </a:extLst>
          </p:cNvPr>
          <p:cNvSpPr>
            <a:spLocks noChangeAspect="1"/>
          </p:cNvSpPr>
          <p:nvPr/>
        </p:nvSpPr>
        <p:spPr>
          <a:xfrm>
            <a:off x="5613246" y="916776"/>
            <a:ext cx="1242134" cy="27003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КИС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44" name="Straight Connector 243"/>
          <p:cNvCxnSpPr/>
          <p:nvPr/>
        </p:nvCxnSpPr>
        <p:spPr>
          <a:xfrm>
            <a:off x="2778485" y="1305766"/>
            <a:ext cx="392770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111"/>
          <p:cNvCxnSpPr>
            <a:stCxn id="240" idx="4"/>
          </p:cNvCxnSpPr>
          <p:nvPr/>
        </p:nvCxnSpPr>
        <p:spPr>
          <a:xfrm rot="16200000" flipH="1">
            <a:off x="3438345" y="1079266"/>
            <a:ext cx="728136" cy="1107124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771799" y="1685153"/>
            <a:ext cx="39277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/>
          <p:cNvGrpSpPr>
            <a:grpSpLocks noChangeAspect="1"/>
          </p:cNvGrpSpPr>
          <p:nvPr/>
        </p:nvGrpSpPr>
        <p:grpSpPr>
          <a:xfrm>
            <a:off x="4411995" y="4907107"/>
            <a:ext cx="483517" cy="279936"/>
            <a:chOff x="3923928" y="2996952"/>
            <a:chExt cx="1368424" cy="958850"/>
          </a:xfrm>
        </p:grpSpPr>
        <p:sp>
          <p:nvSpPr>
            <p:cNvPr id="254" name="Freeform 412"/>
            <p:cNvSpPr>
              <a:spLocks noChangeAspect="1"/>
            </p:cNvSpPr>
            <p:nvPr/>
          </p:nvSpPr>
          <p:spPr bwMode="auto">
            <a:xfrm>
              <a:off x="3970314" y="3030129"/>
              <a:ext cx="1322038" cy="925673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7" y="206"/>
                </a:cxn>
                <a:cxn ang="0">
                  <a:pos x="610" y="196"/>
                </a:cxn>
                <a:cxn ang="0">
                  <a:pos x="611" y="185"/>
                </a:cxn>
                <a:cxn ang="0">
                  <a:pos x="607" y="160"/>
                </a:cxn>
                <a:cxn ang="0">
                  <a:pos x="570" y="115"/>
                </a:cxn>
                <a:cxn ang="0">
                  <a:pos x="505" y="89"/>
                </a:cxn>
                <a:cxn ang="0">
                  <a:pos x="462" y="49"/>
                </a:cxn>
                <a:cxn ang="0">
                  <a:pos x="402" y="10"/>
                </a:cxn>
                <a:cxn ang="0">
                  <a:pos x="317" y="0"/>
                </a:cxn>
                <a:cxn ang="0">
                  <a:pos x="253" y="15"/>
                </a:cxn>
                <a:cxn ang="0">
                  <a:pos x="204" y="44"/>
                </a:cxn>
                <a:cxn ang="0">
                  <a:pos x="178" y="70"/>
                </a:cxn>
                <a:cxn ang="0">
                  <a:pos x="165" y="69"/>
                </a:cxn>
                <a:cxn ang="0">
                  <a:pos x="151" y="70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1" y="220"/>
                </a:cxn>
                <a:cxn ang="0">
                  <a:pos x="37" y="247"/>
                </a:cxn>
                <a:cxn ang="0">
                  <a:pos x="54" y="268"/>
                </a:cxn>
                <a:cxn ang="0">
                  <a:pos x="35" y="289"/>
                </a:cxn>
                <a:cxn ang="0">
                  <a:pos x="28" y="314"/>
                </a:cxn>
                <a:cxn ang="0">
                  <a:pos x="39" y="353"/>
                </a:cxn>
                <a:cxn ang="0">
                  <a:pos x="85" y="384"/>
                </a:cxn>
                <a:cxn ang="0">
                  <a:pos x="152" y="393"/>
                </a:cxn>
                <a:cxn ang="0">
                  <a:pos x="155" y="392"/>
                </a:cxn>
                <a:cxn ang="0">
                  <a:pos x="157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0" y="428"/>
                </a:cxn>
                <a:cxn ang="0">
                  <a:pos x="214" y="458"/>
                </a:cxn>
                <a:cxn ang="0">
                  <a:pos x="279" y="466"/>
                </a:cxn>
                <a:cxn ang="0">
                  <a:pos x="324" y="455"/>
                </a:cxn>
                <a:cxn ang="0">
                  <a:pos x="360" y="435"/>
                </a:cxn>
                <a:cxn ang="0">
                  <a:pos x="383" y="419"/>
                </a:cxn>
                <a:cxn ang="0">
                  <a:pos x="408" y="425"/>
                </a:cxn>
                <a:cxn ang="0">
                  <a:pos x="434" y="426"/>
                </a:cxn>
                <a:cxn ang="0">
                  <a:pos x="487" y="416"/>
                </a:cxn>
                <a:cxn ang="0">
                  <a:pos x="535" y="385"/>
                </a:cxn>
                <a:cxn ang="0">
                  <a:pos x="551" y="341"/>
                </a:cxn>
                <a:cxn ang="0">
                  <a:pos x="551" y="338"/>
                </a:cxn>
                <a:cxn ang="0">
                  <a:pos x="550" y="336"/>
                </a:cxn>
                <a:cxn ang="0">
                  <a:pos x="569" y="329"/>
                </a:cxn>
                <a:cxn ang="0">
                  <a:pos x="614" y="303"/>
                </a:cxn>
                <a:cxn ang="0">
                  <a:pos x="636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1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3" y="211"/>
                  </a:lnTo>
                  <a:lnTo>
                    <a:pt x="607" y="206"/>
                  </a:lnTo>
                  <a:lnTo>
                    <a:pt x="608" y="203"/>
                  </a:lnTo>
                  <a:lnTo>
                    <a:pt x="609" y="199"/>
                  </a:lnTo>
                  <a:lnTo>
                    <a:pt x="610" y="196"/>
                  </a:lnTo>
                  <a:lnTo>
                    <a:pt x="610" y="192"/>
                  </a:lnTo>
                  <a:lnTo>
                    <a:pt x="611" y="189"/>
                  </a:lnTo>
                  <a:lnTo>
                    <a:pt x="611" y="185"/>
                  </a:lnTo>
                  <a:lnTo>
                    <a:pt x="611" y="182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6" y="128"/>
                  </a:lnTo>
                  <a:lnTo>
                    <a:pt x="570" y="115"/>
                  </a:lnTo>
                  <a:lnTo>
                    <a:pt x="551" y="104"/>
                  </a:lnTo>
                  <a:lnTo>
                    <a:pt x="529" y="95"/>
                  </a:lnTo>
                  <a:lnTo>
                    <a:pt x="505" y="89"/>
                  </a:lnTo>
                  <a:lnTo>
                    <a:pt x="479" y="86"/>
                  </a:lnTo>
                  <a:lnTo>
                    <a:pt x="473" y="67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2" y="10"/>
                  </a:lnTo>
                  <a:lnTo>
                    <a:pt x="376" y="3"/>
                  </a:lnTo>
                  <a:lnTo>
                    <a:pt x="347" y="0"/>
                  </a:lnTo>
                  <a:lnTo>
                    <a:pt x="317" y="0"/>
                  </a:lnTo>
                  <a:lnTo>
                    <a:pt x="294" y="3"/>
                  </a:lnTo>
                  <a:lnTo>
                    <a:pt x="273" y="8"/>
                  </a:lnTo>
                  <a:lnTo>
                    <a:pt x="253" y="15"/>
                  </a:lnTo>
                  <a:lnTo>
                    <a:pt x="235" y="23"/>
                  </a:lnTo>
                  <a:lnTo>
                    <a:pt x="218" y="33"/>
                  </a:lnTo>
                  <a:lnTo>
                    <a:pt x="204" y="44"/>
                  </a:lnTo>
                  <a:lnTo>
                    <a:pt x="192" y="57"/>
                  </a:lnTo>
                  <a:lnTo>
                    <a:pt x="182" y="70"/>
                  </a:lnTo>
                  <a:lnTo>
                    <a:pt x="178" y="70"/>
                  </a:lnTo>
                  <a:lnTo>
                    <a:pt x="173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0" y="69"/>
                  </a:lnTo>
                  <a:lnTo>
                    <a:pt x="156" y="69"/>
                  </a:lnTo>
                  <a:lnTo>
                    <a:pt x="151" y="70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1" y="95"/>
                  </a:lnTo>
                  <a:lnTo>
                    <a:pt x="39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1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1" y="220"/>
                  </a:lnTo>
                  <a:lnTo>
                    <a:pt x="18" y="230"/>
                  </a:lnTo>
                  <a:lnTo>
                    <a:pt x="27" y="239"/>
                  </a:lnTo>
                  <a:lnTo>
                    <a:pt x="37" y="247"/>
                  </a:lnTo>
                  <a:lnTo>
                    <a:pt x="49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5"/>
                  </a:lnTo>
                  <a:lnTo>
                    <a:pt x="40" y="282"/>
                  </a:lnTo>
                  <a:lnTo>
                    <a:pt x="35" y="289"/>
                  </a:lnTo>
                  <a:lnTo>
                    <a:pt x="32" y="298"/>
                  </a:lnTo>
                  <a:lnTo>
                    <a:pt x="29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1" y="339"/>
                  </a:lnTo>
                  <a:lnTo>
                    <a:pt x="39" y="353"/>
                  </a:lnTo>
                  <a:lnTo>
                    <a:pt x="51" y="365"/>
                  </a:lnTo>
                  <a:lnTo>
                    <a:pt x="67" y="376"/>
                  </a:lnTo>
                  <a:lnTo>
                    <a:pt x="85" y="384"/>
                  </a:lnTo>
                  <a:lnTo>
                    <a:pt x="106" y="390"/>
                  </a:lnTo>
                  <a:lnTo>
                    <a:pt x="128" y="393"/>
                  </a:lnTo>
                  <a:lnTo>
                    <a:pt x="152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2" y="414"/>
                  </a:lnTo>
                  <a:lnTo>
                    <a:pt x="170" y="428"/>
                  </a:lnTo>
                  <a:lnTo>
                    <a:pt x="182" y="440"/>
                  </a:lnTo>
                  <a:lnTo>
                    <a:pt x="196" y="450"/>
                  </a:lnTo>
                  <a:lnTo>
                    <a:pt x="214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4"/>
                  </a:lnTo>
                  <a:lnTo>
                    <a:pt x="310" y="460"/>
                  </a:lnTo>
                  <a:lnTo>
                    <a:pt x="324" y="455"/>
                  </a:lnTo>
                  <a:lnTo>
                    <a:pt x="337" y="450"/>
                  </a:lnTo>
                  <a:lnTo>
                    <a:pt x="349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3" y="419"/>
                  </a:lnTo>
                  <a:lnTo>
                    <a:pt x="391" y="422"/>
                  </a:lnTo>
                  <a:lnTo>
                    <a:pt x="399" y="424"/>
                  </a:lnTo>
                  <a:lnTo>
                    <a:pt x="408" y="425"/>
                  </a:lnTo>
                  <a:lnTo>
                    <a:pt x="416" y="426"/>
                  </a:lnTo>
                  <a:lnTo>
                    <a:pt x="425" y="426"/>
                  </a:lnTo>
                  <a:lnTo>
                    <a:pt x="434" y="426"/>
                  </a:lnTo>
                  <a:lnTo>
                    <a:pt x="444" y="426"/>
                  </a:lnTo>
                  <a:lnTo>
                    <a:pt x="466" y="423"/>
                  </a:lnTo>
                  <a:lnTo>
                    <a:pt x="487" y="416"/>
                  </a:lnTo>
                  <a:lnTo>
                    <a:pt x="506" y="408"/>
                  </a:lnTo>
                  <a:lnTo>
                    <a:pt x="522" y="397"/>
                  </a:lnTo>
                  <a:lnTo>
                    <a:pt x="535" y="385"/>
                  </a:lnTo>
                  <a:lnTo>
                    <a:pt x="544" y="371"/>
                  </a:lnTo>
                  <a:lnTo>
                    <a:pt x="550" y="356"/>
                  </a:lnTo>
                  <a:lnTo>
                    <a:pt x="551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0" y="336"/>
                  </a:lnTo>
                  <a:lnTo>
                    <a:pt x="550" y="335"/>
                  </a:lnTo>
                  <a:lnTo>
                    <a:pt x="550" y="335"/>
                  </a:lnTo>
                  <a:lnTo>
                    <a:pt x="569" y="329"/>
                  </a:lnTo>
                  <a:lnTo>
                    <a:pt x="586" y="322"/>
                  </a:lnTo>
                  <a:lnTo>
                    <a:pt x="601" y="314"/>
                  </a:lnTo>
                  <a:lnTo>
                    <a:pt x="614" y="303"/>
                  </a:lnTo>
                  <a:lnTo>
                    <a:pt x="624" y="292"/>
                  </a:lnTo>
                  <a:lnTo>
                    <a:pt x="632" y="279"/>
                  </a:lnTo>
                  <a:lnTo>
                    <a:pt x="636" y="266"/>
                  </a:lnTo>
                  <a:lnTo>
                    <a:pt x="637" y="25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413"/>
            <p:cNvSpPr>
              <a:spLocks noChangeAspect="1"/>
            </p:cNvSpPr>
            <p:nvPr/>
          </p:nvSpPr>
          <p:spPr bwMode="auto">
            <a:xfrm>
              <a:off x="3923928" y="2996952"/>
              <a:ext cx="1322038" cy="925673"/>
            </a:xfrm>
            <a:custGeom>
              <a:avLst/>
              <a:gdLst/>
              <a:ahLst/>
              <a:cxnLst>
                <a:cxn ang="0">
                  <a:pos x="634" y="239"/>
                </a:cxn>
                <a:cxn ang="0">
                  <a:pos x="624" y="221"/>
                </a:cxn>
                <a:cxn ang="0">
                  <a:pos x="608" y="206"/>
                </a:cxn>
                <a:cxn ang="0">
                  <a:pos x="610" y="196"/>
                </a:cxn>
                <a:cxn ang="0">
                  <a:pos x="612" y="185"/>
                </a:cxn>
                <a:cxn ang="0">
                  <a:pos x="607" y="160"/>
                </a:cxn>
                <a:cxn ang="0">
                  <a:pos x="571" y="115"/>
                </a:cxn>
                <a:cxn ang="0">
                  <a:pos x="506" y="89"/>
                </a:cxn>
                <a:cxn ang="0">
                  <a:pos x="462" y="49"/>
                </a:cxn>
                <a:cxn ang="0">
                  <a:pos x="403" y="10"/>
                </a:cxn>
                <a:cxn ang="0">
                  <a:pos x="317" y="0"/>
                </a:cxn>
                <a:cxn ang="0">
                  <a:pos x="254" y="15"/>
                </a:cxn>
                <a:cxn ang="0">
                  <a:pos x="204" y="44"/>
                </a:cxn>
                <a:cxn ang="0">
                  <a:pos x="178" y="69"/>
                </a:cxn>
                <a:cxn ang="0">
                  <a:pos x="165" y="69"/>
                </a:cxn>
                <a:cxn ang="0">
                  <a:pos x="152" y="69"/>
                </a:cxn>
                <a:cxn ang="0">
                  <a:pos x="87" y="83"/>
                </a:cxn>
                <a:cxn ang="0">
                  <a:pos x="22" y="126"/>
                </a:cxn>
                <a:cxn ang="0">
                  <a:pos x="0" y="186"/>
                </a:cxn>
                <a:cxn ang="0">
                  <a:pos x="12" y="220"/>
                </a:cxn>
                <a:cxn ang="0">
                  <a:pos x="38" y="247"/>
                </a:cxn>
                <a:cxn ang="0">
                  <a:pos x="54" y="268"/>
                </a:cxn>
                <a:cxn ang="0">
                  <a:pos x="36" y="289"/>
                </a:cxn>
                <a:cxn ang="0">
                  <a:pos x="28" y="314"/>
                </a:cxn>
                <a:cxn ang="0">
                  <a:pos x="40" y="353"/>
                </a:cxn>
                <a:cxn ang="0">
                  <a:pos x="86" y="384"/>
                </a:cxn>
                <a:cxn ang="0">
                  <a:pos x="153" y="392"/>
                </a:cxn>
                <a:cxn ang="0">
                  <a:pos x="155" y="392"/>
                </a:cxn>
                <a:cxn ang="0">
                  <a:pos x="158" y="392"/>
                </a:cxn>
                <a:cxn ang="0">
                  <a:pos x="159" y="393"/>
                </a:cxn>
                <a:cxn ang="0">
                  <a:pos x="159" y="395"/>
                </a:cxn>
                <a:cxn ang="0">
                  <a:pos x="159" y="398"/>
                </a:cxn>
                <a:cxn ang="0">
                  <a:pos x="171" y="427"/>
                </a:cxn>
                <a:cxn ang="0">
                  <a:pos x="215" y="458"/>
                </a:cxn>
                <a:cxn ang="0">
                  <a:pos x="279" y="466"/>
                </a:cxn>
                <a:cxn ang="0">
                  <a:pos x="325" y="455"/>
                </a:cxn>
                <a:cxn ang="0">
                  <a:pos x="360" y="435"/>
                </a:cxn>
                <a:cxn ang="0">
                  <a:pos x="384" y="419"/>
                </a:cxn>
                <a:cxn ang="0">
                  <a:pos x="408" y="425"/>
                </a:cxn>
                <a:cxn ang="0">
                  <a:pos x="435" y="426"/>
                </a:cxn>
                <a:cxn ang="0">
                  <a:pos x="488" y="416"/>
                </a:cxn>
                <a:cxn ang="0">
                  <a:pos x="536" y="385"/>
                </a:cxn>
                <a:cxn ang="0">
                  <a:pos x="552" y="341"/>
                </a:cxn>
                <a:cxn ang="0">
                  <a:pos x="551" y="338"/>
                </a:cxn>
                <a:cxn ang="0">
                  <a:pos x="551" y="336"/>
                </a:cxn>
                <a:cxn ang="0">
                  <a:pos x="569" y="329"/>
                </a:cxn>
                <a:cxn ang="0">
                  <a:pos x="615" y="303"/>
                </a:cxn>
                <a:cxn ang="0">
                  <a:pos x="637" y="266"/>
                </a:cxn>
              </a:cxnLst>
              <a:rect l="0" t="0" r="r" b="b"/>
              <a:pathLst>
                <a:path w="638" h="467">
                  <a:moveTo>
                    <a:pt x="637" y="252"/>
                  </a:moveTo>
                  <a:lnTo>
                    <a:pt x="636" y="246"/>
                  </a:lnTo>
                  <a:lnTo>
                    <a:pt x="634" y="239"/>
                  </a:lnTo>
                  <a:lnTo>
                    <a:pt x="632" y="233"/>
                  </a:lnTo>
                  <a:lnTo>
                    <a:pt x="628" y="227"/>
                  </a:lnTo>
                  <a:lnTo>
                    <a:pt x="624" y="221"/>
                  </a:lnTo>
                  <a:lnTo>
                    <a:pt x="619" y="216"/>
                  </a:lnTo>
                  <a:lnTo>
                    <a:pt x="614" y="211"/>
                  </a:lnTo>
                  <a:lnTo>
                    <a:pt x="608" y="206"/>
                  </a:lnTo>
                  <a:lnTo>
                    <a:pt x="609" y="203"/>
                  </a:lnTo>
                  <a:lnTo>
                    <a:pt x="610" y="199"/>
                  </a:lnTo>
                  <a:lnTo>
                    <a:pt x="610" y="196"/>
                  </a:lnTo>
                  <a:lnTo>
                    <a:pt x="611" y="192"/>
                  </a:lnTo>
                  <a:lnTo>
                    <a:pt x="611" y="189"/>
                  </a:lnTo>
                  <a:lnTo>
                    <a:pt x="612" y="185"/>
                  </a:lnTo>
                  <a:lnTo>
                    <a:pt x="612" y="181"/>
                  </a:lnTo>
                  <a:lnTo>
                    <a:pt x="611" y="178"/>
                  </a:lnTo>
                  <a:lnTo>
                    <a:pt x="607" y="160"/>
                  </a:lnTo>
                  <a:lnTo>
                    <a:pt x="599" y="143"/>
                  </a:lnTo>
                  <a:lnTo>
                    <a:pt x="587" y="128"/>
                  </a:lnTo>
                  <a:lnTo>
                    <a:pt x="571" y="115"/>
                  </a:lnTo>
                  <a:lnTo>
                    <a:pt x="552" y="104"/>
                  </a:lnTo>
                  <a:lnTo>
                    <a:pt x="530" y="95"/>
                  </a:lnTo>
                  <a:lnTo>
                    <a:pt x="506" y="89"/>
                  </a:lnTo>
                  <a:lnTo>
                    <a:pt x="480" y="86"/>
                  </a:lnTo>
                  <a:lnTo>
                    <a:pt x="474" y="66"/>
                  </a:lnTo>
                  <a:lnTo>
                    <a:pt x="462" y="49"/>
                  </a:lnTo>
                  <a:lnTo>
                    <a:pt x="446" y="33"/>
                  </a:lnTo>
                  <a:lnTo>
                    <a:pt x="426" y="20"/>
                  </a:lnTo>
                  <a:lnTo>
                    <a:pt x="403" y="10"/>
                  </a:lnTo>
                  <a:lnTo>
                    <a:pt x="376" y="3"/>
                  </a:lnTo>
                  <a:lnTo>
                    <a:pt x="348" y="0"/>
                  </a:lnTo>
                  <a:lnTo>
                    <a:pt x="317" y="0"/>
                  </a:lnTo>
                  <a:lnTo>
                    <a:pt x="295" y="3"/>
                  </a:lnTo>
                  <a:lnTo>
                    <a:pt x="273" y="8"/>
                  </a:lnTo>
                  <a:lnTo>
                    <a:pt x="254" y="15"/>
                  </a:lnTo>
                  <a:lnTo>
                    <a:pt x="235" y="23"/>
                  </a:lnTo>
                  <a:lnTo>
                    <a:pt x="219" y="33"/>
                  </a:lnTo>
                  <a:lnTo>
                    <a:pt x="204" y="44"/>
                  </a:lnTo>
                  <a:lnTo>
                    <a:pt x="192" y="56"/>
                  </a:lnTo>
                  <a:lnTo>
                    <a:pt x="183" y="70"/>
                  </a:lnTo>
                  <a:lnTo>
                    <a:pt x="178" y="69"/>
                  </a:lnTo>
                  <a:lnTo>
                    <a:pt x="174" y="69"/>
                  </a:lnTo>
                  <a:lnTo>
                    <a:pt x="169" y="69"/>
                  </a:lnTo>
                  <a:lnTo>
                    <a:pt x="165" y="69"/>
                  </a:lnTo>
                  <a:lnTo>
                    <a:pt x="161" y="69"/>
                  </a:lnTo>
                  <a:lnTo>
                    <a:pt x="156" y="69"/>
                  </a:lnTo>
                  <a:lnTo>
                    <a:pt x="152" y="69"/>
                  </a:lnTo>
                  <a:lnTo>
                    <a:pt x="147" y="70"/>
                  </a:lnTo>
                  <a:lnTo>
                    <a:pt x="116" y="74"/>
                  </a:lnTo>
                  <a:lnTo>
                    <a:pt x="87" y="83"/>
                  </a:lnTo>
                  <a:lnTo>
                    <a:pt x="62" y="94"/>
                  </a:lnTo>
                  <a:lnTo>
                    <a:pt x="40" y="109"/>
                  </a:lnTo>
                  <a:lnTo>
                    <a:pt x="22" y="126"/>
                  </a:lnTo>
                  <a:lnTo>
                    <a:pt x="9" y="145"/>
                  </a:lnTo>
                  <a:lnTo>
                    <a:pt x="2" y="165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6" y="209"/>
                  </a:lnTo>
                  <a:lnTo>
                    <a:pt x="12" y="220"/>
                  </a:lnTo>
                  <a:lnTo>
                    <a:pt x="19" y="229"/>
                  </a:lnTo>
                  <a:lnTo>
                    <a:pt x="28" y="239"/>
                  </a:lnTo>
                  <a:lnTo>
                    <a:pt x="38" y="247"/>
                  </a:lnTo>
                  <a:lnTo>
                    <a:pt x="50" y="255"/>
                  </a:lnTo>
                  <a:lnTo>
                    <a:pt x="62" y="261"/>
                  </a:lnTo>
                  <a:lnTo>
                    <a:pt x="54" y="268"/>
                  </a:lnTo>
                  <a:lnTo>
                    <a:pt x="47" y="274"/>
                  </a:lnTo>
                  <a:lnTo>
                    <a:pt x="41" y="282"/>
                  </a:lnTo>
                  <a:lnTo>
                    <a:pt x="36" y="289"/>
                  </a:lnTo>
                  <a:lnTo>
                    <a:pt x="32" y="297"/>
                  </a:lnTo>
                  <a:lnTo>
                    <a:pt x="30" y="306"/>
                  </a:lnTo>
                  <a:lnTo>
                    <a:pt x="28" y="314"/>
                  </a:lnTo>
                  <a:lnTo>
                    <a:pt x="28" y="323"/>
                  </a:lnTo>
                  <a:lnTo>
                    <a:pt x="32" y="339"/>
                  </a:lnTo>
                  <a:lnTo>
                    <a:pt x="40" y="353"/>
                  </a:lnTo>
                  <a:lnTo>
                    <a:pt x="52" y="365"/>
                  </a:lnTo>
                  <a:lnTo>
                    <a:pt x="67" y="376"/>
                  </a:lnTo>
                  <a:lnTo>
                    <a:pt x="86" y="384"/>
                  </a:lnTo>
                  <a:lnTo>
                    <a:pt x="106" y="390"/>
                  </a:lnTo>
                  <a:lnTo>
                    <a:pt x="129" y="393"/>
                  </a:lnTo>
                  <a:lnTo>
                    <a:pt x="153" y="392"/>
                  </a:lnTo>
                  <a:lnTo>
                    <a:pt x="154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6" y="392"/>
                  </a:lnTo>
                  <a:lnTo>
                    <a:pt x="157" y="392"/>
                  </a:lnTo>
                  <a:lnTo>
                    <a:pt x="158" y="392"/>
                  </a:lnTo>
                  <a:lnTo>
                    <a:pt x="159" y="392"/>
                  </a:lnTo>
                  <a:lnTo>
                    <a:pt x="159" y="392"/>
                  </a:lnTo>
                  <a:lnTo>
                    <a:pt x="159" y="393"/>
                  </a:lnTo>
                  <a:lnTo>
                    <a:pt x="159" y="393"/>
                  </a:lnTo>
                  <a:lnTo>
                    <a:pt x="159" y="394"/>
                  </a:lnTo>
                  <a:lnTo>
                    <a:pt x="159" y="395"/>
                  </a:lnTo>
                  <a:lnTo>
                    <a:pt x="159" y="396"/>
                  </a:lnTo>
                  <a:lnTo>
                    <a:pt x="159" y="397"/>
                  </a:lnTo>
                  <a:lnTo>
                    <a:pt x="159" y="398"/>
                  </a:lnTo>
                  <a:lnTo>
                    <a:pt x="159" y="399"/>
                  </a:lnTo>
                  <a:lnTo>
                    <a:pt x="163" y="414"/>
                  </a:lnTo>
                  <a:lnTo>
                    <a:pt x="171" y="427"/>
                  </a:lnTo>
                  <a:lnTo>
                    <a:pt x="182" y="440"/>
                  </a:lnTo>
                  <a:lnTo>
                    <a:pt x="197" y="450"/>
                  </a:lnTo>
                  <a:lnTo>
                    <a:pt x="215" y="458"/>
                  </a:lnTo>
                  <a:lnTo>
                    <a:pt x="234" y="463"/>
                  </a:lnTo>
                  <a:lnTo>
                    <a:pt x="256" y="466"/>
                  </a:lnTo>
                  <a:lnTo>
                    <a:pt x="279" y="466"/>
                  </a:lnTo>
                  <a:lnTo>
                    <a:pt x="295" y="463"/>
                  </a:lnTo>
                  <a:lnTo>
                    <a:pt x="310" y="460"/>
                  </a:lnTo>
                  <a:lnTo>
                    <a:pt x="325" y="455"/>
                  </a:lnTo>
                  <a:lnTo>
                    <a:pt x="338" y="449"/>
                  </a:lnTo>
                  <a:lnTo>
                    <a:pt x="350" y="443"/>
                  </a:lnTo>
                  <a:lnTo>
                    <a:pt x="360" y="435"/>
                  </a:lnTo>
                  <a:lnTo>
                    <a:pt x="369" y="426"/>
                  </a:lnTo>
                  <a:lnTo>
                    <a:pt x="376" y="417"/>
                  </a:lnTo>
                  <a:lnTo>
                    <a:pt x="384" y="419"/>
                  </a:lnTo>
                  <a:lnTo>
                    <a:pt x="392" y="422"/>
                  </a:lnTo>
                  <a:lnTo>
                    <a:pt x="400" y="423"/>
                  </a:lnTo>
                  <a:lnTo>
                    <a:pt x="408" y="425"/>
                  </a:lnTo>
                  <a:lnTo>
                    <a:pt x="417" y="426"/>
                  </a:lnTo>
                  <a:lnTo>
                    <a:pt x="426" y="426"/>
                  </a:lnTo>
                  <a:lnTo>
                    <a:pt x="435" y="426"/>
                  </a:lnTo>
                  <a:lnTo>
                    <a:pt x="444" y="426"/>
                  </a:lnTo>
                  <a:lnTo>
                    <a:pt x="467" y="422"/>
                  </a:lnTo>
                  <a:lnTo>
                    <a:pt x="488" y="416"/>
                  </a:lnTo>
                  <a:lnTo>
                    <a:pt x="507" y="408"/>
                  </a:lnTo>
                  <a:lnTo>
                    <a:pt x="523" y="397"/>
                  </a:lnTo>
                  <a:lnTo>
                    <a:pt x="536" y="385"/>
                  </a:lnTo>
                  <a:lnTo>
                    <a:pt x="545" y="371"/>
                  </a:lnTo>
                  <a:lnTo>
                    <a:pt x="550" y="356"/>
                  </a:lnTo>
                  <a:lnTo>
                    <a:pt x="552" y="341"/>
                  </a:lnTo>
                  <a:lnTo>
                    <a:pt x="551" y="340"/>
                  </a:lnTo>
                  <a:lnTo>
                    <a:pt x="551" y="339"/>
                  </a:lnTo>
                  <a:lnTo>
                    <a:pt x="551" y="338"/>
                  </a:lnTo>
                  <a:lnTo>
                    <a:pt x="551" y="338"/>
                  </a:lnTo>
                  <a:lnTo>
                    <a:pt x="551" y="337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51" y="334"/>
                  </a:lnTo>
                  <a:lnTo>
                    <a:pt x="569" y="329"/>
                  </a:lnTo>
                  <a:lnTo>
                    <a:pt x="587" y="322"/>
                  </a:lnTo>
                  <a:lnTo>
                    <a:pt x="602" y="313"/>
                  </a:lnTo>
                  <a:lnTo>
                    <a:pt x="615" y="303"/>
                  </a:lnTo>
                  <a:lnTo>
                    <a:pt x="625" y="292"/>
                  </a:lnTo>
                  <a:lnTo>
                    <a:pt x="632" y="279"/>
                  </a:lnTo>
                  <a:lnTo>
                    <a:pt x="637" y="266"/>
                  </a:lnTo>
                  <a:lnTo>
                    <a:pt x="637" y="25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" name="Group 414"/>
            <p:cNvGrpSpPr>
              <a:grpSpLocks noChangeAspect="1"/>
            </p:cNvGrpSpPr>
            <p:nvPr/>
          </p:nvGrpSpPr>
          <p:grpSpPr bwMode="auto">
            <a:xfrm>
              <a:off x="4056464" y="3000271"/>
              <a:ext cx="1003952" cy="786324"/>
              <a:chOff x="4510" y="3030"/>
              <a:chExt cx="486" cy="401"/>
            </a:xfrm>
          </p:grpSpPr>
          <p:sp>
            <p:nvSpPr>
              <p:cNvPr id="257" name="Freeform 415"/>
              <p:cNvSpPr>
                <a:spLocks noChangeAspect="1"/>
              </p:cNvSpPr>
              <p:nvPr/>
            </p:nvSpPr>
            <p:spPr bwMode="auto">
              <a:xfrm>
                <a:off x="4768" y="3067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4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4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416"/>
              <p:cNvSpPr>
                <a:spLocks noChangeAspect="1"/>
              </p:cNvSpPr>
              <p:nvPr/>
            </p:nvSpPr>
            <p:spPr bwMode="auto">
              <a:xfrm>
                <a:off x="4736" y="3050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417"/>
              <p:cNvSpPr>
                <a:spLocks noChangeAspect="1"/>
              </p:cNvSpPr>
              <p:nvPr/>
            </p:nvSpPr>
            <p:spPr bwMode="auto">
              <a:xfrm>
                <a:off x="4736" y="3030"/>
                <a:ext cx="98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7" y="36"/>
                  </a:cxn>
                  <a:cxn ang="0">
                    <a:pos x="32" y="60"/>
                  </a:cxn>
                </a:cxnLst>
                <a:rect l="0" t="0" r="r" b="b"/>
                <a:pathLst>
                  <a:path w="98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7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418"/>
              <p:cNvSpPr>
                <a:spLocks noChangeAspect="1"/>
              </p:cNvSpPr>
              <p:nvPr/>
            </p:nvSpPr>
            <p:spPr bwMode="auto">
              <a:xfrm>
                <a:off x="4799" y="3137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1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1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419"/>
              <p:cNvSpPr>
                <a:spLocks noChangeAspect="1"/>
              </p:cNvSpPr>
              <p:nvPr/>
            </p:nvSpPr>
            <p:spPr bwMode="auto">
              <a:xfrm>
                <a:off x="4799" y="3119"/>
                <a:ext cx="123" cy="10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7" y="0"/>
                  </a:cxn>
                  <a:cxn ang="0">
                    <a:pos x="102" y="70"/>
                  </a:cxn>
                  <a:cxn ang="0">
                    <a:pos x="122" y="63"/>
                  </a:cxn>
                  <a:cxn ang="0">
                    <a:pos x="108" y="102"/>
                  </a:cxn>
                  <a:cxn ang="0">
                    <a:pos x="50" y="94"/>
                  </a:cxn>
                  <a:cxn ang="0">
                    <a:pos x="72" y="84"/>
                  </a:cxn>
                  <a:cxn ang="0">
                    <a:pos x="0" y="13"/>
                  </a:cxn>
                </a:cxnLst>
                <a:rect l="0" t="0" r="r" b="b"/>
                <a:pathLst>
                  <a:path w="123" h="103">
                    <a:moveTo>
                      <a:pt x="0" y="13"/>
                    </a:moveTo>
                    <a:lnTo>
                      <a:pt x="37" y="0"/>
                    </a:lnTo>
                    <a:lnTo>
                      <a:pt x="102" y="70"/>
                    </a:lnTo>
                    <a:lnTo>
                      <a:pt x="122" y="63"/>
                    </a:lnTo>
                    <a:lnTo>
                      <a:pt x="108" y="102"/>
                    </a:lnTo>
                    <a:lnTo>
                      <a:pt x="50" y="94"/>
                    </a:lnTo>
                    <a:lnTo>
                      <a:pt x="72" y="8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420"/>
              <p:cNvSpPr>
                <a:spLocks noChangeAspect="1"/>
              </p:cNvSpPr>
              <p:nvPr/>
            </p:nvSpPr>
            <p:spPr bwMode="auto">
              <a:xfrm>
                <a:off x="4588" y="3099"/>
                <a:ext cx="158" cy="90"/>
              </a:xfrm>
              <a:custGeom>
                <a:avLst/>
                <a:gdLst/>
                <a:ahLst/>
                <a:cxnLst>
                  <a:cxn ang="0">
                    <a:pos x="157" y="14"/>
                  </a:cxn>
                  <a:cxn ang="0">
                    <a:pos x="150" y="56"/>
                  </a:cxn>
                  <a:cxn ang="0">
                    <a:pos x="137" y="41"/>
                  </a:cxn>
                  <a:cxn ang="0">
                    <a:pos x="24" y="89"/>
                  </a:cxn>
                  <a:cxn ang="0">
                    <a:pos x="0" y="59"/>
                  </a:cxn>
                  <a:cxn ang="0">
                    <a:pos x="115" y="15"/>
                  </a:cxn>
                  <a:cxn ang="0">
                    <a:pos x="101" y="0"/>
                  </a:cxn>
                  <a:cxn ang="0">
                    <a:pos x="157" y="14"/>
                  </a:cxn>
                </a:cxnLst>
                <a:rect l="0" t="0" r="r" b="b"/>
                <a:pathLst>
                  <a:path w="158" h="90">
                    <a:moveTo>
                      <a:pt x="157" y="14"/>
                    </a:moveTo>
                    <a:lnTo>
                      <a:pt x="150" y="56"/>
                    </a:lnTo>
                    <a:lnTo>
                      <a:pt x="137" y="41"/>
                    </a:lnTo>
                    <a:lnTo>
                      <a:pt x="24" y="89"/>
                    </a:lnTo>
                    <a:lnTo>
                      <a:pt x="0" y="59"/>
                    </a:lnTo>
                    <a:lnTo>
                      <a:pt x="115" y="15"/>
                    </a:lnTo>
                    <a:lnTo>
                      <a:pt x="101" y="0"/>
                    </a:lnTo>
                    <a:lnTo>
                      <a:pt x="157" y="1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421"/>
              <p:cNvSpPr>
                <a:spLocks noChangeAspect="1"/>
              </p:cNvSpPr>
              <p:nvPr/>
            </p:nvSpPr>
            <p:spPr bwMode="auto">
              <a:xfrm>
                <a:off x="4592" y="3089"/>
                <a:ext cx="154" cy="86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146" y="52"/>
                  </a:cxn>
                  <a:cxn ang="0">
                    <a:pos x="133" y="37"/>
                  </a:cxn>
                  <a:cxn ang="0">
                    <a:pos x="20" y="85"/>
                  </a:cxn>
                  <a:cxn ang="0">
                    <a:pos x="0" y="60"/>
                  </a:cxn>
                  <a:cxn ang="0">
                    <a:pos x="115" y="16"/>
                  </a:cxn>
                  <a:cxn ang="0">
                    <a:pos x="101" y="0"/>
                  </a:cxn>
                  <a:cxn ang="0">
                    <a:pos x="153" y="10"/>
                  </a:cxn>
                </a:cxnLst>
                <a:rect l="0" t="0" r="r" b="b"/>
                <a:pathLst>
                  <a:path w="154" h="86">
                    <a:moveTo>
                      <a:pt x="153" y="10"/>
                    </a:moveTo>
                    <a:lnTo>
                      <a:pt x="146" y="52"/>
                    </a:lnTo>
                    <a:lnTo>
                      <a:pt x="133" y="37"/>
                    </a:lnTo>
                    <a:lnTo>
                      <a:pt x="20" y="85"/>
                    </a:lnTo>
                    <a:lnTo>
                      <a:pt x="0" y="60"/>
                    </a:lnTo>
                    <a:lnTo>
                      <a:pt x="115" y="16"/>
                    </a:lnTo>
                    <a:lnTo>
                      <a:pt x="101" y="0"/>
                    </a:lnTo>
                    <a:lnTo>
                      <a:pt x="153" y="1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422"/>
              <p:cNvSpPr>
                <a:spLocks noChangeAspect="1"/>
              </p:cNvSpPr>
              <p:nvPr/>
            </p:nvSpPr>
            <p:spPr bwMode="auto">
              <a:xfrm>
                <a:off x="4747" y="3287"/>
                <a:ext cx="159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" y="29"/>
                  </a:cxn>
                  <a:cxn ang="0">
                    <a:pos x="21" y="44"/>
                  </a:cxn>
                  <a:cxn ang="0">
                    <a:pos x="136" y="0"/>
                  </a:cxn>
                  <a:cxn ang="0">
                    <a:pos x="158" y="30"/>
                  </a:cxn>
                  <a:cxn ang="0">
                    <a:pos x="42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9" h="87">
                    <a:moveTo>
                      <a:pt x="0" y="70"/>
                    </a:moveTo>
                    <a:lnTo>
                      <a:pt x="9" y="29"/>
                    </a:lnTo>
                    <a:lnTo>
                      <a:pt x="21" y="44"/>
                    </a:lnTo>
                    <a:lnTo>
                      <a:pt x="136" y="0"/>
                    </a:lnTo>
                    <a:lnTo>
                      <a:pt x="158" y="30"/>
                    </a:lnTo>
                    <a:lnTo>
                      <a:pt x="42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423"/>
              <p:cNvSpPr>
                <a:spLocks noChangeAspect="1"/>
              </p:cNvSpPr>
              <p:nvPr/>
            </p:nvSpPr>
            <p:spPr bwMode="auto">
              <a:xfrm>
                <a:off x="4748" y="3273"/>
                <a:ext cx="158" cy="8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8" y="29"/>
                  </a:cxn>
                  <a:cxn ang="0">
                    <a:pos x="21" y="44"/>
                  </a:cxn>
                  <a:cxn ang="0">
                    <a:pos x="135" y="0"/>
                  </a:cxn>
                  <a:cxn ang="0">
                    <a:pos x="157" y="30"/>
                  </a:cxn>
                  <a:cxn ang="0">
                    <a:pos x="41" y="70"/>
                  </a:cxn>
                  <a:cxn ang="0">
                    <a:pos x="55" y="86"/>
                  </a:cxn>
                  <a:cxn ang="0">
                    <a:pos x="0" y="70"/>
                  </a:cxn>
                </a:cxnLst>
                <a:rect l="0" t="0" r="r" b="b"/>
                <a:pathLst>
                  <a:path w="158" h="87">
                    <a:moveTo>
                      <a:pt x="0" y="70"/>
                    </a:moveTo>
                    <a:lnTo>
                      <a:pt x="8" y="29"/>
                    </a:lnTo>
                    <a:lnTo>
                      <a:pt x="21" y="44"/>
                    </a:lnTo>
                    <a:lnTo>
                      <a:pt x="135" y="0"/>
                    </a:lnTo>
                    <a:lnTo>
                      <a:pt x="157" y="30"/>
                    </a:lnTo>
                    <a:lnTo>
                      <a:pt x="41" y="70"/>
                    </a:lnTo>
                    <a:lnTo>
                      <a:pt x="55" y="86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424"/>
              <p:cNvSpPr>
                <a:spLocks noChangeAspect="1"/>
              </p:cNvSpPr>
              <p:nvPr/>
            </p:nvSpPr>
            <p:spPr bwMode="auto">
              <a:xfrm>
                <a:off x="4542" y="3162"/>
                <a:ext cx="66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5" y="0"/>
                  </a:cxn>
                </a:cxnLst>
                <a:rect l="0" t="0" r="r" b="b"/>
                <a:pathLst>
                  <a:path w="66" h="78">
                    <a:moveTo>
                      <a:pt x="65" y="0"/>
                    </a:moveTo>
                    <a:lnTo>
                      <a:pt x="65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425"/>
              <p:cNvSpPr>
                <a:spLocks noChangeAspect="1"/>
              </p:cNvSpPr>
              <p:nvPr/>
            </p:nvSpPr>
            <p:spPr bwMode="auto">
              <a:xfrm>
                <a:off x="4510" y="3145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426"/>
              <p:cNvSpPr>
                <a:spLocks noChangeAspect="1"/>
              </p:cNvSpPr>
              <p:nvPr/>
            </p:nvSpPr>
            <p:spPr bwMode="auto">
              <a:xfrm>
                <a:off x="4510" y="3125"/>
                <a:ext cx="97" cy="61"/>
              </a:xfrm>
              <a:custGeom>
                <a:avLst/>
                <a:gdLst/>
                <a:ahLst/>
                <a:cxnLst>
                  <a:cxn ang="0">
                    <a:pos x="32" y="60"/>
                  </a:cxn>
                  <a:cxn ang="0">
                    <a:pos x="0" y="19"/>
                  </a:cxn>
                  <a:cxn ang="0">
                    <a:pos x="55" y="0"/>
                  </a:cxn>
                  <a:cxn ang="0">
                    <a:pos x="96" y="36"/>
                  </a:cxn>
                  <a:cxn ang="0">
                    <a:pos x="32" y="60"/>
                  </a:cxn>
                </a:cxnLst>
                <a:rect l="0" t="0" r="r" b="b"/>
                <a:pathLst>
                  <a:path w="97" h="61">
                    <a:moveTo>
                      <a:pt x="32" y="60"/>
                    </a:moveTo>
                    <a:lnTo>
                      <a:pt x="0" y="19"/>
                    </a:lnTo>
                    <a:lnTo>
                      <a:pt x="55" y="0"/>
                    </a:lnTo>
                    <a:lnTo>
                      <a:pt x="96" y="36"/>
                    </a:lnTo>
                    <a:lnTo>
                      <a:pt x="32" y="60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427"/>
              <p:cNvSpPr>
                <a:spLocks noChangeAspect="1"/>
              </p:cNvSpPr>
              <p:nvPr/>
            </p:nvSpPr>
            <p:spPr bwMode="auto">
              <a:xfrm>
                <a:off x="4931" y="3254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3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3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428"/>
              <p:cNvSpPr>
                <a:spLocks noChangeAspect="1"/>
              </p:cNvSpPr>
              <p:nvPr/>
            </p:nvSpPr>
            <p:spPr bwMode="auto">
              <a:xfrm>
                <a:off x="4899" y="3237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429"/>
              <p:cNvSpPr>
                <a:spLocks noChangeAspect="1"/>
              </p:cNvSpPr>
              <p:nvPr/>
            </p:nvSpPr>
            <p:spPr bwMode="auto">
              <a:xfrm>
                <a:off x="4898" y="3217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24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24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430"/>
              <p:cNvSpPr>
                <a:spLocks noChangeAspect="1"/>
              </p:cNvSpPr>
              <p:nvPr/>
            </p:nvSpPr>
            <p:spPr bwMode="auto">
              <a:xfrm>
                <a:off x="4566" y="3231"/>
                <a:ext cx="120" cy="106"/>
              </a:xfrm>
              <a:custGeom>
                <a:avLst/>
                <a:gdLst/>
                <a:ahLst/>
                <a:cxnLst>
                  <a:cxn ang="0">
                    <a:pos x="119" y="94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4"/>
                  </a:cxn>
                </a:cxnLst>
                <a:rect l="0" t="0" r="r" b="b"/>
                <a:pathLst>
                  <a:path w="120" h="106">
                    <a:moveTo>
                      <a:pt x="119" y="94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431"/>
              <p:cNvSpPr>
                <a:spLocks noChangeAspect="1"/>
              </p:cNvSpPr>
              <p:nvPr/>
            </p:nvSpPr>
            <p:spPr bwMode="auto">
              <a:xfrm>
                <a:off x="4566" y="3215"/>
                <a:ext cx="120" cy="106"/>
              </a:xfrm>
              <a:custGeom>
                <a:avLst/>
                <a:gdLst/>
                <a:ahLst/>
                <a:cxnLst>
                  <a:cxn ang="0">
                    <a:pos x="119" y="93"/>
                  </a:cxn>
                  <a:cxn ang="0">
                    <a:pos x="81" y="105"/>
                  </a:cxn>
                  <a:cxn ang="0">
                    <a:pos x="20" y="32"/>
                  </a:cxn>
                  <a:cxn ang="0">
                    <a:pos x="0" y="39"/>
                  </a:cxn>
                  <a:cxn ang="0">
                    <a:pos x="15" y="0"/>
                  </a:cxn>
                  <a:cxn ang="0">
                    <a:pos x="73" y="11"/>
                  </a:cxn>
                  <a:cxn ang="0">
                    <a:pos x="50" y="20"/>
                  </a:cxn>
                  <a:cxn ang="0">
                    <a:pos x="119" y="93"/>
                  </a:cxn>
                </a:cxnLst>
                <a:rect l="0" t="0" r="r" b="b"/>
                <a:pathLst>
                  <a:path w="120" h="106">
                    <a:moveTo>
                      <a:pt x="119" y="93"/>
                    </a:moveTo>
                    <a:lnTo>
                      <a:pt x="81" y="105"/>
                    </a:lnTo>
                    <a:lnTo>
                      <a:pt x="20" y="32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73" y="11"/>
                    </a:lnTo>
                    <a:lnTo>
                      <a:pt x="50" y="20"/>
                    </a:lnTo>
                    <a:lnTo>
                      <a:pt x="119" y="93"/>
                    </a:lnTo>
                  </a:path>
                </a:pathLst>
              </a:custGeom>
              <a:solidFill>
                <a:srgbClr val="60C96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432"/>
              <p:cNvSpPr>
                <a:spLocks noChangeAspect="1"/>
              </p:cNvSpPr>
              <p:nvPr/>
            </p:nvSpPr>
            <p:spPr bwMode="auto">
              <a:xfrm>
                <a:off x="4692" y="3353"/>
                <a:ext cx="65" cy="7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"/>
                  </a:cxn>
                  <a:cxn ang="0">
                    <a:pos x="0" y="77"/>
                  </a:cxn>
                  <a:cxn ang="0">
                    <a:pos x="0" y="25"/>
                  </a:cxn>
                  <a:cxn ang="0">
                    <a:pos x="64" y="0"/>
                  </a:cxn>
                </a:cxnLst>
                <a:rect l="0" t="0" r="r" b="b"/>
                <a:pathLst>
                  <a:path w="65" h="78">
                    <a:moveTo>
                      <a:pt x="64" y="0"/>
                    </a:moveTo>
                    <a:lnTo>
                      <a:pt x="64" y="52"/>
                    </a:lnTo>
                    <a:lnTo>
                      <a:pt x="0" y="77"/>
                    </a:lnTo>
                    <a:lnTo>
                      <a:pt x="0" y="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2798C7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433"/>
              <p:cNvSpPr>
                <a:spLocks noChangeAspect="1"/>
              </p:cNvSpPr>
              <p:nvPr/>
            </p:nvSpPr>
            <p:spPr bwMode="auto">
              <a:xfrm>
                <a:off x="4660" y="3336"/>
                <a:ext cx="33" cy="94"/>
              </a:xfrm>
              <a:custGeom>
                <a:avLst/>
                <a:gdLst/>
                <a:ahLst/>
                <a:cxnLst>
                  <a:cxn ang="0">
                    <a:pos x="32" y="93"/>
                  </a:cxn>
                  <a:cxn ang="0">
                    <a:pos x="32" y="41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32" y="93"/>
                  </a:cxn>
                </a:cxnLst>
                <a:rect l="0" t="0" r="r" b="b"/>
                <a:pathLst>
                  <a:path w="33" h="94">
                    <a:moveTo>
                      <a:pt x="32" y="93"/>
                    </a:moveTo>
                    <a:lnTo>
                      <a:pt x="32" y="41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" y="93"/>
                    </a:lnTo>
                  </a:path>
                </a:pathLst>
              </a:custGeom>
              <a:solidFill>
                <a:srgbClr val="4EB3D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434"/>
              <p:cNvSpPr>
                <a:spLocks noChangeAspect="1"/>
              </p:cNvSpPr>
              <p:nvPr/>
            </p:nvSpPr>
            <p:spPr bwMode="auto">
              <a:xfrm>
                <a:off x="4659" y="3316"/>
                <a:ext cx="98" cy="62"/>
              </a:xfrm>
              <a:custGeom>
                <a:avLst/>
                <a:gdLst/>
                <a:ahLst/>
                <a:cxnLst>
                  <a:cxn ang="0">
                    <a:pos x="33" y="61"/>
                  </a:cxn>
                  <a:cxn ang="0">
                    <a:pos x="0" y="19"/>
                  </a:cxn>
                  <a:cxn ang="0">
                    <a:pos x="56" y="0"/>
                  </a:cxn>
                  <a:cxn ang="0">
                    <a:pos x="97" y="36"/>
                  </a:cxn>
                  <a:cxn ang="0">
                    <a:pos x="33" y="61"/>
                  </a:cxn>
                </a:cxnLst>
                <a:rect l="0" t="0" r="r" b="b"/>
                <a:pathLst>
                  <a:path w="98" h="62">
                    <a:moveTo>
                      <a:pt x="33" y="61"/>
                    </a:moveTo>
                    <a:lnTo>
                      <a:pt x="0" y="19"/>
                    </a:lnTo>
                    <a:lnTo>
                      <a:pt x="56" y="0"/>
                    </a:lnTo>
                    <a:lnTo>
                      <a:pt x="97" y="36"/>
                    </a:lnTo>
                    <a:lnTo>
                      <a:pt x="33" y="61"/>
                    </a:lnTo>
                  </a:path>
                </a:pathLst>
              </a:custGeom>
              <a:solidFill>
                <a:srgbClr val="9CD4EC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22" name="Group 321"/>
          <p:cNvGrpSpPr/>
          <p:nvPr/>
        </p:nvGrpSpPr>
        <p:grpSpPr>
          <a:xfrm>
            <a:off x="4788024" y="5604846"/>
            <a:ext cx="1168930" cy="643762"/>
            <a:chOff x="5004048" y="5445224"/>
            <a:chExt cx="1168930" cy="643762"/>
          </a:xfrm>
        </p:grpSpPr>
        <p:grpSp>
          <p:nvGrpSpPr>
            <p:cNvPr id="277" name="Group 381">
              <a:extLst>
                <a:ext uri="{FF2B5EF4-FFF2-40B4-BE49-F238E27FC236}">
                  <a16:creationId xmlns="" xmlns:a16="http://schemas.microsoft.com/office/drawing/2014/main" id="{53FFE8CB-5D89-4D49-8DA6-1BD9AD0779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04048" y="5445224"/>
              <a:ext cx="559934" cy="494432"/>
              <a:chOff x="3054" y="663"/>
              <a:chExt cx="708" cy="860"/>
            </a:xfrm>
          </p:grpSpPr>
          <p:sp>
            <p:nvSpPr>
              <p:cNvPr id="278" name="Freeform 382">
                <a:extLst>
                  <a:ext uri="{FF2B5EF4-FFF2-40B4-BE49-F238E27FC236}">
                    <a16:creationId xmlns="" xmlns:a16="http://schemas.microsoft.com/office/drawing/2014/main" id="{C47F7B4B-2448-40D8-9830-E62FBFF9B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4" y="663"/>
                <a:ext cx="708" cy="860"/>
              </a:xfrm>
              <a:custGeom>
                <a:avLst/>
                <a:gdLst/>
                <a:ahLst/>
                <a:cxnLst>
                  <a:cxn ang="0">
                    <a:pos x="708" y="666"/>
                  </a:cxn>
                  <a:cxn ang="0">
                    <a:pos x="708" y="0"/>
                  </a:cxn>
                  <a:cxn ang="0">
                    <a:pos x="0" y="194"/>
                  </a:cxn>
                  <a:cxn ang="0">
                    <a:pos x="0" y="860"/>
                  </a:cxn>
                  <a:cxn ang="0">
                    <a:pos x="708" y="666"/>
                  </a:cxn>
                </a:cxnLst>
                <a:rect l="0" t="0" r="r" b="b"/>
                <a:pathLst>
                  <a:path w="708" h="860">
                    <a:moveTo>
                      <a:pt x="708" y="666"/>
                    </a:moveTo>
                    <a:lnTo>
                      <a:pt x="708" y="0"/>
                    </a:lnTo>
                    <a:lnTo>
                      <a:pt x="0" y="194"/>
                    </a:lnTo>
                    <a:lnTo>
                      <a:pt x="0" y="860"/>
                    </a:lnTo>
                    <a:lnTo>
                      <a:pt x="708" y="66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8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FC79C82A-790C-4B7F-BE2B-C3818981B3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9" y="695"/>
                <a:ext cx="659" cy="796"/>
              </a:xfrm>
              <a:custGeom>
                <a:avLst/>
                <a:gdLst/>
                <a:ahLst/>
                <a:cxnLst>
                  <a:cxn ang="0">
                    <a:pos x="659" y="619"/>
                  </a:cxn>
                  <a:cxn ang="0">
                    <a:pos x="659" y="0"/>
                  </a:cxn>
                  <a:cxn ang="0">
                    <a:pos x="0" y="177"/>
                  </a:cxn>
                  <a:cxn ang="0">
                    <a:pos x="0" y="796"/>
                  </a:cxn>
                  <a:cxn ang="0">
                    <a:pos x="659" y="619"/>
                  </a:cxn>
                </a:cxnLst>
                <a:rect l="0" t="0" r="r" b="b"/>
                <a:pathLst>
                  <a:path w="659" h="796">
                    <a:moveTo>
                      <a:pt x="659" y="619"/>
                    </a:moveTo>
                    <a:lnTo>
                      <a:pt x="659" y="0"/>
                    </a:lnTo>
                    <a:lnTo>
                      <a:pt x="0" y="177"/>
                    </a:lnTo>
                    <a:lnTo>
                      <a:pt x="0" y="796"/>
                    </a:lnTo>
                    <a:lnTo>
                      <a:pt x="659" y="61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384">
                <a:extLst>
                  <a:ext uri="{FF2B5EF4-FFF2-40B4-BE49-F238E27FC236}">
                    <a16:creationId xmlns="" xmlns:a16="http://schemas.microsoft.com/office/drawing/2014/main" id="{713BA385-0A1A-4C04-8711-78BEF04CB5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215"/>
                <a:ext cx="593" cy="210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1"/>
                  </a:cxn>
                  <a:cxn ang="0">
                    <a:pos x="0" y="210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10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1"/>
                    </a:lnTo>
                    <a:lnTo>
                      <a:pt x="0" y="210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85">
                <a:extLst>
                  <a:ext uri="{FF2B5EF4-FFF2-40B4-BE49-F238E27FC236}">
                    <a16:creationId xmlns="" xmlns:a16="http://schemas.microsoft.com/office/drawing/2014/main" id="{E99BF04A-418C-4CFA-A608-7AD8E9FD78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65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386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2976679-6F4C-4B86-B314-42B25C179D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49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49"/>
                  </a:cxn>
                </a:cxnLst>
                <a:rect l="0" t="0" r="r" b="b"/>
                <a:pathLst>
                  <a:path w="593" h="209">
                    <a:moveTo>
                      <a:pt x="593" y="49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49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87">
                <a:extLst>
                  <a:ext uri="{FF2B5EF4-FFF2-40B4-BE49-F238E27FC236}">
                    <a16:creationId xmlns="" xmlns:a16="http://schemas.microsoft.com/office/drawing/2014/main" id="{5EDAEB85-69CD-4148-BF46-A5A593B26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388">
                <a:extLst>
                  <a:ext uri="{FF2B5EF4-FFF2-40B4-BE49-F238E27FC236}">
                    <a16:creationId xmlns="" xmlns:a16="http://schemas.microsoft.com/office/drawing/2014/main" id="{E42D7851-3ECD-4EA7-BFC2-E130BFCE5A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89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85FD73E2-25E1-4D4B-9DE1-5464BCCBA4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9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390">
                <a:extLst>
                  <a:ext uri="{FF2B5EF4-FFF2-40B4-BE49-F238E27FC236}">
                    <a16:creationId xmlns="" xmlns:a16="http://schemas.microsoft.com/office/drawing/2014/main" id="{A53EF5FD-D22D-4B28-A6FD-B908133C5D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56" y="748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391">
                <a:extLst>
                  <a:ext uri="{FF2B5EF4-FFF2-40B4-BE49-F238E27FC236}">
                    <a16:creationId xmlns="" xmlns:a16="http://schemas.microsoft.com/office/drawing/2014/main" id="{CD8E9DA3-8263-4EA6-B199-DCB816AC06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7" y="760"/>
                <a:ext cx="49" cy="533"/>
              </a:xfrm>
              <a:custGeom>
                <a:avLst/>
                <a:gdLst/>
                <a:ahLst/>
                <a:cxnLst>
                  <a:cxn ang="0">
                    <a:pos x="49" y="520"/>
                  </a:cxn>
                  <a:cxn ang="0">
                    <a:pos x="49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49" y="520"/>
                  </a:cxn>
                </a:cxnLst>
                <a:rect l="0" t="0" r="r" b="b"/>
                <a:pathLst>
                  <a:path w="49" h="533">
                    <a:moveTo>
                      <a:pt x="49" y="520"/>
                    </a:moveTo>
                    <a:lnTo>
                      <a:pt x="49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49" y="5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392">
                <a:extLst>
                  <a:ext uri="{FF2B5EF4-FFF2-40B4-BE49-F238E27FC236}">
                    <a16:creationId xmlns="" xmlns:a16="http://schemas.microsoft.com/office/drawing/2014/main" id="{979EDE67-7911-46D2-A7B9-EC4E8F5641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7" y="774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39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BDF3391-4682-401B-939A-6A6BA552ED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6" y="787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2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2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394">
                <a:extLst>
                  <a:ext uri="{FF2B5EF4-FFF2-40B4-BE49-F238E27FC236}">
                    <a16:creationId xmlns="" xmlns:a16="http://schemas.microsoft.com/office/drawing/2014/main" id="{92830531-BD70-43CF-A187-F58E96C229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6" y="799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395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EE5F7A3A-3780-4DD6-A440-13FB3C061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06" y="812"/>
                <a:ext cx="50" cy="533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3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2" name="Group 381">
              <a:extLst>
                <a:ext uri="{FF2B5EF4-FFF2-40B4-BE49-F238E27FC236}">
                  <a16:creationId xmlns="" xmlns:a16="http://schemas.microsoft.com/office/drawing/2014/main" id="{53FFE8CB-5D89-4D49-8DA6-1BD9AD0779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92080" y="5539844"/>
              <a:ext cx="559934" cy="494432"/>
              <a:chOff x="3054" y="663"/>
              <a:chExt cx="708" cy="860"/>
            </a:xfrm>
          </p:grpSpPr>
          <p:sp>
            <p:nvSpPr>
              <p:cNvPr id="293" name="Freeform 382">
                <a:extLst>
                  <a:ext uri="{FF2B5EF4-FFF2-40B4-BE49-F238E27FC236}">
                    <a16:creationId xmlns="" xmlns:a16="http://schemas.microsoft.com/office/drawing/2014/main" id="{C47F7B4B-2448-40D8-9830-E62FBFF9B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4" y="663"/>
                <a:ext cx="708" cy="860"/>
              </a:xfrm>
              <a:custGeom>
                <a:avLst/>
                <a:gdLst/>
                <a:ahLst/>
                <a:cxnLst>
                  <a:cxn ang="0">
                    <a:pos x="708" y="666"/>
                  </a:cxn>
                  <a:cxn ang="0">
                    <a:pos x="708" y="0"/>
                  </a:cxn>
                  <a:cxn ang="0">
                    <a:pos x="0" y="194"/>
                  </a:cxn>
                  <a:cxn ang="0">
                    <a:pos x="0" y="860"/>
                  </a:cxn>
                  <a:cxn ang="0">
                    <a:pos x="708" y="666"/>
                  </a:cxn>
                </a:cxnLst>
                <a:rect l="0" t="0" r="r" b="b"/>
                <a:pathLst>
                  <a:path w="708" h="860">
                    <a:moveTo>
                      <a:pt x="708" y="666"/>
                    </a:moveTo>
                    <a:lnTo>
                      <a:pt x="708" y="0"/>
                    </a:lnTo>
                    <a:lnTo>
                      <a:pt x="0" y="194"/>
                    </a:lnTo>
                    <a:lnTo>
                      <a:pt x="0" y="860"/>
                    </a:lnTo>
                    <a:lnTo>
                      <a:pt x="708" y="66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38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FC79C82A-790C-4B7F-BE2B-C3818981B3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9" y="695"/>
                <a:ext cx="659" cy="796"/>
              </a:xfrm>
              <a:custGeom>
                <a:avLst/>
                <a:gdLst/>
                <a:ahLst/>
                <a:cxnLst>
                  <a:cxn ang="0">
                    <a:pos x="659" y="619"/>
                  </a:cxn>
                  <a:cxn ang="0">
                    <a:pos x="659" y="0"/>
                  </a:cxn>
                  <a:cxn ang="0">
                    <a:pos x="0" y="177"/>
                  </a:cxn>
                  <a:cxn ang="0">
                    <a:pos x="0" y="796"/>
                  </a:cxn>
                  <a:cxn ang="0">
                    <a:pos x="659" y="619"/>
                  </a:cxn>
                </a:cxnLst>
                <a:rect l="0" t="0" r="r" b="b"/>
                <a:pathLst>
                  <a:path w="659" h="796">
                    <a:moveTo>
                      <a:pt x="659" y="619"/>
                    </a:moveTo>
                    <a:lnTo>
                      <a:pt x="659" y="0"/>
                    </a:lnTo>
                    <a:lnTo>
                      <a:pt x="0" y="177"/>
                    </a:lnTo>
                    <a:lnTo>
                      <a:pt x="0" y="796"/>
                    </a:lnTo>
                    <a:lnTo>
                      <a:pt x="659" y="61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384">
                <a:extLst>
                  <a:ext uri="{FF2B5EF4-FFF2-40B4-BE49-F238E27FC236}">
                    <a16:creationId xmlns="" xmlns:a16="http://schemas.microsoft.com/office/drawing/2014/main" id="{713BA385-0A1A-4C04-8711-78BEF04CB5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215"/>
                <a:ext cx="593" cy="210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1"/>
                  </a:cxn>
                  <a:cxn ang="0">
                    <a:pos x="0" y="210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10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1"/>
                    </a:lnTo>
                    <a:lnTo>
                      <a:pt x="0" y="210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385">
                <a:extLst>
                  <a:ext uri="{FF2B5EF4-FFF2-40B4-BE49-F238E27FC236}">
                    <a16:creationId xmlns="" xmlns:a16="http://schemas.microsoft.com/office/drawing/2014/main" id="{E99BF04A-418C-4CFA-A608-7AD8E9FD78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65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386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2976679-6F4C-4B86-B314-42B25C179D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49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49"/>
                  </a:cxn>
                </a:cxnLst>
                <a:rect l="0" t="0" r="r" b="b"/>
                <a:pathLst>
                  <a:path w="593" h="209">
                    <a:moveTo>
                      <a:pt x="593" y="49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49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387">
                <a:extLst>
                  <a:ext uri="{FF2B5EF4-FFF2-40B4-BE49-F238E27FC236}">
                    <a16:creationId xmlns="" xmlns:a16="http://schemas.microsoft.com/office/drawing/2014/main" id="{5EDAEB85-69CD-4148-BF46-A5A593B26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388">
                <a:extLst>
                  <a:ext uri="{FF2B5EF4-FFF2-40B4-BE49-F238E27FC236}">
                    <a16:creationId xmlns="" xmlns:a16="http://schemas.microsoft.com/office/drawing/2014/main" id="{E42D7851-3ECD-4EA7-BFC2-E130BFCE5A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389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85FD73E2-25E1-4D4B-9DE1-5464BCCBA4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9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390">
                <a:extLst>
                  <a:ext uri="{FF2B5EF4-FFF2-40B4-BE49-F238E27FC236}">
                    <a16:creationId xmlns="" xmlns:a16="http://schemas.microsoft.com/office/drawing/2014/main" id="{A53EF5FD-D22D-4B28-A6FD-B908133C5D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56" y="748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391">
                <a:extLst>
                  <a:ext uri="{FF2B5EF4-FFF2-40B4-BE49-F238E27FC236}">
                    <a16:creationId xmlns="" xmlns:a16="http://schemas.microsoft.com/office/drawing/2014/main" id="{CD8E9DA3-8263-4EA6-B199-DCB816AC06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7" y="760"/>
                <a:ext cx="49" cy="533"/>
              </a:xfrm>
              <a:custGeom>
                <a:avLst/>
                <a:gdLst/>
                <a:ahLst/>
                <a:cxnLst>
                  <a:cxn ang="0">
                    <a:pos x="49" y="520"/>
                  </a:cxn>
                  <a:cxn ang="0">
                    <a:pos x="49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49" y="520"/>
                  </a:cxn>
                </a:cxnLst>
                <a:rect l="0" t="0" r="r" b="b"/>
                <a:pathLst>
                  <a:path w="49" h="533">
                    <a:moveTo>
                      <a:pt x="49" y="520"/>
                    </a:moveTo>
                    <a:lnTo>
                      <a:pt x="49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49" y="5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392">
                <a:extLst>
                  <a:ext uri="{FF2B5EF4-FFF2-40B4-BE49-F238E27FC236}">
                    <a16:creationId xmlns="" xmlns:a16="http://schemas.microsoft.com/office/drawing/2014/main" id="{979EDE67-7911-46D2-A7B9-EC4E8F5641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7" y="774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39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BDF3391-4682-401B-939A-6A6BA552ED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6" y="787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2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2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394">
                <a:extLst>
                  <a:ext uri="{FF2B5EF4-FFF2-40B4-BE49-F238E27FC236}">
                    <a16:creationId xmlns="" xmlns:a16="http://schemas.microsoft.com/office/drawing/2014/main" id="{92830531-BD70-43CF-A187-F58E96C229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6" y="799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395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EE5F7A3A-3780-4DD6-A440-13FB3C061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06" y="812"/>
                <a:ext cx="50" cy="533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3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" name="Group 381">
              <a:extLst>
                <a:ext uri="{FF2B5EF4-FFF2-40B4-BE49-F238E27FC236}">
                  <a16:creationId xmlns="" xmlns:a16="http://schemas.microsoft.com/office/drawing/2014/main" id="{53FFE8CB-5D89-4D49-8DA6-1BD9AD0779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13044" y="5594554"/>
              <a:ext cx="559934" cy="494432"/>
              <a:chOff x="3054" y="663"/>
              <a:chExt cx="708" cy="860"/>
            </a:xfrm>
          </p:grpSpPr>
          <p:sp>
            <p:nvSpPr>
              <p:cNvPr id="308" name="Freeform 382">
                <a:extLst>
                  <a:ext uri="{FF2B5EF4-FFF2-40B4-BE49-F238E27FC236}">
                    <a16:creationId xmlns="" xmlns:a16="http://schemas.microsoft.com/office/drawing/2014/main" id="{C47F7B4B-2448-40D8-9830-E62FBFF9B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4" y="663"/>
                <a:ext cx="708" cy="860"/>
              </a:xfrm>
              <a:custGeom>
                <a:avLst/>
                <a:gdLst/>
                <a:ahLst/>
                <a:cxnLst>
                  <a:cxn ang="0">
                    <a:pos x="708" y="666"/>
                  </a:cxn>
                  <a:cxn ang="0">
                    <a:pos x="708" y="0"/>
                  </a:cxn>
                  <a:cxn ang="0">
                    <a:pos x="0" y="194"/>
                  </a:cxn>
                  <a:cxn ang="0">
                    <a:pos x="0" y="860"/>
                  </a:cxn>
                  <a:cxn ang="0">
                    <a:pos x="708" y="666"/>
                  </a:cxn>
                </a:cxnLst>
                <a:rect l="0" t="0" r="r" b="b"/>
                <a:pathLst>
                  <a:path w="708" h="860">
                    <a:moveTo>
                      <a:pt x="708" y="666"/>
                    </a:moveTo>
                    <a:lnTo>
                      <a:pt x="708" y="0"/>
                    </a:lnTo>
                    <a:lnTo>
                      <a:pt x="0" y="194"/>
                    </a:lnTo>
                    <a:lnTo>
                      <a:pt x="0" y="860"/>
                    </a:lnTo>
                    <a:lnTo>
                      <a:pt x="708" y="66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38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FC79C82A-790C-4B7F-BE2B-C3818981B3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9" y="695"/>
                <a:ext cx="659" cy="796"/>
              </a:xfrm>
              <a:custGeom>
                <a:avLst/>
                <a:gdLst/>
                <a:ahLst/>
                <a:cxnLst>
                  <a:cxn ang="0">
                    <a:pos x="659" y="619"/>
                  </a:cxn>
                  <a:cxn ang="0">
                    <a:pos x="659" y="0"/>
                  </a:cxn>
                  <a:cxn ang="0">
                    <a:pos x="0" y="177"/>
                  </a:cxn>
                  <a:cxn ang="0">
                    <a:pos x="0" y="796"/>
                  </a:cxn>
                  <a:cxn ang="0">
                    <a:pos x="659" y="619"/>
                  </a:cxn>
                </a:cxnLst>
                <a:rect l="0" t="0" r="r" b="b"/>
                <a:pathLst>
                  <a:path w="659" h="796">
                    <a:moveTo>
                      <a:pt x="659" y="619"/>
                    </a:moveTo>
                    <a:lnTo>
                      <a:pt x="659" y="0"/>
                    </a:lnTo>
                    <a:lnTo>
                      <a:pt x="0" y="177"/>
                    </a:lnTo>
                    <a:lnTo>
                      <a:pt x="0" y="796"/>
                    </a:lnTo>
                    <a:lnTo>
                      <a:pt x="659" y="61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384">
                <a:extLst>
                  <a:ext uri="{FF2B5EF4-FFF2-40B4-BE49-F238E27FC236}">
                    <a16:creationId xmlns="" xmlns:a16="http://schemas.microsoft.com/office/drawing/2014/main" id="{713BA385-0A1A-4C04-8711-78BEF04CB5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215"/>
                <a:ext cx="593" cy="210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1"/>
                  </a:cxn>
                  <a:cxn ang="0">
                    <a:pos x="0" y="210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10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1"/>
                    </a:lnTo>
                    <a:lnTo>
                      <a:pt x="0" y="210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385">
                <a:extLst>
                  <a:ext uri="{FF2B5EF4-FFF2-40B4-BE49-F238E27FC236}">
                    <a16:creationId xmlns="" xmlns:a16="http://schemas.microsoft.com/office/drawing/2014/main" id="{E99BF04A-418C-4CFA-A608-7AD8E9FD78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65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386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2976679-6F4C-4B86-B314-42B25C179D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1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49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49"/>
                  </a:cxn>
                </a:cxnLst>
                <a:rect l="0" t="0" r="r" b="b"/>
                <a:pathLst>
                  <a:path w="593" h="209">
                    <a:moveTo>
                      <a:pt x="593" y="49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49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387">
                <a:extLst>
                  <a:ext uri="{FF2B5EF4-FFF2-40B4-BE49-F238E27FC236}">
                    <a16:creationId xmlns="" xmlns:a16="http://schemas.microsoft.com/office/drawing/2014/main" id="{5EDAEB85-69CD-4148-BF46-A5A593B26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388">
                <a:extLst>
                  <a:ext uri="{FF2B5EF4-FFF2-40B4-BE49-F238E27FC236}">
                    <a16:creationId xmlns="" xmlns:a16="http://schemas.microsoft.com/office/drawing/2014/main" id="{E42D7851-3ECD-4EA7-BFC2-E130BFCE5A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101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59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59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389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85FD73E2-25E1-4D4B-9DE1-5464BCCBA4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3" y="966"/>
                <a:ext cx="593" cy="209"/>
              </a:xfrm>
              <a:custGeom>
                <a:avLst/>
                <a:gdLst/>
                <a:ahLst/>
                <a:cxnLst>
                  <a:cxn ang="0">
                    <a:pos x="593" y="50"/>
                  </a:cxn>
                  <a:cxn ang="0">
                    <a:pos x="593" y="0"/>
                  </a:cxn>
                  <a:cxn ang="0">
                    <a:pos x="0" y="160"/>
                  </a:cxn>
                  <a:cxn ang="0">
                    <a:pos x="0" y="209"/>
                  </a:cxn>
                  <a:cxn ang="0">
                    <a:pos x="593" y="50"/>
                  </a:cxn>
                </a:cxnLst>
                <a:rect l="0" t="0" r="r" b="b"/>
                <a:pathLst>
                  <a:path w="593" h="209">
                    <a:moveTo>
                      <a:pt x="593" y="50"/>
                    </a:moveTo>
                    <a:lnTo>
                      <a:pt x="593" y="0"/>
                    </a:lnTo>
                    <a:lnTo>
                      <a:pt x="0" y="160"/>
                    </a:lnTo>
                    <a:lnTo>
                      <a:pt x="0" y="209"/>
                    </a:lnTo>
                    <a:lnTo>
                      <a:pt x="593" y="5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390">
                <a:extLst>
                  <a:ext uri="{FF2B5EF4-FFF2-40B4-BE49-F238E27FC236}">
                    <a16:creationId xmlns="" xmlns:a16="http://schemas.microsoft.com/office/drawing/2014/main" id="{A53EF5FD-D22D-4B28-A6FD-B908133C5D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56" y="748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391">
                <a:extLst>
                  <a:ext uri="{FF2B5EF4-FFF2-40B4-BE49-F238E27FC236}">
                    <a16:creationId xmlns="" xmlns:a16="http://schemas.microsoft.com/office/drawing/2014/main" id="{CD8E9DA3-8263-4EA6-B199-DCB816AC06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7" y="760"/>
                <a:ext cx="49" cy="533"/>
              </a:xfrm>
              <a:custGeom>
                <a:avLst/>
                <a:gdLst/>
                <a:ahLst/>
                <a:cxnLst>
                  <a:cxn ang="0">
                    <a:pos x="49" y="520"/>
                  </a:cxn>
                  <a:cxn ang="0">
                    <a:pos x="49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49" y="520"/>
                  </a:cxn>
                </a:cxnLst>
                <a:rect l="0" t="0" r="r" b="b"/>
                <a:pathLst>
                  <a:path w="49" h="533">
                    <a:moveTo>
                      <a:pt x="49" y="520"/>
                    </a:moveTo>
                    <a:lnTo>
                      <a:pt x="49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49" y="5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392">
                <a:extLst>
                  <a:ext uri="{FF2B5EF4-FFF2-40B4-BE49-F238E27FC236}">
                    <a16:creationId xmlns="" xmlns:a16="http://schemas.microsoft.com/office/drawing/2014/main" id="{979EDE67-7911-46D2-A7B9-EC4E8F5641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57" y="774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393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1BDF3391-4682-401B-939A-6A6BA552ED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6" y="787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2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2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394">
                <a:extLst>
                  <a:ext uri="{FF2B5EF4-FFF2-40B4-BE49-F238E27FC236}">
                    <a16:creationId xmlns="" xmlns:a16="http://schemas.microsoft.com/office/drawing/2014/main" id="{92830531-BD70-43CF-A187-F58E96C229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6" y="799"/>
                <a:ext cx="50" cy="532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3"/>
                  </a:cxn>
                  <a:cxn ang="0">
                    <a:pos x="0" y="532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2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3"/>
                    </a:lnTo>
                    <a:lnTo>
                      <a:pt x="0" y="532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395">
                <a:hlinkClick r:id="rId2" action="ppaction://hlinkfile"/>
                <a:extLst>
                  <a:ext uri="{FF2B5EF4-FFF2-40B4-BE49-F238E27FC236}">
                    <a16:creationId xmlns="" xmlns:a16="http://schemas.microsoft.com/office/drawing/2014/main" id="{EE5F7A3A-3780-4DD6-A440-13FB3C061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06" y="812"/>
                <a:ext cx="50" cy="533"/>
              </a:xfrm>
              <a:custGeom>
                <a:avLst/>
                <a:gdLst/>
                <a:ahLst/>
                <a:cxnLst>
                  <a:cxn ang="0">
                    <a:pos x="50" y="519"/>
                  </a:cxn>
                  <a:cxn ang="0">
                    <a:pos x="50" y="0"/>
                  </a:cxn>
                  <a:cxn ang="0">
                    <a:pos x="0" y="14"/>
                  </a:cxn>
                  <a:cxn ang="0">
                    <a:pos x="0" y="533"/>
                  </a:cxn>
                  <a:cxn ang="0">
                    <a:pos x="50" y="519"/>
                  </a:cxn>
                </a:cxnLst>
                <a:rect l="0" t="0" r="r" b="b"/>
                <a:pathLst>
                  <a:path w="50" h="533">
                    <a:moveTo>
                      <a:pt x="50" y="519"/>
                    </a:moveTo>
                    <a:lnTo>
                      <a:pt x="50" y="0"/>
                    </a:lnTo>
                    <a:lnTo>
                      <a:pt x="0" y="14"/>
                    </a:lnTo>
                    <a:lnTo>
                      <a:pt x="0" y="533"/>
                    </a:lnTo>
                    <a:lnTo>
                      <a:pt x="5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325" name="Elbow Connector 324"/>
          <p:cNvCxnSpPr/>
          <p:nvPr/>
        </p:nvCxnSpPr>
        <p:spPr>
          <a:xfrm>
            <a:off x="3347864" y="5445359"/>
            <a:ext cx="2664296" cy="958427"/>
          </a:xfrm>
          <a:prstGeom prst="bentConnector3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147"/>
          <p:cNvCxnSpPr>
            <a:stCxn id="114" idx="3"/>
          </p:cNvCxnSpPr>
          <p:nvPr/>
        </p:nvCxnSpPr>
        <p:spPr>
          <a:xfrm rot="16200000" flipH="1">
            <a:off x="4372470" y="4605677"/>
            <a:ext cx="349009" cy="194072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3">
                <a:lumMod val="75000"/>
              </a:schemeClr>
            </a:solidFill>
            <a:headEnd w="med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4841509" y="4157136"/>
            <a:ext cx="160269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ИМ (</a:t>
            </a:r>
            <a:r>
              <a:rPr lang="ru-RU" sz="1100" i="1" dirty="0" err="1" smtClean="0">
                <a:solidFill>
                  <a:schemeClr val="accent1">
                    <a:lumMod val="75000"/>
                  </a:schemeClr>
                </a:solidFill>
              </a:rPr>
              <a:t>ДатаРасчета</a:t>
            </a:r>
            <a:r>
              <a:rPr lang="en-US" sz="1100" i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5051054" y="3958625"/>
            <a:ext cx="160269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ИМ (</a:t>
            </a:r>
            <a:r>
              <a:rPr lang="ru-RU" sz="1100" i="1" dirty="0" err="1" smtClean="0">
                <a:solidFill>
                  <a:schemeClr val="accent1">
                    <a:lumMod val="75000"/>
                  </a:schemeClr>
                </a:solidFill>
              </a:rPr>
              <a:t>ДатаРасчета</a:t>
            </a: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4" name="Straight Arrow Connector 111"/>
          <p:cNvCxnSpPr>
            <a:stCxn id="241" idx="4"/>
          </p:cNvCxnSpPr>
          <p:nvPr/>
        </p:nvCxnSpPr>
        <p:spPr>
          <a:xfrm rot="5400000">
            <a:off x="4360478" y="1470337"/>
            <a:ext cx="666074" cy="99013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111"/>
          <p:cNvCxnSpPr>
            <a:stCxn id="242" idx="4"/>
          </p:cNvCxnSpPr>
          <p:nvPr/>
        </p:nvCxnSpPr>
        <p:spPr>
          <a:xfrm rot="5400000">
            <a:off x="5178131" y="940716"/>
            <a:ext cx="810092" cy="1302273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147"/>
          <p:cNvCxnSpPr>
            <a:endCxn id="9" idx="2"/>
          </p:cNvCxnSpPr>
          <p:nvPr/>
        </p:nvCxnSpPr>
        <p:spPr>
          <a:xfrm rot="5400000">
            <a:off x="4273630" y="2225004"/>
            <a:ext cx="454473" cy="286288"/>
          </a:xfrm>
          <a:prstGeom prst="curvedConnector4">
            <a:avLst>
              <a:gd name="adj1" fmla="val 38829"/>
              <a:gd name="adj2" fmla="val 179850"/>
            </a:avLst>
          </a:prstGeom>
          <a:ln>
            <a:solidFill>
              <a:schemeClr val="accent3">
                <a:lumMod val="75000"/>
              </a:schemeClr>
            </a:solidFill>
            <a:headEnd w="med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Rounded Rectangle 352"/>
          <p:cNvSpPr/>
          <p:nvPr/>
        </p:nvSpPr>
        <p:spPr>
          <a:xfrm>
            <a:off x="4964435" y="4877216"/>
            <a:ext cx="864096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Расчет базовых </a:t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отчетов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3275856" y="5618409"/>
            <a:ext cx="432048" cy="27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376092"/>
                </a:solidFill>
              </a:rPr>
              <a:t>АГ 1</a:t>
            </a:r>
            <a:endParaRPr lang="ru-RU" sz="1000" dirty="0">
              <a:solidFill>
                <a:srgbClr val="376092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3563888" y="5709857"/>
            <a:ext cx="432048" cy="27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376092"/>
                </a:solidFill>
              </a:rPr>
              <a:t>АГ </a:t>
            </a:r>
            <a:r>
              <a:rPr lang="en-US" sz="1000" dirty="0" smtClean="0">
                <a:solidFill>
                  <a:srgbClr val="376092"/>
                </a:solidFill>
              </a:rPr>
              <a:t>2</a:t>
            </a:r>
            <a:endParaRPr lang="ru-RU" sz="1000" dirty="0">
              <a:solidFill>
                <a:srgbClr val="376092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3851920" y="5765274"/>
            <a:ext cx="536451" cy="267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376092"/>
                </a:solidFill>
              </a:rPr>
              <a:t>АГ </a:t>
            </a:r>
            <a:r>
              <a:rPr lang="mr-IN" sz="1000" dirty="0" smtClean="0">
                <a:solidFill>
                  <a:srgbClr val="376092"/>
                </a:solidFill>
              </a:rPr>
              <a:t>…</a:t>
            </a:r>
            <a:endParaRPr lang="ru-RU" sz="1000" dirty="0">
              <a:solidFill>
                <a:srgbClr val="376092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715277" y="5619976"/>
            <a:ext cx="432048" cy="27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376092"/>
                </a:solidFill>
              </a:rPr>
              <a:t>АГ 1</a:t>
            </a:r>
            <a:endParaRPr lang="ru-RU" sz="1000" dirty="0">
              <a:solidFill>
                <a:srgbClr val="376092"/>
              </a:solidFill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5003309" y="5711424"/>
            <a:ext cx="432048" cy="27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376092"/>
                </a:solidFill>
              </a:rPr>
              <a:t>АГ </a:t>
            </a:r>
            <a:r>
              <a:rPr lang="en-US" sz="1000" dirty="0" smtClean="0">
                <a:solidFill>
                  <a:srgbClr val="376092"/>
                </a:solidFill>
              </a:rPr>
              <a:t>2</a:t>
            </a:r>
            <a:endParaRPr lang="ru-RU" sz="1000" dirty="0">
              <a:solidFill>
                <a:srgbClr val="376092"/>
              </a:solidFill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5291341" y="5766841"/>
            <a:ext cx="536451" cy="267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376092"/>
                </a:solidFill>
              </a:rPr>
              <a:t>АГ </a:t>
            </a:r>
            <a:r>
              <a:rPr lang="mr-IN" sz="1000" dirty="0" smtClean="0">
                <a:solidFill>
                  <a:srgbClr val="376092"/>
                </a:solidFill>
              </a:rPr>
              <a:t>…</a:t>
            </a:r>
            <a:endParaRPr lang="ru-RU" sz="1000" dirty="0">
              <a:solidFill>
                <a:srgbClr val="376092"/>
              </a:solidFill>
            </a:endParaRPr>
          </a:p>
        </p:txBody>
      </p:sp>
      <p:sp>
        <p:nvSpPr>
          <p:cNvPr id="362" name="Rectangle 361"/>
          <p:cNvSpPr>
            <a:spLocks noChangeAspect="1"/>
          </p:cNvSpPr>
          <p:nvPr/>
        </p:nvSpPr>
        <p:spPr>
          <a:xfrm rot="5400000">
            <a:off x="3181264" y="841188"/>
            <a:ext cx="65044" cy="11720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>
              <a:lnSpc>
                <a:spcPct val="70000"/>
              </a:lnSpc>
            </a:pPr>
            <a:endParaRPr lang="en-US" sz="1600" dirty="0">
              <a:ln>
                <a:solidFill>
                  <a:srgbClr val="4F6228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1" name="Rectangle 250"/>
          <p:cNvSpPr>
            <a:spLocks noChangeAspect="1"/>
          </p:cNvSpPr>
          <p:nvPr/>
        </p:nvSpPr>
        <p:spPr>
          <a:xfrm rot="5400000">
            <a:off x="4739535" y="841188"/>
            <a:ext cx="65044" cy="1172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>
              <a:lnSpc>
                <a:spcPct val="70000"/>
              </a:lnSpc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42" name="Rectangle 341"/>
          <p:cNvSpPr>
            <a:spLocks noChangeAspect="1"/>
          </p:cNvSpPr>
          <p:nvPr/>
        </p:nvSpPr>
        <p:spPr>
          <a:xfrm rot="5400000">
            <a:off x="6242441" y="891505"/>
            <a:ext cx="59131" cy="10654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>
              <a:lnSpc>
                <a:spcPct val="70000"/>
              </a:lnSpc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3376416" y="5203776"/>
            <a:ext cx="1143744" cy="27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376092"/>
                </a:solidFill>
              </a:rPr>
              <a:t>по этапам</a:t>
            </a:r>
            <a:endParaRPr lang="ru-RU" sz="1000" dirty="0">
              <a:solidFill>
                <a:srgbClr val="376092"/>
              </a:solidFill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4770488" y="6165072"/>
            <a:ext cx="1143744" cy="27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376092"/>
                </a:solidFill>
              </a:rPr>
              <a:t>по периодам</a:t>
            </a:r>
            <a:endParaRPr lang="ru-RU" sz="1000" dirty="0">
              <a:solidFill>
                <a:srgbClr val="376092"/>
              </a:solidFill>
            </a:endParaRPr>
          </a:p>
        </p:txBody>
      </p:sp>
      <p:grpSp>
        <p:nvGrpSpPr>
          <p:cNvPr id="371" name="Group 370"/>
          <p:cNvGrpSpPr/>
          <p:nvPr/>
        </p:nvGrpSpPr>
        <p:grpSpPr>
          <a:xfrm>
            <a:off x="4237330" y="1665169"/>
            <a:ext cx="262662" cy="276999"/>
            <a:chOff x="3111672" y="3071353"/>
            <a:chExt cx="262662" cy="276999"/>
          </a:xfrm>
        </p:grpSpPr>
        <p:sp>
          <p:nvSpPr>
            <p:cNvPr id="367" name="Овал 33"/>
            <p:cNvSpPr>
              <a:spLocks noChangeAspect="1"/>
            </p:cNvSpPr>
            <p:nvPr/>
          </p:nvSpPr>
          <p:spPr>
            <a:xfrm>
              <a:off x="3131840" y="3127461"/>
              <a:ext cx="216024" cy="1980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3111672" y="3071353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4237330" y="3051096"/>
            <a:ext cx="262662" cy="276999"/>
            <a:chOff x="3111672" y="3071353"/>
            <a:chExt cx="262662" cy="276999"/>
          </a:xfrm>
        </p:grpSpPr>
        <p:sp>
          <p:nvSpPr>
            <p:cNvPr id="373" name="Овал 33"/>
            <p:cNvSpPr>
              <a:spLocks noChangeAspect="1"/>
            </p:cNvSpPr>
            <p:nvPr/>
          </p:nvSpPr>
          <p:spPr>
            <a:xfrm>
              <a:off x="3131840" y="3127461"/>
              <a:ext cx="216024" cy="1980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3111672" y="3071353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4237330" y="4672225"/>
            <a:ext cx="262662" cy="276999"/>
            <a:chOff x="3111672" y="3071353"/>
            <a:chExt cx="262662" cy="276999"/>
          </a:xfrm>
        </p:grpSpPr>
        <p:sp>
          <p:nvSpPr>
            <p:cNvPr id="376" name="Овал 33"/>
            <p:cNvSpPr>
              <a:spLocks noChangeAspect="1"/>
            </p:cNvSpPr>
            <p:nvPr/>
          </p:nvSpPr>
          <p:spPr>
            <a:xfrm>
              <a:off x="3131840" y="3127461"/>
              <a:ext cx="216024" cy="1980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3111672" y="3071353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379" name="Straight Connector 378"/>
          <p:cNvCxnSpPr/>
          <p:nvPr/>
        </p:nvCxnSpPr>
        <p:spPr>
          <a:xfrm>
            <a:off x="2771800" y="1681470"/>
            <a:ext cx="0" cy="3600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6687643" y="1690592"/>
            <a:ext cx="0" cy="3600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147"/>
          <p:cNvCxnSpPr>
            <a:stCxn id="383" idx="5"/>
            <a:endCxn id="388" idx="0"/>
          </p:cNvCxnSpPr>
          <p:nvPr/>
        </p:nvCxnSpPr>
        <p:spPr>
          <a:xfrm rot="5400000">
            <a:off x="4084742" y="5247876"/>
            <a:ext cx="519188" cy="372768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3">
                <a:lumMod val="75000"/>
              </a:schemeClr>
            </a:solidFill>
            <a:headEnd w="med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Oval 386"/>
          <p:cNvSpPr/>
          <p:nvPr/>
        </p:nvSpPr>
        <p:spPr>
          <a:xfrm>
            <a:off x="4788024" y="5129248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4139952" y="5693854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4499992" y="5143938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2" name="Straight Arrow Connector 147"/>
          <p:cNvCxnSpPr>
            <a:stCxn id="387" idx="4"/>
            <a:endCxn id="389" idx="1"/>
          </p:cNvCxnSpPr>
          <p:nvPr/>
        </p:nvCxnSpPr>
        <p:spPr>
          <a:xfrm rot="16200000" flipH="1">
            <a:off x="4867412" y="5103860"/>
            <a:ext cx="548576" cy="671352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3">
                <a:lumMod val="75000"/>
              </a:schemeClr>
            </a:solidFill>
            <a:headEnd w="med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Oval 388"/>
          <p:cNvSpPr/>
          <p:nvPr/>
        </p:nvSpPr>
        <p:spPr>
          <a:xfrm>
            <a:off x="5472104" y="5708552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4345896" y="2611840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4332936" y="2727064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2144627" y="2800016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Predefined Process 415"/>
          <p:cNvSpPr/>
          <p:nvPr/>
        </p:nvSpPr>
        <p:spPr>
          <a:xfrm rot="5400000">
            <a:off x="1188351" y="2838936"/>
            <a:ext cx="612068" cy="1332148"/>
          </a:xfrm>
          <a:prstGeom prst="flowChartPredefinedProcess">
            <a:avLst/>
          </a:prstGeom>
          <a:solidFill>
            <a:srgbClr val="FFFFFF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Predefined Process 416"/>
          <p:cNvSpPr/>
          <p:nvPr/>
        </p:nvSpPr>
        <p:spPr>
          <a:xfrm rot="5400000">
            <a:off x="1188351" y="3617076"/>
            <a:ext cx="612068" cy="1332148"/>
          </a:xfrm>
          <a:prstGeom prst="flowChartPredefinedProcess">
            <a:avLst/>
          </a:prstGeom>
          <a:solidFill>
            <a:srgbClr val="FFFFFF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Box 417"/>
          <p:cNvSpPr txBox="1"/>
          <p:nvPr/>
        </p:nvSpPr>
        <p:spPr>
          <a:xfrm>
            <a:off x="864315" y="3323068"/>
            <a:ext cx="1264480" cy="376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120"/>
              </a:lnSpc>
            </a:pPr>
            <a:r>
              <a:rPr lang="ru-RU" sz="1100" i="1" dirty="0" smtClean="0">
                <a:solidFill>
                  <a:srgbClr val="376092"/>
                </a:solidFill>
              </a:rPr>
              <a:t>Транзакции по </a:t>
            </a:r>
            <a:r>
              <a:rPr lang="ru-RU" sz="1100" i="1" dirty="0" err="1" smtClean="0">
                <a:solidFill>
                  <a:srgbClr val="376092"/>
                </a:solidFill>
              </a:rPr>
              <a:t>вып</a:t>
            </a:r>
            <a:r>
              <a:rPr lang="ru-RU" sz="1100" i="1" dirty="0" smtClean="0">
                <a:solidFill>
                  <a:srgbClr val="376092"/>
                </a:solidFill>
              </a:rPr>
              <a:t>. работам</a:t>
            </a:r>
            <a:endParaRPr lang="ru-RU" sz="1100" i="1" dirty="0">
              <a:solidFill>
                <a:srgbClr val="376092"/>
              </a:solidFill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864315" y="4022717"/>
            <a:ext cx="1264480" cy="517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120"/>
              </a:lnSpc>
            </a:pPr>
            <a:r>
              <a:rPr lang="ru-RU" sz="1100" i="1" dirty="0" smtClean="0">
                <a:solidFill>
                  <a:srgbClr val="376092"/>
                </a:solidFill>
              </a:rPr>
              <a:t>Данные с ЧПУ, АСУ ТП </a:t>
            </a:r>
            <a:br>
              <a:rPr lang="ru-RU" sz="1100" i="1" dirty="0" smtClean="0">
                <a:solidFill>
                  <a:srgbClr val="376092"/>
                </a:solidFill>
              </a:rPr>
            </a:br>
            <a:r>
              <a:rPr lang="ru-RU" sz="1100" i="1" dirty="0" smtClean="0">
                <a:solidFill>
                  <a:srgbClr val="376092"/>
                </a:solidFill>
              </a:rPr>
              <a:t>(если есть)</a:t>
            </a:r>
            <a:endParaRPr lang="ru-RU" sz="1100" i="1" dirty="0">
              <a:solidFill>
                <a:srgbClr val="376092"/>
              </a:solidFill>
            </a:endParaRPr>
          </a:p>
        </p:txBody>
      </p:sp>
      <p:cxnSp>
        <p:nvCxnSpPr>
          <p:cNvPr id="438" name="Straight Arrow Connector 111"/>
          <p:cNvCxnSpPr>
            <a:stCxn id="364" idx="3"/>
            <a:endCxn id="162" idx="2"/>
          </p:cNvCxnSpPr>
          <p:nvPr/>
        </p:nvCxnSpPr>
        <p:spPr>
          <a:xfrm flipV="1">
            <a:off x="5914232" y="4517408"/>
            <a:ext cx="1895430" cy="1782744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111"/>
          <p:cNvCxnSpPr>
            <a:stCxn id="446" idx="4"/>
            <a:endCxn id="162" idx="2"/>
          </p:cNvCxnSpPr>
          <p:nvPr/>
        </p:nvCxnSpPr>
        <p:spPr>
          <a:xfrm rot="5400000" flipH="1" flipV="1">
            <a:off x="5118211" y="3521149"/>
            <a:ext cx="1695192" cy="3687710"/>
          </a:xfrm>
          <a:prstGeom prst="curvedConnector3">
            <a:avLst>
              <a:gd name="adj1" fmla="val -13485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Oval 444"/>
          <p:cNvSpPr/>
          <p:nvPr/>
        </p:nvSpPr>
        <p:spPr>
          <a:xfrm>
            <a:off x="5760136" y="6176600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4103952" y="6176600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7837420" y="4763734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Прямоугольник 24"/>
          <p:cNvSpPr/>
          <p:nvPr/>
        </p:nvSpPr>
        <p:spPr>
          <a:xfrm>
            <a:off x="539552" y="910461"/>
            <a:ext cx="187220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i="1" dirty="0" smtClean="0">
                <a:solidFill>
                  <a:srgbClr val="376092"/>
                </a:solidFill>
                <a:ea typeface="Calibri"/>
                <a:cs typeface="Calibri"/>
              </a:rPr>
              <a:t>Корпоративные,  технологические системы предприятия</a:t>
            </a:r>
            <a:endParaRPr lang="ru-RU" sz="1400" b="1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sp>
        <p:nvSpPr>
          <p:cNvPr id="456" name="Прямоугольник 24"/>
          <p:cNvSpPr/>
          <p:nvPr/>
        </p:nvSpPr>
        <p:spPr>
          <a:xfrm>
            <a:off x="2771800" y="2038707"/>
            <a:ext cx="16561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i="1" dirty="0" smtClean="0">
                <a:solidFill>
                  <a:srgbClr val="376092"/>
                </a:solidFill>
                <a:ea typeface="Calibri"/>
                <a:cs typeface="Calibri"/>
              </a:rPr>
              <a:t>ПП «Горизонт»</a:t>
            </a:r>
            <a:endParaRPr lang="ru-RU" sz="1600" b="1" i="1" dirty="0">
              <a:solidFill>
                <a:srgbClr val="376092"/>
              </a:solidFill>
              <a:ea typeface="Calibri"/>
              <a:cs typeface="Calibri"/>
            </a:endParaRPr>
          </a:p>
        </p:txBody>
      </p:sp>
      <p:cxnSp>
        <p:nvCxnSpPr>
          <p:cNvPr id="457" name="Straight Connector 456"/>
          <p:cNvCxnSpPr/>
          <p:nvPr/>
        </p:nvCxnSpPr>
        <p:spPr>
          <a:xfrm>
            <a:off x="2771800" y="5284016"/>
            <a:ext cx="39277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Predefined Process 328"/>
          <p:cNvSpPr/>
          <p:nvPr/>
        </p:nvSpPr>
        <p:spPr>
          <a:xfrm rot="5400000">
            <a:off x="1188351" y="1340769"/>
            <a:ext cx="612068" cy="1332148"/>
          </a:xfrm>
          <a:prstGeom prst="flowChartPredefinedProcess">
            <a:avLst/>
          </a:prstGeom>
          <a:solidFill>
            <a:srgbClr val="FFFFFF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Box 329"/>
          <p:cNvSpPr txBox="1"/>
          <p:nvPr/>
        </p:nvSpPr>
        <p:spPr>
          <a:xfrm>
            <a:off x="864315" y="1821194"/>
            <a:ext cx="1264480" cy="38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120"/>
              </a:lnSpc>
            </a:pPr>
            <a:r>
              <a:rPr lang="ru-RU" sz="1100" i="1" dirty="0" smtClean="0">
                <a:solidFill>
                  <a:srgbClr val="376092"/>
                </a:solidFill>
              </a:rPr>
              <a:t>Технология (укрупненно)</a:t>
            </a:r>
            <a:endParaRPr lang="ru-RU" sz="1100" i="1" dirty="0">
              <a:solidFill>
                <a:srgbClr val="376092"/>
              </a:solidFill>
            </a:endParaRPr>
          </a:p>
        </p:txBody>
      </p:sp>
      <p:sp>
        <p:nvSpPr>
          <p:cNvPr id="331" name="Predefined Process 330"/>
          <p:cNvSpPr/>
          <p:nvPr/>
        </p:nvSpPr>
        <p:spPr>
          <a:xfrm rot="5400000">
            <a:off x="1187624" y="2084364"/>
            <a:ext cx="612068" cy="1332148"/>
          </a:xfrm>
          <a:prstGeom prst="flowChartPredefinedProcess">
            <a:avLst/>
          </a:prstGeom>
          <a:solidFill>
            <a:srgbClr val="FFFFFF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TextBox 331"/>
          <p:cNvSpPr txBox="1"/>
          <p:nvPr/>
        </p:nvSpPr>
        <p:spPr>
          <a:xfrm>
            <a:off x="863588" y="2568496"/>
            <a:ext cx="1264480" cy="376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120"/>
              </a:lnSpc>
            </a:pPr>
            <a:r>
              <a:rPr lang="ru-RU" sz="1100" i="1" dirty="0" smtClean="0">
                <a:solidFill>
                  <a:srgbClr val="376092"/>
                </a:solidFill>
              </a:rPr>
              <a:t>Транзакции по движению МТР</a:t>
            </a:r>
            <a:endParaRPr lang="ru-RU" sz="1100" i="1" dirty="0">
              <a:solidFill>
                <a:srgbClr val="376092"/>
              </a:solidFill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="" xmlns:a16="http://schemas.microsoft.com/office/drawing/2014/main" id="{E29CF3FD-F625-431D-9436-FA0C831ABF63}"/>
              </a:ext>
            </a:extLst>
          </p:cNvPr>
          <p:cNvSpPr>
            <a:spLocks noChangeAspect="1"/>
          </p:cNvSpPr>
          <p:nvPr/>
        </p:nvSpPr>
        <p:spPr>
          <a:xfrm>
            <a:off x="7074282" y="1903940"/>
            <a:ext cx="1242134" cy="270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Телеметрия с датчиков</a:t>
            </a:r>
            <a:endParaRPr lang="ru-RU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4" name="Rectangle 333"/>
          <p:cNvSpPr>
            <a:spLocks noChangeAspect="1"/>
          </p:cNvSpPr>
          <p:nvPr/>
        </p:nvSpPr>
        <p:spPr>
          <a:xfrm rot="5400000">
            <a:off x="7703477" y="1827699"/>
            <a:ext cx="59131" cy="10654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>
              <a:lnSpc>
                <a:spcPct val="70000"/>
              </a:lnSpc>
            </a:pP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335" name="Straight Arrow Connector 111"/>
          <p:cNvCxnSpPr>
            <a:stCxn id="334" idx="3"/>
          </p:cNvCxnSpPr>
          <p:nvPr/>
        </p:nvCxnSpPr>
        <p:spPr>
          <a:xfrm rot="5400000" flipH="1">
            <a:off x="6095961" y="752912"/>
            <a:ext cx="401154" cy="2873011"/>
          </a:xfrm>
          <a:prstGeom prst="curvedConnector4">
            <a:avLst>
              <a:gd name="adj1" fmla="val -56986"/>
              <a:gd name="adj2" fmla="val 50515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Oval 335">
            <a:extLst>
              <a:ext uri="{FF2B5EF4-FFF2-40B4-BE49-F238E27FC236}">
                <a16:creationId xmlns="" xmlns:a16="http://schemas.microsoft.com/office/drawing/2014/main" id="{E29CF3FD-F625-431D-9436-FA0C831ABF63}"/>
              </a:ext>
            </a:extLst>
          </p:cNvPr>
          <p:cNvSpPr>
            <a:spLocks noChangeAspect="1"/>
          </p:cNvSpPr>
          <p:nvPr/>
        </p:nvSpPr>
        <p:spPr>
          <a:xfrm>
            <a:off x="7074282" y="943994"/>
            <a:ext cx="1242134" cy="270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</a:rPr>
              <a:t>RTLS</a:t>
            </a:r>
            <a:endParaRPr lang="ru-RU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7" name="Rectangle 336"/>
          <p:cNvSpPr>
            <a:spLocks noChangeAspect="1"/>
          </p:cNvSpPr>
          <p:nvPr/>
        </p:nvSpPr>
        <p:spPr>
          <a:xfrm rot="5400000">
            <a:off x="7703477" y="892729"/>
            <a:ext cx="59131" cy="10654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>
              <a:lnSpc>
                <a:spcPct val="70000"/>
              </a:lnSpc>
            </a:pP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338" name="Straight Arrow Connector 111"/>
          <p:cNvCxnSpPr>
            <a:stCxn id="337" idx="3"/>
          </p:cNvCxnSpPr>
          <p:nvPr/>
        </p:nvCxnSpPr>
        <p:spPr>
          <a:xfrm rot="5400000">
            <a:off x="6065634" y="321431"/>
            <a:ext cx="533816" cy="2801003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Predefined Process 344"/>
          <p:cNvSpPr/>
          <p:nvPr/>
        </p:nvSpPr>
        <p:spPr>
          <a:xfrm rot="5400000">
            <a:off x="1188351" y="4380512"/>
            <a:ext cx="612068" cy="1332148"/>
          </a:xfrm>
          <a:prstGeom prst="flowChartPredefinedProcess">
            <a:avLst/>
          </a:prstGeom>
          <a:solidFill>
            <a:srgbClr val="FFFFFF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/>
          <p:cNvSpPr txBox="1"/>
          <p:nvPr/>
        </p:nvSpPr>
        <p:spPr>
          <a:xfrm>
            <a:off x="864315" y="4781163"/>
            <a:ext cx="1264480" cy="527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120"/>
              </a:lnSpc>
            </a:pPr>
            <a:r>
              <a:rPr lang="ru-RU" sz="1100" i="1" dirty="0" smtClean="0">
                <a:solidFill>
                  <a:srgbClr val="376092"/>
                </a:solidFill>
              </a:rPr>
              <a:t>Состав смены, квалификация, специальности</a:t>
            </a:r>
            <a:endParaRPr lang="ru-RU" sz="1100" i="1" dirty="0">
              <a:solidFill>
                <a:srgbClr val="376092"/>
              </a:solidFill>
            </a:endParaRPr>
          </a:p>
        </p:txBody>
      </p:sp>
      <p:sp>
        <p:nvSpPr>
          <p:cNvPr id="348" name="Predefined Process 347"/>
          <p:cNvSpPr/>
          <p:nvPr/>
        </p:nvSpPr>
        <p:spPr>
          <a:xfrm rot="5400000">
            <a:off x="7438380" y="2393495"/>
            <a:ext cx="612068" cy="1332148"/>
          </a:xfrm>
          <a:prstGeom prst="flowChartPredefinedProcess">
            <a:avLst/>
          </a:prstGeom>
          <a:solidFill>
            <a:srgbClr val="FFFFFF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TextBox 348"/>
          <p:cNvSpPr txBox="1"/>
          <p:nvPr/>
        </p:nvSpPr>
        <p:spPr>
          <a:xfrm>
            <a:off x="7114344" y="2794147"/>
            <a:ext cx="1264480" cy="527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120"/>
              </a:lnSpc>
            </a:pPr>
            <a:r>
              <a:rPr lang="ru-RU" sz="1100" i="1" dirty="0" smtClean="0">
                <a:solidFill>
                  <a:srgbClr val="376092"/>
                </a:solidFill>
              </a:rPr>
              <a:t>План цеха с рабочими местами</a:t>
            </a:r>
            <a:endParaRPr lang="ru-RU" sz="1100" i="1" dirty="0">
              <a:solidFill>
                <a:srgbClr val="376092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6070309" y="4780309"/>
            <a:ext cx="2930726" cy="181588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Базовые отчеты: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классификация и оценка потерь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контроль технологических нормативов, трудоемкости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онтроль соблюдения технологических этапов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налитика по работе оборудования</a:t>
            </a:r>
          </a:p>
        </p:txBody>
      </p:sp>
      <p:pic>
        <p:nvPicPr>
          <p:cNvPr id="162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/>
          <a:stretch/>
        </p:blipFill>
        <p:spPr>
          <a:xfrm>
            <a:off x="7212779" y="3730434"/>
            <a:ext cx="1193765" cy="7869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54" name="TextBox 453"/>
          <p:cNvSpPr txBox="1"/>
          <p:nvPr/>
        </p:nvSpPr>
        <p:spPr>
          <a:xfrm>
            <a:off x="7092281" y="3429000"/>
            <a:ext cx="1440159" cy="248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i="1" dirty="0" smtClean="0">
                <a:solidFill>
                  <a:srgbClr val="376092"/>
                </a:solidFill>
              </a:rPr>
              <a:t>Отчеты о потерях</a:t>
            </a:r>
            <a:endParaRPr lang="ru-RU" sz="1100" i="1" dirty="0">
              <a:solidFill>
                <a:srgbClr val="376092"/>
              </a:solidFill>
            </a:endParaRPr>
          </a:p>
        </p:txBody>
      </p:sp>
      <p:sp>
        <p:nvSpPr>
          <p:cNvPr id="328" name="Заголовок 1"/>
          <p:cNvSpPr txBox="1">
            <a:spLocks/>
          </p:cNvSpPr>
          <p:nvPr/>
        </p:nvSpPr>
        <p:spPr>
          <a:xfrm>
            <a:off x="611560" y="6453336"/>
            <a:ext cx="7776864" cy="360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*) </a:t>
            </a:r>
            <a:r>
              <a:rPr lang="ru-RU" sz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Аппаратно-программный комплекс для оценки потерь в настоящее время проходит испытания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39" name="Straight Arrow Connector 111"/>
          <p:cNvCxnSpPr>
            <a:stCxn id="329" idx="0"/>
            <a:endCxn id="456" idx="1"/>
          </p:cNvCxnSpPr>
          <p:nvPr/>
        </p:nvCxnSpPr>
        <p:spPr>
          <a:xfrm>
            <a:off x="2160459" y="2006843"/>
            <a:ext cx="611341" cy="154975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111"/>
          <p:cNvCxnSpPr>
            <a:stCxn id="331" idx="0"/>
          </p:cNvCxnSpPr>
          <p:nvPr/>
        </p:nvCxnSpPr>
        <p:spPr>
          <a:xfrm flipV="1">
            <a:off x="2159732" y="2636912"/>
            <a:ext cx="612068" cy="113526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111"/>
          <p:cNvCxnSpPr>
            <a:stCxn id="416" idx="0"/>
          </p:cNvCxnSpPr>
          <p:nvPr/>
        </p:nvCxnSpPr>
        <p:spPr>
          <a:xfrm flipV="1">
            <a:off x="2160459" y="3356992"/>
            <a:ext cx="611341" cy="14801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111"/>
          <p:cNvCxnSpPr>
            <a:stCxn id="417" idx="0"/>
          </p:cNvCxnSpPr>
          <p:nvPr/>
        </p:nvCxnSpPr>
        <p:spPr>
          <a:xfrm>
            <a:off x="2160459" y="4283150"/>
            <a:ext cx="611341" cy="81954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111"/>
          <p:cNvCxnSpPr>
            <a:stCxn id="345" idx="0"/>
          </p:cNvCxnSpPr>
          <p:nvPr/>
        </p:nvCxnSpPr>
        <p:spPr>
          <a:xfrm flipV="1">
            <a:off x="2160459" y="4869160"/>
            <a:ext cx="611341" cy="177426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111"/>
          <p:cNvCxnSpPr>
            <a:stCxn id="348" idx="2"/>
          </p:cNvCxnSpPr>
          <p:nvPr/>
        </p:nvCxnSpPr>
        <p:spPr>
          <a:xfrm rot="10800000" flipV="1">
            <a:off x="6660232" y="3059568"/>
            <a:ext cx="418108" cy="225415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4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rIns="54000" rtlCol="0" anchor="t" anchorCtr="0"/>
      <a:lstStyle>
        <a:defPPr>
          <a:defRPr sz="1000" dirty="0" smtClean="0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Презентация1" id="{B6849599-6FAC-4A31-B910-9207C12D3377}" vid="{795FEFCF-7C2F-49CA-8B4D-554170EC87B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22500</TotalTime>
  <Words>762</Words>
  <Application>Microsoft Macintosh PowerPoint</Application>
  <PresentationFormat>On-screen Show (4:3)</PresentationFormat>
  <Paragraphs>244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Complete</vt:lpstr>
      <vt:lpstr>PowerPoint Presentation</vt:lpstr>
      <vt:lpstr>Целевые ориентиры и решаемые задачи </vt:lpstr>
      <vt:lpstr>Компоненты платформы IoT</vt:lpstr>
      <vt:lpstr>Архитектура решения</vt:lpstr>
      <vt:lpstr>Контроль требований безопасности и оценка затрат  на выполнение технологических операций</vt:lpstr>
      <vt:lpstr>Контроль требований безопасности и оценка затрат  на выполнение технологических операций</vt:lpstr>
      <vt:lpstr>Применение встроенной системы  позиционирования и идентификации операций</vt:lpstr>
      <vt:lpstr>Прогнозирование технического состояния  оборудования на основе неполных данных </vt:lpstr>
      <vt:lpstr>Интеграция с корпоративными и технологическими информационными системами</vt:lpstr>
      <vt:lpstr>Факторы, влияющие на себестоимость услуг  и эффективность вложений в основные средства</vt:lpstr>
      <vt:lpstr>Контактная информация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 user</cp:lastModifiedBy>
  <cp:revision>338</cp:revision>
  <dcterms:created xsi:type="dcterms:W3CDTF">2017-04-25T05:15:45Z</dcterms:created>
  <dcterms:modified xsi:type="dcterms:W3CDTF">2019-04-16T08:31:44Z</dcterms:modified>
</cp:coreProperties>
</file>