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81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82" r:id="rId13"/>
    <p:sldId id="275" r:id="rId14"/>
    <p:sldId id="274" r:id="rId15"/>
    <p:sldId id="272" r:id="rId1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44" autoAdjust="0"/>
  </p:normalViewPr>
  <p:slideViewPr>
    <p:cSldViewPr snapToGrid="0">
      <p:cViewPr>
        <p:scale>
          <a:sx n="80" d="100"/>
          <a:sy n="80" d="100"/>
        </p:scale>
        <p:origin x="-672" y="-3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F8-4334-B5E7-35E36A62DF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F8-4334-B5E7-35E36A62DF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F8-4334-B5E7-35E36A62DF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F8-4334-B5E7-35E36A62DF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Программный код</c:v>
                </c:pt>
                <c:pt idx="1">
                  <c:v>Архитектура системы</c:v>
                </c:pt>
                <c:pt idx="2">
                  <c:v>Администрирование</c:v>
                </c:pt>
                <c:pt idx="3">
                  <c:v>Оборудование</c:v>
                </c:pt>
              </c:strCache>
            </c:strRef>
          </c:cat>
          <c:val>
            <c:numRef>
              <c:f>Лист1!$B$2:$B$5</c:f>
              <c:numCache>
                <c:formatCode>Основной</c:formatCode>
                <c:ptCount val="4"/>
                <c:pt idx="0">
                  <c:v>95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BF-40A4-9650-26A66DCD1A1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453493669628831"/>
          <c:y val="7.5475204510629598E-2"/>
          <c:w val="0.29328752501955863"/>
          <c:h val="0.8331185511122940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FE62C-43FE-460B-9F92-23D0B1759DC5}" type="doc">
      <dgm:prSet loTypeId="urn:microsoft.com/office/officeart/2005/8/layout/hProcess9" loCatId="process" qsTypeId="urn:microsoft.com/office/officeart/2005/8/quickstyle/simple4" qsCatId="simple" csTypeId="urn:microsoft.com/office/officeart/2005/8/colors/accent0_3" csCatId="mainScheme" phldr="1"/>
      <dgm:spPr/>
    </dgm:pt>
    <dgm:pt modelId="{7D2A4E75-7298-4AD9-8D48-032B3692ABC2}">
      <dgm:prSet phldrT="[Текст]"/>
      <dgm:spPr/>
      <dgm:t>
        <a:bodyPr/>
        <a:lstStyle/>
        <a:p>
          <a:r>
            <a:rPr lang="ru-RU" b="1" dirty="0" smtClean="0"/>
            <a:t>40 000 домов</a:t>
          </a:r>
          <a:endParaRPr lang="ru-RU" b="1" dirty="0"/>
        </a:p>
      </dgm:t>
    </dgm:pt>
    <dgm:pt modelId="{C0460A3C-0486-41D3-92F8-7CA368558EE7}" type="parTrans" cxnId="{E78E05D5-2E61-4290-9B2F-EFB505D17622}">
      <dgm:prSet/>
      <dgm:spPr/>
      <dgm:t>
        <a:bodyPr/>
        <a:lstStyle/>
        <a:p>
          <a:endParaRPr lang="ru-RU"/>
        </a:p>
      </dgm:t>
    </dgm:pt>
    <dgm:pt modelId="{0A9E2375-0718-43CD-B419-00D098076F14}" type="sibTrans" cxnId="{E78E05D5-2E61-4290-9B2F-EFB505D17622}">
      <dgm:prSet/>
      <dgm:spPr/>
      <dgm:t>
        <a:bodyPr/>
        <a:lstStyle/>
        <a:p>
          <a:endParaRPr lang="ru-RU"/>
        </a:p>
      </dgm:t>
    </dgm:pt>
    <dgm:pt modelId="{FC21BBE7-A000-406D-89D0-7DA09D279F7C}">
      <dgm:prSet phldrT="[Текст]"/>
      <dgm:spPr/>
      <dgm:t>
        <a:bodyPr/>
        <a:lstStyle/>
        <a:p>
          <a:r>
            <a:rPr lang="ru-RU" b="1" dirty="0" smtClean="0"/>
            <a:t>19 мин.</a:t>
          </a:r>
          <a:endParaRPr lang="ru-RU" b="1" dirty="0"/>
        </a:p>
      </dgm:t>
    </dgm:pt>
    <dgm:pt modelId="{396E082C-37AD-47F7-90F7-A85573F58B8B}" type="parTrans" cxnId="{FC6F0F9C-4913-4A20-A914-F86221FCF021}">
      <dgm:prSet/>
      <dgm:spPr/>
      <dgm:t>
        <a:bodyPr/>
        <a:lstStyle/>
        <a:p>
          <a:endParaRPr lang="ru-RU"/>
        </a:p>
      </dgm:t>
    </dgm:pt>
    <dgm:pt modelId="{6389C3EB-2AB4-404C-96E0-C8E94C90EF12}" type="sibTrans" cxnId="{FC6F0F9C-4913-4A20-A914-F86221FCF021}">
      <dgm:prSet/>
      <dgm:spPr/>
      <dgm:t>
        <a:bodyPr/>
        <a:lstStyle/>
        <a:p>
          <a:endParaRPr lang="ru-RU"/>
        </a:p>
      </dgm:t>
    </dgm:pt>
    <dgm:pt modelId="{434E0510-506F-4405-8DE0-2A06BE5CBBB0}">
      <dgm:prSet phldrT="[Текст]"/>
      <dgm:spPr/>
      <dgm:t>
        <a:bodyPr/>
        <a:lstStyle/>
        <a:p>
          <a:r>
            <a:rPr lang="ru-RU" b="1" dirty="0" smtClean="0"/>
            <a:t>9 960 000 абонентов</a:t>
          </a:r>
          <a:endParaRPr lang="ru-RU" b="1" dirty="0"/>
        </a:p>
      </dgm:t>
    </dgm:pt>
    <dgm:pt modelId="{D1E8697F-F7C4-4D0D-B797-01EF005C2418}" type="parTrans" cxnId="{C059CABB-FACE-443A-B864-CF788DCBF4D7}">
      <dgm:prSet/>
      <dgm:spPr/>
      <dgm:t>
        <a:bodyPr/>
        <a:lstStyle/>
        <a:p>
          <a:endParaRPr lang="ru-RU"/>
        </a:p>
      </dgm:t>
    </dgm:pt>
    <dgm:pt modelId="{BCCE8CAA-C3BF-47BC-811F-6D361C050E4B}" type="sibTrans" cxnId="{C059CABB-FACE-443A-B864-CF788DCBF4D7}">
      <dgm:prSet/>
      <dgm:spPr/>
      <dgm:t>
        <a:bodyPr/>
        <a:lstStyle/>
        <a:p>
          <a:endParaRPr lang="ru-RU"/>
        </a:p>
      </dgm:t>
    </dgm:pt>
    <dgm:pt modelId="{6B049ED6-306F-4A36-95B2-7ECC14481342}" type="pres">
      <dgm:prSet presAssocID="{130FE62C-43FE-460B-9F92-23D0B1759DC5}" presName="CompostProcess" presStyleCnt="0">
        <dgm:presLayoutVars>
          <dgm:dir/>
          <dgm:resizeHandles val="exact"/>
        </dgm:presLayoutVars>
      </dgm:prSet>
      <dgm:spPr/>
    </dgm:pt>
    <dgm:pt modelId="{E60A1B21-9E82-4C23-A923-9C2C56FB4093}" type="pres">
      <dgm:prSet presAssocID="{130FE62C-43FE-460B-9F92-23D0B1759DC5}" presName="arrow" presStyleLbl="bgShp" presStyleIdx="0" presStyleCnt="1" custLinFactNeighborY="409"/>
      <dgm:spPr/>
    </dgm:pt>
    <dgm:pt modelId="{0E6B2ED7-846B-490E-AAA5-6AE611017C35}" type="pres">
      <dgm:prSet presAssocID="{130FE62C-43FE-460B-9F92-23D0B1759DC5}" presName="linearProcess" presStyleCnt="0"/>
      <dgm:spPr/>
    </dgm:pt>
    <dgm:pt modelId="{76E9D55F-6A47-4BF7-B1F4-EDC783CE6118}" type="pres">
      <dgm:prSet presAssocID="{434E0510-506F-4405-8DE0-2A06BE5CBBB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545D0-43FF-47E6-A61F-233A5C5D0EB4}" type="pres">
      <dgm:prSet presAssocID="{BCCE8CAA-C3BF-47BC-811F-6D361C050E4B}" presName="sibTrans" presStyleCnt="0"/>
      <dgm:spPr/>
    </dgm:pt>
    <dgm:pt modelId="{8DB10115-BC7C-4485-9D55-9BFCEA72B07F}" type="pres">
      <dgm:prSet presAssocID="{7D2A4E75-7298-4AD9-8D48-032B3692ABC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F93E0-662F-441C-80B3-140DD1DB9236}" type="pres">
      <dgm:prSet presAssocID="{0A9E2375-0718-43CD-B419-00D098076F14}" presName="sibTrans" presStyleCnt="0"/>
      <dgm:spPr/>
    </dgm:pt>
    <dgm:pt modelId="{D6DE1669-1B7A-4272-BD52-E53897EF7861}" type="pres">
      <dgm:prSet presAssocID="{FC21BBE7-A000-406D-89D0-7DA09D279F7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3704BA-4E1C-4137-A554-ABA3C73EBCAC}" type="presOf" srcId="{7D2A4E75-7298-4AD9-8D48-032B3692ABC2}" destId="{8DB10115-BC7C-4485-9D55-9BFCEA72B07F}" srcOrd="0" destOrd="0" presId="urn:microsoft.com/office/officeart/2005/8/layout/hProcess9"/>
    <dgm:cxn modelId="{E78E05D5-2E61-4290-9B2F-EFB505D17622}" srcId="{130FE62C-43FE-460B-9F92-23D0B1759DC5}" destId="{7D2A4E75-7298-4AD9-8D48-032B3692ABC2}" srcOrd="1" destOrd="0" parTransId="{C0460A3C-0486-41D3-92F8-7CA368558EE7}" sibTransId="{0A9E2375-0718-43CD-B419-00D098076F14}"/>
    <dgm:cxn modelId="{9E0C015A-D5F0-493B-9BAA-C2F05C9C8780}" type="presOf" srcId="{434E0510-506F-4405-8DE0-2A06BE5CBBB0}" destId="{76E9D55F-6A47-4BF7-B1F4-EDC783CE6118}" srcOrd="0" destOrd="0" presId="urn:microsoft.com/office/officeart/2005/8/layout/hProcess9"/>
    <dgm:cxn modelId="{FC6F0F9C-4913-4A20-A914-F86221FCF021}" srcId="{130FE62C-43FE-460B-9F92-23D0B1759DC5}" destId="{FC21BBE7-A000-406D-89D0-7DA09D279F7C}" srcOrd="2" destOrd="0" parTransId="{396E082C-37AD-47F7-90F7-A85573F58B8B}" sibTransId="{6389C3EB-2AB4-404C-96E0-C8E94C90EF12}"/>
    <dgm:cxn modelId="{F747DA46-4B71-4E2F-9DD3-58231A0D82BA}" type="presOf" srcId="{FC21BBE7-A000-406D-89D0-7DA09D279F7C}" destId="{D6DE1669-1B7A-4272-BD52-E53897EF7861}" srcOrd="0" destOrd="0" presId="urn:microsoft.com/office/officeart/2005/8/layout/hProcess9"/>
    <dgm:cxn modelId="{EFED49AE-1F5A-4E5A-8D95-51A139005024}" type="presOf" srcId="{130FE62C-43FE-460B-9F92-23D0B1759DC5}" destId="{6B049ED6-306F-4A36-95B2-7ECC14481342}" srcOrd="0" destOrd="0" presId="urn:microsoft.com/office/officeart/2005/8/layout/hProcess9"/>
    <dgm:cxn modelId="{C059CABB-FACE-443A-B864-CF788DCBF4D7}" srcId="{130FE62C-43FE-460B-9F92-23D0B1759DC5}" destId="{434E0510-506F-4405-8DE0-2A06BE5CBBB0}" srcOrd="0" destOrd="0" parTransId="{D1E8697F-F7C4-4D0D-B797-01EF005C2418}" sibTransId="{BCCE8CAA-C3BF-47BC-811F-6D361C050E4B}"/>
    <dgm:cxn modelId="{47E4E06B-9B7D-48F1-AA09-44D1E06BA1BB}" type="presParOf" srcId="{6B049ED6-306F-4A36-95B2-7ECC14481342}" destId="{E60A1B21-9E82-4C23-A923-9C2C56FB4093}" srcOrd="0" destOrd="0" presId="urn:microsoft.com/office/officeart/2005/8/layout/hProcess9"/>
    <dgm:cxn modelId="{27CC04EF-D721-4047-8535-CD5A54B6653E}" type="presParOf" srcId="{6B049ED6-306F-4A36-95B2-7ECC14481342}" destId="{0E6B2ED7-846B-490E-AAA5-6AE611017C35}" srcOrd="1" destOrd="0" presId="urn:microsoft.com/office/officeart/2005/8/layout/hProcess9"/>
    <dgm:cxn modelId="{5D079723-2453-45C3-B4D6-4E3F23B561BC}" type="presParOf" srcId="{0E6B2ED7-846B-490E-AAA5-6AE611017C35}" destId="{76E9D55F-6A47-4BF7-B1F4-EDC783CE6118}" srcOrd="0" destOrd="0" presId="urn:microsoft.com/office/officeart/2005/8/layout/hProcess9"/>
    <dgm:cxn modelId="{A4BFF947-EAA6-4997-B947-488CA690FC59}" type="presParOf" srcId="{0E6B2ED7-846B-490E-AAA5-6AE611017C35}" destId="{6E1545D0-43FF-47E6-A61F-233A5C5D0EB4}" srcOrd="1" destOrd="0" presId="urn:microsoft.com/office/officeart/2005/8/layout/hProcess9"/>
    <dgm:cxn modelId="{80A2D5A7-0CB7-4E5F-85D7-22042811471C}" type="presParOf" srcId="{0E6B2ED7-846B-490E-AAA5-6AE611017C35}" destId="{8DB10115-BC7C-4485-9D55-9BFCEA72B07F}" srcOrd="2" destOrd="0" presId="urn:microsoft.com/office/officeart/2005/8/layout/hProcess9"/>
    <dgm:cxn modelId="{6D4144B1-F1DE-4459-9E2E-0F1F10657142}" type="presParOf" srcId="{0E6B2ED7-846B-490E-AAA5-6AE611017C35}" destId="{260F93E0-662F-441C-80B3-140DD1DB9236}" srcOrd="3" destOrd="0" presId="urn:microsoft.com/office/officeart/2005/8/layout/hProcess9"/>
    <dgm:cxn modelId="{24341B6A-2AB4-49C8-888D-4C59F6E8AD68}" type="presParOf" srcId="{0E6B2ED7-846B-490E-AAA5-6AE611017C35}" destId="{D6DE1669-1B7A-4272-BD52-E53897EF78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0FE62C-43FE-460B-9F92-23D0B1759DC5}" type="doc">
      <dgm:prSet loTypeId="urn:microsoft.com/office/officeart/2005/8/layout/hProcess9" loCatId="process" qsTypeId="urn:microsoft.com/office/officeart/2005/8/quickstyle/simple4" qsCatId="simple" csTypeId="urn:microsoft.com/office/officeart/2005/8/colors/accent0_3" csCatId="mainScheme" phldr="1"/>
      <dgm:spPr/>
    </dgm:pt>
    <dgm:pt modelId="{DC8298D1-CAA5-4D4C-8C95-B50F124AF0A0}">
      <dgm:prSet phldrT="[Текст]"/>
      <dgm:spPr/>
      <dgm:t>
        <a:bodyPr/>
        <a:lstStyle/>
        <a:p>
          <a:r>
            <a:rPr lang="ru-RU" b="1" dirty="0" smtClean="0"/>
            <a:t>9 960 000 абонентов</a:t>
          </a:r>
          <a:endParaRPr lang="ru-RU" b="1" dirty="0"/>
        </a:p>
      </dgm:t>
    </dgm:pt>
    <dgm:pt modelId="{C8C03934-E63A-47FB-B804-E1BCFFCA5B2E}" type="parTrans" cxnId="{936FB6C6-43B0-4548-A1F8-33404FB44553}">
      <dgm:prSet/>
      <dgm:spPr/>
      <dgm:t>
        <a:bodyPr/>
        <a:lstStyle/>
        <a:p>
          <a:endParaRPr lang="ru-RU"/>
        </a:p>
      </dgm:t>
    </dgm:pt>
    <dgm:pt modelId="{1230C394-C7A7-4C27-A564-DE0ED5B0F219}" type="sibTrans" cxnId="{936FB6C6-43B0-4548-A1F8-33404FB44553}">
      <dgm:prSet/>
      <dgm:spPr/>
      <dgm:t>
        <a:bodyPr/>
        <a:lstStyle/>
        <a:p>
          <a:endParaRPr lang="ru-RU"/>
        </a:p>
      </dgm:t>
    </dgm:pt>
    <dgm:pt modelId="{7D2A4E75-7298-4AD9-8D48-032B3692ABC2}">
      <dgm:prSet phldrT="[Текст]"/>
      <dgm:spPr/>
      <dgm:t>
        <a:bodyPr/>
        <a:lstStyle/>
        <a:p>
          <a:r>
            <a:rPr lang="ru-RU" b="1" dirty="0" smtClean="0"/>
            <a:t>40 000 домов</a:t>
          </a:r>
          <a:endParaRPr lang="ru-RU" b="1" dirty="0"/>
        </a:p>
      </dgm:t>
    </dgm:pt>
    <dgm:pt modelId="{C0460A3C-0486-41D3-92F8-7CA368558EE7}" type="parTrans" cxnId="{E78E05D5-2E61-4290-9B2F-EFB505D17622}">
      <dgm:prSet/>
      <dgm:spPr/>
      <dgm:t>
        <a:bodyPr/>
        <a:lstStyle/>
        <a:p>
          <a:endParaRPr lang="ru-RU"/>
        </a:p>
      </dgm:t>
    </dgm:pt>
    <dgm:pt modelId="{0A9E2375-0718-43CD-B419-00D098076F14}" type="sibTrans" cxnId="{E78E05D5-2E61-4290-9B2F-EFB505D17622}">
      <dgm:prSet/>
      <dgm:spPr/>
      <dgm:t>
        <a:bodyPr/>
        <a:lstStyle/>
        <a:p>
          <a:endParaRPr lang="ru-RU"/>
        </a:p>
      </dgm:t>
    </dgm:pt>
    <dgm:pt modelId="{FC21BBE7-A000-406D-89D0-7DA09D279F7C}">
      <dgm:prSet phldrT="[Текст]"/>
      <dgm:spPr/>
      <dgm:t>
        <a:bodyPr/>
        <a:lstStyle/>
        <a:p>
          <a:r>
            <a:rPr lang="ru-RU" b="1" dirty="0" smtClean="0"/>
            <a:t>29 мин.</a:t>
          </a:r>
          <a:endParaRPr lang="ru-RU" b="1" dirty="0"/>
        </a:p>
      </dgm:t>
    </dgm:pt>
    <dgm:pt modelId="{396E082C-37AD-47F7-90F7-A85573F58B8B}" type="parTrans" cxnId="{FC6F0F9C-4913-4A20-A914-F86221FCF021}">
      <dgm:prSet/>
      <dgm:spPr/>
      <dgm:t>
        <a:bodyPr/>
        <a:lstStyle/>
        <a:p>
          <a:endParaRPr lang="ru-RU"/>
        </a:p>
      </dgm:t>
    </dgm:pt>
    <dgm:pt modelId="{6389C3EB-2AB4-404C-96E0-C8E94C90EF12}" type="sibTrans" cxnId="{FC6F0F9C-4913-4A20-A914-F86221FCF021}">
      <dgm:prSet/>
      <dgm:spPr/>
      <dgm:t>
        <a:bodyPr/>
        <a:lstStyle/>
        <a:p>
          <a:endParaRPr lang="ru-RU"/>
        </a:p>
      </dgm:t>
    </dgm:pt>
    <dgm:pt modelId="{6B049ED6-306F-4A36-95B2-7ECC14481342}" type="pres">
      <dgm:prSet presAssocID="{130FE62C-43FE-460B-9F92-23D0B1759DC5}" presName="CompostProcess" presStyleCnt="0">
        <dgm:presLayoutVars>
          <dgm:dir/>
          <dgm:resizeHandles val="exact"/>
        </dgm:presLayoutVars>
      </dgm:prSet>
      <dgm:spPr/>
    </dgm:pt>
    <dgm:pt modelId="{E60A1B21-9E82-4C23-A923-9C2C56FB4093}" type="pres">
      <dgm:prSet presAssocID="{130FE62C-43FE-460B-9F92-23D0B1759DC5}" presName="arrow" presStyleLbl="bgShp" presStyleIdx="0" presStyleCnt="1" custLinFactNeighborX="-197" custLinFactNeighborY="-933"/>
      <dgm:spPr/>
    </dgm:pt>
    <dgm:pt modelId="{0E6B2ED7-846B-490E-AAA5-6AE611017C35}" type="pres">
      <dgm:prSet presAssocID="{130FE62C-43FE-460B-9F92-23D0B1759DC5}" presName="linearProcess" presStyleCnt="0"/>
      <dgm:spPr/>
    </dgm:pt>
    <dgm:pt modelId="{7697DB99-1C3B-40A8-A7D3-830C7A6127C5}" type="pres">
      <dgm:prSet presAssocID="{DC8298D1-CAA5-4D4C-8C95-B50F124AF0A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8BF94-44B3-4DF0-B207-464A04C52760}" type="pres">
      <dgm:prSet presAssocID="{1230C394-C7A7-4C27-A564-DE0ED5B0F219}" presName="sibTrans" presStyleCnt="0"/>
      <dgm:spPr/>
    </dgm:pt>
    <dgm:pt modelId="{8DB10115-BC7C-4485-9D55-9BFCEA72B07F}" type="pres">
      <dgm:prSet presAssocID="{7D2A4E75-7298-4AD9-8D48-032B3692ABC2}" presName="textNode" presStyleLbl="node1" presStyleIdx="1" presStyleCnt="3" custScaleX="92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F93E0-662F-441C-80B3-140DD1DB9236}" type="pres">
      <dgm:prSet presAssocID="{0A9E2375-0718-43CD-B419-00D098076F14}" presName="sibTrans" presStyleCnt="0"/>
      <dgm:spPr/>
    </dgm:pt>
    <dgm:pt modelId="{D6DE1669-1B7A-4272-BD52-E53897EF7861}" type="pres">
      <dgm:prSet presAssocID="{FC21BBE7-A000-406D-89D0-7DA09D279F7C}" presName="textNode" presStyleLbl="node1" presStyleIdx="2" presStyleCnt="3" custScaleX="148823" custLinFactNeighborX="-32009" custLinFactNeighborY="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8E05D5-2E61-4290-9B2F-EFB505D17622}" srcId="{130FE62C-43FE-460B-9F92-23D0B1759DC5}" destId="{7D2A4E75-7298-4AD9-8D48-032B3692ABC2}" srcOrd="1" destOrd="0" parTransId="{C0460A3C-0486-41D3-92F8-7CA368558EE7}" sibTransId="{0A9E2375-0718-43CD-B419-00D098076F14}"/>
    <dgm:cxn modelId="{FC6F0F9C-4913-4A20-A914-F86221FCF021}" srcId="{130FE62C-43FE-460B-9F92-23D0B1759DC5}" destId="{FC21BBE7-A000-406D-89D0-7DA09D279F7C}" srcOrd="2" destOrd="0" parTransId="{396E082C-37AD-47F7-90F7-A85573F58B8B}" sibTransId="{6389C3EB-2AB4-404C-96E0-C8E94C90EF12}"/>
    <dgm:cxn modelId="{749C001A-F1DB-49F6-84DA-38482CF101B8}" type="presOf" srcId="{FC21BBE7-A000-406D-89D0-7DA09D279F7C}" destId="{D6DE1669-1B7A-4272-BD52-E53897EF7861}" srcOrd="0" destOrd="0" presId="urn:microsoft.com/office/officeart/2005/8/layout/hProcess9"/>
    <dgm:cxn modelId="{D9EDC5BB-D55D-4516-899A-B0608A5A61B5}" type="presOf" srcId="{7D2A4E75-7298-4AD9-8D48-032B3692ABC2}" destId="{8DB10115-BC7C-4485-9D55-9BFCEA72B07F}" srcOrd="0" destOrd="0" presId="urn:microsoft.com/office/officeart/2005/8/layout/hProcess9"/>
    <dgm:cxn modelId="{78FE1375-F14B-41AD-99F7-0C34E9033671}" type="presOf" srcId="{130FE62C-43FE-460B-9F92-23D0B1759DC5}" destId="{6B049ED6-306F-4A36-95B2-7ECC14481342}" srcOrd="0" destOrd="0" presId="urn:microsoft.com/office/officeart/2005/8/layout/hProcess9"/>
    <dgm:cxn modelId="{936FB6C6-43B0-4548-A1F8-33404FB44553}" srcId="{130FE62C-43FE-460B-9F92-23D0B1759DC5}" destId="{DC8298D1-CAA5-4D4C-8C95-B50F124AF0A0}" srcOrd="0" destOrd="0" parTransId="{C8C03934-E63A-47FB-B804-E1BCFFCA5B2E}" sibTransId="{1230C394-C7A7-4C27-A564-DE0ED5B0F219}"/>
    <dgm:cxn modelId="{FAF1BCCB-BA43-4F48-B5F8-CB2EE6977DB7}" type="presOf" srcId="{DC8298D1-CAA5-4D4C-8C95-B50F124AF0A0}" destId="{7697DB99-1C3B-40A8-A7D3-830C7A6127C5}" srcOrd="0" destOrd="0" presId="urn:microsoft.com/office/officeart/2005/8/layout/hProcess9"/>
    <dgm:cxn modelId="{4B357603-3F29-4452-82A7-28AA782D4439}" type="presParOf" srcId="{6B049ED6-306F-4A36-95B2-7ECC14481342}" destId="{E60A1B21-9E82-4C23-A923-9C2C56FB4093}" srcOrd="0" destOrd="0" presId="urn:microsoft.com/office/officeart/2005/8/layout/hProcess9"/>
    <dgm:cxn modelId="{D367D5B5-780B-4C6A-B6B3-DFF8369FE171}" type="presParOf" srcId="{6B049ED6-306F-4A36-95B2-7ECC14481342}" destId="{0E6B2ED7-846B-490E-AAA5-6AE611017C35}" srcOrd="1" destOrd="0" presId="urn:microsoft.com/office/officeart/2005/8/layout/hProcess9"/>
    <dgm:cxn modelId="{4193E36A-8E6E-4047-8B24-36016B84070C}" type="presParOf" srcId="{0E6B2ED7-846B-490E-AAA5-6AE611017C35}" destId="{7697DB99-1C3B-40A8-A7D3-830C7A6127C5}" srcOrd="0" destOrd="0" presId="urn:microsoft.com/office/officeart/2005/8/layout/hProcess9"/>
    <dgm:cxn modelId="{47AC0CC7-FA24-49A1-9037-87CEEAA97394}" type="presParOf" srcId="{0E6B2ED7-846B-490E-AAA5-6AE611017C35}" destId="{3DD8BF94-44B3-4DF0-B207-464A04C52760}" srcOrd="1" destOrd="0" presId="urn:microsoft.com/office/officeart/2005/8/layout/hProcess9"/>
    <dgm:cxn modelId="{F33E9B42-7123-4B63-BB0F-C0A9020AAD65}" type="presParOf" srcId="{0E6B2ED7-846B-490E-AAA5-6AE611017C35}" destId="{8DB10115-BC7C-4485-9D55-9BFCEA72B07F}" srcOrd="2" destOrd="0" presId="urn:microsoft.com/office/officeart/2005/8/layout/hProcess9"/>
    <dgm:cxn modelId="{9DC7B44E-7E49-4FC7-BDF0-ADA1CCC58FC7}" type="presParOf" srcId="{0E6B2ED7-846B-490E-AAA5-6AE611017C35}" destId="{260F93E0-662F-441C-80B3-140DD1DB9236}" srcOrd="3" destOrd="0" presId="urn:microsoft.com/office/officeart/2005/8/layout/hProcess9"/>
    <dgm:cxn modelId="{90356660-C4CF-40A2-84BF-6DFFDFE0AD09}" type="presParOf" srcId="{0E6B2ED7-846B-490E-AAA5-6AE611017C35}" destId="{D6DE1669-1B7A-4272-BD52-E53897EF78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A1B21-9E82-4C23-A923-9C2C56FB4093}">
      <dsp:nvSpPr>
        <dsp:cNvPr id="0" name=""/>
        <dsp:cNvSpPr/>
      </dsp:nvSpPr>
      <dsp:spPr>
        <a:xfrm>
          <a:off x="501491" y="0"/>
          <a:ext cx="5683567" cy="216998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E9D55F-6A47-4BF7-B1F4-EDC783CE6118}">
      <dsp:nvSpPr>
        <dsp:cNvPr id="0" name=""/>
        <dsp:cNvSpPr/>
      </dsp:nvSpPr>
      <dsp:spPr>
        <a:xfrm>
          <a:off x="226585" y="650996"/>
          <a:ext cx="2005965" cy="86799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9 960 000 абонентов</a:t>
          </a:r>
          <a:endParaRPr lang="ru-RU" sz="2200" b="1" kern="1200" dirty="0"/>
        </a:p>
      </dsp:txBody>
      <dsp:txXfrm>
        <a:off x="268957" y="693368"/>
        <a:ext cx="1921221" cy="783251"/>
      </dsp:txXfrm>
    </dsp:sp>
    <dsp:sp modelId="{8DB10115-BC7C-4485-9D55-9BFCEA72B07F}">
      <dsp:nvSpPr>
        <dsp:cNvPr id="0" name=""/>
        <dsp:cNvSpPr/>
      </dsp:nvSpPr>
      <dsp:spPr>
        <a:xfrm>
          <a:off x="2340292" y="650996"/>
          <a:ext cx="2005965" cy="86799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40 000 домов</a:t>
          </a:r>
          <a:endParaRPr lang="ru-RU" sz="2200" b="1" kern="1200" dirty="0"/>
        </a:p>
      </dsp:txBody>
      <dsp:txXfrm>
        <a:off x="2382664" y="693368"/>
        <a:ext cx="1921221" cy="783251"/>
      </dsp:txXfrm>
    </dsp:sp>
    <dsp:sp modelId="{D6DE1669-1B7A-4272-BD52-E53897EF7861}">
      <dsp:nvSpPr>
        <dsp:cNvPr id="0" name=""/>
        <dsp:cNvSpPr/>
      </dsp:nvSpPr>
      <dsp:spPr>
        <a:xfrm>
          <a:off x="4453999" y="650996"/>
          <a:ext cx="2005965" cy="86799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19 мин.</a:t>
          </a:r>
          <a:endParaRPr lang="ru-RU" sz="2200" b="1" kern="1200" dirty="0"/>
        </a:p>
      </dsp:txBody>
      <dsp:txXfrm>
        <a:off x="4496371" y="693368"/>
        <a:ext cx="1921221" cy="783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A1B21-9E82-4C23-A923-9C2C56FB4093}">
      <dsp:nvSpPr>
        <dsp:cNvPr id="0" name=""/>
        <dsp:cNvSpPr/>
      </dsp:nvSpPr>
      <dsp:spPr>
        <a:xfrm>
          <a:off x="665480" y="0"/>
          <a:ext cx="7714347" cy="2248891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97DB99-1C3B-40A8-A7D3-830C7A6127C5}">
      <dsp:nvSpPr>
        <dsp:cNvPr id="0" name=""/>
        <dsp:cNvSpPr/>
      </dsp:nvSpPr>
      <dsp:spPr>
        <a:xfrm>
          <a:off x="72067" y="674667"/>
          <a:ext cx="2531524" cy="8995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9 960 000 абонентов</a:t>
          </a:r>
          <a:endParaRPr lang="ru-RU" sz="2200" b="1" kern="1200" dirty="0"/>
        </a:p>
      </dsp:txBody>
      <dsp:txXfrm>
        <a:off x="115980" y="718580"/>
        <a:ext cx="2443698" cy="811730"/>
      </dsp:txXfrm>
    </dsp:sp>
    <dsp:sp modelId="{8DB10115-BC7C-4485-9D55-9BFCEA72B07F}">
      <dsp:nvSpPr>
        <dsp:cNvPr id="0" name=""/>
        <dsp:cNvSpPr/>
      </dsp:nvSpPr>
      <dsp:spPr>
        <a:xfrm>
          <a:off x="2749291" y="674667"/>
          <a:ext cx="2341154" cy="8995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40 000 домов</a:t>
          </a:r>
          <a:endParaRPr lang="ru-RU" sz="2200" b="1" kern="1200" dirty="0"/>
        </a:p>
      </dsp:txBody>
      <dsp:txXfrm>
        <a:off x="2793204" y="718580"/>
        <a:ext cx="2253328" cy="811730"/>
      </dsp:txXfrm>
    </dsp:sp>
    <dsp:sp modelId="{D6DE1669-1B7A-4272-BD52-E53897EF7861}">
      <dsp:nvSpPr>
        <dsp:cNvPr id="0" name=""/>
        <dsp:cNvSpPr/>
      </dsp:nvSpPr>
      <dsp:spPr>
        <a:xfrm>
          <a:off x="5189507" y="688439"/>
          <a:ext cx="3767491" cy="8995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29 мин.</a:t>
          </a:r>
          <a:endParaRPr lang="ru-RU" sz="2200" b="1" kern="1200" dirty="0"/>
        </a:p>
      </dsp:txBody>
      <dsp:txXfrm>
        <a:off x="5233420" y="732352"/>
        <a:ext cx="3679665" cy="811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4B958-39EE-469B-8378-DC1CB2F08B66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561F5-564F-4474-9CE7-3D976AD85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0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61F5-564F-4474-9CE7-3D976AD85E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3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64B1-9C89-4A6D-8706-E2765C739FC9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4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E2C3-0E1E-45C0-AB7D-BFB108084C70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0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8508-0A05-4B6F-BC2A-30CCEAC872BB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1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865A-A895-4223-9584-3FC95D9C35DB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8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CD0A-604A-4382-A571-6ADF66C4C992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0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2750-F54D-4FD3-B92C-8087CE99816E}" type="datetime1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2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6F49-B3B2-4CEC-8EED-D5A92FF00A7A}" type="datetime1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3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0A2D-93BD-4EBC-BFB4-FAA9D31D8EDC}" type="datetime1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5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5000-90FF-4726-AE97-7C5C5FA00E56}" type="datetime1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2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6876-E7DF-40ED-BC5B-9D71CB583763}" type="datetime1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08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7160-74C5-4174-A698-294F0E0570E5}" type="datetime1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5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0D431-89C6-495C-983D-7D0515EBA4AE}" type="datetime1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E4794-5D53-4D26-8212-37F112E6C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5%D0%BA%D1%83%D0%BD%D0%B4%D0%B0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ru.wikipedia.org/wiki/%D0%A7%D0%B8%D1%81%D0%BB%D0%B0_%D1%81_%D0%BF%D0%BB%D0%B0%D0%B2%D0%B0%D1%8E%D1%89%D0%B5%D0%B9_%D0%B7%D0%B0%D0%BF%D1%8F%D1%82%D0%BE%D0%B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FLOPS" TargetMode="External"/><Relationship Id="rId5" Type="http://schemas.openxmlformats.org/officeDocument/2006/relationships/hyperlink" Target="https://ru.wikipedia.org/wiki/%D0%9A%D0%BE%D0%BC%D0%BF%D1%8C%D1%8E%D1%82%D0%B5%D1%80" TargetMode="External"/><Relationship Id="rId4" Type="http://schemas.openxmlformats.org/officeDocument/2006/relationships/hyperlink" Target="https://ru.wikipedia.org/wiki/%D0%9E%D0%BF%D0%B5%D1%80%D0%B0%D1%86%D0%B8%D1%8F_(%D0%BC%D0%B0%D1%82%D0%B5%D0%BC%D0%B0%D1%82%D0%B8%D0%BA%D0%B0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r="-1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140" y="5725453"/>
            <a:ext cx="9191501" cy="611565"/>
          </a:xfrm>
        </p:spPr>
        <p:txBody>
          <a:bodyPr>
            <a:noAutofit/>
          </a:bodyPr>
          <a:lstStyle/>
          <a:p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– кого ждут семеро?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24078" y="6015049"/>
            <a:ext cx="2091299" cy="101912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" y="72048"/>
            <a:ext cx="9522023" cy="1188581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800" b="1" dirty="0"/>
              <a:t>Почему не у всех так</a:t>
            </a:r>
            <a:r>
              <a:rPr lang="ru-RU" sz="4800" b="1" dirty="0" smtClean="0"/>
              <a:t>? </a:t>
            </a:r>
            <a:br>
              <a:rPr lang="ru-RU" sz="4800" b="1" dirty="0" smtClean="0"/>
            </a:br>
            <a:r>
              <a:rPr lang="ru-RU" sz="4800" b="1" dirty="0" smtClean="0"/>
              <a:t>Основные причины</a:t>
            </a:r>
            <a:endParaRPr lang="ru-RU" sz="5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8" y="72048"/>
            <a:ext cx="487510" cy="563426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02701527"/>
              </p:ext>
            </p:extLst>
          </p:nvPr>
        </p:nvGraphicFramePr>
        <p:xfrm>
          <a:off x="179188" y="1816924"/>
          <a:ext cx="8942051" cy="461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42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" y="72048"/>
            <a:ext cx="9522023" cy="1188581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Сколько стоит 1 секунда?</a:t>
            </a:r>
            <a:endParaRPr lang="ru-RU" sz="5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8" y="72048"/>
            <a:ext cx="487510" cy="563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522" y="1698171"/>
            <a:ext cx="85858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Средняя ЗП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Число сотрудников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Число вводимых параметров за рабочий день одним сотрудником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Число рабочих дней</a:t>
            </a:r>
          </a:p>
          <a:p>
            <a:pPr marL="342900" indent="-342900">
              <a:buAutoNum type="arabicPeriod"/>
            </a:pP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663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" y="72048"/>
            <a:ext cx="9522023" cy="643060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Кратко о нас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963" y="72048"/>
            <a:ext cx="476250" cy="586154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8" y="72048"/>
            <a:ext cx="487510" cy="563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188" y="1075765"/>
            <a:ext cx="952202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Более 10 лет на рынке предоставления консалтинговых и </a:t>
            </a:r>
            <a:r>
              <a:rPr lang="en-US" sz="2400" dirty="0"/>
              <a:t>IT</a:t>
            </a:r>
            <a:r>
              <a:rPr lang="ru-RU" sz="2400" dirty="0"/>
              <a:t>-услуг;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Является официальным партнером ЗАО «1С», имеет статус «1С:Центр </a:t>
            </a:r>
            <a:r>
              <a:rPr lang="en-US" sz="2400" dirty="0"/>
              <a:t>ERP</a:t>
            </a:r>
            <a:r>
              <a:rPr lang="ru-RU" sz="2400" dirty="0"/>
              <a:t>»;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Соответствие Системы менеджмента качества Международному стандарту </a:t>
            </a:r>
            <a:r>
              <a:rPr lang="en-US" sz="2400" dirty="0"/>
              <a:t>ISO </a:t>
            </a:r>
            <a:r>
              <a:rPr lang="ru-RU" sz="2400" dirty="0"/>
              <a:t>9001;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Сотрудники компании обладают сертификатами «1С:Эксперт по технологическим вопросам», «1С:Руководитель корпоративных проектов», «1С:Специалист по платформе 1С:Предприятие 8», «1С:Руководитель проектов», «1С:Специалист» по решениям 1С, «1С:Профессионал, знание возможностей и особенностей применения типовой конфигурации "1С:ERP Управление предприятием 2"», «1С:Профессионал, знание особенностей и применение программы "1С:Управление холдингом 8"» и др.;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Является субъектом малого предпринимательства;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Руководство проектами осуществляется в соответствии с </a:t>
            </a:r>
            <a:r>
              <a:rPr lang="en-US" sz="2400" dirty="0"/>
              <a:t>PMBOK</a:t>
            </a:r>
            <a:r>
              <a:rPr lang="ru-RU" sz="2400" dirty="0"/>
              <a:t> (</a:t>
            </a:r>
            <a:r>
              <a:rPr lang="en-US" sz="2400" dirty="0"/>
              <a:t>Project Management Body of Knowledge</a:t>
            </a:r>
            <a:r>
              <a:rPr lang="ru-RU" sz="2400" dirty="0"/>
              <a:t>).</a:t>
            </a:r>
          </a:p>
          <a:p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60" y="6088588"/>
            <a:ext cx="619571" cy="426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9" y="5915584"/>
            <a:ext cx="1830468" cy="6046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9" y="5992579"/>
            <a:ext cx="1105020" cy="4781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45" y="5992579"/>
            <a:ext cx="635477" cy="4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" y="72048"/>
            <a:ext cx="9522023" cy="643060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Значимые проекты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963" y="72048"/>
            <a:ext cx="476250" cy="586154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8" y="72048"/>
            <a:ext cx="487510" cy="563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188" y="715108"/>
            <a:ext cx="95220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sz="2000" b="1" u="sng" dirty="0"/>
              <a:t>ОАО «ОМЗ»</a:t>
            </a:r>
            <a:r>
              <a:rPr lang="ru-RU" sz="2000" dirty="0"/>
              <a:t>, включая</a:t>
            </a:r>
            <a:r>
              <a:rPr lang="en-US" sz="2000" dirty="0"/>
              <a:t> 78</a:t>
            </a:r>
            <a:r>
              <a:rPr lang="ru-RU" sz="2000" dirty="0"/>
              <a:t> компаний холдинга</a:t>
            </a:r>
            <a:r>
              <a:rPr lang="en-US" sz="2000" dirty="0"/>
              <a:t> </a:t>
            </a:r>
            <a:r>
              <a:rPr lang="ru-RU" sz="2000" dirty="0"/>
              <a:t> – бухгалтерский, налоговый и производственный учет, консолидация данных по стандартам МСФО.</a:t>
            </a:r>
          </a:p>
          <a:p>
            <a:pPr algn="just">
              <a:spcAft>
                <a:spcPts val="200"/>
              </a:spcAft>
            </a:pPr>
            <a:r>
              <a:rPr lang="ru-RU" sz="2000" b="1" u="sng" dirty="0"/>
              <a:t>ОАО «ЭСК РусГидро»</a:t>
            </a:r>
            <a:r>
              <a:rPr lang="ru-RU" sz="2000" dirty="0"/>
              <a:t>, включая 4 ДЗО – бухгалтерский и налоговый учет, учет зарплаты и кадровый учет, разработка Методологии бухгалтерского и налогового учета и Единого регламента по планированию и бюджетированию.</a:t>
            </a:r>
          </a:p>
          <a:p>
            <a:pPr algn="just">
              <a:spcAft>
                <a:spcPts val="200"/>
              </a:spcAft>
            </a:pPr>
            <a:r>
              <a:rPr lang="ru-RU" sz="2000" b="1" u="sng" dirty="0"/>
              <a:t>ОАО «</a:t>
            </a:r>
            <a:r>
              <a:rPr lang="ru-RU" sz="2000" b="1" u="sng" dirty="0" err="1"/>
              <a:t>Мосэнергосбыт</a:t>
            </a:r>
            <a:r>
              <a:rPr lang="ru-RU" sz="2000" b="1" u="sng" dirty="0"/>
              <a:t>»</a:t>
            </a:r>
            <a:r>
              <a:rPr lang="ru-RU" sz="2000" dirty="0"/>
              <a:t>, включая 27 ДЗО - бухгалтерский и налоговый учет, учет зарплаты и кадровый учет, планирование и бюджетирование, казначейское исполнение.</a:t>
            </a:r>
          </a:p>
          <a:p>
            <a:pPr algn="just">
              <a:spcAft>
                <a:spcPts val="200"/>
              </a:spcAft>
            </a:pPr>
            <a:r>
              <a:rPr lang="ru-RU" sz="2000" b="1" u="sng" dirty="0"/>
              <a:t>ГК «АВТОМИР»</a:t>
            </a:r>
            <a:r>
              <a:rPr lang="ru-RU" sz="2000" dirty="0"/>
              <a:t>, 49 Торгово-сервисных комплексов – казначейское исполнение (программное решение на управляемых формах).</a:t>
            </a:r>
          </a:p>
          <a:p>
            <a:pPr algn="just">
              <a:spcAft>
                <a:spcPts val="200"/>
              </a:spcAft>
            </a:pPr>
            <a:r>
              <a:rPr lang="ru-RU" sz="2000" b="1" u="sng" dirty="0"/>
              <a:t>ОАО «ОАК»</a:t>
            </a:r>
            <a:r>
              <a:rPr lang="ru-RU" sz="2000" dirty="0"/>
              <a:t>, включая 14 компаний холдинга – планирование и казначейское исполнение, тиражирование на компании холдинга.</a:t>
            </a:r>
          </a:p>
          <a:p>
            <a:pPr algn="just">
              <a:spcAft>
                <a:spcPts val="200"/>
              </a:spcAft>
            </a:pPr>
            <a:r>
              <a:rPr lang="ru-RU" sz="2000" b="1" u="sng" dirty="0"/>
              <a:t>ОАО «</a:t>
            </a:r>
            <a:r>
              <a:rPr lang="ru-RU" sz="2000" b="1" u="sng" dirty="0" err="1"/>
              <a:t>Интер</a:t>
            </a:r>
            <a:r>
              <a:rPr lang="ru-RU" sz="2000" b="1" u="sng" dirty="0"/>
              <a:t> РАО»</a:t>
            </a:r>
            <a:r>
              <a:rPr lang="ru-RU" sz="2000" dirty="0"/>
              <a:t>, включая 10 компании сегмента Сбыт - бухгалтерский и налоговый учет, подготовка данных для стандарта МСФО.</a:t>
            </a:r>
          </a:p>
          <a:p>
            <a:pPr algn="just">
              <a:spcAft>
                <a:spcPts val="200"/>
              </a:spcAft>
            </a:pPr>
            <a:r>
              <a:rPr lang="ru-RU" sz="2000" b="1" u="sng" dirty="0"/>
              <a:t>ОАО «ТПС Недвижимость»</a:t>
            </a:r>
            <a:r>
              <a:rPr lang="ru-RU" sz="2000" dirty="0"/>
              <a:t> - консолидация данных по МСФО, интеграция с системой бухгалтерского учета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718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" y="72048"/>
            <a:ext cx="9522023" cy="643060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Проектный опыт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963" y="72048"/>
            <a:ext cx="476250" cy="586154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8" y="72048"/>
            <a:ext cx="487510" cy="563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188" y="1075766"/>
            <a:ext cx="952202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Компания </a:t>
            </a:r>
            <a:r>
              <a:rPr lang="ru-RU" sz="2000" dirty="0"/>
              <a:t>«Галфинд» обладает опытом внедрения различных программных продуктов линейки 1С, предназначенных для бухгалтерского и налогового учета, производственного учета, управленческого учета, учета заработной платы и кадрового учета, бюджетирования и казначейского исполнения, автоматизации торговой и складской деятельности, консолидации отчетности МСФО и т.д</a:t>
            </a:r>
            <a:r>
              <a:rPr lang="ru-RU" sz="2000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sz="2000" dirty="0" smtClean="0"/>
              <a:t>	Проекты </a:t>
            </a:r>
            <a:r>
              <a:rPr lang="ru-RU" sz="2000" dirty="0"/>
              <a:t>компании отличаются как по размеру и структуре Заказчика (количество сотрудников – от 50 до нескольких тысяч, с распределенной структурой до 78 компаний Холдинга), количеству пользователей систем (от 5 до 500 пользователей), количеству автоматизируемых модулей (от настройки типового ПО в части одного блока до автоматизации нескольких функциональных блоков с разработкой единой НСИ, настройкой обменов и комплексным обучением пользователей, в т.ч. возможна разработка систем «с нуля», под конкретного Заказчика), однако к каждому Заказчику мы находим индивидуальный подход исходя из поставленных задач и сроков внедрения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75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885" y="3969914"/>
            <a:ext cx="6073321" cy="101912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>
                    <a:lumMod val="85000"/>
                  </a:schemeClr>
                </a:solidFill>
              </a:rPr>
              <a:t>Адрес: 107023, </a:t>
            </a:r>
            <a:r>
              <a:rPr lang="ru-RU" sz="1800" dirty="0" err="1">
                <a:solidFill>
                  <a:schemeClr val="bg1">
                    <a:lumMod val="85000"/>
                  </a:schemeClr>
                </a:solidFill>
              </a:rPr>
              <a:t>г.Москва</a:t>
            </a:r>
            <a:endParaRPr lang="ru-RU" sz="1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sz="1800" dirty="0" err="1">
                <a:solidFill>
                  <a:schemeClr val="bg1">
                    <a:lumMod val="85000"/>
                  </a:schemeClr>
                </a:solidFill>
              </a:rPr>
              <a:t>ул.Малая</a:t>
            </a:r>
            <a:r>
              <a:rPr lang="ru-RU" sz="1800" dirty="0">
                <a:solidFill>
                  <a:schemeClr val="bg1">
                    <a:lumMod val="85000"/>
                  </a:schemeClr>
                </a:solidFill>
              </a:rPr>
              <a:t> Семёновская, д.3А, стр.1</a:t>
            </a:r>
          </a:p>
          <a:p>
            <a:r>
              <a:rPr lang="ru-RU" sz="1800" dirty="0">
                <a:solidFill>
                  <a:schemeClr val="bg1">
                    <a:lumMod val="85000"/>
                  </a:schemeClr>
                </a:solidFill>
              </a:rPr>
              <a:t>Телефон: (495) 962-17-67, 962-14-88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E-mail: </a:t>
            </a:r>
            <a:r>
              <a:rPr lang="en-US" sz="1800" dirty="0">
                <a:solidFill>
                  <a:schemeClr val="bg1"/>
                </a:solidFill>
              </a:rPr>
              <a:t>info@gf-fin.ru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www.gf-fin.ru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-287345" y="2372609"/>
            <a:ext cx="6686550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98" y="72048"/>
            <a:ext cx="9071068" cy="643060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Что такое «производительность»?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8" y="72048"/>
            <a:ext cx="487510" cy="5634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9" y="1021209"/>
            <a:ext cx="2727684" cy="26720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695700" y="1227405"/>
            <a:ext cx="6731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Вычислительная мощность компьютера</a:t>
            </a:r>
            <a:r>
              <a:rPr lang="ru-RU" sz="2800" dirty="0"/>
              <a:t> (</a:t>
            </a:r>
            <a:r>
              <a:rPr lang="ru-RU" sz="2800" b="1" dirty="0"/>
              <a:t>производительность компьютера</a:t>
            </a:r>
            <a:r>
              <a:rPr lang="ru-RU" sz="2800" dirty="0"/>
              <a:t>) — это количественная характеристика скорости выполнения определённых </a:t>
            </a:r>
            <a:r>
              <a:rPr lang="ru-RU" sz="2800" dirty="0">
                <a:hlinkClick r:id="rId4" tooltip="Операция (математика)"/>
              </a:rPr>
              <a:t>операций</a:t>
            </a:r>
            <a:r>
              <a:rPr lang="ru-RU" sz="2800" dirty="0"/>
              <a:t> на </a:t>
            </a:r>
            <a:r>
              <a:rPr lang="ru-RU" sz="2800" dirty="0">
                <a:hlinkClick r:id="rId5" tooltip="Компьютер"/>
              </a:rPr>
              <a:t>компьютере</a:t>
            </a:r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 Чаще всего вычислительная мощность измеряется во </a:t>
            </a:r>
            <a:r>
              <a:rPr lang="ru-RU" sz="2800" dirty="0" err="1">
                <a:hlinkClick r:id="rId6" tooltip="FLOPS"/>
              </a:rPr>
              <a:t>флопсах</a:t>
            </a:r>
            <a:r>
              <a:rPr lang="ru-RU" sz="2800" dirty="0"/>
              <a:t> (количество операций с </a:t>
            </a:r>
            <a:r>
              <a:rPr lang="ru-RU" sz="2800" dirty="0">
                <a:hlinkClick r:id="rId7" tooltip="Числа с плавающей запятой"/>
              </a:rPr>
              <a:t>плавающей запятой</a:t>
            </a:r>
            <a:r>
              <a:rPr lang="ru-RU" sz="2800" dirty="0"/>
              <a:t> в </a:t>
            </a:r>
            <a:r>
              <a:rPr lang="ru-RU" sz="2800" dirty="0">
                <a:hlinkClick r:id="rId8" tooltip="Секунда"/>
              </a:rPr>
              <a:t>секунду</a:t>
            </a:r>
            <a:r>
              <a:rPr lang="ru-RU" sz="2800" dirty="0"/>
              <a:t>), а также производными от неё.</a:t>
            </a:r>
          </a:p>
        </p:txBody>
      </p:sp>
    </p:spTree>
    <p:extLst>
      <p:ext uri="{BB962C8B-B14F-4D97-AF65-F5344CB8AC3E}">
        <p14:creationId xmlns:p14="http://schemas.microsoft.com/office/powerpoint/2010/main" val="42241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" y="72048"/>
            <a:ext cx="9522023" cy="643060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Что же «тормозит»?</a:t>
            </a:r>
            <a:endParaRPr lang="ru-RU" sz="5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8" y="72048"/>
            <a:ext cx="487510" cy="56342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27706" y="1227406"/>
            <a:ext cx="69456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Время отклика</a:t>
            </a:r>
            <a:r>
              <a:rPr lang="ru-RU" sz="2800" dirty="0"/>
              <a:t> (</a:t>
            </a:r>
            <a:r>
              <a:rPr lang="ru-RU" sz="2800" b="1" dirty="0"/>
              <a:t>время реакции</a:t>
            </a:r>
            <a:r>
              <a:rPr lang="ru-RU" sz="2800" dirty="0"/>
              <a:t>) — </a:t>
            </a:r>
            <a:r>
              <a:rPr lang="ru-RU" sz="2800" i="1" dirty="0"/>
              <a:t>в технологии</a:t>
            </a:r>
            <a:r>
              <a:rPr lang="ru-RU" sz="2800" dirty="0"/>
              <a:t> время, которое требуется системе или функциональной единице на то, чтобы отреагировать на данный ввод.</a:t>
            </a:r>
          </a:p>
          <a:p>
            <a:r>
              <a:rPr lang="ru-RU" sz="2800" i="1" dirty="0"/>
              <a:t>В обработке данных</a:t>
            </a:r>
            <a:r>
              <a:rPr lang="ru-RU" sz="2800" dirty="0"/>
              <a:t> </a:t>
            </a:r>
            <a:r>
              <a:rPr lang="ru-RU" sz="2800" b="1" dirty="0"/>
              <a:t>время отклика</a:t>
            </a:r>
            <a:r>
              <a:rPr lang="ru-RU" sz="2800" dirty="0"/>
              <a:t>, воспринятое конечным пользователем, — интервал между моментом, в который оператор в терминале вводит запрос об ответе от компьютера и моментом, в который единица информации ответа получена в терминале.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Пользователь различает 2мс</a:t>
            </a:r>
          </a:p>
        </p:txBody>
      </p:sp>
      <p:pic>
        <p:nvPicPr>
          <p:cNvPr id="2050" name="Picture 2" descr="https://bloogit.ru/wp-content/uploads/2012/06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9" y="1396080"/>
            <a:ext cx="2648516" cy="265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4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" y="72048"/>
            <a:ext cx="9522023" cy="1188581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Производительность не связана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с </a:t>
            </a:r>
            <a:r>
              <a:rPr lang="ru-RU" sz="5400" b="1" dirty="0"/>
              <a:t>временем отклика?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8" y="72048"/>
            <a:ext cx="487510" cy="563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43" y="1764405"/>
            <a:ext cx="2288018" cy="408816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291423"/>
              </p:ext>
            </p:extLst>
          </p:nvPr>
        </p:nvGraphicFramePr>
        <p:xfrm>
          <a:off x="2710960" y="1362167"/>
          <a:ext cx="6620765" cy="528828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22456">
                  <a:extLst>
                    <a:ext uri="{9D8B030D-6E8A-4147-A177-3AD203B41FA5}">
                      <a16:colId xmlns:a16="http://schemas.microsoft.com/office/drawing/2014/main" xmlns="" val="3950955603"/>
                    </a:ext>
                  </a:extLst>
                </a:gridCol>
                <a:gridCol w="896817">
                  <a:extLst>
                    <a:ext uri="{9D8B030D-6E8A-4147-A177-3AD203B41FA5}">
                      <a16:colId xmlns:a16="http://schemas.microsoft.com/office/drawing/2014/main" xmlns="" val="4028506573"/>
                    </a:ext>
                  </a:extLst>
                </a:gridCol>
                <a:gridCol w="896817">
                  <a:extLst>
                    <a:ext uri="{9D8B030D-6E8A-4147-A177-3AD203B41FA5}">
                      <a16:colId xmlns:a16="http://schemas.microsoft.com/office/drawing/2014/main" xmlns="" val="2579909918"/>
                    </a:ext>
                  </a:extLst>
                </a:gridCol>
                <a:gridCol w="896817">
                  <a:extLst>
                    <a:ext uri="{9D8B030D-6E8A-4147-A177-3AD203B41FA5}">
                      <a16:colId xmlns:a16="http://schemas.microsoft.com/office/drawing/2014/main" xmlns="" val="612231918"/>
                    </a:ext>
                  </a:extLst>
                </a:gridCol>
                <a:gridCol w="1307858">
                  <a:extLst>
                    <a:ext uri="{9D8B030D-6E8A-4147-A177-3AD203B41FA5}">
                      <a16:colId xmlns:a16="http://schemas.microsoft.com/office/drawing/2014/main" xmlns="" val="4045283828"/>
                    </a:ext>
                  </a:extLst>
                </a:gridCol>
              </a:tblGrid>
              <a:tr h="350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Компьютеры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u="none" strike="noStrike">
                          <a:effectLst/>
                        </a:rPr>
                        <a:t>Отклик (мс)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u="none" strike="noStrike">
                          <a:effectLst/>
                        </a:rPr>
                        <a:t>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u="none" strike="noStrike">
                          <a:effectLst/>
                        </a:rPr>
                        <a:t>Тактовая частота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u="none" strike="noStrike" dirty="0">
                          <a:effectLst/>
                        </a:rPr>
                        <a:t>Кол-во транзисторов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4238410921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Apple 2e (1983)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1983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 МГц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3,5 тыс.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2906876050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TI 99/4A (1981)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1981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3 МГц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8 тыс.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1526328711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Haswell-E 165 </a:t>
                      </a:r>
                      <a:r>
                        <a:rPr lang="ru-RU" sz="1400" u="none" strike="noStrike">
                          <a:effectLst/>
                        </a:rPr>
                        <a:t>Гц (2014)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2014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3,5 ГГц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 млрд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1819836032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Commodore Pet 4016 (1977)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1977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1 МГц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3,5 тыс.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1181896202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SGI Indy (1993)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1993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0,1 ГГц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1,2 млн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776017604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Haswell-E 120 </a:t>
                      </a:r>
                      <a:r>
                        <a:rPr lang="ru-RU" sz="1400" u="none" strike="noStrike">
                          <a:effectLst/>
                        </a:rPr>
                        <a:t>Гц (2014)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2014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3,5 ГГц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 млрд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4085485260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ThinkPad 13 ChromeOS (2017)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2017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2,3 ГГц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1 млрд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1342644198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iMac G4 OS 9 (2002)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2002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0,8 ГГц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11 млн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3888275226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Haswell-E 60 </a:t>
                      </a:r>
                      <a:r>
                        <a:rPr lang="ru-RU" sz="1400" u="none" strike="noStrike">
                          <a:effectLst/>
                        </a:rPr>
                        <a:t>Гц (2014)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2014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3,5 ГГц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2 млрд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3772980705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Mac Color Classic (1993)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1993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16 МГц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273 тыс.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3302720820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PowerSpec G405 Linux 60 Гц (2017)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2017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4,2 ГГц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2 млрд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286018058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MacBook Pro 2014 (2014)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2014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2,6 ГГц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700 млн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1747303626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ThinkPad 13 Linux chroot (2017)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2017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2,3 ГГц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1 млрд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578725919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Lenovo X1 Carbon 4G Linux (2016)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2016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2,6 ГГц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1 млрд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2258607289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iMac G4 OS X (2002)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2002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0,8 ГГц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11 млн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2523003636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Haswell-E 24 </a:t>
                      </a:r>
                      <a:r>
                        <a:rPr lang="ru-RU" sz="1400" u="none" strike="noStrike">
                          <a:effectLst/>
                        </a:rPr>
                        <a:t>Гц (2014)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2014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3,5 ГГц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2 млрд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1866426685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Lenovo X1 Carbon 4G Win (2016)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2016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2,6 ГГц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1 млрд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2883423870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Next Cube (1988)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1988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25 МГц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1,2 млн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3988543839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PowerSpec</a:t>
                      </a:r>
                      <a:r>
                        <a:rPr lang="en-US" sz="1400" u="none" strike="noStrike" dirty="0">
                          <a:effectLst/>
                        </a:rPr>
                        <a:t> G405 Linux (2017)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2017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4,2 ГГц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2 млрд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1088587829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647262087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PowerSpec G405 Win (2017)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2017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4,2 ГГц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2 млрд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3559748361"/>
                  </a:ext>
                </a:extLst>
              </a:tr>
              <a:tr h="17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Symbolics 3620 (1986)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300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1986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</a:rPr>
                        <a:t>5 МГц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</a:rPr>
                        <a:t>390 тыс.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7289" marB="0"/>
                </a:tc>
                <a:extLst>
                  <a:ext uri="{0D108BD9-81ED-4DB2-BD59-A6C34878D82A}">
                    <a16:rowId xmlns:a16="http://schemas.microsoft.com/office/drawing/2014/main" xmlns="" val="1618402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3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98" y="72047"/>
            <a:ext cx="9239301" cy="1744878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800" b="1" dirty="0"/>
              <a:t>Сколько нужно производительности? Или </a:t>
            </a:r>
            <a:r>
              <a:rPr lang="ru-RU" sz="4800" b="1" dirty="0" smtClean="0"/>
              <a:t>какое должно быть время отклика?</a:t>
            </a:r>
            <a:endParaRPr lang="ru-RU" sz="4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8" y="72048"/>
            <a:ext cx="487510" cy="56342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10338" y="1793173"/>
            <a:ext cx="9239301" cy="853045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/>
              <a:t>Чем померять?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7527" y="3111335"/>
            <a:ext cx="8908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APDEX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TCP</a:t>
            </a:r>
          </a:p>
          <a:p>
            <a:pPr marL="342900" indent="-342900">
              <a:buAutoNum type="arabicPeriod"/>
            </a:pPr>
            <a:r>
              <a:rPr lang="en-US" sz="2400" dirty="0"/>
              <a:t>?</a:t>
            </a:r>
            <a:endParaRPr lang="ru-RU" sz="24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3349" y="5674425"/>
            <a:ext cx="9239301" cy="853045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Всегда ли нужны </a:t>
            </a:r>
            <a:r>
              <a:rPr lang="en-US" sz="2800" b="1" dirty="0" smtClean="0"/>
              <a:t>ONLINE </a:t>
            </a:r>
            <a:r>
              <a:rPr lang="ru-RU" sz="2800" b="1" dirty="0" smtClean="0"/>
              <a:t>и </a:t>
            </a:r>
            <a:r>
              <a:rPr lang="en-US" sz="2800" b="1" dirty="0" smtClean="0"/>
              <a:t>REALTIME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288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" y="72048"/>
            <a:ext cx="9522023" cy="1188581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b="1" dirty="0"/>
              <a:t>Производительность сферического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коня </a:t>
            </a:r>
            <a:r>
              <a:rPr lang="ru-RU" b="1" dirty="0"/>
              <a:t>в вакууме?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8" y="72048"/>
            <a:ext cx="487510" cy="5634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58027" y="1557423"/>
            <a:ext cx="59678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Сценарии работы</a:t>
            </a:r>
          </a:p>
          <a:p>
            <a:r>
              <a:rPr lang="ru-RU" sz="4800" dirty="0"/>
              <a:t>+</a:t>
            </a:r>
          </a:p>
          <a:p>
            <a:r>
              <a:rPr lang="ru-RU" sz="4800" dirty="0" smtClean="0"/>
              <a:t>Нагрузочное </a:t>
            </a:r>
            <a:r>
              <a:rPr lang="ru-RU" sz="4800" dirty="0"/>
              <a:t>тестирование </a:t>
            </a:r>
            <a:endParaRPr lang="ru-RU" sz="4800" dirty="0" smtClean="0"/>
          </a:p>
          <a:p>
            <a:r>
              <a:rPr lang="ru-RU" sz="4800" dirty="0" smtClean="0"/>
              <a:t>=</a:t>
            </a:r>
          </a:p>
          <a:p>
            <a:r>
              <a:rPr lang="ru-RU" sz="4800" dirty="0" smtClean="0"/>
              <a:t>Производительность?</a:t>
            </a:r>
            <a:endParaRPr lang="ru-RU" sz="4800" dirty="0"/>
          </a:p>
        </p:txBody>
      </p:sp>
      <p:pic>
        <p:nvPicPr>
          <p:cNvPr id="5122" name="Picture 2" descr="http://wiki.laser.ru/images/f/f1/%D0%A1%D1%84%D0%B5%D1%80%D0%B8%D1%87%D0%B5%D1%81%D0%BA%D0%B8%D0%B9_%D0%9A%D0%BE%D0%BD%D1%8C_%D0%B2_%D0%92%D0%B0%D0%BA%D1%83%D1%83%D0%BC%D0%B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3" y="1903489"/>
            <a:ext cx="3091331" cy="437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" y="72048"/>
            <a:ext cx="9522023" cy="1188581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Производительность – </a:t>
            </a:r>
            <a:r>
              <a:rPr lang="ru-RU" sz="3200" b="1" dirty="0" smtClean="0"/>
              <a:t>сколько </a:t>
            </a:r>
            <a:r>
              <a:rPr lang="ru-RU" sz="3200" b="1" dirty="0"/>
              <a:t>есть сейчас</a:t>
            </a:r>
            <a:r>
              <a:rPr lang="ru-RU" sz="3200" b="1" dirty="0" smtClean="0"/>
              <a:t>?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(</a:t>
            </a:r>
            <a:r>
              <a:rPr lang="ru-RU" altLang="ru-RU" sz="3200" b="1" dirty="0" smtClean="0"/>
              <a:t>Характеристики </a:t>
            </a:r>
            <a:r>
              <a:rPr lang="ru-RU" altLang="ru-RU" sz="3200" b="1" dirty="0"/>
              <a:t>проекта внедрения 1С: </a:t>
            </a:r>
            <a:r>
              <a:rPr lang="ru-RU" altLang="ru-RU" sz="3200" b="1" dirty="0" smtClean="0"/>
              <a:t>УХ</a:t>
            </a:r>
            <a:r>
              <a:rPr lang="en-US" altLang="ru-RU" sz="3200" b="1" dirty="0" smtClean="0"/>
              <a:t>)</a:t>
            </a:r>
            <a:endParaRPr lang="ru-RU" sz="4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8" y="72048"/>
            <a:ext cx="487510" cy="563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8" y="1871040"/>
            <a:ext cx="9572933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" y="72048"/>
            <a:ext cx="9522023" cy="1188581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Производительность – </a:t>
            </a:r>
            <a:r>
              <a:rPr lang="ru-RU" sz="3200" b="1" dirty="0" smtClean="0"/>
              <a:t>сколько </a:t>
            </a:r>
            <a:r>
              <a:rPr lang="ru-RU" sz="3200" b="1" dirty="0"/>
              <a:t>есть сейчас</a:t>
            </a:r>
            <a:r>
              <a:rPr lang="ru-RU" sz="3200" b="1" dirty="0" smtClean="0"/>
              <a:t>?</a:t>
            </a:r>
            <a:endParaRPr lang="ru-RU" sz="4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8" y="72048"/>
            <a:ext cx="487510" cy="563426"/>
          </a:xfrm>
          <a:prstGeom prst="rect">
            <a:avLst/>
          </a:prstGeom>
        </p:spPr>
      </p:pic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153150"/>
              </p:ext>
            </p:extLst>
          </p:nvPr>
        </p:nvGraphicFramePr>
        <p:xfrm>
          <a:off x="406278" y="1411549"/>
          <a:ext cx="6686550" cy="216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643825"/>
              </p:ext>
            </p:extLst>
          </p:nvPr>
        </p:nvGraphicFramePr>
        <p:xfrm>
          <a:off x="438385" y="3435658"/>
          <a:ext cx="9075703" cy="224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06761" y="1258709"/>
            <a:ext cx="6396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32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000">
                <a:solidFill>
                  <a:srgbClr val="333333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000">
                <a:solidFill>
                  <a:srgbClr val="333333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000">
                <a:solidFill>
                  <a:srgbClr val="333333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000">
                <a:solidFill>
                  <a:srgbClr val="333333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000">
                <a:solidFill>
                  <a:srgbClr val="333333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F0000"/>
                </a:solidFill>
              </a:rPr>
              <a:t>Индивидуальное потребление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906761" y="3276600"/>
            <a:ext cx="5209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3200">
                <a:solidFill>
                  <a:srgbClr val="333333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000">
                <a:solidFill>
                  <a:srgbClr val="333333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000">
                <a:solidFill>
                  <a:srgbClr val="333333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000">
                <a:solidFill>
                  <a:srgbClr val="333333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000">
                <a:solidFill>
                  <a:srgbClr val="333333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000">
                <a:solidFill>
                  <a:srgbClr val="333333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F0000"/>
                </a:solidFill>
              </a:rPr>
              <a:t>Общедомовое потребление</a:t>
            </a:r>
          </a:p>
        </p:txBody>
      </p:sp>
    </p:spTree>
    <p:extLst>
      <p:ext uri="{BB962C8B-B14F-4D97-AF65-F5344CB8AC3E}">
        <p14:creationId xmlns:p14="http://schemas.microsoft.com/office/powerpoint/2010/main" val="20153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" y="72048"/>
            <a:ext cx="9522023" cy="1188581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Производительность – </a:t>
            </a:r>
            <a:r>
              <a:rPr lang="ru-RU" sz="3600" b="1" dirty="0" smtClean="0"/>
              <a:t>сколько </a:t>
            </a:r>
            <a:r>
              <a:rPr lang="ru-RU" sz="3600" b="1" dirty="0"/>
              <a:t>есть сейчас</a:t>
            </a:r>
            <a:r>
              <a:rPr lang="ru-RU" sz="3600" b="1" dirty="0" smtClean="0"/>
              <a:t>?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4794-5D53-4D26-8212-37F112E6CB87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8" y="72048"/>
            <a:ext cx="487510" cy="563426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861861"/>
              </p:ext>
            </p:extLst>
          </p:nvPr>
        </p:nvGraphicFramePr>
        <p:xfrm>
          <a:off x="179187" y="1392808"/>
          <a:ext cx="9522025" cy="530848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743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91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9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66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Назначение</a:t>
                      </a:r>
                      <a:endParaRPr lang="ru-RU" sz="1800" dirty="0"/>
                    </a:p>
                  </a:txBody>
                  <a:tcPr marL="74294" marR="74294" marT="45721" marB="45721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Сервер  СУБД</a:t>
                      </a:r>
                      <a:endParaRPr lang="ru-RU" sz="1800" dirty="0"/>
                    </a:p>
                  </a:txBody>
                  <a:tcPr marL="74294" marR="74294" marT="45721" marB="45721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Сервер приложений</a:t>
                      </a:r>
                      <a:endParaRPr lang="ru-RU" sz="1800" dirty="0"/>
                    </a:p>
                  </a:txBody>
                  <a:tcPr marL="74294" marR="74294" marT="45721" marB="45721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67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Тип Процессора</a:t>
                      </a:r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marL="74294" marR="74294" marT="45721" marB="45721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I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</a:rPr>
                        <a:t>ntel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®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</a:rPr>
                        <a:t>Xeon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®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</a:rPr>
                        <a:t>Processor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 E5-2670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</a:rPr>
                        <a:t>Intel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®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</a:rPr>
                        <a:t>Xeon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®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</a:rPr>
                        <a:t>Processor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 E5-2670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17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Количество процессоров (ядер)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4" marR="74294" marT="45721" marB="4572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1 (16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effectLst/>
                        </a:rPr>
                        <a:t>ядер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1 (8 ядер)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</a:rPr>
                        <a:t>RAM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4" marR="74294" marT="45721" marB="4572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128 GB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32 GB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53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HDD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250GB (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СХД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 HP 3PAR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effectLst/>
                        </a:rPr>
                        <a:t>StoreServ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 7400, RAID 60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на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12 SAS NL-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дисках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 7K rpm 3GB)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100GB (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СХД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 HP 3PAR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effectLst/>
                        </a:rPr>
                        <a:t>StoreServ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 7400, RAID 60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на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 12 SAS NL-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дисках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 7K rpm 3GB)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26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</a:rPr>
                        <a:t>Network</a:t>
                      </a:r>
                      <a:endParaRPr lang="ru-RU" sz="180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Виртуальный адаптер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E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1000 1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Gb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/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Виртуальный адаптер E1000 1Gb/s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26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</a:rPr>
                        <a:t>OS</a:t>
                      </a:r>
                      <a:endParaRPr lang="ru-RU" sz="180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Windows Server 2012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effectLst/>
                        </a:rPr>
                        <a:t>Standart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 (x64)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</a:rPr>
                        <a:t>Windows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</a:rPr>
                        <a:t>Server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 2012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</a:rPr>
                        <a:t>Standart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 (x64)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1400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СУБД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</a:rPr>
                        <a:t>Microsoft SQL Server Enterprise Evaluation (64-bit)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</a:rPr>
                        <a:t>Сервер 1С: Предприятия x64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781</Words>
  <Application>Microsoft Office PowerPoint</Application>
  <PresentationFormat>Лист A4 (210x297 мм)</PresentationFormat>
  <Paragraphs>217</Paragraphs>
  <Slides>15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Производительность – кого ждут семеро?</vt:lpstr>
      <vt:lpstr>Что такое «производительность»?</vt:lpstr>
      <vt:lpstr>Что же «тормозит»?</vt:lpstr>
      <vt:lpstr>Производительность не связана  с временем отклика?</vt:lpstr>
      <vt:lpstr>Сколько нужно производительности? Или какое должно быть время отклика?</vt:lpstr>
      <vt:lpstr>Производительность сферического  коня в вакууме?</vt:lpstr>
      <vt:lpstr>Производительность – сколько есть сейчас? (Характеристики проекта внедрения 1С: УХ)</vt:lpstr>
      <vt:lpstr>Производительность – сколько есть сейчас?</vt:lpstr>
      <vt:lpstr>Производительность – сколько есть сейчас?</vt:lpstr>
      <vt:lpstr>Почему не у всех так?  Основные причины</vt:lpstr>
      <vt:lpstr>Сколько стоит 1 секунда?</vt:lpstr>
      <vt:lpstr>Кратко о нас</vt:lpstr>
      <vt:lpstr>Значимые проекты</vt:lpstr>
      <vt:lpstr>Проектный опыт</vt:lpstr>
      <vt:lpstr>Презентация PowerPoint</vt:lpstr>
    </vt:vector>
  </TitlesOfParts>
  <Company>OMZ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учета на базе «1С:ERP Управление предприятием»</dc:title>
  <dc:creator>Егорова Злата Сергеевна</dc:creator>
  <cp:lastModifiedBy>Сусоров Михаил</cp:lastModifiedBy>
  <cp:revision>64</cp:revision>
  <dcterms:created xsi:type="dcterms:W3CDTF">2017-03-21T09:34:31Z</dcterms:created>
  <dcterms:modified xsi:type="dcterms:W3CDTF">2019-04-16T09:18:49Z</dcterms:modified>
</cp:coreProperties>
</file>