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391" r:id="rId3"/>
    <p:sldId id="2394" r:id="rId4"/>
    <p:sldId id="2393" r:id="rId5"/>
    <p:sldId id="2395" r:id="rId6"/>
    <p:sldId id="2396" r:id="rId7"/>
    <p:sldId id="2398" r:id="rId8"/>
    <p:sldId id="2397" r:id="rId9"/>
    <p:sldId id="2399" r:id="rId10"/>
    <p:sldId id="2400" r:id="rId11"/>
    <p:sldId id="2402" r:id="rId12"/>
    <p:sldId id="287" r:id="rId13"/>
  </p:sldIdLst>
  <p:sldSz cx="9144000" cy="5143500" type="screen16x9"/>
  <p:notesSz cx="6797675" cy="9928225"/>
  <p:defaultTextStyle>
    <a:defPPr>
      <a:defRPr lang="ru-RU"/>
    </a:defPPr>
    <a:lvl1pPr algn="l">
      <a:spcBef>
        <a:spcPts val="0"/>
      </a:spcBef>
      <a:spcAft>
        <a:spcPts val="0"/>
      </a:spcAft>
      <a:defRPr sz="1050" b="1">
        <a:solidFill>
          <a:schemeClr val="tx1"/>
        </a:solidFill>
        <a:latin typeface="Arial"/>
        <a:ea typeface="+mn-ea"/>
        <a:cs typeface="+mn-cs"/>
      </a:defRPr>
    </a:lvl1pPr>
    <a:lvl2pPr marL="342900" algn="l">
      <a:spcBef>
        <a:spcPts val="0"/>
      </a:spcBef>
      <a:spcAft>
        <a:spcPts val="0"/>
      </a:spcAft>
      <a:defRPr sz="1050" b="1">
        <a:solidFill>
          <a:schemeClr val="tx1"/>
        </a:solidFill>
        <a:latin typeface="Arial"/>
        <a:ea typeface="+mn-ea"/>
        <a:cs typeface="+mn-cs"/>
      </a:defRPr>
    </a:lvl2pPr>
    <a:lvl3pPr marL="685800" algn="l">
      <a:spcBef>
        <a:spcPts val="0"/>
      </a:spcBef>
      <a:spcAft>
        <a:spcPts val="0"/>
      </a:spcAft>
      <a:defRPr sz="1050" b="1">
        <a:solidFill>
          <a:schemeClr val="tx1"/>
        </a:solidFill>
        <a:latin typeface="Arial"/>
        <a:ea typeface="+mn-ea"/>
        <a:cs typeface="+mn-cs"/>
      </a:defRPr>
    </a:lvl3pPr>
    <a:lvl4pPr marL="1028700" algn="l">
      <a:spcBef>
        <a:spcPts val="0"/>
      </a:spcBef>
      <a:spcAft>
        <a:spcPts val="0"/>
      </a:spcAft>
      <a:defRPr sz="1050" b="1">
        <a:solidFill>
          <a:schemeClr val="tx1"/>
        </a:solidFill>
        <a:latin typeface="Arial"/>
        <a:ea typeface="+mn-ea"/>
        <a:cs typeface="+mn-cs"/>
      </a:defRPr>
    </a:lvl4pPr>
    <a:lvl5pPr marL="1371600" algn="l">
      <a:spcBef>
        <a:spcPts val="0"/>
      </a:spcBef>
      <a:spcAft>
        <a:spcPts val="0"/>
      </a:spcAft>
      <a:defRPr sz="1050" b="1">
        <a:solidFill>
          <a:schemeClr val="tx1"/>
        </a:solidFill>
        <a:latin typeface="Arial"/>
        <a:ea typeface="+mn-ea"/>
        <a:cs typeface="+mn-cs"/>
      </a:defRPr>
    </a:lvl5pPr>
    <a:lvl6pPr marL="1714500" algn="l" defTabSz="685800">
      <a:defRPr sz="1050" b="1">
        <a:solidFill>
          <a:schemeClr val="tx1"/>
        </a:solidFill>
        <a:latin typeface="Arial"/>
        <a:ea typeface="+mn-ea"/>
        <a:cs typeface="+mn-cs"/>
      </a:defRPr>
    </a:lvl6pPr>
    <a:lvl7pPr marL="2057400" algn="l" defTabSz="685800">
      <a:defRPr sz="1050" b="1">
        <a:solidFill>
          <a:schemeClr val="tx1"/>
        </a:solidFill>
        <a:latin typeface="Arial"/>
        <a:ea typeface="+mn-ea"/>
        <a:cs typeface="+mn-cs"/>
      </a:defRPr>
    </a:lvl7pPr>
    <a:lvl8pPr marL="2400300" algn="l" defTabSz="685800">
      <a:defRPr sz="1050" b="1">
        <a:solidFill>
          <a:schemeClr val="tx1"/>
        </a:solidFill>
        <a:latin typeface="Arial"/>
        <a:ea typeface="+mn-ea"/>
        <a:cs typeface="+mn-cs"/>
      </a:defRPr>
    </a:lvl8pPr>
    <a:lvl9pPr marL="2743200" algn="l" defTabSz="685800">
      <a:defRPr sz="1050" b="1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7A"/>
    <a:srgbClr val="D5C9AB"/>
    <a:srgbClr val="EAE4D5"/>
    <a:srgbClr val="E43E28"/>
    <a:srgbClr val="001CA8"/>
    <a:srgbClr val="916D50"/>
    <a:srgbClr val="A68941"/>
    <a:srgbClr val="C1A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3132" y="18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107040" tIns="53520" rIns="107040" bIns="53520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1"/>
            <a:ext cx="2945659" cy="496411"/>
          </a:xfrm>
          <a:prstGeom prst="rect">
            <a:avLst/>
          </a:prstGeom>
        </p:spPr>
        <p:txBody>
          <a:bodyPr vert="horz" lIns="107040" tIns="53520" rIns="107040" bIns="53520" rtlCol="0"/>
          <a:lstStyle>
            <a:lvl1pPr algn="r">
              <a:defRPr sz="1400"/>
            </a:lvl1pPr>
          </a:lstStyle>
          <a:p>
            <a:fld id="{EB957570-C816-4FD1-B12F-FE947BCC4D9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40" tIns="53520" rIns="107040" bIns="535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3"/>
            <a:ext cx="5438140" cy="3910005"/>
          </a:xfrm>
          <a:prstGeom prst="rect">
            <a:avLst/>
          </a:prstGeom>
        </p:spPr>
        <p:txBody>
          <a:bodyPr vert="horz" lIns="107040" tIns="53520" rIns="107040" bIns="535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815"/>
            <a:ext cx="2945659" cy="496411"/>
          </a:xfrm>
          <a:prstGeom prst="rect">
            <a:avLst/>
          </a:prstGeom>
        </p:spPr>
        <p:txBody>
          <a:bodyPr vert="horz" lIns="107040" tIns="53520" rIns="107040" bIns="53520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31815"/>
            <a:ext cx="2945659" cy="496411"/>
          </a:xfrm>
          <a:prstGeom prst="rect">
            <a:avLst/>
          </a:prstGeom>
        </p:spPr>
        <p:txBody>
          <a:bodyPr vert="horz" lIns="107040" tIns="53520" rIns="107040" bIns="53520" rtlCol="0" anchor="b"/>
          <a:lstStyle>
            <a:lvl1pPr algn="r">
              <a:defRPr sz="1400"/>
            </a:lvl1pPr>
          </a:lstStyle>
          <a:p>
            <a:fld id="{4706DB97-7307-4066-9938-2446223BD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8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0397">
              <a:defRPr/>
            </a:pPr>
            <a:endParaRPr lang="ru-RU" sz="1400" i="1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3B4F-A834-47CC-B468-34C2FDF3EF2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74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0397">
              <a:defRPr/>
            </a:pPr>
            <a:endParaRPr lang="ru-RU" sz="1400" i="1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3B4F-A834-47CC-B468-34C2FDF3EF2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46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0397">
              <a:defRPr/>
            </a:pPr>
            <a:endParaRPr lang="ru-RU" sz="1400" i="1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3B4F-A834-47CC-B468-34C2FDF3EF2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714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0397">
              <a:defRPr/>
            </a:pPr>
            <a:endParaRPr lang="ru-RU" sz="1400" i="1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3B4F-A834-47CC-B468-34C2FDF3EF2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25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0397">
              <a:defRPr/>
            </a:pPr>
            <a:endParaRPr lang="ru-RU" sz="1400" i="1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3B4F-A834-47CC-B468-34C2FDF3EF2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67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0397">
              <a:defRPr/>
            </a:pPr>
            <a:endParaRPr lang="ru-RU" sz="1400" i="1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3B4F-A834-47CC-B468-34C2FDF3EF2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32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0397">
              <a:defRPr/>
            </a:pPr>
            <a:endParaRPr lang="ru-RU" sz="1400" i="1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3B4F-A834-47CC-B468-34C2FDF3EF2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712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0397">
              <a:defRPr/>
            </a:pPr>
            <a:endParaRPr lang="ru-RU" sz="1400" i="1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3B4F-A834-47CC-B468-34C2FDF3EF2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986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0397">
              <a:defRPr/>
            </a:pPr>
            <a:endParaRPr lang="ru-RU" sz="1400" i="1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3B4F-A834-47CC-B468-34C2FDF3EF2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166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0397">
              <a:defRPr/>
            </a:pPr>
            <a:endParaRPr lang="ru-RU" sz="1400" i="1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3B4F-A834-47CC-B468-34C2FDF3EF2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6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4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" y="0"/>
            <a:ext cx="9143993" cy="3924297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22455" y="890870"/>
            <a:ext cx="8484267" cy="2347006"/>
          </a:xfrm>
          <a:effectLst/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2456" y="4017023"/>
            <a:ext cx="8484266" cy="832295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buFont typeface="Arial"/>
              <a:buNone/>
              <a:defRPr sz="1600">
                <a:solidFill>
                  <a:schemeClr val="tx1"/>
                </a:solidFill>
                <a:latin typeface="Liberation Sans"/>
              </a:defRPr>
            </a:lvl1pPr>
          </a:lstStyle>
          <a:p>
            <a:pPr lvl="0">
              <a:defRPr/>
            </a:pPr>
            <a:r>
              <a:rPr lang="ru-RU"/>
              <a:t>Образец подзаголовка</a:t>
            </a:r>
            <a:endParaRPr/>
          </a:p>
        </p:txBody>
      </p:sp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 bwMode="auto">
          <a:xfrm>
            <a:off x="0" y="3920836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lg" len="sm"/>
          </a:ln>
        </p:spPr>
      </p:cxnSp>
      <p:grpSp>
        <p:nvGrpSpPr>
          <p:cNvPr id="5" name="Группа 4"/>
          <p:cNvGrpSpPr/>
          <p:nvPr userDrawn="1"/>
        </p:nvGrpSpPr>
        <p:grpSpPr bwMode="auto">
          <a:xfrm>
            <a:off x="322455" y="224533"/>
            <a:ext cx="620238" cy="702072"/>
            <a:chOff x="2481263" y="212726"/>
            <a:chExt cx="4175126" cy="4725988"/>
          </a:xfrm>
          <a:solidFill>
            <a:schemeClr val="bg1"/>
          </a:solidFill>
        </p:grpSpPr>
        <p:sp>
          <p:nvSpPr>
            <p:cNvPr id="6" name="Freeform 9"/>
            <p:cNvSpPr/>
            <p:nvPr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 extrusionOk="0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400">
                <a:latin typeface="Liberation Sans"/>
              </a:endParaRPr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 extrusionOk="0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400">
                <a:latin typeface="Liberation Sans"/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 bwMode="auto">
          <a:xfrm>
            <a:off x="937534" y="244538"/>
            <a:ext cx="379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  <a:defRPr/>
            </a:pPr>
            <a:r>
              <a:rPr lang="ru-RU" sz="1200" b="1" cap="all">
                <a:solidFill>
                  <a:schemeClr val="bg1"/>
                </a:solidFill>
                <a:latin typeface="Liberation Sans"/>
                <a:ea typeface="Liberation Sans"/>
                <a:cs typeface="Liberation Sans"/>
              </a:rPr>
              <a:t>Системный оператор</a:t>
            </a:r>
            <a:endParaRPr/>
          </a:p>
          <a:p>
            <a:pPr algn="l">
              <a:spcBef>
                <a:spcPts val="0"/>
              </a:spcBef>
              <a:buClr>
                <a:srgbClr val="2A4E9E"/>
              </a:buClr>
              <a:buSzPct val="100000"/>
              <a:defRPr/>
            </a:pPr>
            <a:r>
              <a:rPr lang="ru-RU" sz="1200" b="1" cap="all">
                <a:solidFill>
                  <a:schemeClr val="bg1"/>
                </a:solidFill>
                <a:latin typeface="Liberation Sans"/>
                <a:ea typeface="Liberation Sans"/>
                <a:cs typeface="Liberation Sans"/>
              </a:rPr>
              <a:t>Единой энергетической системы</a:t>
            </a:r>
            <a:endParaRPr/>
          </a:p>
          <a:p>
            <a:pPr algn="l">
              <a:spcBef>
                <a:spcPts val="0"/>
              </a:spcBef>
              <a:buClr>
                <a:srgbClr val="2A4E9E"/>
              </a:buClr>
              <a:buSzPct val="100000"/>
              <a:defRPr/>
            </a:pPr>
            <a:r>
              <a:rPr lang="en-US" sz="1200" b="1" cap="all" spc="30">
                <a:solidFill>
                  <a:schemeClr val="bg1"/>
                </a:solidFill>
                <a:latin typeface="Liberation Sans"/>
                <a:ea typeface="Liberation Sans"/>
                <a:cs typeface="Liberation Sans"/>
              </a:rPr>
              <a:t>Russian Power System Operator</a:t>
            </a:r>
            <a:endParaRPr lang="ru-RU" sz="1200" b="1" cap="all" spc="30">
              <a:solidFill>
                <a:schemeClr val="bg1"/>
              </a:solidFill>
              <a:latin typeface="Liberation Sans"/>
              <a:ea typeface="Liberation Sans"/>
              <a:cs typeface="Liberatio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5267-F98D-45D9-ABB7-DCC0B0F7008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Завершающи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" y="0"/>
            <a:ext cx="9143993" cy="3924297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22455" y="890870"/>
            <a:ext cx="8484266" cy="2347006"/>
          </a:xfrm>
          <a:effectLst/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2454" y="4017023"/>
            <a:ext cx="8484267" cy="832295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buFont typeface="Arial"/>
              <a:buNone/>
              <a:defRPr sz="1600">
                <a:solidFill>
                  <a:schemeClr val="tx1"/>
                </a:solidFill>
                <a:latin typeface="Liberation Sans"/>
              </a:defRPr>
            </a:lvl1pPr>
          </a:lstStyle>
          <a:p>
            <a:pPr lvl="0">
              <a:defRPr/>
            </a:pPr>
            <a:r>
              <a:rPr lang="ru-RU"/>
              <a:t>Образец подзаголовка</a:t>
            </a:r>
            <a:endParaRPr/>
          </a:p>
        </p:txBody>
      </p:sp>
      <p:grpSp>
        <p:nvGrpSpPr>
          <p:cNvPr id="11" name="Группа 10"/>
          <p:cNvGrpSpPr/>
          <p:nvPr userDrawn="1"/>
        </p:nvGrpSpPr>
        <p:grpSpPr bwMode="auto">
          <a:xfrm>
            <a:off x="322455" y="224533"/>
            <a:ext cx="620238" cy="702072"/>
            <a:chOff x="2481263" y="212726"/>
            <a:chExt cx="4175126" cy="4725988"/>
          </a:xfrm>
          <a:solidFill>
            <a:schemeClr val="bg1"/>
          </a:solidFill>
        </p:grpSpPr>
        <p:sp>
          <p:nvSpPr>
            <p:cNvPr id="12" name="Freeform 9"/>
            <p:cNvSpPr/>
            <p:nvPr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 extrusionOk="0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400">
                <a:latin typeface="Liberation Sans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 extrusionOk="0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400">
                <a:latin typeface="Liberation Sans"/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 bwMode="auto">
          <a:xfrm>
            <a:off x="937534" y="244538"/>
            <a:ext cx="379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  <a:defRPr/>
            </a:pPr>
            <a:r>
              <a:rPr lang="ru-RU" sz="1200" b="1" cap="all">
                <a:solidFill>
                  <a:schemeClr val="bg1"/>
                </a:solidFill>
                <a:latin typeface="Liberation Sans"/>
                <a:ea typeface="Liberation Sans"/>
                <a:cs typeface="Liberation Sans"/>
              </a:rPr>
              <a:t>Системный оператор</a:t>
            </a:r>
            <a:endParaRPr/>
          </a:p>
          <a:p>
            <a:pPr algn="l">
              <a:spcBef>
                <a:spcPts val="0"/>
              </a:spcBef>
              <a:buClr>
                <a:srgbClr val="2A4E9E"/>
              </a:buClr>
              <a:buSzPct val="100000"/>
              <a:defRPr/>
            </a:pPr>
            <a:r>
              <a:rPr lang="ru-RU" sz="1200" b="1" cap="all">
                <a:solidFill>
                  <a:schemeClr val="bg1"/>
                </a:solidFill>
                <a:latin typeface="Liberation Sans"/>
                <a:ea typeface="Liberation Sans"/>
                <a:cs typeface="Liberation Sans"/>
              </a:rPr>
              <a:t>Единой энергетической системы</a:t>
            </a:r>
            <a:endParaRPr/>
          </a:p>
          <a:p>
            <a:pPr algn="l">
              <a:spcBef>
                <a:spcPts val="0"/>
              </a:spcBef>
              <a:buClr>
                <a:srgbClr val="2A4E9E"/>
              </a:buClr>
              <a:buSzPct val="100000"/>
              <a:defRPr/>
            </a:pPr>
            <a:r>
              <a:rPr lang="en-US" sz="1200" b="1" cap="all" spc="30">
                <a:solidFill>
                  <a:schemeClr val="bg1"/>
                </a:solidFill>
                <a:latin typeface="Liberation Sans"/>
                <a:ea typeface="Liberation Sans"/>
                <a:cs typeface="Liberation Sans"/>
              </a:rPr>
              <a:t>Russian Power System Operator</a:t>
            </a:r>
            <a:endParaRPr lang="ru-RU" sz="1200" b="1" cap="all" spc="30">
              <a:solidFill>
                <a:schemeClr val="bg1"/>
              </a:solidFill>
              <a:latin typeface="Liberation Sans"/>
              <a:ea typeface="Liberation Sans"/>
              <a:cs typeface="Liberation Sans"/>
            </a:endParaRPr>
          </a:p>
        </p:txBody>
      </p:sp>
      <p:grpSp>
        <p:nvGrpSpPr>
          <p:cNvPr id="3" name="Группа 2"/>
          <p:cNvGrpSpPr/>
          <p:nvPr userDrawn="1"/>
        </p:nvGrpSpPr>
        <p:grpSpPr bwMode="auto">
          <a:xfrm>
            <a:off x="5129498" y="2917841"/>
            <a:ext cx="900000" cy="900000"/>
            <a:chOff x="6342870" y="2763973"/>
            <a:chExt cx="900000" cy="900000"/>
          </a:xfrm>
        </p:grpSpPr>
        <p:sp>
          <p:nvSpPr>
            <p:cNvPr id="5" name="Прямоугольник 4"/>
            <p:cNvSpPr>
              <a:spLocks noChangeAspect="1"/>
            </p:cNvSpPr>
            <p:nvPr/>
          </p:nvSpPr>
          <p:spPr bwMode="auto">
            <a:xfrm>
              <a:off x="6342870" y="2763973"/>
              <a:ext cx="900000" cy="900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soli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buClr>
                  <a:srgbClr val="2A4E9E"/>
                </a:buClr>
                <a:buSzPct val="100000"/>
                <a:defRPr/>
              </a:pPr>
              <a:endParaRPr lang="ru-RU" sz="1100">
                <a:latin typeface="Liberation Sans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394812" y="2815915"/>
              <a:ext cx="796117" cy="79611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 userDrawn="1"/>
        </p:nvSpPr>
        <p:spPr bwMode="auto">
          <a:xfrm>
            <a:off x="6029498" y="3263843"/>
            <a:ext cx="1877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00" i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Liberation Sans"/>
              </a:rPr>
              <a:t>https://t.me/so_ups_official</a:t>
            </a:r>
            <a:endParaRPr/>
          </a:p>
          <a:p>
            <a:pPr algn="r">
              <a:defRPr/>
            </a:pPr>
            <a:r>
              <a:rPr lang="ru-RU" sz="1000" i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Liberation Sans"/>
              </a:rPr>
              <a:t>Официальный </a:t>
            </a:r>
            <a:br>
              <a:rPr lang="ru-RU" sz="1000" i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Liberation Sans"/>
              </a:rPr>
            </a:br>
            <a:r>
              <a:rPr lang="ru-RU" sz="1000" i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Liberation Sans"/>
              </a:rPr>
              <a:t>Телеграм-канал</a:t>
            </a:r>
            <a:endParaRPr lang="ru-RU" sz="1000">
              <a:solidFill>
                <a:schemeClr val="accent2">
                  <a:lumMod val="60000"/>
                  <a:lumOff val="40000"/>
                </a:schemeClr>
              </a:solidFill>
              <a:latin typeface="Liberation Sans"/>
            </a:endParaRP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3876981" y="3263843"/>
            <a:ext cx="1213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00" i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Liberation Sans"/>
              </a:rPr>
              <a:t>www.so-ups.ru</a:t>
            </a:r>
            <a:endParaRPr/>
          </a:p>
          <a:p>
            <a:pPr algn="r">
              <a:defRPr/>
            </a:pPr>
            <a:r>
              <a:rPr lang="ru-RU" sz="1000" i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Liberation Sans"/>
              </a:rPr>
              <a:t>Официальный сайт</a:t>
            </a:r>
            <a:endParaRPr lang="ru-RU" sz="1000">
              <a:solidFill>
                <a:schemeClr val="accent2">
                  <a:lumMod val="60000"/>
                  <a:lumOff val="40000"/>
                </a:schemeClr>
              </a:solidFill>
              <a:latin typeface="Liberation Sans"/>
            </a:endParaRPr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7906721" y="2917841"/>
            <a:ext cx="900000" cy="900000"/>
            <a:chOff x="7906721" y="2917841"/>
            <a:chExt cx="900000" cy="900000"/>
          </a:xfrm>
        </p:grpSpPr>
        <p:sp>
          <p:nvSpPr>
            <p:cNvPr id="10" name="Прямоугольник 9"/>
            <p:cNvSpPr>
              <a:spLocks noChangeAspect="1"/>
            </p:cNvSpPr>
            <p:nvPr/>
          </p:nvSpPr>
          <p:spPr bwMode="auto">
            <a:xfrm>
              <a:off x="7906721" y="2917841"/>
              <a:ext cx="900000" cy="900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soli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buClr>
                  <a:srgbClr val="2A4E9E"/>
                </a:buClr>
                <a:buSzPct val="100000"/>
                <a:defRPr/>
              </a:pPr>
              <a:endParaRPr lang="ru-RU" sz="1100">
                <a:latin typeface="Liberation San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958921" y="2968679"/>
              <a:ext cx="795600" cy="798325"/>
            </a:xfrm>
            <a:prstGeom prst="rect">
              <a:avLst/>
            </a:prstGeom>
          </p:spPr>
        </p:pic>
      </p:grp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0" y="3920836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lg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Содержа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594556" y="-1"/>
            <a:ext cx="370057" cy="8429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5267-F98D-45D9-ABB7-DCC0B0F70081}" type="slidenum">
              <a:rPr lang="ru-RU"/>
              <a:t>‹#›</a:t>
            </a:fld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 bwMode="auto">
          <a:xfrm>
            <a:off x="2376489" y="950913"/>
            <a:ext cx="6588124" cy="3997325"/>
          </a:xfrm>
        </p:spPr>
        <p:txBody>
          <a:bodyPr/>
          <a:lstStyle>
            <a:lvl1pPr marL="285750" indent="-285750" algn="l">
              <a:buClr>
                <a:schemeClr val="accent2"/>
              </a:buClr>
              <a:buFont typeface="Wingdings"/>
              <a:buChar char="Ü"/>
              <a:defRPr b="0" cap="none">
                <a:solidFill>
                  <a:schemeClr val="tx1"/>
                </a:solidFill>
              </a:defRPr>
            </a:lvl1pPr>
            <a:lvl2pPr marL="449263" indent="-179388" algn="l">
              <a:buClr>
                <a:schemeClr val="accent2"/>
              </a:buClr>
              <a:buFont typeface="Wingdings"/>
              <a:buChar char="§"/>
              <a:defRPr/>
            </a:lvl2pPr>
            <a:lvl3pPr marL="630238" indent="-180975" algn="l">
              <a:buClr>
                <a:schemeClr val="accent2"/>
              </a:buClr>
              <a:buFont typeface="Liberation Sans"/>
              <a:buChar char="▫"/>
              <a:defRPr sz="1200"/>
            </a:lvl3pPr>
            <a:lvl4pPr marL="809625" indent="-179388" algn="l">
              <a:buClr>
                <a:schemeClr val="accent2"/>
              </a:buClr>
              <a:buFont typeface="Liberation Sans"/>
              <a:buChar char="▫"/>
              <a:defRPr sz="1200"/>
            </a:lvl4pPr>
            <a:lvl5pPr marL="1795418" indent="-179384" algn="l">
              <a:buClr>
                <a:schemeClr val="accent2"/>
              </a:buClr>
              <a:buFont typeface="Wingdings"/>
              <a:buChar char="§"/>
              <a:defRPr sz="12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6489" y="68892"/>
            <a:ext cx="6218058" cy="76377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Line 13"/>
          <p:cNvSpPr>
            <a:spLocks noChangeShapeType="1"/>
          </p:cNvSpPr>
          <p:nvPr userDrawn="1"/>
        </p:nvSpPr>
        <p:spPr bwMode="auto">
          <a:xfrm rot="16199998">
            <a:off x="-374055" y="2571750"/>
            <a:ext cx="51435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400">
              <a:latin typeface="Liberatio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2178844" cy="5143500"/>
          </a:xfrm>
          <a:prstGeom prst="rect">
            <a:avLst/>
          </a:prstGeom>
        </p:spPr>
      </p:pic>
      <p:grpSp>
        <p:nvGrpSpPr>
          <p:cNvPr id="5" name="Группа 4"/>
          <p:cNvGrpSpPr/>
          <p:nvPr userDrawn="1"/>
        </p:nvGrpSpPr>
        <p:grpSpPr bwMode="auto">
          <a:xfrm>
            <a:off x="187325" y="74613"/>
            <a:ext cx="663576" cy="754063"/>
            <a:chOff x="187325" y="74613"/>
            <a:chExt cx="663576" cy="754063"/>
          </a:xfrm>
          <a:solidFill>
            <a:schemeClr val="bg1"/>
          </a:solidFill>
        </p:grpSpPr>
        <p:sp>
          <p:nvSpPr>
            <p:cNvPr id="6" name="Freeform 5"/>
            <p:cNvSpPr/>
            <p:nvPr userDrawn="1"/>
          </p:nvSpPr>
          <p:spPr bwMode="auto">
            <a:xfrm>
              <a:off x="187325" y="74613"/>
              <a:ext cx="376238" cy="754063"/>
            </a:xfrm>
            <a:custGeom>
              <a:avLst/>
              <a:gdLst>
                <a:gd name="T0" fmla="*/ 0 w 2492"/>
                <a:gd name="T1" fmla="*/ 2492 h 4985"/>
                <a:gd name="T2" fmla="*/ 2492 w 2492"/>
                <a:gd name="T3" fmla="*/ 4985 h 4985"/>
                <a:gd name="T4" fmla="*/ 2492 w 2492"/>
                <a:gd name="T5" fmla="*/ 4615 h 4985"/>
                <a:gd name="T6" fmla="*/ 369 w 2492"/>
                <a:gd name="T7" fmla="*/ 2492 h 4985"/>
                <a:gd name="T8" fmla="*/ 2492 w 2492"/>
                <a:gd name="T9" fmla="*/ 369 h 4985"/>
                <a:gd name="T10" fmla="*/ 2492 w 2492"/>
                <a:gd name="T11" fmla="*/ 0 h 4985"/>
                <a:gd name="T12" fmla="*/ 0 w 2492"/>
                <a:gd name="T13" fmla="*/ 2492 h 4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2" h="4985" extrusionOk="0">
                  <a:moveTo>
                    <a:pt x="0" y="2492"/>
                  </a:moveTo>
                  <a:cubicBezTo>
                    <a:pt x="0" y="3866"/>
                    <a:pt x="1118" y="4985"/>
                    <a:pt x="2492" y="4985"/>
                  </a:cubicBezTo>
                  <a:lnTo>
                    <a:pt x="2492" y="4615"/>
                  </a:lnTo>
                  <a:cubicBezTo>
                    <a:pt x="1322" y="4615"/>
                    <a:pt x="369" y="3663"/>
                    <a:pt x="369" y="2492"/>
                  </a:cubicBezTo>
                  <a:cubicBezTo>
                    <a:pt x="369" y="1322"/>
                    <a:pt x="1322" y="369"/>
                    <a:pt x="2492" y="369"/>
                  </a:cubicBezTo>
                  <a:lnTo>
                    <a:pt x="2492" y="0"/>
                  </a:lnTo>
                  <a:cubicBezTo>
                    <a:pt x="1118" y="0"/>
                    <a:pt x="0" y="1118"/>
                    <a:pt x="0" y="24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268288" y="195263"/>
              <a:ext cx="582613" cy="530225"/>
            </a:xfrm>
            <a:custGeom>
              <a:avLst/>
              <a:gdLst>
                <a:gd name="T0" fmla="*/ 3157 w 3852"/>
                <a:gd name="T1" fmla="*/ 2103 h 3502"/>
                <a:gd name="T2" fmla="*/ 1895 w 3852"/>
                <a:gd name="T3" fmla="*/ 451 h 3502"/>
                <a:gd name="T4" fmla="*/ 2874 w 3852"/>
                <a:gd name="T5" fmla="*/ 1722 h 3502"/>
                <a:gd name="T6" fmla="*/ 2711 w 3852"/>
                <a:gd name="T7" fmla="*/ 1180 h 3502"/>
                <a:gd name="T8" fmla="*/ 1315 w 3852"/>
                <a:gd name="T9" fmla="*/ 623 h 3502"/>
                <a:gd name="T10" fmla="*/ 2874 w 3852"/>
                <a:gd name="T11" fmla="*/ 1653 h 3502"/>
                <a:gd name="T12" fmla="*/ 1737 w 3852"/>
                <a:gd name="T13" fmla="*/ 373 h 3502"/>
                <a:gd name="T14" fmla="*/ 2764 w 3852"/>
                <a:gd name="T15" fmla="*/ 1263 h 3502"/>
                <a:gd name="T16" fmla="*/ 880 w 3852"/>
                <a:gd name="T17" fmla="*/ 1099 h 3502"/>
                <a:gd name="T18" fmla="*/ 3242 w 3852"/>
                <a:gd name="T19" fmla="*/ 851 h 3502"/>
                <a:gd name="T20" fmla="*/ 700 w 3852"/>
                <a:gd name="T21" fmla="*/ 998 h 3502"/>
                <a:gd name="T22" fmla="*/ 524 w 3852"/>
                <a:gd name="T23" fmla="*/ 1167 h 3502"/>
                <a:gd name="T24" fmla="*/ 3213 w 3852"/>
                <a:gd name="T25" fmla="*/ 1500 h 3502"/>
                <a:gd name="T26" fmla="*/ 2943 w 3852"/>
                <a:gd name="T27" fmla="*/ 339 h 3502"/>
                <a:gd name="T28" fmla="*/ 3377 w 3852"/>
                <a:gd name="T29" fmla="*/ 1073 h 3502"/>
                <a:gd name="T30" fmla="*/ 3716 w 3852"/>
                <a:gd name="T31" fmla="*/ 973 h 3502"/>
                <a:gd name="T32" fmla="*/ 15 w 3852"/>
                <a:gd name="T33" fmla="*/ 2075 h 3502"/>
                <a:gd name="T34" fmla="*/ 724 w 3852"/>
                <a:gd name="T35" fmla="*/ 2033 h 3502"/>
                <a:gd name="T36" fmla="*/ 2048 w 3852"/>
                <a:gd name="T37" fmla="*/ 784 h 3502"/>
                <a:gd name="T38" fmla="*/ 2920 w 3852"/>
                <a:gd name="T39" fmla="*/ 747 h 3502"/>
                <a:gd name="T40" fmla="*/ 1941 w 3852"/>
                <a:gd name="T41" fmla="*/ 775 h 3502"/>
                <a:gd name="T42" fmla="*/ 2316 w 3852"/>
                <a:gd name="T43" fmla="*/ 574 h 3502"/>
                <a:gd name="T44" fmla="*/ 583 w 3852"/>
                <a:gd name="T45" fmla="*/ 2070 h 3502"/>
                <a:gd name="T46" fmla="*/ 2898 w 3852"/>
                <a:gd name="T47" fmla="*/ 706 h 3502"/>
                <a:gd name="T48" fmla="*/ 495 w 3852"/>
                <a:gd name="T49" fmla="*/ 2119 h 3502"/>
                <a:gd name="T50" fmla="*/ 692 w 3852"/>
                <a:gd name="T51" fmla="*/ 1703 h 3502"/>
                <a:gd name="T52" fmla="*/ 717 w 3852"/>
                <a:gd name="T53" fmla="*/ 1956 h 3502"/>
                <a:gd name="T54" fmla="*/ 2989 w 3852"/>
                <a:gd name="T55" fmla="*/ 2635 h 3502"/>
                <a:gd name="T56" fmla="*/ 449 w 3852"/>
                <a:gd name="T57" fmla="*/ 1871 h 3502"/>
                <a:gd name="T58" fmla="*/ 3075 w 3852"/>
                <a:gd name="T59" fmla="*/ 2060 h 3502"/>
                <a:gd name="T60" fmla="*/ 2872 w 3852"/>
                <a:gd name="T61" fmla="*/ 2488 h 3502"/>
                <a:gd name="T62" fmla="*/ 2649 w 3852"/>
                <a:gd name="T63" fmla="*/ 2638 h 3502"/>
                <a:gd name="T64" fmla="*/ 3041 w 3852"/>
                <a:gd name="T65" fmla="*/ 2717 h 3502"/>
                <a:gd name="T66" fmla="*/ 2330 w 3852"/>
                <a:gd name="T67" fmla="*/ 3458 h 3502"/>
                <a:gd name="T68" fmla="*/ 332 w 3852"/>
                <a:gd name="T69" fmla="*/ 1729 h 3502"/>
                <a:gd name="T70" fmla="*/ 3243 w 3852"/>
                <a:gd name="T71" fmla="*/ 2833 h 3502"/>
                <a:gd name="T72" fmla="*/ 1029 w 3852"/>
                <a:gd name="T73" fmla="*/ 330 h 3502"/>
                <a:gd name="T74" fmla="*/ 3424 w 3852"/>
                <a:gd name="T75" fmla="*/ 1977 h 3502"/>
                <a:gd name="T76" fmla="*/ 3642 w 3852"/>
                <a:gd name="T77" fmla="*/ 1990 h 3502"/>
                <a:gd name="T78" fmla="*/ 3531 w 3852"/>
                <a:gd name="T79" fmla="*/ 1987 h 3502"/>
                <a:gd name="T80" fmla="*/ 3743 w 3852"/>
                <a:gd name="T81" fmla="*/ 2005 h 3502"/>
                <a:gd name="T82" fmla="*/ 3340 w 3852"/>
                <a:gd name="T83" fmla="*/ 1635 h 3502"/>
                <a:gd name="T84" fmla="*/ 1923 w 3852"/>
                <a:gd name="T85" fmla="*/ 2614 h 3502"/>
                <a:gd name="T86" fmla="*/ 1674 w 3852"/>
                <a:gd name="T87" fmla="*/ 2581 h 3502"/>
                <a:gd name="T88" fmla="*/ 2057 w 3852"/>
                <a:gd name="T89" fmla="*/ 2604 h 3502"/>
                <a:gd name="T90" fmla="*/ 2259 w 3852"/>
                <a:gd name="T91" fmla="*/ 2555 h 3502"/>
                <a:gd name="T92" fmla="*/ 1114 w 3852"/>
                <a:gd name="T93" fmla="*/ 2424 h 3502"/>
                <a:gd name="T94" fmla="*/ 1271 w 3852"/>
                <a:gd name="T95" fmla="*/ 2363 h 3502"/>
                <a:gd name="T96" fmla="*/ 810 w 3852"/>
                <a:gd name="T97" fmla="*/ 2679 h 3502"/>
                <a:gd name="T98" fmla="*/ 1200 w 3852"/>
                <a:gd name="T99" fmla="*/ 2965 h 3502"/>
                <a:gd name="T100" fmla="*/ 1465 w 3852"/>
                <a:gd name="T101" fmla="*/ 2642 h 3502"/>
                <a:gd name="T102" fmla="*/ 1069 w 3852"/>
                <a:gd name="T103" fmla="*/ 2413 h 3502"/>
                <a:gd name="T104" fmla="*/ 2236 w 3852"/>
                <a:gd name="T105" fmla="*/ 2973 h 3502"/>
                <a:gd name="T106" fmla="*/ 1279 w 3852"/>
                <a:gd name="T107" fmla="*/ 1158 h 3502"/>
                <a:gd name="T108" fmla="*/ 2638 w 3852"/>
                <a:gd name="T109" fmla="*/ 2199 h 3502"/>
                <a:gd name="T110" fmla="*/ 1730 w 3852"/>
                <a:gd name="T111" fmla="*/ 2516 h 3502"/>
                <a:gd name="T112" fmla="*/ 2791 w 3852"/>
                <a:gd name="T113" fmla="*/ 1871 h 3502"/>
                <a:gd name="T114" fmla="*/ 2677 w 3852"/>
                <a:gd name="T115" fmla="*/ 2144 h 3502"/>
                <a:gd name="T116" fmla="*/ 2202 w 3852"/>
                <a:gd name="T117" fmla="*/ 902 h 3502"/>
                <a:gd name="T118" fmla="*/ 1813 w 3852"/>
                <a:gd name="T119" fmla="*/ 1188 h 3502"/>
                <a:gd name="T120" fmla="*/ 1982 w 3852"/>
                <a:gd name="T121" fmla="*/ 865 h 3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2" h="3502" extrusionOk="0">
                  <a:moveTo>
                    <a:pt x="3843" y="2023"/>
                  </a:moveTo>
                  <a:cubicBezTo>
                    <a:pt x="3838" y="2007"/>
                    <a:pt x="3831" y="1989"/>
                    <a:pt x="3821" y="1969"/>
                  </a:cubicBezTo>
                  <a:lnTo>
                    <a:pt x="3779" y="2026"/>
                  </a:lnTo>
                  <a:cubicBezTo>
                    <a:pt x="3780" y="2028"/>
                    <a:pt x="3780" y="2028"/>
                    <a:pt x="3780" y="2028"/>
                  </a:cubicBezTo>
                  <a:cubicBezTo>
                    <a:pt x="3798" y="2040"/>
                    <a:pt x="3809" y="2049"/>
                    <a:pt x="3819" y="2056"/>
                  </a:cubicBezTo>
                  <a:cubicBezTo>
                    <a:pt x="3852" y="2078"/>
                    <a:pt x="3852" y="2078"/>
                    <a:pt x="3852" y="2078"/>
                  </a:cubicBezTo>
                  <a:cubicBezTo>
                    <a:pt x="3852" y="2078"/>
                    <a:pt x="3852" y="2056"/>
                    <a:pt x="3843" y="2023"/>
                  </a:cubicBezTo>
                  <a:close/>
                  <a:moveTo>
                    <a:pt x="3223" y="2129"/>
                  </a:moveTo>
                  <a:cubicBezTo>
                    <a:pt x="3223" y="2129"/>
                    <a:pt x="3220" y="2121"/>
                    <a:pt x="3214" y="2110"/>
                  </a:cubicBezTo>
                  <a:cubicBezTo>
                    <a:pt x="3209" y="2095"/>
                    <a:pt x="3201" y="2075"/>
                    <a:pt x="3193" y="2056"/>
                  </a:cubicBezTo>
                  <a:lnTo>
                    <a:pt x="3157" y="2103"/>
                  </a:lnTo>
                  <a:cubicBezTo>
                    <a:pt x="3175" y="2113"/>
                    <a:pt x="3191" y="2119"/>
                    <a:pt x="3202" y="2125"/>
                  </a:cubicBezTo>
                  <a:cubicBezTo>
                    <a:pt x="3216" y="2128"/>
                    <a:pt x="3223" y="2129"/>
                    <a:pt x="3223" y="2129"/>
                  </a:cubicBezTo>
                  <a:close/>
                  <a:moveTo>
                    <a:pt x="1734" y="515"/>
                  </a:moveTo>
                  <a:lnTo>
                    <a:pt x="1454" y="893"/>
                  </a:lnTo>
                  <a:cubicBezTo>
                    <a:pt x="1485" y="877"/>
                    <a:pt x="1517" y="862"/>
                    <a:pt x="1549" y="849"/>
                  </a:cubicBezTo>
                  <a:lnTo>
                    <a:pt x="1762" y="561"/>
                  </a:lnTo>
                  <a:cubicBezTo>
                    <a:pt x="1754" y="551"/>
                    <a:pt x="1744" y="535"/>
                    <a:pt x="1734" y="515"/>
                  </a:cubicBezTo>
                  <a:close/>
                  <a:moveTo>
                    <a:pt x="1699" y="802"/>
                  </a:moveTo>
                  <a:lnTo>
                    <a:pt x="1996" y="398"/>
                  </a:lnTo>
                  <a:cubicBezTo>
                    <a:pt x="1986" y="401"/>
                    <a:pt x="1975" y="406"/>
                    <a:pt x="1965" y="412"/>
                  </a:cubicBezTo>
                  <a:cubicBezTo>
                    <a:pt x="1938" y="425"/>
                    <a:pt x="1914" y="439"/>
                    <a:pt x="1895" y="451"/>
                  </a:cubicBezTo>
                  <a:lnTo>
                    <a:pt x="1620" y="823"/>
                  </a:lnTo>
                  <a:cubicBezTo>
                    <a:pt x="1646" y="814"/>
                    <a:pt x="1671" y="808"/>
                    <a:pt x="1699" y="802"/>
                  </a:cubicBezTo>
                  <a:close/>
                  <a:moveTo>
                    <a:pt x="1130" y="417"/>
                  </a:moveTo>
                  <a:lnTo>
                    <a:pt x="968" y="636"/>
                  </a:lnTo>
                  <a:cubicBezTo>
                    <a:pt x="954" y="677"/>
                    <a:pt x="941" y="725"/>
                    <a:pt x="929" y="772"/>
                  </a:cubicBezTo>
                  <a:lnTo>
                    <a:pt x="1156" y="465"/>
                  </a:lnTo>
                  <a:cubicBezTo>
                    <a:pt x="1149" y="448"/>
                    <a:pt x="1141" y="432"/>
                    <a:pt x="1130" y="417"/>
                  </a:cubicBezTo>
                  <a:close/>
                  <a:moveTo>
                    <a:pt x="3263" y="1279"/>
                  </a:moveTo>
                  <a:cubicBezTo>
                    <a:pt x="3259" y="1276"/>
                    <a:pt x="3252" y="1273"/>
                    <a:pt x="3245" y="1269"/>
                  </a:cubicBezTo>
                  <a:cubicBezTo>
                    <a:pt x="3236" y="1265"/>
                    <a:pt x="3228" y="1261"/>
                    <a:pt x="3220" y="1258"/>
                  </a:cubicBezTo>
                  <a:lnTo>
                    <a:pt x="2874" y="1722"/>
                  </a:lnTo>
                  <a:cubicBezTo>
                    <a:pt x="2874" y="1755"/>
                    <a:pt x="2871" y="1786"/>
                    <a:pt x="2867" y="1815"/>
                  </a:cubicBezTo>
                  <a:lnTo>
                    <a:pt x="3136" y="1451"/>
                  </a:lnTo>
                  <a:cubicBezTo>
                    <a:pt x="3118" y="1441"/>
                    <a:pt x="3104" y="1435"/>
                    <a:pt x="3104" y="1435"/>
                  </a:cubicBezTo>
                  <a:cubicBezTo>
                    <a:pt x="3104" y="1435"/>
                    <a:pt x="3120" y="1420"/>
                    <a:pt x="3174" y="1400"/>
                  </a:cubicBezTo>
                  <a:lnTo>
                    <a:pt x="3263" y="1279"/>
                  </a:lnTo>
                  <a:close/>
                  <a:moveTo>
                    <a:pt x="1071" y="2105"/>
                  </a:moveTo>
                  <a:cubicBezTo>
                    <a:pt x="1063" y="2088"/>
                    <a:pt x="1055" y="2072"/>
                    <a:pt x="1048" y="2056"/>
                  </a:cubicBezTo>
                  <a:lnTo>
                    <a:pt x="795" y="2396"/>
                  </a:lnTo>
                  <a:lnTo>
                    <a:pt x="856" y="2396"/>
                  </a:lnTo>
                  <a:lnTo>
                    <a:pt x="1071" y="2105"/>
                  </a:lnTo>
                  <a:close/>
                  <a:moveTo>
                    <a:pt x="2711" y="1180"/>
                  </a:moveTo>
                  <a:cubicBezTo>
                    <a:pt x="2721" y="1194"/>
                    <a:pt x="2731" y="1209"/>
                    <a:pt x="2740" y="1224"/>
                  </a:cubicBezTo>
                  <a:lnTo>
                    <a:pt x="3028" y="834"/>
                  </a:lnTo>
                  <a:cubicBezTo>
                    <a:pt x="3008" y="832"/>
                    <a:pt x="2989" y="831"/>
                    <a:pt x="2971" y="829"/>
                  </a:cubicBezTo>
                  <a:lnTo>
                    <a:pt x="2711" y="1180"/>
                  </a:lnTo>
                  <a:close/>
                  <a:moveTo>
                    <a:pt x="981" y="1838"/>
                  </a:moveTo>
                  <a:lnTo>
                    <a:pt x="568" y="2396"/>
                  </a:lnTo>
                  <a:cubicBezTo>
                    <a:pt x="588" y="2398"/>
                    <a:pt x="608" y="2398"/>
                    <a:pt x="629" y="2398"/>
                  </a:cubicBezTo>
                  <a:lnTo>
                    <a:pt x="995" y="1902"/>
                  </a:lnTo>
                  <a:cubicBezTo>
                    <a:pt x="990" y="1881"/>
                    <a:pt x="987" y="1859"/>
                    <a:pt x="981" y="1838"/>
                  </a:cubicBezTo>
                  <a:close/>
                  <a:moveTo>
                    <a:pt x="1778" y="0"/>
                  </a:moveTo>
                  <a:lnTo>
                    <a:pt x="1315" y="623"/>
                  </a:lnTo>
                  <a:lnTo>
                    <a:pt x="1315" y="628"/>
                  </a:lnTo>
                  <a:cubicBezTo>
                    <a:pt x="1309" y="672"/>
                    <a:pt x="1297" y="713"/>
                    <a:pt x="1283" y="751"/>
                  </a:cubicBezTo>
                  <a:lnTo>
                    <a:pt x="1800" y="54"/>
                  </a:lnTo>
                  <a:cubicBezTo>
                    <a:pt x="1790" y="29"/>
                    <a:pt x="1780" y="11"/>
                    <a:pt x="1778" y="0"/>
                  </a:cubicBezTo>
                  <a:close/>
                  <a:moveTo>
                    <a:pt x="1171" y="512"/>
                  </a:moveTo>
                  <a:lnTo>
                    <a:pt x="903" y="875"/>
                  </a:lnTo>
                  <a:cubicBezTo>
                    <a:pt x="895" y="914"/>
                    <a:pt x="888" y="952"/>
                    <a:pt x="883" y="984"/>
                  </a:cubicBezTo>
                  <a:lnTo>
                    <a:pt x="1185" y="579"/>
                  </a:lnTo>
                  <a:cubicBezTo>
                    <a:pt x="1183" y="558"/>
                    <a:pt x="1178" y="535"/>
                    <a:pt x="1171" y="512"/>
                  </a:cubicBezTo>
                  <a:close/>
                  <a:moveTo>
                    <a:pt x="2867" y="1580"/>
                  </a:moveTo>
                  <a:cubicBezTo>
                    <a:pt x="2871" y="1605"/>
                    <a:pt x="2872" y="1629"/>
                    <a:pt x="2874" y="1653"/>
                  </a:cubicBezTo>
                  <a:lnTo>
                    <a:pt x="3181" y="1240"/>
                  </a:lnTo>
                  <a:cubicBezTo>
                    <a:pt x="3163" y="1234"/>
                    <a:pt x="3148" y="1227"/>
                    <a:pt x="3133" y="1220"/>
                  </a:cubicBezTo>
                  <a:lnTo>
                    <a:pt x="2867" y="1580"/>
                  </a:lnTo>
                  <a:close/>
                  <a:moveTo>
                    <a:pt x="1009" y="1953"/>
                  </a:moveTo>
                  <a:lnTo>
                    <a:pt x="681" y="2398"/>
                  </a:lnTo>
                  <a:cubicBezTo>
                    <a:pt x="701" y="2398"/>
                    <a:pt x="722" y="2396"/>
                    <a:pt x="742" y="2396"/>
                  </a:cubicBezTo>
                  <a:lnTo>
                    <a:pt x="1029" y="2010"/>
                  </a:lnTo>
                  <a:cubicBezTo>
                    <a:pt x="1022" y="1992"/>
                    <a:pt x="1015" y="1973"/>
                    <a:pt x="1009" y="1953"/>
                  </a:cubicBezTo>
                  <a:close/>
                  <a:moveTo>
                    <a:pt x="1359" y="954"/>
                  </a:moveTo>
                  <a:lnTo>
                    <a:pt x="1720" y="465"/>
                  </a:lnTo>
                  <a:cubicBezTo>
                    <a:pt x="1717" y="439"/>
                    <a:pt x="1720" y="407"/>
                    <a:pt x="1737" y="373"/>
                  </a:cubicBezTo>
                  <a:cubicBezTo>
                    <a:pt x="1747" y="354"/>
                    <a:pt x="1756" y="337"/>
                    <a:pt x="1764" y="322"/>
                  </a:cubicBezTo>
                  <a:lnTo>
                    <a:pt x="753" y="1689"/>
                  </a:lnTo>
                  <a:cubicBezTo>
                    <a:pt x="758" y="1699"/>
                    <a:pt x="760" y="1711"/>
                    <a:pt x="761" y="1719"/>
                  </a:cubicBezTo>
                  <a:cubicBezTo>
                    <a:pt x="763" y="1733"/>
                    <a:pt x="765" y="1745"/>
                    <a:pt x="766" y="1755"/>
                  </a:cubicBezTo>
                  <a:lnTo>
                    <a:pt x="1014" y="1420"/>
                  </a:lnTo>
                  <a:cubicBezTo>
                    <a:pt x="1075" y="1232"/>
                    <a:pt x="1197" y="1068"/>
                    <a:pt x="1359" y="954"/>
                  </a:cubicBezTo>
                  <a:close/>
                  <a:moveTo>
                    <a:pt x="2787" y="1312"/>
                  </a:moveTo>
                  <a:lnTo>
                    <a:pt x="3136" y="841"/>
                  </a:lnTo>
                  <a:lnTo>
                    <a:pt x="3113" y="841"/>
                  </a:lnTo>
                  <a:cubicBezTo>
                    <a:pt x="3101" y="839"/>
                    <a:pt x="3089" y="839"/>
                    <a:pt x="3077" y="838"/>
                  </a:cubicBezTo>
                  <a:lnTo>
                    <a:pt x="2764" y="1263"/>
                  </a:lnTo>
                  <a:cubicBezTo>
                    <a:pt x="2772" y="1279"/>
                    <a:pt x="2780" y="1295"/>
                    <a:pt x="2787" y="1312"/>
                  </a:cubicBezTo>
                  <a:close/>
                  <a:moveTo>
                    <a:pt x="1178" y="658"/>
                  </a:moveTo>
                  <a:cubicBezTo>
                    <a:pt x="1178" y="658"/>
                    <a:pt x="1178" y="658"/>
                    <a:pt x="1178" y="658"/>
                  </a:cubicBezTo>
                  <a:lnTo>
                    <a:pt x="1180" y="656"/>
                  </a:lnTo>
                  <a:cubicBezTo>
                    <a:pt x="1180" y="656"/>
                    <a:pt x="1180" y="658"/>
                    <a:pt x="1178" y="658"/>
                  </a:cubicBezTo>
                  <a:close/>
                  <a:moveTo>
                    <a:pt x="612" y="1422"/>
                  </a:moveTo>
                  <a:cubicBezTo>
                    <a:pt x="620" y="1439"/>
                    <a:pt x="629" y="1456"/>
                    <a:pt x="638" y="1471"/>
                  </a:cubicBezTo>
                  <a:lnTo>
                    <a:pt x="1168" y="754"/>
                  </a:lnTo>
                  <a:cubicBezTo>
                    <a:pt x="1168" y="722"/>
                    <a:pt x="1170" y="688"/>
                    <a:pt x="1178" y="658"/>
                  </a:cubicBezTo>
                  <a:lnTo>
                    <a:pt x="878" y="1064"/>
                  </a:lnTo>
                  <a:cubicBezTo>
                    <a:pt x="878" y="1076"/>
                    <a:pt x="878" y="1088"/>
                    <a:pt x="880" y="1099"/>
                  </a:cubicBezTo>
                  <a:cubicBezTo>
                    <a:pt x="885" y="1128"/>
                    <a:pt x="885" y="1128"/>
                    <a:pt x="885" y="1128"/>
                  </a:cubicBezTo>
                  <a:cubicBezTo>
                    <a:pt x="885" y="1128"/>
                    <a:pt x="866" y="1124"/>
                    <a:pt x="841" y="1114"/>
                  </a:cubicBezTo>
                  <a:lnTo>
                    <a:pt x="612" y="1422"/>
                  </a:lnTo>
                  <a:close/>
                  <a:moveTo>
                    <a:pt x="732" y="1645"/>
                  </a:moveTo>
                  <a:lnTo>
                    <a:pt x="1820" y="177"/>
                  </a:lnTo>
                  <a:lnTo>
                    <a:pt x="1820" y="165"/>
                  </a:lnTo>
                  <a:cubicBezTo>
                    <a:pt x="1820" y="142"/>
                    <a:pt x="1819" y="121"/>
                    <a:pt x="1814" y="103"/>
                  </a:cubicBezTo>
                  <a:lnTo>
                    <a:pt x="707" y="1598"/>
                  </a:lnTo>
                  <a:cubicBezTo>
                    <a:pt x="717" y="1616"/>
                    <a:pt x="726" y="1632"/>
                    <a:pt x="732" y="1645"/>
                  </a:cubicBezTo>
                  <a:close/>
                  <a:moveTo>
                    <a:pt x="2828" y="1410"/>
                  </a:moveTo>
                  <a:lnTo>
                    <a:pt x="3242" y="851"/>
                  </a:lnTo>
                  <a:cubicBezTo>
                    <a:pt x="3225" y="849"/>
                    <a:pt x="3206" y="847"/>
                    <a:pt x="3186" y="846"/>
                  </a:cubicBezTo>
                  <a:lnTo>
                    <a:pt x="2808" y="1354"/>
                  </a:lnTo>
                  <a:cubicBezTo>
                    <a:pt x="2814" y="1372"/>
                    <a:pt x="2821" y="1392"/>
                    <a:pt x="2828" y="1410"/>
                  </a:cubicBezTo>
                  <a:close/>
                  <a:moveTo>
                    <a:pt x="2731" y="694"/>
                  </a:moveTo>
                  <a:lnTo>
                    <a:pt x="2522" y="980"/>
                  </a:lnTo>
                  <a:cubicBezTo>
                    <a:pt x="2533" y="990"/>
                    <a:pt x="2547" y="999"/>
                    <a:pt x="2558" y="1011"/>
                  </a:cubicBezTo>
                  <a:lnTo>
                    <a:pt x="2791" y="697"/>
                  </a:lnTo>
                  <a:cubicBezTo>
                    <a:pt x="2769" y="694"/>
                    <a:pt x="2748" y="692"/>
                    <a:pt x="2731" y="694"/>
                  </a:cubicBezTo>
                  <a:close/>
                  <a:moveTo>
                    <a:pt x="554" y="1279"/>
                  </a:moveTo>
                  <a:lnTo>
                    <a:pt x="729" y="1042"/>
                  </a:lnTo>
                  <a:cubicBezTo>
                    <a:pt x="717" y="1029"/>
                    <a:pt x="707" y="1014"/>
                    <a:pt x="700" y="998"/>
                  </a:cubicBezTo>
                  <a:lnTo>
                    <a:pt x="535" y="1220"/>
                  </a:lnTo>
                  <a:cubicBezTo>
                    <a:pt x="540" y="1240"/>
                    <a:pt x="547" y="1260"/>
                    <a:pt x="554" y="1279"/>
                  </a:cubicBezTo>
                  <a:close/>
                  <a:moveTo>
                    <a:pt x="2242" y="828"/>
                  </a:moveTo>
                  <a:lnTo>
                    <a:pt x="2494" y="487"/>
                  </a:lnTo>
                  <a:cubicBezTo>
                    <a:pt x="2465" y="496"/>
                    <a:pt x="2436" y="507"/>
                    <a:pt x="2409" y="520"/>
                  </a:cubicBezTo>
                  <a:lnTo>
                    <a:pt x="2193" y="813"/>
                  </a:lnTo>
                  <a:cubicBezTo>
                    <a:pt x="2209" y="818"/>
                    <a:pt x="2225" y="823"/>
                    <a:pt x="2242" y="828"/>
                  </a:cubicBezTo>
                  <a:close/>
                  <a:moveTo>
                    <a:pt x="685" y="949"/>
                  </a:moveTo>
                  <a:cubicBezTo>
                    <a:pt x="678" y="923"/>
                    <a:pt x="673" y="905"/>
                    <a:pt x="668" y="888"/>
                  </a:cubicBezTo>
                  <a:lnTo>
                    <a:pt x="522" y="1084"/>
                  </a:lnTo>
                  <a:cubicBezTo>
                    <a:pt x="520" y="1110"/>
                    <a:pt x="520" y="1139"/>
                    <a:pt x="524" y="1167"/>
                  </a:cubicBezTo>
                  <a:lnTo>
                    <a:pt x="685" y="949"/>
                  </a:lnTo>
                  <a:close/>
                  <a:moveTo>
                    <a:pt x="1003" y="518"/>
                  </a:moveTo>
                  <a:lnTo>
                    <a:pt x="1105" y="381"/>
                  </a:lnTo>
                  <a:cubicBezTo>
                    <a:pt x="1093" y="370"/>
                    <a:pt x="1082" y="358"/>
                    <a:pt x="1068" y="348"/>
                  </a:cubicBezTo>
                  <a:lnTo>
                    <a:pt x="1007" y="430"/>
                  </a:lnTo>
                  <a:cubicBezTo>
                    <a:pt x="1009" y="457"/>
                    <a:pt x="1009" y="486"/>
                    <a:pt x="1003" y="518"/>
                  </a:cubicBezTo>
                  <a:close/>
                  <a:moveTo>
                    <a:pt x="3213" y="1500"/>
                  </a:moveTo>
                  <a:cubicBezTo>
                    <a:pt x="3201" y="1490"/>
                    <a:pt x="3187" y="1482"/>
                    <a:pt x="3172" y="1472"/>
                  </a:cubicBezTo>
                  <a:lnTo>
                    <a:pt x="2849" y="1910"/>
                  </a:lnTo>
                  <a:cubicBezTo>
                    <a:pt x="2835" y="1966"/>
                    <a:pt x="2814" y="2018"/>
                    <a:pt x="2792" y="2069"/>
                  </a:cubicBezTo>
                  <a:lnTo>
                    <a:pt x="3213" y="1500"/>
                  </a:lnTo>
                  <a:close/>
                  <a:moveTo>
                    <a:pt x="3240" y="1158"/>
                  </a:moveTo>
                  <a:lnTo>
                    <a:pt x="3465" y="855"/>
                  </a:lnTo>
                  <a:cubicBezTo>
                    <a:pt x="3457" y="855"/>
                    <a:pt x="3450" y="855"/>
                    <a:pt x="3443" y="857"/>
                  </a:cubicBezTo>
                  <a:cubicBezTo>
                    <a:pt x="3428" y="859"/>
                    <a:pt x="3415" y="861"/>
                    <a:pt x="3399" y="861"/>
                  </a:cubicBezTo>
                  <a:lnTo>
                    <a:pt x="3175" y="1163"/>
                  </a:lnTo>
                  <a:cubicBezTo>
                    <a:pt x="3199" y="1163"/>
                    <a:pt x="3223" y="1161"/>
                    <a:pt x="3240" y="1158"/>
                  </a:cubicBezTo>
                  <a:close/>
                  <a:moveTo>
                    <a:pt x="2488" y="954"/>
                  </a:moveTo>
                  <a:lnTo>
                    <a:pt x="2645" y="741"/>
                  </a:lnTo>
                  <a:cubicBezTo>
                    <a:pt x="2635" y="725"/>
                    <a:pt x="2628" y="702"/>
                    <a:pt x="2647" y="670"/>
                  </a:cubicBezTo>
                  <a:cubicBezTo>
                    <a:pt x="2676" y="622"/>
                    <a:pt x="2711" y="607"/>
                    <a:pt x="2760" y="587"/>
                  </a:cubicBezTo>
                  <a:lnTo>
                    <a:pt x="2943" y="339"/>
                  </a:lnTo>
                  <a:cubicBezTo>
                    <a:pt x="2945" y="327"/>
                    <a:pt x="2945" y="327"/>
                    <a:pt x="2945" y="327"/>
                  </a:cubicBezTo>
                  <a:cubicBezTo>
                    <a:pt x="2945" y="327"/>
                    <a:pt x="2898" y="394"/>
                    <a:pt x="2837" y="415"/>
                  </a:cubicBezTo>
                  <a:cubicBezTo>
                    <a:pt x="2832" y="417"/>
                    <a:pt x="2826" y="418"/>
                    <a:pt x="2821" y="420"/>
                  </a:cubicBezTo>
                  <a:lnTo>
                    <a:pt x="2447" y="928"/>
                  </a:lnTo>
                  <a:cubicBezTo>
                    <a:pt x="2460" y="936"/>
                    <a:pt x="2474" y="946"/>
                    <a:pt x="2488" y="954"/>
                  </a:cubicBezTo>
                  <a:close/>
                  <a:moveTo>
                    <a:pt x="2330" y="864"/>
                  </a:moveTo>
                  <a:lnTo>
                    <a:pt x="2630" y="457"/>
                  </a:lnTo>
                  <a:cubicBezTo>
                    <a:pt x="2606" y="461"/>
                    <a:pt x="2582" y="465"/>
                    <a:pt x="2558" y="469"/>
                  </a:cubicBezTo>
                  <a:lnTo>
                    <a:pt x="2282" y="844"/>
                  </a:lnTo>
                  <a:cubicBezTo>
                    <a:pt x="2297" y="849"/>
                    <a:pt x="2315" y="855"/>
                    <a:pt x="2330" y="864"/>
                  </a:cubicBezTo>
                  <a:close/>
                  <a:moveTo>
                    <a:pt x="3377" y="1073"/>
                  </a:moveTo>
                  <a:cubicBezTo>
                    <a:pt x="3397" y="1027"/>
                    <a:pt x="3424" y="993"/>
                    <a:pt x="3485" y="982"/>
                  </a:cubicBezTo>
                  <a:lnTo>
                    <a:pt x="3567" y="869"/>
                  </a:lnTo>
                  <a:cubicBezTo>
                    <a:pt x="3550" y="864"/>
                    <a:pt x="3531" y="861"/>
                    <a:pt x="3515" y="859"/>
                  </a:cubicBezTo>
                  <a:lnTo>
                    <a:pt x="3302" y="1143"/>
                  </a:lnTo>
                  <a:cubicBezTo>
                    <a:pt x="3335" y="1132"/>
                    <a:pt x="3361" y="1110"/>
                    <a:pt x="3377" y="1073"/>
                  </a:cubicBezTo>
                  <a:close/>
                  <a:moveTo>
                    <a:pt x="2411" y="905"/>
                  </a:moveTo>
                  <a:lnTo>
                    <a:pt x="2758" y="435"/>
                  </a:lnTo>
                  <a:cubicBezTo>
                    <a:pt x="2737" y="439"/>
                    <a:pt x="2713" y="443"/>
                    <a:pt x="2689" y="447"/>
                  </a:cubicBezTo>
                  <a:lnTo>
                    <a:pt x="2367" y="882"/>
                  </a:lnTo>
                  <a:cubicBezTo>
                    <a:pt x="2382" y="890"/>
                    <a:pt x="2396" y="897"/>
                    <a:pt x="2411" y="905"/>
                  </a:cubicBezTo>
                  <a:close/>
                  <a:moveTo>
                    <a:pt x="3716" y="973"/>
                  </a:moveTo>
                  <a:lnTo>
                    <a:pt x="3743" y="938"/>
                  </a:lnTo>
                  <a:cubicBezTo>
                    <a:pt x="3735" y="934"/>
                    <a:pt x="3726" y="929"/>
                    <a:pt x="3714" y="926"/>
                  </a:cubicBezTo>
                  <a:cubicBezTo>
                    <a:pt x="3710" y="923"/>
                    <a:pt x="3703" y="919"/>
                    <a:pt x="3698" y="918"/>
                  </a:cubicBezTo>
                  <a:lnTo>
                    <a:pt x="3653" y="975"/>
                  </a:lnTo>
                  <a:cubicBezTo>
                    <a:pt x="3676" y="975"/>
                    <a:pt x="3698" y="975"/>
                    <a:pt x="3716" y="973"/>
                  </a:cubicBezTo>
                  <a:close/>
                  <a:moveTo>
                    <a:pt x="1827" y="780"/>
                  </a:moveTo>
                  <a:lnTo>
                    <a:pt x="2143" y="351"/>
                  </a:lnTo>
                  <a:cubicBezTo>
                    <a:pt x="2118" y="357"/>
                    <a:pt x="2093" y="363"/>
                    <a:pt x="2067" y="372"/>
                  </a:cubicBezTo>
                  <a:lnTo>
                    <a:pt x="1758" y="788"/>
                  </a:lnTo>
                  <a:cubicBezTo>
                    <a:pt x="1781" y="785"/>
                    <a:pt x="1803" y="782"/>
                    <a:pt x="1827" y="780"/>
                  </a:cubicBezTo>
                  <a:close/>
                  <a:moveTo>
                    <a:pt x="15" y="2075"/>
                  </a:moveTo>
                  <a:cubicBezTo>
                    <a:pt x="5" y="2069"/>
                    <a:pt x="0" y="2066"/>
                    <a:pt x="0" y="2066"/>
                  </a:cubicBezTo>
                  <a:cubicBezTo>
                    <a:pt x="0" y="2066"/>
                    <a:pt x="3" y="2072"/>
                    <a:pt x="9" y="2084"/>
                  </a:cubicBezTo>
                  <a:cubicBezTo>
                    <a:pt x="14" y="2095"/>
                    <a:pt x="24" y="2111"/>
                    <a:pt x="34" y="2131"/>
                  </a:cubicBezTo>
                  <a:lnTo>
                    <a:pt x="59" y="2096"/>
                  </a:lnTo>
                  <a:cubicBezTo>
                    <a:pt x="39" y="2087"/>
                    <a:pt x="26" y="2080"/>
                    <a:pt x="15" y="2075"/>
                  </a:cubicBezTo>
                  <a:close/>
                  <a:moveTo>
                    <a:pt x="3601" y="975"/>
                  </a:moveTo>
                  <a:lnTo>
                    <a:pt x="3657" y="901"/>
                  </a:lnTo>
                  <a:cubicBezTo>
                    <a:pt x="3642" y="895"/>
                    <a:pt x="3625" y="888"/>
                    <a:pt x="3610" y="882"/>
                  </a:cubicBezTo>
                  <a:lnTo>
                    <a:pt x="3540" y="976"/>
                  </a:lnTo>
                  <a:cubicBezTo>
                    <a:pt x="3558" y="976"/>
                    <a:pt x="3580" y="976"/>
                    <a:pt x="3601" y="975"/>
                  </a:cubicBezTo>
                  <a:close/>
                  <a:moveTo>
                    <a:pt x="724" y="2033"/>
                  </a:moveTo>
                  <a:lnTo>
                    <a:pt x="458" y="2393"/>
                  </a:lnTo>
                  <a:cubicBezTo>
                    <a:pt x="478" y="2395"/>
                    <a:pt x="497" y="2395"/>
                    <a:pt x="517" y="2396"/>
                  </a:cubicBezTo>
                  <a:lnTo>
                    <a:pt x="781" y="2040"/>
                  </a:lnTo>
                  <a:cubicBezTo>
                    <a:pt x="768" y="2036"/>
                    <a:pt x="747" y="2033"/>
                    <a:pt x="724" y="2033"/>
                  </a:cubicBezTo>
                  <a:close/>
                  <a:moveTo>
                    <a:pt x="2048" y="784"/>
                  </a:moveTo>
                  <a:lnTo>
                    <a:pt x="2270" y="486"/>
                  </a:lnTo>
                  <a:cubicBezTo>
                    <a:pt x="2274" y="476"/>
                    <a:pt x="2279" y="468"/>
                    <a:pt x="2286" y="458"/>
                  </a:cubicBezTo>
                  <a:cubicBezTo>
                    <a:pt x="2357" y="360"/>
                    <a:pt x="2393" y="327"/>
                    <a:pt x="2401" y="272"/>
                  </a:cubicBezTo>
                  <a:cubicBezTo>
                    <a:pt x="2401" y="272"/>
                    <a:pt x="2388" y="276"/>
                    <a:pt x="2354" y="289"/>
                  </a:cubicBezTo>
                  <a:lnTo>
                    <a:pt x="1993" y="777"/>
                  </a:lnTo>
                  <a:cubicBezTo>
                    <a:pt x="2011" y="779"/>
                    <a:pt x="2030" y="780"/>
                    <a:pt x="2048" y="784"/>
                  </a:cubicBezTo>
                  <a:close/>
                  <a:moveTo>
                    <a:pt x="3338" y="1331"/>
                  </a:moveTo>
                  <a:cubicBezTo>
                    <a:pt x="3328" y="1322"/>
                    <a:pt x="3315" y="1312"/>
                    <a:pt x="3299" y="1301"/>
                  </a:cubicBezTo>
                  <a:lnTo>
                    <a:pt x="3240" y="1380"/>
                  </a:lnTo>
                  <a:cubicBezTo>
                    <a:pt x="3270" y="1374"/>
                    <a:pt x="3294" y="1369"/>
                    <a:pt x="3313" y="1366"/>
                  </a:cubicBezTo>
                  <a:lnTo>
                    <a:pt x="3338" y="1331"/>
                  </a:lnTo>
                  <a:close/>
                  <a:moveTo>
                    <a:pt x="3123" y="1163"/>
                  </a:moveTo>
                  <a:lnTo>
                    <a:pt x="3348" y="861"/>
                  </a:lnTo>
                  <a:cubicBezTo>
                    <a:pt x="3330" y="859"/>
                    <a:pt x="3311" y="857"/>
                    <a:pt x="3290" y="855"/>
                  </a:cubicBezTo>
                  <a:lnTo>
                    <a:pt x="3062" y="1163"/>
                  </a:lnTo>
                  <a:cubicBezTo>
                    <a:pt x="3077" y="1163"/>
                    <a:pt x="3099" y="1165"/>
                    <a:pt x="3123" y="1163"/>
                  </a:cubicBezTo>
                  <a:close/>
                  <a:moveTo>
                    <a:pt x="2920" y="747"/>
                  </a:moveTo>
                  <a:cubicBezTo>
                    <a:pt x="2950" y="738"/>
                    <a:pt x="2975" y="735"/>
                    <a:pt x="2991" y="733"/>
                  </a:cubicBezTo>
                  <a:cubicBezTo>
                    <a:pt x="3008" y="729"/>
                    <a:pt x="3016" y="729"/>
                    <a:pt x="3016" y="729"/>
                  </a:cubicBezTo>
                  <a:cubicBezTo>
                    <a:pt x="3016" y="729"/>
                    <a:pt x="3009" y="728"/>
                    <a:pt x="2996" y="725"/>
                  </a:cubicBezTo>
                  <a:cubicBezTo>
                    <a:pt x="2984" y="721"/>
                    <a:pt x="2965" y="717"/>
                    <a:pt x="2943" y="713"/>
                  </a:cubicBezTo>
                  <a:lnTo>
                    <a:pt x="2920" y="747"/>
                  </a:lnTo>
                  <a:close/>
                  <a:moveTo>
                    <a:pt x="1941" y="775"/>
                  </a:moveTo>
                  <a:lnTo>
                    <a:pt x="2282" y="314"/>
                  </a:lnTo>
                  <a:cubicBezTo>
                    <a:pt x="2281" y="316"/>
                    <a:pt x="2277" y="317"/>
                    <a:pt x="2274" y="319"/>
                  </a:cubicBezTo>
                  <a:cubicBezTo>
                    <a:pt x="2250" y="325"/>
                    <a:pt x="2228" y="332"/>
                    <a:pt x="2204" y="337"/>
                  </a:cubicBezTo>
                  <a:lnTo>
                    <a:pt x="1881" y="775"/>
                  </a:lnTo>
                  <a:lnTo>
                    <a:pt x="1941" y="775"/>
                  </a:lnTo>
                  <a:close/>
                  <a:moveTo>
                    <a:pt x="190" y="2145"/>
                  </a:moveTo>
                  <a:lnTo>
                    <a:pt x="117" y="2243"/>
                  </a:lnTo>
                  <a:cubicBezTo>
                    <a:pt x="127" y="2255"/>
                    <a:pt x="139" y="2267"/>
                    <a:pt x="152" y="2278"/>
                  </a:cubicBezTo>
                  <a:lnTo>
                    <a:pt x="244" y="2155"/>
                  </a:lnTo>
                  <a:cubicBezTo>
                    <a:pt x="225" y="2152"/>
                    <a:pt x="209" y="2149"/>
                    <a:pt x="190" y="2145"/>
                  </a:cubicBezTo>
                  <a:close/>
                  <a:moveTo>
                    <a:pt x="2843" y="1459"/>
                  </a:moveTo>
                  <a:cubicBezTo>
                    <a:pt x="2849" y="1480"/>
                    <a:pt x="2853" y="1502"/>
                    <a:pt x="2859" y="1523"/>
                  </a:cubicBezTo>
                  <a:lnTo>
                    <a:pt x="3096" y="1202"/>
                  </a:lnTo>
                  <a:cubicBezTo>
                    <a:pt x="3072" y="1191"/>
                    <a:pt x="3057" y="1183"/>
                    <a:pt x="3052" y="1178"/>
                  </a:cubicBezTo>
                  <a:lnTo>
                    <a:pt x="2843" y="1459"/>
                  </a:lnTo>
                  <a:close/>
                  <a:moveTo>
                    <a:pt x="2316" y="574"/>
                  </a:moveTo>
                  <a:cubicBezTo>
                    <a:pt x="2301" y="587"/>
                    <a:pt x="2288" y="602"/>
                    <a:pt x="2282" y="615"/>
                  </a:cubicBezTo>
                  <a:cubicBezTo>
                    <a:pt x="2282" y="615"/>
                    <a:pt x="2265" y="600"/>
                    <a:pt x="2257" y="573"/>
                  </a:cubicBezTo>
                  <a:lnTo>
                    <a:pt x="2096" y="790"/>
                  </a:lnTo>
                  <a:cubicBezTo>
                    <a:pt x="2113" y="794"/>
                    <a:pt x="2132" y="797"/>
                    <a:pt x="2148" y="802"/>
                  </a:cubicBezTo>
                  <a:lnTo>
                    <a:pt x="2316" y="574"/>
                  </a:lnTo>
                  <a:close/>
                  <a:moveTo>
                    <a:pt x="583" y="2070"/>
                  </a:moveTo>
                  <a:lnTo>
                    <a:pt x="351" y="2385"/>
                  </a:lnTo>
                  <a:cubicBezTo>
                    <a:pt x="363" y="2387"/>
                    <a:pt x="375" y="2388"/>
                    <a:pt x="386" y="2389"/>
                  </a:cubicBezTo>
                  <a:cubicBezTo>
                    <a:pt x="395" y="2389"/>
                    <a:pt x="402" y="2389"/>
                    <a:pt x="409" y="2391"/>
                  </a:cubicBezTo>
                  <a:lnTo>
                    <a:pt x="669" y="2036"/>
                  </a:lnTo>
                  <a:cubicBezTo>
                    <a:pt x="631" y="2043"/>
                    <a:pt x="607" y="2056"/>
                    <a:pt x="583" y="2070"/>
                  </a:cubicBezTo>
                  <a:close/>
                  <a:moveTo>
                    <a:pt x="98" y="2115"/>
                  </a:moveTo>
                  <a:lnTo>
                    <a:pt x="59" y="2169"/>
                  </a:lnTo>
                  <a:cubicBezTo>
                    <a:pt x="68" y="2182"/>
                    <a:pt x="78" y="2196"/>
                    <a:pt x="90" y="2211"/>
                  </a:cubicBezTo>
                  <a:lnTo>
                    <a:pt x="146" y="2133"/>
                  </a:lnTo>
                  <a:cubicBezTo>
                    <a:pt x="130" y="2128"/>
                    <a:pt x="115" y="2123"/>
                    <a:pt x="98" y="2115"/>
                  </a:cubicBezTo>
                  <a:close/>
                  <a:moveTo>
                    <a:pt x="2840" y="702"/>
                  </a:moveTo>
                  <a:lnTo>
                    <a:pt x="2589" y="1039"/>
                  </a:lnTo>
                  <a:cubicBezTo>
                    <a:pt x="2603" y="1050"/>
                    <a:pt x="2613" y="1062"/>
                    <a:pt x="2625" y="1073"/>
                  </a:cubicBezTo>
                  <a:lnTo>
                    <a:pt x="2819" y="812"/>
                  </a:lnTo>
                  <a:cubicBezTo>
                    <a:pt x="2813" y="805"/>
                    <a:pt x="2804" y="788"/>
                    <a:pt x="2852" y="769"/>
                  </a:cubicBezTo>
                  <a:lnTo>
                    <a:pt x="2898" y="706"/>
                  </a:lnTo>
                  <a:cubicBezTo>
                    <a:pt x="2889" y="705"/>
                    <a:pt x="2880" y="705"/>
                    <a:pt x="2871" y="705"/>
                  </a:cubicBezTo>
                  <a:cubicBezTo>
                    <a:pt x="2860" y="703"/>
                    <a:pt x="2850" y="703"/>
                    <a:pt x="2840" y="702"/>
                  </a:cubicBezTo>
                  <a:close/>
                  <a:moveTo>
                    <a:pt x="293" y="2159"/>
                  </a:moveTo>
                  <a:lnTo>
                    <a:pt x="183" y="2306"/>
                  </a:lnTo>
                  <a:cubicBezTo>
                    <a:pt x="197" y="2316"/>
                    <a:pt x="210" y="2324"/>
                    <a:pt x="224" y="2334"/>
                  </a:cubicBezTo>
                  <a:lnTo>
                    <a:pt x="356" y="2155"/>
                  </a:lnTo>
                  <a:cubicBezTo>
                    <a:pt x="336" y="2157"/>
                    <a:pt x="316" y="2159"/>
                    <a:pt x="293" y="2159"/>
                  </a:cubicBezTo>
                  <a:close/>
                  <a:moveTo>
                    <a:pt x="415" y="2145"/>
                  </a:moveTo>
                  <a:lnTo>
                    <a:pt x="261" y="2354"/>
                  </a:lnTo>
                  <a:cubicBezTo>
                    <a:pt x="276" y="2362"/>
                    <a:pt x="291" y="2368"/>
                    <a:pt x="309" y="2373"/>
                  </a:cubicBezTo>
                  <a:lnTo>
                    <a:pt x="495" y="2119"/>
                  </a:lnTo>
                  <a:cubicBezTo>
                    <a:pt x="474" y="2128"/>
                    <a:pt x="447" y="2137"/>
                    <a:pt x="415" y="2145"/>
                  </a:cubicBezTo>
                  <a:close/>
                  <a:moveTo>
                    <a:pt x="2865" y="820"/>
                  </a:moveTo>
                  <a:lnTo>
                    <a:pt x="2653" y="1106"/>
                  </a:lnTo>
                  <a:cubicBezTo>
                    <a:pt x="2665" y="1119"/>
                    <a:pt x="2676" y="1132"/>
                    <a:pt x="2685" y="1145"/>
                  </a:cubicBezTo>
                  <a:lnTo>
                    <a:pt x="2921" y="826"/>
                  </a:lnTo>
                  <a:cubicBezTo>
                    <a:pt x="2899" y="823"/>
                    <a:pt x="2880" y="821"/>
                    <a:pt x="2865" y="820"/>
                  </a:cubicBezTo>
                  <a:close/>
                  <a:moveTo>
                    <a:pt x="692" y="1703"/>
                  </a:moveTo>
                  <a:cubicBezTo>
                    <a:pt x="678" y="1697"/>
                    <a:pt x="659" y="1693"/>
                    <a:pt x="639" y="1691"/>
                  </a:cubicBezTo>
                  <a:lnTo>
                    <a:pt x="497" y="1882"/>
                  </a:lnTo>
                  <a:cubicBezTo>
                    <a:pt x="515" y="1887"/>
                    <a:pt x="532" y="1890"/>
                    <a:pt x="549" y="1893"/>
                  </a:cubicBezTo>
                  <a:lnTo>
                    <a:pt x="692" y="1703"/>
                  </a:lnTo>
                  <a:close/>
                  <a:moveTo>
                    <a:pt x="758" y="1766"/>
                  </a:moveTo>
                  <a:cubicBezTo>
                    <a:pt x="751" y="1753"/>
                    <a:pt x="741" y="1737"/>
                    <a:pt x="727" y="1723"/>
                  </a:cubicBezTo>
                  <a:lnTo>
                    <a:pt x="593" y="1905"/>
                  </a:lnTo>
                  <a:cubicBezTo>
                    <a:pt x="611" y="1908"/>
                    <a:pt x="627" y="1914"/>
                    <a:pt x="644" y="1920"/>
                  </a:cubicBezTo>
                  <a:lnTo>
                    <a:pt x="758" y="1766"/>
                  </a:lnTo>
                  <a:close/>
                  <a:moveTo>
                    <a:pt x="3780" y="957"/>
                  </a:moveTo>
                  <a:lnTo>
                    <a:pt x="3768" y="973"/>
                  </a:lnTo>
                  <a:cubicBezTo>
                    <a:pt x="3787" y="972"/>
                    <a:pt x="3799" y="972"/>
                    <a:pt x="3799" y="972"/>
                  </a:cubicBezTo>
                  <a:cubicBezTo>
                    <a:pt x="3799" y="972"/>
                    <a:pt x="3801" y="968"/>
                    <a:pt x="3780" y="957"/>
                  </a:cubicBezTo>
                  <a:close/>
                  <a:moveTo>
                    <a:pt x="683" y="1936"/>
                  </a:moveTo>
                  <a:cubicBezTo>
                    <a:pt x="695" y="1941"/>
                    <a:pt x="707" y="1948"/>
                    <a:pt x="717" y="1956"/>
                  </a:cubicBezTo>
                  <a:cubicBezTo>
                    <a:pt x="720" y="1958"/>
                    <a:pt x="722" y="1959"/>
                    <a:pt x="726" y="1962"/>
                  </a:cubicBezTo>
                  <a:lnTo>
                    <a:pt x="973" y="1627"/>
                  </a:lnTo>
                  <a:cubicBezTo>
                    <a:pt x="976" y="1593"/>
                    <a:pt x="980" y="1559"/>
                    <a:pt x="987" y="1526"/>
                  </a:cubicBezTo>
                  <a:lnTo>
                    <a:pt x="683" y="1936"/>
                  </a:lnTo>
                  <a:close/>
                  <a:moveTo>
                    <a:pt x="1170" y="821"/>
                  </a:moveTo>
                  <a:lnTo>
                    <a:pt x="659" y="1512"/>
                  </a:lnTo>
                  <a:cubicBezTo>
                    <a:pt x="668" y="1528"/>
                    <a:pt x="676" y="1544"/>
                    <a:pt x="685" y="1559"/>
                  </a:cubicBezTo>
                  <a:lnTo>
                    <a:pt x="1180" y="891"/>
                  </a:lnTo>
                  <a:cubicBezTo>
                    <a:pt x="1176" y="872"/>
                    <a:pt x="1173" y="847"/>
                    <a:pt x="1170" y="821"/>
                  </a:cubicBezTo>
                  <a:close/>
                  <a:moveTo>
                    <a:pt x="3136" y="2437"/>
                  </a:moveTo>
                  <a:lnTo>
                    <a:pt x="2989" y="2635"/>
                  </a:lnTo>
                  <a:cubicBezTo>
                    <a:pt x="2999" y="2650"/>
                    <a:pt x="3009" y="2665"/>
                    <a:pt x="3018" y="2679"/>
                  </a:cubicBezTo>
                  <a:lnTo>
                    <a:pt x="3145" y="2509"/>
                  </a:lnTo>
                  <a:cubicBezTo>
                    <a:pt x="3141" y="2484"/>
                    <a:pt x="3140" y="2462"/>
                    <a:pt x="3136" y="2437"/>
                  </a:cubicBezTo>
                  <a:close/>
                  <a:moveTo>
                    <a:pt x="371" y="1830"/>
                  </a:moveTo>
                  <a:lnTo>
                    <a:pt x="470" y="1697"/>
                  </a:lnTo>
                  <a:cubicBezTo>
                    <a:pt x="465" y="1697"/>
                    <a:pt x="458" y="1699"/>
                    <a:pt x="452" y="1701"/>
                  </a:cubicBezTo>
                  <a:cubicBezTo>
                    <a:pt x="425" y="1711"/>
                    <a:pt x="407" y="1717"/>
                    <a:pt x="390" y="1722"/>
                  </a:cubicBezTo>
                  <a:lnTo>
                    <a:pt x="336" y="1796"/>
                  </a:lnTo>
                  <a:cubicBezTo>
                    <a:pt x="346" y="1807"/>
                    <a:pt x="358" y="1818"/>
                    <a:pt x="371" y="1830"/>
                  </a:cubicBezTo>
                  <a:close/>
                  <a:moveTo>
                    <a:pt x="405" y="1853"/>
                  </a:moveTo>
                  <a:cubicBezTo>
                    <a:pt x="419" y="1861"/>
                    <a:pt x="434" y="1867"/>
                    <a:pt x="449" y="1871"/>
                  </a:cubicBezTo>
                  <a:cubicBezTo>
                    <a:pt x="451" y="1871"/>
                    <a:pt x="451" y="1871"/>
                    <a:pt x="452" y="1873"/>
                  </a:cubicBezTo>
                  <a:lnTo>
                    <a:pt x="590" y="1686"/>
                  </a:lnTo>
                  <a:cubicBezTo>
                    <a:pt x="570" y="1686"/>
                    <a:pt x="549" y="1686"/>
                    <a:pt x="529" y="1688"/>
                  </a:cubicBezTo>
                  <a:lnTo>
                    <a:pt x="405" y="1853"/>
                  </a:lnTo>
                  <a:close/>
                  <a:moveTo>
                    <a:pt x="593" y="1379"/>
                  </a:moveTo>
                  <a:lnTo>
                    <a:pt x="802" y="1096"/>
                  </a:lnTo>
                  <a:cubicBezTo>
                    <a:pt x="788" y="1088"/>
                    <a:pt x="773" y="1080"/>
                    <a:pt x="760" y="1070"/>
                  </a:cubicBezTo>
                  <a:lnTo>
                    <a:pt x="571" y="1325"/>
                  </a:lnTo>
                  <a:cubicBezTo>
                    <a:pt x="578" y="1343"/>
                    <a:pt x="585" y="1361"/>
                    <a:pt x="593" y="1379"/>
                  </a:cubicBezTo>
                  <a:close/>
                  <a:moveTo>
                    <a:pt x="3154" y="1956"/>
                  </a:moveTo>
                  <a:lnTo>
                    <a:pt x="3075" y="2060"/>
                  </a:lnTo>
                  <a:cubicBezTo>
                    <a:pt x="3087" y="2062"/>
                    <a:pt x="3104" y="2069"/>
                    <a:pt x="3123" y="2080"/>
                  </a:cubicBezTo>
                  <a:lnTo>
                    <a:pt x="3174" y="2010"/>
                  </a:lnTo>
                  <a:cubicBezTo>
                    <a:pt x="3170" y="2002"/>
                    <a:pt x="3167" y="1995"/>
                    <a:pt x="3166" y="1990"/>
                  </a:cubicBezTo>
                  <a:cubicBezTo>
                    <a:pt x="3162" y="1981"/>
                    <a:pt x="3157" y="1967"/>
                    <a:pt x="3154" y="1956"/>
                  </a:cubicBezTo>
                  <a:close/>
                  <a:moveTo>
                    <a:pt x="3055" y="2088"/>
                  </a:moveTo>
                  <a:lnTo>
                    <a:pt x="2791" y="2445"/>
                  </a:lnTo>
                  <a:cubicBezTo>
                    <a:pt x="2804" y="2447"/>
                    <a:pt x="2819" y="2450"/>
                    <a:pt x="2840" y="2463"/>
                  </a:cubicBezTo>
                  <a:lnTo>
                    <a:pt x="3079" y="2139"/>
                  </a:lnTo>
                  <a:cubicBezTo>
                    <a:pt x="3072" y="2119"/>
                    <a:pt x="3064" y="2105"/>
                    <a:pt x="3055" y="2088"/>
                  </a:cubicBezTo>
                  <a:close/>
                  <a:moveTo>
                    <a:pt x="3096" y="2187"/>
                  </a:moveTo>
                  <a:lnTo>
                    <a:pt x="2872" y="2488"/>
                  </a:lnTo>
                  <a:cubicBezTo>
                    <a:pt x="2884" y="2499"/>
                    <a:pt x="2896" y="2510"/>
                    <a:pt x="2907" y="2524"/>
                  </a:cubicBezTo>
                  <a:lnTo>
                    <a:pt x="3109" y="2251"/>
                  </a:lnTo>
                  <a:cubicBezTo>
                    <a:pt x="3104" y="2226"/>
                    <a:pt x="3099" y="2204"/>
                    <a:pt x="3096" y="2187"/>
                  </a:cubicBezTo>
                  <a:close/>
                  <a:moveTo>
                    <a:pt x="2718" y="2750"/>
                  </a:moveTo>
                  <a:cubicBezTo>
                    <a:pt x="2719" y="2759"/>
                    <a:pt x="2721" y="2766"/>
                    <a:pt x="2723" y="2774"/>
                  </a:cubicBezTo>
                  <a:lnTo>
                    <a:pt x="2765" y="2715"/>
                  </a:lnTo>
                  <a:cubicBezTo>
                    <a:pt x="2773" y="2683"/>
                    <a:pt x="2779" y="2646"/>
                    <a:pt x="2779" y="2615"/>
                  </a:cubicBezTo>
                  <a:lnTo>
                    <a:pt x="2704" y="2715"/>
                  </a:lnTo>
                  <a:cubicBezTo>
                    <a:pt x="2710" y="2727"/>
                    <a:pt x="2714" y="2738"/>
                    <a:pt x="2718" y="2750"/>
                  </a:cubicBezTo>
                  <a:close/>
                  <a:moveTo>
                    <a:pt x="2769" y="2476"/>
                  </a:moveTo>
                  <a:lnTo>
                    <a:pt x="2649" y="2638"/>
                  </a:lnTo>
                  <a:cubicBezTo>
                    <a:pt x="2658" y="2650"/>
                    <a:pt x="2670" y="2663"/>
                    <a:pt x="2680" y="2677"/>
                  </a:cubicBezTo>
                  <a:lnTo>
                    <a:pt x="2776" y="2550"/>
                  </a:lnTo>
                  <a:cubicBezTo>
                    <a:pt x="2773" y="2518"/>
                    <a:pt x="2771" y="2492"/>
                    <a:pt x="2769" y="2476"/>
                  </a:cubicBezTo>
                  <a:close/>
                  <a:moveTo>
                    <a:pt x="3121" y="2325"/>
                  </a:moveTo>
                  <a:cubicBezTo>
                    <a:pt x="3121" y="2319"/>
                    <a:pt x="3120" y="2314"/>
                    <a:pt x="3120" y="2308"/>
                  </a:cubicBezTo>
                  <a:lnTo>
                    <a:pt x="2934" y="2558"/>
                  </a:lnTo>
                  <a:cubicBezTo>
                    <a:pt x="2945" y="2571"/>
                    <a:pt x="2955" y="2584"/>
                    <a:pt x="2965" y="2599"/>
                  </a:cubicBezTo>
                  <a:lnTo>
                    <a:pt x="3130" y="2376"/>
                  </a:lnTo>
                  <a:cubicBezTo>
                    <a:pt x="3126" y="2360"/>
                    <a:pt x="3125" y="2342"/>
                    <a:pt x="3121" y="2325"/>
                  </a:cubicBezTo>
                  <a:close/>
                  <a:moveTo>
                    <a:pt x="3152" y="2569"/>
                  </a:moveTo>
                  <a:lnTo>
                    <a:pt x="3041" y="2717"/>
                  </a:lnTo>
                  <a:cubicBezTo>
                    <a:pt x="3050" y="2730"/>
                    <a:pt x="3057" y="2743"/>
                    <a:pt x="3064" y="2754"/>
                  </a:cubicBezTo>
                  <a:cubicBezTo>
                    <a:pt x="3067" y="2758"/>
                    <a:pt x="3068" y="2759"/>
                    <a:pt x="3070" y="2762"/>
                  </a:cubicBezTo>
                  <a:lnTo>
                    <a:pt x="3160" y="2638"/>
                  </a:lnTo>
                  <a:cubicBezTo>
                    <a:pt x="3157" y="2615"/>
                    <a:pt x="3155" y="2592"/>
                    <a:pt x="3152" y="2569"/>
                  </a:cubicBezTo>
                  <a:close/>
                  <a:moveTo>
                    <a:pt x="2420" y="3489"/>
                  </a:moveTo>
                  <a:cubicBezTo>
                    <a:pt x="2443" y="3499"/>
                    <a:pt x="2449" y="3502"/>
                    <a:pt x="2449" y="3502"/>
                  </a:cubicBezTo>
                  <a:cubicBezTo>
                    <a:pt x="2449" y="3502"/>
                    <a:pt x="2450" y="3478"/>
                    <a:pt x="2452" y="3443"/>
                  </a:cubicBezTo>
                  <a:cubicBezTo>
                    <a:pt x="2454" y="3419"/>
                    <a:pt x="2455" y="3389"/>
                    <a:pt x="2455" y="3358"/>
                  </a:cubicBezTo>
                  <a:lnTo>
                    <a:pt x="2370" y="3471"/>
                  </a:lnTo>
                  <a:cubicBezTo>
                    <a:pt x="2393" y="3479"/>
                    <a:pt x="2408" y="3484"/>
                    <a:pt x="2420" y="3489"/>
                  </a:cubicBezTo>
                  <a:close/>
                  <a:moveTo>
                    <a:pt x="2330" y="3458"/>
                  </a:moveTo>
                  <a:lnTo>
                    <a:pt x="2454" y="3289"/>
                  </a:lnTo>
                  <a:cubicBezTo>
                    <a:pt x="2452" y="3260"/>
                    <a:pt x="2457" y="3224"/>
                    <a:pt x="2467" y="3188"/>
                  </a:cubicBezTo>
                  <a:lnTo>
                    <a:pt x="2286" y="3435"/>
                  </a:lnTo>
                  <a:cubicBezTo>
                    <a:pt x="2300" y="3443"/>
                    <a:pt x="2313" y="3451"/>
                    <a:pt x="2330" y="3458"/>
                  </a:cubicBezTo>
                  <a:close/>
                  <a:moveTo>
                    <a:pt x="673" y="772"/>
                  </a:moveTo>
                  <a:cubicBezTo>
                    <a:pt x="681" y="747"/>
                    <a:pt x="681" y="747"/>
                    <a:pt x="681" y="747"/>
                  </a:cubicBezTo>
                  <a:cubicBezTo>
                    <a:pt x="681" y="747"/>
                    <a:pt x="585" y="849"/>
                    <a:pt x="540" y="990"/>
                  </a:cubicBezTo>
                  <a:lnTo>
                    <a:pt x="659" y="831"/>
                  </a:lnTo>
                  <a:cubicBezTo>
                    <a:pt x="659" y="816"/>
                    <a:pt x="665" y="798"/>
                    <a:pt x="673" y="772"/>
                  </a:cubicBezTo>
                  <a:close/>
                  <a:moveTo>
                    <a:pt x="309" y="1762"/>
                  </a:moveTo>
                  <a:lnTo>
                    <a:pt x="332" y="1729"/>
                  </a:lnTo>
                  <a:cubicBezTo>
                    <a:pt x="325" y="1727"/>
                    <a:pt x="320" y="1725"/>
                    <a:pt x="312" y="1722"/>
                  </a:cubicBezTo>
                  <a:cubicBezTo>
                    <a:pt x="300" y="1717"/>
                    <a:pt x="291" y="1714"/>
                    <a:pt x="285" y="1711"/>
                  </a:cubicBezTo>
                  <a:cubicBezTo>
                    <a:pt x="273" y="1705"/>
                    <a:pt x="273" y="1705"/>
                    <a:pt x="273" y="1705"/>
                  </a:cubicBezTo>
                  <a:cubicBezTo>
                    <a:pt x="273" y="1705"/>
                    <a:pt x="275" y="1711"/>
                    <a:pt x="279" y="1717"/>
                  </a:cubicBezTo>
                  <a:cubicBezTo>
                    <a:pt x="285" y="1729"/>
                    <a:pt x="295" y="1745"/>
                    <a:pt x="309" y="1762"/>
                  </a:cubicBezTo>
                  <a:close/>
                  <a:moveTo>
                    <a:pt x="3209" y="2795"/>
                  </a:moveTo>
                  <a:lnTo>
                    <a:pt x="3167" y="2854"/>
                  </a:lnTo>
                  <a:cubicBezTo>
                    <a:pt x="3174" y="2856"/>
                    <a:pt x="3182" y="2856"/>
                    <a:pt x="3193" y="2856"/>
                  </a:cubicBezTo>
                  <a:lnTo>
                    <a:pt x="3227" y="2856"/>
                  </a:lnTo>
                  <a:cubicBezTo>
                    <a:pt x="3259" y="2854"/>
                    <a:pt x="3270" y="2851"/>
                    <a:pt x="3270" y="2851"/>
                  </a:cubicBezTo>
                  <a:cubicBezTo>
                    <a:pt x="3270" y="2851"/>
                    <a:pt x="3259" y="2846"/>
                    <a:pt x="3243" y="2833"/>
                  </a:cubicBezTo>
                  <a:cubicBezTo>
                    <a:pt x="3233" y="2825"/>
                    <a:pt x="3221" y="2812"/>
                    <a:pt x="3209" y="2795"/>
                  </a:cubicBezTo>
                  <a:close/>
                  <a:moveTo>
                    <a:pt x="3170" y="2697"/>
                  </a:moveTo>
                  <a:lnTo>
                    <a:pt x="3094" y="2798"/>
                  </a:lnTo>
                  <a:cubicBezTo>
                    <a:pt x="3106" y="2817"/>
                    <a:pt x="3116" y="2828"/>
                    <a:pt x="3128" y="2838"/>
                  </a:cubicBezTo>
                  <a:lnTo>
                    <a:pt x="3187" y="2756"/>
                  </a:lnTo>
                  <a:cubicBezTo>
                    <a:pt x="3181" y="2738"/>
                    <a:pt x="3174" y="2718"/>
                    <a:pt x="3170" y="2697"/>
                  </a:cubicBezTo>
                  <a:close/>
                  <a:moveTo>
                    <a:pt x="875" y="3134"/>
                  </a:moveTo>
                  <a:lnTo>
                    <a:pt x="888" y="3116"/>
                  </a:lnTo>
                  <a:cubicBezTo>
                    <a:pt x="851" y="3119"/>
                    <a:pt x="835" y="3119"/>
                    <a:pt x="835" y="3119"/>
                  </a:cubicBezTo>
                  <a:cubicBezTo>
                    <a:pt x="835" y="3119"/>
                    <a:pt x="851" y="3125"/>
                    <a:pt x="875" y="3134"/>
                  </a:cubicBezTo>
                  <a:close/>
                  <a:moveTo>
                    <a:pt x="1029" y="330"/>
                  </a:moveTo>
                  <a:cubicBezTo>
                    <a:pt x="1012" y="327"/>
                    <a:pt x="995" y="324"/>
                    <a:pt x="976" y="327"/>
                  </a:cubicBezTo>
                  <a:cubicBezTo>
                    <a:pt x="976" y="327"/>
                    <a:pt x="987" y="345"/>
                    <a:pt x="996" y="374"/>
                  </a:cubicBezTo>
                  <a:lnTo>
                    <a:pt x="1029" y="330"/>
                  </a:lnTo>
                  <a:close/>
                  <a:moveTo>
                    <a:pt x="2202" y="3324"/>
                  </a:moveTo>
                  <a:lnTo>
                    <a:pt x="2611" y="2770"/>
                  </a:lnTo>
                  <a:cubicBezTo>
                    <a:pt x="2618" y="2732"/>
                    <a:pt x="2622" y="2697"/>
                    <a:pt x="2622" y="2674"/>
                  </a:cubicBezTo>
                  <a:lnTo>
                    <a:pt x="2186" y="3263"/>
                  </a:lnTo>
                  <a:cubicBezTo>
                    <a:pt x="2189" y="3284"/>
                    <a:pt x="2194" y="3304"/>
                    <a:pt x="2202" y="3324"/>
                  </a:cubicBezTo>
                  <a:close/>
                  <a:moveTo>
                    <a:pt x="3533" y="1748"/>
                  </a:moveTo>
                  <a:lnTo>
                    <a:pt x="3369" y="1971"/>
                  </a:lnTo>
                  <a:cubicBezTo>
                    <a:pt x="3388" y="1973"/>
                    <a:pt x="3406" y="1975"/>
                    <a:pt x="3424" y="1977"/>
                  </a:cubicBezTo>
                  <a:lnTo>
                    <a:pt x="3577" y="1773"/>
                  </a:lnTo>
                  <a:cubicBezTo>
                    <a:pt x="3562" y="1764"/>
                    <a:pt x="3549" y="1756"/>
                    <a:pt x="3533" y="1748"/>
                  </a:cubicBezTo>
                  <a:close/>
                  <a:moveTo>
                    <a:pt x="3451" y="1705"/>
                  </a:moveTo>
                  <a:lnTo>
                    <a:pt x="3272" y="1949"/>
                  </a:lnTo>
                  <a:cubicBezTo>
                    <a:pt x="3289" y="1954"/>
                    <a:pt x="3308" y="1959"/>
                    <a:pt x="3323" y="1962"/>
                  </a:cubicBezTo>
                  <a:lnTo>
                    <a:pt x="3496" y="1729"/>
                  </a:lnTo>
                  <a:cubicBezTo>
                    <a:pt x="3481" y="1722"/>
                    <a:pt x="3467" y="1714"/>
                    <a:pt x="3451" y="1705"/>
                  </a:cubicBezTo>
                  <a:close/>
                  <a:moveTo>
                    <a:pt x="3691" y="1841"/>
                  </a:moveTo>
                  <a:lnTo>
                    <a:pt x="3580" y="1989"/>
                  </a:lnTo>
                  <a:cubicBezTo>
                    <a:pt x="3584" y="1989"/>
                    <a:pt x="3589" y="1990"/>
                    <a:pt x="3592" y="1990"/>
                  </a:cubicBezTo>
                  <a:lnTo>
                    <a:pt x="3642" y="1990"/>
                  </a:lnTo>
                  <a:lnTo>
                    <a:pt x="3731" y="1869"/>
                  </a:lnTo>
                  <a:cubicBezTo>
                    <a:pt x="3718" y="1859"/>
                    <a:pt x="3704" y="1849"/>
                    <a:pt x="3691" y="1841"/>
                  </a:cubicBezTo>
                  <a:close/>
                  <a:moveTo>
                    <a:pt x="2254" y="3407"/>
                  </a:moveTo>
                  <a:lnTo>
                    <a:pt x="2518" y="3049"/>
                  </a:lnTo>
                  <a:cubicBezTo>
                    <a:pt x="2526" y="3034"/>
                    <a:pt x="2533" y="3018"/>
                    <a:pt x="2542" y="3005"/>
                  </a:cubicBezTo>
                  <a:cubicBezTo>
                    <a:pt x="2560" y="2970"/>
                    <a:pt x="2577" y="2921"/>
                    <a:pt x="2591" y="2869"/>
                  </a:cubicBezTo>
                  <a:lnTo>
                    <a:pt x="2223" y="3366"/>
                  </a:lnTo>
                  <a:cubicBezTo>
                    <a:pt x="2232" y="3381"/>
                    <a:pt x="2242" y="3394"/>
                    <a:pt x="2254" y="3407"/>
                  </a:cubicBezTo>
                  <a:close/>
                  <a:moveTo>
                    <a:pt x="3612" y="1792"/>
                  </a:moveTo>
                  <a:lnTo>
                    <a:pt x="3474" y="1982"/>
                  </a:lnTo>
                  <a:cubicBezTo>
                    <a:pt x="3492" y="1984"/>
                    <a:pt x="3513" y="1985"/>
                    <a:pt x="3531" y="1987"/>
                  </a:cubicBezTo>
                  <a:lnTo>
                    <a:pt x="3655" y="1818"/>
                  </a:lnTo>
                  <a:cubicBezTo>
                    <a:pt x="3642" y="1808"/>
                    <a:pt x="3628" y="1800"/>
                    <a:pt x="3612" y="1792"/>
                  </a:cubicBezTo>
                  <a:close/>
                  <a:moveTo>
                    <a:pt x="3415" y="1686"/>
                  </a:moveTo>
                  <a:cubicBezTo>
                    <a:pt x="3399" y="1678"/>
                    <a:pt x="3386" y="1670"/>
                    <a:pt x="3372" y="1660"/>
                  </a:cubicBezTo>
                  <a:lnTo>
                    <a:pt x="3182" y="1917"/>
                  </a:lnTo>
                  <a:cubicBezTo>
                    <a:pt x="3196" y="1923"/>
                    <a:pt x="3213" y="1930"/>
                    <a:pt x="3229" y="1934"/>
                  </a:cubicBezTo>
                  <a:lnTo>
                    <a:pt x="3415" y="1686"/>
                  </a:lnTo>
                  <a:close/>
                  <a:moveTo>
                    <a:pt x="3768" y="1900"/>
                  </a:moveTo>
                  <a:cubicBezTo>
                    <a:pt x="3767" y="1899"/>
                    <a:pt x="3764" y="1897"/>
                    <a:pt x="3762" y="1896"/>
                  </a:cubicBezTo>
                  <a:lnTo>
                    <a:pt x="3692" y="1992"/>
                  </a:lnTo>
                  <a:cubicBezTo>
                    <a:pt x="3710" y="1993"/>
                    <a:pt x="3725" y="1997"/>
                    <a:pt x="3743" y="2005"/>
                  </a:cubicBezTo>
                  <a:lnTo>
                    <a:pt x="3798" y="1933"/>
                  </a:lnTo>
                  <a:cubicBezTo>
                    <a:pt x="3789" y="1922"/>
                    <a:pt x="3779" y="1910"/>
                    <a:pt x="3768" y="1900"/>
                  </a:cubicBezTo>
                  <a:close/>
                  <a:moveTo>
                    <a:pt x="1388" y="455"/>
                  </a:moveTo>
                  <a:lnTo>
                    <a:pt x="1486" y="324"/>
                  </a:lnTo>
                  <a:cubicBezTo>
                    <a:pt x="1444" y="357"/>
                    <a:pt x="1413" y="383"/>
                    <a:pt x="1388" y="455"/>
                  </a:cubicBezTo>
                  <a:close/>
                  <a:moveTo>
                    <a:pt x="2611" y="2606"/>
                  </a:moveTo>
                  <a:cubicBezTo>
                    <a:pt x="2611" y="2606"/>
                    <a:pt x="2615" y="2607"/>
                    <a:pt x="2618" y="2610"/>
                  </a:cubicBezTo>
                  <a:lnTo>
                    <a:pt x="3140" y="1904"/>
                  </a:lnTo>
                  <a:cubicBezTo>
                    <a:pt x="3140" y="1902"/>
                    <a:pt x="3140" y="1900"/>
                    <a:pt x="3140" y="1900"/>
                  </a:cubicBezTo>
                  <a:cubicBezTo>
                    <a:pt x="3140" y="1900"/>
                    <a:pt x="3140" y="1902"/>
                    <a:pt x="3141" y="1902"/>
                  </a:cubicBezTo>
                  <a:lnTo>
                    <a:pt x="3340" y="1635"/>
                  </a:lnTo>
                  <a:cubicBezTo>
                    <a:pt x="3327" y="1624"/>
                    <a:pt x="3315" y="1613"/>
                    <a:pt x="3302" y="1602"/>
                  </a:cubicBezTo>
                  <a:lnTo>
                    <a:pt x="2187" y="3108"/>
                  </a:lnTo>
                  <a:cubicBezTo>
                    <a:pt x="2182" y="3137"/>
                    <a:pt x="2179" y="3168"/>
                    <a:pt x="2181" y="3201"/>
                  </a:cubicBezTo>
                  <a:lnTo>
                    <a:pt x="2613" y="2615"/>
                  </a:lnTo>
                  <a:cubicBezTo>
                    <a:pt x="2611" y="2606"/>
                    <a:pt x="2611" y="2606"/>
                    <a:pt x="2611" y="2606"/>
                  </a:cubicBezTo>
                  <a:close/>
                  <a:moveTo>
                    <a:pt x="1381" y="2450"/>
                  </a:moveTo>
                  <a:cubicBezTo>
                    <a:pt x="1368" y="2440"/>
                    <a:pt x="1354" y="2430"/>
                    <a:pt x="1340" y="2421"/>
                  </a:cubicBezTo>
                  <a:lnTo>
                    <a:pt x="1114" y="2728"/>
                  </a:lnTo>
                  <a:cubicBezTo>
                    <a:pt x="1137" y="2725"/>
                    <a:pt x="1161" y="2720"/>
                    <a:pt x="1185" y="2713"/>
                  </a:cubicBezTo>
                  <a:lnTo>
                    <a:pt x="1381" y="2450"/>
                  </a:lnTo>
                  <a:close/>
                  <a:moveTo>
                    <a:pt x="1923" y="2614"/>
                  </a:moveTo>
                  <a:cubicBezTo>
                    <a:pt x="1907" y="2614"/>
                    <a:pt x="1893" y="2614"/>
                    <a:pt x="1878" y="2612"/>
                  </a:cubicBezTo>
                  <a:lnTo>
                    <a:pt x="1598" y="2990"/>
                  </a:lnTo>
                  <a:cubicBezTo>
                    <a:pt x="1676" y="2921"/>
                    <a:pt x="1735" y="2859"/>
                    <a:pt x="1788" y="2815"/>
                  </a:cubicBezTo>
                  <a:lnTo>
                    <a:pt x="1937" y="2614"/>
                  </a:lnTo>
                  <a:lnTo>
                    <a:pt x="1923" y="2614"/>
                  </a:lnTo>
                  <a:close/>
                  <a:moveTo>
                    <a:pt x="1773" y="2602"/>
                  </a:moveTo>
                  <a:lnTo>
                    <a:pt x="1393" y="3114"/>
                  </a:lnTo>
                  <a:cubicBezTo>
                    <a:pt x="1424" y="3103"/>
                    <a:pt x="1456" y="3088"/>
                    <a:pt x="1486" y="3072"/>
                  </a:cubicBezTo>
                  <a:lnTo>
                    <a:pt x="1829" y="2609"/>
                  </a:lnTo>
                  <a:cubicBezTo>
                    <a:pt x="1810" y="2607"/>
                    <a:pt x="1790" y="2606"/>
                    <a:pt x="1773" y="2602"/>
                  </a:cubicBezTo>
                  <a:close/>
                  <a:moveTo>
                    <a:pt x="1674" y="2581"/>
                  </a:moveTo>
                  <a:lnTo>
                    <a:pt x="1248" y="3158"/>
                  </a:lnTo>
                  <a:cubicBezTo>
                    <a:pt x="1271" y="3152"/>
                    <a:pt x="1297" y="3147"/>
                    <a:pt x="1324" y="3139"/>
                  </a:cubicBezTo>
                  <a:lnTo>
                    <a:pt x="1727" y="2594"/>
                  </a:lnTo>
                  <a:cubicBezTo>
                    <a:pt x="1708" y="2591"/>
                    <a:pt x="1692" y="2585"/>
                    <a:pt x="1674" y="2581"/>
                  </a:cubicBezTo>
                  <a:close/>
                  <a:moveTo>
                    <a:pt x="2191" y="2576"/>
                  </a:moveTo>
                  <a:cubicBezTo>
                    <a:pt x="2166" y="2583"/>
                    <a:pt x="2141" y="2589"/>
                    <a:pt x="2116" y="2594"/>
                  </a:cubicBezTo>
                  <a:lnTo>
                    <a:pt x="2001" y="2750"/>
                  </a:lnTo>
                  <a:cubicBezTo>
                    <a:pt x="2020" y="2751"/>
                    <a:pt x="2032" y="2754"/>
                    <a:pt x="2032" y="2754"/>
                  </a:cubicBezTo>
                  <a:cubicBezTo>
                    <a:pt x="2032" y="2754"/>
                    <a:pt x="1984" y="2803"/>
                    <a:pt x="1957" y="2892"/>
                  </a:cubicBezTo>
                  <a:lnTo>
                    <a:pt x="2191" y="2576"/>
                  </a:lnTo>
                  <a:close/>
                  <a:moveTo>
                    <a:pt x="2057" y="2604"/>
                  </a:moveTo>
                  <a:cubicBezTo>
                    <a:pt x="2035" y="2607"/>
                    <a:pt x="2013" y="2609"/>
                    <a:pt x="1991" y="2610"/>
                  </a:cubicBezTo>
                  <a:lnTo>
                    <a:pt x="1880" y="2761"/>
                  </a:lnTo>
                  <a:cubicBezTo>
                    <a:pt x="1885" y="2759"/>
                    <a:pt x="1888" y="2759"/>
                    <a:pt x="1891" y="2758"/>
                  </a:cubicBezTo>
                  <a:cubicBezTo>
                    <a:pt x="1913" y="2754"/>
                    <a:pt x="1932" y="2751"/>
                    <a:pt x="1948" y="2751"/>
                  </a:cubicBezTo>
                  <a:lnTo>
                    <a:pt x="2057" y="2604"/>
                  </a:lnTo>
                  <a:close/>
                  <a:moveTo>
                    <a:pt x="2259" y="2555"/>
                  </a:moveTo>
                  <a:lnTo>
                    <a:pt x="1925" y="3006"/>
                  </a:lnTo>
                  <a:cubicBezTo>
                    <a:pt x="1920" y="3029"/>
                    <a:pt x="1916" y="3050"/>
                    <a:pt x="1916" y="3076"/>
                  </a:cubicBezTo>
                  <a:lnTo>
                    <a:pt x="1916" y="3099"/>
                  </a:lnTo>
                  <a:lnTo>
                    <a:pt x="2348" y="2517"/>
                  </a:lnTo>
                  <a:cubicBezTo>
                    <a:pt x="2320" y="2530"/>
                    <a:pt x="2289" y="2543"/>
                    <a:pt x="2259" y="2555"/>
                  </a:cubicBezTo>
                  <a:close/>
                  <a:moveTo>
                    <a:pt x="1583" y="2553"/>
                  </a:moveTo>
                  <a:lnTo>
                    <a:pt x="1513" y="2646"/>
                  </a:lnTo>
                  <a:cubicBezTo>
                    <a:pt x="1536" y="2650"/>
                    <a:pt x="1547" y="2656"/>
                    <a:pt x="1547" y="2656"/>
                  </a:cubicBezTo>
                  <a:cubicBezTo>
                    <a:pt x="1547" y="2656"/>
                    <a:pt x="1519" y="2672"/>
                    <a:pt x="1474" y="2699"/>
                  </a:cubicBezTo>
                  <a:lnTo>
                    <a:pt x="1118" y="3180"/>
                  </a:lnTo>
                  <a:cubicBezTo>
                    <a:pt x="1137" y="3178"/>
                    <a:pt x="1161" y="3175"/>
                    <a:pt x="1186" y="3170"/>
                  </a:cubicBezTo>
                  <a:lnTo>
                    <a:pt x="1632" y="2569"/>
                  </a:lnTo>
                  <a:cubicBezTo>
                    <a:pt x="1615" y="2565"/>
                    <a:pt x="1598" y="2558"/>
                    <a:pt x="1583" y="2553"/>
                  </a:cubicBezTo>
                  <a:close/>
                  <a:moveTo>
                    <a:pt x="1241" y="2336"/>
                  </a:moveTo>
                  <a:cubicBezTo>
                    <a:pt x="1229" y="2322"/>
                    <a:pt x="1217" y="2311"/>
                    <a:pt x="1205" y="2298"/>
                  </a:cubicBezTo>
                  <a:lnTo>
                    <a:pt x="1114" y="2424"/>
                  </a:lnTo>
                  <a:cubicBezTo>
                    <a:pt x="1132" y="2429"/>
                    <a:pt x="1149" y="2433"/>
                    <a:pt x="1163" y="2440"/>
                  </a:cubicBezTo>
                  <a:lnTo>
                    <a:pt x="1241" y="2336"/>
                  </a:lnTo>
                  <a:close/>
                  <a:moveTo>
                    <a:pt x="1459" y="2498"/>
                  </a:moveTo>
                  <a:cubicBezTo>
                    <a:pt x="1444" y="2489"/>
                    <a:pt x="1431" y="2481"/>
                    <a:pt x="1415" y="2473"/>
                  </a:cubicBezTo>
                  <a:lnTo>
                    <a:pt x="1249" y="2697"/>
                  </a:lnTo>
                  <a:cubicBezTo>
                    <a:pt x="1278" y="2689"/>
                    <a:pt x="1305" y="2681"/>
                    <a:pt x="1329" y="2672"/>
                  </a:cubicBezTo>
                  <a:lnTo>
                    <a:pt x="1459" y="2498"/>
                  </a:lnTo>
                  <a:close/>
                  <a:moveTo>
                    <a:pt x="1051" y="2736"/>
                  </a:moveTo>
                  <a:lnTo>
                    <a:pt x="1056" y="2736"/>
                  </a:lnTo>
                  <a:lnTo>
                    <a:pt x="1309" y="2396"/>
                  </a:lnTo>
                  <a:cubicBezTo>
                    <a:pt x="1295" y="2385"/>
                    <a:pt x="1283" y="2374"/>
                    <a:pt x="1271" y="2363"/>
                  </a:cubicBezTo>
                  <a:lnTo>
                    <a:pt x="1202" y="2458"/>
                  </a:lnTo>
                  <a:lnTo>
                    <a:pt x="1173" y="2496"/>
                  </a:lnTo>
                  <a:lnTo>
                    <a:pt x="994" y="2738"/>
                  </a:lnTo>
                  <a:cubicBezTo>
                    <a:pt x="1012" y="2740"/>
                    <a:pt x="1030" y="2738"/>
                    <a:pt x="1051" y="2736"/>
                  </a:cubicBezTo>
                  <a:close/>
                  <a:moveTo>
                    <a:pt x="1080" y="2551"/>
                  </a:moveTo>
                  <a:cubicBezTo>
                    <a:pt x="1024" y="2596"/>
                    <a:pt x="988" y="2628"/>
                    <a:pt x="946" y="2648"/>
                  </a:cubicBezTo>
                  <a:lnTo>
                    <a:pt x="891" y="2722"/>
                  </a:lnTo>
                  <a:cubicBezTo>
                    <a:pt x="908" y="2727"/>
                    <a:pt x="926" y="2730"/>
                    <a:pt x="946" y="2733"/>
                  </a:cubicBezTo>
                  <a:lnTo>
                    <a:pt x="1080" y="2551"/>
                  </a:lnTo>
                  <a:close/>
                  <a:moveTo>
                    <a:pt x="880" y="2669"/>
                  </a:moveTo>
                  <a:cubicBezTo>
                    <a:pt x="842" y="2674"/>
                    <a:pt x="822" y="2677"/>
                    <a:pt x="810" y="2679"/>
                  </a:cubicBezTo>
                  <a:cubicBezTo>
                    <a:pt x="796" y="2683"/>
                    <a:pt x="796" y="2683"/>
                    <a:pt x="796" y="2683"/>
                  </a:cubicBezTo>
                  <a:cubicBezTo>
                    <a:pt x="796" y="2683"/>
                    <a:pt x="800" y="2684"/>
                    <a:pt x="805" y="2687"/>
                  </a:cubicBezTo>
                  <a:cubicBezTo>
                    <a:pt x="814" y="2692"/>
                    <a:pt x="829" y="2700"/>
                    <a:pt x="851" y="2709"/>
                  </a:cubicBezTo>
                  <a:lnTo>
                    <a:pt x="880" y="2669"/>
                  </a:lnTo>
                  <a:close/>
                  <a:moveTo>
                    <a:pt x="981" y="3106"/>
                  </a:moveTo>
                  <a:cubicBezTo>
                    <a:pt x="968" y="3108"/>
                    <a:pt x="954" y="3109"/>
                    <a:pt x="944" y="3111"/>
                  </a:cubicBezTo>
                  <a:lnTo>
                    <a:pt x="917" y="3147"/>
                  </a:lnTo>
                  <a:cubicBezTo>
                    <a:pt x="932" y="3153"/>
                    <a:pt x="949" y="3158"/>
                    <a:pt x="966" y="3164"/>
                  </a:cubicBezTo>
                  <a:lnTo>
                    <a:pt x="1012" y="3101"/>
                  </a:lnTo>
                  <a:cubicBezTo>
                    <a:pt x="1002" y="3103"/>
                    <a:pt x="991" y="3105"/>
                    <a:pt x="981" y="3106"/>
                  </a:cubicBezTo>
                  <a:close/>
                  <a:moveTo>
                    <a:pt x="1200" y="2965"/>
                  </a:moveTo>
                  <a:cubicBezTo>
                    <a:pt x="1151" y="3010"/>
                    <a:pt x="1122" y="3042"/>
                    <a:pt x="1090" y="3067"/>
                  </a:cubicBezTo>
                  <a:lnTo>
                    <a:pt x="1010" y="3173"/>
                  </a:lnTo>
                  <a:cubicBezTo>
                    <a:pt x="1029" y="3178"/>
                    <a:pt x="1048" y="3181"/>
                    <a:pt x="1064" y="3183"/>
                  </a:cubicBezTo>
                  <a:lnTo>
                    <a:pt x="1373" y="2766"/>
                  </a:lnTo>
                  <a:cubicBezTo>
                    <a:pt x="1306" y="2820"/>
                    <a:pt x="1285" y="2894"/>
                    <a:pt x="1200" y="2965"/>
                  </a:cubicBezTo>
                  <a:close/>
                  <a:moveTo>
                    <a:pt x="1465" y="2642"/>
                  </a:moveTo>
                  <a:lnTo>
                    <a:pt x="1543" y="2537"/>
                  </a:lnTo>
                  <a:cubicBezTo>
                    <a:pt x="1527" y="2530"/>
                    <a:pt x="1512" y="2524"/>
                    <a:pt x="1497" y="2515"/>
                  </a:cubicBezTo>
                  <a:lnTo>
                    <a:pt x="1395" y="2653"/>
                  </a:lnTo>
                  <a:cubicBezTo>
                    <a:pt x="1412" y="2648"/>
                    <a:pt x="1427" y="2644"/>
                    <a:pt x="1439" y="2643"/>
                  </a:cubicBezTo>
                  <a:cubicBezTo>
                    <a:pt x="1447" y="2643"/>
                    <a:pt x="1456" y="2642"/>
                    <a:pt x="1465" y="2642"/>
                  </a:cubicBezTo>
                  <a:close/>
                  <a:moveTo>
                    <a:pt x="966" y="2399"/>
                  </a:moveTo>
                  <a:lnTo>
                    <a:pt x="1122" y="2190"/>
                  </a:lnTo>
                  <a:cubicBezTo>
                    <a:pt x="1112" y="2175"/>
                    <a:pt x="1102" y="2160"/>
                    <a:pt x="1093" y="2145"/>
                  </a:cubicBezTo>
                  <a:lnTo>
                    <a:pt x="907" y="2396"/>
                  </a:lnTo>
                  <a:cubicBezTo>
                    <a:pt x="927" y="2398"/>
                    <a:pt x="948" y="2398"/>
                    <a:pt x="966" y="2399"/>
                  </a:cubicBezTo>
                  <a:close/>
                  <a:moveTo>
                    <a:pt x="2252" y="2800"/>
                  </a:moveTo>
                  <a:lnTo>
                    <a:pt x="2572" y="2365"/>
                  </a:lnTo>
                  <a:cubicBezTo>
                    <a:pt x="2530" y="2404"/>
                    <a:pt x="2484" y="2439"/>
                    <a:pt x="2435" y="2468"/>
                  </a:cubicBezTo>
                  <a:lnTo>
                    <a:pt x="2141" y="2864"/>
                  </a:lnTo>
                  <a:cubicBezTo>
                    <a:pt x="2208" y="2813"/>
                    <a:pt x="2233" y="2790"/>
                    <a:pt x="2252" y="2800"/>
                  </a:cubicBezTo>
                  <a:close/>
                  <a:moveTo>
                    <a:pt x="1069" y="2413"/>
                  </a:moveTo>
                  <a:lnTo>
                    <a:pt x="1178" y="2267"/>
                  </a:lnTo>
                  <a:cubicBezTo>
                    <a:pt x="1166" y="2254"/>
                    <a:pt x="1156" y="2239"/>
                    <a:pt x="1146" y="2226"/>
                  </a:cubicBezTo>
                  <a:lnTo>
                    <a:pt x="1015" y="2403"/>
                  </a:lnTo>
                  <a:cubicBezTo>
                    <a:pt x="1030" y="2404"/>
                    <a:pt x="1046" y="2407"/>
                    <a:pt x="1059" y="2411"/>
                  </a:cubicBezTo>
                  <a:cubicBezTo>
                    <a:pt x="1063" y="2411"/>
                    <a:pt x="1066" y="2411"/>
                    <a:pt x="1069" y="2413"/>
                  </a:cubicBezTo>
                  <a:close/>
                  <a:moveTo>
                    <a:pt x="758" y="1987"/>
                  </a:moveTo>
                  <a:cubicBezTo>
                    <a:pt x="775" y="2002"/>
                    <a:pt x="785" y="2015"/>
                    <a:pt x="792" y="2023"/>
                  </a:cubicBezTo>
                  <a:lnTo>
                    <a:pt x="975" y="1778"/>
                  </a:lnTo>
                  <a:cubicBezTo>
                    <a:pt x="973" y="1752"/>
                    <a:pt x="971" y="1727"/>
                    <a:pt x="971" y="1701"/>
                  </a:cubicBezTo>
                  <a:lnTo>
                    <a:pt x="758" y="1987"/>
                  </a:lnTo>
                  <a:close/>
                  <a:moveTo>
                    <a:pt x="2236" y="2973"/>
                  </a:moveTo>
                  <a:lnTo>
                    <a:pt x="3275" y="1569"/>
                  </a:lnTo>
                  <a:cubicBezTo>
                    <a:pt x="3263" y="1554"/>
                    <a:pt x="3254" y="1539"/>
                    <a:pt x="3243" y="1530"/>
                  </a:cubicBezTo>
                  <a:lnTo>
                    <a:pt x="2273" y="2841"/>
                  </a:lnTo>
                  <a:cubicBezTo>
                    <a:pt x="2274" y="2870"/>
                    <a:pt x="2260" y="2913"/>
                    <a:pt x="2236" y="2973"/>
                  </a:cubicBezTo>
                  <a:close/>
                  <a:moveTo>
                    <a:pt x="1724" y="1473"/>
                  </a:moveTo>
                  <a:cubicBezTo>
                    <a:pt x="1549" y="1522"/>
                    <a:pt x="1264" y="1602"/>
                    <a:pt x="1073" y="1656"/>
                  </a:cubicBezTo>
                  <a:cubicBezTo>
                    <a:pt x="1072" y="1671"/>
                    <a:pt x="1071" y="1686"/>
                    <a:pt x="1071" y="1702"/>
                  </a:cubicBezTo>
                  <a:cubicBezTo>
                    <a:pt x="1071" y="1757"/>
                    <a:pt x="1077" y="1812"/>
                    <a:pt x="1087" y="1864"/>
                  </a:cubicBezTo>
                  <a:cubicBezTo>
                    <a:pt x="1310" y="1727"/>
                    <a:pt x="1579" y="1562"/>
                    <a:pt x="1724" y="1473"/>
                  </a:cubicBezTo>
                  <a:close/>
                  <a:moveTo>
                    <a:pt x="1374" y="1066"/>
                  </a:moveTo>
                  <a:cubicBezTo>
                    <a:pt x="1340" y="1094"/>
                    <a:pt x="1308" y="1125"/>
                    <a:pt x="1279" y="1158"/>
                  </a:cubicBezTo>
                  <a:cubicBezTo>
                    <a:pt x="1403" y="1193"/>
                    <a:pt x="1585" y="1245"/>
                    <a:pt x="1726" y="1285"/>
                  </a:cubicBezTo>
                  <a:cubicBezTo>
                    <a:pt x="1617" y="1217"/>
                    <a:pt x="1479" y="1132"/>
                    <a:pt x="1374" y="1066"/>
                  </a:cubicBezTo>
                  <a:close/>
                  <a:moveTo>
                    <a:pt x="1080" y="1587"/>
                  </a:moveTo>
                  <a:cubicBezTo>
                    <a:pt x="1270" y="1533"/>
                    <a:pt x="1538" y="1458"/>
                    <a:pt x="1705" y="1411"/>
                  </a:cubicBezTo>
                  <a:lnTo>
                    <a:pt x="1126" y="1411"/>
                  </a:lnTo>
                  <a:cubicBezTo>
                    <a:pt x="1104" y="1467"/>
                    <a:pt x="1089" y="1526"/>
                    <a:pt x="1080" y="1587"/>
                  </a:cubicBezTo>
                  <a:close/>
                  <a:moveTo>
                    <a:pt x="1235" y="1213"/>
                  </a:moveTo>
                  <a:cubicBezTo>
                    <a:pt x="1203" y="1255"/>
                    <a:pt x="1176" y="1299"/>
                    <a:pt x="1153" y="1347"/>
                  </a:cubicBezTo>
                  <a:lnTo>
                    <a:pt x="1707" y="1347"/>
                  </a:lnTo>
                  <a:cubicBezTo>
                    <a:pt x="1557" y="1304"/>
                    <a:pt x="1358" y="1248"/>
                    <a:pt x="1235" y="1213"/>
                  </a:cubicBezTo>
                  <a:close/>
                  <a:moveTo>
                    <a:pt x="2638" y="2199"/>
                  </a:moveTo>
                  <a:cubicBezTo>
                    <a:pt x="2469" y="2013"/>
                    <a:pt x="2200" y="1716"/>
                    <a:pt x="2065" y="1566"/>
                  </a:cubicBezTo>
                  <a:cubicBezTo>
                    <a:pt x="2155" y="1757"/>
                    <a:pt x="2342" y="2152"/>
                    <a:pt x="2449" y="2381"/>
                  </a:cubicBezTo>
                  <a:cubicBezTo>
                    <a:pt x="2522" y="2330"/>
                    <a:pt x="2585" y="2269"/>
                    <a:pt x="2638" y="2199"/>
                  </a:cubicBezTo>
                  <a:close/>
                  <a:moveTo>
                    <a:pt x="2074" y="2530"/>
                  </a:moveTo>
                  <a:cubicBezTo>
                    <a:pt x="2036" y="2269"/>
                    <a:pt x="1970" y="1816"/>
                    <a:pt x="1939" y="1604"/>
                  </a:cubicBezTo>
                  <a:cubicBezTo>
                    <a:pt x="1908" y="1803"/>
                    <a:pt x="1841" y="2235"/>
                    <a:pt x="1796" y="2529"/>
                  </a:cubicBezTo>
                  <a:cubicBezTo>
                    <a:pt x="1843" y="2536"/>
                    <a:pt x="1890" y="2541"/>
                    <a:pt x="1940" y="2541"/>
                  </a:cubicBezTo>
                  <a:cubicBezTo>
                    <a:pt x="1985" y="2541"/>
                    <a:pt x="2030" y="2537"/>
                    <a:pt x="2074" y="2530"/>
                  </a:cubicBezTo>
                  <a:close/>
                  <a:moveTo>
                    <a:pt x="1872" y="1600"/>
                  </a:moveTo>
                  <a:cubicBezTo>
                    <a:pt x="1781" y="1792"/>
                    <a:pt x="1596" y="2182"/>
                    <a:pt x="1485" y="2416"/>
                  </a:cubicBezTo>
                  <a:cubicBezTo>
                    <a:pt x="1560" y="2461"/>
                    <a:pt x="1642" y="2495"/>
                    <a:pt x="1730" y="2516"/>
                  </a:cubicBezTo>
                  <a:cubicBezTo>
                    <a:pt x="1775" y="2225"/>
                    <a:pt x="1841" y="1801"/>
                    <a:pt x="1872" y="1600"/>
                  </a:cubicBezTo>
                  <a:close/>
                  <a:moveTo>
                    <a:pt x="1429" y="2380"/>
                  </a:moveTo>
                  <a:cubicBezTo>
                    <a:pt x="1541" y="2143"/>
                    <a:pt x="1724" y="1757"/>
                    <a:pt x="1813" y="1569"/>
                  </a:cubicBezTo>
                  <a:cubicBezTo>
                    <a:pt x="1676" y="1722"/>
                    <a:pt x="1407" y="2020"/>
                    <a:pt x="1243" y="2202"/>
                  </a:cubicBezTo>
                  <a:cubicBezTo>
                    <a:pt x="1295" y="2270"/>
                    <a:pt x="1358" y="2330"/>
                    <a:pt x="1429" y="2380"/>
                  </a:cubicBezTo>
                  <a:close/>
                  <a:moveTo>
                    <a:pt x="2174" y="1411"/>
                  </a:moveTo>
                  <a:cubicBezTo>
                    <a:pt x="2338" y="1458"/>
                    <a:pt x="2603" y="1532"/>
                    <a:pt x="2799" y="1588"/>
                  </a:cubicBezTo>
                  <a:cubicBezTo>
                    <a:pt x="2791" y="1526"/>
                    <a:pt x="2775" y="1468"/>
                    <a:pt x="2754" y="1411"/>
                  </a:cubicBezTo>
                  <a:lnTo>
                    <a:pt x="2174" y="1411"/>
                  </a:lnTo>
                  <a:close/>
                  <a:moveTo>
                    <a:pt x="2150" y="1472"/>
                  </a:moveTo>
                  <a:cubicBezTo>
                    <a:pt x="2317" y="1576"/>
                    <a:pt x="2613" y="1760"/>
                    <a:pt x="2791" y="1871"/>
                  </a:cubicBezTo>
                  <a:cubicBezTo>
                    <a:pt x="2802" y="1817"/>
                    <a:pt x="2808" y="1760"/>
                    <a:pt x="2808" y="1702"/>
                  </a:cubicBezTo>
                  <a:cubicBezTo>
                    <a:pt x="2808" y="1687"/>
                    <a:pt x="2807" y="1672"/>
                    <a:pt x="2806" y="1657"/>
                  </a:cubicBezTo>
                  <a:cubicBezTo>
                    <a:pt x="2606" y="1600"/>
                    <a:pt x="2320" y="1520"/>
                    <a:pt x="2150" y="1472"/>
                  </a:cubicBezTo>
                  <a:close/>
                  <a:moveTo>
                    <a:pt x="1830" y="870"/>
                  </a:moveTo>
                  <a:cubicBezTo>
                    <a:pt x="1801" y="874"/>
                    <a:pt x="1771" y="879"/>
                    <a:pt x="1743" y="885"/>
                  </a:cubicBezTo>
                  <a:cubicBezTo>
                    <a:pt x="1786" y="977"/>
                    <a:pt x="1834" y="1077"/>
                    <a:pt x="1874" y="1161"/>
                  </a:cubicBezTo>
                  <a:cubicBezTo>
                    <a:pt x="1860" y="1073"/>
                    <a:pt x="1845" y="967"/>
                    <a:pt x="1830" y="870"/>
                  </a:cubicBezTo>
                  <a:close/>
                  <a:moveTo>
                    <a:pt x="2677" y="2144"/>
                  </a:moveTo>
                  <a:cubicBezTo>
                    <a:pt x="2718" y="2080"/>
                    <a:pt x="2751" y="2011"/>
                    <a:pt x="2773" y="1937"/>
                  </a:cubicBezTo>
                  <a:cubicBezTo>
                    <a:pt x="2601" y="1830"/>
                    <a:pt x="2296" y="1640"/>
                    <a:pt x="2122" y="1531"/>
                  </a:cubicBezTo>
                  <a:cubicBezTo>
                    <a:pt x="2256" y="1680"/>
                    <a:pt x="2510" y="1960"/>
                    <a:pt x="2677" y="2144"/>
                  </a:cubicBezTo>
                  <a:close/>
                  <a:moveTo>
                    <a:pt x="2117" y="1230"/>
                  </a:moveTo>
                  <a:cubicBezTo>
                    <a:pt x="2219" y="1167"/>
                    <a:pt x="2347" y="1087"/>
                    <a:pt x="2450" y="1024"/>
                  </a:cubicBezTo>
                  <a:cubicBezTo>
                    <a:pt x="2420" y="1003"/>
                    <a:pt x="2388" y="982"/>
                    <a:pt x="2355" y="965"/>
                  </a:cubicBezTo>
                  <a:cubicBezTo>
                    <a:pt x="2279" y="1050"/>
                    <a:pt x="2190" y="1149"/>
                    <a:pt x="2117" y="1230"/>
                  </a:cubicBezTo>
                  <a:close/>
                  <a:moveTo>
                    <a:pt x="2005" y="1595"/>
                  </a:moveTo>
                  <a:cubicBezTo>
                    <a:pt x="2036" y="1806"/>
                    <a:pt x="2101" y="2256"/>
                    <a:pt x="2139" y="2518"/>
                  </a:cubicBezTo>
                  <a:cubicBezTo>
                    <a:pt x="2230" y="2497"/>
                    <a:pt x="2316" y="2463"/>
                    <a:pt x="2393" y="2417"/>
                  </a:cubicBezTo>
                  <a:cubicBezTo>
                    <a:pt x="2286" y="2191"/>
                    <a:pt x="2097" y="1789"/>
                    <a:pt x="2005" y="1595"/>
                  </a:cubicBezTo>
                  <a:close/>
                  <a:moveTo>
                    <a:pt x="2067" y="1188"/>
                  </a:moveTo>
                  <a:cubicBezTo>
                    <a:pt x="2136" y="1111"/>
                    <a:pt x="2220" y="1017"/>
                    <a:pt x="2293" y="936"/>
                  </a:cubicBezTo>
                  <a:cubicBezTo>
                    <a:pt x="2263" y="923"/>
                    <a:pt x="2233" y="911"/>
                    <a:pt x="2202" y="902"/>
                  </a:cubicBezTo>
                  <a:cubicBezTo>
                    <a:pt x="2158" y="996"/>
                    <a:pt x="2108" y="1101"/>
                    <a:pt x="2067" y="1188"/>
                  </a:cubicBezTo>
                  <a:close/>
                  <a:moveTo>
                    <a:pt x="2006" y="1161"/>
                  </a:moveTo>
                  <a:cubicBezTo>
                    <a:pt x="2046" y="1077"/>
                    <a:pt x="2093" y="977"/>
                    <a:pt x="2136" y="885"/>
                  </a:cubicBezTo>
                  <a:cubicBezTo>
                    <a:pt x="2108" y="879"/>
                    <a:pt x="2079" y="874"/>
                    <a:pt x="2049" y="870"/>
                  </a:cubicBezTo>
                  <a:cubicBezTo>
                    <a:pt x="2035" y="967"/>
                    <a:pt x="2019" y="1073"/>
                    <a:pt x="2006" y="1161"/>
                  </a:cubicBezTo>
                  <a:close/>
                  <a:moveTo>
                    <a:pt x="2172" y="1347"/>
                  </a:moveTo>
                  <a:lnTo>
                    <a:pt x="2726" y="1347"/>
                  </a:lnTo>
                  <a:cubicBezTo>
                    <a:pt x="2703" y="1299"/>
                    <a:pt x="2676" y="1255"/>
                    <a:pt x="2644" y="1213"/>
                  </a:cubicBezTo>
                  <a:cubicBezTo>
                    <a:pt x="2522" y="1248"/>
                    <a:pt x="2323" y="1304"/>
                    <a:pt x="2172" y="1347"/>
                  </a:cubicBezTo>
                  <a:close/>
                  <a:moveTo>
                    <a:pt x="1586" y="936"/>
                  </a:moveTo>
                  <a:cubicBezTo>
                    <a:pt x="1659" y="1017"/>
                    <a:pt x="1744" y="1111"/>
                    <a:pt x="1813" y="1188"/>
                  </a:cubicBezTo>
                  <a:cubicBezTo>
                    <a:pt x="1771" y="1101"/>
                    <a:pt x="1722" y="996"/>
                    <a:pt x="1677" y="902"/>
                  </a:cubicBezTo>
                  <a:cubicBezTo>
                    <a:pt x="1646" y="911"/>
                    <a:pt x="1616" y="923"/>
                    <a:pt x="1586" y="936"/>
                  </a:cubicBezTo>
                  <a:close/>
                  <a:moveTo>
                    <a:pt x="1524" y="965"/>
                  </a:moveTo>
                  <a:cubicBezTo>
                    <a:pt x="1491" y="982"/>
                    <a:pt x="1460" y="1002"/>
                    <a:pt x="1429" y="1024"/>
                  </a:cubicBezTo>
                  <a:cubicBezTo>
                    <a:pt x="1532" y="1087"/>
                    <a:pt x="1660" y="1167"/>
                    <a:pt x="1762" y="1230"/>
                  </a:cubicBezTo>
                  <a:cubicBezTo>
                    <a:pt x="1689" y="1149"/>
                    <a:pt x="1600" y="1049"/>
                    <a:pt x="1524" y="965"/>
                  </a:cubicBezTo>
                  <a:close/>
                  <a:moveTo>
                    <a:pt x="1982" y="865"/>
                  </a:moveTo>
                  <a:cubicBezTo>
                    <a:pt x="1968" y="864"/>
                    <a:pt x="1954" y="863"/>
                    <a:pt x="1940" y="863"/>
                  </a:cubicBezTo>
                  <a:cubicBezTo>
                    <a:pt x="1925" y="863"/>
                    <a:pt x="1911" y="864"/>
                    <a:pt x="1897" y="865"/>
                  </a:cubicBezTo>
                  <a:cubicBezTo>
                    <a:pt x="1911" y="961"/>
                    <a:pt x="1927" y="1065"/>
                    <a:pt x="1940" y="1152"/>
                  </a:cubicBezTo>
                  <a:cubicBezTo>
                    <a:pt x="1953" y="1065"/>
                    <a:pt x="1968" y="961"/>
                    <a:pt x="1982" y="865"/>
                  </a:cubicBezTo>
                  <a:close/>
                  <a:moveTo>
                    <a:pt x="1204" y="2147"/>
                  </a:moveTo>
                  <a:cubicBezTo>
                    <a:pt x="1369" y="1963"/>
                    <a:pt x="1630" y="1674"/>
                    <a:pt x="1763" y="1525"/>
                  </a:cubicBezTo>
                  <a:cubicBezTo>
                    <a:pt x="1616" y="1616"/>
                    <a:pt x="1332" y="1790"/>
                    <a:pt x="1104" y="1930"/>
                  </a:cubicBezTo>
                  <a:cubicBezTo>
                    <a:pt x="1127" y="2008"/>
                    <a:pt x="1161" y="2080"/>
                    <a:pt x="1204" y="2147"/>
                  </a:cubicBezTo>
                  <a:close/>
                  <a:moveTo>
                    <a:pt x="2153" y="1285"/>
                  </a:moveTo>
                  <a:cubicBezTo>
                    <a:pt x="2294" y="1245"/>
                    <a:pt x="2477" y="1193"/>
                    <a:pt x="2600" y="1158"/>
                  </a:cubicBezTo>
                  <a:cubicBezTo>
                    <a:pt x="2571" y="1125"/>
                    <a:pt x="2539" y="1094"/>
                    <a:pt x="2506" y="1066"/>
                  </a:cubicBezTo>
                  <a:cubicBezTo>
                    <a:pt x="2400" y="1132"/>
                    <a:pt x="2262" y="1217"/>
                    <a:pt x="2153" y="12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Содержание с изображение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Рисунок 2"/>
          <p:cNvSpPr>
            <a:spLocks noGrp="1"/>
          </p:cNvSpPr>
          <p:nvPr>
            <p:ph type="pic" idx="1"/>
          </p:nvPr>
        </p:nvSpPr>
        <p:spPr bwMode="auto">
          <a:xfrm>
            <a:off x="1" y="-1"/>
            <a:ext cx="2178843" cy="51435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594556" y="-1"/>
            <a:ext cx="370057" cy="8429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5267-F98D-45D9-ABB7-DCC0B0F70081}" type="slidenum">
              <a:rPr lang="ru-RU"/>
              <a:t>‹#›</a:t>
            </a:fld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 bwMode="auto">
          <a:xfrm>
            <a:off x="2376489" y="950913"/>
            <a:ext cx="6588124" cy="3997325"/>
          </a:xfrm>
        </p:spPr>
        <p:txBody>
          <a:bodyPr/>
          <a:lstStyle>
            <a:lvl1pPr marL="285750" indent="-285750" algn="l">
              <a:buClr>
                <a:schemeClr val="accent2"/>
              </a:buClr>
              <a:buFont typeface="Wingdings"/>
              <a:buChar char="Ü"/>
              <a:defRPr b="0" cap="none">
                <a:solidFill>
                  <a:schemeClr val="tx1"/>
                </a:solidFill>
              </a:defRPr>
            </a:lvl1pPr>
            <a:lvl2pPr marL="449263" indent="-179388" algn="l">
              <a:buClr>
                <a:schemeClr val="accent2"/>
              </a:buClr>
              <a:buFont typeface="Wingdings"/>
              <a:buChar char="§"/>
              <a:defRPr/>
            </a:lvl2pPr>
            <a:lvl3pPr marL="630238" indent="-180975" algn="l">
              <a:buClr>
                <a:schemeClr val="accent2"/>
              </a:buClr>
              <a:buFont typeface="Liberation Sans"/>
              <a:buChar char="▫"/>
              <a:defRPr sz="1200"/>
            </a:lvl3pPr>
            <a:lvl4pPr marL="809625" indent="-179388" algn="l">
              <a:buClr>
                <a:schemeClr val="accent2"/>
              </a:buClr>
              <a:buFont typeface="Liberation Sans"/>
              <a:buChar char="▫"/>
              <a:defRPr sz="1200"/>
            </a:lvl4pPr>
            <a:lvl5pPr marL="1795418" indent="-179384" algn="l">
              <a:buClr>
                <a:schemeClr val="accent2"/>
              </a:buClr>
              <a:buFont typeface="Wingdings"/>
              <a:buChar char="§"/>
              <a:defRPr sz="12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56175" y="68892"/>
            <a:ext cx="5538370" cy="76377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380882" y="68892"/>
            <a:ext cx="675290" cy="763777"/>
          </a:xfrm>
          <a:prstGeom prst="rect">
            <a:avLst/>
          </a:prstGeom>
        </p:spPr>
      </p:pic>
      <p:sp>
        <p:nvSpPr>
          <p:cNvPr id="4" name="Line 13"/>
          <p:cNvSpPr>
            <a:spLocks noChangeShapeType="1"/>
          </p:cNvSpPr>
          <p:nvPr userDrawn="1"/>
        </p:nvSpPr>
        <p:spPr bwMode="auto">
          <a:xfrm rot="16199998">
            <a:off x="-374055" y="2571750"/>
            <a:ext cx="51435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400">
              <a:latin typeface="Liberatio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Застав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2178844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59293" y="832670"/>
            <a:ext cx="6542834" cy="3243739"/>
          </a:xfrm>
        </p:spPr>
        <p:txBody>
          <a:bodyPr/>
          <a:lstStyle>
            <a:lvl1pPr>
              <a:defRPr sz="2800" b="0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rot="16199998">
            <a:off x="-374055" y="2571750"/>
            <a:ext cx="51435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400">
              <a:latin typeface="Liberation Sans"/>
            </a:endParaRPr>
          </a:p>
        </p:txBody>
      </p:sp>
      <p:grpSp>
        <p:nvGrpSpPr>
          <p:cNvPr id="5" name="Группа 4"/>
          <p:cNvGrpSpPr/>
          <p:nvPr userDrawn="1"/>
        </p:nvGrpSpPr>
        <p:grpSpPr bwMode="auto">
          <a:xfrm>
            <a:off x="187325" y="74613"/>
            <a:ext cx="663576" cy="754063"/>
            <a:chOff x="187325" y="74613"/>
            <a:chExt cx="663576" cy="754063"/>
          </a:xfrm>
          <a:solidFill>
            <a:schemeClr val="bg1"/>
          </a:solidFill>
        </p:grpSpPr>
        <p:sp>
          <p:nvSpPr>
            <p:cNvPr id="7" name="Freeform 5"/>
            <p:cNvSpPr/>
            <p:nvPr userDrawn="1"/>
          </p:nvSpPr>
          <p:spPr bwMode="auto">
            <a:xfrm>
              <a:off x="187325" y="74613"/>
              <a:ext cx="376238" cy="754063"/>
            </a:xfrm>
            <a:custGeom>
              <a:avLst/>
              <a:gdLst>
                <a:gd name="T0" fmla="*/ 0 w 2492"/>
                <a:gd name="T1" fmla="*/ 2492 h 4985"/>
                <a:gd name="T2" fmla="*/ 2492 w 2492"/>
                <a:gd name="T3" fmla="*/ 4985 h 4985"/>
                <a:gd name="T4" fmla="*/ 2492 w 2492"/>
                <a:gd name="T5" fmla="*/ 4615 h 4985"/>
                <a:gd name="T6" fmla="*/ 369 w 2492"/>
                <a:gd name="T7" fmla="*/ 2492 h 4985"/>
                <a:gd name="T8" fmla="*/ 2492 w 2492"/>
                <a:gd name="T9" fmla="*/ 369 h 4985"/>
                <a:gd name="T10" fmla="*/ 2492 w 2492"/>
                <a:gd name="T11" fmla="*/ 0 h 4985"/>
                <a:gd name="T12" fmla="*/ 0 w 2492"/>
                <a:gd name="T13" fmla="*/ 2492 h 4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2" h="4985" extrusionOk="0">
                  <a:moveTo>
                    <a:pt x="0" y="2492"/>
                  </a:moveTo>
                  <a:cubicBezTo>
                    <a:pt x="0" y="3866"/>
                    <a:pt x="1118" y="4985"/>
                    <a:pt x="2492" y="4985"/>
                  </a:cubicBezTo>
                  <a:lnTo>
                    <a:pt x="2492" y="4615"/>
                  </a:lnTo>
                  <a:cubicBezTo>
                    <a:pt x="1322" y="4615"/>
                    <a:pt x="369" y="3663"/>
                    <a:pt x="369" y="2492"/>
                  </a:cubicBezTo>
                  <a:cubicBezTo>
                    <a:pt x="369" y="1322"/>
                    <a:pt x="1322" y="369"/>
                    <a:pt x="2492" y="369"/>
                  </a:cubicBezTo>
                  <a:lnTo>
                    <a:pt x="2492" y="0"/>
                  </a:lnTo>
                  <a:cubicBezTo>
                    <a:pt x="1118" y="0"/>
                    <a:pt x="0" y="1118"/>
                    <a:pt x="0" y="24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268288" y="195263"/>
              <a:ext cx="582613" cy="530225"/>
            </a:xfrm>
            <a:custGeom>
              <a:avLst/>
              <a:gdLst>
                <a:gd name="T0" fmla="*/ 3157 w 3852"/>
                <a:gd name="T1" fmla="*/ 2103 h 3502"/>
                <a:gd name="T2" fmla="*/ 1895 w 3852"/>
                <a:gd name="T3" fmla="*/ 451 h 3502"/>
                <a:gd name="T4" fmla="*/ 2874 w 3852"/>
                <a:gd name="T5" fmla="*/ 1722 h 3502"/>
                <a:gd name="T6" fmla="*/ 2711 w 3852"/>
                <a:gd name="T7" fmla="*/ 1180 h 3502"/>
                <a:gd name="T8" fmla="*/ 1315 w 3852"/>
                <a:gd name="T9" fmla="*/ 623 h 3502"/>
                <a:gd name="T10" fmla="*/ 2874 w 3852"/>
                <a:gd name="T11" fmla="*/ 1653 h 3502"/>
                <a:gd name="T12" fmla="*/ 1737 w 3852"/>
                <a:gd name="T13" fmla="*/ 373 h 3502"/>
                <a:gd name="T14" fmla="*/ 2764 w 3852"/>
                <a:gd name="T15" fmla="*/ 1263 h 3502"/>
                <a:gd name="T16" fmla="*/ 880 w 3852"/>
                <a:gd name="T17" fmla="*/ 1099 h 3502"/>
                <a:gd name="T18" fmla="*/ 3242 w 3852"/>
                <a:gd name="T19" fmla="*/ 851 h 3502"/>
                <a:gd name="T20" fmla="*/ 700 w 3852"/>
                <a:gd name="T21" fmla="*/ 998 h 3502"/>
                <a:gd name="T22" fmla="*/ 524 w 3852"/>
                <a:gd name="T23" fmla="*/ 1167 h 3502"/>
                <a:gd name="T24" fmla="*/ 3213 w 3852"/>
                <a:gd name="T25" fmla="*/ 1500 h 3502"/>
                <a:gd name="T26" fmla="*/ 2943 w 3852"/>
                <a:gd name="T27" fmla="*/ 339 h 3502"/>
                <a:gd name="T28" fmla="*/ 3377 w 3852"/>
                <a:gd name="T29" fmla="*/ 1073 h 3502"/>
                <a:gd name="T30" fmla="*/ 3716 w 3852"/>
                <a:gd name="T31" fmla="*/ 973 h 3502"/>
                <a:gd name="T32" fmla="*/ 15 w 3852"/>
                <a:gd name="T33" fmla="*/ 2075 h 3502"/>
                <a:gd name="T34" fmla="*/ 724 w 3852"/>
                <a:gd name="T35" fmla="*/ 2033 h 3502"/>
                <a:gd name="T36" fmla="*/ 2048 w 3852"/>
                <a:gd name="T37" fmla="*/ 784 h 3502"/>
                <a:gd name="T38" fmla="*/ 2920 w 3852"/>
                <a:gd name="T39" fmla="*/ 747 h 3502"/>
                <a:gd name="T40" fmla="*/ 1941 w 3852"/>
                <a:gd name="T41" fmla="*/ 775 h 3502"/>
                <a:gd name="T42" fmla="*/ 2316 w 3852"/>
                <a:gd name="T43" fmla="*/ 574 h 3502"/>
                <a:gd name="T44" fmla="*/ 583 w 3852"/>
                <a:gd name="T45" fmla="*/ 2070 h 3502"/>
                <a:gd name="T46" fmla="*/ 2898 w 3852"/>
                <a:gd name="T47" fmla="*/ 706 h 3502"/>
                <a:gd name="T48" fmla="*/ 495 w 3852"/>
                <a:gd name="T49" fmla="*/ 2119 h 3502"/>
                <a:gd name="T50" fmla="*/ 692 w 3852"/>
                <a:gd name="T51" fmla="*/ 1703 h 3502"/>
                <a:gd name="T52" fmla="*/ 717 w 3852"/>
                <a:gd name="T53" fmla="*/ 1956 h 3502"/>
                <a:gd name="T54" fmla="*/ 2989 w 3852"/>
                <a:gd name="T55" fmla="*/ 2635 h 3502"/>
                <a:gd name="T56" fmla="*/ 449 w 3852"/>
                <a:gd name="T57" fmla="*/ 1871 h 3502"/>
                <a:gd name="T58" fmla="*/ 3075 w 3852"/>
                <a:gd name="T59" fmla="*/ 2060 h 3502"/>
                <a:gd name="T60" fmla="*/ 2872 w 3852"/>
                <a:gd name="T61" fmla="*/ 2488 h 3502"/>
                <a:gd name="T62" fmla="*/ 2649 w 3852"/>
                <a:gd name="T63" fmla="*/ 2638 h 3502"/>
                <a:gd name="T64" fmla="*/ 3041 w 3852"/>
                <a:gd name="T65" fmla="*/ 2717 h 3502"/>
                <a:gd name="T66" fmla="*/ 2330 w 3852"/>
                <a:gd name="T67" fmla="*/ 3458 h 3502"/>
                <a:gd name="T68" fmla="*/ 332 w 3852"/>
                <a:gd name="T69" fmla="*/ 1729 h 3502"/>
                <a:gd name="T70" fmla="*/ 3243 w 3852"/>
                <a:gd name="T71" fmla="*/ 2833 h 3502"/>
                <a:gd name="T72" fmla="*/ 1029 w 3852"/>
                <a:gd name="T73" fmla="*/ 330 h 3502"/>
                <a:gd name="T74" fmla="*/ 3424 w 3852"/>
                <a:gd name="T75" fmla="*/ 1977 h 3502"/>
                <a:gd name="T76" fmla="*/ 3642 w 3852"/>
                <a:gd name="T77" fmla="*/ 1990 h 3502"/>
                <a:gd name="T78" fmla="*/ 3531 w 3852"/>
                <a:gd name="T79" fmla="*/ 1987 h 3502"/>
                <a:gd name="T80" fmla="*/ 3743 w 3852"/>
                <a:gd name="T81" fmla="*/ 2005 h 3502"/>
                <a:gd name="T82" fmla="*/ 3340 w 3852"/>
                <a:gd name="T83" fmla="*/ 1635 h 3502"/>
                <a:gd name="T84" fmla="*/ 1923 w 3852"/>
                <a:gd name="T85" fmla="*/ 2614 h 3502"/>
                <a:gd name="T86" fmla="*/ 1674 w 3852"/>
                <a:gd name="T87" fmla="*/ 2581 h 3502"/>
                <a:gd name="T88" fmla="*/ 2057 w 3852"/>
                <a:gd name="T89" fmla="*/ 2604 h 3502"/>
                <a:gd name="T90" fmla="*/ 2259 w 3852"/>
                <a:gd name="T91" fmla="*/ 2555 h 3502"/>
                <a:gd name="T92" fmla="*/ 1114 w 3852"/>
                <a:gd name="T93" fmla="*/ 2424 h 3502"/>
                <a:gd name="T94" fmla="*/ 1271 w 3852"/>
                <a:gd name="T95" fmla="*/ 2363 h 3502"/>
                <a:gd name="T96" fmla="*/ 810 w 3852"/>
                <a:gd name="T97" fmla="*/ 2679 h 3502"/>
                <a:gd name="T98" fmla="*/ 1200 w 3852"/>
                <a:gd name="T99" fmla="*/ 2965 h 3502"/>
                <a:gd name="T100" fmla="*/ 1465 w 3852"/>
                <a:gd name="T101" fmla="*/ 2642 h 3502"/>
                <a:gd name="T102" fmla="*/ 1069 w 3852"/>
                <a:gd name="T103" fmla="*/ 2413 h 3502"/>
                <a:gd name="T104" fmla="*/ 2236 w 3852"/>
                <a:gd name="T105" fmla="*/ 2973 h 3502"/>
                <a:gd name="T106" fmla="*/ 1279 w 3852"/>
                <a:gd name="T107" fmla="*/ 1158 h 3502"/>
                <a:gd name="T108" fmla="*/ 2638 w 3852"/>
                <a:gd name="T109" fmla="*/ 2199 h 3502"/>
                <a:gd name="T110" fmla="*/ 1730 w 3852"/>
                <a:gd name="T111" fmla="*/ 2516 h 3502"/>
                <a:gd name="T112" fmla="*/ 2791 w 3852"/>
                <a:gd name="T113" fmla="*/ 1871 h 3502"/>
                <a:gd name="T114" fmla="*/ 2677 w 3852"/>
                <a:gd name="T115" fmla="*/ 2144 h 3502"/>
                <a:gd name="T116" fmla="*/ 2202 w 3852"/>
                <a:gd name="T117" fmla="*/ 902 h 3502"/>
                <a:gd name="T118" fmla="*/ 1813 w 3852"/>
                <a:gd name="T119" fmla="*/ 1188 h 3502"/>
                <a:gd name="T120" fmla="*/ 1982 w 3852"/>
                <a:gd name="T121" fmla="*/ 865 h 3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2" h="3502" extrusionOk="0">
                  <a:moveTo>
                    <a:pt x="3843" y="2023"/>
                  </a:moveTo>
                  <a:cubicBezTo>
                    <a:pt x="3838" y="2007"/>
                    <a:pt x="3831" y="1989"/>
                    <a:pt x="3821" y="1969"/>
                  </a:cubicBezTo>
                  <a:lnTo>
                    <a:pt x="3779" y="2026"/>
                  </a:lnTo>
                  <a:cubicBezTo>
                    <a:pt x="3780" y="2028"/>
                    <a:pt x="3780" y="2028"/>
                    <a:pt x="3780" y="2028"/>
                  </a:cubicBezTo>
                  <a:cubicBezTo>
                    <a:pt x="3798" y="2040"/>
                    <a:pt x="3809" y="2049"/>
                    <a:pt x="3819" y="2056"/>
                  </a:cubicBezTo>
                  <a:cubicBezTo>
                    <a:pt x="3852" y="2078"/>
                    <a:pt x="3852" y="2078"/>
                    <a:pt x="3852" y="2078"/>
                  </a:cubicBezTo>
                  <a:cubicBezTo>
                    <a:pt x="3852" y="2078"/>
                    <a:pt x="3852" y="2056"/>
                    <a:pt x="3843" y="2023"/>
                  </a:cubicBezTo>
                  <a:close/>
                  <a:moveTo>
                    <a:pt x="3223" y="2129"/>
                  </a:moveTo>
                  <a:cubicBezTo>
                    <a:pt x="3223" y="2129"/>
                    <a:pt x="3220" y="2121"/>
                    <a:pt x="3214" y="2110"/>
                  </a:cubicBezTo>
                  <a:cubicBezTo>
                    <a:pt x="3209" y="2095"/>
                    <a:pt x="3201" y="2075"/>
                    <a:pt x="3193" y="2056"/>
                  </a:cubicBezTo>
                  <a:lnTo>
                    <a:pt x="3157" y="2103"/>
                  </a:lnTo>
                  <a:cubicBezTo>
                    <a:pt x="3175" y="2113"/>
                    <a:pt x="3191" y="2119"/>
                    <a:pt x="3202" y="2125"/>
                  </a:cubicBezTo>
                  <a:cubicBezTo>
                    <a:pt x="3216" y="2128"/>
                    <a:pt x="3223" y="2129"/>
                    <a:pt x="3223" y="2129"/>
                  </a:cubicBezTo>
                  <a:close/>
                  <a:moveTo>
                    <a:pt x="1734" y="515"/>
                  </a:moveTo>
                  <a:lnTo>
                    <a:pt x="1454" y="893"/>
                  </a:lnTo>
                  <a:cubicBezTo>
                    <a:pt x="1485" y="877"/>
                    <a:pt x="1517" y="862"/>
                    <a:pt x="1549" y="849"/>
                  </a:cubicBezTo>
                  <a:lnTo>
                    <a:pt x="1762" y="561"/>
                  </a:lnTo>
                  <a:cubicBezTo>
                    <a:pt x="1754" y="551"/>
                    <a:pt x="1744" y="535"/>
                    <a:pt x="1734" y="515"/>
                  </a:cubicBezTo>
                  <a:close/>
                  <a:moveTo>
                    <a:pt x="1699" y="802"/>
                  </a:moveTo>
                  <a:lnTo>
                    <a:pt x="1996" y="398"/>
                  </a:lnTo>
                  <a:cubicBezTo>
                    <a:pt x="1986" y="401"/>
                    <a:pt x="1975" y="406"/>
                    <a:pt x="1965" y="412"/>
                  </a:cubicBezTo>
                  <a:cubicBezTo>
                    <a:pt x="1938" y="425"/>
                    <a:pt x="1914" y="439"/>
                    <a:pt x="1895" y="451"/>
                  </a:cubicBezTo>
                  <a:lnTo>
                    <a:pt x="1620" y="823"/>
                  </a:lnTo>
                  <a:cubicBezTo>
                    <a:pt x="1646" y="814"/>
                    <a:pt x="1671" y="808"/>
                    <a:pt x="1699" y="802"/>
                  </a:cubicBezTo>
                  <a:close/>
                  <a:moveTo>
                    <a:pt x="1130" y="417"/>
                  </a:moveTo>
                  <a:lnTo>
                    <a:pt x="968" y="636"/>
                  </a:lnTo>
                  <a:cubicBezTo>
                    <a:pt x="954" y="677"/>
                    <a:pt x="941" y="725"/>
                    <a:pt x="929" y="772"/>
                  </a:cubicBezTo>
                  <a:lnTo>
                    <a:pt x="1156" y="465"/>
                  </a:lnTo>
                  <a:cubicBezTo>
                    <a:pt x="1149" y="448"/>
                    <a:pt x="1141" y="432"/>
                    <a:pt x="1130" y="417"/>
                  </a:cubicBezTo>
                  <a:close/>
                  <a:moveTo>
                    <a:pt x="3263" y="1279"/>
                  </a:moveTo>
                  <a:cubicBezTo>
                    <a:pt x="3259" y="1276"/>
                    <a:pt x="3252" y="1273"/>
                    <a:pt x="3245" y="1269"/>
                  </a:cubicBezTo>
                  <a:cubicBezTo>
                    <a:pt x="3236" y="1265"/>
                    <a:pt x="3228" y="1261"/>
                    <a:pt x="3220" y="1258"/>
                  </a:cubicBezTo>
                  <a:lnTo>
                    <a:pt x="2874" y="1722"/>
                  </a:lnTo>
                  <a:cubicBezTo>
                    <a:pt x="2874" y="1755"/>
                    <a:pt x="2871" y="1786"/>
                    <a:pt x="2867" y="1815"/>
                  </a:cubicBezTo>
                  <a:lnTo>
                    <a:pt x="3136" y="1451"/>
                  </a:lnTo>
                  <a:cubicBezTo>
                    <a:pt x="3118" y="1441"/>
                    <a:pt x="3104" y="1435"/>
                    <a:pt x="3104" y="1435"/>
                  </a:cubicBezTo>
                  <a:cubicBezTo>
                    <a:pt x="3104" y="1435"/>
                    <a:pt x="3120" y="1420"/>
                    <a:pt x="3174" y="1400"/>
                  </a:cubicBezTo>
                  <a:lnTo>
                    <a:pt x="3263" y="1279"/>
                  </a:lnTo>
                  <a:close/>
                  <a:moveTo>
                    <a:pt x="1071" y="2105"/>
                  </a:moveTo>
                  <a:cubicBezTo>
                    <a:pt x="1063" y="2088"/>
                    <a:pt x="1055" y="2072"/>
                    <a:pt x="1048" y="2056"/>
                  </a:cubicBezTo>
                  <a:lnTo>
                    <a:pt x="795" y="2396"/>
                  </a:lnTo>
                  <a:lnTo>
                    <a:pt x="856" y="2396"/>
                  </a:lnTo>
                  <a:lnTo>
                    <a:pt x="1071" y="2105"/>
                  </a:lnTo>
                  <a:close/>
                  <a:moveTo>
                    <a:pt x="2711" y="1180"/>
                  </a:moveTo>
                  <a:cubicBezTo>
                    <a:pt x="2721" y="1194"/>
                    <a:pt x="2731" y="1209"/>
                    <a:pt x="2740" y="1224"/>
                  </a:cubicBezTo>
                  <a:lnTo>
                    <a:pt x="3028" y="834"/>
                  </a:lnTo>
                  <a:cubicBezTo>
                    <a:pt x="3008" y="832"/>
                    <a:pt x="2989" y="831"/>
                    <a:pt x="2971" y="829"/>
                  </a:cubicBezTo>
                  <a:lnTo>
                    <a:pt x="2711" y="1180"/>
                  </a:lnTo>
                  <a:close/>
                  <a:moveTo>
                    <a:pt x="981" y="1838"/>
                  </a:moveTo>
                  <a:lnTo>
                    <a:pt x="568" y="2396"/>
                  </a:lnTo>
                  <a:cubicBezTo>
                    <a:pt x="588" y="2398"/>
                    <a:pt x="608" y="2398"/>
                    <a:pt x="629" y="2398"/>
                  </a:cubicBezTo>
                  <a:lnTo>
                    <a:pt x="995" y="1902"/>
                  </a:lnTo>
                  <a:cubicBezTo>
                    <a:pt x="990" y="1881"/>
                    <a:pt x="987" y="1859"/>
                    <a:pt x="981" y="1838"/>
                  </a:cubicBezTo>
                  <a:close/>
                  <a:moveTo>
                    <a:pt x="1778" y="0"/>
                  </a:moveTo>
                  <a:lnTo>
                    <a:pt x="1315" y="623"/>
                  </a:lnTo>
                  <a:lnTo>
                    <a:pt x="1315" y="628"/>
                  </a:lnTo>
                  <a:cubicBezTo>
                    <a:pt x="1309" y="672"/>
                    <a:pt x="1297" y="713"/>
                    <a:pt x="1283" y="751"/>
                  </a:cubicBezTo>
                  <a:lnTo>
                    <a:pt x="1800" y="54"/>
                  </a:lnTo>
                  <a:cubicBezTo>
                    <a:pt x="1790" y="29"/>
                    <a:pt x="1780" y="11"/>
                    <a:pt x="1778" y="0"/>
                  </a:cubicBezTo>
                  <a:close/>
                  <a:moveTo>
                    <a:pt x="1171" y="512"/>
                  </a:moveTo>
                  <a:lnTo>
                    <a:pt x="903" y="875"/>
                  </a:lnTo>
                  <a:cubicBezTo>
                    <a:pt x="895" y="914"/>
                    <a:pt x="888" y="952"/>
                    <a:pt x="883" y="984"/>
                  </a:cubicBezTo>
                  <a:lnTo>
                    <a:pt x="1185" y="579"/>
                  </a:lnTo>
                  <a:cubicBezTo>
                    <a:pt x="1183" y="558"/>
                    <a:pt x="1178" y="535"/>
                    <a:pt x="1171" y="512"/>
                  </a:cubicBezTo>
                  <a:close/>
                  <a:moveTo>
                    <a:pt x="2867" y="1580"/>
                  </a:moveTo>
                  <a:cubicBezTo>
                    <a:pt x="2871" y="1605"/>
                    <a:pt x="2872" y="1629"/>
                    <a:pt x="2874" y="1653"/>
                  </a:cubicBezTo>
                  <a:lnTo>
                    <a:pt x="3181" y="1240"/>
                  </a:lnTo>
                  <a:cubicBezTo>
                    <a:pt x="3163" y="1234"/>
                    <a:pt x="3148" y="1227"/>
                    <a:pt x="3133" y="1220"/>
                  </a:cubicBezTo>
                  <a:lnTo>
                    <a:pt x="2867" y="1580"/>
                  </a:lnTo>
                  <a:close/>
                  <a:moveTo>
                    <a:pt x="1009" y="1953"/>
                  </a:moveTo>
                  <a:lnTo>
                    <a:pt x="681" y="2398"/>
                  </a:lnTo>
                  <a:cubicBezTo>
                    <a:pt x="701" y="2398"/>
                    <a:pt x="722" y="2396"/>
                    <a:pt x="742" y="2396"/>
                  </a:cubicBezTo>
                  <a:lnTo>
                    <a:pt x="1029" y="2010"/>
                  </a:lnTo>
                  <a:cubicBezTo>
                    <a:pt x="1022" y="1992"/>
                    <a:pt x="1015" y="1973"/>
                    <a:pt x="1009" y="1953"/>
                  </a:cubicBezTo>
                  <a:close/>
                  <a:moveTo>
                    <a:pt x="1359" y="954"/>
                  </a:moveTo>
                  <a:lnTo>
                    <a:pt x="1720" y="465"/>
                  </a:lnTo>
                  <a:cubicBezTo>
                    <a:pt x="1717" y="439"/>
                    <a:pt x="1720" y="407"/>
                    <a:pt x="1737" y="373"/>
                  </a:cubicBezTo>
                  <a:cubicBezTo>
                    <a:pt x="1747" y="354"/>
                    <a:pt x="1756" y="337"/>
                    <a:pt x="1764" y="322"/>
                  </a:cubicBezTo>
                  <a:lnTo>
                    <a:pt x="753" y="1689"/>
                  </a:lnTo>
                  <a:cubicBezTo>
                    <a:pt x="758" y="1699"/>
                    <a:pt x="760" y="1711"/>
                    <a:pt x="761" y="1719"/>
                  </a:cubicBezTo>
                  <a:cubicBezTo>
                    <a:pt x="763" y="1733"/>
                    <a:pt x="765" y="1745"/>
                    <a:pt x="766" y="1755"/>
                  </a:cubicBezTo>
                  <a:lnTo>
                    <a:pt x="1014" y="1420"/>
                  </a:lnTo>
                  <a:cubicBezTo>
                    <a:pt x="1075" y="1232"/>
                    <a:pt x="1197" y="1068"/>
                    <a:pt x="1359" y="954"/>
                  </a:cubicBezTo>
                  <a:close/>
                  <a:moveTo>
                    <a:pt x="2787" y="1312"/>
                  </a:moveTo>
                  <a:lnTo>
                    <a:pt x="3136" y="841"/>
                  </a:lnTo>
                  <a:lnTo>
                    <a:pt x="3113" y="841"/>
                  </a:lnTo>
                  <a:cubicBezTo>
                    <a:pt x="3101" y="839"/>
                    <a:pt x="3089" y="839"/>
                    <a:pt x="3077" y="838"/>
                  </a:cubicBezTo>
                  <a:lnTo>
                    <a:pt x="2764" y="1263"/>
                  </a:lnTo>
                  <a:cubicBezTo>
                    <a:pt x="2772" y="1279"/>
                    <a:pt x="2780" y="1295"/>
                    <a:pt x="2787" y="1312"/>
                  </a:cubicBezTo>
                  <a:close/>
                  <a:moveTo>
                    <a:pt x="1178" y="658"/>
                  </a:moveTo>
                  <a:cubicBezTo>
                    <a:pt x="1178" y="658"/>
                    <a:pt x="1178" y="658"/>
                    <a:pt x="1178" y="658"/>
                  </a:cubicBezTo>
                  <a:lnTo>
                    <a:pt x="1180" y="656"/>
                  </a:lnTo>
                  <a:cubicBezTo>
                    <a:pt x="1180" y="656"/>
                    <a:pt x="1180" y="658"/>
                    <a:pt x="1178" y="658"/>
                  </a:cubicBezTo>
                  <a:close/>
                  <a:moveTo>
                    <a:pt x="612" y="1422"/>
                  </a:moveTo>
                  <a:cubicBezTo>
                    <a:pt x="620" y="1439"/>
                    <a:pt x="629" y="1456"/>
                    <a:pt x="638" y="1471"/>
                  </a:cubicBezTo>
                  <a:lnTo>
                    <a:pt x="1168" y="754"/>
                  </a:lnTo>
                  <a:cubicBezTo>
                    <a:pt x="1168" y="722"/>
                    <a:pt x="1170" y="688"/>
                    <a:pt x="1178" y="658"/>
                  </a:cubicBezTo>
                  <a:lnTo>
                    <a:pt x="878" y="1064"/>
                  </a:lnTo>
                  <a:cubicBezTo>
                    <a:pt x="878" y="1076"/>
                    <a:pt x="878" y="1088"/>
                    <a:pt x="880" y="1099"/>
                  </a:cubicBezTo>
                  <a:cubicBezTo>
                    <a:pt x="885" y="1128"/>
                    <a:pt x="885" y="1128"/>
                    <a:pt x="885" y="1128"/>
                  </a:cubicBezTo>
                  <a:cubicBezTo>
                    <a:pt x="885" y="1128"/>
                    <a:pt x="866" y="1124"/>
                    <a:pt x="841" y="1114"/>
                  </a:cubicBezTo>
                  <a:lnTo>
                    <a:pt x="612" y="1422"/>
                  </a:lnTo>
                  <a:close/>
                  <a:moveTo>
                    <a:pt x="732" y="1645"/>
                  </a:moveTo>
                  <a:lnTo>
                    <a:pt x="1820" y="177"/>
                  </a:lnTo>
                  <a:lnTo>
                    <a:pt x="1820" y="165"/>
                  </a:lnTo>
                  <a:cubicBezTo>
                    <a:pt x="1820" y="142"/>
                    <a:pt x="1819" y="121"/>
                    <a:pt x="1814" y="103"/>
                  </a:cubicBezTo>
                  <a:lnTo>
                    <a:pt x="707" y="1598"/>
                  </a:lnTo>
                  <a:cubicBezTo>
                    <a:pt x="717" y="1616"/>
                    <a:pt x="726" y="1632"/>
                    <a:pt x="732" y="1645"/>
                  </a:cubicBezTo>
                  <a:close/>
                  <a:moveTo>
                    <a:pt x="2828" y="1410"/>
                  </a:moveTo>
                  <a:lnTo>
                    <a:pt x="3242" y="851"/>
                  </a:lnTo>
                  <a:cubicBezTo>
                    <a:pt x="3225" y="849"/>
                    <a:pt x="3206" y="847"/>
                    <a:pt x="3186" y="846"/>
                  </a:cubicBezTo>
                  <a:lnTo>
                    <a:pt x="2808" y="1354"/>
                  </a:lnTo>
                  <a:cubicBezTo>
                    <a:pt x="2814" y="1372"/>
                    <a:pt x="2821" y="1392"/>
                    <a:pt x="2828" y="1410"/>
                  </a:cubicBezTo>
                  <a:close/>
                  <a:moveTo>
                    <a:pt x="2731" y="694"/>
                  </a:moveTo>
                  <a:lnTo>
                    <a:pt x="2522" y="980"/>
                  </a:lnTo>
                  <a:cubicBezTo>
                    <a:pt x="2533" y="990"/>
                    <a:pt x="2547" y="999"/>
                    <a:pt x="2558" y="1011"/>
                  </a:cubicBezTo>
                  <a:lnTo>
                    <a:pt x="2791" y="697"/>
                  </a:lnTo>
                  <a:cubicBezTo>
                    <a:pt x="2769" y="694"/>
                    <a:pt x="2748" y="692"/>
                    <a:pt x="2731" y="694"/>
                  </a:cubicBezTo>
                  <a:close/>
                  <a:moveTo>
                    <a:pt x="554" y="1279"/>
                  </a:moveTo>
                  <a:lnTo>
                    <a:pt x="729" y="1042"/>
                  </a:lnTo>
                  <a:cubicBezTo>
                    <a:pt x="717" y="1029"/>
                    <a:pt x="707" y="1014"/>
                    <a:pt x="700" y="998"/>
                  </a:cubicBezTo>
                  <a:lnTo>
                    <a:pt x="535" y="1220"/>
                  </a:lnTo>
                  <a:cubicBezTo>
                    <a:pt x="540" y="1240"/>
                    <a:pt x="547" y="1260"/>
                    <a:pt x="554" y="1279"/>
                  </a:cubicBezTo>
                  <a:close/>
                  <a:moveTo>
                    <a:pt x="2242" y="828"/>
                  </a:moveTo>
                  <a:lnTo>
                    <a:pt x="2494" y="487"/>
                  </a:lnTo>
                  <a:cubicBezTo>
                    <a:pt x="2465" y="496"/>
                    <a:pt x="2436" y="507"/>
                    <a:pt x="2409" y="520"/>
                  </a:cubicBezTo>
                  <a:lnTo>
                    <a:pt x="2193" y="813"/>
                  </a:lnTo>
                  <a:cubicBezTo>
                    <a:pt x="2209" y="818"/>
                    <a:pt x="2225" y="823"/>
                    <a:pt x="2242" y="828"/>
                  </a:cubicBezTo>
                  <a:close/>
                  <a:moveTo>
                    <a:pt x="685" y="949"/>
                  </a:moveTo>
                  <a:cubicBezTo>
                    <a:pt x="678" y="923"/>
                    <a:pt x="673" y="905"/>
                    <a:pt x="668" y="888"/>
                  </a:cubicBezTo>
                  <a:lnTo>
                    <a:pt x="522" y="1084"/>
                  </a:lnTo>
                  <a:cubicBezTo>
                    <a:pt x="520" y="1110"/>
                    <a:pt x="520" y="1139"/>
                    <a:pt x="524" y="1167"/>
                  </a:cubicBezTo>
                  <a:lnTo>
                    <a:pt x="685" y="949"/>
                  </a:lnTo>
                  <a:close/>
                  <a:moveTo>
                    <a:pt x="1003" y="518"/>
                  </a:moveTo>
                  <a:lnTo>
                    <a:pt x="1105" y="381"/>
                  </a:lnTo>
                  <a:cubicBezTo>
                    <a:pt x="1093" y="370"/>
                    <a:pt x="1082" y="358"/>
                    <a:pt x="1068" y="348"/>
                  </a:cubicBezTo>
                  <a:lnTo>
                    <a:pt x="1007" y="430"/>
                  </a:lnTo>
                  <a:cubicBezTo>
                    <a:pt x="1009" y="457"/>
                    <a:pt x="1009" y="486"/>
                    <a:pt x="1003" y="518"/>
                  </a:cubicBezTo>
                  <a:close/>
                  <a:moveTo>
                    <a:pt x="3213" y="1500"/>
                  </a:moveTo>
                  <a:cubicBezTo>
                    <a:pt x="3201" y="1490"/>
                    <a:pt x="3187" y="1482"/>
                    <a:pt x="3172" y="1472"/>
                  </a:cubicBezTo>
                  <a:lnTo>
                    <a:pt x="2849" y="1910"/>
                  </a:lnTo>
                  <a:cubicBezTo>
                    <a:pt x="2835" y="1966"/>
                    <a:pt x="2814" y="2018"/>
                    <a:pt x="2792" y="2069"/>
                  </a:cubicBezTo>
                  <a:lnTo>
                    <a:pt x="3213" y="1500"/>
                  </a:lnTo>
                  <a:close/>
                  <a:moveTo>
                    <a:pt x="3240" y="1158"/>
                  </a:moveTo>
                  <a:lnTo>
                    <a:pt x="3465" y="855"/>
                  </a:lnTo>
                  <a:cubicBezTo>
                    <a:pt x="3457" y="855"/>
                    <a:pt x="3450" y="855"/>
                    <a:pt x="3443" y="857"/>
                  </a:cubicBezTo>
                  <a:cubicBezTo>
                    <a:pt x="3428" y="859"/>
                    <a:pt x="3415" y="861"/>
                    <a:pt x="3399" y="861"/>
                  </a:cubicBezTo>
                  <a:lnTo>
                    <a:pt x="3175" y="1163"/>
                  </a:lnTo>
                  <a:cubicBezTo>
                    <a:pt x="3199" y="1163"/>
                    <a:pt x="3223" y="1161"/>
                    <a:pt x="3240" y="1158"/>
                  </a:cubicBezTo>
                  <a:close/>
                  <a:moveTo>
                    <a:pt x="2488" y="954"/>
                  </a:moveTo>
                  <a:lnTo>
                    <a:pt x="2645" y="741"/>
                  </a:lnTo>
                  <a:cubicBezTo>
                    <a:pt x="2635" y="725"/>
                    <a:pt x="2628" y="702"/>
                    <a:pt x="2647" y="670"/>
                  </a:cubicBezTo>
                  <a:cubicBezTo>
                    <a:pt x="2676" y="622"/>
                    <a:pt x="2711" y="607"/>
                    <a:pt x="2760" y="587"/>
                  </a:cubicBezTo>
                  <a:lnTo>
                    <a:pt x="2943" y="339"/>
                  </a:lnTo>
                  <a:cubicBezTo>
                    <a:pt x="2945" y="327"/>
                    <a:pt x="2945" y="327"/>
                    <a:pt x="2945" y="327"/>
                  </a:cubicBezTo>
                  <a:cubicBezTo>
                    <a:pt x="2945" y="327"/>
                    <a:pt x="2898" y="394"/>
                    <a:pt x="2837" y="415"/>
                  </a:cubicBezTo>
                  <a:cubicBezTo>
                    <a:pt x="2832" y="417"/>
                    <a:pt x="2826" y="418"/>
                    <a:pt x="2821" y="420"/>
                  </a:cubicBezTo>
                  <a:lnTo>
                    <a:pt x="2447" y="928"/>
                  </a:lnTo>
                  <a:cubicBezTo>
                    <a:pt x="2460" y="936"/>
                    <a:pt x="2474" y="946"/>
                    <a:pt x="2488" y="954"/>
                  </a:cubicBezTo>
                  <a:close/>
                  <a:moveTo>
                    <a:pt x="2330" y="864"/>
                  </a:moveTo>
                  <a:lnTo>
                    <a:pt x="2630" y="457"/>
                  </a:lnTo>
                  <a:cubicBezTo>
                    <a:pt x="2606" y="461"/>
                    <a:pt x="2582" y="465"/>
                    <a:pt x="2558" y="469"/>
                  </a:cubicBezTo>
                  <a:lnTo>
                    <a:pt x="2282" y="844"/>
                  </a:lnTo>
                  <a:cubicBezTo>
                    <a:pt x="2297" y="849"/>
                    <a:pt x="2315" y="855"/>
                    <a:pt x="2330" y="864"/>
                  </a:cubicBezTo>
                  <a:close/>
                  <a:moveTo>
                    <a:pt x="3377" y="1073"/>
                  </a:moveTo>
                  <a:cubicBezTo>
                    <a:pt x="3397" y="1027"/>
                    <a:pt x="3424" y="993"/>
                    <a:pt x="3485" y="982"/>
                  </a:cubicBezTo>
                  <a:lnTo>
                    <a:pt x="3567" y="869"/>
                  </a:lnTo>
                  <a:cubicBezTo>
                    <a:pt x="3550" y="864"/>
                    <a:pt x="3531" y="861"/>
                    <a:pt x="3515" y="859"/>
                  </a:cubicBezTo>
                  <a:lnTo>
                    <a:pt x="3302" y="1143"/>
                  </a:lnTo>
                  <a:cubicBezTo>
                    <a:pt x="3335" y="1132"/>
                    <a:pt x="3361" y="1110"/>
                    <a:pt x="3377" y="1073"/>
                  </a:cubicBezTo>
                  <a:close/>
                  <a:moveTo>
                    <a:pt x="2411" y="905"/>
                  </a:moveTo>
                  <a:lnTo>
                    <a:pt x="2758" y="435"/>
                  </a:lnTo>
                  <a:cubicBezTo>
                    <a:pt x="2737" y="439"/>
                    <a:pt x="2713" y="443"/>
                    <a:pt x="2689" y="447"/>
                  </a:cubicBezTo>
                  <a:lnTo>
                    <a:pt x="2367" y="882"/>
                  </a:lnTo>
                  <a:cubicBezTo>
                    <a:pt x="2382" y="890"/>
                    <a:pt x="2396" y="897"/>
                    <a:pt x="2411" y="905"/>
                  </a:cubicBezTo>
                  <a:close/>
                  <a:moveTo>
                    <a:pt x="3716" y="973"/>
                  </a:moveTo>
                  <a:lnTo>
                    <a:pt x="3743" y="938"/>
                  </a:lnTo>
                  <a:cubicBezTo>
                    <a:pt x="3735" y="934"/>
                    <a:pt x="3726" y="929"/>
                    <a:pt x="3714" y="926"/>
                  </a:cubicBezTo>
                  <a:cubicBezTo>
                    <a:pt x="3710" y="923"/>
                    <a:pt x="3703" y="919"/>
                    <a:pt x="3698" y="918"/>
                  </a:cubicBezTo>
                  <a:lnTo>
                    <a:pt x="3653" y="975"/>
                  </a:lnTo>
                  <a:cubicBezTo>
                    <a:pt x="3676" y="975"/>
                    <a:pt x="3698" y="975"/>
                    <a:pt x="3716" y="973"/>
                  </a:cubicBezTo>
                  <a:close/>
                  <a:moveTo>
                    <a:pt x="1827" y="780"/>
                  </a:moveTo>
                  <a:lnTo>
                    <a:pt x="2143" y="351"/>
                  </a:lnTo>
                  <a:cubicBezTo>
                    <a:pt x="2118" y="357"/>
                    <a:pt x="2093" y="363"/>
                    <a:pt x="2067" y="372"/>
                  </a:cubicBezTo>
                  <a:lnTo>
                    <a:pt x="1758" y="788"/>
                  </a:lnTo>
                  <a:cubicBezTo>
                    <a:pt x="1781" y="785"/>
                    <a:pt x="1803" y="782"/>
                    <a:pt x="1827" y="780"/>
                  </a:cubicBezTo>
                  <a:close/>
                  <a:moveTo>
                    <a:pt x="15" y="2075"/>
                  </a:moveTo>
                  <a:cubicBezTo>
                    <a:pt x="5" y="2069"/>
                    <a:pt x="0" y="2066"/>
                    <a:pt x="0" y="2066"/>
                  </a:cubicBezTo>
                  <a:cubicBezTo>
                    <a:pt x="0" y="2066"/>
                    <a:pt x="3" y="2072"/>
                    <a:pt x="9" y="2084"/>
                  </a:cubicBezTo>
                  <a:cubicBezTo>
                    <a:pt x="14" y="2095"/>
                    <a:pt x="24" y="2111"/>
                    <a:pt x="34" y="2131"/>
                  </a:cubicBezTo>
                  <a:lnTo>
                    <a:pt x="59" y="2096"/>
                  </a:lnTo>
                  <a:cubicBezTo>
                    <a:pt x="39" y="2087"/>
                    <a:pt x="26" y="2080"/>
                    <a:pt x="15" y="2075"/>
                  </a:cubicBezTo>
                  <a:close/>
                  <a:moveTo>
                    <a:pt x="3601" y="975"/>
                  </a:moveTo>
                  <a:lnTo>
                    <a:pt x="3657" y="901"/>
                  </a:lnTo>
                  <a:cubicBezTo>
                    <a:pt x="3642" y="895"/>
                    <a:pt x="3625" y="888"/>
                    <a:pt x="3610" y="882"/>
                  </a:cubicBezTo>
                  <a:lnTo>
                    <a:pt x="3540" y="976"/>
                  </a:lnTo>
                  <a:cubicBezTo>
                    <a:pt x="3558" y="976"/>
                    <a:pt x="3580" y="976"/>
                    <a:pt x="3601" y="975"/>
                  </a:cubicBezTo>
                  <a:close/>
                  <a:moveTo>
                    <a:pt x="724" y="2033"/>
                  </a:moveTo>
                  <a:lnTo>
                    <a:pt x="458" y="2393"/>
                  </a:lnTo>
                  <a:cubicBezTo>
                    <a:pt x="478" y="2395"/>
                    <a:pt x="497" y="2395"/>
                    <a:pt x="517" y="2396"/>
                  </a:cubicBezTo>
                  <a:lnTo>
                    <a:pt x="781" y="2040"/>
                  </a:lnTo>
                  <a:cubicBezTo>
                    <a:pt x="768" y="2036"/>
                    <a:pt x="747" y="2033"/>
                    <a:pt x="724" y="2033"/>
                  </a:cubicBezTo>
                  <a:close/>
                  <a:moveTo>
                    <a:pt x="2048" y="784"/>
                  </a:moveTo>
                  <a:lnTo>
                    <a:pt x="2270" y="486"/>
                  </a:lnTo>
                  <a:cubicBezTo>
                    <a:pt x="2274" y="476"/>
                    <a:pt x="2279" y="468"/>
                    <a:pt x="2286" y="458"/>
                  </a:cubicBezTo>
                  <a:cubicBezTo>
                    <a:pt x="2357" y="360"/>
                    <a:pt x="2393" y="327"/>
                    <a:pt x="2401" y="272"/>
                  </a:cubicBezTo>
                  <a:cubicBezTo>
                    <a:pt x="2401" y="272"/>
                    <a:pt x="2388" y="276"/>
                    <a:pt x="2354" y="289"/>
                  </a:cubicBezTo>
                  <a:lnTo>
                    <a:pt x="1993" y="777"/>
                  </a:lnTo>
                  <a:cubicBezTo>
                    <a:pt x="2011" y="779"/>
                    <a:pt x="2030" y="780"/>
                    <a:pt x="2048" y="784"/>
                  </a:cubicBezTo>
                  <a:close/>
                  <a:moveTo>
                    <a:pt x="3338" y="1331"/>
                  </a:moveTo>
                  <a:cubicBezTo>
                    <a:pt x="3328" y="1322"/>
                    <a:pt x="3315" y="1312"/>
                    <a:pt x="3299" y="1301"/>
                  </a:cubicBezTo>
                  <a:lnTo>
                    <a:pt x="3240" y="1380"/>
                  </a:lnTo>
                  <a:cubicBezTo>
                    <a:pt x="3270" y="1374"/>
                    <a:pt x="3294" y="1369"/>
                    <a:pt x="3313" y="1366"/>
                  </a:cubicBezTo>
                  <a:lnTo>
                    <a:pt x="3338" y="1331"/>
                  </a:lnTo>
                  <a:close/>
                  <a:moveTo>
                    <a:pt x="3123" y="1163"/>
                  </a:moveTo>
                  <a:lnTo>
                    <a:pt x="3348" y="861"/>
                  </a:lnTo>
                  <a:cubicBezTo>
                    <a:pt x="3330" y="859"/>
                    <a:pt x="3311" y="857"/>
                    <a:pt x="3290" y="855"/>
                  </a:cubicBezTo>
                  <a:lnTo>
                    <a:pt x="3062" y="1163"/>
                  </a:lnTo>
                  <a:cubicBezTo>
                    <a:pt x="3077" y="1163"/>
                    <a:pt x="3099" y="1165"/>
                    <a:pt x="3123" y="1163"/>
                  </a:cubicBezTo>
                  <a:close/>
                  <a:moveTo>
                    <a:pt x="2920" y="747"/>
                  </a:moveTo>
                  <a:cubicBezTo>
                    <a:pt x="2950" y="738"/>
                    <a:pt x="2975" y="735"/>
                    <a:pt x="2991" y="733"/>
                  </a:cubicBezTo>
                  <a:cubicBezTo>
                    <a:pt x="3008" y="729"/>
                    <a:pt x="3016" y="729"/>
                    <a:pt x="3016" y="729"/>
                  </a:cubicBezTo>
                  <a:cubicBezTo>
                    <a:pt x="3016" y="729"/>
                    <a:pt x="3009" y="728"/>
                    <a:pt x="2996" y="725"/>
                  </a:cubicBezTo>
                  <a:cubicBezTo>
                    <a:pt x="2984" y="721"/>
                    <a:pt x="2965" y="717"/>
                    <a:pt x="2943" y="713"/>
                  </a:cubicBezTo>
                  <a:lnTo>
                    <a:pt x="2920" y="747"/>
                  </a:lnTo>
                  <a:close/>
                  <a:moveTo>
                    <a:pt x="1941" y="775"/>
                  </a:moveTo>
                  <a:lnTo>
                    <a:pt x="2282" y="314"/>
                  </a:lnTo>
                  <a:cubicBezTo>
                    <a:pt x="2281" y="316"/>
                    <a:pt x="2277" y="317"/>
                    <a:pt x="2274" y="319"/>
                  </a:cubicBezTo>
                  <a:cubicBezTo>
                    <a:pt x="2250" y="325"/>
                    <a:pt x="2228" y="332"/>
                    <a:pt x="2204" y="337"/>
                  </a:cubicBezTo>
                  <a:lnTo>
                    <a:pt x="1881" y="775"/>
                  </a:lnTo>
                  <a:lnTo>
                    <a:pt x="1941" y="775"/>
                  </a:lnTo>
                  <a:close/>
                  <a:moveTo>
                    <a:pt x="190" y="2145"/>
                  </a:moveTo>
                  <a:lnTo>
                    <a:pt x="117" y="2243"/>
                  </a:lnTo>
                  <a:cubicBezTo>
                    <a:pt x="127" y="2255"/>
                    <a:pt x="139" y="2267"/>
                    <a:pt x="152" y="2278"/>
                  </a:cubicBezTo>
                  <a:lnTo>
                    <a:pt x="244" y="2155"/>
                  </a:lnTo>
                  <a:cubicBezTo>
                    <a:pt x="225" y="2152"/>
                    <a:pt x="209" y="2149"/>
                    <a:pt x="190" y="2145"/>
                  </a:cubicBezTo>
                  <a:close/>
                  <a:moveTo>
                    <a:pt x="2843" y="1459"/>
                  </a:moveTo>
                  <a:cubicBezTo>
                    <a:pt x="2849" y="1480"/>
                    <a:pt x="2853" y="1502"/>
                    <a:pt x="2859" y="1523"/>
                  </a:cubicBezTo>
                  <a:lnTo>
                    <a:pt x="3096" y="1202"/>
                  </a:lnTo>
                  <a:cubicBezTo>
                    <a:pt x="3072" y="1191"/>
                    <a:pt x="3057" y="1183"/>
                    <a:pt x="3052" y="1178"/>
                  </a:cubicBezTo>
                  <a:lnTo>
                    <a:pt x="2843" y="1459"/>
                  </a:lnTo>
                  <a:close/>
                  <a:moveTo>
                    <a:pt x="2316" y="574"/>
                  </a:moveTo>
                  <a:cubicBezTo>
                    <a:pt x="2301" y="587"/>
                    <a:pt x="2288" y="602"/>
                    <a:pt x="2282" y="615"/>
                  </a:cubicBezTo>
                  <a:cubicBezTo>
                    <a:pt x="2282" y="615"/>
                    <a:pt x="2265" y="600"/>
                    <a:pt x="2257" y="573"/>
                  </a:cubicBezTo>
                  <a:lnTo>
                    <a:pt x="2096" y="790"/>
                  </a:lnTo>
                  <a:cubicBezTo>
                    <a:pt x="2113" y="794"/>
                    <a:pt x="2132" y="797"/>
                    <a:pt x="2148" y="802"/>
                  </a:cubicBezTo>
                  <a:lnTo>
                    <a:pt x="2316" y="574"/>
                  </a:lnTo>
                  <a:close/>
                  <a:moveTo>
                    <a:pt x="583" y="2070"/>
                  </a:moveTo>
                  <a:lnTo>
                    <a:pt x="351" y="2385"/>
                  </a:lnTo>
                  <a:cubicBezTo>
                    <a:pt x="363" y="2387"/>
                    <a:pt x="375" y="2388"/>
                    <a:pt x="386" y="2389"/>
                  </a:cubicBezTo>
                  <a:cubicBezTo>
                    <a:pt x="395" y="2389"/>
                    <a:pt x="402" y="2389"/>
                    <a:pt x="409" y="2391"/>
                  </a:cubicBezTo>
                  <a:lnTo>
                    <a:pt x="669" y="2036"/>
                  </a:lnTo>
                  <a:cubicBezTo>
                    <a:pt x="631" y="2043"/>
                    <a:pt x="607" y="2056"/>
                    <a:pt x="583" y="2070"/>
                  </a:cubicBezTo>
                  <a:close/>
                  <a:moveTo>
                    <a:pt x="98" y="2115"/>
                  </a:moveTo>
                  <a:lnTo>
                    <a:pt x="59" y="2169"/>
                  </a:lnTo>
                  <a:cubicBezTo>
                    <a:pt x="68" y="2182"/>
                    <a:pt x="78" y="2196"/>
                    <a:pt x="90" y="2211"/>
                  </a:cubicBezTo>
                  <a:lnTo>
                    <a:pt x="146" y="2133"/>
                  </a:lnTo>
                  <a:cubicBezTo>
                    <a:pt x="130" y="2128"/>
                    <a:pt x="115" y="2123"/>
                    <a:pt x="98" y="2115"/>
                  </a:cubicBezTo>
                  <a:close/>
                  <a:moveTo>
                    <a:pt x="2840" y="702"/>
                  </a:moveTo>
                  <a:lnTo>
                    <a:pt x="2589" y="1039"/>
                  </a:lnTo>
                  <a:cubicBezTo>
                    <a:pt x="2603" y="1050"/>
                    <a:pt x="2613" y="1062"/>
                    <a:pt x="2625" y="1073"/>
                  </a:cubicBezTo>
                  <a:lnTo>
                    <a:pt x="2819" y="812"/>
                  </a:lnTo>
                  <a:cubicBezTo>
                    <a:pt x="2813" y="805"/>
                    <a:pt x="2804" y="788"/>
                    <a:pt x="2852" y="769"/>
                  </a:cubicBezTo>
                  <a:lnTo>
                    <a:pt x="2898" y="706"/>
                  </a:lnTo>
                  <a:cubicBezTo>
                    <a:pt x="2889" y="705"/>
                    <a:pt x="2880" y="705"/>
                    <a:pt x="2871" y="705"/>
                  </a:cubicBezTo>
                  <a:cubicBezTo>
                    <a:pt x="2860" y="703"/>
                    <a:pt x="2850" y="703"/>
                    <a:pt x="2840" y="702"/>
                  </a:cubicBezTo>
                  <a:close/>
                  <a:moveTo>
                    <a:pt x="293" y="2159"/>
                  </a:moveTo>
                  <a:lnTo>
                    <a:pt x="183" y="2306"/>
                  </a:lnTo>
                  <a:cubicBezTo>
                    <a:pt x="197" y="2316"/>
                    <a:pt x="210" y="2324"/>
                    <a:pt x="224" y="2334"/>
                  </a:cubicBezTo>
                  <a:lnTo>
                    <a:pt x="356" y="2155"/>
                  </a:lnTo>
                  <a:cubicBezTo>
                    <a:pt x="336" y="2157"/>
                    <a:pt x="316" y="2159"/>
                    <a:pt x="293" y="2159"/>
                  </a:cubicBezTo>
                  <a:close/>
                  <a:moveTo>
                    <a:pt x="415" y="2145"/>
                  </a:moveTo>
                  <a:lnTo>
                    <a:pt x="261" y="2354"/>
                  </a:lnTo>
                  <a:cubicBezTo>
                    <a:pt x="276" y="2362"/>
                    <a:pt x="291" y="2368"/>
                    <a:pt x="309" y="2373"/>
                  </a:cubicBezTo>
                  <a:lnTo>
                    <a:pt x="495" y="2119"/>
                  </a:lnTo>
                  <a:cubicBezTo>
                    <a:pt x="474" y="2128"/>
                    <a:pt x="447" y="2137"/>
                    <a:pt x="415" y="2145"/>
                  </a:cubicBezTo>
                  <a:close/>
                  <a:moveTo>
                    <a:pt x="2865" y="820"/>
                  </a:moveTo>
                  <a:lnTo>
                    <a:pt x="2653" y="1106"/>
                  </a:lnTo>
                  <a:cubicBezTo>
                    <a:pt x="2665" y="1119"/>
                    <a:pt x="2676" y="1132"/>
                    <a:pt x="2685" y="1145"/>
                  </a:cubicBezTo>
                  <a:lnTo>
                    <a:pt x="2921" y="826"/>
                  </a:lnTo>
                  <a:cubicBezTo>
                    <a:pt x="2899" y="823"/>
                    <a:pt x="2880" y="821"/>
                    <a:pt x="2865" y="820"/>
                  </a:cubicBezTo>
                  <a:close/>
                  <a:moveTo>
                    <a:pt x="692" y="1703"/>
                  </a:moveTo>
                  <a:cubicBezTo>
                    <a:pt x="678" y="1697"/>
                    <a:pt x="659" y="1693"/>
                    <a:pt x="639" y="1691"/>
                  </a:cubicBezTo>
                  <a:lnTo>
                    <a:pt x="497" y="1882"/>
                  </a:lnTo>
                  <a:cubicBezTo>
                    <a:pt x="515" y="1887"/>
                    <a:pt x="532" y="1890"/>
                    <a:pt x="549" y="1893"/>
                  </a:cubicBezTo>
                  <a:lnTo>
                    <a:pt x="692" y="1703"/>
                  </a:lnTo>
                  <a:close/>
                  <a:moveTo>
                    <a:pt x="758" y="1766"/>
                  </a:moveTo>
                  <a:cubicBezTo>
                    <a:pt x="751" y="1753"/>
                    <a:pt x="741" y="1737"/>
                    <a:pt x="727" y="1723"/>
                  </a:cubicBezTo>
                  <a:lnTo>
                    <a:pt x="593" y="1905"/>
                  </a:lnTo>
                  <a:cubicBezTo>
                    <a:pt x="611" y="1908"/>
                    <a:pt x="627" y="1914"/>
                    <a:pt x="644" y="1920"/>
                  </a:cubicBezTo>
                  <a:lnTo>
                    <a:pt x="758" y="1766"/>
                  </a:lnTo>
                  <a:close/>
                  <a:moveTo>
                    <a:pt x="3780" y="957"/>
                  </a:moveTo>
                  <a:lnTo>
                    <a:pt x="3768" y="973"/>
                  </a:lnTo>
                  <a:cubicBezTo>
                    <a:pt x="3787" y="972"/>
                    <a:pt x="3799" y="972"/>
                    <a:pt x="3799" y="972"/>
                  </a:cubicBezTo>
                  <a:cubicBezTo>
                    <a:pt x="3799" y="972"/>
                    <a:pt x="3801" y="968"/>
                    <a:pt x="3780" y="957"/>
                  </a:cubicBezTo>
                  <a:close/>
                  <a:moveTo>
                    <a:pt x="683" y="1936"/>
                  </a:moveTo>
                  <a:cubicBezTo>
                    <a:pt x="695" y="1941"/>
                    <a:pt x="707" y="1948"/>
                    <a:pt x="717" y="1956"/>
                  </a:cubicBezTo>
                  <a:cubicBezTo>
                    <a:pt x="720" y="1958"/>
                    <a:pt x="722" y="1959"/>
                    <a:pt x="726" y="1962"/>
                  </a:cubicBezTo>
                  <a:lnTo>
                    <a:pt x="973" y="1627"/>
                  </a:lnTo>
                  <a:cubicBezTo>
                    <a:pt x="976" y="1593"/>
                    <a:pt x="980" y="1559"/>
                    <a:pt x="987" y="1526"/>
                  </a:cubicBezTo>
                  <a:lnTo>
                    <a:pt x="683" y="1936"/>
                  </a:lnTo>
                  <a:close/>
                  <a:moveTo>
                    <a:pt x="1170" y="821"/>
                  </a:moveTo>
                  <a:lnTo>
                    <a:pt x="659" y="1512"/>
                  </a:lnTo>
                  <a:cubicBezTo>
                    <a:pt x="668" y="1528"/>
                    <a:pt x="676" y="1544"/>
                    <a:pt x="685" y="1559"/>
                  </a:cubicBezTo>
                  <a:lnTo>
                    <a:pt x="1180" y="891"/>
                  </a:lnTo>
                  <a:cubicBezTo>
                    <a:pt x="1176" y="872"/>
                    <a:pt x="1173" y="847"/>
                    <a:pt x="1170" y="821"/>
                  </a:cubicBezTo>
                  <a:close/>
                  <a:moveTo>
                    <a:pt x="3136" y="2437"/>
                  </a:moveTo>
                  <a:lnTo>
                    <a:pt x="2989" y="2635"/>
                  </a:lnTo>
                  <a:cubicBezTo>
                    <a:pt x="2999" y="2650"/>
                    <a:pt x="3009" y="2665"/>
                    <a:pt x="3018" y="2679"/>
                  </a:cubicBezTo>
                  <a:lnTo>
                    <a:pt x="3145" y="2509"/>
                  </a:lnTo>
                  <a:cubicBezTo>
                    <a:pt x="3141" y="2484"/>
                    <a:pt x="3140" y="2462"/>
                    <a:pt x="3136" y="2437"/>
                  </a:cubicBezTo>
                  <a:close/>
                  <a:moveTo>
                    <a:pt x="371" y="1830"/>
                  </a:moveTo>
                  <a:lnTo>
                    <a:pt x="470" y="1697"/>
                  </a:lnTo>
                  <a:cubicBezTo>
                    <a:pt x="465" y="1697"/>
                    <a:pt x="458" y="1699"/>
                    <a:pt x="452" y="1701"/>
                  </a:cubicBezTo>
                  <a:cubicBezTo>
                    <a:pt x="425" y="1711"/>
                    <a:pt x="407" y="1717"/>
                    <a:pt x="390" y="1722"/>
                  </a:cubicBezTo>
                  <a:lnTo>
                    <a:pt x="336" y="1796"/>
                  </a:lnTo>
                  <a:cubicBezTo>
                    <a:pt x="346" y="1807"/>
                    <a:pt x="358" y="1818"/>
                    <a:pt x="371" y="1830"/>
                  </a:cubicBezTo>
                  <a:close/>
                  <a:moveTo>
                    <a:pt x="405" y="1853"/>
                  </a:moveTo>
                  <a:cubicBezTo>
                    <a:pt x="419" y="1861"/>
                    <a:pt x="434" y="1867"/>
                    <a:pt x="449" y="1871"/>
                  </a:cubicBezTo>
                  <a:cubicBezTo>
                    <a:pt x="451" y="1871"/>
                    <a:pt x="451" y="1871"/>
                    <a:pt x="452" y="1873"/>
                  </a:cubicBezTo>
                  <a:lnTo>
                    <a:pt x="590" y="1686"/>
                  </a:lnTo>
                  <a:cubicBezTo>
                    <a:pt x="570" y="1686"/>
                    <a:pt x="549" y="1686"/>
                    <a:pt x="529" y="1688"/>
                  </a:cubicBezTo>
                  <a:lnTo>
                    <a:pt x="405" y="1853"/>
                  </a:lnTo>
                  <a:close/>
                  <a:moveTo>
                    <a:pt x="593" y="1379"/>
                  </a:moveTo>
                  <a:lnTo>
                    <a:pt x="802" y="1096"/>
                  </a:lnTo>
                  <a:cubicBezTo>
                    <a:pt x="788" y="1088"/>
                    <a:pt x="773" y="1080"/>
                    <a:pt x="760" y="1070"/>
                  </a:cubicBezTo>
                  <a:lnTo>
                    <a:pt x="571" y="1325"/>
                  </a:lnTo>
                  <a:cubicBezTo>
                    <a:pt x="578" y="1343"/>
                    <a:pt x="585" y="1361"/>
                    <a:pt x="593" y="1379"/>
                  </a:cubicBezTo>
                  <a:close/>
                  <a:moveTo>
                    <a:pt x="3154" y="1956"/>
                  </a:moveTo>
                  <a:lnTo>
                    <a:pt x="3075" y="2060"/>
                  </a:lnTo>
                  <a:cubicBezTo>
                    <a:pt x="3087" y="2062"/>
                    <a:pt x="3104" y="2069"/>
                    <a:pt x="3123" y="2080"/>
                  </a:cubicBezTo>
                  <a:lnTo>
                    <a:pt x="3174" y="2010"/>
                  </a:lnTo>
                  <a:cubicBezTo>
                    <a:pt x="3170" y="2002"/>
                    <a:pt x="3167" y="1995"/>
                    <a:pt x="3166" y="1990"/>
                  </a:cubicBezTo>
                  <a:cubicBezTo>
                    <a:pt x="3162" y="1981"/>
                    <a:pt x="3157" y="1967"/>
                    <a:pt x="3154" y="1956"/>
                  </a:cubicBezTo>
                  <a:close/>
                  <a:moveTo>
                    <a:pt x="3055" y="2088"/>
                  </a:moveTo>
                  <a:lnTo>
                    <a:pt x="2791" y="2445"/>
                  </a:lnTo>
                  <a:cubicBezTo>
                    <a:pt x="2804" y="2447"/>
                    <a:pt x="2819" y="2450"/>
                    <a:pt x="2840" y="2463"/>
                  </a:cubicBezTo>
                  <a:lnTo>
                    <a:pt x="3079" y="2139"/>
                  </a:lnTo>
                  <a:cubicBezTo>
                    <a:pt x="3072" y="2119"/>
                    <a:pt x="3064" y="2105"/>
                    <a:pt x="3055" y="2088"/>
                  </a:cubicBezTo>
                  <a:close/>
                  <a:moveTo>
                    <a:pt x="3096" y="2187"/>
                  </a:moveTo>
                  <a:lnTo>
                    <a:pt x="2872" y="2488"/>
                  </a:lnTo>
                  <a:cubicBezTo>
                    <a:pt x="2884" y="2499"/>
                    <a:pt x="2896" y="2510"/>
                    <a:pt x="2907" y="2524"/>
                  </a:cubicBezTo>
                  <a:lnTo>
                    <a:pt x="3109" y="2251"/>
                  </a:lnTo>
                  <a:cubicBezTo>
                    <a:pt x="3104" y="2226"/>
                    <a:pt x="3099" y="2204"/>
                    <a:pt x="3096" y="2187"/>
                  </a:cubicBezTo>
                  <a:close/>
                  <a:moveTo>
                    <a:pt x="2718" y="2750"/>
                  </a:moveTo>
                  <a:cubicBezTo>
                    <a:pt x="2719" y="2759"/>
                    <a:pt x="2721" y="2766"/>
                    <a:pt x="2723" y="2774"/>
                  </a:cubicBezTo>
                  <a:lnTo>
                    <a:pt x="2765" y="2715"/>
                  </a:lnTo>
                  <a:cubicBezTo>
                    <a:pt x="2773" y="2683"/>
                    <a:pt x="2779" y="2646"/>
                    <a:pt x="2779" y="2615"/>
                  </a:cubicBezTo>
                  <a:lnTo>
                    <a:pt x="2704" y="2715"/>
                  </a:lnTo>
                  <a:cubicBezTo>
                    <a:pt x="2710" y="2727"/>
                    <a:pt x="2714" y="2738"/>
                    <a:pt x="2718" y="2750"/>
                  </a:cubicBezTo>
                  <a:close/>
                  <a:moveTo>
                    <a:pt x="2769" y="2476"/>
                  </a:moveTo>
                  <a:lnTo>
                    <a:pt x="2649" y="2638"/>
                  </a:lnTo>
                  <a:cubicBezTo>
                    <a:pt x="2658" y="2650"/>
                    <a:pt x="2670" y="2663"/>
                    <a:pt x="2680" y="2677"/>
                  </a:cubicBezTo>
                  <a:lnTo>
                    <a:pt x="2776" y="2550"/>
                  </a:lnTo>
                  <a:cubicBezTo>
                    <a:pt x="2773" y="2518"/>
                    <a:pt x="2771" y="2492"/>
                    <a:pt x="2769" y="2476"/>
                  </a:cubicBezTo>
                  <a:close/>
                  <a:moveTo>
                    <a:pt x="3121" y="2325"/>
                  </a:moveTo>
                  <a:cubicBezTo>
                    <a:pt x="3121" y="2319"/>
                    <a:pt x="3120" y="2314"/>
                    <a:pt x="3120" y="2308"/>
                  </a:cubicBezTo>
                  <a:lnTo>
                    <a:pt x="2934" y="2558"/>
                  </a:lnTo>
                  <a:cubicBezTo>
                    <a:pt x="2945" y="2571"/>
                    <a:pt x="2955" y="2584"/>
                    <a:pt x="2965" y="2599"/>
                  </a:cubicBezTo>
                  <a:lnTo>
                    <a:pt x="3130" y="2376"/>
                  </a:lnTo>
                  <a:cubicBezTo>
                    <a:pt x="3126" y="2360"/>
                    <a:pt x="3125" y="2342"/>
                    <a:pt x="3121" y="2325"/>
                  </a:cubicBezTo>
                  <a:close/>
                  <a:moveTo>
                    <a:pt x="3152" y="2569"/>
                  </a:moveTo>
                  <a:lnTo>
                    <a:pt x="3041" y="2717"/>
                  </a:lnTo>
                  <a:cubicBezTo>
                    <a:pt x="3050" y="2730"/>
                    <a:pt x="3057" y="2743"/>
                    <a:pt x="3064" y="2754"/>
                  </a:cubicBezTo>
                  <a:cubicBezTo>
                    <a:pt x="3067" y="2758"/>
                    <a:pt x="3068" y="2759"/>
                    <a:pt x="3070" y="2762"/>
                  </a:cubicBezTo>
                  <a:lnTo>
                    <a:pt x="3160" y="2638"/>
                  </a:lnTo>
                  <a:cubicBezTo>
                    <a:pt x="3157" y="2615"/>
                    <a:pt x="3155" y="2592"/>
                    <a:pt x="3152" y="2569"/>
                  </a:cubicBezTo>
                  <a:close/>
                  <a:moveTo>
                    <a:pt x="2420" y="3489"/>
                  </a:moveTo>
                  <a:cubicBezTo>
                    <a:pt x="2443" y="3499"/>
                    <a:pt x="2449" y="3502"/>
                    <a:pt x="2449" y="3502"/>
                  </a:cubicBezTo>
                  <a:cubicBezTo>
                    <a:pt x="2449" y="3502"/>
                    <a:pt x="2450" y="3478"/>
                    <a:pt x="2452" y="3443"/>
                  </a:cubicBezTo>
                  <a:cubicBezTo>
                    <a:pt x="2454" y="3419"/>
                    <a:pt x="2455" y="3389"/>
                    <a:pt x="2455" y="3358"/>
                  </a:cubicBezTo>
                  <a:lnTo>
                    <a:pt x="2370" y="3471"/>
                  </a:lnTo>
                  <a:cubicBezTo>
                    <a:pt x="2393" y="3479"/>
                    <a:pt x="2408" y="3484"/>
                    <a:pt x="2420" y="3489"/>
                  </a:cubicBezTo>
                  <a:close/>
                  <a:moveTo>
                    <a:pt x="2330" y="3458"/>
                  </a:moveTo>
                  <a:lnTo>
                    <a:pt x="2454" y="3289"/>
                  </a:lnTo>
                  <a:cubicBezTo>
                    <a:pt x="2452" y="3260"/>
                    <a:pt x="2457" y="3224"/>
                    <a:pt x="2467" y="3188"/>
                  </a:cubicBezTo>
                  <a:lnTo>
                    <a:pt x="2286" y="3435"/>
                  </a:lnTo>
                  <a:cubicBezTo>
                    <a:pt x="2300" y="3443"/>
                    <a:pt x="2313" y="3451"/>
                    <a:pt x="2330" y="3458"/>
                  </a:cubicBezTo>
                  <a:close/>
                  <a:moveTo>
                    <a:pt x="673" y="772"/>
                  </a:moveTo>
                  <a:cubicBezTo>
                    <a:pt x="681" y="747"/>
                    <a:pt x="681" y="747"/>
                    <a:pt x="681" y="747"/>
                  </a:cubicBezTo>
                  <a:cubicBezTo>
                    <a:pt x="681" y="747"/>
                    <a:pt x="585" y="849"/>
                    <a:pt x="540" y="990"/>
                  </a:cubicBezTo>
                  <a:lnTo>
                    <a:pt x="659" y="831"/>
                  </a:lnTo>
                  <a:cubicBezTo>
                    <a:pt x="659" y="816"/>
                    <a:pt x="665" y="798"/>
                    <a:pt x="673" y="772"/>
                  </a:cubicBezTo>
                  <a:close/>
                  <a:moveTo>
                    <a:pt x="309" y="1762"/>
                  </a:moveTo>
                  <a:lnTo>
                    <a:pt x="332" y="1729"/>
                  </a:lnTo>
                  <a:cubicBezTo>
                    <a:pt x="325" y="1727"/>
                    <a:pt x="320" y="1725"/>
                    <a:pt x="312" y="1722"/>
                  </a:cubicBezTo>
                  <a:cubicBezTo>
                    <a:pt x="300" y="1717"/>
                    <a:pt x="291" y="1714"/>
                    <a:pt x="285" y="1711"/>
                  </a:cubicBezTo>
                  <a:cubicBezTo>
                    <a:pt x="273" y="1705"/>
                    <a:pt x="273" y="1705"/>
                    <a:pt x="273" y="1705"/>
                  </a:cubicBezTo>
                  <a:cubicBezTo>
                    <a:pt x="273" y="1705"/>
                    <a:pt x="275" y="1711"/>
                    <a:pt x="279" y="1717"/>
                  </a:cubicBezTo>
                  <a:cubicBezTo>
                    <a:pt x="285" y="1729"/>
                    <a:pt x="295" y="1745"/>
                    <a:pt x="309" y="1762"/>
                  </a:cubicBezTo>
                  <a:close/>
                  <a:moveTo>
                    <a:pt x="3209" y="2795"/>
                  </a:moveTo>
                  <a:lnTo>
                    <a:pt x="3167" y="2854"/>
                  </a:lnTo>
                  <a:cubicBezTo>
                    <a:pt x="3174" y="2856"/>
                    <a:pt x="3182" y="2856"/>
                    <a:pt x="3193" y="2856"/>
                  </a:cubicBezTo>
                  <a:lnTo>
                    <a:pt x="3227" y="2856"/>
                  </a:lnTo>
                  <a:cubicBezTo>
                    <a:pt x="3259" y="2854"/>
                    <a:pt x="3270" y="2851"/>
                    <a:pt x="3270" y="2851"/>
                  </a:cubicBezTo>
                  <a:cubicBezTo>
                    <a:pt x="3270" y="2851"/>
                    <a:pt x="3259" y="2846"/>
                    <a:pt x="3243" y="2833"/>
                  </a:cubicBezTo>
                  <a:cubicBezTo>
                    <a:pt x="3233" y="2825"/>
                    <a:pt x="3221" y="2812"/>
                    <a:pt x="3209" y="2795"/>
                  </a:cubicBezTo>
                  <a:close/>
                  <a:moveTo>
                    <a:pt x="3170" y="2697"/>
                  </a:moveTo>
                  <a:lnTo>
                    <a:pt x="3094" y="2798"/>
                  </a:lnTo>
                  <a:cubicBezTo>
                    <a:pt x="3106" y="2817"/>
                    <a:pt x="3116" y="2828"/>
                    <a:pt x="3128" y="2838"/>
                  </a:cubicBezTo>
                  <a:lnTo>
                    <a:pt x="3187" y="2756"/>
                  </a:lnTo>
                  <a:cubicBezTo>
                    <a:pt x="3181" y="2738"/>
                    <a:pt x="3174" y="2718"/>
                    <a:pt x="3170" y="2697"/>
                  </a:cubicBezTo>
                  <a:close/>
                  <a:moveTo>
                    <a:pt x="875" y="3134"/>
                  </a:moveTo>
                  <a:lnTo>
                    <a:pt x="888" y="3116"/>
                  </a:lnTo>
                  <a:cubicBezTo>
                    <a:pt x="851" y="3119"/>
                    <a:pt x="835" y="3119"/>
                    <a:pt x="835" y="3119"/>
                  </a:cubicBezTo>
                  <a:cubicBezTo>
                    <a:pt x="835" y="3119"/>
                    <a:pt x="851" y="3125"/>
                    <a:pt x="875" y="3134"/>
                  </a:cubicBezTo>
                  <a:close/>
                  <a:moveTo>
                    <a:pt x="1029" y="330"/>
                  </a:moveTo>
                  <a:cubicBezTo>
                    <a:pt x="1012" y="327"/>
                    <a:pt x="995" y="324"/>
                    <a:pt x="976" y="327"/>
                  </a:cubicBezTo>
                  <a:cubicBezTo>
                    <a:pt x="976" y="327"/>
                    <a:pt x="987" y="345"/>
                    <a:pt x="996" y="374"/>
                  </a:cubicBezTo>
                  <a:lnTo>
                    <a:pt x="1029" y="330"/>
                  </a:lnTo>
                  <a:close/>
                  <a:moveTo>
                    <a:pt x="2202" y="3324"/>
                  </a:moveTo>
                  <a:lnTo>
                    <a:pt x="2611" y="2770"/>
                  </a:lnTo>
                  <a:cubicBezTo>
                    <a:pt x="2618" y="2732"/>
                    <a:pt x="2622" y="2697"/>
                    <a:pt x="2622" y="2674"/>
                  </a:cubicBezTo>
                  <a:lnTo>
                    <a:pt x="2186" y="3263"/>
                  </a:lnTo>
                  <a:cubicBezTo>
                    <a:pt x="2189" y="3284"/>
                    <a:pt x="2194" y="3304"/>
                    <a:pt x="2202" y="3324"/>
                  </a:cubicBezTo>
                  <a:close/>
                  <a:moveTo>
                    <a:pt x="3533" y="1748"/>
                  </a:moveTo>
                  <a:lnTo>
                    <a:pt x="3369" y="1971"/>
                  </a:lnTo>
                  <a:cubicBezTo>
                    <a:pt x="3388" y="1973"/>
                    <a:pt x="3406" y="1975"/>
                    <a:pt x="3424" y="1977"/>
                  </a:cubicBezTo>
                  <a:lnTo>
                    <a:pt x="3577" y="1773"/>
                  </a:lnTo>
                  <a:cubicBezTo>
                    <a:pt x="3562" y="1764"/>
                    <a:pt x="3549" y="1756"/>
                    <a:pt x="3533" y="1748"/>
                  </a:cubicBezTo>
                  <a:close/>
                  <a:moveTo>
                    <a:pt x="3451" y="1705"/>
                  </a:moveTo>
                  <a:lnTo>
                    <a:pt x="3272" y="1949"/>
                  </a:lnTo>
                  <a:cubicBezTo>
                    <a:pt x="3289" y="1954"/>
                    <a:pt x="3308" y="1959"/>
                    <a:pt x="3323" y="1962"/>
                  </a:cubicBezTo>
                  <a:lnTo>
                    <a:pt x="3496" y="1729"/>
                  </a:lnTo>
                  <a:cubicBezTo>
                    <a:pt x="3481" y="1722"/>
                    <a:pt x="3467" y="1714"/>
                    <a:pt x="3451" y="1705"/>
                  </a:cubicBezTo>
                  <a:close/>
                  <a:moveTo>
                    <a:pt x="3691" y="1841"/>
                  </a:moveTo>
                  <a:lnTo>
                    <a:pt x="3580" y="1989"/>
                  </a:lnTo>
                  <a:cubicBezTo>
                    <a:pt x="3584" y="1989"/>
                    <a:pt x="3589" y="1990"/>
                    <a:pt x="3592" y="1990"/>
                  </a:cubicBezTo>
                  <a:lnTo>
                    <a:pt x="3642" y="1990"/>
                  </a:lnTo>
                  <a:lnTo>
                    <a:pt x="3731" y="1869"/>
                  </a:lnTo>
                  <a:cubicBezTo>
                    <a:pt x="3718" y="1859"/>
                    <a:pt x="3704" y="1849"/>
                    <a:pt x="3691" y="1841"/>
                  </a:cubicBezTo>
                  <a:close/>
                  <a:moveTo>
                    <a:pt x="2254" y="3407"/>
                  </a:moveTo>
                  <a:lnTo>
                    <a:pt x="2518" y="3049"/>
                  </a:lnTo>
                  <a:cubicBezTo>
                    <a:pt x="2526" y="3034"/>
                    <a:pt x="2533" y="3018"/>
                    <a:pt x="2542" y="3005"/>
                  </a:cubicBezTo>
                  <a:cubicBezTo>
                    <a:pt x="2560" y="2970"/>
                    <a:pt x="2577" y="2921"/>
                    <a:pt x="2591" y="2869"/>
                  </a:cubicBezTo>
                  <a:lnTo>
                    <a:pt x="2223" y="3366"/>
                  </a:lnTo>
                  <a:cubicBezTo>
                    <a:pt x="2232" y="3381"/>
                    <a:pt x="2242" y="3394"/>
                    <a:pt x="2254" y="3407"/>
                  </a:cubicBezTo>
                  <a:close/>
                  <a:moveTo>
                    <a:pt x="3612" y="1792"/>
                  </a:moveTo>
                  <a:lnTo>
                    <a:pt x="3474" y="1982"/>
                  </a:lnTo>
                  <a:cubicBezTo>
                    <a:pt x="3492" y="1984"/>
                    <a:pt x="3513" y="1985"/>
                    <a:pt x="3531" y="1987"/>
                  </a:cubicBezTo>
                  <a:lnTo>
                    <a:pt x="3655" y="1818"/>
                  </a:lnTo>
                  <a:cubicBezTo>
                    <a:pt x="3642" y="1808"/>
                    <a:pt x="3628" y="1800"/>
                    <a:pt x="3612" y="1792"/>
                  </a:cubicBezTo>
                  <a:close/>
                  <a:moveTo>
                    <a:pt x="3415" y="1686"/>
                  </a:moveTo>
                  <a:cubicBezTo>
                    <a:pt x="3399" y="1678"/>
                    <a:pt x="3386" y="1670"/>
                    <a:pt x="3372" y="1660"/>
                  </a:cubicBezTo>
                  <a:lnTo>
                    <a:pt x="3182" y="1917"/>
                  </a:lnTo>
                  <a:cubicBezTo>
                    <a:pt x="3196" y="1923"/>
                    <a:pt x="3213" y="1930"/>
                    <a:pt x="3229" y="1934"/>
                  </a:cubicBezTo>
                  <a:lnTo>
                    <a:pt x="3415" y="1686"/>
                  </a:lnTo>
                  <a:close/>
                  <a:moveTo>
                    <a:pt x="3768" y="1900"/>
                  </a:moveTo>
                  <a:cubicBezTo>
                    <a:pt x="3767" y="1899"/>
                    <a:pt x="3764" y="1897"/>
                    <a:pt x="3762" y="1896"/>
                  </a:cubicBezTo>
                  <a:lnTo>
                    <a:pt x="3692" y="1992"/>
                  </a:lnTo>
                  <a:cubicBezTo>
                    <a:pt x="3710" y="1993"/>
                    <a:pt x="3725" y="1997"/>
                    <a:pt x="3743" y="2005"/>
                  </a:cubicBezTo>
                  <a:lnTo>
                    <a:pt x="3798" y="1933"/>
                  </a:lnTo>
                  <a:cubicBezTo>
                    <a:pt x="3789" y="1922"/>
                    <a:pt x="3779" y="1910"/>
                    <a:pt x="3768" y="1900"/>
                  </a:cubicBezTo>
                  <a:close/>
                  <a:moveTo>
                    <a:pt x="1388" y="455"/>
                  </a:moveTo>
                  <a:lnTo>
                    <a:pt x="1486" y="324"/>
                  </a:lnTo>
                  <a:cubicBezTo>
                    <a:pt x="1444" y="357"/>
                    <a:pt x="1413" y="383"/>
                    <a:pt x="1388" y="455"/>
                  </a:cubicBezTo>
                  <a:close/>
                  <a:moveTo>
                    <a:pt x="2611" y="2606"/>
                  </a:moveTo>
                  <a:cubicBezTo>
                    <a:pt x="2611" y="2606"/>
                    <a:pt x="2615" y="2607"/>
                    <a:pt x="2618" y="2610"/>
                  </a:cubicBezTo>
                  <a:lnTo>
                    <a:pt x="3140" y="1904"/>
                  </a:lnTo>
                  <a:cubicBezTo>
                    <a:pt x="3140" y="1902"/>
                    <a:pt x="3140" y="1900"/>
                    <a:pt x="3140" y="1900"/>
                  </a:cubicBezTo>
                  <a:cubicBezTo>
                    <a:pt x="3140" y="1900"/>
                    <a:pt x="3140" y="1902"/>
                    <a:pt x="3141" y="1902"/>
                  </a:cubicBezTo>
                  <a:lnTo>
                    <a:pt x="3340" y="1635"/>
                  </a:lnTo>
                  <a:cubicBezTo>
                    <a:pt x="3327" y="1624"/>
                    <a:pt x="3315" y="1613"/>
                    <a:pt x="3302" y="1602"/>
                  </a:cubicBezTo>
                  <a:lnTo>
                    <a:pt x="2187" y="3108"/>
                  </a:lnTo>
                  <a:cubicBezTo>
                    <a:pt x="2182" y="3137"/>
                    <a:pt x="2179" y="3168"/>
                    <a:pt x="2181" y="3201"/>
                  </a:cubicBezTo>
                  <a:lnTo>
                    <a:pt x="2613" y="2615"/>
                  </a:lnTo>
                  <a:cubicBezTo>
                    <a:pt x="2611" y="2606"/>
                    <a:pt x="2611" y="2606"/>
                    <a:pt x="2611" y="2606"/>
                  </a:cubicBezTo>
                  <a:close/>
                  <a:moveTo>
                    <a:pt x="1381" y="2450"/>
                  </a:moveTo>
                  <a:cubicBezTo>
                    <a:pt x="1368" y="2440"/>
                    <a:pt x="1354" y="2430"/>
                    <a:pt x="1340" y="2421"/>
                  </a:cubicBezTo>
                  <a:lnTo>
                    <a:pt x="1114" y="2728"/>
                  </a:lnTo>
                  <a:cubicBezTo>
                    <a:pt x="1137" y="2725"/>
                    <a:pt x="1161" y="2720"/>
                    <a:pt x="1185" y="2713"/>
                  </a:cubicBezTo>
                  <a:lnTo>
                    <a:pt x="1381" y="2450"/>
                  </a:lnTo>
                  <a:close/>
                  <a:moveTo>
                    <a:pt x="1923" y="2614"/>
                  </a:moveTo>
                  <a:cubicBezTo>
                    <a:pt x="1907" y="2614"/>
                    <a:pt x="1893" y="2614"/>
                    <a:pt x="1878" y="2612"/>
                  </a:cubicBezTo>
                  <a:lnTo>
                    <a:pt x="1598" y="2990"/>
                  </a:lnTo>
                  <a:cubicBezTo>
                    <a:pt x="1676" y="2921"/>
                    <a:pt x="1735" y="2859"/>
                    <a:pt x="1788" y="2815"/>
                  </a:cubicBezTo>
                  <a:lnTo>
                    <a:pt x="1937" y="2614"/>
                  </a:lnTo>
                  <a:lnTo>
                    <a:pt x="1923" y="2614"/>
                  </a:lnTo>
                  <a:close/>
                  <a:moveTo>
                    <a:pt x="1773" y="2602"/>
                  </a:moveTo>
                  <a:lnTo>
                    <a:pt x="1393" y="3114"/>
                  </a:lnTo>
                  <a:cubicBezTo>
                    <a:pt x="1424" y="3103"/>
                    <a:pt x="1456" y="3088"/>
                    <a:pt x="1486" y="3072"/>
                  </a:cubicBezTo>
                  <a:lnTo>
                    <a:pt x="1829" y="2609"/>
                  </a:lnTo>
                  <a:cubicBezTo>
                    <a:pt x="1810" y="2607"/>
                    <a:pt x="1790" y="2606"/>
                    <a:pt x="1773" y="2602"/>
                  </a:cubicBezTo>
                  <a:close/>
                  <a:moveTo>
                    <a:pt x="1674" y="2581"/>
                  </a:moveTo>
                  <a:lnTo>
                    <a:pt x="1248" y="3158"/>
                  </a:lnTo>
                  <a:cubicBezTo>
                    <a:pt x="1271" y="3152"/>
                    <a:pt x="1297" y="3147"/>
                    <a:pt x="1324" y="3139"/>
                  </a:cubicBezTo>
                  <a:lnTo>
                    <a:pt x="1727" y="2594"/>
                  </a:lnTo>
                  <a:cubicBezTo>
                    <a:pt x="1708" y="2591"/>
                    <a:pt x="1692" y="2585"/>
                    <a:pt x="1674" y="2581"/>
                  </a:cubicBezTo>
                  <a:close/>
                  <a:moveTo>
                    <a:pt x="2191" y="2576"/>
                  </a:moveTo>
                  <a:cubicBezTo>
                    <a:pt x="2166" y="2583"/>
                    <a:pt x="2141" y="2589"/>
                    <a:pt x="2116" y="2594"/>
                  </a:cubicBezTo>
                  <a:lnTo>
                    <a:pt x="2001" y="2750"/>
                  </a:lnTo>
                  <a:cubicBezTo>
                    <a:pt x="2020" y="2751"/>
                    <a:pt x="2032" y="2754"/>
                    <a:pt x="2032" y="2754"/>
                  </a:cubicBezTo>
                  <a:cubicBezTo>
                    <a:pt x="2032" y="2754"/>
                    <a:pt x="1984" y="2803"/>
                    <a:pt x="1957" y="2892"/>
                  </a:cubicBezTo>
                  <a:lnTo>
                    <a:pt x="2191" y="2576"/>
                  </a:lnTo>
                  <a:close/>
                  <a:moveTo>
                    <a:pt x="2057" y="2604"/>
                  </a:moveTo>
                  <a:cubicBezTo>
                    <a:pt x="2035" y="2607"/>
                    <a:pt x="2013" y="2609"/>
                    <a:pt x="1991" y="2610"/>
                  </a:cubicBezTo>
                  <a:lnTo>
                    <a:pt x="1880" y="2761"/>
                  </a:lnTo>
                  <a:cubicBezTo>
                    <a:pt x="1885" y="2759"/>
                    <a:pt x="1888" y="2759"/>
                    <a:pt x="1891" y="2758"/>
                  </a:cubicBezTo>
                  <a:cubicBezTo>
                    <a:pt x="1913" y="2754"/>
                    <a:pt x="1932" y="2751"/>
                    <a:pt x="1948" y="2751"/>
                  </a:cubicBezTo>
                  <a:lnTo>
                    <a:pt x="2057" y="2604"/>
                  </a:lnTo>
                  <a:close/>
                  <a:moveTo>
                    <a:pt x="2259" y="2555"/>
                  </a:moveTo>
                  <a:lnTo>
                    <a:pt x="1925" y="3006"/>
                  </a:lnTo>
                  <a:cubicBezTo>
                    <a:pt x="1920" y="3029"/>
                    <a:pt x="1916" y="3050"/>
                    <a:pt x="1916" y="3076"/>
                  </a:cubicBezTo>
                  <a:lnTo>
                    <a:pt x="1916" y="3099"/>
                  </a:lnTo>
                  <a:lnTo>
                    <a:pt x="2348" y="2517"/>
                  </a:lnTo>
                  <a:cubicBezTo>
                    <a:pt x="2320" y="2530"/>
                    <a:pt x="2289" y="2543"/>
                    <a:pt x="2259" y="2555"/>
                  </a:cubicBezTo>
                  <a:close/>
                  <a:moveTo>
                    <a:pt x="1583" y="2553"/>
                  </a:moveTo>
                  <a:lnTo>
                    <a:pt x="1513" y="2646"/>
                  </a:lnTo>
                  <a:cubicBezTo>
                    <a:pt x="1536" y="2650"/>
                    <a:pt x="1547" y="2656"/>
                    <a:pt x="1547" y="2656"/>
                  </a:cubicBezTo>
                  <a:cubicBezTo>
                    <a:pt x="1547" y="2656"/>
                    <a:pt x="1519" y="2672"/>
                    <a:pt x="1474" y="2699"/>
                  </a:cubicBezTo>
                  <a:lnTo>
                    <a:pt x="1118" y="3180"/>
                  </a:lnTo>
                  <a:cubicBezTo>
                    <a:pt x="1137" y="3178"/>
                    <a:pt x="1161" y="3175"/>
                    <a:pt x="1186" y="3170"/>
                  </a:cubicBezTo>
                  <a:lnTo>
                    <a:pt x="1632" y="2569"/>
                  </a:lnTo>
                  <a:cubicBezTo>
                    <a:pt x="1615" y="2565"/>
                    <a:pt x="1598" y="2558"/>
                    <a:pt x="1583" y="2553"/>
                  </a:cubicBezTo>
                  <a:close/>
                  <a:moveTo>
                    <a:pt x="1241" y="2336"/>
                  </a:moveTo>
                  <a:cubicBezTo>
                    <a:pt x="1229" y="2322"/>
                    <a:pt x="1217" y="2311"/>
                    <a:pt x="1205" y="2298"/>
                  </a:cubicBezTo>
                  <a:lnTo>
                    <a:pt x="1114" y="2424"/>
                  </a:lnTo>
                  <a:cubicBezTo>
                    <a:pt x="1132" y="2429"/>
                    <a:pt x="1149" y="2433"/>
                    <a:pt x="1163" y="2440"/>
                  </a:cubicBezTo>
                  <a:lnTo>
                    <a:pt x="1241" y="2336"/>
                  </a:lnTo>
                  <a:close/>
                  <a:moveTo>
                    <a:pt x="1459" y="2498"/>
                  </a:moveTo>
                  <a:cubicBezTo>
                    <a:pt x="1444" y="2489"/>
                    <a:pt x="1431" y="2481"/>
                    <a:pt x="1415" y="2473"/>
                  </a:cubicBezTo>
                  <a:lnTo>
                    <a:pt x="1249" y="2697"/>
                  </a:lnTo>
                  <a:cubicBezTo>
                    <a:pt x="1278" y="2689"/>
                    <a:pt x="1305" y="2681"/>
                    <a:pt x="1329" y="2672"/>
                  </a:cubicBezTo>
                  <a:lnTo>
                    <a:pt x="1459" y="2498"/>
                  </a:lnTo>
                  <a:close/>
                  <a:moveTo>
                    <a:pt x="1051" y="2736"/>
                  </a:moveTo>
                  <a:lnTo>
                    <a:pt x="1056" y="2736"/>
                  </a:lnTo>
                  <a:lnTo>
                    <a:pt x="1309" y="2396"/>
                  </a:lnTo>
                  <a:cubicBezTo>
                    <a:pt x="1295" y="2385"/>
                    <a:pt x="1283" y="2374"/>
                    <a:pt x="1271" y="2363"/>
                  </a:cubicBezTo>
                  <a:lnTo>
                    <a:pt x="1202" y="2458"/>
                  </a:lnTo>
                  <a:lnTo>
                    <a:pt x="1173" y="2496"/>
                  </a:lnTo>
                  <a:lnTo>
                    <a:pt x="994" y="2738"/>
                  </a:lnTo>
                  <a:cubicBezTo>
                    <a:pt x="1012" y="2740"/>
                    <a:pt x="1030" y="2738"/>
                    <a:pt x="1051" y="2736"/>
                  </a:cubicBezTo>
                  <a:close/>
                  <a:moveTo>
                    <a:pt x="1080" y="2551"/>
                  </a:moveTo>
                  <a:cubicBezTo>
                    <a:pt x="1024" y="2596"/>
                    <a:pt x="988" y="2628"/>
                    <a:pt x="946" y="2648"/>
                  </a:cubicBezTo>
                  <a:lnTo>
                    <a:pt x="891" y="2722"/>
                  </a:lnTo>
                  <a:cubicBezTo>
                    <a:pt x="908" y="2727"/>
                    <a:pt x="926" y="2730"/>
                    <a:pt x="946" y="2733"/>
                  </a:cubicBezTo>
                  <a:lnTo>
                    <a:pt x="1080" y="2551"/>
                  </a:lnTo>
                  <a:close/>
                  <a:moveTo>
                    <a:pt x="880" y="2669"/>
                  </a:moveTo>
                  <a:cubicBezTo>
                    <a:pt x="842" y="2674"/>
                    <a:pt x="822" y="2677"/>
                    <a:pt x="810" y="2679"/>
                  </a:cubicBezTo>
                  <a:cubicBezTo>
                    <a:pt x="796" y="2683"/>
                    <a:pt x="796" y="2683"/>
                    <a:pt x="796" y="2683"/>
                  </a:cubicBezTo>
                  <a:cubicBezTo>
                    <a:pt x="796" y="2683"/>
                    <a:pt x="800" y="2684"/>
                    <a:pt x="805" y="2687"/>
                  </a:cubicBezTo>
                  <a:cubicBezTo>
                    <a:pt x="814" y="2692"/>
                    <a:pt x="829" y="2700"/>
                    <a:pt x="851" y="2709"/>
                  </a:cubicBezTo>
                  <a:lnTo>
                    <a:pt x="880" y="2669"/>
                  </a:lnTo>
                  <a:close/>
                  <a:moveTo>
                    <a:pt x="981" y="3106"/>
                  </a:moveTo>
                  <a:cubicBezTo>
                    <a:pt x="968" y="3108"/>
                    <a:pt x="954" y="3109"/>
                    <a:pt x="944" y="3111"/>
                  </a:cubicBezTo>
                  <a:lnTo>
                    <a:pt x="917" y="3147"/>
                  </a:lnTo>
                  <a:cubicBezTo>
                    <a:pt x="932" y="3153"/>
                    <a:pt x="949" y="3158"/>
                    <a:pt x="966" y="3164"/>
                  </a:cubicBezTo>
                  <a:lnTo>
                    <a:pt x="1012" y="3101"/>
                  </a:lnTo>
                  <a:cubicBezTo>
                    <a:pt x="1002" y="3103"/>
                    <a:pt x="991" y="3105"/>
                    <a:pt x="981" y="3106"/>
                  </a:cubicBezTo>
                  <a:close/>
                  <a:moveTo>
                    <a:pt x="1200" y="2965"/>
                  </a:moveTo>
                  <a:cubicBezTo>
                    <a:pt x="1151" y="3010"/>
                    <a:pt x="1122" y="3042"/>
                    <a:pt x="1090" y="3067"/>
                  </a:cubicBezTo>
                  <a:lnTo>
                    <a:pt x="1010" y="3173"/>
                  </a:lnTo>
                  <a:cubicBezTo>
                    <a:pt x="1029" y="3178"/>
                    <a:pt x="1048" y="3181"/>
                    <a:pt x="1064" y="3183"/>
                  </a:cubicBezTo>
                  <a:lnTo>
                    <a:pt x="1373" y="2766"/>
                  </a:lnTo>
                  <a:cubicBezTo>
                    <a:pt x="1306" y="2820"/>
                    <a:pt x="1285" y="2894"/>
                    <a:pt x="1200" y="2965"/>
                  </a:cubicBezTo>
                  <a:close/>
                  <a:moveTo>
                    <a:pt x="1465" y="2642"/>
                  </a:moveTo>
                  <a:lnTo>
                    <a:pt x="1543" y="2537"/>
                  </a:lnTo>
                  <a:cubicBezTo>
                    <a:pt x="1527" y="2530"/>
                    <a:pt x="1512" y="2524"/>
                    <a:pt x="1497" y="2515"/>
                  </a:cubicBezTo>
                  <a:lnTo>
                    <a:pt x="1395" y="2653"/>
                  </a:lnTo>
                  <a:cubicBezTo>
                    <a:pt x="1412" y="2648"/>
                    <a:pt x="1427" y="2644"/>
                    <a:pt x="1439" y="2643"/>
                  </a:cubicBezTo>
                  <a:cubicBezTo>
                    <a:pt x="1447" y="2643"/>
                    <a:pt x="1456" y="2642"/>
                    <a:pt x="1465" y="2642"/>
                  </a:cubicBezTo>
                  <a:close/>
                  <a:moveTo>
                    <a:pt x="966" y="2399"/>
                  </a:moveTo>
                  <a:lnTo>
                    <a:pt x="1122" y="2190"/>
                  </a:lnTo>
                  <a:cubicBezTo>
                    <a:pt x="1112" y="2175"/>
                    <a:pt x="1102" y="2160"/>
                    <a:pt x="1093" y="2145"/>
                  </a:cubicBezTo>
                  <a:lnTo>
                    <a:pt x="907" y="2396"/>
                  </a:lnTo>
                  <a:cubicBezTo>
                    <a:pt x="927" y="2398"/>
                    <a:pt x="948" y="2398"/>
                    <a:pt x="966" y="2399"/>
                  </a:cubicBezTo>
                  <a:close/>
                  <a:moveTo>
                    <a:pt x="2252" y="2800"/>
                  </a:moveTo>
                  <a:lnTo>
                    <a:pt x="2572" y="2365"/>
                  </a:lnTo>
                  <a:cubicBezTo>
                    <a:pt x="2530" y="2404"/>
                    <a:pt x="2484" y="2439"/>
                    <a:pt x="2435" y="2468"/>
                  </a:cubicBezTo>
                  <a:lnTo>
                    <a:pt x="2141" y="2864"/>
                  </a:lnTo>
                  <a:cubicBezTo>
                    <a:pt x="2208" y="2813"/>
                    <a:pt x="2233" y="2790"/>
                    <a:pt x="2252" y="2800"/>
                  </a:cubicBezTo>
                  <a:close/>
                  <a:moveTo>
                    <a:pt x="1069" y="2413"/>
                  </a:moveTo>
                  <a:lnTo>
                    <a:pt x="1178" y="2267"/>
                  </a:lnTo>
                  <a:cubicBezTo>
                    <a:pt x="1166" y="2254"/>
                    <a:pt x="1156" y="2239"/>
                    <a:pt x="1146" y="2226"/>
                  </a:cubicBezTo>
                  <a:lnTo>
                    <a:pt x="1015" y="2403"/>
                  </a:lnTo>
                  <a:cubicBezTo>
                    <a:pt x="1030" y="2404"/>
                    <a:pt x="1046" y="2407"/>
                    <a:pt x="1059" y="2411"/>
                  </a:cubicBezTo>
                  <a:cubicBezTo>
                    <a:pt x="1063" y="2411"/>
                    <a:pt x="1066" y="2411"/>
                    <a:pt x="1069" y="2413"/>
                  </a:cubicBezTo>
                  <a:close/>
                  <a:moveTo>
                    <a:pt x="758" y="1987"/>
                  </a:moveTo>
                  <a:cubicBezTo>
                    <a:pt x="775" y="2002"/>
                    <a:pt x="785" y="2015"/>
                    <a:pt x="792" y="2023"/>
                  </a:cubicBezTo>
                  <a:lnTo>
                    <a:pt x="975" y="1778"/>
                  </a:lnTo>
                  <a:cubicBezTo>
                    <a:pt x="973" y="1752"/>
                    <a:pt x="971" y="1727"/>
                    <a:pt x="971" y="1701"/>
                  </a:cubicBezTo>
                  <a:lnTo>
                    <a:pt x="758" y="1987"/>
                  </a:lnTo>
                  <a:close/>
                  <a:moveTo>
                    <a:pt x="2236" y="2973"/>
                  </a:moveTo>
                  <a:lnTo>
                    <a:pt x="3275" y="1569"/>
                  </a:lnTo>
                  <a:cubicBezTo>
                    <a:pt x="3263" y="1554"/>
                    <a:pt x="3254" y="1539"/>
                    <a:pt x="3243" y="1530"/>
                  </a:cubicBezTo>
                  <a:lnTo>
                    <a:pt x="2273" y="2841"/>
                  </a:lnTo>
                  <a:cubicBezTo>
                    <a:pt x="2274" y="2870"/>
                    <a:pt x="2260" y="2913"/>
                    <a:pt x="2236" y="2973"/>
                  </a:cubicBezTo>
                  <a:close/>
                  <a:moveTo>
                    <a:pt x="1724" y="1473"/>
                  </a:moveTo>
                  <a:cubicBezTo>
                    <a:pt x="1549" y="1522"/>
                    <a:pt x="1264" y="1602"/>
                    <a:pt x="1073" y="1656"/>
                  </a:cubicBezTo>
                  <a:cubicBezTo>
                    <a:pt x="1072" y="1671"/>
                    <a:pt x="1071" y="1686"/>
                    <a:pt x="1071" y="1702"/>
                  </a:cubicBezTo>
                  <a:cubicBezTo>
                    <a:pt x="1071" y="1757"/>
                    <a:pt x="1077" y="1812"/>
                    <a:pt x="1087" y="1864"/>
                  </a:cubicBezTo>
                  <a:cubicBezTo>
                    <a:pt x="1310" y="1727"/>
                    <a:pt x="1579" y="1562"/>
                    <a:pt x="1724" y="1473"/>
                  </a:cubicBezTo>
                  <a:close/>
                  <a:moveTo>
                    <a:pt x="1374" y="1066"/>
                  </a:moveTo>
                  <a:cubicBezTo>
                    <a:pt x="1340" y="1094"/>
                    <a:pt x="1308" y="1125"/>
                    <a:pt x="1279" y="1158"/>
                  </a:cubicBezTo>
                  <a:cubicBezTo>
                    <a:pt x="1403" y="1193"/>
                    <a:pt x="1585" y="1245"/>
                    <a:pt x="1726" y="1285"/>
                  </a:cubicBezTo>
                  <a:cubicBezTo>
                    <a:pt x="1617" y="1217"/>
                    <a:pt x="1479" y="1132"/>
                    <a:pt x="1374" y="1066"/>
                  </a:cubicBezTo>
                  <a:close/>
                  <a:moveTo>
                    <a:pt x="1080" y="1587"/>
                  </a:moveTo>
                  <a:cubicBezTo>
                    <a:pt x="1270" y="1533"/>
                    <a:pt x="1538" y="1458"/>
                    <a:pt x="1705" y="1411"/>
                  </a:cubicBezTo>
                  <a:lnTo>
                    <a:pt x="1126" y="1411"/>
                  </a:lnTo>
                  <a:cubicBezTo>
                    <a:pt x="1104" y="1467"/>
                    <a:pt x="1089" y="1526"/>
                    <a:pt x="1080" y="1587"/>
                  </a:cubicBezTo>
                  <a:close/>
                  <a:moveTo>
                    <a:pt x="1235" y="1213"/>
                  </a:moveTo>
                  <a:cubicBezTo>
                    <a:pt x="1203" y="1255"/>
                    <a:pt x="1176" y="1299"/>
                    <a:pt x="1153" y="1347"/>
                  </a:cubicBezTo>
                  <a:lnTo>
                    <a:pt x="1707" y="1347"/>
                  </a:lnTo>
                  <a:cubicBezTo>
                    <a:pt x="1557" y="1304"/>
                    <a:pt x="1358" y="1248"/>
                    <a:pt x="1235" y="1213"/>
                  </a:cubicBezTo>
                  <a:close/>
                  <a:moveTo>
                    <a:pt x="2638" y="2199"/>
                  </a:moveTo>
                  <a:cubicBezTo>
                    <a:pt x="2469" y="2013"/>
                    <a:pt x="2200" y="1716"/>
                    <a:pt x="2065" y="1566"/>
                  </a:cubicBezTo>
                  <a:cubicBezTo>
                    <a:pt x="2155" y="1757"/>
                    <a:pt x="2342" y="2152"/>
                    <a:pt x="2449" y="2381"/>
                  </a:cubicBezTo>
                  <a:cubicBezTo>
                    <a:pt x="2522" y="2330"/>
                    <a:pt x="2585" y="2269"/>
                    <a:pt x="2638" y="2199"/>
                  </a:cubicBezTo>
                  <a:close/>
                  <a:moveTo>
                    <a:pt x="2074" y="2530"/>
                  </a:moveTo>
                  <a:cubicBezTo>
                    <a:pt x="2036" y="2269"/>
                    <a:pt x="1970" y="1816"/>
                    <a:pt x="1939" y="1604"/>
                  </a:cubicBezTo>
                  <a:cubicBezTo>
                    <a:pt x="1908" y="1803"/>
                    <a:pt x="1841" y="2235"/>
                    <a:pt x="1796" y="2529"/>
                  </a:cubicBezTo>
                  <a:cubicBezTo>
                    <a:pt x="1843" y="2536"/>
                    <a:pt x="1890" y="2541"/>
                    <a:pt x="1940" y="2541"/>
                  </a:cubicBezTo>
                  <a:cubicBezTo>
                    <a:pt x="1985" y="2541"/>
                    <a:pt x="2030" y="2537"/>
                    <a:pt x="2074" y="2530"/>
                  </a:cubicBezTo>
                  <a:close/>
                  <a:moveTo>
                    <a:pt x="1872" y="1600"/>
                  </a:moveTo>
                  <a:cubicBezTo>
                    <a:pt x="1781" y="1792"/>
                    <a:pt x="1596" y="2182"/>
                    <a:pt x="1485" y="2416"/>
                  </a:cubicBezTo>
                  <a:cubicBezTo>
                    <a:pt x="1560" y="2461"/>
                    <a:pt x="1642" y="2495"/>
                    <a:pt x="1730" y="2516"/>
                  </a:cubicBezTo>
                  <a:cubicBezTo>
                    <a:pt x="1775" y="2225"/>
                    <a:pt x="1841" y="1801"/>
                    <a:pt x="1872" y="1600"/>
                  </a:cubicBezTo>
                  <a:close/>
                  <a:moveTo>
                    <a:pt x="1429" y="2380"/>
                  </a:moveTo>
                  <a:cubicBezTo>
                    <a:pt x="1541" y="2143"/>
                    <a:pt x="1724" y="1757"/>
                    <a:pt x="1813" y="1569"/>
                  </a:cubicBezTo>
                  <a:cubicBezTo>
                    <a:pt x="1676" y="1722"/>
                    <a:pt x="1407" y="2020"/>
                    <a:pt x="1243" y="2202"/>
                  </a:cubicBezTo>
                  <a:cubicBezTo>
                    <a:pt x="1295" y="2270"/>
                    <a:pt x="1358" y="2330"/>
                    <a:pt x="1429" y="2380"/>
                  </a:cubicBezTo>
                  <a:close/>
                  <a:moveTo>
                    <a:pt x="2174" y="1411"/>
                  </a:moveTo>
                  <a:cubicBezTo>
                    <a:pt x="2338" y="1458"/>
                    <a:pt x="2603" y="1532"/>
                    <a:pt x="2799" y="1588"/>
                  </a:cubicBezTo>
                  <a:cubicBezTo>
                    <a:pt x="2791" y="1526"/>
                    <a:pt x="2775" y="1468"/>
                    <a:pt x="2754" y="1411"/>
                  </a:cubicBezTo>
                  <a:lnTo>
                    <a:pt x="2174" y="1411"/>
                  </a:lnTo>
                  <a:close/>
                  <a:moveTo>
                    <a:pt x="2150" y="1472"/>
                  </a:moveTo>
                  <a:cubicBezTo>
                    <a:pt x="2317" y="1576"/>
                    <a:pt x="2613" y="1760"/>
                    <a:pt x="2791" y="1871"/>
                  </a:cubicBezTo>
                  <a:cubicBezTo>
                    <a:pt x="2802" y="1817"/>
                    <a:pt x="2808" y="1760"/>
                    <a:pt x="2808" y="1702"/>
                  </a:cubicBezTo>
                  <a:cubicBezTo>
                    <a:pt x="2808" y="1687"/>
                    <a:pt x="2807" y="1672"/>
                    <a:pt x="2806" y="1657"/>
                  </a:cubicBezTo>
                  <a:cubicBezTo>
                    <a:pt x="2606" y="1600"/>
                    <a:pt x="2320" y="1520"/>
                    <a:pt x="2150" y="1472"/>
                  </a:cubicBezTo>
                  <a:close/>
                  <a:moveTo>
                    <a:pt x="1830" y="870"/>
                  </a:moveTo>
                  <a:cubicBezTo>
                    <a:pt x="1801" y="874"/>
                    <a:pt x="1771" y="879"/>
                    <a:pt x="1743" y="885"/>
                  </a:cubicBezTo>
                  <a:cubicBezTo>
                    <a:pt x="1786" y="977"/>
                    <a:pt x="1834" y="1077"/>
                    <a:pt x="1874" y="1161"/>
                  </a:cubicBezTo>
                  <a:cubicBezTo>
                    <a:pt x="1860" y="1073"/>
                    <a:pt x="1845" y="967"/>
                    <a:pt x="1830" y="870"/>
                  </a:cubicBezTo>
                  <a:close/>
                  <a:moveTo>
                    <a:pt x="2677" y="2144"/>
                  </a:moveTo>
                  <a:cubicBezTo>
                    <a:pt x="2718" y="2080"/>
                    <a:pt x="2751" y="2011"/>
                    <a:pt x="2773" y="1937"/>
                  </a:cubicBezTo>
                  <a:cubicBezTo>
                    <a:pt x="2601" y="1830"/>
                    <a:pt x="2296" y="1640"/>
                    <a:pt x="2122" y="1531"/>
                  </a:cubicBezTo>
                  <a:cubicBezTo>
                    <a:pt x="2256" y="1680"/>
                    <a:pt x="2510" y="1960"/>
                    <a:pt x="2677" y="2144"/>
                  </a:cubicBezTo>
                  <a:close/>
                  <a:moveTo>
                    <a:pt x="2117" y="1230"/>
                  </a:moveTo>
                  <a:cubicBezTo>
                    <a:pt x="2219" y="1167"/>
                    <a:pt x="2347" y="1087"/>
                    <a:pt x="2450" y="1024"/>
                  </a:cubicBezTo>
                  <a:cubicBezTo>
                    <a:pt x="2420" y="1003"/>
                    <a:pt x="2388" y="982"/>
                    <a:pt x="2355" y="965"/>
                  </a:cubicBezTo>
                  <a:cubicBezTo>
                    <a:pt x="2279" y="1050"/>
                    <a:pt x="2190" y="1149"/>
                    <a:pt x="2117" y="1230"/>
                  </a:cubicBezTo>
                  <a:close/>
                  <a:moveTo>
                    <a:pt x="2005" y="1595"/>
                  </a:moveTo>
                  <a:cubicBezTo>
                    <a:pt x="2036" y="1806"/>
                    <a:pt x="2101" y="2256"/>
                    <a:pt x="2139" y="2518"/>
                  </a:cubicBezTo>
                  <a:cubicBezTo>
                    <a:pt x="2230" y="2497"/>
                    <a:pt x="2316" y="2463"/>
                    <a:pt x="2393" y="2417"/>
                  </a:cubicBezTo>
                  <a:cubicBezTo>
                    <a:pt x="2286" y="2191"/>
                    <a:pt x="2097" y="1789"/>
                    <a:pt x="2005" y="1595"/>
                  </a:cubicBezTo>
                  <a:close/>
                  <a:moveTo>
                    <a:pt x="2067" y="1188"/>
                  </a:moveTo>
                  <a:cubicBezTo>
                    <a:pt x="2136" y="1111"/>
                    <a:pt x="2220" y="1017"/>
                    <a:pt x="2293" y="936"/>
                  </a:cubicBezTo>
                  <a:cubicBezTo>
                    <a:pt x="2263" y="923"/>
                    <a:pt x="2233" y="911"/>
                    <a:pt x="2202" y="902"/>
                  </a:cubicBezTo>
                  <a:cubicBezTo>
                    <a:pt x="2158" y="996"/>
                    <a:pt x="2108" y="1101"/>
                    <a:pt x="2067" y="1188"/>
                  </a:cubicBezTo>
                  <a:close/>
                  <a:moveTo>
                    <a:pt x="2006" y="1161"/>
                  </a:moveTo>
                  <a:cubicBezTo>
                    <a:pt x="2046" y="1077"/>
                    <a:pt x="2093" y="977"/>
                    <a:pt x="2136" y="885"/>
                  </a:cubicBezTo>
                  <a:cubicBezTo>
                    <a:pt x="2108" y="879"/>
                    <a:pt x="2079" y="874"/>
                    <a:pt x="2049" y="870"/>
                  </a:cubicBezTo>
                  <a:cubicBezTo>
                    <a:pt x="2035" y="967"/>
                    <a:pt x="2019" y="1073"/>
                    <a:pt x="2006" y="1161"/>
                  </a:cubicBezTo>
                  <a:close/>
                  <a:moveTo>
                    <a:pt x="2172" y="1347"/>
                  </a:moveTo>
                  <a:lnTo>
                    <a:pt x="2726" y="1347"/>
                  </a:lnTo>
                  <a:cubicBezTo>
                    <a:pt x="2703" y="1299"/>
                    <a:pt x="2676" y="1255"/>
                    <a:pt x="2644" y="1213"/>
                  </a:cubicBezTo>
                  <a:cubicBezTo>
                    <a:pt x="2522" y="1248"/>
                    <a:pt x="2323" y="1304"/>
                    <a:pt x="2172" y="1347"/>
                  </a:cubicBezTo>
                  <a:close/>
                  <a:moveTo>
                    <a:pt x="1586" y="936"/>
                  </a:moveTo>
                  <a:cubicBezTo>
                    <a:pt x="1659" y="1017"/>
                    <a:pt x="1744" y="1111"/>
                    <a:pt x="1813" y="1188"/>
                  </a:cubicBezTo>
                  <a:cubicBezTo>
                    <a:pt x="1771" y="1101"/>
                    <a:pt x="1722" y="996"/>
                    <a:pt x="1677" y="902"/>
                  </a:cubicBezTo>
                  <a:cubicBezTo>
                    <a:pt x="1646" y="911"/>
                    <a:pt x="1616" y="923"/>
                    <a:pt x="1586" y="936"/>
                  </a:cubicBezTo>
                  <a:close/>
                  <a:moveTo>
                    <a:pt x="1524" y="965"/>
                  </a:moveTo>
                  <a:cubicBezTo>
                    <a:pt x="1491" y="982"/>
                    <a:pt x="1460" y="1002"/>
                    <a:pt x="1429" y="1024"/>
                  </a:cubicBezTo>
                  <a:cubicBezTo>
                    <a:pt x="1532" y="1087"/>
                    <a:pt x="1660" y="1167"/>
                    <a:pt x="1762" y="1230"/>
                  </a:cubicBezTo>
                  <a:cubicBezTo>
                    <a:pt x="1689" y="1149"/>
                    <a:pt x="1600" y="1049"/>
                    <a:pt x="1524" y="965"/>
                  </a:cubicBezTo>
                  <a:close/>
                  <a:moveTo>
                    <a:pt x="1982" y="865"/>
                  </a:moveTo>
                  <a:cubicBezTo>
                    <a:pt x="1968" y="864"/>
                    <a:pt x="1954" y="863"/>
                    <a:pt x="1940" y="863"/>
                  </a:cubicBezTo>
                  <a:cubicBezTo>
                    <a:pt x="1925" y="863"/>
                    <a:pt x="1911" y="864"/>
                    <a:pt x="1897" y="865"/>
                  </a:cubicBezTo>
                  <a:cubicBezTo>
                    <a:pt x="1911" y="961"/>
                    <a:pt x="1927" y="1065"/>
                    <a:pt x="1940" y="1152"/>
                  </a:cubicBezTo>
                  <a:cubicBezTo>
                    <a:pt x="1953" y="1065"/>
                    <a:pt x="1968" y="961"/>
                    <a:pt x="1982" y="865"/>
                  </a:cubicBezTo>
                  <a:close/>
                  <a:moveTo>
                    <a:pt x="1204" y="2147"/>
                  </a:moveTo>
                  <a:cubicBezTo>
                    <a:pt x="1369" y="1963"/>
                    <a:pt x="1630" y="1674"/>
                    <a:pt x="1763" y="1525"/>
                  </a:cubicBezTo>
                  <a:cubicBezTo>
                    <a:pt x="1616" y="1616"/>
                    <a:pt x="1332" y="1790"/>
                    <a:pt x="1104" y="1930"/>
                  </a:cubicBezTo>
                  <a:cubicBezTo>
                    <a:pt x="1127" y="2008"/>
                    <a:pt x="1161" y="2080"/>
                    <a:pt x="1204" y="2147"/>
                  </a:cubicBezTo>
                  <a:close/>
                  <a:moveTo>
                    <a:pt x="2153" y="1285"/>
                  </a:moveTo>
                  <a:cubicBezTo>
                    <a:pt x="2294" y="1245"/>
                    <a:pt x="2477" y="1193"/>
                    <a:pt x="2600" y="1158"/>
                  </a:cubicBezTo>
                  <a:cubicBezTo>
                    <a:pt x="2571" y="1125"/>
                    <a:pt x="2539" y="1094"/>
                    <a:pt x="2506" y="1066"/>
                  </a:cubicBezTo>
                  <a:cubicBezTo>
                    <a:pt x="2400" y="1132"/>
                    <a:pt x="2262" y="1217"/>
                    <a:pt x="2153" y="12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Заставка с изображение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59293" y="1256428"/>
            <a:ext cx="6542834" cy="2819981"/>
          </a:xfrm>
        </p:spPr>
        <p:txBody>
          <a:bodyPr/>
          <a:lstStyle>
            <a:lvl1pPr>
              <a:defRPr sz="2800" b="0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Рисунок 2"/>
          <p:cNvSpPr>
            <a:spLocks noGrp="1"/>
          </p:cNvSpPr>
          <p:nvPr>
            <p:ph type="pic" idx="1"/>
          </p:nvPr>
        </p:nvSpPr>
        <p:spPr bwMode="auto">
          <a:xfrm>
            <a:off x="1" y="-1"/>
            <a:ext cx="2176461" cy="51435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" name="Line 13"/>
          <p:cNvSpPr>
            <a:spLocks noChangeShapeType="1"/>
          </p:cNvSpPr>
          <p:nvPr userDrawn="1"/>
        </p:nvSpPr>
        <p:spPr bwMode="auto">
          <a:xfrm rot="16199998">
            <a:off x="-374055" y="2571751"/>
            <a:ext cx="5143502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400">
              <a:latin typeface="Liberatio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000" b="0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79387" y="963051"/>
            <a:ext cx="8785225" cy="3931211"/>
          </a:xfrm>
        </p:spPr>
        <p:txBody>
          <a:bodyPr/>
          <a:lstStyle>
            <a:lvl1pPr algn="l">
              <a:spcBef>
                <a:spcPts val="600"/>
              </a:spcBef>
              <a:spcAft>
                <a:spcPts val="300"/>
              </a:spcAft>
              <a:buClr>
                <a:srgbClr val="A88C5E"/>
              </a:buClr>
              <a:defRPr>
                <a:solidFill>
                  <a:schemeClr val="tx1"/>
                </a:solidFill>
              </a:defRPr>
            </a:lvl1pPr>
            <a:lvl2pPr algn="l">
              <a:spcBef>
                <a:spcPts val="0"/>
              </a:spcBef>
              <a:spcAft>
                <a:spcPts val="200"/>
              </a:spcAft>
              <a:defRPr>
                <a:solidFill>
                  <a:schemeClr val="tx1"/>
                </a:solidFill>
              </a:defRPr>
            </a:lvl2pPr>
            <a:lvl3pPr algn="l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algn="l">
              <a:spcBef>
                <a:spcPts val="200"/>
              </a:spcBef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 algn="l">
              <a:spcBef>
                <a:spcPts val="2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5267-F98D-45D9-ABB7-DCC0B0F7008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80285" y="950913"/>
            <a:ext cx="4247254" cy="3997325"/>
          </a:xfrm>
        </p:spPr>
        <p:txBody>
          <a:bodyPr/>
          <a:lstStyle>
            <a:lvl1pPr algn="l">
              <a:buClr>
                <a:srgbClr val="A88C5E"/>
              </a:buClr>
              <a:defRPr sz="1600">
                <a:solidFill>
                  <a:schemeClr val="tx1"/>
                </a:solidFill>
              </a:defRPr>
            </a:lvl1pPr>
            <a:lvl2pPr algn="l">
              <a:defRPr sz="1400">
                <a:solidFill>
                  <a:schemeClr val="tx1"/>
                </a:solidFill>
              </a:defRPr>
            </a:lvl2pPr>
            <a:lvl3pPr algn="l"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 algn="l">
              <a:buClr>
                <a:schemeClr val="tx1"/>
              </a:buClr>
              <a:defRPr sz="1100">
                <a:solidFill>
                  <a:schemeClr val="tx1"/>
                </a:solidFill>
              </a:defRPr>
            </a:lvl4pPr>
            <a:lvl5pPr algn="l">
              <a:buClr>
                <a:schemeClr val="tx1"/>
              </a:buCl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716463" y="950913"/>
            <a:ext cx="4247253" cy="3997325"/>
          </a:xfrm>
        </p:spPr>
        <p:txBody>
          <a:bodyPr/>
          <a:lstStyle>
            <a:lvl1pPr algn="l">
              <a:buClr>
                <a:srgbClr val="A88C5E"/>
              </a:buClr>
              <a:defRPr sz="1600">
                <a:solidFill>
                  <a:schemeClr val="tx1"/>
                </a:solidFill>
              </a:defRPr>
            </a:lvl1pPr>
            <a:lvl2pPr algn="l">
              <a:defRPr sz="1400">
                <a:solidFill>
                  <a:schemeClr val="tx1"/>
                </a:solidFill>
              </a:defRPr>
            </a:lvl2pPr>
            <a:lvl3pPr algn="l"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 algn="l">
              <a:buClr>
                <a:schemeClr val="tx1"/>
              </a:buClr>
              <a:defRPr sz="1100">
                <a:solidFill>
                  <a:schemeClr val="tx1"/>
                </a:solidFill>
              </a:defRPr>
            </a:lvl4pPr>
            <a:lvl5pPr algn="l">
              <a:buClr>
                <a:schemeClr val="tx1"/>
              </a:buCl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5267-F98D-45D9-ABB7-DCC0B0F7008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79388" y="950913"/>
            <a:ext cx="4246664" cy="479822"/>
          </a:xfrm>
        </p:spPr>
        <p:txBody>
          <a:bodyPr anchor="ctr"/>
          <a:lstStyle>
            <a:lvl1pPr marL="0" indent="0">
              <a:buNone/>
              <a:defRPr sz="1600" b="1" cap="none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179388" y="1430734"/>
            <a:ext cx="4246664" cy="3517503"/>
          </a:xfrm>
        </p:spPr>
        <p:txBody>
          <a:bodyPr/>
          <a:lstStyle>
            <a:lvl1pPr algn="l">
              <a:spcBef>
                <a:spcPts val="600"/>
              </a:spcBef>
              <a:spcAft>
                <a:spcPts val="300"/>
              </a:spcAft>
              <a:buClr>
                <a:srgbClr val="A88C5E"/>
              </a:buClr>
              <a:defRPr sz="1600">
                <a:solidFill>
                  <a:schemeClr val="tx1"/>
                </a:solidFill>
              </a:defRPr>
            </a:lvl1pPr>
            <a:lvl2pPr marL="630238" indent="-180975" algn="l">
              <a:spcBef>
                <a:spcPts val="30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 algn="l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 algn="l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4pPr>
            <a:lvl5pPr algn="l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716463" y="950913"/>
            <a:ext cx="4248150" cy="479822"/>
          </a:xfrm>
        </p:spPr>
        <p:txBody>
          <a:bodyPr anchor="ctr"/>
          <a:lstStyle>
            <a:lvl1pPr marL="0" indent="0">
              <a:buNone/>
              <a:defRPr sz="1600" b="1" cap="none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716463" y="1430734"/>
            <a:ext cx="4246664" cy="3517503"/>
          </a:xfrm>
        </p:spPr>
        <p:txBody>
          <a:bodyPr/>
          <a:lstStyle>
            <a:lvl1pPr algn="l">
              <a:spcBef>
                <a:spcPts val="600"/>
              </a:spcBef>
              <a:spcAft>
                <a:spcPts val="300"/>
              </a:spcAft>
              <a:buClr>
                <a:srgbClr val="A88C5E"/>
              </a:buClr>
              <a:defRPr sz="1600">
                <a:solidFill>
                  <a:schemeClr val="tx1"/>
                </a:solidFill>
              </a:defRPr>
            </a:lvl1pPr>
            <a:lvl2pPr marL="630238" indent="-180975" algn="l">
              <a:spcBef>
                <a:spcPts val="30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 algn="l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 algn="l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4pPr>
            <a:lvl5pPr algn="l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5267-F98D-45D9-ABB7-DCC0B0F70081}" type="slidenum">
              <a:rPr lang="ru-RU"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843579" y="68892"/>
            <a:ext cx="8121034" cy="76377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 изображени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7295267-F98D-45D9-ABB7-DCC0B0F70081}" type="slidenum">
              <a:rPr lang="ru-RU"/>
              <a:t>‹#›</a:t>
            </a:fld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 bwMode="auto">
          <a:xfrm>
            <a:off x="179388" y="1091472"/>
            <a:ext cx="2029837" cy="14802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3"/>
          </p:nvPr>
        </p:nvSpPr>
        <p:spPr bwMode="auto">
          <a:xfrm>
            <a:off x="2431183" y="1091472"/>
            <a:ext cx="2029837" cy="14802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4"/>
          </p:nvPr>
        </p:nvSpPr>
        <p:spPr bwMode="auto">
          <a:xfrm>
            <a:off x="4682977" y="1091472"/>
            <a:ext cx="2029837" cy="14802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5"/>
          </p:nvPr>
        </p:nvSpPr>
        <p:spPr bwMode="auto">
          <a:xfrm>
            <a:off x="6934770" y="1091472"/>
            <a:ext cx="2029843" cy="14802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/>
          </p:nvPr>
        </p:nvSpPr>
        <p:spPr bwMode="auto">
          <a:xfrm>
            <a:off x="179388" y="2677978"/>
            <a:ext cx="2029837" cy="350567"/>
          </a:xfrm>
        </p:spPr>
        <p:txBody>
          <a:bodyPr/>
          <a:lstStyle>
            <a:lvl1pPr marL="0" indent="0" algn="ctr">
              <a:buFontTx/>
              <a:buNone/>
              <a:defRPr sz="1200" b="1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7"/>
          </p:nvPr>
        </p:nvSpPr>
        <p:spPr bwMode="auto">
          <a:xfrm>
            <a:off x="2431183" y="2677978"/>
            <a:ext cx="2029837" cy="350567"/>
          </a:xfrm>
        </p:spPr>
        <p:txBody>
          <a:bodyPr/>
          <a:lstStyle>
            <a:lvl1pPr marL="0" indent="0" algn="ctr">
              <a:buFontTx/>
              <a:buNone/>
              <a:defRPr sz="1200" b="1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8"/>
          </p:nvPr>
        </p:nvSpPr>
        <p:spPr bwMode="auto">
          <a:xfrm>
            <a:off x="6934774" y="2677978"/>
            <a:ext cx="2029837" cy="350567"/>
          </a:xfrm>
        </p:spPr>
        <p:txBody>
          <a:bodyPr/>
          <a:lstStyle>
            <a:lvl1pPr marL="0" indent="0" algn="ctr">
              <a:buFontTx/>
              <a:buNone/>
              <a:defRPr sz="1200" b="1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9"/>
          </p:nvPr>
        </p:nvSpPr>
        <p:spPr bwMode="auto">
          <a:xfrm>
            <a:off x="4682978" y="2677978"/>
            <a:ext cx="2029837" cy="350567"/>
          </a:xfrm>
        </p:spPr>
        <p:txBody>
          <a:bodyPr/>
          <a:lstStyle>
            <a:lvl1pPr marL="0" indent="0" algn="ctr">
              <a:buFontTx/>
              <a:buNone/>
              <a:defRPr sz="1200" b="1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5" name="Текст 10"/>
          <p:cNvSpPr>
            <a:spLocks noGrp="1"/>
          </p:cNvSpPr>
          <p:nvPr>
            <p:ph type="body" sz="quarter" idx="20"/>
          </p:nvPr>
        </p:nvSpPr>
        <p:spPr bwMode="auto">
          <a:xfrm>
            <a:off x="179388" y="3028544"/>
            <a:ext cx="2029837" cy="1919693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6" name="Текст 10"/>
          <p:cNvSpPr>
            <a:spLocks noGrp="1"/>
          </p:cNvSpPr>
          <p:nvPr>
            <p:ph type="body" sz="quarter" idx="21"/>
          </p:nvPr>
        </p:nvSpPr>
        <p:spPr bwMode="auto">
          <a:xfrm>
            <a:off x="2431183" y="3028544"/>
            <a:ext cx="2029837" cy="1919693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22"/>
          </p:nvPr>
        </p:nvSpPr>
        <p:spPr bwMode="auto">
          <a:xfrm>
            <a:off x="6934774" y="3028544"/>
            <a:ext cx="2029837" cy="1919693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" name="Текст 10"/>
          <p:cNvSpPr>
            <a:spLocks noGrp="1"/>
          </p:cNvSpPr>
          <p:nvPr>
            <p:ph type="body" sz="quarter" idx="23"/>
          </p:nvPr>
        </p:nvSpPr>
        <p:spPr bwMode="auto">
          <a:xfrm>
            <a:off x="4682978" y="3028544"/>
            <a:ext cx="2029837" cy="1919693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50913"/>
            <a:ext cx="8785226" cy="39973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3578" y="68892"/>
            <a:ext cx="7744797" cy="76377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grpSp>
        <p:nvGrpSpPr>
          <p:cNvPr id="7" name="Группа 6"/>
          <p:cNvGrpSpPr/>
          <p:nvPr userDrawn="1"/>
        </p:nvGrpSpPr>
        <p:grpSpPr bwMode="auto">
          <a:xfrm>
            <a:off x="187325" y="74613"/>
            <a:ext cx="663576" cy="754063"/>
            <a:chOff x="187325" y="74613"/>
            <a:chExt cx="663576" cy="754063"/>
          </a:xfrm>
        </p:grpSpPr>
        <p:sp>
          <p:nvSpPr>
            <p:cNvPr id="5" name="Freeform 5"/>
            <p:cNvSpPr/>
            <p:nvPr userDrawn="1"/>
          </p:nvSpPr>
          <p:spPr bwMode="auto">
            <a:xfrm>
              <a:off x="187325" y="74613"/>
              <a:ext cx="376238" cy="754063"/>
            </a:xfrm>
            <a:custGeom>
              <a:avLst/>
              <a:gdLst>
                <a:gd name="T0" fmla="*/ 0 w 2492"/>
                <a:gd name="T1" fmla="*/ 2492 h 4985"/>
                <a:gd name="T2" fmla="*/ 2492 w 2492"/>
                <a:gd name="T3" fmla="*/ 4985 h 4985"/>
                <a:gd name="T4" fmla="*/ 2492 w 2492"/>
                <a:gd name="T5" fmla="*/ 4615 h 4985"/>
                <a:gd name="T6" fmla="*/ 369 w 2492"/>
                <a:gd name="T7" fmla="*/ 2492 h 4985"/>
                <a:gd name="T8" fmla="*/ 2492 w 2492"/>
                <a:gd name="T9" fmla="*/ 369 h 4985"/>
                <a:gd name="T10" fmla="*/ 2492 w 2492"/>
                <a:gd name="T11" fmla="*/ 0 h 4985"/>
                <a:gd name="T12" fmla="*/ 0 w 2492"/>
                <a:gd name="T13" fmla="*/ 2492 h 4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2" h="4985" extrusionOk="0">
                  <a:moveTo>
                    <a:pt x="0" y="2492"/>
                  </a:moveTo>
                  <a:cubicBezTo>
                    <a:pt x="0" y="3866"/>
                    <a:pt x="1118" y="4985"/>
                    <a:pt x="2492" y="4985"/>
                  </a:cubicBezTo>
                  <a:lnTo>
                    <a:pt x="2492" y="4615"/>
                  </a:lnTo>
                  <a:cubicBezTo>
                    <a:pt x="1322" y="4615"/>
                    <a:pt x="369" y="3663"/>
                    <a:pt x="369" y="2492"/>
                  </a:cubicBezTo>
                  <a:cubicBezTo>
                    <a:pt x="369" y="1322"/>
                    <a:pt x="1322" y="369"/>
                    <a:pt x="2492" y="369"/>
                  </a:cubicBezTo>
                  <a:lnTo>
                    <a:pt x="2492" y="0"/>
                  </a:lnTo>
                  <a:cubicBezTo>
                    <a:pt x="1118" y="0"/>
                    <a:pt x="0" y="1118"/>
                    <a:pt x="0" y="2492"/>
                  </a:cubicBezTo>
                  <a:close/>
                </a:path>
              </a:pathLst>
            </a:custGeom>
            <a:solidFill>
              <a:srgbClr val="001C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268288" y="195263"/>
              <a:ext cx="582613" cy="530225"/>
            </a:xfrm>
            <a:custGeom>
              <a:avLst/>
              <a:gdLst>
                <a:gd name="T0" fmla="*/ 3157 w 3852"/>
                <a:gd name="T1" fmla="*/ 2103 h 3502"/>
                <a:gd name="T2" fmla="*/ 1895 w 3852"/>
                <a:gd name="T3" fmla="*/ 451 h 3502"/>
                <a:gd name="T4" fmla="*/ 2874 w 3852"/>
                <a:gd name="T5" fmla="*/ 1722 h 3502"/>
                <a:gd name="T6" fmla="*/ 2711 w 3852"/>
                <a:gd name="T7" fmla="*/ 1180 h 3502"/>
                <a:gd name="T8" fmla="*/ 1315 w 3852"/>
                <a:gd name="T9" fmla="*/ 623 h 3502"/>
                <a:gd name="T10" fmla="*/ 2874 w 3852"/>
                <a:gd name="T11" fmla="*/ 1653 h 3502"/>
                <a:gd name="T12" fmla="*/ 1737 w 3852"/>
                <a:gd name="T13" fmla="*/ 373 h 3502"/>
                <a:gd name="T14" fmla="*/ 2764 w 3852"/>
                <a:gd name="T15" fmla="*/ 1263 h 3502"/>
                <a:gd name="T16" fmla="*/ 880 w 3852"/>
                <a:gd name="T17" fmla="*/ 1099 h 3502"/>
                <a:gd name="T18" fmla="*/ 3242 w 3852"/>
                <a:gd name="T19" fmla="*/ 851 h 3502"/>
                <a:gd name="T20" fmla="*/ 700 w 3852"/>
                <a:gd name="T21" fmla="*/ 998 h 3502"/>
                <a:gd name="T22" fmla="*/ 524 w 3852"/>
                <a:gd name="T23" fmla="*/ 1167 h 3502"/>
                <a:gd name="T24" fmla="*/ 3213 w 3852"/>
                <a:gd name="T25" fmla="*/ 1500 h 3502"/>
                <a:gd name="T26" fmla="*/ 2943 w 3852"/>
                <a:gd name="T27" fmla="*/ 339 h 3502"/>
                <a:gd name="T28" fmla="*/ 3377 w 3852"/>
                <a:gd name="T29" fmla="*/ 1073 h 3502"/>
                <a:gd name="T30" fmla="*/ 3716 w 3852"/>
                <a:gd name="T31" fmla="*/ 973 h 3502"/>
                <a:gd name="T32" fmla="*/ 15 w 3852"/>
                <a:gd name="T33" fmla="*/ 2075 h 3502"/>
                <a:gd name="T34" fmla="*/ 724 w 3852"/>
                <a:gd name="T35" fmla="*/ 2033 h 3502"/>
                <a:gd name="T36" fmla="*/ 2048 w 3852"/>
                <a:gd name="T37" fmla="*/ 784 h 3502"/>
                <a:gd name="T38" fmla="*/ 2920 w 3852"/>
                <a:gd name="T39" fmla="*/ 747 h 3502"/>
                <a:gd name="T40" fmla="*/ 1941 w 3852"/>
                <a:gd name="T41" fmla="*/ 775 h 3502"/>
                <a:gd name="T42" fmla="*/ 2316 w 3852"/>
                <a:gd name="T43" fmla="*/ 574 h 3502"/>
                <a:gd name="T44" fmla="*/ 583 w 3852"/>
                <a:gd name="T45" fmla="*/ 2070 h 3502"/>
                <a:gd name="T46" fmla="*/ 2898 w 3852"/>
                <a:gd name="T47" fmla="*/ 706 h 3502"/>
                <a:gd name="T48" fmla="*/ 495 w 3852"/>
                <a:gd name="T49" fmla="*/ 2119 h 3502"/>
                <a:gd name="T50" fmla="*/ 692 w 3852"/>
                <a:gd name="T51" fmla="*/ 1703 h 3502"/>
                <a:gd name="T52" fmla="*/ 717 w 3852"/>
                <a:gd name="T53" fmla="*/ 1956 h 3502"/>
                <a:gd name="T54" fmla="*/ 2989 w 3852"/>
                <a:gd name="T55" fmla="*/ 2635 h 3502"/>
                <a:gd name="T56" fmla="*/ 449 w 3852"/>
                <a:gd name="T57" fmla="*/ 1871 h 3502"/>
                <a:gd name="T58" fmla="*/ 3075 w 3852"/>
                <a:gd name="T59" fmla="*/ 2060 h 3502"/>
                <a:gd name="T60" fmla="*/ 2872 w 3852"/>
                <a:gd name="T61" fmla="*/ 2488 h 3502"/>
                <a:gd name="T62" fmla="*/ 2649 w 3852"/>
                <a:gd name="T63" fmla="*/ 2638 h 3502"/>
                <a:gd name="T64" fmla="*/ 3041 w 3852"/>
                <a:gd name="T65" fmla="*/ 2717 h 3502"/>
                <a:gd name="T66" fmla="*/ 2330 w 3852"/>
                <a:gd name="T67" fmla="*/ 3458 h 3502"/>
                <a:gd name="T68" fmla="*/ 332 w 3852"/>
                <a:gd name="T69" fmla="*/ 1729 h 3502"/>
                <a:gd name="T70" fmla="*/ 3243 w 3852"/>
                <a:gd name="T71" fmla="*/ 2833 h 3502"/>
                <a:gd name="T72" fmla="*/ 1029 w 3852"/>
                <a:gd name="T73" fmla="*/ 330 h 3502"/>
                <a:gd name="T74" fmla="*/ 3424 w 3852"/>
                <a:gd name="T75" fmla="*/ 1977 h 3502"/>
                <a:gd name="T76" fmla="*/ 3642 w 3852"/>
                <a:gd name="T77" fmla="*/ 1990 h 3502"/>
                <a:gd name="T78" fmla="*/ 3531 w 3852"/>
                <a:gd name="T79" fmla="*/ 1987 h 3502"/>
                <a:gd name="T80" fmla="*/ 3743 w 3852"/>
                <a:gd name="T81" fmla="*/ 2005 h 3502"/>
                <a:gd name="T82" fmla="*/ 3340 w 3852"/>
                <a:gd name="T83" fmla="*/ 1635 h 3502"/>
                <a:gd name="T84" fmla="*/ 1923 w 3852"/>
                <a:gd name="T85" fmla="*/ 2614 h 3502"/>
                <a:gd name="T86" fmla="*/ 1674 w 3852"/>
                <a:gd name="T87" fmla="*/ 2581 h 3502"/>
                <a:gd name="T88" fmla="*/ 2057 w 3852"/>
                <a:gd name="T89" fmla="*/ 2604 h 3502"/>
                <a:gd name="T90" fmla="*/ 2259 w 3852"/>
                <a:gd name="T91" fmla="*/ 2555 h 3502"/>
                <a:gd name="T92" fmla="*/ 1114 w 3852"/>
                <a:gd name="T93" fmla="*/ 2424 h 3502"/>
                <a:gd name="T94" fmla="*/ 1271 w 3852"/>
                <a:gd name="T95" fmla="*/ 2363 h 3502"/>
                <a:gd name="T96" fmla="*/ 810 w 3852"/>
                <a:gd name="T97" fmla="*/ 2679 h 3502"/>
                <a:gd name="T98" fmla="*/ 1200 w 3852"/>
                <a:gd name="T99" fmla="*/ 2965 h 3502"/>
                <a:gd name="T100" fmla="*/ 1465 w 3852"/>
                <a:gd name="T101" fmla="*/ 2642 h 3502"/>
                <a:gd name="T102" fmla="*/ 1069 w 3852"/>
                <a:gd name="T103" fmla="*/ 2413 h 3502"/>
                <a:gd name="T104" fmla="*/ 2236 w 3852"/>
                <a:gd name="T105" fmla="*/ 2973 h 3502"/>
                <a:gd name="T106" fmla="*/ 1279 w 3852"/>
                <a:gd name="T107" fmla="*/ 1158 h 3502"/>
                <a:gd name="T108" fmla="*/ 2638 w 3852"/>
                <a:gd name="T109" fmla="*/ 2199 h 3502"/>
                <a:gd name="T110" fmla="*/ 1730 w 3852"/>
                <a:gd name="T111" fmla="*/ 2516 h 3502"/>
                <a:gd name="T112" fmla="*/ 2791 w 3852"/>
                <a:gd name="T113" fmla="*/ 1871 h 3502"/>
                <a:gd name="T114" fmla="*/ 2677 w 3852"/>
                <a:gd name="T115" fmla="*/ 2144 h 3502"/>
                <a:gd name="T116" fmla="*/ 2202 w 3852"/>
                <a:gd name="T117" fmla="*/ 902 h 3502"/>
                <a:gd name="T118" fmla="*/ 1813 w 3852"/>
                <a:gd name="T119" fmla="*/ 1188 h 3502"/>
                <a:gd name="T120" fmla="*/ 1982 w 3852"/>
                <a:gd name="T121" fmla="*/ 865 h 3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2" h="3502" extrusionOk="0">
                  <a:moveTo>
                    <a:pt x="3843" y="2023"/>
                  </a:moveTo>
                  <a:cubicBezTo>
                    <a:pt x="3838" y="2007"/>
                    <a:pt x="3831" y="1989"/>
                    <a:pt x="3821" y="1969"/>
                  </a:cubicBezTo>
                  <a:lnTo>
                    <a:pt x="3779" y="2026"/>
                  </a:lnTo>
                  <a:cubicBezTo>
                    <a:pt x="3780" y="2028"/>
                    <a:pt x="3780" y="2028"/>
                    <a:pt x="3780" y="2028"/>
                  </a:cubicBezTo>
                  <a:cubicBezTo>
                    <a:pt x="3798" y="2040"/>
                    <a:pt x="3809" y="2049"/>
                    <a:pt x="3819" y="2056"/>
                  </a:cubicBezTo>
                  <a:cubicBezTo>
                    <a:pt x="3852" y="2078"/>
                    <a:pt x="3852" y="2078"/>
                    <a:pt x="3852" y="2078"/>
                  </a:cubicBezTo>
                  <a:cubicBezTo>
                    <a:pt x="3852" y="2078"/>
                    <a:pt x="3852" y="2056"/>
                    <a:pt x="3843" y="2023"/>
                  </a:cubicBezTo>
                  <a:close/>
                  <a:moveTo>
                    <a:pt x="3223" y="2129"/>
                  </a:moveTo>
                  <a:cubicBezTo>
                    <a:pt x="3223" y="2129"/>
                    <a:pt x="3220" y="2121"/>
                    <a:pt x="3214" y="2110"/>
                  </a:cubicBezTo>
                  <a:cubicBezTo>
                    <a:pt x="3209" y="2095"/>
                    <a:pt x="3201" y="2075"/>
                    <a:pt x="3193" y="2056"/>
                  </a:cubicBezTo>
                  <a:lnTo>
                    <a:pt x="3157" y="2103"/>
                  </a:lnTo>
                  <a:cubicBezTo>
                    <a:pt x="3175" y="2113"/>
                    <a:pt x="3191" y="2119"/>
                    <a:pt x="3202" y="2125"/>
                  </a:cubicBezTo>
                  <a:cubicBezTo>
                    <a:pt x="3216" y="2128"/>
                    <a:pt x="3223" y="2129"/>
                    <a:pt x="3223" y="2129"/>
                  </a:cubicBezTo>
                  <a:close/>
                  <a:moveTo>
                    <a:pt x="1734" y="515"/>
                  </a:moveTo>
                  <a:lnTo>
                    <a:pt x="1454" y="893"/>
                  </a:lnTo>
                  <a:cubicBezTo>
                    <a:pt x="1485" y="877"/>
                    <a:pt x="1517" y="862"/>
                    <a:pt x="1549" y="849"/>
                  </a:cubicBezTo>
                  <a:lnTo>
                    <a:pt x="1762" y="561"/>
                  </a:lnTo>
                  <a:cubicBezTo>
                    <a:pt x="1754" y="551"/>
                    <a:pt x="1744" y="535"/>
                    <a:pt x="1734" y="515"/>
                  </a:cubicBezTo>
                  <a:close/>
                  <a:moveTo>
                    <a:pt x="1699" y="802"/>
                  </a:moveTo>
                  <a:lnTo>
                    <a:pt x="1996" y="398"/>
                  </a:lnTo>
                  <a:cubicBezTo>
                    <a:pt x="1986" y="401"/>
                    <a:pt x="1975" y="406"/>
                    <a:pt x="1965" y="412"/>
                  </a:cubicBezTo>
                  <a:cubicBezTo>
                    <a:pt x="1938" y="425"/>
                    <a:pt x="1914" y="439"/>
                    <a:pt x="1895" y="451"/>
                  </a:cubicBezTo>
                  <a:lnTo>
                    <a:pt x="1620" y="823"/>
                  </a:lnTo>
                  <a:cubicBezTo>
                    <a:pt x="1646" y="814"/>
                    <a:pt x="1671" y="808"/>
                    <a:pt x="1699" y="802"/>
                  </a:cubicBezTo>
                  <a:close/>
                  <a:moveTo>
                    <a:pt x="1130" y="417"/>
                  </a:moveTo>
                  <a:lnTo>
                    <a:pt x="968" y="636"/>
                  </a:lnTo>
                  <a:cubicBezTo>
                    <a:pt x="954" y="677"/>
                    <a:pt x="941" y="725"/>
                    <a:pt x="929" y="772"/>
                  </a:cubicBezTo>
                  <a:lnTo>
                    <a:pt x="1156" y="465"/>
                  </a:lnTo>
                  <a:cubicBezTo>
                    <a:pt x="1149" y="448"/>
                    <a:pt x="1141" y="432"/>
                    <a:pt x="1130" y="417"/>
                  </a:cubicBezTo>
                  <a:close/>
                  <a:moveTo>
                    <a:pt x="3263" y="1279"/>
                  </a:moveTo>
                  <a:cubicBezTo>
                    <a:pt x="3259" y="1276"/>
                    <a:pt x="3252" y="1273"/>
                    <a:pt x="3245" y="1269"/>
                  </a:cubicBezTo>
                  <a:cubicBezTo>
                    <a:pt x="3236" y="1265"/>
                    <a:pt x="3228" y="1261"/>
                    <a:pt x="3220" y="1258"/>
                  </a:cubicBezTo>
                  <a:lnTo>
                    <a:pt x="2874" y="1722"/>
                  </a:lnTo>
                  <a:cubicBezTo>
                    <a:pt x="2874" y="1755"/>
                    <a:pt x="2871" y="1786"/>
                    <a:pt x="2867" y="1815"/>
                  </a:cubicBezTo>
                  <a:lnTo>
                    <a:pt x="3136" y="1451"/>
                  </a:lnTo>
                  <a:cubicBezTo>
                    <a:pt x="3118" y="1441"/>
                    <a:pt x="3104" y="1435"/>
                    <a:pt x="3104" y="1435"/>
                  </a:cubicBezTo>
                  <a:cubicBezTo>
                    <a:pt x="3104" y="1435"/>
                    <a:pt x="3120" y="1420"/>
                    <a:pt x="3174" y="1400"/>
                  </a:cubicBezTo>
                  <a:lnTo>
                    <a:pt x="3263" y="1279"/>
                  </a:lnTo>
                  <a:close/>
                  <a:moveTo>
                    <a:pt x="1071" y="2105"/>
                  </a:moveTo>
                  <a:cubicBezTo>
                    <a:pt x="1063" y="2088"/>
                    <a:pt x="1055" y="2072"/>
                    <a:pt x="1048" y="2056"/>
                  </a:cubicBezTo>
                  <a:lnTo>
                    <a:pt x="795" y="2396"/>
                  </a:lnTo>
                  <a:lnTo>
                    <a:pt x="856" y="2396"/>
                  </a:lnTo>
                  <a:lnTo>
                    <a:pt x="1071" y="2105"/>
                  </a:lnTo>
                  <a:close/>
                  <a:moveTo>
                    <a:pt x="2711" y="1180"/>
                  </a:moveTo>
                  <a:cubicBezTo>
                    <a:pt x="2721" y="1194"/>
                    <a:pt x="2731" y="1209"/>
                    <a:pt x="2740" y="1224"/>
                  </a:cubicBezTo>
                  <a:lnTo>
                    <a:pt x="3028" y="834"/>
                  </a:lnTo>
                  <a:cubicBezTo>
                    <a:pt x="3008" y="832"/>
                    <a:pt x="2989" y="831"/>
                    <a:pt x="2971" y="829"/>
                  </a:cubicBezTo>
                  <a:lnTo>
                    <a:pt x="2711" y="1180"/>
                  </a:lnTo>
                  <a:close/>
                  <a:moveTo>
                    <a:pt x="981" y="1838"/>
                  </a:moveTo>
                  <a:lnTo>
                    <a:pt x="568" y="2396"/>
                  </a:lnTo>
                  <a:cubicBezTo>
                    <a:pt x="588" y="2398"/>
                    <a:pt x="608" y="2398"/>
                    <a:pt x="629" y="2398"/>
                  </a:cubicBezTo>
                  <a:lnTo>
                    <a:pt x="995" y="1902"/>
                  </a:lnTo>
                  <a:cubicBezTo>
                    <a:pt x="990" y="1881"/>
                    <a:pt x="987" y="1859"/>
                    <a:pt x="981" y="1838"/>
                  </a:cubicBezTo>
                  <a:close/>
                  <a:moveTo>
                    <a:pt x="1778" y="0"/>
                  </a:moveTo>
                  <a:lnTo>
                    <a:pt x="1315" y="623"/>
                  </a:lnTo>
                  <a:lnTo>
                    <a:pt x="1315" y="628"/>
                  </a:lnTo>
                  <a:cubicBezTo>
                    <a:pt x="1309" y="672"/>
                    <a:pt x="1297" y="713"/>
                    <a:pt x="1283" y="751"/>
                  </a:cubicBezTo>
                  <a:lnTo>
                    <a:pt x="1800" y="54"/>
                  </a:lnTo>
                  <a:cubicBezTo>
                    <a:pt x="1790" y="29"/>
                    <a:pt x="1780" y="11"/>
                    <a:pt x="1778" y="0"/>
                  </a:cubicBezTo>
                  <a:close/>
                  <a:moveTo>
                    <a:pt x="1171" y="512"/>
                  </a:moveTo>
                  <a:lnTo>
                    <a:pt x="903" y="875"/>
                  </a:lnTo>
                  <a:cubicBezTo>
                    <a:pt x="895" y="914"/>
                    <a:pt x="888" y="952"/>
                    <a:pt x="883" y="984"/>
                  </a:cubicBezTo>
                  <a:lnTo>
                    <a:pt x="1185" y="579"/>
                  </a:lnTo>
                  <a:cubicBezTo>
                    <a:pt x="1183" y="558"/>
                    <a:pt x="1178" y="535"/>
                    <a:pt x="1171" y="512"/>
                  </a:cubicBezTo>
                  <a:close/>
                  <a:moveTo>
                    <a:pt x="2867" y="1580"/>
                  </a:moveTo>
                  <a:cubicBezTo>
                    <a:pt x="2871" y="1605"/>
                    <a:pt x="2872" y="1629"/>
                    <a:pt x="2874" y="1653"/>
                  </a:cubicBezTo>
                  <a:lnTo>
                    <a:pt x="3181" y="1240"/>
                  </a:lnTo>
                  <a:cubicBezTo>
                    <a:pt x="3163" y="1234"/>
                    <a:pt x="3148" y="1227"/>
                    <a:pt x="3133" y="1220"/>
                  </a:cubicBezTo>
                  <a:lnTo>
                    <a:pt x="2867" y="1580"/>
                  </a:lnTo>
                  <a:close/>
                  <a:moveTo>
                    <a:pt x="1009" y="1953"/>
                  </a:moveTo>
                  <a:lnTo>
                    <a:pt x="681" y="2398"/>
                  </a:lnTo>
                  <a:cubicBezTo>
                    <a:pt x="701" y="2398"/>
                    <a:pt x="722" y="2396"/>
                    <a:pt x="742" y="2396"/>
                  </a:cubicBezTo>
                  <a:lnTo>
                    <a:pt x="1029" y="2010"/>
                  </a:lnTo>
                  <a:cubicBezTo>
                    <a:pt x="1022" y="1992"/>
                    <a:pt x="1015" y="1973"/>
                    <a:pt x="1009" y="1953"/>
                  </a:cubicBezTo>
                  <a:close/>
                  <a:moveTo>
                    <a:pt x="1359" y="954"/>
                  </a:moveTo>
                  <a:lnTo>
                    <a:pt x="1720" y="465"/>
                  </a:lnTo>
                  <a:cubicBezTo>
                    <a:pt x="1717" y="439"/>
                    <a:pt x="1720" y="407"/>
                    <a:pt x="1737" y="373"/>
                  </a:cubicBezTo>
                  <a:cubicBezTo>
                    <a:pt x="1747" y="354"/>
                    <a:pt x="1756" y="337"/>
                    <a:pt x="1764" y="322"/>
                  </a:cubicBezTo>
                  <a:lnTo>
                    <a:pt x="753" y="1689"/>
                  </a:lnTo>
                  <a:cubicBezTo>
                    <a:pt x="758" y="1699"/>
                    <a:pt x="760" y="1711"/>
                    <a:pt x="761" y="1719"/>
                  </a:cubicBezTo>
                  <a:cubicBezTo>
                    <a:pt x="763" y="1733"/>
                    <a:pt x="765" y="1745"/>
                    <a:pt x="766" y="1755"/>
                  </a:cubicBezTo>
                  <a:lnTo>
                    <a:pt x="1014" y="1420"/>
                  </a:lnTo>
                  <a:cubicBezTo>
                    <a:pt x="1075" y="1232"/>
                    <a:pt x="1197" y="1068"/>
                    <a:pt x="1359" y="954"/>
                  </a:cubicBezTo>
                  <a:close/>
                  <a:moveTo>
                    <a:pt x="2787" y="1312"/>
                  </a:moveTo>
                  <a:lnTo>
                    <a:pt x="3136" y="841"/>
                  </a:lnTo>
                  <a:lnTo>
                    <a:pt x="3113" y="841"/>
                  </a:lnTo>
                  <a:cubicBezTo>
                    <a:pt x="3101" y="839"/>
                    <a:pt x="3089" y="839"/>
                    <a:pt x="3077" y="838"/>
                  </a:cubicBezTo>
                  <a:lnTo>
                    <a:pt x="2764" y="1263"/>
                  </a:lnTo>
                  <a:cubicBezTo>
                    <a:pt x="2772" y="1279"/>
                    <a:pt x="2780" y="1295"/>
                    <a:pt x="2787" y="1312"/>
                  </a:cubicBezTo>
                  <a:close/>
                  <a:moveTo>
                    <a:pt x="1178" y="658"/>
                  </a:moveTo>
                  <a:cubicBezTo>
                    <a:pt x="1178" y="658"/>
                    <a:pt x="1178" y="658"/>
                    <a:pt x="1178" y="658"/>
                  </a:cubicBezTo>
                  <a:lnTo>
                    <a:pt x="1180" y="656"/>
                  </a:lnTo>
                  <a:cubicBezTo>
                    <a:pt x="1180" y="656"/>
                    <a:pt x="1180" y="658"/>
                    <a:pt x="1178" y="658"/>
                  </a:cubicBezTo>
                  <a:close/>
                  <a:moveTo>
                    <a:pt x="612" y="1422"/>
                  </a:moveTo>
                  <a:cubicBezTo>
                    <a:pt x="620" y="1439"/>
                    <a:pt x="629" y="1456"/>
                    <a:pt x="638" y="1471"/>
                  </a:cubicBezTo>
                  <a:lnTo>
                    <a:pt x="1168" y="754"/>
                  </a:lnTo>
                  <a:cubicBezTo>
                    <a:pt x="1168" y="722"/>
                    <a:pt x="1170" y="688"/>
                    <a:pt x="1178" y="658"/>
                  </a:cubicBezTo>
                  <a:lnTo>
                    <a:pt x="878" y="1064"/>
                  </a:lnTo>
                  <a:cubicBezTo>
                    <a:pt x="878" y="1076"/>
                    <a:pt x="878" y="1088"/>
                    <a:pt x="880" y="1099"/>
                  </a:cubicBezTo>
                  <a:cubicBezTo>
                    <a:pt x="885" y="1128"/>
                    <a:pt x="885" y="1128"/>
                    <a:pt x="885" y="1128"/>
                  </a:cubicBezTo>
                  <a:cubicBezTo>
                    <a:pt x="885" y="1128"/>
                    <a:pt x="866" y="1124"/>
                    <a:pt x="841" y="1114"/>
                  </a:cubicBezTo>
                  <a:lnTo>
                    <a:pt x="612" y="1422"/>
                  </a:lnTo>
                  <a:close/>
                  <a:moveTo>
                    <a:pt x="732" y="1645"/>
                  </a:moveTo>
                  <a:lnTo>
                    <a:pt x="1820" y="177"/>
                  </a:lnTo>
                  <a:lnTo>
                    <a:pt x="1820" y="165"/>
                  </a:lnTo>
                  <a:cubicBezTo>
                    <a:pt x="1820" y="142"/>
                    <a:pt x="1819" y="121"/>
                    <a:pt x="1814" y="103"/>
                  </a:cubicBezTo>
                  <a:lnTo>
                    <a:pt x="707" y="1598"/>
                  </a:lnTo>
                  <a:cubicBezTo>
                    <a:pt x="717" y="1616"/>
                    <a:pt x="726" y="1632"/>
                    <a:pt x="732" y="1645"/>
                  </a:cubicBezTo>
                  <a:close/>
                  <a:moveTo>
                    <a:pt x="2828" y="1410"/>
                  </a:moveTo>
                  <a:lnTo>
                    <a:pt x="3242" y="851"/>
                  </a:lnTo>
                  <a:cubicBezTo>
                    <a:pt x="3225" y="849"/>
                    <a:pt x="3206" y="847"/>
                    <a:pt x="3186" y="846"/>
                  </a:cubicBezTo>
                  <a:lnTo>
                    <a:pt x="2808" y="1354"/>
                  </a:lnTo>
                  <a:cubicBezTo>
                    <a:pt x="2814" y="1372"/>
                    <a:pt x="2821" y="1392"/>
                    <a:pt x="2828" y="1410"/>
                  </a:cubicBezTo>
                  <a:close/>
                  <a:moveTo>
                    <a:pt x="2731" y="694"/>
                  </a:moveTo>
                  <a:lnTo>
                    <a:pt x="2522" y="980"/>
                  </a:lnTo>
                  <a:cubicBezTo>
                    <a:pt x="2533" y="990"/>
                    <a:pt x="2547" y="999"/>
                    <a:pt x="2558" y="1011"/>
                  </a:cubicBezTo>
                  <a:lnTo>
                    <a:pt x="2791" y="697"/>
                  </a:lnTo>
                  <a:cubicBezTo>
                    <a:pt x="2769" y="694"/>
                    <a:pt x="2748" y="692"/>
                    <a:pt x="2731" y="694"/>
                  </a:cubicBezTo>
                  <a:close/>
                  <a:moveTo>
                    <a:pt x="554" y="1279"/>
                  </a:moveTo>
                  <a:lnTo>
                    <a:pt x="729" y="1042"/>
                  </a:lnTo>
                  <a:cubicBezTo>
                    <a:pt x="717" y="1029"/>
                    <a:pt x="707" y="1014"/>
                    <a:pt x="700" y="998"/>
                  </a:cubicBezTo>
                  <a:lnTo>
                    <a:pt x="535" y="1220"/>
                  </a:lnTo>
                  <a:cubicBezTo>
                    <a:pt x="540" y="1240"/>
                    <a:pt x="547" y="1260"/>
                    <a:pt x="554" y="1279"/>
                  </a:cubicBezTo>
                  <a:close/>
                  <a:moveTo>
                    <a:pt x="2242" y="828"/>
                  </a:moveTo>
                  <a:lnTo>
                    <a:pt x="2494" y="487"/>
                  </a:lnTo>
                  <a:cubicBezTo>
                    <a:pt x="2465" y="496"/>
                    <a:pt x="2436" y="507"/>
                    <a:pt x="2409" y="520"/>
                  </a:cubicBezTo>
                  <a:lnTo>
                    <a:pt x="2193" y="813"/>
                  </a:lnTo>
                  <a:cubicBezTo>
                    <a:pt x="2209" y="818"/>
                    <a:pt x="2225" y="823"/>
                    <a:pt x="2242" y="828"/>
                  </a:cubicBezTo>
                  <a:close/>
                  <a:moveTo>
                    <a:pt x="685" y="949"/>
                  </a:moveTo>
                  <a:cubicBezTo>
                    <a:pt x="678" y="923"/>
                    <a:pt x="673" y="905"/>
                    <a:pt x="668" y="888"/>
                  </a:cubicBezTo>
                  <a:lnTo>
                    <a:pt x="522" y="1084"/>
                  </a:lnTo>
                  <a:cubicBezTo>
                    <a:pt x="520" y="1110"/>
                    <a:pt x="520" y="1139"/>
                    <a:pt x="524" y="1167"/>
                  </a:cubicBezTo>
                  <a:lnTo>
                    <a:pt x="685" y="949"/>
                  </a:lnTo>
                  <a:close/>
                  <a:moveTo>
                    <a:pt x="1003" y="518"/>
                  </a:moveTo>
                  <a:lnTo>
                    <a:pt x="1105" y="381"/>
                  </a:lnTo>
                  <a:cubicBezTo>
                    <a:pt x="1093" y="370"/>
                    <a:pt x="1082" y="358"/>
                    <a:pt x="1068" y="348"/>
                  </a:cubicBezTo>
                  <a:lnTo>
                    <a:pt x="1007" y="430"/>
                  </a:lnTo>
                  <a:cubicBezTo>
                    <a:pt x="1009" y="457"/>
                    <a:pt x="1009" y="486"/>
                    <a:pt x="1003" y="518"/>
                  </a:cubicBezTo>
                  <a:close/>
                  <a:moveTo>
                    <a:pt x="3213" y="1500"/>
                  </a:moveTo>
                  <a:cubicBezTo>
                    <a:pt x="3201" y="1490"/>
                    <a:pt x="3187" y="1482"/>
                    <a:pt x="3172" y="1472"/>
                  </a:cubicBezTo>
                  <a:lnTo>
                    <a:pt x="2849" y="1910"/>
                  </a:lnTo>
                  <a:cubicBezTo>
                    <a:pt x="2835" y="1966"/>
                    <a:pt x="2814" y="2018"/>
                    <a:pt x="2792" y="2069"/>
                  </a:cubicBezTo>
                  <a:lnTo>
                    <a:pt x="3213" y="1500"/>
                  </a:lnTo>
                  <a:close/>
                  <a:moveTo>
                    <a:pt x="3240" y="1158"/>
                  </a:moveTo>
                  <a:lnTo>
                    <a:pt x="3465" y="855"/>
                  </a:lnTo>
                  <a:cubicBezTo>
                    <a:pt x="3457" y="855"/>
                    <a:pt x="3450" y="855"/>
                    <a:pt x="3443" y="857"/>
                  </a:cubicBezTo>
                  <a:cubicBezTo>
                    <a:pt x="3428" y="859"/>
                    <a:pt x="3415" y="861"/>
                    <a:pt x="3399" y="861"/>
                  </a:cubicBezTo>
                  <a:lnTo>
                    <a:pt x="3175" y="1163"/>
                  </a:lnTo>
                  <a:cubicBezTo>
                    <a:pt x="3199" y="1163"/>
                    <a:pt x="3223" y="1161"/>
                    <a:pt x="3240" y="1158"/>
                  </a:cubicBezTo>
                  <a:close/>
                  <a:moveTo>
                    <a:pt x="2488" y="954"/>
                  </a:moveTo>
                  <a:lnTo>
                    <a:pt x="2645" y="741"/>
                  </a:lnTo>
                  <a:cubicBezTo>
                    <a:pt x="2635" y="725"/>
                    <a:pt x="2628" y="702"/>
                    <a:pt x="2647" y="670"/>
                  </a:cubicBezTo>
                  <a:cubicBezTo>
                    <a:pt x="2676" y="622"/>
                    <a:pt x="2711" y="607"/>
                    <a:pt x="2760" y="587"/>
                  </a:cubicBezTo>
                  <a:lnTo>
                    <a:pt x="2943" y="339"/>
                  </a:lnTo>
                  <a:cubicBezTo>
                    <a:pt x="2945" y="327"/>
                    <a:pt x="2945" y="327"/>
                    <a:pt x="2945" y="327"/>
                  </a:cubicBezTo>
                  <a:cubicBezTo>
                    <a:pt x="2945" y="327"/>
                    <a:pt x="2898" y="394"/>
                    <a:pt x="2837" y="415"/>
                  </a:cubicBezTo>
                  <a:cubicBezTo>
                    <a:pt x="2832" y="417"/>
                    <a:pt x="2826" y="418"/>
                    <a:pt x="2821" y="420"/>
                  </a:cubicBezTo>
                  <a:lnTo>
                    <a:pt x="2447" y="928"/>
                  </a:lnTo>
                  <a:cubicBezTo>
                    <a:pt x="2460" y="936"/>
                    <a:pt x="2474" y="946"/>
                    <a:pt x="2488" y="954"/>
                  </a:cubicBezTo>
                  <a:close/>
                  <a:moveTo>
                    <a:pt x="2330" y="864"/>
                  </a:moveTo>
                  <a:lnTo>
                    <a:pt x="2630" y="457"/>
                  </a:lnTo>
                  <a:cubicBezTo>
                    <a:pt x="2606" y="461"/>
                    <a:pt x="2582" y="465"/>
                    <a:pt x="2558" y="469"/>
                  </a:cubicBezTo>
                  <a:lnTo>
                    <a:pt x="2282" y="844"/>
                  </a:lnTo>
                  <a:cubicBezTo>
                    <a:pt x="2297" y="849"/>
                    <a:pt x="2315" y="855"/>
                    <a:pt x="2330" y="864"/>
                  </a:cubicBezTo>
                  <a:close/>
                  <a:moveTo>
                    <a:pt x="3377" y="1073"/>
                  </a:moveTo>
                  <a:cubicBezTo>
                    <a:pt x="3397" y="1027"/>
                    <a:pt x="3424" y="993"/>
                    <a:pt x="3485" y="982"/>
                  </a:cubicBezTo>
                  <a:lnTo>
                    <a:pt x="3567" y="869"/>
                  </a:lnTo>
                  <a:cubicBezTo>
                    <a:pt x="3550" y="864"/>
                    <a:pt x="3531" y="861"/>
                    <a:pt x="3515" y="859"/>
                  </a:cubicBezTo>
                  <a:lnTo>
                    <a:pt x="3302" y="1143"/>
                  </a:lnTo>
                  <a:cubicBezTo>
                    <a:pt x="3335" y="1132"/>
                    <a:pt x="3361" y="1110"/>
                    <a:pt x="3377" y="1073"/>
                  </a:cubicBezTo>
                  <a:close/>
                  <a:moveTo>
                    <a:pt x="2411" y="905"/>
                  </a:moveTo>
                  <a:lnTo>
                    <a:pt x="2758" y="435"/>
                  </a:lnTo>
                  <a:cubicBezTo>
                    <a:pt x="2737" y="439"/>
                    <a:pt x="2713" y="443"/>
                    <a:pt x="2689" y="447"/>
                  </a:cubicBezTo>
                  <a:lnTo>
                    <a:pt x="2367" y="882"/>
                  </a:lnTo>
                  <a:cubicBezTo>
                    <a:pt x="2382" y="890"/>
                    <a:pt x="2396" y="897"/>
                    <a:pt x="2411" y="905"/>
                  </a:cubicBezTo>
                  <a:close/>
                  <a:moveTo>
                    <a:pt x="3716" y="973"/>
                  </a:moveTo>
                  <a:lnTo>
                    <a:pt x="3743" y="938"/>
                  </a:lnTo>
                  <a:cubicBezTo>
                    <a:pt x="3735" y="934"/>
                    <a:pt x="3726" y="929"/>
                    <a:pt x="3714" y="926"/>
                  </a:cubicBezTo>
                  <a:cubicBezTo>
                    <a:pt x="3710" y="923"/>
                    <a:pt x="3703" y="919"/>
                    <a:pt x="3698" y="918"/>
                  </a:cubicBezTo>
                  <a:lnTo>
                    <a:pt x="3653" y="975"/>
                  </a:lnTo>
                  <a:cubicBezTo>
                    <a:pt x="3676" y="975"/>
                    <a:pt x="3698" y="975"/>
                    <a:pt x="3716" y="973"/>
                  </a:cubicBezTo>
                  <a:close/>
                  <a:moveTo>
                    <a:pt x="1827" y="780"/>
                  </a:moveTo>
                  <a:lnTo>
                    <a:pt x="2143" y="351"/>
                  </a:lnTo>
                  <a:cubicBezTo>
                    <a:pt x="2118" y="357"/>
                    <a:pt x="2093" y="363"/>
                    <a:pt x="2067" y="372"/>
                  </a:cubicBezTo>
                  <a:lnTo>
                    <a:pt x="1758" y="788"/>
                  </a:lnTo>
                  <a:cubicBezTo>
                    <a:pt x="1781" y="785"/>
                    <a:pt x="1803" y="782"/>
                    <a:pt x="1827" y="780"/>
                  </a:cubicBezTo>
                  <a:close/>
                  <a:moveTo>
                    <a:pt x="15" y="2075"/>
                  </a:moveTo>
                  <a:cubicBezTo>
                    <a:pt x="5" y="2069"/>
                    <a:pt x="0" y="2066"/>
                    <a:pt x="0" y="2066"/>
                  </a:cubicBezTo>
                  <a:cubicBezTo>
                    <a:pt x="0" y="2066"/>
                    <a:pt x="3" y="2072"/>
                    <a:pt x="9" y="2084"/>
                  </a:cubicBezTo>
                  <a:cubicBezTo>
                    <a:pt x="14" y="2095"/>
                    <a:pt x="24" y="2111"/>
                    <a:pt x="34" y="2131"/>
                  </a:cubicBezTo>
                  <a:lnTo>
                    <a:pt x="59" y="2096"/>
                  </a:lnTo>
                  <a:cubicBezTo>
                    <a:pt x="39" y="2087"/>
                    <a:pt x="26" y="2080"/>
                    <a:pt x="15" y="2075"/>
                  </a:cubicBezTo>
                  <a:close/>
                  <a:moveTo>
                    <a:pt x="3601" y="975"/>
                  </a:moveTo>
                  <a:lnTo>
                    <a:pt x="3657" y="901"/>
                  </a:lnTo>
                  <a:cubicBezTo>
                    <a:pt x="3642" y="895"/>
                    <a:pt x="3625" y="888"/>
                    <a:pt x="3610" y="882"/>
                  </a:cubicBezTo>
                  <a:lnTo>
                    <a:pt x="3540" y="976"/>
                  </a:lnTo>
                  <a:cubicBezTo>
                    <a:pt x="3558" y="976"/>
                    <a:pt x="3580" y="976"/>
                    <a:pt x="3601" y="975"/>
                  </a:cubicBezTo>
                  <a:close/>
                  <a:moveTo>
                    <a:pt x="724" y="2033"/>
                  </a:moveTo>
                  <a:lnTo>
                    <a:pt x="458" y="2393"/>
                  </a:lnTo>
                  <a:cubicBezTo>
                    <a:pt x="478" y="2395"/>
                    <a:pt x="497" y="2395"/>
                    <a:pt x="517" y="2396"/>
                  </a:cubicBezTo>
                  <a:lnTo>
                    <a:pt x="781" y="2040"/>
                  </a:lnTo>
                  <a:cubicBezTo>
                    <a:pt x="768" y="2036"/>
                    <a:pt x="747" y="2033"/>
                    <a:pt x="724" y="2033"/>
                  </a:cubicBezTo>
                  <a:close/>
                  <a:moveTo>
                    <a:pt x="2048" y="784"/>
                  </a:moveTo>
                  <a:lnTo>
                    <a:pt x="2270" y="486"/>
                  </a:lnTo>
                  <a:cubicBezTo>
                    <a:pt x="2274" y="476"/>
                    <a:pt x="2279" y="468"/>
                    <a:pt x="2286" y="458"/>
                  </a:cubicBezTo>
                  <a:cubicBezTo>
                    <a:pt x="2357" y="360"/>
                    <a:pt x="2393" y="327"/>
                    <a:pt x="2401" y="272"/>
                  </a:cubicBezTo>
                  <a:cubicBezTo>
                    <a:pt x="2401" y="272"/>
                    <a:pt x="2388" y="276"/>
                    <a:pt x="2354" y="289"/>
                  </a:cubicBezTo>
                  <a:lnTo>
                    <a:pt x="1993" y="777"/>
                  </a:lnTo>
                  <a:cubicBezTo>
                    <a:pt x="2011" y="779"/>
                    <a:pt x="2030" y="780"/>
                    <a:pt x="2048" y="784"/>
                  </a:cubicBezTo>
                  <a:close/>
                  <a:moveTo>
                    <a:pt x="3338" y="1331"/>
                  </a:moveTo>
                  <a:cubicBezTo>
                    <a:pt x="3328" y="1322"/>
                    <a:pt x="3315" y="1312"/>
                    <a:pt x="3299" y="1301"/>
                  </a:cubicBezTo>
                  <a:lnTo>
                    <a:pt x="3240" y="1380"/>
                  </a:lnTo>
                  <a:cubicBezTo>
                    <a:pt x="3270" y="1374"/>
                    <a:pt x="3294" y="1369"/>
                    <a:pt x="3313" y="1366"/>
                  </a:cubicBezTo>
                  <a:lnTo>
                    <a:pt x="3338" y="1331"/>
                  </a:lnTo>
                  <a:close/>
                  <a:moveTo>
                    <a:pt x="3123" y="1163"/>
                  </a:moveTo>
                  <a:lnTo>
                    <a:pt x="3348" y="861"/>
                  </a:lnTo>
                  <a:cubicBezTo>
                    <a:pt x="3330" y="859"/>
                    <a:pt x="3311" y="857"/>
                    <a:pt x="3290" y="855"/>
                  </a:cubicBezTo>
                  <a:lnTo>
                    <a:pt x="3062" y="1163"/>
                  </a:lnTo>
                  <a:cubicBezTo>
                    <a:pt x="3077" y="1163"/>
                    <a:pt x="3099" y="1165"/>
                    <a:pt x="3123" y="1163"/>
                  </a:cubicBezTo>
                  <a:close/>
                  <a:moveTo>
                    <a:pt x="2920" y="747"/>
                  </a:moveTo>
                  <a:cubicBezTo>
                    <a:pt x="2950" y="738"/>
                    <a:pt x="2975" y="735"/>
                    <a:pt x="2991" y="733"/>
                  </a:cubicBezTo>
                  <a:cubicBezTo>
                    <a:pt x="3008" y="729"/>
                    <a:pt x="3016" y="729"/>
                    <a:pt x="3016" y="729"/>
                  </a:cubicBezTo>
                  <a:cubicBezTo>
                    <a:pt x="3016" y="729"/>
                    <a:pt x="3009" y="728"/>
                    <a:pt x="2996" y="725"/>
                  </a:cubicBezTo>
                  <a:cubicBezTo>
                    <a:pt x="2984" y="721"/>
                    <a:pt x="2965" y="717"/>
                    <a:pt x="2943" y="713"/>
                  </a:cubicBezTo>
                  <a:lnTo>
                    <a:pt x="2920" y="747"/>
                  </a:lnTo>
                  <a:close/>
                  <a:moveTo>
                    <a:pt x="1941" y="775"/>
                  </a:moveTo>
                  <a:lnTo>
                    <a:pt x="2282" y="314"/>
                  </a:lnTo>
                  <a:cubicBezTo>
                    <a:pt x="2281" y="316"/>
                    <a:pt x="2277" y="317"/>
                    <a:pt x="2274" y="319"/>
                  </a:cubicBezTo>
                  <a:cubicBezTo>
                    <a:pt x="2250" y="325"/>
                    <a:pt x="2228" y="332"/>
                    <a:pt x="2204" y="337"/>
                  </a:cubicBezTo>
                  <a:lnTo>
                    <a:pt x="1881" y="775"/>
                  </a:lnTo>
                  <a:lnTo>
                    <a:pt x="1941" y="775"/>
                  </a:lnTo>
                  <a:close/>
                  <a:moveTo>
                    <a:pt x="190" y="2145"/>
                  </a:moveTo>
                  <a:lnTo>
                    <a:pt x="117" y="2243"/>
                  </a:lnTo>
                  <a:cubicBezTo>
                    <a:pt x="127" y="2255"/>
                    <a:pt x="139" y="2267"/>
                    <a:pt x="152" y="2278"/>
                  </a:cubicBezTo>
                  <a:lnTo>
                    <a:pt x="244" y="2155"/>
                  </a:lnTo>
                  <a:cubicBezTo>
                    <a:pt x="225" y="2152"/>
                    <a:pt x="209" y="2149"/>
                    <a:pt x="190" y="2145"/>
                  </a:cubicBezTo>
                  <a:close/>
                  <a:moveTo>
                    <a:pt x="2843" y="1459"/>
                  </a:moveTo>
                  <a:cubicBezTo>
                    <a:pt x="2849" y="1480"/>
                    <a:pt x="2853" y="1502"/>
                    <a:pt x="2859" y="1523"/>
                  </a:cubicBezTo>
                  <a:lnTo>
                    <a:pt x="3096" y="1202"/>
                  </a:lnTo>
                  <a:cubicBezTo>
                    <a:pt x="3072" y="1191"/>
                    <a:pt x="3057" y="1183"/>
                    <a:pt x="3052" y="1178"/>
                  </a:cubicBezTo>
                  <a:lnTo>
                    <a:pt x="2843" y="1459"/>
                  </a:lnTo>
                  <a:close/>
                  <a:moveTo>
                    <a:pt x="2316" y="574"/>
                  </a:moveTo>
                  <a:cubicBezTo>
                    <a:pt x="2301" y="587"/>
                    <a:pt x="2288" y="602"/>
                    <a:pt x="2282" y="615"/>
                  </a:cubicBezTo>
                  <a:cubicBezTo>
                    <a:pt x="2282" y="615"/>
                    <a:pt x="2265" y="600"/>
                    <a:pt x="2257" y="573"/>
                  </a:cubicBezTo>
                  <a:lnTo>
                    <a:pt x="2096" y="790"/>
                  </a:lnTo>
                  <a:cubicBezTo>
                    <a:pt x="2113" y="794"/>
                    <a:pt x="2132" y="797"/>
                    <a:pt x="2148" y="802"/>
                  </a:cubicBezTo>
                  <a:lnTo>
                    <a:pt x="2316" y="574"/>
                  </a:lnTo>
                  <a:close/>
                  <a:moveTo>
                    <a:pt x="583" y="2070"/>
                  </a:moveTo>
                  <a:lnTo>
                    <a:pt x="351" y="2385"/>
                  </a:lnTo>
                  <a:cubicBezTo>
                    <a:pt x="363" y="2387"/>
                    <a:pt x="375" y="2388"/>
                    <a:pt x="386" y="2389"/>
                  </a:cubicBezTo>
                  <a:cubicBezTo>
                    <a:pt x="395" y="2389"/>
                    <a:pt x="402" y="2389"/>
                    <a:pt x="409" y="2391"/>
                  </a:cubicBezTo>
                  <a:lnTo>
                    <a:pt x="669" y="2036"/>
                  </a:lnTo>
                  <a:cubicBezTo>
                    <a:pt x="631" y="2043"/>
                    <a:pt x="607" y="2056"/>
                    <a:pt x="583" y="2070"/>
                  </a:cubicBezTo>
                  <a:close/>
                  <a:moveTo>
                    <a:pt x="98" y="2115"/>
                  </a:moveTo>
                  <a:lnTo>
                    <a:pt x="59" y="2169"/>
                  </a:lnTo>
                  <a:cubicBezTo>
                    <a:pt x="68" y="2182"/>
                    <a:pt x="78" y="2196"/>
                    <a:pt x="90" y="2211"/>
                  </a:cubicBezTo>
                  <a:lnTo>
                    <a:pt x="146" y="2133"/>
                  </a:lnTo>
                  <a:cubicBezTo>
                    <a:pt x="130" y="2128"/>
                    <a:pt x="115" y="2123"/>
                    <a:pt x="98" y="2115"/>
                  </a:cubicBezTo>
                  <a:close/>
                  <a:moveTo>
                    <a:pt x="2840" y="702"/>
                  </a:moveTo>
                  <a:lnTo>
                    <a:pt x="2589" y="1039"/>
                  </a:lnTo>
                  <a:cubicBezTo>
                    <a:pt x="2603" y="1050"/>
                    <a:pt x="2613" y="1062"/>
                    <a:pt x="2625" y="1073"/>
                  </a:cubicBezTo>
                  <a:lnTo>
                    <a:pt x="2819" y="812"/>
                  </a:lnTo>
                  <a:cubicBezTo>
                    <a:pt x="2813" y="805"/>
                    <a:pt x="2804" y="788"/>
                    <a:pt x="2852" y="769"/>
                  </a:cubicBezTo>
                  <a:lnTo>
                    <a:pt x="2898" y="706"/>
                  </a:lnTo>
                  <a:cubicBezTo>
                    <a:pt x="2889" y="705"/>
                    <a:pt x="2880" y="705"/>
                    <a:pt x="2871" y="705"/>
                  </a:cubicBezTo>
                  <a:cubicBezTo>
                    <a:pt x="2860" y="703"/>
                    <a:pt x="2850" y="703"/>
                    <a:pt x="2840" y="702"/>
                  </a:cubicBezTo>
                  <a:close/>
                  <a:moveTo>
                    <a:pt x="293" y="2159"/>
                  </a:moveTo>
                  <a:lnTo>
                    <a:pt x="183" y="2306"/>
                  </a:lnTo>
                  <a:cubicBezTo>
                    <a:pt x="197" y="2316"/>
                    <a:pt x="210" y="2324"/>
                    <a:pt x="224" y="2334"/>
                  </a:cubicBezTo>
                  <a:lnTo>
                    <a:pt x="356" y="2155"/>
                  </a:lnTo>
                  <a:cubicBezTo>
                    <a:pt x="336" y="2157"/>
                    <a:pt x="316" y="2159"/>
                    <a:pt x="293" y="2159"/>
                  </a:cubicBezTo>
                  <a:close/>
                  <a:moveTo>
                    <a:pt x="415" y="2145"/>
                  </a:moveTo>
                  <a:lnTo>
                    <a:pt x="261" y="2354"/>
                  </a:lnTo>
                  <a:cubicBezTo>
                    <a:pt x="276" y="2362"/>
                    <a:pt x="291" y="2368"/>
                    <a:pt x="309" y="2373"/>
                  </a:cubicBezTo>
                  <a:lnTo>
                    <a:pt x="495" y="2119"/>
                  </a:lnTo>
                  <a:cubicBezTo>
                    <a:pt x="474" y="2128"/>
                    <a:pt x="447" y="2137"/>
                    <a:pt x="415" y="2145"/>
                  </a:cubicBezTo>
                  <a:close/>
                  <a:moveTo>
                    <a:pt x="2865" y="820"/>
                  </a:moveTo>
                  <a:lnTo>
                    <a:pt x="2653" y="1106"/>
                  </a:lnTo>
                  <a:cubicBezTo>
                    <a:pt x="2665" y="1119"/>
                    <a:pt x="2676" y="1132"/>
                    <a:pt x="2685" y="1145"/>
                  </a:cubicBezTo>
                  <a:lnTo>
                    <a:pt x="2921" y="826"/>
                  </a:lnTo>
                  <a:cubicBezTo>
                    <a:pt x="2899" y="823"/>
                    <a:pt x="2880" y="821"/>
                    <a:pt x="2865" y="820"/>
                  </a:cubicBezTo>
                  <a:close/>
                  <a:moveTo>
                    <a:pt x="692" y="1703"/>
                  </a:moveTo>
                  <a:cubicBezTo>
                    <a:pt x="678" y="1697"/>
                    <a:pt x="659" y="1693"/>
                    <a:pt x="639" y="1691"/>
                  </a:cubicBezTo>
                  <a:lnTo>
                    <a:pt x="497" y="1882"/>
                  </a:lnTo>
                  <a:cubicBezTo>
                    <a:pt x="515" y="1887"/>
                    <a:pt x="532" y="1890"/>
                    <a:pt x="549" y="1893"/>
                  </a:cubicBezTo>
                  <a:lnTo>
                    <a:pt x="692" y="1703"/>
                  </a:lnTo>
                  <a:close/>
                  <a:moveTo>
                    <a:pt x="758" y="1766"/>
                  </a:moveTo>
                  <a:cubicBezTo>
                    <a:pt x="751" y="1753"/>
                    <a:pt x="741" y="1737"/>
                    <a:pt x="727" y="1723"/>
                  </a:cubicBezTo>
                  <a:lnTo>
                    <a:pt x="593" y="1905"/>
                  </a:lnTo>
                  <a:cubicBezTo>
                    <a:pt x="611" y="1908"/>
                    <a:pt x="627" y="1914"/>
                    <a:pt x="644" y="1920"/>
                  </a:cubicBezTo>
                  <a:lnTo>
                    <a:pt x="758" y="1766"/>
                  </a:lnTo>
                  <a:close/>
                  <a:moveTo>
                    <a:pt x="3780" y="957"/>
                  </a:moveTo>
                  <a:lnTo>
                    <a:pt x="3768" y="973"/>
                  </a:lnTo>
                  <a:cubicBezTo>
                    <a:pt x="3787" y="972"/>
                    <a:pt x="3799" y="972"/>
                    <a:pt x="3799" y="972"/>
                  </a:cubicBezTo>
                  <a:cubicBezTo>
                    <a:pt x="3799" y="972"/>
                    <a:pt x="3801" y="968"/>
                    <a:pt x="3780" y="957"/>
                  </a:cubicBezTo>
                  <a:close/>
                  <a:moveTo>
                    <a:pt x="683" y="1936"/>
                  </a:moveTo>
                  <a:cubicBezTo>
                    <a:pt x="695" y="1941"/>
                    <a:pt x="707" y="1948"/>
                    <a:pt x="717" y="1956"/>
                  </a:cubicBezTo>
                  <a:cubicBezTo>
                    <a:pt x="720" y="1958"/>
                    <a:pt x="722" y="1959"/>
                    <a:pt x="726" y="1962"/>
                  </a:cubicBezTo>
                  <a:lnTo>
                    <a:pt x="973" y="1627"/>
                  </a:lnTo>
                  <a:cubicBezTo>
                    <a:pt x="976" y="1593"/>
                    <a:pt x="980" y="1559"/>
                    <a:pt x="987" y="1526"/>
                  </a:cubicBezTo>
                  <a:lnTo>
                    <a:pt x="683" y="1936"/>
                  </a:lnTo>
                  <a:close/>
                  <a:moveTo>
                    <a:pt x="1170" y="821"/>
                  </a:moveTo>
                  <a:lnTo>
                    <a:pt x="659" y="1512"/>
                  </a:lnTo>
                  <a:cubicBezTo>
                    <a:pt x="668" y="1528"/>
                    <a:pt x="676" y="1544"/>
                    <a:pt x="685" y="1559"/>
                  </a:cubicBezTo>
                  <a:lnTo>
                    <a:pt x="1180" y="891"/>
                  </a:lnTo>
                  <a:cubicBezTo>
                    <a:pt x="1176" y="872"/>
                    <a:pt x="1173" y="847"/>
                    <a:pt x="1170" y="821"/>
                  </a:cubicBezTo>
                  <a:close/>
                  <a:moveTo>
                    <a:pt x="3136" y="2437"/>
                  </a:moveTo>
                  <a:lnTo>
                    <a:pt x="2989" y="2635"/>
                  </a:lnTo>
                  <a:cubicBezTo>
                    <a:pt x="2999" y="2650"/>
                    <a:pt x="3009" y="2665"/>
                    <a:pt x="3018" y="2679"/>
                  </a:cubicBezTo>
                  <a:lnTo>
                    <a:pt x="3145" y="2509"/>
                  </a:lnTo>
                  <a:cubicBezTo>
                    <a:pt x="3141" y="2484"/>
                    <a:pt x="3140" y="2462"/>
                    <a:pt x="3136" y="2437"/>
                  </a:cubicBezTo>
                  <a:close/>
                  <a:moveTo>
                    <a:pt x="371" y="1830"/>
                  </a:moveTo>
                  <a:lnTo>
                    <a:pt x="470" y="1697"/>
                  </a:lnTo>
                  <a:cubicBezTo>
                    <a:pt x="465" y="1697"/>
                    <a:pt x="458" y="1699"/>
                    <a:pt x="452" y="1701"/>
                  </a:cubicBezTo>
                  <a:cubicBezTo>
                    <a:pt x="425" y="1711"/>
                    <a:pt x="407" y="1717"/>
                    <a:pt x="390" y="1722"/>
                  </a:cubicBezTo>
                  <a:lnTo>
                    <a:pt x="336" y="1796"/>
                  </a:lnTo>
                  <a:cubicBezTo>
                    <a:pt x="346" y="1807"/>
                    <a:pt x="358" y="1818"/>
                    <a:pt x="371" y="1830"/>
                  </a:cubicBezTo>
                  <a:close/>
                  <a:moveTo>
                    <a:pt x="405" y="1853"/>
                  </a:moveTo>
                  <a:cubicBezTo>
                    <a:pt x="419" y="1861"/>
                    <a:pt x="434" y="1867"/>
                    <a:pt x="449" y="1871"/>
                  </a:cubicBezTo>
                  <a:cubicBezTo>
                    <a:pt x="451" y="1871"/>
                    <a:pt x="451" y="1871"/>
                    <a:pt x="452" y="1873"/>
                  </a:cubicBezTo>
                  <a:lnTo>
                    <a:pt x="590" y="1686"/>
                  </a:lnTo>
                  <a:cubicBezTo>
                    <a:pt x="570" y="1686"/>
                    <a:pt x="549" y="1686"/>
                    <a:pt x="529" y="1688"/>
                  </a:cubicBezTo>
                  <a:lnTo>
                    <a:pt x="405" y="1853"/>
                  </a:lnTo>
                  <a:close/>
                  <a:moveTo>
                    <a:pt x="593" y="1379"/>
                  </a:moveTo>
                  <a:lnTo>
                    <a:pt x="802" y="1096"/>
                  </a:lnTo>
                  <a:cubicBezTo>
                    <a:pt x="788" y="1088"/>
                    <a:pt x="773" y="1080"/>
                    <a:pt x="760" y="1070"/>
                  </a:cubicBezTo>
                  <a:lnTo>
                    <a:pt x="571" y="1325"/>
                  </a:lnTo>
                  <a:cubicBezTo>
                    <a:pt x="578" y="1343"/>
                    <a:pt x="585" y="1361"/>
                    <a:pt x="593" y="1379"/>
                  </a:cubicBezTo>
                  <a:close/>
                  <a:moveTo>
                    <a:pt x="3154" y="1956"/>
                  </a:moveTo>
                  <a:lnTo>
                    <a:pt x="3075" y="2060"/>
                  </a:lnTo>
                  <a:cubicBezTo>
                    <a:pt x="3087" y="2062"/>
                    <a:pt x="3104" y="2069"/>
                    <a:pt x="3123" y="2080"/>
                  </a:cubicBezTo>
                  <a:lnTo>
                    <a:pt x="3174" y="2010"/>
                  </a:lnTo>
                  <a:cubicBezTo>
                    <a:pt x="3170" y="2002"/>
                    <a:pt x="3167" y="1995"/>
                    <a:pt x="3166" y="1990"/>
                  </a:cubicBezTo>
                  <a:cubicBezTo>
                    <a:pt x="3162" y="1981"/>
                    <a:pt x="3157" y="1967"/>
                    <a:pt x="3154" y="1956"/>
                  </a:cubicBezTo>
                  <a:close/>
                  <a:moveTo>
                    <a:pt x="3055" y="2088"/>
                  </a:moveTo>
                  <a:lnTo>
                    <a:pt x="2791" y="2445"/>
                  </a:lnTo>
                  <a:cubicBezTo>
                    <a:pt x="2804" y="2447"/>
                    <a:pt x="2819" y="2450"/>
                    <a:pt x="2840" y="2463"/>
                  </a:cubicBezTo>
                  <a:lnTo>
                    <a:pt x="3079" y="2139"/>
                  </a:lnTo>
                  <a:cubicBezTo>
                    <a:pt x="3072" y="2119"/>
                    <a:pt x="3064" y="2105"/>
                    <a:pt x="3055" y="2088"/>
                  </a:cubicBezTo>
                  <a:close/>
                  <a:moveTo>
                    <a:pt x="3096" y="2187"/>
                  </a:moveTo>
                  <a:lnTo>
                    <a:pt x="2872" y="2488"/>
                  </a:lnTo>
                  <a:cubicBezTo>
                    <a:pt x="2884" y="2499"/>
                    <a:pt x="2896" y="2510"/>
                    <a:pt x="2907" y="2524"/>
                  </a:cubicBezTo>
                  <a:lnTo>
                    <a:pt x="3109" y="2251"/>
                  </a:lnTo>
                  <a:cubicBezTo>
                    <a:pt x="3104" y="2226"/>
                    <a:pt x="3099" y="2204"/>
                    <a:pt x="3096" y="2187"/>
                  </a:cubicBezTo>
                  <a:close/>
                  <a:moveTo>
                    <a:pt x="2718" y="2750"/>
                  </a:moveTo>
                  <a:cubicBezTo>
                    <a:pt x="2719" y="2759"/>
                    <a:pt x="2721" y="2766"/>
                    <a:pt x="2723" y="2774"/>
                  </a:cubicBezTo>
                  <a:lnTo>
                    <a:pt x="2765" y="2715"/>
                  </a:lnTo>
                  <a:cubicBezTo>
                    <a:pt x="2773" y="2683"/>
                    <a:pt x="2779" y="2646"/>
                    <a:pt x="2779" y="2615"/>
                  </a:cubicBezTo>
                  <a:lnTo>
                    <a:pt x="2704" y="2715"/>
                  </a:lnTo>
                  <a:cubicBezTo>
                    <a:pt x="2710" y="2727"/>
                    <a:pt x="2714" y="2738"/>
                    <a:pt x="2718" y="2750"/>
                  </a:cubicBezTo>
                  <a:close/>
                  <a:moveTo>
                    <a:pt x="2769" y="2476"/>
                  </a:moveTo>
                  <a:lnTo>
                    <a:pt x="2649" y="2638"/>
                  </a:lnTo>
                  <a:cubicBezTo>
                    <a:pt x="2658" y="2650"/>
                    <a:pt x="2670" y="2663"/>
                    <a:pt x="2680" y="2677"/>
                  </a:cubicBezTo>
                  <a:lnTo>
                    <a:pt x="2776" y="2550"/>
                  </a:lnTo>
                  <a:cubicBezTo>
                    <a:pt x="2773" y="2518"/>
                    <a:pt x="2771" y="2492"/>
                    <a:pt x="2769" y="2476"/>
                  </a:cubicBezTo>
                  <a:close/>
                  <a:moveTo>
                    <a:pt x="3121" y="2325"/>
                  </a:moveTo>
                  <a:cubicBezTo>
                    <a:pt x="3121" y="2319"/>
                    <a:pt x="3120" y="2314"/>
                    <a:pt x="3120" y="2308"/>
                  </a:cubicBezTo>
                  <a:lnTo>
                    <a:pt x="2934" y="2558"/>
                  </a:lnTo>
                  <a:cubicBezTo>
                    <a:pt x="2945" y="2571"/>
                    <a:pt x="2955" y="2584"/>
                    <a:pt x="2965" y="2599"/>
                  </a:cubicBezTo>
                  <a:lnTo>
                    <a:pt x="3130" y="2376"/>
                  </a:lnTo>
                  <a:cubicBezTo>
                    <a:pt x="3126" y="2360"/>
                    <a:pt x="3125" y="2342"/>
                    <a:pt x="3121" y="2325"/>
                  </a:cubicBezTo>
                  <a:close/>
                  <a:moveTo>
                    <a:pt x="3152" y="2569"/>
                  </a:moveTo>
                  <a:lnTo>
                    <a:pt x="3041" y="2717"/>
                  </a:lnTo>
                  <a:cubicBezTo>
                    <a:pt x="3050" y="2730"/>
                    <a:pt x="3057" y="2743"/>
                    <a:pt x="3064" y="2754"/>
                  </a:cubicBezTo>
                  <a:cubicBezTo>
                    <a:pt x="3067" y="2758"/>
                    <a:pt x="3068" y="2759"/>
                    <a:pt x="3070" y="2762"/>
                  </a:cubicBezTo>
                  <a:lnTo>
                    <a:pt x="3160" y="2638"/>
                  </a:lnTo>
                  <a:cubicBezTo>
                    <a:pt x="3157" y="2615"/>
                    <a:pt x="3155" y="2592"/>
                    <a:pt x="3152" y="2569"/>
                  </a:cubicBezTo>
                  <a:close/>
                  <a:moveTo>
                    <a:pt x="2420" y="3489"/>
                  </a:moveTo>
                  <a:cubicBezTo>
                    <a:pt x="2443" y="3499"/>
                    <a:pt x="2449" y="3502"/>
                    <a:pt x="2449" y="3502"/>
                  </a:cubicBezTo>
                  <a:cubicBezTo>
                    <a:pt x="2449" y="3502"/>
                    <a:pt x="2450" y="3478"/>
                    <a:pt x="2452" y="3443"/>
                  </a:cubicBezTo>
                  <a:cubicBezTo>
                    <a:pt x="2454" y="3419"/>
                    <a:pt x="2455" y="3389"/>
                    <a:pt x="2455" y="3358"/>
                  </a:cubicBezTo>
                  <a:lnTo>
                    <a:pt x="2370" y="3471"/>
                  </a:lnTo>
                  <a:cubicBezTo>
                    <a:pt x="2393" y="3479"/>
                    <a:pt x="2408" y="3484"/>
                    <a:pt x="2420" y="3489"/>
                  </a:cubicBezTo>
                  <a:close/>
                  <a:moveTo>
                    <a:pt x="2330" y="3458"/>
                  </a:moveTo>
                  <a:lnTo>
                    <a:pt x="2454" y="3289"/>
                  </a:lnTo>
                  <a:cubicBezTo>
                    <a:pt x="2452" y="3260"/>
                    <a:pt x="2457" y="3224"/>
                    <a:pt x="2467" y="3188"/>
                  </a:cubicBezTo>
                  <a:lnTo>
                    <a:pt x="2286" y="3435"/>
                  </a:lnTo>
                  <a:cubicBezTo>
                    <a:pt x="2300" y="3443"/>
                    <a:pt x="2313" y="3451"/>
                    <a:pt x="2330" y="3458"/>
                  </a:cubicBezTo>
                  <a:close/>
                  <a:moveTo>
                    <a:pt x="673" y="772"/>
                  </a:moveTo>
                  <a:cubicBezTo>
                    <a:pt x="681" y="747"/>
                    <a:pt x="681" y="747"/>
                    <a:pt x="681" y="747"/>
                  </a:cubicBezTo>
                  <a:cubicBezTo>
                    <a:pt x="681" y="747"/>
                    <a:pt x="585" y="849"/>
                    <a:pt x="540" y="990"/>
                  </a:cubicBezTo>
                  <a:lnTo>
                    <a:pt x="659" y="831"/>
                  </a:lnTo>
                  <a:cubicBezTo>
                    <a:pt x="659" y="816"/>
                    <a:pt x="665" y="798"/>
                    <a:pt x="673" y="772"/>
                  </a:cubicBezTo>
                  <a:close/>
                  <a:moveTo>
                    <a:pt x="309" y="1762"/>
                  </a:moveTo>
                  <a:lnTo>
                    <a:pt x="332" y="1729"/>
                  </a:lnTo>
                  <a:cubicBezTo>
                    <a:pt x="325" y="1727"/>
                    <a:pt x="320" y="1725"/>
                    <a:pt x="312" y="1722"/>
                  </a:cubicBezTo>
                  <a:cubicBezTo>
                    <a:pt x="300" y="1717"/>
                    <a:pt x="291" y="1714"/>
                    <a:pt x="285" y="1711"/>
                  </a:cubicBezTo>
                  <a:cubicBezTo>
                    <a:pt x="273" y="1705"/>
                    <a:pt x="273" y="1705"/>
                    <a:pt x="273" y="1705"/>
                  </a:cubicBezTo>
                  <a:cubicBezTo>
                    <a:pt x="273" y="1705"/>
                    <a:pt x="275" y="1711"/>
                    <a:pt x="279" y="1717"/>
                  </a:cubicBezTo>
                  <a:cubicBezTo>
                    <a:pt x="285" y="1729"/>
                    <a:pt x="295" y="1745"/>
                    <a:pt x="309" y="1762"/>
                  </a:cubicBezTo>
                  <a:close/>
                  <a:moveTo>
                    <a:pt x="3209" y="2795"/>
                  </a:moveTo>
                  <a:lnTo>
                    <a:pt x="3167" y="2854"/>
                  </a:lnTo>
                  <a:cubicBezTo>
                    <a:pt x="3174" y="2856"/>
                    <a:pt x="3182" y="2856"/>
                    <a:pt x="3193" y="2856"/>
                  </a:cubicBezTo>
                  <a:lnTo>
                    <a:pt x="3227" y="2856"/>
                  </a:lnTo>
                  <a:cubicBezTo>
                    <a:pt x="3259" y="2854"/>
                    <a:pt x="3270" y="2851"/>
                    <a:pt x="3270" y="2851"/>
                  </a:cubicBezTo>
                  <a:cubicBezTo>
                    <a:pt x="3270" y="2851"/>
                    <a:pt x="3259" y="2846"/>
                    <a:pt x="3243" y="2833"/>
                  </a:cubicBezTo>
                  <a:cubicBezTo>
                    <a:pt x="3233" y="2825"/>
                    <a:pt x="3221" y="2812"/>
                    <a:pt x="3209" y="2795"/>
                  </a:cubicBezTo>
                  <a:close/>
                  <a:moveTo>
                    <a:pt x="3170" y="2697"/>
                  </a:moveTo>
                  <a:lnTo>
                    <a:pt x="3094" y="2798"/>
                  </a:lnTo>
                  <a:cubicBezTo>
                    <a:pt x="3106" y="2817"/>
                    <a:pt x="3116" y="2828"/>
                    <a:pt x="3128" y="2838"/>
                  </a:cubicBezTo>
                  <a:lnTo>
                    <a:pt x="3187" y="2756"/>
                  </a:lnTo>
                  <a:cubicBezTo>
                    <a:pt x="3181" y="2738"/>
                    <a:pt x="3174" y="2718"/>
                    <a:pt x="3170" y="2697"/>
                  </a:cubicBezTo>
                  <a:close/>
                  <a:moveTo>
                    <a:pt x="875" y="3134"/>
                  </a:moveTo>
                  <a:lnTo>
                    <a:pt x="888" y="3116"/>
                  </a:lnTo>
                  <a:cubicBezTo>
                    <a:pt x="851" y="3119"/>
                    <a:pt x="835" y="3119"/>
                    <a:pt x="835" y="3119"/>
                  </a:cubicBezTo>
                  <a:cubicBezTo>
                    <a:pt x="835" y="3119"/>
                    <a:pt x="851" y="3125"/>
                    <a:pt x="875" y="3134"/>
                  </a:cubicBezTo>
                  <a:close/>
                  <a:moveTo>
                    <a:pt x="1029" y="330"/>
                  </a:moveTo>
                  <a:cubicBezTo>
                    <a:pt x="1012" y="327"/>
                    <a:pt x="995" y="324"/>
                    <a:pt x="976" y="327"/>
                  </a:cubicBezTo>
                  <a:cubicBezTo>
                    <a:pt x="976" y="327"/>
                    <a:pt x="987" y="345"/>
                    <a:pt x="996" y="374"/>
                  </a:cubicBezTo>
                  <a:lnTo>
                    <a:pt x="1029" y="330"/>
                  </a:lnTo>
                  <a:close/>
                  <a:moveTo>
                    <a:pt x="2202" y="3324"/>
                  </a:moveTo>
                  <a:lnTo>
                    <a:pt x="2611" y="2770"/>
                  </a:lnTo>
                  <a:cubicBezTo>
                    <a:pt x="2618" y="2732"/>
                    <a:pt x="2622" y="2697"/>
                    <a:pt x="2622" y="2674"/>
                  </a:cubicBezTo>
                  <a:lnTo>
                    <a:pt x="2186" y="3263"/>
                  </a:lnTo>
                  <a:cubicBezTo>
                    <a:pt x="2189" y="3284"/>
                    <a:pt x="2194" y="3304"/>
                    <a:pt x="2202" y="3324"/>
                  </a:cubicBezTo>
                  <a:close/>
                  <a:moveTo>
                    <a:pt x="3533" y="1748"/>
                  </a:moveTo>
                  <a:lnTo>
                    <a:pt x="3369" y="1971"/>
                  </a:lnTo>
                  <a:cubicBezTo>
                    <a:pt x="3388" y="1973"/>
                    <a:pt x="3406" y="1975"/>
                    <a:pt x="3424" y="1977"/>
                  </a:cubicBezTo>
                  <a:lnTo>
                    <a:pt x="3577" y="1773"/>
                  </a:lnTo>
                  <a:cubicBezTo>
                    <a:pt x="3562" y="1764"/>
                    <a:pt x="3549" y="1756"/>
                    <a:pt x="3533" y="1748"/>
                  </a:cubicBezTo>
                  <a:close/>
                  <a:moveTo>
                    <a:pt x="3451" y="1705"/>
                  </a:moveTo>
                  <a:lnTo>
                    <a:pt x="3272" y="1949"/>
                  </a:lnTo>
                  <a:cubicBezTo>
                    <a:pt x="3289" y="1954"/>
                    <a:pt x="3308" y="1959"/>
                    <a:pt x="3323" y="1962"/>
                  </a:cubicBezTo>
                  <a:lnTo>
                    <a:pt x="3496" y="1729"/>
                  </a:lnTo>
                  <a:cubicBezTo>
                    <a:pt x="3481" y="1722"/>
                    <a:pt x="3467" y="1714"/>
                    <a:pt x="3451" y="1705"/>
                  </a:cubicBezTo>
                  <a:close/>
                  <a:moveTo>
                    <a:pt x="3691" y="1841"/>
                  </a:moveTo>
                  <a:lnTo>
                    <a:pt x="3580" y="1989"/>
                  </a:lnTo>
                  <a:cubicBezTo>
                    <a:pt x="3584" y="1989"/>
                    <a:pt x="3589" y="1990"/>
                    <a:pt x="3592" y="1990"/>
                  </a:cubicBezTo>
                  <a:lnTo>
                    <a:pt x="3642" y="1990"/>
                  </a:lnTo>
                  <a:lnTo>
                    <a:pt x="3731" y="1869"/>
                  </a:lnTo>
                  <a:cubicBezTo>
                    <a:pt x="3718" y="1859"/>
                    <a:pt x="3704" y="1849"/>
                    <a:pt x="3691" y="1841"/>
                  </a:cubicBezTo>
                  <a:close/>
                  <a:moveTo>
                    <a:pt x="2254" y="3407"/>
                  </a:moveTo>
                  <a:lnTo>
                    <a:pt x="2518" y="3049"/>
                  </a:lnTo>
                  <a:cubicBezTo>
                    <a:pt x="2526" y="3034"/>
                    <a:pt x="2533" y="3018"/>
                    <a:pt x="2542" y="3005"/>
                  </a:cubicBezTo>
                  <a:cubicBezTo>
                    <a:pt x="2560" y="2970"/>
                    <a:pt x="2577" y="2921"/>
                    <a:pt x="2591" y="2869"/>
                  </a:cubicBezTo>
                  <a:lnTo>
                    <a:pt x="2223" y="3366"/>
                  </a:lnTo>
                  <a:cubicBezTo>
                    <a:pt x="2232" y="3381"/>
                    <a:pt x="2242" y="3394"/>
                    <a:pt x="2254" y="3407"/>
                  </a:cubicBezTo>
                  <a:close/>
                  <a:moveTo>
                    <a:pt x="3612" y="1792"/>
                  </a:moveTo>
                  <a:lnTo>
                    <a:pt x="3474" y="1982"/>
                  </a:lnTo>
                  <a:cubicBezTo>
                    <a:pt x="3492" y="1984"/>
                    <a:pt x="3513" y="1985"/>
                    <a:pt x="3531" y="1987"/>
                  </a:cubicBezTo>
                  <a:lnTo>
                    <a:pt x="3655" y="1818"/>
                  </a:lnTo>
                  <a:cubicBezTo>
                    <a:pt x="3642" y="1808"/>
                    <a:pt x="3628" y="1800"/>
                    <a:pt x="3612" y="1792"/>
                  </a:cubicBezTo>
                  <a:close/>
                  <a:moveTo>
                    <a:pt x="3415" y="1686"/>
                  </a:moveTo>
                  <a:cubicBezTo>
                    <a:pt x="3399" y="1678"/>
                    <a:pt x="3386" y="1670"/>
                    <a:pt x="3372" y="1660"/>
                  </a:cubicBezTo>
                  <a:lnTo>
                    <a:pt x="3182" y="1917"/>
                  </a:lnTo>
                  <a:cubicBezTo>
                    <a:pt x="3196" y="1923"/>
                    <a:pt x="3213" y="1930"/>
                    <a:pt x="3229" y="1934"/>
                  </a:cubicBezTo>
                  <a:lnTo>
                    <a:pt x="3415" y="1686"/>
                  </a:lnTo>
                  <a:close/>
                  <a:moveTo>
                    <a:pt x="3768" y="1900"/>
                  </a:moveTo>
                  <a:cubicBezTo>
                    <a:pt x="3767" y="1899"/>
                    <a:pt x="3764" y="1897"/>
                    <a:pt x="3762" y="1896"/>
                  </a:cubicBezTo>
                  <a:lnTo>
                    <a:pt x="3692" y="1992"/>
                  </a:lnTo>
                  <a:cubicBezTo>
                    <a:pt x="3710" y="1993"/>
                    <a:pt x="3725" y="1997"/>
                    <a:pt x="3743" y="2005"/>
                  </a:cubicBezTo>
                  <a:lnTo>
                    <a:pt x="3798" y="1933"/>
                  </a:lnTo>
                  <a:cubicBezTo>
                    <a:pt x="3789" y="1922"/>
                    <a:pt x="3779" y="1910"/>
                    <a:pt x="3768" y="1900"/>
                  </a:cubicBezTo>
                  <a:close/>
                  <a:moveTo>
                    <a:pt x="1388" y="455"/>
                  </a:moveTo>
                  <a:lnTo>
                    <a:pt x="1486" y="324"/>
                  </a:lnTo>
                  <a:cubicBezTo>
                    <a:pt x="1444" y="357"/>
                    <a:pt x="1413" y="383"/>
                    <a:pt x="1388" y="455"/>
                  </a:cubicBezTo>
                  <a:close/>
                  <a:moveTo>
                    <a:pt x="2611" y="2606"/>
                  </a:moveTo>
                  <a:cubicBezTo>
                    <a:pt x="2611" y="2606"/>
                    <a:pt x="2615" y="2607"/>
                    <a:pt x="2618" y="2610"/>
                  </a:cubicBezTo>
                  <a:lnTo>
                    <a:pt x="3140" y="1904"/>
                  </a:lnTo>
                  <a:cubicBezTo>
                    <a:pt x="3140" y="1902"/>
                    <a:pt x="3140" y="1900"/>
                    <a:pt x="3140" y="1900"/>
                  </a:cubicBezTo>
                  <a:cubicBezTo>
                    <a:pt x="3140" y="1900"/>
                    <a:pt x="3140" y="1902"/>
                    <a:pt x="3141" y="1902"/>
                  </a:cubicBezTo>
                  <a:lnTo>
                    <a:pt x="3340" y="1635"/>
                  </a:lnTo>
                  <a:cubicBezTo>
                    <a:pt x="3327" y="1624"/>
                    <a:pt x="3315" y="1613"/>
                    <a:pt x="3302" y="1602"/>
                  </a:cubicBezTo>
                  <a:lnTo>
                    <a:pt x="2187" y="3108"/>
                  </a:lnTo>
                  <a:cubicBezTo>
                    <a:pt x="2182" y="3137"/>
                    <a:pt x="2179" y="3168"/>
                    <a:pt x="2181" y="3201"/>
                  </a:cubicBezTo>
                  <a:lnTo>
                    <a:pt x="2613" y="2615"/>
                  </a:lnTo>
                  <a:cubicBezTo>
                    <a:pt x="2611" y="2606"/>
                    <a:pt x="2611" y="2606"/>
                    <a:pt x="2611" y="2606"/>
                  </a:cubicBezTo>
                  <a:close/>
                  <a:moveTo>
                    <a:pt x="1381" y="2450"/>
                  </a:moveTo>
                  <a:cubicBezTo>
                    <a:pt x="1368" y="2440"/>
                    <a:pt x="1354" y="2430"/>
                    <a:pt x="1340" y="2421"/>
                  </a:cubicBezTo>
                  <a:lnTo>
                    <a:pt x="1114" y="2728"/>
                  </a:lnTo>
                  <a:cubicBezTo>
                    <a:pt x="1137" y="2725"/>
                    <a:pt x="1161" y="2720"/>
                    <a:pt x="1185" y="2713"/>
                  </a:cubicBezTo>
                  <a:lnTo>
                    <a:pt x="1381" y="2450"/>
                  </a:lnTo>
                  <a:close/>
                  <a:moveTo>
                    <a:pt x="1923" y="2614"/>
                  </a:moveTo>
                  <a:cubicBezTo>
                    <a:pt x="1907" y="2614"/>
                    <a:pt x="1893" y="2614"/>
                    <a:pt x="1878" y="2612"/>
                  </a:cubicBezTo>
                  <a:lnTo>
                    <a:pt x="1598" y="2990"/>
                  </a:lnTo>
                  <a:cubicBezTo>
                    <a:pt x="1676" y="2921"/>
                    <a:pt x="1735" y="2859"/>
                    <a:pt x="1788" y="2815"/>
                  </a:cubicBezTo>
                  <a:lnTo>
                    <a:pt x="1937" y="2614"/>
                  </a:lnTo>
                  <a:lnTo>
                    <a:pt x="1923" y="2614"/>
                  </a:lnTo>
                  <a:close/>
                  <a:moveTo>
                    <a:pt x="1773" y="2602"/>
                  </a:moveTo>
                  <a:lnTo>
                    <a:pt x="1393" y="3114"/>
                  </a:lnTo>
                  <a:cubicBezTo>
                    <a:pt x="1424" y="3103"/>
                    <a:pt x="1456" y="3088"/>
                    <a:pt x="1486" y="3072"/>
                  </a:cubicBezTo>
                  <a:lnTo>
                    <a:pt x="1829" y="2609"/>
                  </a:lnTo>
                  <a:cubicBezTo>
                    <a:pt x="1810" y="2607"/>
                    <a:pt x="1790" y="2606"/>
                    <a:pt x="1773" y="2602"/>
                  </a:cubicBezTo>
                  <a:close/>
                  <a:moveTo>
                    <a:pt x="1674" y="2581"/>
                  </a:moveTo>
                  <a:lnTo>
                    <a:pt x="1248" y="3158"/>
                  </a:lnTo>
                  <a:cubicBezTo>
                    <a:pt x="1271" y="3152"/>
                    <a:pt x="1297" y="3147"/>
                    <a:pt x="1324" y="3139"/>
                  </a:cubicBezTo>
                  <a:lnTo>
                    <a:pt x="1727" y="2594"/>
                  </a:lnTo>
                  <a:cubicBezTo>
                    <a:pt x="1708" y="2591"/>
                    <a:pt x="1692" y="2585"/>
                    <a:pt x="1674" y="2581"/>
                  </a:cubicBezTo>
                  <a:close/>
                  <a:moveTo>
                    <a:pt x="2191" y="2576"/>
                  </a:moveTo>
                  <a:cubicBezTo>
                    <a:pt x="2166" y="2583"/>
                    <a:pt x="2141" y="2589"/>
                    <a:pt x="2116" y="2594"/>
                  </a:cubicBezTo>
                  <a:lnTo>
                    <a:pt x="2001" y="2750"/>
                  </a:lnTo>
                  <a:cubicBezTo>
                    <a:pt x="2020" y="2751"/>
                    <a:pt x="2032" y="2754"/>
                    <a:pt x="2032" y="2754"/>
                  </a:cubicBezTo>
                  <a:cubicBezTo>
                    <a:pt x="2032" y="2754"/>
                    <a:pt x="1984" y="2803"/>
                    <a:pt x="1957" y="2892"/>
                  </a:cubicBezTo>
                  <a:lnTo>
                    <a:pt x="2191" y="2576"/>
                  </a:lnTo>
                  <a:close/>
                  <a:moveTo>
                    <a:pt x="2057" y="2604"/>
                  </a:moveTo>
                  <a:cubicBezTo>
                    <a:pt x="2035" y="2607"/>
                    <a:pt x="2013" y="2609"/>
                    <a:pt x="1991" y="2610"/>
                  </a:cubicBezTo>
                  <a:lnTo>
                    <a:pt x="1880" y="2761"/>
                  </a:lnTo>
                  <a:cubicBezTo>
                    <a:pt x="1885" y="2759"/>
                    <a:pt x="1888" y="2759"/>
                    <a:pt x="1891" y="2758"/>
                  </a:cubicBezTo>
                  <a:cubicBezTo>
                    <a:pt x="1913" y="2754"/>
                    <a:pt x="1932" y="2751"/>
                    <a:pt x="1948" y="2751"/>
                  </a:cubicBezTo>
                  <a:lnTo>
                    <a:pt x="2057" y="2604"/>
                  </a:lnTo>
                  <a:close/>
                  <a:moveTo>
                    <a:pt x="2259" y="2555"/>
                  </a:moveTo>
                  <a:lnTo>
                    <a:pt x="1925" y="3006"/>
                  </a:lnTo>
                  <a:cubicBezTo>
                    <a:pt x="1920" y="3029"/>
                    <a:pt x="1916" y="3050"/>
                    <a:pt x="1916" y="3076"/>
                  </a:cubicBezTo>
                  <a:lnTo>
                    <a:pt x="1916" y="3099"/>
                  </a:lnTo>
                  <a:lnTo>
                    <a:pt x="2348" y="2517"/>
                  </a:lnTo>
                  <a:cubicBezTo>
                    <a:pt x="2320" y="2530"/>
                    <a:pt x="2289" y="2543"/>
                    <a:pt x="2259" y="2555"/>
                  </a:cubicBezTo>
                  <a:close/>
                  <a:moveTo>
                    <a:pt x="1583" y="2553"/>
                  </a:moveTo>
                  <a:lnTo>
                    <a:pt x="1513" y="2646"/>
                  </a:lnTo>
                  <a:cubicBezTo>
                    <a:pt x="1536" y="2650"/>
                    <a:pt x="1547" y="2656"/>
                    <a:pt x="1547" y="2656"/>
                  </a:cubicBezTo>
                  <a:cubicBezTo>
                    <a:pt x="1547" y="2656"/>
                    <a:pt x="1519" y="2672"/>
                    <a:pt x="1474" y="2699"/>
                  </a:cubicBezTo>
                  <a:lnTo>
                    <a:pt x="1118" y="3180"/>
                  </a:lnTo>
                  <a:cubicBezTo>
                    <a:pt x="1137" y="3178"/>
                    <a:pt x="1161" y="3175"/>
                    <a:pt x="1186" y="3170"/>
                  </a:cubicBezTo>
                  <a:lnTo>
                    <a:pt x="1632" y="2569"/>
                  </a:lnTo>
                  <a:cubicBezTo>
                    <a:pt x="1615" y="2565"/>
                    <a:pt x="1598" y="2558"/>
                    <a:pt x="1583" y="2553"/>
                  </a:cubicBezTo>
                  <a:close/>
                  <a:moveTo>
                    <a:pt x="1241" y="2336"/>
                  </a:moveTo>
                  <a:cubicBezTo>
                    <a:pt x="1229" y="2322"/>
                    <a:pt x="1217" y="2311"/>
                    <a:pt x="1205" y="2298"/>
                  </a:cubicBezTo>
                  <a:lnTo>
                    <a:pt x="1114" y="2424"/>
                  </a:lnTo>
                  <a:cubicBezTo>
                    <a:pt x="1132" y="2429"/>
                    <a:pt x="1149" y="2433"/>
                    <a:pt x="1163" y="2440"/>
                  </a:cubicBezTo>
                  <a:lnTo>
                    <a:pt x="1241" y="2336"/>
                  </a:lnTo>
                  <a:close/>
                  <a:moveTo>
                    <a:pt x="1459" y="2498"/>
                  </a:moveTo>
                  <a:cubicBezTo>
                    <a:pt x="1444" y="2489"/>
                    <a:pt x="1431" y="2481"/>
                    <a:pt x="1415" y="2473"/>
                  </a:cubicBezTo>
                  <a:lnTo>
                    <a:pt x="1249" y="2697"/>
                  </a:lnTo>
                  <a:cubicBezTo>
                    <a:pt x="1278" y="2689"/>
                    <a:pt x="1305" y="2681"/>
                    <a:pt x="1329" y="2672"/>
                  </a:cubicBezTo>
                  <a:lnTo>
                    <a:pt x="1459" y="2498"/>
                  </a:lnTo>
                  <a:close/>
                  <a:moveTo>
                    <a:pt x="1051" y="2736"/>
                  </a:moveTo>
                  <a:lnTo>
                    <a:pt x="1056" y="2736"/>
                  </a:lnTo>
                  <a:lnTo>
                    <a:pt x="1309" y="2396"/>
                  </a:lnTo>
                  <a:cubicBezTo>
                    <a:pt x="1295" y="2385"/>
                    <a:pt x="1283" y="2374"/>
                    <a:pt x="1271" y="2363"/>
                  </a:cubicBezTo>
                  <a:lnTo>
                    <a:pt x="1202" y="2458"/>
                  </a:lnTo>
                  <a:lnTo>
                    <a:pt x="1173" y="2496"/>
                  </a:lnTo>
                  <a:lnTo>
                    <a:pt x="994" y="2738"/>
                  </a:lnTo>
                  <a:cubicBezTo>
                    <a:pt x="1012" y="2740"/>
                    <a:pt x="1030" y="2738"/>
                    <a:pt x="1051" y="2736"/>
                  </a:cubicBezTo>
                  <a:close/>
                  <a:moveTo>
                    <a:pt x="1080" y="2551"/>
                  </a:moveTo>
                  <a:cubicBezTo>
                    <a:pt x="1024" y="2596"/>
                    <a:pt x="988" y="2628"/>
                    <a:pt x="946" y="2648"/>
                  </a:cubicBezTo>
                  <a:lnTo>
                    <a:pt x="891" y="2722"/>
                  </a:lnTo>
                  <a:cubicBezTo>
                    <a:pt x="908" y="2727"/>
                    <a:pt x="926" y="2730"/>
                    <a:pt x="946" y="2733"/>
                  </a:cubicBezTo>
                  <a:lnTo>
                    <a:pt x="1080" y="2551"/>
                  </a:lnTo>
                  <a:close/>
                  <a:moveTo>
                    <a:pt x="880" y="2669"/>
                  </a:moveTo>
                  <a:cubicBezTo>
                    <a:pt x="842" y="2674"/>
                    <a:pt x="822" y="2677"/>
                    <a:pt x="810" y="2679"/>
                  </a:cubicBezTo>
                  <a:cubicBezTo>
                    <a:pt x="796" y="2683"/>
                    <a:pt x="796" y="2683"/>
                    <a:pt x="796" y="2683"/>
                  </a:cubicBezTo>
                  <a:cubicBezTo>
                    <a:pt x="796" y="2683"/>
                    <a:pt x="800" y="2684"/>
                    <a:pt x="805" y="2687"/>
                  </a:cubicBezTo>
                  <a:cubicBezTo>
                    <a:pt x="814" y="2692"/>
                    <a:pt x="829" y="2700"/>
                    <a:pt x="851" y="2709"/>
                  </a:cubicBezTo>
                  <a:lnTo>
                    <a:pt x="880" y="2669"/>
                  </a:lnTo>
                  <a:close/>
                  <a:moveTo>
                    <a:pt x="981" y="3106"/>
                  </a:moveTo>
                  <a:cubicBezTo>
                    <a:pt x="968" y="3108"/>
                    <a:pt x="954" y="3109"/>
                    <a:pt x="944" y="3111"/>
                  </a:cubicBezTo>
                  <a:lnTo>
                    <a:pt x="917" y="3147"/>
                  </a:lnTo>
                  <a:cubicBezTo>
                    <a:pt x="932" y="3153"/>
                    <a:pt x="949" y="3158"/>
                    <a:pt x="966" y="3164"/>
                  </a:cubicBezTo>
                  <a:lnTo>
                    <a:pt x="1012" y="3101"/>
                  </a:lnTo>
                  <a:cubicBezTo>
                    <a:pt x="1002" y="3103"/>
                    <a:pt x="991" y="3105"/>
                    <a:pt x="981" y="3106"/>
                  </a:cubicBezTo>
                  <a:close/>
                  <a:moveTo>
                    <a:pt x="1200" y="2965"/>
                  </a:moveTo>
                  <a:cubicBezTo>
                    <a:pt x="1151" y="3010"/>
                    <a:pt x="1122" y="3042"/>
                    <a:pt x="1090" y="3067"/>
                  </a:cubicBezTo>
                  <a:lnTo>
                    <a:pt x="1010" y="3173"/>
                  </a:lnTo>
                  <a:cubicBezTo>
                    <a:pt x="1029" y="3178"/>
                    <a:pt x="1048" y="3181"/>
                    <a:pt x="1064" y="3183"/>
                  </a:cubicBezTo>
                  <a:lnTo>
                    <a:pt x="1373" y="2766"/>
                  </a:lnTo>
                  <a:cubicBezTo>
                    <a:pt x="1306" y="2820"/>
                    <a:pt x="1285" y="2894"/>
                    <a:pt x="1200" y="2965"/>
                  </a:cubicBezTo>
                  <a:close/>
                  <a:moveTo>
                    <a:pt x="1465" y="2642"/>
                  </a:moveTo>
                  <a:lnTo>
                    <a:pt x="1543" y="2537"/>
                  </a:lnTo>
                  <a:cubicBezTo>
                    <a:pt x="1527" y="2530"/>
                    <a:pt x="1512" y="2524"/>
                    <a:pt x="1497" y="2515"/>
                  </a:cubicBezTo>
                  <a:lnTo>
                    <a:pt x="1395" y="2653"/>
                  </a:lnTo>
                  <a:cubicBezTo>
                    <a:pt x="1412" y="2648"/>
                    <a:pt x="1427" y="2644"/>
                    <a:pt x="1439" y="2643"/>
                  </a:cubicBezTo>
                  <a:cubicBezTo>
                    <a:pt x="1447" y="2643"/>
                    <a:pt x="1456" y="2642"/>
                    <a:pt x="1465" y="2642"/>
                  </a:cubicBezTo>
                  <a:close/>
                  <a:moveTo>
                    <a:pt x="966" y="2399"/>
                  </a:moveTo>
                  <a:lnTo>
                    <a:pt x="1122" y="2190"/>
                  </a:lnTo>
                  <a:cubicBezTo>
                    <a:pt x="1112" y="2175"/>
                    <a:pt x="1102" y="2160"/>
                    <a:pt x="1093" y="2145"/>
                  </a:cubicBezTo>
                  <a:lnTo>
                    <a:pt x="907" y="2396"/>
                  </a:lnTo>
                  <a:cubicBezTo>
                    <a:pt x="927" y="2398"/>
                    <a:pt x="948" y="2398"/>
                    <a:pt x="966" y="2399"/>
                  </a:cubicBezTo>
                  <a:close/>
                  <a:moveTo>
                    <a:pt x="2252" y="2800"/>
                  </a:moveTo>
                  <a:lnTo>
                    <a:pt x="2572" y="2365"/>
                  </a:lnTo>
                  <a:cubicBezTo>
                    <a:pt x="2530" y="2404"/>
                    <a:pt x="2484" y="2439"/>
                    <a:pt x="2435" y="2468"/>
                  </a:cubicBezTo>
                  <a:lnTo>
                    <a:pt x="2141" y="2864"/>
                  </a:lnTo>
                  <a:cubicBezTo>
                    <a:pt x="2208" y="2813"/>
                    <a:pt x="2233" y="2790"/>
                    <a:pt x="2252" y="2800"/>
                  </a:cubicBezTo>
                  <a:close/>
                  <a:moveTo>
                    <a:pt x="1069" y="2413"/>
                  </a:moveTo>
                  <a:lnTo>
                    <a:pt x="1178" y="2267"/>
                  </a:lnTo>
                  <a:cubicBezTo>
                    <a:pt x="1166" y="2254"/>
                    <a:pt x="1156" y="2239"/>
                    <a:pt x="1146" y="2226"/>
                  </a:cubicBezTo>
                  <a:lnTo>
                    <a:pt x="1015" y="2403"/>
                  </a:lnTo>
                  <a:cubicBezTo>
                    <a:pt x="1030" y="2404"/>
                    <a:pt x="1046" y="2407"/>
                    <a:pt x="1059" y="2411"/>
                  </a:cubicBezTo>
                  <a:cubicBezTo>
                    <a:pt x="1063" y="2411"/>
                    <a:pt x="1066" y="2411"/>
                    <a:pt x="1069" y="2413"/>
                  </a:cubicBezTo>
                  <a:close/>
                  <a:moveTo>
                    <a:pt x="758" y="1987"/>
                  </a:moveTo>
                  <a:cubicBezTo>
                    <a:pt x="775" y="2002"/>
                    <a:pt x="785" y="2015"/>
                    <a:pt x="792" y="2023"/>
                  </a:cubicBezTo>
                  <a:lnTo>
                    <a:pt x="975" y="1778"/>
                  </a:lnTo>
                  <a:cubicBezTo>
                    <a:pt x="973" y="1752"/>
                    <a:pt x="971" y="1727"/>
                    <a:pt x="971" y="1701"/>
                  </a:cubicBezTo>
                  <a:lnTo>
                    <a:pt x="758" y="1987"/>
                  </a:lnTo>
                  <a:close/>
                  <a:moveTo>
                    <a:pt x="2236" y="2973"/>
                  </a:moveTo>
                  <a:lnTo>
                    <a:pt x="3275" y="1569"/>
                  </a:lnTo>
                  <a:cubicBezTo>
                    <a:pt x="3263" y="1554"/>
                    <a:pt x="3254" y="1539"/>
                    <a:pt x="3243" y="1530"/>
                  </a:cubicBezTo>
                  <a:lnTo>
                    <a:pt x="2273" y="2841"/>
                  </a:lnTo>
                  <a:cubicBezTo>
                    <a:pt x="2274" y="2870"/>
                    <a:pt x="2260" y="2913"/>
                    <a:pt x="2236" y="2973"/>
                  </a:cubicBezTo>
                  <a:close/>
                  <a:moveTo>
                    <a:pt x="1724" y="1473"/>
                  </a:moveTo>
                  <a:cubicBezTo>
                    <a:pt x="1549" y="1522"/>
                    <a:pt x="1264" y="1602"/>
                    <a:pt x="1073" y="1656"/>
                  </a:cubicBezTo>
                  <a:cubicBezTo>
                    <a:pt x="1072" y="1671"/>
                    <a:pt x="1071" y="1686"/>
                    <a:pt x="1071" y="1702"/>
                  </a:cubicBezTo>
                  <a:cubicBezTo>
                    <a:pt x="1071" y="1757"/>
                    <a:pt x="1077" y="1812"/>
                    <a:pt x="1087" y="1864"/>
                  </a:cubicBezTo>
                  <a:cubicBezTo>
                    <a:pt x="1310" y="1727"/>
                    <a:pt x="1579" y="1562"/>
                    <a:pt x="1724" y="1473"/>
                  </a:cubicBezTo>
                  <a:close/>
                  <a:moveTo>
                    <a:pt x="1374" y="1066"/>
                  </a:moveTo>
                  <a:cubicBezTo>
                    <a:pt x="1340" y="1094"/>
                    <a:pt x="1308" y="1125"/>
                    <a:pt x="1279" y="1158"/>
                  </a:cubicBezTo>
                  <a:cubicBezTo>
                    <a:pt x="1403" y="1193"/>
                    <a:pt x="1585" y="1245"/>
                    <a:pt x="1726" y="1285"/>
                  </a:cubicBezTo>
                  <a:cubicBezTo>
                    <a:pt x="1617" y="1217"/>
                    <a:pt x="1479" y="1132"/>
                    <a:pt x="1374" y="1066"/>
                  </a:cubicBezTo>
                  <a:close/>
                  <a:moveTo>
                    <a:pt x="1080" y="1587"/>
                  </a:moveTo>
                  <a:cubicBezTo>
                    <a:pt x="1270" y="1533"/>
                    <a:pt x="1538" y="1458"/>
                    <a:pt x="1705" y="1411"/>
                  </a:cubicBezTo>
                  <a:lnTo>
                    <a:pt x="1126" y="1411"/>
                  </a:lnTo>
                  <a:cubicBezTo>
                    <a:pt x="1104" y="1467"/>
                    <a:pt x="1089" y="1526"/>
                    <a:pt x="1080" y="1587"/>
                  </a:cubicBezTo>
                  <a:close/>
                  <a:moveTo>
                    <a:pt x="1235" y="1213"/>
                  </a:moveTo>
                  <a:cubicBezTo>
                    <a:pt x="1203" y="1255"/>
                    <a:pt x="1176" y="1299"/>
                    <a:pt x="1153" y="1347"/>
                  </a:cubicBezTo>
                  <a:lnTo>
                    <a:pt x="1707" y="1347"/>
                  </a:lnTo>
                  <a:cubicBezTo>
                    <a:pt x="1557" y="1304"/>
                    <a:pt x="1358" y="1248"/>
                    <a:pt x="1235" y="1213"/>
                  </a:cubicBezTo>
                  <a:close/>
                  <a:moveTo>
                    <a:pt x="2638" y="2199"/>
                  </a:moveTo>
                  <a:cubicBezTo>
                    <a:pt x="2469" y="2013"/>
                    <a:pt x="2200" y="1716"/>
                    <a:pt x="2065" y="1566"/>
                  </a:cubicBezTo>
                  <a:cubicBezTo>
                    <a:pt x="2155" y="1757"/>
                    <a:pt x="2342" y="2152"/>
                    <a:pt x="2449" y="2381"/>
                  </a:cubicBezTo>
                  <a:cubicBezTo>
                    <a:pt x="2522" y="2330"/>
                    <a:pt x="2585" y="2269"/>
                    <a:pt x="2638" y="2199"/>
                  </a:cubicBezTo>
                  <a:close/>
                  <a:moveTo>
                    <a:pt x="2074" y="2530"/>
                  </a:moveTo>
                  <a:cubicBezTo>
                    <a:pt x="2036" y="2269"/>
                    <a:pt x="1970" y="1816"/>
                    <a:pt x="1939" y="1604"/>
                  </a:cubicBezTo>
                  <a:cubicBezTo>
                    <a:pt x="1908" y="1803"/>
                    <a:pt x="1841" y="2235"/>
                    <a:pt x="1796" y="2529"/>
                  </a:cubicBezTo>
                  <a:cubicBezTo>
                    <a:pt x="1843" y="2536"/>
                    <a:pt x="1890" y="2541"/>
                    <a:pt x="1940" y="2541"/>
                  </a:cubicBezTo>
                  <a:cubicBezTo>
                    <a:pt x="1985" y="2541"/>
                    <a:pt x="2030" y="2537"/>
                    <a:pt x="2074" y="2530"/>
                  </a:cubicBezTo>
                  <a:close/>
                  <a:moveTo>
                    <a:pt x="1872" y="1600"/>
                  </a:moveTo>
                  <a:cubicBezTo>
                    <a:pt x="1781" y="1792"/>
                    <a:pt x="1596" y="2182"/>
                    <a:pt x="1485" y="2416"/>
                  </a:cubicBezTo>
                  <a:cubicBezTo>
                    <a:pt x="1560" y="2461"/>
                    <a:pt x="1642" y="2495"/>
                    <a:pt x="1730" y="2516"/>
                  </a:cubicBezTo>
                  <a:cubicBezTo>
                    <a:pt x="1775" y="2225"/>
                    <a:pt x="1841" y="1801"/>
                    <a:pt x="1872" y="1600"/>
                  </a:cubicBezTo>
                  <a:close/>
                  <a:moveTo>
                    <a:pt x="1429" y="2380"/>
                  </a:moveTo>
                  <a:cubicBezTo>
                    <a:pt x="1541" y="2143"/>
                    <a:pt x="1724" y="1757"/>
                    <a:pt x="1813" y="1569"/>
                  </a:cubicBezTo>
                  <a:cubicBezTo>
                    <a:pt x="1676" y="1722"/>
                    <a:pt x="1407" y="2020"/>
                    <a:pt x="1243" y="2202"/>
                  </a:cubicBezTo>
                  <a:cubicBezTo>
                    <a:pt x="1295" y="2270"/>
                    <a:pt x="1358" y="2330"/>
                    <a:pt x="1429" y="2380"/>
                  </a:cubicBezTo>
                  <a:close/>
                  <a:moveTo>
                    <a:pt x="2174" y="1411"/>
                  </a:moveTo>
                  <a:cubicBezTo>
                    <a:pt x="2338" y="1458"/>
                    <a:pt x="2603" y="1532"/>
                    <a:pt x="2799" y="1588"/>
                  </a:cubicBezTo>
                  <a:cubicBezTo>
                    <a:pt x="2791" y="1526"/>
                    <a:pt x="2775" y="1468"/>
                    <a:pt x="2754" y="1411"/>
                  </a:cubicBezTo>
                  <a:lnTo>
                    <a:pt x="2174" y="1411"/>
                  </a:lnTo>
                  <a:close/>
                  <a:moveTo>
                    <a:pt x="2150" y="1472"/>
                  </a:moveTo>
                  <a:cubicBezTo>
                    <a:pt x="2317" y="1576"/>
                    <a:pt x="2613" y="1760"/>
                    <a:pt x="2791" y="1871"/>
                  </a:cubicBezTo>
                  <a:cubicBezTo>
                    <a:pt x="2802" y="1817"/>
                    <a:pt x="2808" y="1760"/>
                    <a:pt x="2808" y="1702"/>
                  </a:cubicBezTo>
                  <a:cubicBezTo>
                    <a:pt x="2808" y="1687"/>
                    <a:pt x="2807" y="1672"/>
                    <a:pt x="2806" y="1657"/>
                  </a:cubicBezTo>
                  <a:cubicBezTo>
                    <a:pt x="2606" y="1600"/>
                    <a:pt x="2320" y="1520"/>
                    <a:pt x="2150" y="1472"/>
                  </a:cubicBezTo>
                  <a:close/>
                  <a:moveTo>
                    <a:pt x="1830" y="870"/>
                  </a:moveTo>
                  <a:cubicBezTo>
                    <a:pt x="1801" y="874"/>
                    <a:pt x="1771" y="879"/>
                    <a:pt x="1743" y="885"/>
                  </a:cubicBezTo>
                  <a:cubicBezTo>
                    <a:pt x="1786" y="977"/>
                    <a:pt x="1834" y="1077"/>
                    <a:pt x="1874" y="1161"/>
                  </a:cubicBezTo>
                  <a:cubicBezTo>
                    <a:pt x="1860" y="1073"/>
                    <a:pt x="1845" y="967"/>
                    <a:pt x="1830" y="870"/>
                  </a:cubicBezTo>
                  <a:close/>
                  <a:moveTo>
                    <a:pt x="2677" y="2144"/>
                  </a:moveTo>
                  <a:cubicBezTo>
                    <a:pt x="2718" y="2080"/>
                    <a:pt x="2751" y="2011"/>
                    <a:pt x="2773" y="1937"/>
                  </a:cubicBezTo>
                  <a:cubicBezTo>
                    <a:pt x="2601" y="1830"/>
                    <a:pt x="2296" y="1640"/>
                    <a:pt x="2122" y="1531"/>
                  </a:cubicBezTo>
                  <a:cubicBezTo>
                    <a:pt x="2256" y="1680"/>
                    <a:pt x="2510" y="1960"/>
                    <a:pt x="2677" y="2144"/>
                  </a:cubicBezTo>
                  <a:close/>
                  <a:moveTo>
                    <a:pt x="2117" y="1230"/>
                  </a:moveTo>
                  <a:cubicBezTo>
                    <a:pt x="2219" y="1167"/>
                    <a:pt x="2347" y="1087"/>
                    <a:pt x="2450" y="1024"/>
                  </a:cubicBezTo>
                  <a:cubicBezTo>
                    <a:pt x="2420" y="1003"/>
                    <a:pt x="2388" y="982"/>
                    <a:pt x="2355" y="965"/>
                  </a:cubicBezTo>
                  <a:cubicBezTo>
                    <a:pt x="2279" y="1050"/>
                    <a:pt x="2190" y="1149"/>
                    <a:pt x="2117" y="1230"/>
                  </a:cubicBezTo>
                  <a:close/>
                  <a:moveTo>
                    <a:pt x="2005" y="1595"/>
                  </a:moveTo>
                  <a:cubicBezTo>
                    <a:pt x="2036" y="1806"/>
                    <a:pt x="2101" y="2256"/>
                    <a:pt x="2139" y="2518"/>
                  </a:cubicBezTo>
                  <a:cubicBezTo>
                    <a:pt x="2230" y="2497"/>
                    <a:pt x="2316" y="2463"/>
                    <a:pt x="2393" y="2417"/>
                  </a:cubicBezTo>
                  <a:cubicBezTo>
                    <a:pt x="2286" y="2191"/>
                    <a:pt x="2097" y="1789"/>
                    <a:pt x="2005" y="1595"/>
                  </a:cubicBezTo>
                  <a:close/>
                  <a:moveTo>
                    <a:pt x="2067" y="1188"/>
                  </a:moveTo>
                  <a:cubicBezTo>
                    <a:pt x="2136" y="1111"/>
                    <a:pt x="2220" y="1017"/>
                    <a:pt x="2293" y="936"/>
                  </a:cubicBezTo>
                  <a:cubicBezTo>
                    <a:pt x="2263" y="923"/>
                    <a:pt x="2233" y="911"/>
                    <a:pt x="2202" y="902"/>
                  </a:cubicBezTo>
                  <a:cubicBezTo>
                    <a:pt x="2158" y="996"/>
                    <a:pt x="2108" y="1101"/>
                    <a:pt x="2067" y="1188"/>
                  </a:cubicBezTo>
                  <a:close/>
                  <a:moveTo>
                    <a:pt x="2006" y="1161"/>
                  </a:moveTo>
                  <a:cubicBezTo>
                    <a:pt x="2046" y="1077"/>
                    <a:pt x="2093" y="977"/>
                    <a:pt x="2136" y="885"/>
                  </a:cubicBezTo>
                  <a:cubicBezTo>
                    <a:pt x="2108" y="879"/>
                    <a:pt x="2079" y="874"/>
                    <a:pt x="2049" y="870"/>
                  </a:cubicBezTo>
                  <a:cubicBezTo>
                    <a:pt x="2035" y="967"/>
                    <a:pt x="2019" y="1073"/>
                    <a:pt x="2006" y="1161"/>
                  </a:cubicBezTo>
                  <a:close/>
                  <a:moveTo>
                    <a:pt x="2172" y="1347"/>
                  </a:moveTo>
                  <a:lnTo>
                    <a:pt x="2726" y="1347"/>
                  </a:lnTo>
                  <a:cubicBezTo>
                    <a:pt x="2703" y="1299"/>
                    <a:pt x="2676" y="1255"/>
                    <a:pt x="2644" y="1213"/>
                  </a:cubicBezTo>
                  <a:cubicBezTo>
                    <a:pt x="2522" y="1248"/>
                    <a:pt x="2323" y="1304"/>
                    <a:pt x="2172" y="1347"/>
                  </a:cubicBezTo>
                  <a:close/>
                  <a:moveTo>
                    <a:pt x="1586" y="936"/>
                  </a:moveTo>
                  <a:cubicBezTo>
                    <a:pt x="1659" y="1017"/>
                    <a:pt x="1744" y="1111"/>
                    <a:pt x="1813" y="1188"/>
                  </a:cubicBezTo>
                  <a:cubicBezTo>
                    <a:pt x="1771" y="1101"/>
                    <a:pt x="1722" y="996"/>
                    <a:pt x="1677" y="902"/>
                  </a:cubicBezTo>
                  <a:cubicBezTo>
                    <a:pt x="1646" y="911"/>
                    <a:pt x="1616" y="923"/>
                    <a:pt x="1586" y="936"/>
                  </a:cubicBezTo>
                  <a:close/>
                  <a:moveTo>
                    <a:pt x="1524" y="965"/>
                  </a:moveTo>
                  <a:cubicBezTo>
                    <a:pt x="1491" y="982"/>
                    <a:pt x="1460" y="1002"/>
                    <a:pt x="1429" y="1024"/>
                  </a:cubicBezTo>
                  <a:cubicBezTo>
                    <a:pt x="1532" y="1087"/>
                    <a:pt x="1660" y="1167"/>
                    <a:pt x="1762" y="1230"/>
                  </a:cubicBezTo>
                  <a:cubicBezTo>
                    <a:pt x="1689" y="1149"/>
                    <a:pt x="1600" y="1049"/>
                    <a:pt x="1524" y="965"/>
                  </a:cubicBezTo>
                  <a:close/>
                  <a:moveTo>
                    <a:pt x="1982" y="865"/>
                  </a:moveTo>
                  <a:cubicBezTo>
                    <a:pt x="1968" y="864"/>
                    <a:pt x="1954" y="863"/>
                    <a:pt x="1940" y="863"/>
                  </a:cubicBezTo>
                  <a:cubicBezTo>
                    <a:pt x="1925" y="863"/>
                    <a:pt x="1911" y="864"/>
                    <a:pt x="1897" y="865"/>
                  </a:cubicBezTo>
                  <a:cubicBezTo>
                    <a:pt x="1911" y="961"/>
                    <a:pt x="1927" y="1065"/>
                    <a:pt x="1940" y="1152"/>
                  </a:cubicBezTo>
                  <a:cubicBezTo>
                    <a:pt x="1953" y="1065"/>
                    <a:pt x="1968" y="961"/>
                    <a:pt x="1982" y="865"/>
                  </a:cubicBezTo>
                  <a:close/>
                  <a:moveTo>
                    <a:pt x="1204" y="2147"/>
                  </a:moveTo>
                  <a:cubicBezTo>
                    <a:pt x="1369" y="1963"/>
                    <a:pt x="1630" y="1674"/>
                    <a:pt x="1763" y="1525"/>
                  </a:cubicBezTo>
                  <a:cubicBezTo>
                    <a:pt x="1616" y="1616"/>
                    <a:pt x="1332" y="1790"/>
                    <a:pt x="1104" y="1930"/>
                  </a:cubicBezTo>
                  <a:cubicBezTo>
                    <a:pt x="1127" y="2008"/>
                    <a:pt x="1161" y="2080"/>
                    <a:pt x="1204" y="2147"/>
                  </a:cubicBezTo>
                  <a:close/>
                  <a:moveTo>
                    <a:pt x="2153" y="1285"/>
                  </a:moveTo>
                  <a:cubicBezTo>
                    <a:pt x="2294" y="1245"/>
                    <a:pt x="2477" y="1193"/>
                    <a:pt x="2600" y="1158"/>
                  </a:cubicBezTo>
                  <a:cubicBezTo>
                    <a:pt x="2571" y="1125"/>
                    <a:pt x="2539" y="1094"/>
                    <a:pt x="2506" y="1066"/>
                  </a:cubicBezTo>
                  <a:cubicBezTo>
                    <a:pt x="2400" y="1132"/>
                    <a:pt x="2262" y="1217"/>
                    <a:pt x="2153" y="1285"/>
                  </a:cubicBezTo>
                  <a:close/>
                </a:path>
              </a:pathLst>
            </a:custGeom>
            <a:solidFill>
              <a:srgbClr val="B4937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8375" y="-1511"/>
            <a:ext cx="376238" cy="8444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defRPr sz="1200" b="1" spc="30">
                <a:solidFill>
                  <a:schemeClr val="accent2"/>
                </a:solidFill>
                <a:latin typeface="Liberation Sans"/>
              </a:defRPr>
            </a:lvl1pPr>
          </a:lstStyle>
          <a:p>
            <a:pPr>
              <a:defRPr/>
            </a:pPr>
            <a:fld id="{97295267-F98D-45D9-ABB7-DCC0B0F7008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>
        <a:spcBef>
          <a:spcPts val="0"/>
        </a:spcBef>
        <a:spcAft>
          <a:spcPts val="0"/>
        </a:spcAft>
        <a:defRPr sz="2000" b="0" cap="all">
          <a:solidFill>
            <a:schemeClr val="accent2">
              <a:lumMod val="75000"/>
            </a:schemeClr>
          </a:solidFill>
          <a:latin typeface="Liberation Sans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2000" b="1">
          <a:solidFill>
            <a:srgbClr val="003CA0"/>
          </a:solidFill>
          <a:latin typeface="Arial"/>
        </a:defRPr>
      </a:lvl2pPr>
      <a:lvl3pPr algn="ctr">
        <a:spcBef>
          <a:spcPts val="0"/>
        </a:spcBef>
        <a:spcAft>
          <a:spcPts val="0"/>
        </a:spcAft>
        <a:defRPr sz="2000" b="1">
          <a:solidFill>
            <a:srgbClr val="003CA0"/>
          </a:solidFill>
          <a:latin typeface="Arial"/>
        </a:defRPr>
      </a:lvl3pPr>
      <a:lvl4pPr algn="ctr">
        <a:spcBef>
          <a:spcPts val="0"/>
        </a:spcBef>
        <a:spcAft>
          <a:spcPts val="0"/>
        </a:spcAft>
        <a:defRPr sz="2000" b="1">
          <a:solidFill>
            <a:srgbClr val="003CA0"/>
          </a:solidFill>
          <a:latin typeface="Arial"/>
        </a:defRPr>
      </a:lvl4pPr>
      <a:lvl5pPr algn="ctr">
        <a:spcBef>
          <a:spcPts val="0"/>
        </a:spcBef>
        <a:spcAft>
          <a:spcPts val="0"/>
        </a:spcAft>
        <a:defRPr sz="2000" b="1">
          <a:solidFill>
            <a:srgbClr val="003CA0"/>
          </a:solidFill>
          <a:latin typeface="Arial"/>
        </a:defRPr>
      </a:lvl5pPr>
      <a:lvl6pPr marL="457189" algn="ctr">
        <a:spcBef>
          <a:spcPts val="0"/>
        </a:spcBef>
        <a:spcAft>
          <a:spcPts val="0"/>
        </a:spcAft>
        <a:defRPr sz="2000" b="1">
          <a:solidFill>
            <a:srgbClr val="003CA0"/>
          </a:solidFill>
          <a:latin typeface="Arial"/>
        </a:defRPr>
      </a:lvl6pPr>
      <a:lvl7pPr marL="914378" algn="ctr">
        <a:spcBef>
          <a:spcPts val="0"/>
        </a:spcBef>
        <a:spcAft>
          <a:spcPts val="0"/>
        </a:spcAft>
        <a:defRPr sz="2000" b="1">
          <a:solidFill>
            <a:srgbClr val="003CA0"/>
          </a:solidFill>
          <a:latin typeface="Arial"/>
        </a:defRPr>
      </a:lvl7pPr>
      <a:lvl8pPr marL="1371566" algn="ctr">
        <a:spcBef>
          <a:spcPts val="0"/>
        </a:spcBef>
        <a:spcAft>
          <a:spcPts val="0"/>
        </a:spcAft>
        <a:defRPr sz="2000" b="1">
          <a:solidFill>
            <a:srgbClr val="003CA0"/>
          </a:solidFill>
          <a:latin typeface="Arial"/>
        </a:defRPr>
      </a:lvl8pPr>
      <a:lvl9pPr marL="1828754" algn="ctr">
        <a:spcBef>
          <a:spcPts val="0"/>
        </a:spcBef>
        <a:spcAft>
          <a:spcPts val="0"/>
        </a:spcAft>
        <a:defRPr sz="2000" b="1">
          <a:solidFill>
            <a:srgbClr val="003CA0"/>
          </a:solidFill>
          <a:latin typeface="Arial"/>
        </a:defRPr>
      </a:lvl9pPr>
    </p:titleStyle>
    <p:bodyStyle>
      <a:lvl1pPr marL="269868" indent="-269868" algn="l">
        <a:spcBef>
          <a:spcPts val="600"/>
        </a:spcBef>
        <a:spcAft>
          <a:spcPts val="0"/>
        </a:spcAft>
        <a:buClr>
          <a:schemeClr val="accent2"/>
        </a:buClr>
        <a:buFont typeface="Wingdings"/>
        <a:buChar char="Ü"/>
        <a:defRPr sz="1600" b="0">
          <a:solidFill>
            <a:schemeClr val="tx1"/>
          </a:solidFill>
          <a:latin typeface="Liberation Sans"/>
          <a:ea typeface="+mn-ea"/>
          <a:cs typeface="+mn-cs"/>
        </a:defRPr>
      </a:lvl1pPr>
      <a:lvl2pPr marL="449263" indent="-179388" algn="l">
        <a:spcBef>
          <a:spcPts val="600"/>
        </a:spcBef>
        <a:spcAft>
          <a:spcPts val="0"/>
        </a:spcAft>
        <a:buClr>
          <a:schemeClr val="accent2"/>
        </a:buClr>
        <a:buSzPct val="100000"/>
        <a:buFont typeface="Wingdings"/>
        <a:buChar char="§"/>
        <a:defRPr sz="1400" b="0">
          <a:solidFill>
            <a:schemeClr val="tx1"/>
          </a:solidFill>
          <a:latin typeface="Liberation Sans"/>
        </a:defRPr>
      </a:lvl2pPr>
      <a:lvl3pPr marL="630238" indent="-180975" algn="l">
        <a:spcBef>
          <a:spcPts val="600"/>
        </a:spcBef>
        <a:spcAft>
          <a:spcPts val="0"/>
        </a:spcAft>
        <a:buClr>
          <a:schemeClr val="accent2"/>
        </a:buClr>
        <a:buFont typeface="Liberation Sans"/>
        <a:buChar char="▫"/>
        <a:defRPr sz="1200" b="0">
          <a:solidFill>
            <a:schemeClr val="tx1"/>
          </a:solidFill>
          <a:latin typeface="Liberation Sans"/>
        </a:defRPr>
      </a:lvl3pPr>
      <a:lvl4pPr marL="809625" indent="-179388" algn="l">
        <a:spcBef>
          <a:spcPts val="600"/>
        </a:spcBef>
        <a:spcAft>
          <a:spcPts val="0"/>
        </a:spcAft>
        <a:buClr>
          <a:schemeClr val="accent2"/>
        </a:buClr>
        <a:buFont typeface="Liberation Sans"/>
        <a:buChar char="▫"/>
        <a:defRPr sz="1200" b="0">
          <a:solidFill>
            <a:schemeClr val="tx1"/>
          </a:solidFill>
          <a:latin typeface="Liberation Sans"/>
        </a:defRPr>
      </a:lvl4pPr>
      <a:lvl5pPr marL="1795418" indent="-179384" algn="l">
        <a:spcBef>
          <a:spcPts val="0"/>
        </a:spcBef>
        <a:spcAft>
          <a:spcPts val="0"/>
        </a:spcAft>
        <a:buClr>
          <a:schemeClr val="accent2"/>
        </a:buClr>
        <a:buFont typeface="Wingdings"/>
        <a:buChar char="§"/>
        <a:defRPr sz="1000" b="0">
          <a:solidFill>
            <a:schemeClr val="tx1"/>
          </a:solidFill>
          <a:latin typeface="Liberation Sans"/>
        </a:defRPr>
      </a:lvl5pPr>
      <a:lvl6pPr marL="2252607" indent="-179384" algn="just">
        <a:spcBef>
          <a:spcPts val="0"/>
        </a:spcBef>
        <a:spcAft>
          <a:spcPts val="0"/>
        </a:spcAft>
        <a:buClr>
          <a:srgbClr val="003CA0"/>
        </a:buClr>
        <a:buFont typeface="Wingdings"/>
        <a:buChar char="§"/>
        <a:defRPr sz="1000" b="1">
          <a:solidFill>
            <a:schemeClr val="tx1"/>
          </a:solidFill>
          <a:latin typeface="+mn-lt"/>
        </a:defRPr>
      </a:lvl6pPr>
      <a:lvl7pPr marL="2709795" indent="-179384" algn="just">
        <a:spcBef>
          <a:spcPts val="0"/>
        </a:spcBef>
        <a:spcAft>
          <a:spcPts val="0"/>
        </a:spcAft>
        <a:buClr>
          <a:srgbClr val="003CA0"/>
        </a:buClr>
        <a:buFont typeface="Wingdings"/>
        <a:buChar char="§"/>
        <a:defRPr sz="1000" b="1">
          <a:solidFill>
            <a:schemeClr val="tx1"/>
          </a:solidFill>
          <a:latin typeface="+mn-lt"/>
        </a:defRPr>
      </a:lvl7pPr>
      <a:lvl8pPr marL="3166984" indent="-179384" algn="just">
        <a:spcBef>
          <a:spcPts val="0"/>
        </a:spcBef>
        <a:spcAft>
          <a:spcPts val="0"/>
        </a:spcAft>
        <a:buClr>
          <a:srgbClr val="003CA0"/>
        </a:buClr>
        <a:buFont typeface="Wingdings"/>
        <a:buChar char="§"/>
        <a:defRPr sz="1000" b="1">
          <a:solidFill>
            <a:schemeClr val="tx1"/>
          </a:solidFill>
          <a:latin typeface="+mn-lt"/>
        </a:defRPr>
      </a:lvl8pPr>
      <a:lvl9pPr marL="3624173" indent="-179384" algn="just">
        <a:spcBef>
          <a:spcPts val="0"/>
        </a:spcBef>
        <a:spcAft>
          <a:spcPts val="0"/>
        </a:spcAft>
        <a:buClr>
          <a:srgbClr val="003CA0"/>
        </a:buClr>
        <a:buFont typeface="Wingdings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Visio_Drawing.vsd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322455" y="1049609"/>
            <a:ext cx="8484267" cy="2347006"/>
          </a:xfrm>
        </p:spPr>
        <p:txBody>
          <a:bodyPr/>
          <a:lstStyle/>
          <a:p>
            <a:pPr>
              <a:defRPr/>
            </a:pPr>
            <a:r>
              <a:rPr lang="ru-RU" dirty="0"/>
              <a:t>Взгляд назад: итоги работы конференций ОКИТ</a:t>
            </a:r>
            <a:endParaRPr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r>
              <a:rPr lang="ru-RU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Лигачёв Глеб Владимирович</a:t>
            </a:r>
          </a:p>
          <a:p>
            <a:r>
              <a:rPr lang="ru-RU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Директор по информационным технологиям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411480" y="3165783"/>
            <a:ext cx="831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dirty="0">
                <a:solidFill>
                  <a:srgbClr val="DBC2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Объединённая конференция ИТ-служб</a:t>
            </a:r>
          </a:p>
          <a:p>
            <a:pPr>
              <a:buClr>
                <a:srgbClr val="2A4E9E"/>
              </a:buClr>
              <a:buSzPct val="100000"/>
            </a:pPr>
            <a:r>
              <a:rPr lang="ru-RU" sz="1200" dirty="0">
                <a:solidFill>
                  <a:srgbClr val="DBC2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г. Переславль-Залесский,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:w="http://schemas.openxmlformats.org/wordprocessingml/2006/main" xmlns:m="http://schemas.openxmlformats.org/officeDocument/2006/math" xmlns="">
      <p:transition spd="slow" advClick="1">
        <p:split orient="vert" dir="ou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E3DCC-6693-1639-6D42-A854EF19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64" y="-4169"/>
            <a:ext cx="7713407" cy="763777"/>
          </a:xfrm>
        </p:spPr>
        <p:txBody>
          <a:bodyPr/>
          <a:lstStyle/>
          <a:p>
            <a:r>
              <a:rPr lang="ru-RU" dirty="0">
                <a:solidFill>
                  <a:srgbClr val="916D50"/>
                </a:solidFill>
              </a:rPr>
              <a:t>Интеграция сервисов корпоративной телефонной связи и ВКС. Разработка типовых схем (с 2023 года)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EA4D2A7-06EE-130D-249C-4D3C7A1A4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10</a:t>
            </a:fld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7A4F152-DF5D-4D40-A6F2-094A1E277317}"/>
              </a:ext>
            </a:extLst>
          </p:cNvPr>
          <p:cNvSpPr/>
          <p:nvPr/>
        </p:nvSpPr>
        <p:spPr>
          <a:xfrm>
            <a:off x="55002" y="842963"/>
            <a:ext cx="8992745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255" algn="just">
              <a:lnSpc>
                <a:spcPct val="107000"/>
              </a:lnSpc>
              <a:buClr>
                <a:srgbClr val="A88C5E"/>
              </a:buClr>
            </a:pPr>
            <a:r>
              <a:rPr lang="ru-RU" sz="1200" u="sng" dirty="0">
                <a:latin typeface="+mn-lt"/>
              </a:rPr>
              <a:t>ПРИЧИНА</a:t>
            </a:r>
            <a:r>
              <a:rPr lang="ru-RU" sz="1200" dirty="0">
                <a:latin typeface="+mn-lt"/>
              </a:rPr>
              <a:t>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A981C3-B750-41D7-B096-7D2F88180A0F}"/>
              </a:ext>
            </a:extLst>
          </p:cNvPr>
          <p:cNvSpPr/>
          <p:nvPr/>
        </p:nvSpPr>
        <p:spPr>
          <a:xfrm>
            <a:off x="53201" y="1062351"/>
            <a:ext cx="8994546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68" lvl="0" indent="-269868" algn="just">
              <a:spcBef>
                <a:spcPts val="300"/>
              </a:spcBef>
              <a:spcAft>
                <a:spcPts val="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000" b="0" dirty="0">
                <a:latin typeface="+mn-lt"/>
              </a:rPr>
              <a:t>Информационный обмен между корпоративными сервисами (телефонная связь, ВКС, электронная почта и пр.) осуществляется с использованием публичной сети Интернет. Данные ВКС передаются без шифрования.</a:t>
            </a:r>
          </a:p>
          <a:p>
            <a:pPr marL="269868" lvl="0" indent="-269868" algn="just">
              <a:spcBef>
                <a:spcPts val="300"/>
              </a:spcBef>
              <a:spcAft>
                <a:spcPts val="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000" b="0" dirty="0">
                <a:latin typeface="+mn-lt"/>
              </a:rPr>
              <a:t>Информационный обмен с использованием сети Интернет подвержен </a:t>
            </a:r>
            <a:r>
              <a:rPr lang="ru-RU" sz="1000" b="0" dirty="0" err="1">
                <a:latin typeface="+mn-lt"/>
              </a:rPr>
              <a:t>DDoS</a:t>
            </a:r>
            <a:r>
              <a:rPr lang="ru-RU" sz="1000" b="0" dirty="0">
                <a:latin typeface="+mn-lt"/>
              </a:rPr>
              <a:t>-атакам и ограничениям РКН. Не обеспечивается качество и надежность передачи данных, в общем случае.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EE4E517F-D7A5-4748-8D80-1DD08F12C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94863"/>
              </p:ext>
            </p:extLst>
          </p:nvPr>
        </p:nvGraphicFramePr>
        <p:xfrm>
          <a:off x="2803227" y="1682599"/>
          <a:ext cx="6297721" cy="2413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Visio" r:id="rId4" imgW="9867990" imgH="4457818" progId="Visio.Drawing.15">
                  <p:embed/>
                </p:oleObj>
              </mc:Choice>
              <mc:Fallback>
                <p:oleObj name="Visio" r:id="rId4" imgW="9867990" imgH="4457818" progId="Visio.Drawing.15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ADF46B6B-65C6-433C-A8C1-4DC8669E42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3227" y="1682599"/>
                        <a:ext cx="6297721" cy="2413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>
            <a:extLst>
              <a:ext uri="{FF2B5EF4-FFF2-40B4-BE49-F238E27FC236}">
                <a16:creationId xmlns:a16="http://schemas.microsoft.com/office/drawing/2014/main" id="{9A22A6E1-B20D-4C29-A2E7-E1BF18630196}"/>
              </a:ext>
            </a:extLst>
          </p:cNvPr>
          <p:cNvSpPr txBox="1"/>
          <p:nvPr/>
        </p:nvSpPr>
        <p:spPr>
          <a:xfrm>
            <a:off x="0" y="4681490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88704A"/>
              </a:buClr>
              <a:buSzPct val="100000"/>
            </a:pPr>
            <a:r>
              <a:rPr lang="ru-RU" sz="1200" b="0" dirty="0">
                <a:solidFill>
                  <a:srgbClr val="00577A"/>
                </a:solidFill>
                <a:latin typeface="+mn-lt"/>
              </a:rPr>
              <a:t>Решения по интеграции корпоративной телефонной связи и ВКС в дальнейшем, могут позволить обеспечить и интеграцию иных корпоративных систем энергокомпаний (почта, </a:t>
            </a:r>
            <a:r>
              <a:rPr lang="en-US" sz="1200" b="0" dirty="0">
                <a:solidFill>
                  <a:srgbClr val="00577A"/>
                </a:solidFill>
                <a:latin typeface="+mn-lt"/>
              </a:rPr>
              <a:t>DNS, Express</a:t>
            </a:r>
            <a:r>
              <a:rPr lang="ru-RU" sz="1200" b="0" dirty="0">
                <a:solidFill>
                  <a:srgbClr val="00577A"/>
                </a:solidFill>
                <a:latin typeface="+mn-lt"/>
              </a:rPr>
              <a:t>…)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564FE69-D6C0-4103-B3A6-8001A53B8992}"/>
              </a:ext>
            </a:extLst>
          </p:cNvPr>
          <p:cNvCxnSpPr>
            <a:cxnSpLocks/>
          </p:cNvCxnSpPr>
          <p:nvPr/>
        </p:nvCxnSpPr>
        <p:spPr bwMode="auto">
          <a:xfrm>
            <a:off x="89693" y="4702238"/>
            <a:ext cx="8964613" cy="0"/>
          </a:xfrm>
          <a:prstGeom prst="line">
            <a:avLst/>
          </a:prstGeom>
          <a:noFill/>
          <a:ln w="38100" cap="rnd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F2C948-9D61-451C-8E42-3354411C002B}"/>
              </a:ext>
            </a:extLst>
          </p:cNvPr>
          <p:cNvSpPr/>
          <p:nvPr/>
        </p:nvSpPr>
        <p:spPr>
          <a:xfrm>
            <a:off x="53201" y="1881906"/>
            <a:ext cx="2878634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68" indent="-269868">
              <a:spcBef>
                <a:spcPts val="300"/>
              </a:spcBef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000" b="0" dirty="0">
                <a:latin typeface="+mn-lt"/>
              </a:rPr>
              <a:t>Варианты реализаций:</a:t>
            </a:r>
          </a:p>
          <a:p>
            <a:pPr marL="269868" indent="-269868">
              <a:spcBef>
                <a:spcPts val="300"/>
              </a:spcBef>
              <a:buClr>
                <a:srgbClr val="A88C5E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+mn-lt"/>
              </a:rPr>
              <a:t>создание выделенных каналов связи между энергокомпаниями;</a:t>
            </a:r>
          </a:p>
          <a:p>
            <a:pPr marL="269868" indent="-269868">
              <a:spcBef>
                <a:spcPts val="300"/>
              </a:spcBef>
              <a:buClr>
                <a:srgbClr val="A88C5E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+mn-lt"/>
              </a:rPr>
              <a:t>создание  общей ВЧС для энергокомпаний</a:t>
            </a:r>
            <a:r>
              <a:rPr lang="ru-RU" sz="1000" b="0" dirty="0">
                <a:latin typeface="+mn-lt"/>
              </a:rPr>
              <a:t>.</a:t>
            </a:r>
          </a:p>
          <a:p>
            <a:pPr marL="269868" indent="-269868">
              <a:spcBef>
                <a:spcPts val="300"/>
              </a:spcBef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000" dirty="0">
                <a:latin typeface="+mn-lt"/>
              </a:rPr>
              <a:t>Вариант с ВЧС имеет преимущества:</a:t>
            </a:r>
          </a:p>
          <a:p>
            <a:pPr marL="269868" indent="-269868">
              <a:spcBef>
                <a:spcPts val="300"/>
              </a:spcBef>
              <a:buClr>
                <a:srgbClr val="A88C5E"/>
              </a:buClr>
              <a:buFont typeface="Arial" panose="020B0604020202020204" pitchFamily="34" charset="0"/>
              <a:buChar char="•"/>
            </a:pPr>
            <a:r>
              <a:rPr lang="ru-RU" sz="1000" b="0" dirty="0">
                <a:latin typeface="+mn-lt"/>
              </a:rPr>
              <a:t>меньше стоимость;</a:t>
            </a:r>
          </a:p>
          <a:p>
            <a:pPr marL="269868" indent="-269868">
              <a:spcBef>
                <a:spcPts val="300"/>
              </a:spcBef>
              <a:buClr>
                <a:srgbClr val="A88C5E"/>
              </a:buClr>
              <a:buFont typeface="Arial" panose="020B0604020202020204" pitchFamily="34" charset="0"/>
              <a:buChar char="•"/>
            </a:pPr>
            <a:r>
              <a:rPr lang="ru-RU" sz="1000" b="0" dirty="0">
                <a:latin typeface="+mn-lt"/>
              </a:rPr>
              <a:t>не изменяет текущих решений (оборудования), применяемых для организации взаимодействия через сеть Интернет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2AC722E-ABAA-4F98-9018-13A57AB73E5A}"/>
              </a:ext>
            </a:extLst>
          </p:cNvPr>
          <p:cNvSpPr/>
          <p:nvPr/>
        </p:nvSpPr>
        <p:spPr>
          <a:xfrm>
            <a:off x="0" y="3855058"/>
            <a:ext cx="8992745" cy="2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255" algn="just">
              <a:lnSpc>
                <a:spcPct val="107000"/>
              </a:lnSpc>
              <a:buClr>
                <a:srgbClr val="A88C5E"/>
              </a:buClr>
            </a:pPr>
            <a:r>
              <a:rPr lang="ru-RU" u="sng" dirty="0">
                <a:latin typeface="+mn-lt"/>
              </a:rPr>
              <a:t>ТЕКУЩИЙ СТАТУС</a:t>
            </a:r>
            <a:r>
              <a:rPr lang="ru-RU" dirty="0">
                <a:latin typeface="+mn-lt"/>
              </a:rPr>
              <a:t>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418244E-2343-4473-B005-95AD3931DAF1}"/>
              </a:ext>
            </a:extLst>
          </p:cNvPr>
          <p:cNvSpPr/>
          <p:nvPr/>
        </p:nvSpPr>
        <p:spPr>
          <a:xfrm>
            <a:off x="-21526" y="4061623"/>
            <a:ext cx="914400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68" lvl="0" indent="-269868" algn="just">
              <a:spcBef>
                <a:spcPts val="300"/>
              </a:spcBef>
              <a:spcAft>
                <a:spcPts val="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000" b="0" dirty="0">
                <a:latin typeface="+mn-lt"/>
              </a:rPr>
              <a:t>Результат взаимодействия с ПАО «</a:t>
            </a:r>
            <a:r>
              <a:rPr lang="ru-RU" sz="1000" b="0" dirty="0" err="1">
                <a:latin typeface="+mn-lt"/>
              </a:rPr>
              <a:t>Россети</a:t>
            </a:r>
            <a:r>
              <a:rPr lang="ru-RU" sz="1000" b="0" dirty="0">
                <a:latin typeface="+mn-lt"/>
              </a:rPr>
              <a:t>»: </a:t>
            </a:r>
            <a:r>
              <a:rPr lang="ru-RU" sz="1000" b="0" dirty="0">
                <a:solidFill>
                  <a:srgbClr val="FF0000"/>
                </a:solidFill>
                <a:latin typeface="+mn-lt"/>
              </a:rPr>
              <a:t>в виду необходимости нести дополнительные затраты на подключение к ВЧС – вариант с ВЧС не интересен. Проработка типовых схем интеграции корпоративной телефонии и ВКС не осуществлялась.</a:t>
            </a:r>
          </a:p>
          <a:p>
            <a:pPr marL="269868" lvl="0" indent="-269868" algn="just">
              <a:spcBef>
                <a:spcPts val="300"/>
              </a:spcBef>
              <a:spcAft>
                <a:spcPts val="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000" b="0" dirty="0">
                <a:latin typeface="+mn-lt"/>
              </a:rPr>
              <a:t>Предлагается создать Рабочую группу из СО, Россети, Русгидро, ИнтерРАО и Концерн Росэнергоатом для проработки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20376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E3DCC-6693-1639-6D42-A854EF19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64" y="-4169"/>
            <a:ext cx="7713407" cy="763777"/>
          </a:xfrm>
        </p:spPr>
        <p:txBody>
          <a:bodyPr/>
          <a:lstStyle/>
          <a:p>
            <a:r>
              <a:rPr lang="ru-RU" dirty="0">
                <a:solidFill>
                  <a:srgbClr val="916D50"/>
                </a:solidFill>
              </a:rPr>
              <a:t>выводы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EA4D2A7-06EE-130D-249C-4D3C7A1A4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11</a:t>
            </a:fld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FAE25A9-0674-4987-A9D1-7ACC3017768C}"/>
              </a:ext>
            </a:extLst>
          </p:cNvPr>
          <p:cNvSpPr/>
          <p:nvPr/>
        </p:nvSpPr>
        <p:spPr>
          <a:xfrm>
            <a:off x="0" y="934857"/>
            <a:ext cx="8994546" cy="2333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68" lvl="0" indent="-269868" algn="just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200" b="0" dirty="0">
                <a:latin typeface="+mn-lt"/>
              </a:rPr>
              <a:t>Текущий формат ОКИТ является только местом для доведения информации о текущих процессах или проектах, их статусе и планах в отрасли, но не имеет инструмента формирования, продвижения и реализации решений.</a:t>
            </a:r>
          </a:p>
          <a:p>
            <a:pPr marL="269868" indent="-269868" algn="just">
              <a:lnSpc>
                <a:spcPct val="114000"/>
              </a:lnSpc>
              <a:spcBef>
                <a:spcPts val="300"/>
              </a:spcBef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200" b="0" dirty="0">
                <a:latin typeface="+mn-lt"/>
              </a:rPr>
              <a:t>По выдвинутым и поддержанным участниками ОКИТ инициативам (предложениям) для решения актуальных прикладных задач, как правило, не осуществляется активная совместная работа. Фактически, она, если и ведётся, то в рамках отдельных двусторонних </a:t>
            </a:r>
            <a:r>
              <a:rPr lang="ru-RU" sz="1200" b="0" dirty="0"/>
              <a:t>взаимодействий – </a:t>
            </a:r>
            <a:r>
              <a:rPr lang="ru-RU" sz="1200" b="0" dirty="0">
                <a:latin typeface="+mn-lt"/>
              </a:rPr>
              <a:t>обмен письмами, проведение протокольных встреч и пр.</a:t>
            </a:r>
          </a:p>
          <a:p>
            <a:pPr marL="269868" lvl="0" indent="-269868" algn="just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200" b="0" dirty="0">
                <a:latin typeface="+mn-lt"/>
              </a:rPr>
              <a:t>Выступления вендоров аналогичны выступлениям на прочих конференциях, при этом участие для энергокомпаний бесплатно.</a:t>
            </a:r>
          </a:p>
          <a:p>
            <a:pPr marL="269868" lvl="0" indent="-269868" algn="just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endParaRPr lang="ru-RU" sz="1200" b="0" dirty="0">
              <a:latin typeface="+mn-lt"/>
            </a:endParaRPr>
          </a:p>
          <a:p>
            <a:pPr marL="269868" indent="-269868" algn="just">
              <a:lnSpc>
                <a:spcPct val="114000"/>
              </a:lnSpc>
              <a:spcBef>
                <a:spcPts val="300"/>
              </a:spcBef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200" b="0" dirty="0">
                <a:latin typeface="+mn-lt"/>
              </a:rPr>
              <a:t>Есть наработанная практика информирования заинтересованных лиц по отдельным темам путем проведения ВКС или вебинара.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C8062B-8163-4366-BF76-4FFF2DB019B8}"/>
              </a:ext>
            </a:extLst>
          </p:cNvPr>
          <p:cNvSpPr/>
          <p:nvPr/>
        </p:nvSpPr>
        <p:spPr>
          <a:xfrm>
            <a:off x="75627" y="3433160"/>
            <a:ext cx="8992745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255" algn="just">
              <a:lnSpc>
                <a:spcPct val="107000"/>
              </a:lnSpc>
              <a:buClr>
                <a:srgbClr val="A88C5E"/>
              </a:buClr>
            </a:pPr>
            <a:r>
              <a:rPr lang="ru-RU" sz="1200" u="sng" dirty="0">
                <a:latin typeface="+mn-lt"/>
              </a:rPr>
              <a:t>ПРЕДПОЛОЖЕНИЕ</a:t>
            </a:r>
            <a:r>
              <a:rPr lang="ru-RU" sz="1200" dirty="0">
                <a:latin typeface="+mn-lt"/>
              </a:rPr>
              <a:t>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2FBCE8-372B-45CD-915F-945F0CE3DCEF}"/>
              </a:ext>
            </a:extLst>
          </p:cNvPr>
          <p:cNvSpPr/>
          <p:nvPr/>
        </p:nvSpPr>
        <p:spPr>
          <a:xfrm>
            <a:off x="0" y="3727102"/>
            <a:ext cx="8994546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68" indent="-269868" algn="just">
              <a:lnSpc>
                <a:spcPct val="114000"/>
              </a:lnSpc>
              <a:spcBef>
                <a:spcPts val="300"/>
              </a:spcBef>
              <a:buClr>
                <a:srgbClr val="A88C5E"/>
              </a:buClr>
              <a:buFont typeface="Wingdings" panose="05000000000000000000" pitchFamily="2" charset="2"/>
              <a:buChar char="ü"/>
            </a:pPr>
            <a:r>
              <a:rPr lang="ru-RU" sz="1200" b="0" dirty="0"/>
              <a:t>По поддержанным конференцией темам, имеющим полезное применение к нескольким компаниям электроэнергетики, организовывать рабочие группы в рамках АЦЭ, с руководителем от энергокомпании-бенефициара процесса, конкретными уполномоченными участниками от компаний и организационным обеспечением от АЦЭ (в случае согласия АЦЭ)</a:t>
            </a:r>
          </a:p>
        </p:txBody>
      </p:sp>
    </p:spTree>
    <p:extLst>
      <p:ext uri="{BB962C8B-B14F-4D97-AF65-F5344CB8AC3E}">
        <p14:creationId xmlns:p14="http://schemas.microsoft.com/office/powerpoint/2010/main" val="497769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  <a:endParaRPr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r>
              <a:rPr lang="ru-RU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Лигачёв Глеб Владимирович</a:t>
            </a:r>
          </a:p>
          <a:p>
            <a:r>
              <a:rPr lang="ru-RU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Директор по информационным технологиям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:w="http://schemas.openxmlformats.org/wordprocessingml/2006/main" xmlns:m="http://schemas.openxmlformats.org/officeDocument/2006/math" xmlns="">
      <p:transition spd="slow" advClick="1">
        <p:split orient="vert" dir="ou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E3DCC-6693-1639-6D42-A854EF19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64" y="-4169"/>
            <a:ext cx="7713407" cy="763777"/>
          </a:xfrm>
        </p:spPr>
        <p:txBody>
          <a:bodyPr/>
          <a:lstStyle/>
          <a:p>
            <a:r>
              <a:rPr lang="ru-RU" dirty="0">
                <a:solidFill>
                  <a:srgbClr val="916D50"/>
                </a:solidFill>
              </a:rPr>
              <a:t>Основные предложения АО «СО ЕЭС» на </a:t>
            </a:r>
            <a:r>
              <a:rPr lang="ru-RU" dirty="0" err="1">
                <a:solidFill>
                  <a:srgbClr val="916D50"/>
                </a:solidFill>
              </a:rPr>
              <a:t>окит</a:t>
            </a:r>
            <a:r>
              <a:rPr lang="ru-RU" dirty="0">
                <a:solidFill>
                  <a:srgbClr val="916D50"/>
                </a:solidFill>
              </a:rPr>
              <a:t> за 2021-2024 года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EA4D2A7-06EE-130D-249C-4D3C7A1A4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97A921-BC89-4FF1-86EC-369EC99257CF}"/>
              </a:ext>
            </a:extLst>
          </p:cNvPr>
          <p:cNvSpPr/>
          <p:nvPr/>
        </p:nvSpPr>
        <p:spPr>
          <a:xfrm>
            <a:off x="260775" y="842963"/>
            <a:ext cx="8415712" cy="417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255" indent="182563" algn="just">
              <a:lnSpc>
                <a:spcPct val="107000"/>
              </a:lnSpc>
              <a:spcAft>
                <a:spcPts val="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latin typeface="+mn-lt"/>
              </a:rPr>
              <a:t>ОКИТ 2021:</a:t>
            </a:r>
          </a:p>
          <a:p>
            <a:pPr marL="514350" lvl="3" indent="-171450" algn="just">
              <a:buClr>
                <a:srgbClr val="A88C5E"/>
              </a:buClr>
              <a:buFont typeface="Wingdings" panose="05000000000000000000" pitchFamily="2" charset="2"/>
              <a:buChar char="ü"/>
              <a:defRPr/>
            </a:pPr>
            <a:r>
              <a:rPr lang="ru-RU" sz="1200" b="0" dirty="0">
                <a:latin typeface="+mn-lt"/>
              </a:rPr>
              <a:t>Переходить на </a:t>
            </a:r>
            <a:r>
              <a:rPr lang="en-US" sz="1200" b="0" dirty="0">
                <a:latin typeface="+mn-lt"/>
              </a:rPr>
              <a:t>IP </a:t>
            </a:r>
            <a:r>
              <a:rPr lang="ru-RU" sz="1200" b="0" dirty="0">
                <a:latin typeface="+mn-lt"/>
              </a:rPr>
              <a:t>технологии в информационном обмене с ДЦ: на сети с коммутацией пакетов, на технологии </a:t>
            </a:r>
            <a:r>
              <a:rPr lang="en-US" sz="1200" b="0" dirty="0">
                <a:latin typeface="+mn-lt"/>
              </a:rPr>
              <a:t>VoIP</a:t>
            </a:r>
            <a:r>
              <a:rPr lang="ru-RU" sz="1200" b="0" dirty="0">
                <a:latin typeface="+mn-lt"/>
              </a:rPr>
              <a:t> для ТСОП вместо </a:t>
            </a:r>
            <a:r>
              <a:rPr lang="en-US" sz="1200" b="0" dirty="0">
                <a:latin typeface="+mn-lt"/>
              </a:rPr>
              <a:t>TDM</a:t>
            </a:r>
            <a:r>
              <a:rPr lang="ru-RU" sz="1200" b="0" dirty="0">
                <a:latin typeface="+mn-lt"/>
              </a:rPr>
              <a:t>, аналоговых и цифровых выделенных линий связи.</a:t>
            </a:r>
          </a:p>
          <a:p>
            <a:pPr marL="171450" lvl="2" indent="-171450" algn="just">
              <a:buClr>
                <a:srgbClr val="A88C5E"/>
              </a:buClr>
              <a:buFont typeface="Wingdings" panose="05000000000000000000" pitchFamily="2" charset="2"/>
              <a:buChar char="ü"/>
              <a:defRPr/>
            </a:pPr>
            <a:endParaRPr lang="en-US" sz="1200" dirty="0"/>
          </a:p>
          <a:p>
            <a:pPr marL="0" marR="8255" lvl="1" indent="182563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+mn-lt"/>
              </a:rPr>
              <a:t>ОКИТ 202</a:t>
            </a:r>
            <a:r>
              <a:rPr lang="en-US" sz="1200" dirty="0">
                <a:latin typeface="+mn-lt"/>
              </a:rPr>
              <a:t>2</a:t>
            </a:r>
            <a:r>
              <a:rPr lang="ru-RU" sz="1200" dirty="0">
                <a:latin typeface="+mn-lt"/>
              </a:rPr>
              <a:t>:</a:t>
            </a:r>
            <a:endParaRPr lang="en-US" sz="1200" dirty="0">
              <a:latin typeface="+mn-lt"/>
            </a:endParaRPr>
          </a:p>
          <a:p>
            <a:pPr marL="514350" marR="8255" lvl="2" indent="-171450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ü"/>
              <a:defRPr/>
            </a:pPr>
            <a:r>
              <a:rPr lang="ru-RU" sz="1200" b="0" dirty="0"/>
              <a:t>Переходить на </a:t>
            </a:r>
            <a:r>
              <a:rPr lang="en-US" sz="1200" b="0" dirty="0"/>
              <a:t>IP </a:t>
            </a:r>
            <a:r>
              <a:rPr lang="ru-RU" sz="1200" b="0" dirty="0"/>
              <a:t>технологии в информационном обмене с ДЦ </a:t>
            </a:r>
            <a:r>
              <a:rPr lang="ru-RU" sz="1200" dirty="0">
                <a:solidFill>
                  <a:srgbClr val="FF0000"/>
                </a:solidFill>
              </a:rPr>
              <a:t>(повторно).</a:t>
            </a:r>
            <a:r>
              <a:rPr lang="ru-RU" sz="1200" b="0" dirty="0"/>
              <a:t> Разработан АО «СО ЕЭС» СТО, который определил основные принципы и требования при организации информационного обмена с ДЦ на базе сетей с коммутацией пакетов и технологии </a:t>
            </a:r>
            <a:r>
              <a:rPr lang="en-US" sz="1200" b="0" dirty="0"/>
              <a:t>VoIP</a:t>
            </a:r>
            <a:r>
              <a:rPr lang="ru-RU" sz="1200" b="0" dirty="0"/>
              <a:t>.</a:t>
            </a:r>
          </a:p>
          <a:p>
            <a:pPr marL="514350" marR="8255" lvl="2" indent="-171450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ü"/>
              <a:defRPr/>
            </a:pPr>
            <a:endParaRPr lang="ru-RU" sz="1200" b="0" dirty="0"/>
          </a:p>
          <a:p>
            <a:pPr marL="514350" marR="8255" lvl="2" indent="-171450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ü"/>
              <a:defRPr/>
            </a:pPr>
            <a:r>
              <a:rPr lang="ru-RU" sz="1200" b="0" dirty="0">
                <a:latin typeface="+mn-lt"/>
              </a:rPr>
              <a:t>Переходить на </a:t>
            </a:r>
            <a:r>
              <a:rPr lang="ru-RU" sz="1200" b="0" dirty="0"/>
              <a:t>использование выделенных каналов связи (без использования сети Интернет) для обмена с ДЦ заявками и данными КИСУ (создание новых каналов связи или переход на использование существующих каналов связи СОТИАССО/ССПИ).</a:t>
            </a:r>
            <a:endParaRPr lang="ru-RU" sz="1200" b="0" dirty="0">
              <a:latin typeface="+mn-lt"/>
            </a:endParaRPr>
          </a:p>
          <a:p>
            <a:pPr marL="171450" lvl="2" indent="-171450" algn="just">
              <a:buClr>
                <a:srgbClr val="A88C5E"/>
              </a:buClr>
              <a:buFont typeface="Wingdings" panose="05000000000000000000" pitchFamily="2" charset="2"/>
              <a:buChar char="ü"/>
              <a:defRPr/>
            </a:pPr>
            <a:endParaRPr lang="ru-RU" sz="1200" b="0" dirty="0">
              <a:latin typeface="+mn-lt"/>
            </a:endParaRPr>
          </a:p>
          <a:p>
            <a:pPr marL="0" marR="8255" lvl="1" indent="182563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+mn-lt"/>
              </a:rPr>
              <a:t>ОКИТ 2023:</a:t>
            </a:r>
            <a:endParaRPr lang="en-US" sz="1200" dirty="0">
              <a:latin typeface="+mn-lt"/>
            </a:endParaRPr>
          </a:p>
          <a:p>
            <a:pPr marL="514350" marR="8255" lvl="2" indent="-171450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ü"/>
              <a:defRPr/>
            </a:pPr>
            <a:r>
              <a:rPr lang="ru-RU" sz="1200" b="0" dirty="0"/>
              <a:t>Переходить на </a:t>
            </a:r>
            <a:r>
              <a:rPr lang="en-US" sz="1200" b="0" dirty="0"/>
              <a:t>VoIP </a:t>
            </a:r>
            <a:r>
              <a:rPr lang="ru-RU" sz="1200" b="0" dirty="0"/>
              <a:t>для ТСОП </a:t>
            </a:r>
            <a:r>
              <a:rPr lang="ru-RU" sz="1200" dirty="0">
                <a:solidFill>
                  <a:srgbClr val="FF0000"/>
                </a:solidFill>
              </a:rPr>
              <a:t>(повторно)</a:t>
            </a:r>
            <a:r>
              <a:rPr lang="ru-RU" sz="1200" b="0" dirty="0">
                <a:solidFill>
                  <a:srgbClr val="FF0000"/>
                </a:solidFill>
              </a:rPr>
              <a:t>.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b="0" dirty="0"/>
              <a:t>Готовность всех ДЦ планируется обеспечить к концу 2023 года, целесообразно разработать типовые схемы для ускорения согласования решений по ТСОП с использованием </a:t>
            </a:r>
            <a:r>
              <a:rPr lang="en-US" sz="1200" b="0" dirty="0"/>
              <a:t>VoIP</a:t>
            </a:r>
            <a:r>
              <a:rPr lang="ru-RU" sz="1200" b="0" dirty="0"/>
              <a:t> с ДЦ, в т.ч. в составе ПД, РД на модернизацию СОТИАССО/ССПИ.</a:t>
            </a:r>
          </a:p>
          <a:p>
            <a:pPr marL="514350" marR="8255" lvl="2" indent="-171450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ü"/>
              <a:defRPr/>
            </a:pPr>
            <a:endParaRPr lang="ru-RU" sz="1200" b="0" dirty="0"/>
          </a:p>
          <a:p>
            <a:pPr marL="514350" marR="8255" lvl="2" indent="-171450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ü"/>
              <a:defRPr/>
            </a:pPr>
            <a:r>
              <a:rPr lang="ru-RU" sz="1200" b="0" dirty="0"/>
              <a:t>Переходить на использование выделенных каналов связи с ДЦ </a:t>
            </a:r>
            <a:r>
              <a:rPr lang="ru-RU" sz="1200" dirty="0">
                <a:solidFill>
                  <a:srgbClr val="FF0000"/>
                </a:solidFill>
              </a:rPr>
              <a:t>(повторно)</a:t>
            </a:r>
            <a:r>
              <a:rPr lang="ru-RU" sz="1200" b="0" dirty="0">
                <a:solidFill>
                  <a:srgbClr val="FF0000"/>
                </a:solidFill>
              </a:rPr>
              <a:t>.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b="0" dirty="0"/>
              <a:t>Целесообразно централизовать информационный обмен заявками и данными КИСУ по каналам связи между центральными аппаратами АО «СО ЕЭС» и энергокомпаний.</a:t>
            </a:r>
          </a:p>
        </p:txBody>
      </p:sp>
      <p:sp>
        <p:nvSpPr>
          <p:cNvPr id="9" name="Стрелка: изогнутая вправо 8">
            <a:extLst>
              <a:ext uri="{FF2B5EF4-FFF2-40B4-BE49-F238E27FC236}">
                <a16:creationId xmlns:a16="http://schemas.microsoft.com/office/drawing/2014/main" id="{2884E9A2-754F-41DE-BB45-67BB78521A37}"/>
              </a:ext>
            </a:extLst>
          </p:cNvPr>
          <p:cNvSpPr/>
          <p:nvPr/>
        </p:nvSpPr>
        <p:spPr bwMode="auto">
          <a:xfrm>
            <a:off x="137504" y="1120656"/>
            <a:ext cx="518390" cy="880024"/>
          </a:xfrm>
          <a:prstGeom prst="curvedRightArrow">
            <a:avLst>
              <a:gd name="adj1" fmla="val 12755"/>
              <a:gd name="adj2" fmla="val 32621"/>
              <a:gd name="adj3" fmla="val 23674"/>
            </a:avLst>
          </a:prstGeom>
          <a:solidFill>
            <a:srgbClr val="E8E1D0"/>
          </a:solidFill>
          <a:ln w="9525">
            <a:solidFill>
              <a:srgbClr val="A88C5E"/>
            </a:solidFill>
            <a:prstDash val="soli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изогнутая вправо 12">
            <a:extLst>
              <a:ext uri="{FF2B5EF4-FFF2-40B4-BE49-F238E27FC236}">
                <a16:creationId xmlns:a16="http://schemas.microsoft.com/office/drawing/2014/main" id="{B2DBA820-2BBB-47B3-BE9C-ACCBD85FC04D}"/>
              </a:ext>
            </a:extLst>
          </p:cNvPr>
          <p:cNvSpPr/>
          <p:nvPr/>
        </p:nvSpPr>
        <p:spPr bwMode="auto">
          <a:xfrm>
            <a:off x="111150" y="1988075"/>
            <a:ext cx="518390" cy="1789343"/>
          </a:xfrm>
          <a:prstGeom prst="curvedRightArrow">
            <a:avLst>
              <a:gd name="adj1" fmla="val 12755"/>
              <a:gd name="adj2" fmla="val 32621"/>
              <a:gd name="adj3" fmla="val 23674"/>
            </a:avLst>
          </a:prstGeom>
          <a:solidFill>
            <a:srgbClr val="E8E1D0"/>
          </a:solidFill>
          <a:ln w="9525">
            <a:solidFill>
              <a:srgbClr val="A88C5E"/>
            </a:solidFill>
            <a:prstDash val="soli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изогнутая вправо 13">
            <a:extLst>
              <a:ext uri="{FF2B5EF4-FFF2-40B4-BE49-F238E27FC236}">
                <a16:creationId xmlns:a16="http://schemas.microsoft.com/office/drawing/2014/main" id="{0DE06FEF-4747-4F11-8234-66AD7F662891}"/>
              </a:ext>
            </a:extLst>
          </p:cNvPr>
          <p:cNvSpPr/>
          <p:nvPr/>
        </p:nvSpPr>
        <p:spPr bwMode="auto">
          <a:xfrm flipH="1">
            <a:off x="8625603" y="2714134"/>
            <a:ext cx="442763" cy="1826335"/>
          </a:xfrm>
          <a:prstGeom prst="curvedRightArrow">
            <a:avLst>
              <a:gd name="adj1" fmla="val 12755"/>
              <a:gd name="adj2" fmla="val 32621"/>
              <a:gd name="adj3" fmla="val 23674"/>
            </a:avLst>
          </a:prstGeom>
          <a:solidFill>
            <a:srgbClr val="E8E1D0"/>
          </a:solidFill>
          <a:ln w="9525">
            <a:solidFill>
              <a:srgbClr val="A88C5E"/>
            </a:solidFill>
            <a:prstDash val="solid"/>
          </a:ln>
        </p:spPr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2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E3DCC-6693-1639-6D42-A854EF19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64" y="-4169"/>
            <a:ext cx="7713407" cy="763777"/>
          </a:xfrm>
        </p:spPr>
        <p:txBody>
          <a:bodyPr/>
          <a:lstStyle/>
          <a:p>
            <a:r>
              <a:rPr lang="ru-RU" dirty="0">
                <a:solidFill>
                  <a:srgbClr val="916D50"/>
                </a:solidFill>
              </a:rPr>
              <a:t>Основные предложения АО «СО ЕЭС» на </a:t>
            </a:r>
            <a:r>
              <a:rPr lang="ru-RU" dirty="0" err="1">
                <a:solidFill>
                  <a:srgbClr val="916D50"/>
                </a:solidFill>
              </a:rPr>
              <a:t>окит</a:t>
            </a:r>
            <a:r>
              <a:rPr lang="ru-RU" dirty="0">
                <a:solidFill>
                  <a:srgbClr val="916D50"/>
                </a:solidFill>
              </a:rPr>
              <a:t> за 2021-2024 года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EA4D2A7-06EE-130D-249C-4D3C7A1A4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3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97A921-BC89-4FF1-86EC-369EC99257CF}"/>
              </a:ext>
            </a:extLst>
          </p:cNvPr>
          <p:cNvSpPr/>
          <p:nvPr/>
        </p:nvSpPr>
        <p:spPr>
          <a:xfrm>
            <a:off x="260776" y="842963"/>
            <a:ext cx="8236956" cy="3437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8255" lvl="1" indent="182563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+mn-lt"/>
              </a:rPr>
              <a:t>ОКИТ 2023:</a:t>
            </a:r>
            <a:endParaRPr lang="en-US" sz="1200" dirty="0">
              <a:latin typeface="+mn-lt"/>
            </a:endParaRPr>
          </a:p>
          <a:p>
            <a:pPr marL="514350" marR="8255" lvl="2" indent="-171450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ü"/>
              <a:defRPr/>
            </a:pPr>
            <a:r>
              <a:rPr lang="ru-RU" sz="1200" b="0" dirty="0"/>
              <a:t>Переходить на использование технологических сетей связи энергокомпаний (без использование сетей связи общего пользования) для резервирования обмена технологической информацией с ДЦ. </a:t>
            </a:r>
          </a:p>
          <a:p>
            <a:pPr marL="514350" marR="8255" lvl="2" indent="-171450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ü"/>
              <a:defRPr/>
            </a:pPr>
            <a:endParaRPr lang="ru-RU" sz="1200" b="0" dirty="0"/>
          </a:p>
          <a:p>
            <a:pPr marL="514350" marR="8255" lvl="2" indent="-171450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ü"/>
              <a:defRPr/>
            </a:pPr>
            <a:r>
              <a:rPr lang="ru-RU" sz="1200" b="0" dirty="0"/>
              <a:t>Проработать решение по интеграции сервисов корпоративной телефонной связи, ВКС между центральными аппаратами энергокомпаний и АО «СО ЕЭС», в дальнейшем – и для иных корпоративных систем.</a:t>
            </a:r>
          </a:p>
          <a:p>
            <a:pPr marL="514350" marR="8255" lvl="2" indent="-171450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ü"/>
              <a:defRPr/>
            </a:pPr>
            <a:endParaRPr lang="ru-RU" sz="1200" b="0" dirty="0">
              <a:latin typeface="+mn-lt"/>
            </a:endParaRPr>
          </a:p>
          <a:p>
            <a:pPr marL="171450" marR="8255" lvl="1" indent="182563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latin typeface="+mn-lt"/>
              </a:rPr>
              <a:t>ОКИТ 2024:</a:t>
            </a:r>
            <a:endParaRPr lang="en-US" sz="1200" dirty="0">
              <a:latin typeface="+mn-lt"/>
            </a:endParaRPr>
          </a:p>
          <a:p>
            <a:pPr marL="514350" marR="8255" lvl="2" indent="-171450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ü"/>
              <a:defRPr/>
            </a:pPr>
            <a:r>
              <a:rPr lang="ru-RU" sz="1200" b="0" dirty="0"/>
              <a:t>Переходить на использование технологических сетей связи энергокомпаний </a:t>
            </a:r>
            <a:r>
              <a:rPr lang="ru-RU" sz="1200" dirty="0">
                <a:solidFill>
                  <a:srgbClr val="FF0000"/>
                </a:solidFill>
              </a:rPr>
              <a:t>(повторно)</a:t>
            </a:r>
            <a:r>
              <a:rPr lang="ru-RU" sz="1200" b="0" dirty="0"/>
              <a:t>. Целесообразно создать Рабочую группу по проработке связанных с этим вопросов, включив представителей крупных субъектов отрасли, в том числе владеющих технологическими сетями связи. </a:t>
            </a:r>
          </a:p>
          <a:p>
            <a:pPr marL="514350" marR="8255" lvl="2" indent="-171450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ü"/>
              <a:defRPr/>
            </a:pPr>
            <a:endParaRPr lang="ru-RU" sz="1200" b="0" dirty="0"/>
          </a:p>
          <a:p>
            <a:pPr marL="514350" marR="8255" lvl="2" indent="-171450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ü"/>
              <a:defRPr/>
            </a:pPr>
            <a:r>
              <a:rPr lang="ru-RU" sz="1200" b="0" dirty="0">
                <a:solidFill>
                  <a:srgbClr val="000000"/>
                </a:solidFill>
              </a:rPr>
              <a:t>Проработать, провести тестирование и апробацию типовых схем организации корпоративной телефонной связи, типовых схем организации ВКС</a:t>
            </a:r>
            <a:r>
              <a:rPr lang="ru-RU" sz="1200" dirty="0">
                <a:solidFill>
                  <a:srgbClr val="FF0000"/>
                </a:solidFill>
              </a:rPr>
              <a:t> (повторно)</a:t>
            </a:r>
            <a:r>
              <a:rPr lang="ru-RU" sz="1200" b="0" dirty="0">
                <a:solidFill>
                  <a:srgbClr val="000000"/>
                </a:solidFill>
              </a:rPr>
              <a:t>. Проработать возможность использования ВЧС или выделенных каналов связи на уровне центральных аппаратов </a:t>
            </a:r>
            <a:r>
              <a:rPr lang="ru-RU" sz="1200" b="0" dirty="0"/>
              <a:t>энергокомпаний и АО «СО ЕЭС» </a:t>
            </a:r>
            <a:r>
              <a:rPr lang="ru-RU" sz="1200" b="0" dirty="0">
                <a:solidFill>
                  <a:srgbClr val="000000"/>
                </a:solidFill>
              </a:rPr>
              <a:t>для организации телефонной связи и видеозвонков точка-точка.</a:t>
            </a:r>
          </a:p>
        </p:txBody>
      </p:sp>
      <p:sp>
        <p:nvSpPr>
          <p:cNvPr id="5" name="Стрелка: изогнутая вправо 4">
            <a:extLst>
              <a:ext uri="{FF2B5EF4-FFF2-40B4-BE49-F238E27FC236}">
                <a16:creationId xmlns:a16="http://schemas.microsoft.com/office/drawing/2014/main" id="{6D977643-EAC2-491A-956B-7DEC652C8B69}"/>
              </a:ext>
            </a:extLst>
          </p:cNvPr>
          <p:cNvSpPr/>
          <p:nvPr/>
        </p:nvSpPr>
        <p:spPr bwMode="auto">
          <a:xfrm>
            <a:off x="48127" y="1134407"/>
            <a:ext cx="518390" cy="1703386"/>
          </a:xfrm>
          <a:prstGeom prst="curvedRightArrow">
            <a:avLst>
              <a:gd name="adj1" fmla="val 12755"/>
              <a:gd name="adj2" fmla="val 32621"/>
              <a:gd name="adj3" fmla="val 23674"/>
            </a:avLst>
          </a:prstGeom>
          <a:solidFill>
            <a:srgbClr val="E8E1D0"/>
          </a:solidFill>
          <a:ln w="9525">
            <a:solidFill>
              <a:srgbClr val="A88C5E"/>
            </a:solidFill>
            <a:prstDash val="soli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изогнутая вправо 5">
            <a:extLst>
              <a:ext uri="{FF2B5EF4-FFF2-40B4-BE49-F238E27FC236}">
                <a16:creationId xmlns:a16="http://schemas.microsoft.com/office/drawing/2014/main" id="{25AAF932-3D83-471E-83BE-91F926BD65A8}"/>
              </a:ext>
            </a:extLst>
          </p:cNvPr>
          <p:cNvSpPr/>
          <p:nvPr/>
        </p:nvSpPr>
        <p:spPr bwMode="auto">
          <a:xfrm flipH="1">
            <a:off x="8435856" y="1749863"/>
            <a:ext cx="639390" cy="1888818"/>
          </a:xfrm>
          <a:prstGeom prst="curvedRightArrow">
            <a:avLst>
              <a:gd name="adj1" fmla="val 12755"/>
              <a:gd name="adj2" fmla="val 32621"/>
              <a:gd name="adj3" fmla="val 23674"/>
            </a:avLst>
          </a:prstGeom>
          <a:solidFill>
            <a:srgbClr val="E8E1D0"/>
          </a:solidFill>
          <a:ln w="9525">
            <a:solidFill>
              <a:srgbClr val="A88C5E"/>
            </a:solidFill>
            <a:prstDash val="soli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BA03124-663F-4125-92DC-6207AD4BC081}"/>
              </a:ext>
            </a:extLst>
          </p:cNvPr>
          <p:cNvSpPr txBox="1"/>
          <p:nvPr/>
        </p:nvSpPr>
        <p:spPr>
          <a:xfrm>
            <a:off x="0" y="4621278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88704A"/>
              </a:buClr>
              <a:buSzPct val="100000"/>
            </a:pPr>
            <a:r>
              <a:rPr lang="ru-RU" sz="1200" dirty="0">
                <a:solidFill>
                  <a:srgbClr val="00577A"/>
                </a:solidFill>
                <a:latin typeface="+mj-lt"/>
              </a:rPr>
              <a:t>Предложения АО «СО ЕЭС» были направлены на решение актуальных прикладных задач, стоящих перед компаниями отрасли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6C88CCC-5D86-4AE7-8F6B-B1FE4B0D6D59}"/>
              </a:ext>
            </a:extLst>
          </p:cNvPr>
          <p:cNvCxnSpPr>
            <a:cxnSpLocks/>
          </p:cNvCxnSpPr>
          <p:nvPr/>
        </p:nvCxnSpPr>
        <p:spPr bwMode="auto">
          <a:xfrm>
            <a:off x="130388" y="4545963"/>
            <a:ext cx="8883224" cy="0"/>
          </a:xfrm>
          <a:prstGeom prst="line">
            <a:avLst/>
          </a:prstGeom>
          <a:noFill/>
          <a:ln w="38100" cap="rnd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2921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E3DCC-6693-1639-6D42-A854EF19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64" y="-4169"/>
            <a:ext cx="7713407" cy="763777"/>
          </a:xfrm>
        </p:spPr>
        <p:txBody>
          <a:bodyPr/>
          <a:lstStyle/>
          <a:p>
            <a:r>
              <a:rPr lang="ru-RU" dirty="0">
                <a:solidFill>
                  <a:srgbClr val="916D50"/>
                </a:solidFill>
              </a:rPr>
              <a:t>Переход на </a:t>
            </a:r>
            <a:r>
              <a:rPr lang="en-US" dirty="0">
                <a:solidFill>
                  <a:srgbClr val="916D50"/>
                </a:solidFill>
              </a:rPr>
              <a:t>IP </a:t>
            </a:r>
            <a:r>
              <a:rPr lang="ru-RU" dirty="0">
                <a:solidFill>
                  <a:srgbClr val="916D50"/>
                </a:solidFill>
              </a:rPr>
              <a:t>технологии (с 2021 года)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EA4D2A7-06EE-130D-249C-4D3C7A1A4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97A921-BC89-4FF1-86EC-369EC99257CF}"/>
              </a:ext>
            </a:extLst>
          </p:cNvPr>
          <p:cNvSpPr/>
          <p:nvPr/>
        </p:nvSpPr>
        <p:spPr>
          <a:xfrm>
            <a:off x="55002" y="842963"/>
            <a:ext cx="8992745" cy="1856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255" algn="just">
              <a:lnSpc>
                <a:spcPct val="107000"/>
              </a:lnSpc>
              <a:buClr>
                <a:srgbClr val="A88C5E"/>
              </a:buClr>
            </a:pPr>
            <a:r>
              <a:rPr lang="ru-RU" sz="1200" u="sng" dirty="0">
                <a:latin typeface="+mn-lt"/>
              </a:rPr>
              <a:t>ПРИЧИНА</a:t>
            </a:r>
            <a:r>
              <a:rPr lang="ru-RU" sz="1200" dirty="0">
                <a:latin typeface="+mn-lt"/>
              </a:rPr>
              <a:t>:</a:t>
            </a:r>
          </a:p>
          <a:p>
            <a:pPr marR="8255" indent="182563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latin typeface="+mn-lt"/>
              </a:rPr>
              <a:t>Использование </a:t>
            </a:r>
            <a:r>
              <a:rPr lang="en-US" sz="1200" dirty="0">
                <a:latin typeface="+mn-lt"/>
              </a:rPr>
              <a:t>IP </a:t>
            </a:r>
            <a:r>
              <a:rPr lang="ru-RU" sz="1200" dirty="0">
                <a:latin typeface="+mn-lt"/>
              </a:rPr>
              <a:t>технологий существенно снижает затраты на СОТИАССО/ССПИ. Экономия складывается из экономии на аренду каналов связи и стоимости каналообразующего оборудования</a:t>
            </a:r>
          </a:p>
          <a:p>
            <a:pPr marR="8255" lvl="1" indent="182563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200" b="0" dirty="0">
                <a:latin typeface="+mn-lt"/>
              </a:rPr>
              <a:t>На оборудование - на примере проекта модернизации СОТИАССО Загорской ГАЭС*:</a:t>
            </a:r>
          </a:p>
          <a:p>
            <a:pPr marL="857250" marR="8255" lvl="4" indent="-171450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ü"/>
              <a:defRPr/>
            </a:pPr>
            <a:r>
              <a:rPr lang="ru-RU" sz="1200" b="0" dirty="0">
                <a:latin typeface="+mn-lt"/>
              </a:rPr>
              <a:t>В случае применения традиционных каналов (E1, TDM) стоимость оборудования и необходимой системы мониторинга составляет порядка </a:t>
            </a:r>
            <a:r>
              <a:rPr lang="ru-RU" sz="1200" dirty="0">
                <a:solidFill>
                  <a:srgbClr val="FF0000"/>
                </a:solidFill>
                <a:latin typeface="+mn-lt"/>
              </a:rPr>
              <a:t>16 млн. рублей на канал</a:t>
            </a:r>
            <a:r>
              <a:rPr lang="ru-RU" sz="1200" b="0" dirty="0">
                <a:latin typeface="+mn-lt"/>
              </a:rPr>
              <a:t>.  </a:t>
            </a:r>
          </a:p>
          <a:p>
            <a:pPr marL="857250" marR="8255" lvl="4" indent="-171450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ü"/>
              <a:defRPr/>
            </a:pPr>
            <a:r>
              <a:rPr lang="ru-RU" sz="1200" b="0" dirty="0">
                <a:latin typeface="+mn-lt"/>
              </a:rPr>
              <a:t>При создании IP СОТИАССО Загорской ГАЭС, оборудование для организации 1 канала обошлось ПАО «РусГидро» </a:t>
            </a:r>
            <a:r>
              <a:rPr lang="ru-RU" sz="1200" dirty="0">
                <a:solidFill>
                  <a:srgbClr val="FF0000"/>
                </a:solidFill>
                <a:latin typeface="+mn-lt"/>
              </a:rPr>
              <a:t>в 2,2 млн. рублей</a:t>
            </a:r>
            <a:r>
              <a:rPr lang="ru-RU" sz="1200" b="0" dirty="0">
                <a:latin typeface="+mn-lt"/>
              </a:rPr>
              <a:t>. При этом оборудование выполняет и функцию АТС для IP телефонов.</a:t>
            </a:r>
          </a:p>
          <a:p>
            <a:pPr marL="514350" marR="8255" lvl="3" indent="-171450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Ø"/>
              <a:defRPr/>
            </a:pPr>
            <a:r>
              <a:rPr lang="ru-RU" sz="1200" b="0" dirty="0"/>
              <a:t>На каналы связи – на примере каналов связи СОТИАССО </a:t>
            </a:r>
            <a:r>
              <a:rPr lang="ru-RU" sz="1200" b="0" dirty="0" err="1"/>
              <a:t>Зейской</a:t>
            </a:r>
            <a:r>
              <a:rPr lang="ru-RU" sz="1200" b="0" dirty="0"/>
              <a:t> ГЭС*: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90AAE810-1A27-434D-98F2-702F18F2327F}"/>
              </a:ext>
            </a:extLst>
          </p:cNvPr>
          <p:cNvSpPr txBox="1"/>
          <p:nvPr/>
        </p:nvSpPr>
        <p:spPr>
          <a:xfrm>
            <a:off x="0" y="4713611"/>
            <a:ext cx="9144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88704A"/>
              </a:buClr>
              <a:buSzPct val="100000"/>
            </a:pPr>
            <a:r>
              <a:rPr lang="ru-RU" sz="1200" dirty="0">
                <a:solidFill>
                  <a:srgbClr val="00577A"/>
                </a:solidFill>
                <a:latin typeface="+mj-lt"/>
              </a:rPr>
              <a:t>Переход на </a:t>
            </a:r>
            <a:r>
              <a:rPr lang="en-US" sz="1200" dirty="0">
                <a:solidFill>
                  <a:srgbClr val="00577A"/>
                </a:solidFill>
                <a:latin typeface="+mj-lt"/>
              </a:rPr>
              <a:t>IP </a:t>
            </a:r>
            <a:r>
              <a:rPr lang="ru-RU" sz="1200" dirty="0">
                <a:solidFill>
                  <a:srgbClr val="00577A"/>
                </a:solidFill>
                <a:latin typeface="+mj-lt"/>
              </a:rPr>
              <a:t>технологии существенно (кратно) снижает затраты на СОТИАССО/ССПИ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AB51759-31F0-4744-A10B-2AA545F9A313}"/>
              </a:ext>
            </a:extLst>
          </p:cNvPr>
          <p:cNvCxnSpPr>
            <a:cxnSpLocks/>
          </p:cNvCxnSpPr>
          <p:nvPr/>
        </p:nvCxnSpPr>
        <p:spPr bwMode="auto">
          <a:xfrm>
            <a:off x="165637" y="4649657"/>
            <a:ext cx="8880049" cy="0"/>
          </a:xfrm>
          <a:prstGeom prst="line">
            <a:avLst/>
          </a:prstGeom>
          <a:noFill/>
          <a:ln w="38100" cap="rnd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89F57D4-52B2-4293-B95F-68C09E14E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092784"/>
              </p:ext>
            </p:extLst>
          </p:nvPr>
        </p:nvGraphicFramePr>
        <p:xfrm>
          <a:off x="165637" y="2700276"/>
          <a:ext cx="8796336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3011">
                  <a:extLst>
                    <a:ext uri="{9D8B030D-6E8A-4147-A177-3AD203B41FA5}">
                      <a16:colId xmlns:a16="http://schemas.microsoft.com/office/drawing/2014/main" val="2221366265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4078927613"/>
                    </a:ext>
                  </a:extLst>
                </a:gridCol>
                <a:gridCol w="3092450">
                  <a:extLst>
                    <a:ext uri="{9D8B030D-6E8A-4147-A177-3AD203B41FA5}">
                      <a16:colId xmlns:a16="http://schemas.microsoft.com/office/drawing/2014/main" val="52388889"/>
                    </a:ext>
                  </a:extLst>
                </a:gridCol>
                <a:gridCol w="2873375">
                  <a:extLst>
                    <a:ext uri="{9D8B030D-6E8A-4147-A177-3AD203B41FA5}">
                      <a16:colId xmlns:a16="http://schemas.microsoft.com/office/drawing/2014/main" val="879831941"/>
                    </a:ext>
                  </a:extLst>
                </a:gridCol>
              </a:tblGrid>
              <a:tr h="39199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latin typeface="+mn-lt"/>
                        </a:rPr>
                        <a:t>ДЦ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latin typeface="+mn-lt"/>
                        </a:rPr>
                        <a:t>Оператор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b="1" kern="1200" dirty="0">
                          <a:effectLst/>
                          <a:latin typeface="+mn-lt"/>
                        </a:rPr>
                        <a:t>Аренда канала Е1 (2 Мбит/с), руб./ мес. без НДС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b="1" kern="1200" dirty="0">
                          <a:effectLst/>
                          <a:latin typeface="+mn-lt"/>
                        </a:rPr>
                        <a:t>Аренда канала </a:t>
                      </a:r>
                      <a:r>
                        <a:rPr lang="en-US" sz="1200" b="1" kern="1200" dirty="0">
                          <a:effectLst/>
                          <a:latin typeface="+mn-lt"/>
                        </a:rPr>
                        <a:t>IP</a:t>
                      </a:r>
                      <a:r>
                        <a:rPr lang="ru-RU" sz="1200" b="1" kern="1200" dirty="0">
                          <a:effectLst/>
                          <a:latin typeface="+mn-lt"/>
                        </a:rPr>
                        <a:t>, руб./мес. без НДС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658775"/>
                  </a:ext>
                </a:extLst>
              </a:tr>
              <a:tr h="235199"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Амурское РДУ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n-lt"/>
                        </a:rPr>
                        <a:t>Ростелеком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139 776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27 600 (5 Мбит/с)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4545503"/>
                  </a:ext>
                </a:extLst>
              </a:tr>
              <a:tr h="235199">
                <a:tc vMerge="1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</a:rPr>
                        <a:t>ТрансТелеКом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71 643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15 000 (2 Мбит/с)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446887"/>
                  </a:ext>
                </a:extLst>
              </a:tr>
              <a:tr h="235199"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ОДУ Востока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</a:rPr>
                        <a:t>Ростелеком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317 786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</a:rPr>
                        <a:t>48 800 (5 Мбит/с)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25290"/>
                  </a:ext>
                </a:extLst>
              </a:tr>
              <a:tr h="235199">
                <a:tc vMerge="1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n-lt"/>
                        </a:rPr>
                        <a:t>ТрансТелеКом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231 145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29 000 (2 Мбит/с)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477147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DF7AC31-AD0B-4415-93C1-6D768B844DF2}"/>
              </a:ext>
            </a:extLst>
          </p:cNvPr>
          <p:cNvSpPr/>
          <p:nvPr/>
        </p:nvSpPr>
        <p:spPr>
          <a:xfrm>
            <a:off x="-6876" y="4302801"/>
            <a:ext cx="91508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100" b="0" i="1" dirty="0">
                <a:latin typeface="+mn-lt"/>
              </a:rPr>
              <a:t>* Оценка затрат приведена по данным от ПАО «РусГидро» по состоянию на 2021 год</a:t>
            </a:r>
          </a:p>
        </p:txBody>
      </p:sp>
    </p:spTree>
    <p:extLst>
      <p:ext uri="{BB962C8B-B14F-4D97-AF65-F5344CB8AC3E}">
        <p14:creationId xmlns:p14="http://schemas.microsoft.com/office/powerpoint/2010/main" val="319139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E3DCC-6693-1639-6D42-A854EF19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64" y="-4169"/>
            <a:ext cx="7713407" cy="763777"/>
          </a:xfrm>
        </p:spPr>
        <p:txBody>
          <a:bodyPr/>
          <a:lstStyle/>
          <a:p>
            <a:r>
              <a:rPr lang="ru-RU" dirty="0">
                <a:solidFill>
                  <a:srgbClr val="916D50"/>
                </a:solidFill>
              </a:rPr>
              <a:t>Переход на </a:t>
            </a:r>
            <a:r>
              <a:rPr lang="en-US" dirty="0">
                <a:solidFill>
                  <a:srgbClr val="916D50"/>
                </a:solidFill>
              </a:rPr>
              <a:t>IP </a:t>
            </a:r>
            <a:r>
              <a:rPr lang="ru-RU" dirty="0">
                <a:solidFill>
                  <a:srgbClr val="916D50"/>
                </a:solidFill>
              </a:rPr>
              <a:t>технологии (с 2021 года)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EA4D2A7-06EE-130D-249C-4D3C7A1A4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5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97A921-BC89-4FF1-86EC-369EC99257CF}"/>
              </a:ext>
            </a:extLst>
          </p:cNvPr>
          <p:cNvSpPr/>
          <p:nvPr/>
        </p:nvSpPr>
        <p:spPr>
          <a:xfrm>
            <a:off x="55002" y="842963"/>
            <a:ext cx="8992745" cy="1658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255" algn="just">
              <a:lnSpc>
                <a:spcPct val="107000"/>
              </a:lnSpc>
              <a:buClr>
                <a:srgbClr val="A88C5E"/>
              </a:buClr>
            </a:pPr>
            <a:r>
              <a:rPr lang="ru-RU" sz="1200" u="sng" dirty="0"/>
              <a:t>ТЕКУЩИЙ СТАТУС</a:t>
            </a:r>
            <a:r>
              <a:rPr lang="ru-RU" sz="1200" dirty="0"/>
              <a:t>:</a:t>
            </a:r>
          </a:p>
          <a:p>
            <a:pPr marR="8255" indent="182563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latin typeface="+mn-lt"/>
              </a:rPr>
              <a:t>Готовность ДЦ АО «СО ЕЭС»:</a:t>
            </a:r>
          </a:p>
          <a:p>
            <a:pPr marL="514350" marR="8255" lvl="1" indent="-171450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ü"/>
            </a:pPr>
            <a:r>
              <a:rPr lang="ru-RU" sz="1200" b="0" dirty="0">
                <a:latin typeface="+mn-lt"/>
              </a:rPr>
              <a:t>Все ДЦ обеспечены необходимыми техническим средствами (за период 2021-2023 годов).</a:t>
            </a:r>
          </a:p>
          <a:p>
            <a:pPr marL="514350" marR="8255" lvl="1" indent="-171450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ü"/>
            </a:pPr>
            <a:r>
              <a:rPr lang="ru-RU" sz="1200" b="0" dirty="0">
                <a:latin typeface="+mn-lt"/>
              </a:rPr>
              <a:t>Разработаны и утверждены соответствующие ЛНА по подготовке и выдачи </a:t>
            </a:r>
            <a:r>
              <a:rPr lang="ru-RU" sz="1200" dirty="0">
                <a:latin typeface="+mn-lt"/>
              </a:rPr>
              <a:t>типовых ТУ </a:t>
            </a:r>
            <a:r>
              <a:rPr lang="ru-RU" sz="1200" b="0" dirty="0"/>
              <a:t>на базе технологии </a:t>
            </a:r>
            <a:r>
              <a:rPr lang="ru-RU" sz="1200" b="0" dirty="0" err="1"/>
              <a:t>VoIP</a:t>
            </a:r>
            <a:r>
              <a:rPr lang="ru-RU" sz="1200" b="0" dirty="0">
                <a:latin typeface="+mn-lt"/>
              </a:rPr>
              <a:t>.</a:t>
            </a:r>
          </a:p>
          <a:p>
            <a:pPr marL="514350" marR="8255" lvl="1" indent="-171450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ü"/>
            </a:pPr>
            <a:r>
              <a:rPr lang="ru-RU" sz="1200" b="0" dirty="0">
                <a:latin typeface="+mn-lt"/>
              </a:rPr>
              <a:t>Разработан и утверждён ГОСТ на исполнительные схемы информационного обмена с ДЦ, в том числе с использованием </a:t>
            </a:r>
            <a:r>
              <a:rPr lang="en-US" sz="1200" b="0" dirty="0">
                <a:latin typeface="+mn-lt"/>
              </a:rPr>
              <a:t>IP </a:t>
            </a:r>
            <a:r>
              <a:rPr lang="ru-RU" sz="1200" b="0" dirty="0">
                <a:latin typeface="+mn-lt"/>
              </a:rPr>
              <a:t>технологий.</a:t>
            </a:r>
          </a:p>
          <a:p>
            <a:pPr marR="8255" indent="182563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latin typeface="+mn-lt"/>
              </a:rPr>
              <a:t>Совместно с ПАО «</a:t>
            </a:r>
            <a:r>
              <a:rPr lang="ru-RU" sz="1200" dirty="0" err="1">
                <a:latin typeface="+mn-lt"/>
              </a:rPr>
              <a:t>Россети</a:t>
            </a:r>
            <a:r>
              <a:rPr lang="ru-RU" sz="1200" dirty="0">
                <a:latin typeface="+mn-lt"/>
              </a:rPr>
              <a:t>» </a:t>
            </a:r>
            <a:r>
              <a:rPr lang="ru-RU" sz="1200" b="0" dirty="0">
                <a:latin typeface="+mn-lt"/>
              </a:rPr>
              <a:t>разработаны и утверждены 30.06.2023 типовые схемы организации телефонной связи для оперативных переговоров между объектами электроэнергетики ДО ПАО «</a:t>
            </a:r>
            <a:r>
              <a:rPr lang="ru-RU" sz="1200" b="0" dirty="0" err="1">
                <a:latin typeface="+mn-lt"/>
              </a:rPr>
              <a:t>Россети</a:t>
            </a:r>
            <a:r>
              <a:rPr lang="ru-RU" sz="1200" b="0" dirty="0">
                <a:latin typeface="+mn-lt"/>
              </a:rPr>
              <a:t>» и ДЦ на базе технологии </a:t>
            </a:r>
            <a:r>
              <a:rPr lang="ru-RU" sz="1200" b="0" dirty="0" err="1">
                <a:latin typeface="+mn-lt"/>
              </a:rPr>
              <a:t>VoIP</a:t>
            </a:r>
            <a:endParaRPr lang="ru-RU" sz="1200" b="0" dirty="0">
              <a:latin typeface="+mn-lt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D25C1A9-D8D9-4469-AA64-770ED9DA5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415532"/>
              </p:ext>
            </p:extLst>
          </p:nvPr>
        </p:nvGraphicFramePr>
        <p:xfrm>
          <a:off x="172512" y="2714028"/>
          <a:ext cx="8799608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9497">
                  <a:extLst>
                    <a:ext uri="{9D8B030D-6E8A-4147-A177-3AD203B41FA5}">
                      <a16:colId xmlns:a16="http://schemas.microsoft.com/office/drawing/2014/main" val="2221366265"/>
                    </a:ext>
                  </a:extLst>
                </a:gridCol>
                <a:gridCol w="1471290">
                  <a:extLst>
                    <a:ext uri="{9D8B030D-6E8A-4147-A177-3AD203B41FA5}">
                      <a16:colId xmlns:a16="http://schemas.microsoft.com/office/drawing/2014/main" val="4078927613"/>
                    </a:ext>
                  </a:extLst>
                </a:gridCol>
                <a:gridCol w="1141281">
                  <a:extLst>
                    <a:ext uri="{9D8B030D-6E8A-4147-A177-3AD203B41FA5}">
                      <a16:colId xmlns:a16="http://schemas.microsoft.com/office/drawing/2014/main" val="52388889"/>
                    </a:ext>
                  </a:extLst>
                </a:gridCol>
                <a:gridCol w="1457540">
                  <a:extLst>
                    <a:ext uri="{9D8B030D-6E8A-4147-A177-3AD203B41FA5}">
                      <a16:colId xmlns:a16="http://schemas.microsoft.com/office/drawing/2014/main" val="879831941"/>
                    </a:ext>
                  </a:extLst>
                </a:gridCol>
              </a:tblGrid>
              <a:tr h="207929">
                <a:tc>
                  <a:txBody>
                    <a:bodyPr/>
                    <a:lstStyle/>
                    <a:p>
                      <a:pPr marL="0" indent="0" algn="ctr" defTabSz="914378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11250" algn="l"/>
                        </a:tabLs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378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1125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378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1125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378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1125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 год 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658775"/>
                  </a:ext>
                </a:extLst>
              </a:tr>
              <a:tr h="236117">
                <a:tc>
                  <a:txBody>
                    <a:bodyPr/>
                    <a:lstStyle/>
                    <a:p>
                      <a:pPr marL="0" indent="0" algn="ctr" defTabSz="914378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1125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каналов ТСОП ДЦ – энергообъект на базе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VoIP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378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1125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378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1125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24.41 (+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7.64)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378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1125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(+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4545503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0CD8588-B8AB-4B00-BEE3-B9502635A82C}"/>
              </a:ext>
            </a:extLst>
          </p:cNvPr>
          <p:cNvSpPr/>
          <p:nvPr/>
        </p:nvSpPr>
        <p:spPr>
          <a:xfrm>
            <a:off x="0" y="3250899"/>
            <a:ext cx="91508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100" b="0" i="1" dirty="0">
                <a:latin typeface="+mn-lt"/>
              </a:rPr>
              <a:t> * Общее количество каналов ТСОП ДЦ - энергообъект составляет порядка 7600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77069A-7539-41A2-A26B-CFF2301CDBEC}"/>
              </a:ext>
            </a:extLst>
          </p:cNvPr>
          <p:cNvSpPr/>
          <p:nvPr/>
        </p:nvSpPr>
        <p:spPr>
          <a:xfrm>
            <a:off x="178756" y="3532309"/>
            <a:ext cx="8813990" cy="1461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255" indent="182563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latin typeface="+mn-lt"/>
              </a:rPr>
              <a:t>Темпы перехода на </a:t>
            </a:r>
            <a:r>
              <a:rPr lang="en-US" sz="1200" dirty="0">
                <a:latin typeface="+mn-lt"/>
              </a:rPr>
              <a:t>VoIP </a:t>
            </a:r>
            <a:r>
              <a:rPr lang="ru-RU" sz="1200" dirty="0">
                <a:latin typeface="+mn-lt"/>
              </a:rPr>
              <a:t>низкие, в ряде энергокомпаний переход на </a:t>
            </a:r>
            <a:r>
              <a:rPr lang="en-US" sz="1200" dirty="0">
                <a:latin typeface="+mn-lt"/>
              </a:rPr>
              <a:t>VoIP </a:t>
            </a:r>
            <a:r>
              <a:rPr lang="ru-RU" sz="1200" dirty="0">
                <a:latin typeface="+mn-lt"/>
              </a:rPr>
              <a:t>за пределами 2032 года. </a:t>
            </a:r>
          </a:p>
          <a:p>
            <a:pPr marR="8255" lvl="1" algn="just">
              <a:lnSpc>
                <a:spcPct val="107000"/>
              </a:lnSpc>
              <a:buClr>
                <a:srgbClr val="A88C5E"/>
              </a:buClr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Растут затраты на поддержку и ремонт устаревшего каналообразующего оборудования </a:t>
            </a:r>
            <a:r>
              <a:rPr lang="en-US" sz="1200" dirty="0">
                <a:solidFill>
                  <a:srgbClr val="FF0000"/>
                </a:solidFill>
                <a:latin typeface="+mn-lt"/>
              </a:rPr>
              <a:t>TDM</a:t>
            </a:r>
            <a:r>
              <a:rPr lang="ru-RU" sz="1200" dirty="0">
                <a:solidFill>
                  <a:srgbClr val="FF0000"/>
                </a:solidFill>
                <a:latin typeface="+mn-lt"/>
              </a:rPr>
              <a:t> и оборудования АТС. СО ЕЭС не модернизирует это оборудование</a:t>
            </a:r>
          </a:p>
          <a:p>
            <a:pPr marR="8255" indent="182563" algn="just">
              <a:lnSpc>
                <a:spcPct val="107000"/>
              </a:lnSpc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latin typeface="+mn-lt"/>
              </a:rPr>
              <a:t>Типовые схемы</a:t>
            </a:r>
            <a:r>
              <a:rPr lang="ru-RU" sz="1200" b="0" dirty="0">
                <a:latin typeface="+mn-lt"/>
              </a:rPr>
              <a:t> </a:t>
            </a:r>
            <a:r>
              <a:rPr lang="ru-RU" sz="1200" b="0" dirty="0"/>
              <a:t>организации телефонной связи для оперативных переговоров на базе технологии </a:t>
            </a:r>
            <a:r>
              <a:rPr lang="ru-RU" sz="1200" b="0" dirty="0" err="1"/>
              <a:t>VoIP</a:t>
            </a:r>
            <a:r>
              <a:rPr lang="ru-RU" sz="1200" b="0" dirty="0"/>
              <a:t> </a:t>
            </a:r>
            <a:r>
              <a:rPr lang="ru-RU" sz="1200" dirty="0"/>
              <a:t>разработаны</a:t>
            </a:r>
            <a:r>
              <a:rPr lang="ru-RU" sz="1200" b="0" dirty="0"/>
              <a:t> </a:t>
            </a:r>
            <a:r>
              <a:rPr lang="ru-RU" sz="1200" dirty="0"/>
              <a:t>только с ПАО «</a:t>
            </a:r>
            <a:r>
              <a:rPr lang="ru-RU" sz="1200" dirty="0" err="1"/>
              <a:t>Россети</a:t>
            </a:r>
            <a:r>
              <a:rPr lang="ru-RU" sz="1200" dirty="0"/>
              <a:t>»</a:t>
            </a:r>
            <a:r>
              <a:rPr lang="ru-RU" sz="1200" b="0" dirty="0"/>
              <a:t>, </a:t>
            </a:r>
            <a:r>
              <a:rPr lang="ru-RU" sz="1200" b="0" dirty="0">
                <a:solidFill>
                  <a:srgbClr val="FF0000"/>
                </a:solidFill>
              </a:rPr>
              <a:t>от остальных энергокомпаний подобных инициатив нет</a:t>
            </a:r>
            <a:r>
              <a:rPr lang="ru-RU" sz="1200" b="0" dirty="0"/>
              <a:t>.</a:t>
            </a:r>
          </a:p>
          <a:p>
            <a:pPr marR="8255" lvl="1" algn="just">
              <a:lnSpc>
                <a:spcPct val="107000"/>
              </a:lnSpc>
              <a:buClr>
                <a:srgbClr val="A88C5E"/>
              </a:buClr>
            </a:pPr>
            <a:r>
              <a:rPr lang="ru-RU" sz="1200" dirty="0">
                <a:solidFill>
                  <a:srgbClr val="FF0000"/>
                </a:solidFill>
              </a:rPr>
              <a:t>При рассмотрении не типовых решений по организации ТСОП на базе технологий </a:t>
            </a:r>
            <a:r>
              <a:rPr lang="en-US" sz="1200" dirty="0">
                <a:solidFill>
                  <a:srgbClr val="FF0000"/>
                </a:solidFill>
              </a:rPr>
              <a:t>VoIP</a:t>
            </a:r>
            <a:r>
              <a:rPr lang="ru-RU" sz="1200" dirty="0">
                <a:solidFill>
                  <a:srgbClr val="FF0000"/>
                </a:solidFill>
              </a:rPr>
              <a:t>,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ru-RU" sz="1200" dirty="0">
                <a:solidFill>
                  <a:srgbClr val="FF0000"/>
                </a:solidFill>
              </a:rPr>
              <a:t>ДЦ вынужден разбираться в индивидуальных решениях и тратить в разы больше ресурсов на формирование замечаний</a:t>
            </a:r>
          </a:p>
        </p:txBody>
      </p:sp>
      <p:sp>
        <p:nvSpPr>
          <p:cNvPr id="17" name="Freeform 958">
            <a:extLst>
              <a:ext uri="{FF2B5EF4-FFF2-40B4-BE49-F238E27FC236}">
                <a16:creationId xmlns:a16="http://schemas.microsoft.com/office/drawing/2014/main" id="{45A01DF2-D477-49E2-9993-A2A7399E19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5197" y="3760424"/>
            <a:ext cx="304785" cy="288000"/>
          </a:xfrm>
          <a:custGeom>
            <a:avLst/>
            <a:gdLst>
              <a:gd name="T0" fmla="*/ 1615402 w 293328"/>
              <a:gd name="T1" fmla="*/ 998424 h 293329"/>
              <a:gd name="T2" fmla="*/ 1958737 w 293328"/>
              <a:gd name="T3" fmla="*/ 1337113 h 293329"/>
              <a:gd name="T4" fmla="*/ 1966625 w 293328"/>
              <a:gd name="T5" fmla="*/ 1392240 h 293329"/>
              <a:gd name="T6" fmla="*/ 1923219 w 293328"/>
              <a:gd name="T7" fmla="*/ 1423736 h 293329"/>
              <a:gd name="T8" fmla="*/ 605141 w 293328"/>
              <a:gd name="T9" fmla="*/ 1423736 h 293329"/>
              <a:gd name="T10" fmla="*/ 605141 w 293328"/>
              <a:gd name="T11" fmla="*/ 1778160 h 293329"/>
              <a:gd name="T12" fmla="*/ 1923219 w 293328"/>
              <a:gd name="T13" fmla="*/ 1778160 h 293329"/>
              <a:gd name="T14" fmla="*/ 1966625 w 293328"/>
              <a:gd name="T15" fmla="*/ 1809679 h 293329"/>
              <a:gd name="T16" fmla="*/ 1958737 w 293328"/>
              <a:gd name="T17" fmla="*/ 1860859 h 293329"/>
              <a:gd name="T18" fmla="*/ 1615402 w 293328"/>
              <a:gd name="T19" fmla="*/ 2203464 h 293329"/>
              <a:gd name="T20" fmla="*/ 1998195 w 293328"/>
              <a:gd name="T21" fmla="*/ 2203464 h 293329"/>
              <a:gd name="T22" fmla="*/ 2601987 w 293328"/>
              <a:gd name="T23" fmla="*/ 1600948 h 293329"/>
              <a:gd name="T24" fmla="*/ 1998195 w 293328"/>
              <a:gd name="T25" fmla="*/ 998424 h 293329"/>
              <a:gd name="T26" fmla="*/ 1497003 w 293328"/>
              <a:gd name="T27" fmla="*/ 899977 h 293329"/>
              <a:gd name="T28" fmla="*/ 2017936 w 293328"/>
              <a:gd name="T29" fmla="*/ 899977 h 293329"/>
              <a:gd name="T30" fmla="*/ 2053450 w 293328"/>
              <a:gd name="T31" fmla="*/ 915748 h 293329"/>
              <a:gd name="T32" fmla="*/ 2704596 w 293328"/>
              <a:gd name="T33" fmla="*/ 1565507 h 293329"/>
              <a:gd name="T34" fmla="*/ 2720386 w 293328"/>
              <a:gd name="T35" fmla="*/ 1600948 h 293329"/>
              <a:gd name="T36" fmla="*/ 2704596 w 293328"/>
              <a:gd name="T37" fmla="*/ 1636396 h 293329"/>
              <a:gd name="T38" fmla="*/ 2053450 w 293328"/>
              <a:gd name="T39" fmla="*/ 2286156 h 293329"/>
              <a:gd name="T40" fmla="*/ 2017936 w 293328"/>
              <a:gd name="T41" fmla="*/ 2297986 h 293329"/>
              <a:gd name="T42" fmla="*/ 1497003 w 293328"/>
              <a:gd name="T43" fmla="*/ 2297986 h 293329"/>
              <a:gd name="T44" fmla="*/ 1449638 w 293328"/>
              <a:gd name="T45" fmla="*/ 2270411 h 293329"/>
              <a:gd name="T46" fmla="*/ 1461480 w 293328"/>
              <a:gd name="T47" fmla="*/ 2215294 h 293329"/>
              <a:gd name="T48" fmla="*/ 1804831 w 293328"/>
              <a:gd name="T49" fmla="*/ 1876603 h 293329"/>
              <a:gd name="T50" fmla="*/ 557740 w 293328"/>
              <a:gd name="T51" fmla="*/ 1876603 h 293329"/>
              <a:gd name="T52" fmla="*/ 506480 w 293328"/>
              <a:gd name="T53" fmla="*/ 1825423 h 293329"/>
              <a:gd name="T54" fmla="*/ 506480 w 293328"/>
              <a:gd name="T55" fmla="*/ 1372543 h 293329"/>
              <a:gd name="T56" fmla="*/ 557740 w 293328"/>
              <a:gd name="T57" fmla="*/ 1325288 h 293329"/>
              <a:gd name="T58" fmla="*/ 1804831 w 293328"/>
              <a:gd name="T59" fmla="*/ 1325288 h 293329"/>
              <a:gd name="T60" fmla="*/ 1461480 w 293328"/>
              <a:gd name="T61" fmla="*/ 982696 h 293329"/>
              <a:gd name="T62" fmla="*/ 1449638 w 293328"/>
              <a:gd name="T63" fmla="*/ 931516 h 293329"/>
              <a:gd name="T64" fmla="*/ 1497003 w 293328"/>
              <a:gd name="T65" fmla="*/ 899977 h 293329"/>
              <a:gd name="T66" fmla="*/ 1615402 w 293328"/>
              <a:gd name="T67" fmla="*/ 94081 h 293329"/>
              <a:gd name="T68" fmla="*/ 95048 w 293328"/>
              <a:gd name="T69" fmla="*/ 1598991 h 293329"/>
              <a:gd name="T70" fmla="*/ 1615402 w 293328"/>
              <a:gd name="T71" fmla="*/ 3100011 h 293329"/>
              <a:gd name="T72" fmla="*/ 3131803 w 293328"/>
              <a:gd name="T73" fmla="*/ 1598991 h 293329"/>
              <a:gd name="T74" fmla="*/ 1615402 w 293328"/>
              <a:gd name="T75" fmla="*/ 94081 h 293329"/>
              <a:gd name="T76" fmla="*/ 1615402 w 293328"/>
              <a:gd name="T77" fmla="*/ 0 h 293329"/>
              <a:gd name="T78" fmla="*/ 3226822 w 293328"/>
              <a:gd name="T79" fmla="*/ 1598991 h 293329"/>
              <a:gd name="T80" fmla="*/ 1615402 w 293328"/>
              <a:gd name="T81" fmla="*/ 3197990 h 293329"/>
              <a:gd name="T82" fmla="*/ 0 w 293328"/>
              <a:gd name="T83" fmla="*/ 1598991 h 293329"/>
              <a:gd name="T84" fmla="*/ 1615402 w 293328"/>
              <a:gd name="T85" fmla="*/ 0 h 2933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3328" h="293329">
                <a:moveTo>
                  <a:pt x="146844" y="91580"/>
                </a:moveTo>
                <a:lnTo>
                  <a:pt x="178055" y="122644"/>
                </a:lnTo>
                <a:cubicBezTo>
                  <a:pt x="179131" y="124088"/>
                  <a:pt x="179489" y="125894"/>
                  <a:pt x="178772" y="127700"/>
                </a:cubicBezTo>
                <a:cubicBezTo>
                  <a:pt x="178055" y="129145"/>
                  <a:pt x="176261" y="130590"/>
                  <a:pt x="174826" y="130590"/>
                </a:cubicBezTo>
                <a:lnTo>
                  <a:pt x="55007" y="130590"/>
                </a:lnTo>
                <a:lnTo>
                  <a:pt x="55007" y="163098"/>
                </a:lnTo>
                <a:lnTo>
                  <a:pt x="174826" y="163098"/>
                </a:lnTo>
                <a:cubicBezTo>
                  <a:pt x="176261" y="163098"/>
                  <a:pt x="178055" y="164182"/>
                  <a:pt x="178772" y="165988"/>
                </a:cubicBezTo>
                <a:cubicBezTo>
                  <a:pt x="179489" y="167433"/>
                  <a:pt x="179131" y="169600"/>
                  <a:pt x="178055" y="170683"/>
                </a:cubicBezTo>
                <a:lnTo>
                  <a:pt x="146844" y="202108"/>
                </a:lnTo>
                <a:lnTo>
                  <a:pt x="181642" y="202108"/>
                </a:lnTo>
                <a:lnTo>
                  <a:pt x="236529" y="146844"/>
                </a:lnTo>
                <a:lnTo>
                  <a:pt x="181642" y="91580"/>
                </a:lnTo>
                <a:lnTo>
                  <a:pt x="146844" y="91580"/>
                </a:lnTo>
                <a:close/>
                <a:moveTo>
                  <a:pt x="136082" y="82550"/>
                </a:moveTo>
                <a:lnTo>
                  <a:pt x="183436" y="82550"/>
                </a:lnTo>
                <a:cubicBezTo>
                  <a:pt x="184512" y="82550"/>
                  <a:pt x="185947" y="83273"/>
                  <a:pt x="186664" y="83995"/>
                </a:cubicBezTo>
                <a:lnTo>
                  <a:pt x="245856" y="143593"/>
                </a:lnTo>
                <a:cubicBezTo>
                  <a:pt x="246933" y="144316"/>
                  <a:pt x="247291" y="145399"/>
                  <a:pt x="247291" y="146844"/>
                </a:cubicBezTo>
                <a:cubicBezTo>
                  <a:pt x="247291" y="147928"/>
                  <a:pt x="246933" y="149011"/>
                  <a:pt x="245856" y="150095"/>
                </a:cubicBezTo>
                <a:lnTo>
                  <a:pt x="186664" y="209693"/>
                </a:lnTo>
                <a:cubicBezTo>
                  <a:pt x="185947" y="210416"/>
                  <a:pt x="184512" y="210777"/>
                  <a:pt x="183436" y="210777"/>
                </a:cubicBezTo>
                <a:lnTo>
                  <a:pt x="136082" y="210777"/>
                </a:lnTo>
                <a:cubicBezTo>
                  <a:pt x="134288" y="210777"/>
                  <a:pt x="132853" y="209693"/>
                  <a:pt x="131777" y="208249"/>
                </a:cubicBezTo>
                <a:cubicBezTo>
                  <a:pt x="131418" y="206442"/>
                  <a:pt x="131777" y="204636"/>
                  <a:pt x="132853" y="203192"/>
                </a:cubicBezTo>
                <a:lnTo>
                  <a:pt x="164064" y="172128"/>
                </a:lnTo>
                <a:lnTo>
                  <a:pt x="50702" y="172128"/>
                </a:lnTo>
                <a:cubicBezTo>
                  <a:pt x="48191" y="172128"/>
                  <a:pt x="46038" y="169961"/>
                  <a:pt x="46038" y="167433"/>
                </a:cubicBezTo>
                <a:lnTo>
                  <a:pt x="46038" y="125894"/>
                </a:lnTo>
                <a:cubicBezTo>
                  <a:pt x="46038" y="123366"/>
                  <a:pt x="48191" y="121560"/>
                  <a:pt x="50702" y="121560"/>
                </a:cubicBezTo>
                <a:lnTo>
                  <a:pt x="164064" y="121560"/>
                </a:lnTo>
                <a:lnTo>
                  <a:pt x="132853" y="90135"/>
                </a:lnTo>
                <a:cubicBezTo>
                  <a:pt x="131777" y="89052"/>
                  <a:pt x="131418" y="86885"/>
                  <a:pt x="131777" y="85440"/>
                </a:cubicBezTo>
                <a:cubicBezTo>
                  <a:pt x="132853" y="83634"/>
                  <a:pt x="134288" y="82550"/>
                  <a:pt x="136082" y="82550"/>
                </a:cubicBezTo>
                <a:close/>
                <a:moveTo>
                  <a:pt x="146844" y="8627"/>
                </a:moveTo>
                <a:cubicBezTo>
                  <a:pt x="70543" y="8627"/>
                  <a:pt x="8638" y="70816"/>
                  <a:pt x="8638" y="146664"/>
                </a:cubicBezTo>
                <a:cubicBezTo>
                  <a:pt x="8638" y="222513"/>
                  <a:pt x="70543" y="284342"/>
                  <a:pt x="146844" y="284342"/>
                </a:cubicBezTo>
                <a:cubicBezTo>
                  <a:pt x="222426" y="284342"/>
                  <a:pt x="284690" y="222513"/>
                  <a:pt x="284690" y="146664"/>
                </a:cubicBezTo>
                <a:cubicBezTo>
                  <a:pt x="284690" y="70816"/>
                  <a:pt x="222426" y="8627"/>
                  <a:pt x="146844" y="8627"/>
                </a:cubicBezTo>
                <a:close/>
                <a:moveTo>
                  <a:pt x="146844" y="0"/>
                </a:moveTo>
                <a:cubicBezTo>
                  <a:pt x="227464" y="0"/>
                  <a:pt x="293328" y="65783"/>
                  <a:pt x="293328" y="146664"/>
                </a:cubicBezTo>
                <a:cubicBezTo>
                  <a:pt x="293328" y="227545"/>
                  <a:pt x="227464" y="293329"/>
                  <a:pt x="146844" y="293329"/>
                </a:cubicBezTo>
                <a:cubicBezTo>
                  <a:pt x="65864" y="293329"/>
                  <a:pt x="0" y="227545"/>
                  <a:pt x="0" y="146664"/>
                </a:cubicBezTo>
                <a:cubicBezTo>
                  <a:pt x="0" y="65783"/>
                  <a:pt x="65864" y="0"/>
                  <a:pt x="14684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8" name="Freeform 958">
            <a:extLst>
              <a:ext uri="{FF2B5EF4-FFF2-40B4-BE49-F238E27FC236}">
                <a16:creationId xmlns:a16="http://schemas.microsoft.com/office/drawing/2014/main" id="{1BA662C1-F14B-426C-B327-CC8183470C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3218" y="4600342"/>
            <a:ext cx="304785" cy="288000"/>
          </a:xfrm>
          <a:custGeom>
            <a:avLst/>
            <a:gdLst>
              <a:gd name="T0" fmla="*/ 1615402 w 293328"/>
              <a:gd name="T1" fmla="*/ 998424 h 293329"/>
              <a:gd name="T2" fmla="*/ 1958737 w 293328"/>
              <a:gd name="T3" fmla="*/ 1337113 h 293329"/>
              <a:gd name="T4" fmla="*/ 1966625 w 293328"/>
              <a:gd name="T5" fmla="*/ 1392240 h 293329"/>
              <a:gd name="T6" fmla="*/ 1923219 w 293328"/>
              <a:gd name="T7" fmla="*/ 1423736 h 293329"/>
              <a:gd name="T8" fmla="*/ 605141 w 293328"/>
              <a:gd name="T9" fmla="*/ 1423736 h 293329"/>
              <a:gd name="T10" fmla="*/ 605141 w 293328"/>
              <a:gd name="T11" fmla="*/ 1778160 h 293329"/>
              <a:gd name="T12" fmla="*/ 1923219 w 293328"/>
              <a:gd name="T13" fmla="*/ 1778160 h 293329"/>
              <a:gd name="T14" fmla="*/ 1966625 w 293328"/>
              <a:gd name="T15" fmla="*/ 1809679 h 293329"/>
              <a:gd name="T16" fmla="*/ 1958737 w 293328"/>
              <a:gd name="T17" fmla="*/ 1860859 h 293329"/>
              <a:gd name="T18" fmla="*/ 1615402 w 293328"/>
              <a:gd name="T19" fmla="*/ 2203464 h 293329"/>
              <a:gd name="T20" fmla="*/ 1998195 w 293328"/>
              <a:gd name="T21" fmla="*/ 2203464 h 293329"/>
              <a:gd name="T22" fmla="*/ 2601987 w 293328"/>
              <a:gd name="T23" fmla="*/ 1600948 h 293329"/>
              <a:gd name="T24" fmla="*/ 1998195 w 293328"/>
              <a:gd name="T25" fmla="*/ 998424 h 293329"/>
              <a:gd name="T26" fmla="*/ 1497003 w 293328"/>
              <a:gd name="T27" fmla="*/ 899977 h 293329"/>
              <a:gd name="T28" fmla="*/ 2017936 w 293328"/>
              <a:gd name="T29" fmla="*/ 899977 h 293329"/>
              <a:gd name="T30" fmla="*/ 2053450 w 293328"/>
              <a:gd name="T31" fmla="*/ 915748 h 293329"/>
              <a:gd name="T32" fmla="*/ 2704596 w 293328"/>
              <a:gd name="T33" fmla="*/ 1565507 h 293329"/>
              <a:gd name="T34" fmla="*/ 2720386 w 293328"/>
              <a:gd name="T35" fmla="*/ 1600948 h 293329"/>
              <a:gd name="T36" fmla="*/ 2704596 w 293328"/>
              <a:gd name="T37" fmla="*/ 1636396 h 293329"/>
              <a:gd name="T38" fmla="*/ 2053450 w 293328"/>
              <a:gd name="T39" fmla="*/ 2286156 h 293329"/>
              <a:gd name="T40" fmla="*/ 2017936 w 293328"/>
              <a:gd name="T41" fmla="*/ 2297986 h 293329"/>
              <a:gd name="T42" fmla="*/ 1497003 w 293328"/>
              <a:gd name="T43" fmla="*/ 2297986 h 293329"/>
              <a:gd name="T44" fmla="*/ 1449638 w 293328"/>
              <a:gd name="T45" fmla="*/ 2270411 h 293329"/>
              <a:gd name="T46" fmla="*/ 1461480 w 293328"/>
              <a:gd name="T47" fmla="*/ 2215294 h 293329"/>
              <a:gd name="T48" fmla="*/ 1804831 w 293328"/>
              <a:gd name="T49" fmla="*/ 1876603 h 293329"/>
              <a:gd name="T50" fmla="*/ 557740 w 293328"/>
              <a:gd name="T51" fmla="*/ 1876603 h 293329"/>
              <a:gd name="T52" fmla="*/ 506480 w 293328"/>
              <a:gd name="T53" fmla="*/ 1825423 h 293329"/>
              <a:gd name="T54" fmla="*/ 506480 w 293328"/>
              <a:gd name="T55" fmla="*/ 1372543 h 293329"/>
              <a:gd name="T56" fmla="*/ 557740 w 293328"/>
              <a:gd name="T57" fmla="*/ 1325288 h 293329"/>
              <a:gd name="T58" fmla="*/ 1804831 w 293328"/>
              <a:gd name="T59" fmla="*/ 1325288 h 293329"/>
              <a:gd name="T60" fmla="*/ 1461480 w 293328"/>
              <a:gd name="T61" fmla="*/ 982696 h 293329"/>
              <a:gd name="T62" fmla="*/ 1449638 w 293328"/>
              <a:gd name="T63" fmla="*/ 931516 h 293329"/>
              <a:gd name="T64" fmla="*/ 1497003 w 293328"/>
              <a:gd name="T65" fmla="*/ 899977 h 293329"/>
              <a:gd name="T66" fmla="*/ 1615402 w 293328"/>
              <a:gd name="T67" fmla="*/ 94081 h 293329"/>
              <a:gd name="T68" fmla="*/ 95048 w 293328"/>
              <a:gd name="T69" fmla="*/ 1598991 h 293329"/>
              <a:gd name="T70" fmla="*/ 1615402 w 293328"/>
              <a:gd name="T71" fmla="*/ 3100011 h 293329"/>
              <a:gd name="T72" fmla="*/ 3131803 w 293328"/>
              <a:gd name="T73" fmla="*/ 1598991 h 293329"/>
              <a:gd name="T74" fmla="*/ 1615402 w 293328"/>
              <a:gd name="T75" fmla="*/ 94081 h 293329"/>
              <a:gd name="T76" fmla="*/ 1615402 w 293328"/>
              <a:gd name="T77" fmla="*/ 0 h 293329"/>
              <a:gd name="T78" fmla="*/ 3226822 w 293328"/>
              <a:gd name="T79" fmla="*/ 1598991 h 293329"/>
              <a:gd name="T80" fmla="*/ 1615402 w 293328"/>
              <a:gd name="T81" fmla="*/ 3197990 h 293329"/>
              <a:gd name="T82" fmla="*/ 0 w 293328"/>
              <a:gd name="T83" fmla="*/ 1598991 h 293329"/>
              <a:gd name="T84" fmla="*/ 1615402 w 293328"/>
              <a:gd name="T85" fmla="*/ 0 h 2933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3328" h="293329">
                <a:moveTo>
                  <a:pt x="146844" y="91580"/>
                </a:moveTo>
                <a:lnTo>
                  <a:pt x="178055" y="122644"/>
                </a:lnTo>
                <a:cubicBezTo>
                  <a:pt x="179131" y="124088"/>
                  <a:pt x="179489" y="125894"/>
                  <a:pt x="178772" y="127700"/>
                </a:cubicBezTo>
                <a:cubicBezTo>
                  <a:pt x="178055" y="129145"/>
                  <a:pt x="176261" y="130590"/>
                  <a:pt x="174826" y="130590"/>
                </a:cubicBezTo>
                <a:lnTo>
                  <a:pt x="55007" y="130590"/>
                </a:lnTo>
                <a:lnTo>
                  <a:pt x="55007" y="163098"/>
                </a:lnTo>
                <a:lnTo>
                  <a:pt x="174826" y="163098"/>
                </a:lnTo>
                <a:cubicBezTo>
                  <a:pt x="176261" y="163098"/>
                  <a:pt x="178055" y="164182"/>
                  <a:pt x="178772" y="165988"/>
                </a:cubicBezTo>
                <a:cubicBezTo>
                  <a:pt x="179489" y="167433"/>
                  <a:pt x="179131" y="169600"/>
                  <a:pt x="178055" y="170683"/>
                </a:cubicBezTo>
                <a:lnTo>
                  <a:pt x="146844" y="202108"/>
                </a:lnTo>
                <a:lnTo>
                  <a:pt x="181642" y="202108"/>
                </a:lnTo>
                <a:lnTo>
                  <a:pt x="236529" y="146844"/>
                </a:lnTo>
                <a:lnTo>
                  <a:pt x="181642" y="91580"/>
                </a:lnTo>
                <a:lnTo>
                  <a:pt x="146844" y="91580"/>
                </a:lnTo>
                <a:close/>
                <a:moveTo>
                  <a:pt x="136082" y="82550"/>
                </a:moveTo>
                <a:lnTo>
                  <a:pt x="183436" y="82550"/>
                </a:lnTo>
                <a:cubicBezTo>
                  <a:pt x="184512" y="82550"/>
                  <a:pt x="185947" y="83273"/>
                  <a:pt x="186664" y="83995"/>
                </a:cubicBezTo>
                <a:lnTo>
                  <a:pt x="245856" y="143593"/>
                </a:lnTo>
                <a:cubicBezTo>
                  <a:pt x="246933" y="144316"/>
                  <a:pt x="247291" y="145399"/>
                  <a:pt x="247291" y="146844"/>
                </a:cubicBezTo>
                <a:cubicBezTo>
                  <a:pt x="247291" y="147928"/>
                  <a:pt x="246933" y="149011"/>
                  <a:pt x="245856" y="150095"/>
                </a:cubicBezTo>
                <a:lnTo>
                  <a:pt x="186664" y="209693"/>
                </a:lnTo>
                <a:cubicBezTo>
                  <a:pt x="185947" y="210416"/>
                  <a:pt x="184512" y="210777"/>
                  <a:pt x="183436" y="210777"/>
                </a:cubicBezTo>
                <a:lnTo>
                  <a:pt x="136082" y="210777"/>
                </a:lnTo>
                <a:cubicBezTo>
                  <a:pt x="134288" y="210777"/>
                  <a:pt x="132853" y="209693"/>
                  <a:pt x="131777" y="208249"/>
                </a:cubicBezTo>
                <a:cubicBezTo>
                  <a:pt x="131418" y="206442"/>
                  <a:pt x="131777" y="204636"/>
                  <a:pt x="132853" y="203192"/>
                </a:cubicBezTo>
                <a:lnTo>
                  <a:pt x="164064" y="172128"/>
                </a:lnTo>
                <a:lnTo>
                  <a:pt x="50702" y="172128"/>
                </a:lnTo>
                <a:cubicBezTo>
                  <a:pt x="48191" y="172128"/>
                  <a:pt x="46038" y="169961"/>
                  <a:pt x="46038" y="167433"/>
                </a:cubicBezTo>
                <a:lnTo>
                  <a:pt x="46038" y="125894"/>
                </a:lnTo>
                <a:cubicBezTo>
                  <a:pt x="46038" y="123366"/>
                  <a:pt x="48191" y="121560"/>
                  <a:pt x="50702" y="121560"/>
                </a:cubicBezTo>
                <a:lnTo>
                  <a:pt x="164064" y="121560"/>
                </a:lnTo>
                <a:lnTo>
                  <a:pt x="132853" y="90135"/>
                </a:lnTo>
                <a:cubicBezTo>
                  <a:pt x="131777" y="89052"/>
                  <a:pt x="131418" y="86885"/>
                  <a:pt x="131777" y="85440"/>
                </a:cubicBezTo>
                <a:cubicBezTo>
                  <a:pt x="132853" y="83634"/>
                  <a:pt x="134288" y="82550"/>
                  <a:pt x="136082" y="82550"/>
                </a:cubicBezTo>
                <a:close/>
                <a:moveTo>
                  <a:pt x="146844" y="8627"/>
                </a:moveTo>
                <a:cubicBezTo>
                  <a:pt x="70543" y="8627"/>
                  <a:pt x="8638" y="70816"/>
                  <a:pt x="8638" y="146664"/>
                </a:cubicBezTo>
                <a:cubicBezTo>
                  <a:pt x="8638" y="222513"/>
                  <a:pt x="70543" y="284342"/>
                  <a:pt x="146844" y="284342"/>
                </a:cubicBezTo>
                <a:cubicBezTo>
                  <a:pt x="222426" y="284342"/>
                  <a:pt x="284690" y="222513"/>
                  <a:pt x="284690" y="146664"/>
                </a:cubicBezTo>
                <a:cubicBezTo>
                  <a:pt x="284690" y="70816"/>
                  <a:pt x="222426" y="8627"/>
                  <a:pt x="146844" y="8627"/>
                </a:cubicBezTo>
                <a:close/>
                <a:moveTo>
                  <a:pt x="146844" y="0"/>
                </a:moveTo>
                <a:cubicBezTo>
                  <a:pt x="227464" y="0"/>
                  <a:pt x="293328" y="65783"/>
                  <a:pt x="293328" y="146664"/>
                </a:cubicBezTo>
                <a:cubicBezTo>
                  <a:pt x="293328" y="227545"/>
                  <a:pt x="227464" y="293329"/>
                  <a:pt x="146844" y="293329"/>
                </a:cubicBezTo>
                <a:cubicBezTo>
                  <a:pt x="65864" y="293329"/>
                  <a:pt x="0" y="227545"/>
                  <a:pt x="0" y="146664"/>
                </a:cubicBezTo>
                <a:cubicBezTo>
                  <a:pt x="0" y="65783"/>
                  <a:pt x="65864" y="0"/>
                  <a:pt x="14684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E3DCC-6693-1639-6D42-A854EF19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64" y="-4169"/>
            <a:ext cx="7713407" cy="763777"/>
          </a:xfrm>
        </p:spPr>
        <p:txBody>
          <a:bodyPr/>
          <a:lstStyle/>
          <a:p>
            <a:r>
              <a:rPr lang="ru-RU" dirty="0">
                <a:solidFill>
                  <a:srgbClr val="916D50"/>
                </a:solidFill>
              </a:rPr>
              <a:t>Обмен заявками и данными КИСУ с ДЦ без использования сети интернет (с 2022 года)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EA4D2A7-06EE-130D-249C-4D3C7A1A4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6</a:t>
            </a:fld>
            <a:endParaRPr lang="ru-RU" dirty="0"/>
          </a:p>
        </p:txBody>
      </p:sp>
      <p:sp>
        <p:nvSpPr>
          <p:cNvPr id="9" name="Стрелка: штриховая вправо 8">
            <a:extLst>
              <a:ext uri="{FF2B5EF4-FFF2-40B4-BE49-F238E27FC236}">
                <a16:creationId xmlns:a16="http://schemas.microsoft.com/office/drawing/2014/main" id="{9A0B1EEB-B30C-4FD0-A33C-D6666548EC76}"/>
              </a:ext>
            </a:extLst>
          </p:cNvPr>
          <p:cNvSpPr/>
          <p:nvPr/>
        </p:nvSpPr>
        <p:spPr bwMode="auto">
          <a:xfrm>
            <a:off x="2312404" y="1673106"/>
            <a:ext cx="1618957" cy="436705"/>
          </a:xfrm>
          <a:prstGeom prst="stripedRightArrow">
            <a:avLst/>
          </a:pr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2" name="Стрелка: штриховая вправо 11">
            <a:extLst>
              <a:ext uri="{FF2B5EF4-FFF2-40B4-BE49-F238E27FC236}">
                <a16:creationId xmlns:a16="http://schemas.microsoft.com/office/drawing/2014/main" id="{C8C9F223-6F53-491D-8D51-E14591C585A8}"/>
              </a:ext>
            </a:extLst>
          </p:cNvPr>
          <p:cNvSpPr/>
          <p:nvPr/>
        </p:nvSpPr>
        <p:spPr bwMode="auto">
          <a:xfrm>
            <a:off x="3496211" y="2605053"/>
            <a:ext cx="511332" cy="436706"/>
          </a:xfrm>
          <a:prstGeom prst="stripedRightArrow">
            <a:avLst/>
          </a:pr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1DFB50-6404-4AF0-A4C9-B309D2EF697C}"/>
              </a:ext>
            </a:extLst>
          </p:cNvPr>
          <p:cNvSpPr txBox="1"/>
          <p:nvPr/>
        </p:nvSpPr>
        <p:spPr>
          <a:xfrm>
            <a:off x="173364" y="1067744"/>
            <a:ext cx="87750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0" dirty="0">
                <a:solidFill>
                  <a:srgbClr val="003CA0"/>
                </a:solidFill>
                <a:latin typeface="+mn-lt"/>
              </a:rPr>
              <a:t>       </a:t>
            </a:r>
            <a:r>
              <a:rPr lang="ru-RU" sz="1100" b="0" dirty="0">
                <a:latin typeface="+mn-lt"/>
              </a:rPr>
              <a:t>В соответствии Протоколом Правительственной комиссии по обеспечению безопасности электроснабжения (Федеральный штаб) от 27.04.2022 №НШ-106/2пр необходимо: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F3FA8E-0D67-4BBF-A3D3-B6951200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92" y="1582468"/>
            <a:ext cx="1715315" cy="2276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356C35-21C3-4A84-825C-6D4ACBD06EF2}"/>
              </a:ext>
            </a:extLst>
          </p:cNvPr>
          <p:cNvSpPr txBox="1"/>
          <p:nvPr/>
        </p:nvSpPr>
        <p:spPr>
          <a:xfrm>
            <a:off x="3912442" y="2461101"/>
            <a:ext cx="50571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0" dirty="0">
                <a:latin typeface="+mn-lt"/>
              </a:rPr>
              <a:t>В соответствии с письмом Минэнерго России от 09.03.2022      №ЕГ-2769/05 субъектам электроэнергетики необходимо в кратчайшие сроки во взаимодействии с АО «СО ЕЭС» обеспечить приоритетное использование каналов СОТИАССО для следующих видов информационного обмена:</a:t>
            </a:r>
          </a:p>
        </p:txBody>
      </p:sp>
      <p:pic>
        <p:nvPicPr>
          <p:cNvPr id="17" name="Объект 4">
            <a:extLst>
              <a:ext uri="{FF2B5EF4-FFF2-40B4-BE49-F238E27FC236}">
                <a16:creationId xmlns:a16="http://schemas.microsoft.com/office/drawing/2014/main" id="{05B6704A-97A1-4EC4-8DF9-9D8B2BD21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62322" y="2506431"/>
            <a:ext cx="1840896" cy="2084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D1B59B-414A-4D03-B747-A4AB9CA00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712" y="1448778"/>
            <a:ext cx="3962333" cy="10163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9B3562-7199-4CD6-ADE3-2936F4767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0566" y="3373821"/>
            <a:ext cx="4222920" cy="754692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7A4F152-DF5D-4D40-A6F2-094A1E277317}"/>
              </a:ext>
            </a:extLst>
          </p:cNvPr>
          <p:cNvSpPr/>
          <p:nvPr/>
        </p:nvSpPr>
        <p:spPr>
          <a:xfrm>
            <a:off x="55002" y="842963"/>
            <a:ext cx="8992745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255" algn="just">
              <a:lnSpc>
                <a:spcPct val="107000"/>
              </a:lnSpc>
              <a:buClr>
                <a:srgbClr val="A88C5E"/>
              </a:buClr>
            </a:pPr>
            <a:r>
              <a:rPr lang="ru-RU" sz="1200" u="sng" dirty="0">
                <a:latin typeface="+mn-lt"/>
              </a:rPr>
              <a:t>ПРИЧИНА</a:t>
            </a:r>
            <a:r>
              <a:rPr lang="ru-RU" sz="1200" dirty="0">
                <a:latin typeface="+mn-lt"/>
              </a:rPr>
              <a:t>: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7C5CD2E-BFB1-4D4D-9804-5C49C1E3FD89}"/>
              </a:ext>
            </a:extLst>
          </p:cNvPr>
          <p:cNvSpPr txBox="1"/>
          <p:nvPr/>
        </p:nvSpPr>
        <p:spPr>
          <a:xfrm>
            <a:off x="0" y="4722174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88704A"/>
              </a:buClr>
              <a:buSzPct val="100000"/>
            </a:pPr>
            <a:r>
              <a:rPr lang="ru-RU" sz="1200" dirty="0">
                <a:solidFill>
                  <a:srgbClr val="00577A"/>
                </a:solidFill>
                <a:latin typeface="+mj-lt"/>
              </a:rPr>
              <a:t>Перевод информационного обмена с ДЦ на выделенные каналы связи (без использования сети Интернет) в полном объеме НЕ выполнен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83A81D0-4CE1-4C81-9AF5-693E7C0CF71B}"/>
              </a:ext>
            </a:extLst>
          </p:cNvPr>
          <p:cNvCxnSpPr>
            <a:cxnSpLocks/>
          </p:cNvCxnSpPr>
          <p:nvPr/>
        </p:nvCxnSpPr>
        <p:spPr bwMode="auto">
          <a:xfrm>
            <a:off x="117835" y="4734359"/>
            <a:ext cx="8908330" cy="0"/>
          </a:xfrm>
          <a:prstGeom prst="line">
            <a:avLst/>
          </a:prstGeom>
          <a:noFill/>
          <a:ln w="38100" cap="rnd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8CE265-FA97-4E4A-AED9-077623C1578C}"/>
              </a:ext>
            </a:extLst>
          </p:cNvPr>
          <p:cNvSpPr/>
          <p:nvPr/>
        </p:nvSpPr>
        <p:spPr>
          <a:xfrm>
            <a:off x="3875165" y="4093092"/>
            <a:ext cx="503550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>
                <a:latin typeface="+mn-lt"/>
              </a:rPr>
              <a:t>Обмен заявками: осуществлен перевод </a:t>
            </a:r>
            <a:r>
              <a:rPr lang="ru-RU" sz="1100" b="0" dirty="0">
                <a:solidFill>
                  <a:srgbClr val="FF0000"/>
                </a:solidFill>
                <a:latin typeface="+mn-lt"/>
              </a:rPr>
              <a:t>с 572 объектами из 987</a:t>
            </a:r>
          </a:p>
          <a:p>
            <a:r>
              <a:rPr lang="ru-RU" sz="1100" b="0" dirty="0">
                <a:latin typeface="+mn-lt"/>
              </a:rPr>
              <a:t>Обмен уведомлениями о составе и параметрах генерирующего оборудования: осуществлен перевод </a:t>
            </a:r>
            <a:r>
              <a:rPr lang="ru-RU" sz="1100" b="0" dirty="0">
                <a:solidFill>
                  <a:srgbClr val="FF0000"/>
                </a:solidFill>
                <a:latin typeface="+mn-lt"/>
              </a:rPr>
              <a:t>с 468 объектами из 636.</a:t>
            </a:r>
          </a:p>
        </p:txBody>
      </p:sp>
    </p:spTree>
    <p:extLst>
      <p:ext uri="{BB962C8B-B14F-4D97-AF65-F5344CB8AC3E}">
        <p14:creationId xmlns:p14="http://schemas.microsoft.com/office/powerpoint/2010/main" val="228259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53B301-6C64-4421-8FB2-10F067E85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6" y="1484373"/>
            <a:ext cx="4522974" cy="2020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E3DCC-6693-1639-6D42-A854EF19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64" y="-4169"/>
            <a:ext cx="7713407" cy="763777"/>
          </a:xfrm>
        </p:spPr>
        <p:txBody>
          <a:bodyPr/>
          <a:lstStyle/>
          <a:p>
            <a:r>
              <a:rPr lang="ru-RU" dirty="0">
                <a:solidFill>
                  <a:srgbClr val="916D50"/>
                </a:solidFill>
              </a:rPr>
              <a:t>Обмен заявками и данными КИСУ с ДЦ без использования сети интернет (с 2023 года)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EA4D2A7-06EE-130D-249C-4D3C7A1A4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7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1DFB50-6404-4AF0-A4C9-B309D2EF697C}"/>
              </a:ext>
            </a:extLst>
          </p:cNvPr>
          <p:cNvSpPr txBox="1"/>
          <p:nvPr/>
        </p:nvSpPr>
        <p:spPr>
          <a:xfrm>
            <a:off x="0" y="1074619"/>
            <a:ext cx="877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dirty="0">
                <a:solidFill>
                  <a:srgbClr val="003CA0"/>
                </a:solidFill>
                <a:latin typeface="+mn-lt"/>
              </a:rPr>
              <a:t>       </a:t>
            </a:r>
            <a:r>
              <a:rPr lang="ru-RU" sz="1200" b="0" dirty="0">
                <a:latin typeface="+mn-lt"/>
              </a:rPr>
              <a:t>Централизация информационного обмена заявками и данных КИСУ по каналам связи между центральными аппаратами АО «СО ЕЭС» и энергокомпаний имеет ряд преимуществ: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7A4F152-DF5D-4D40-A6F2-094A1E277317}"/>
              </a:ext>
            </a:extLst>
          </p:cNvPr>
          <p:cNvSpPr/>
          <p:nvPr/>
        </p:nvSpPr>
        <p:spPr>
          <a:xfrm>
            <a:off x="55002" y="842963"/>
            <a:ext cx="8992745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255" algn="just">
              <a:lnSpc>
                <a:spcPct val="107000"/>
              </a:lnSpc>
              <a:buClr>
                <a:srgbClr val="A88C5E"/>
              </a:buClr>
            </a:pPr>
            <a:r>
              <a:rPr lang="ru-RU" sz="1200" u="sng" dirty="0">
                <a:latin typeface="+mn-lt"/>
              </a:rPr>
              <a:t>ПРИЧИНА</a:t>
            </a:r>
            <a:r>
              <a:rPr lang="ru-RU" sz="1200" dirty="0">
                <a:latin typeface="+mn-lt"/>
              </a:rPr>
              <a:t>: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3467286-8B94-44A8-B74E-91CC3343BB05}"/>
              </a:ext>
            </a:extLst>
          </p:cNvPr>
          <p:cNvSpPr/>
          <p:nvPr/>
        </p:nvSpPr>
        <p:spPr bwMode="auto">
          <a:xfrm>
            <a:off x="1514784" y="1827153"/>
            <a:ext cx="1565464" cy="1683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600" dirty="0">
              <a:latin typeface="+mn-lt"/>
            </a:endParaRPr>
          </a:p>
        </p:txBody>
      </p:sp>
      <p:sp>
        <p:nvSpPr>
          <p:cNvPr id="23" name="Двойные фигурные скобки 22">
            <a:extLst>
              <a:ext uri="{FF2B5EF4-FFF2-40B4-BE49-F238E27FC236}">
                <a16:creationId xmlns:a16="http://schemas.microsoft.com/office/drawing/2014/main" id="{F8A5C65D-E826-41BC-BDAA-676FC9A5B76A}"/>
              </a:ext>
            </a:extLst>
          </p:cNvPr>
          <p:cNvSpPr/>
          <p:nvPr/>
        </p:nvSpPr>
        <p:spPr bwMode="auto">
          <a:xfrm>
            <a:off x="2020375" y="2585080"/>
            <a:ext cx="228600" cy="338554"/>
          </a:xfrm>
          <a:prstGeom prst="bracePai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7C815B-345A-43AB-B9D6-1F3B923A84B9}"/>
              </a:ext>
            </a:extLst>
          </p:cNvPr>
          <p:cNvSpPr txBox="1"/>
          <p:nvPr/>
        </p:nvSpPr>
        <p:spPr>
          <a:xfrm>
            <a:off x="5240458" y="1458390"/>
            <a:ext cx="3846785" cy="219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eaLnBrk="0" hangingPunct="0">
              <a:spcBef>
                <a:spcPct val="20000"/>
              </a:spcBef>
              <a:buClr>
                <a:srgbClr val="C1AE81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latin typeface="+mn-lt"/>
              </a:rPr>
              <a:t>Минимизация рисков ИБ </a:t>
            </a:r>
            <a:r>
              <a:rPr lang="ru-RU" sz="1100" b="0" dirty="0">
                <a:latin typeface="+mn-lt"/>
              </a:rPr>
              <a:t>(часто комплексы и АСУРЭО и КИСУ на объектах электроэнергетики размещаются в корпоративном контуре)</a:t>
            </a:r>
          </a:p>
          <a:p>
            <a:pPr marL="171450" indent="-171450" algn="just" eaLnBrk="0" hangingPunct="0">
              <a:spcBef>
                <a:spcPct val="20000"/>
              </a:spcBef>
              <a:buClr>
                <a:srgbClr val="C1AE81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latin typeface="+mn-lt"/>
              </a:rPr>
              <a:t>Резервирование информационного обмена </a:t>
            </a:r>
            <a:r>
              <a:rPr lang="ru-RU" sz="1100" b="0" dirty="0">
                <a:latin typeface="+mn-lt"/>
              </a:rPr>
              <a:t>(в нормальном режиме информационный обмен осуществляется по каналам связи между ЦА, в аварийном режиме - используется каналы СОТИАССО</a:t>
            </a:r>
          </a:p>
          <a:p>
            <a:pPr marL="171450" indent="-171450" algn="just" eaLnBrk="0" hangingPunct="0">
              <a:spcBef>
                <a:spcPct val="20000"/>
              </a:spcBef>
              <a:buClr>
                <a:srgbClr val="C1AE81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latin typeface="+mn-lt"/>
              </a:rPr>
              <a:t>Минимизация накладных расходов при передачи данных </a:t>
            </a:r>
            <a:r>
              <a:rPr lang="ru-RU" sz="1100" b="0" dirty="0">
                <a:latin typeface="+mn-lt"/>
              </a:rPr>
              <a:t>при централизации комплексов АСУРЭО и КИСУ у субъектов (меньше промежуточных узлов в тракте)</a:t>
            </a:r>
          </a:p>
        </p:txBody>
      </p:sp>
      <p:sp>
        <p:nvSpPr>
          <p:cNvPr id="25" name="Стрелка: штриховая вправо 24">
            <a:extLst>
              <a:ext uri="{FF2B5EF4-FFF2-40B4-BE49-F238E27FC236}">
                <a16:creationId xmlns:a16="http://schemas.microsoft.com/office/drawing/2014/main" id="{9FDEE116-1348-4D8E-AD09-84C0326BE003}"/>
              </a:ext>
            </a:extLst>
          </p:cNvPr>
          <p:cNvSpPr/>
          <p:nvPr/>
        </p:nvSpPr>
        <p:spPr bwMode="auto">
          <a:xfrm>
            <a:off x="4776202" y="2080504"/>
            <a:ext cx="564555" cy="436706"/>
          </a:xfrm>
          <a:prstGeom prst="stripedRightArrow">
            <a:avLst/>
          </a:pr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0CD776-9E0C-49F2-97D8-C0B2622C5A87}"/>
              </a:ext>
            </a:extLst>
          </p:cNvPr>
          <p:cNvSpPr/>
          <p:nvPr/>
        </p:nvSpPr>
        <p:spPr>
          <a:xfrm>
            <a:off x="0" y="3483587"/>
            <a:ext cx="1670970" cy="275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255" algn="just">
              <a:lnSpc>
                <a:spcPct val="107000"/>
              </a:lnSpc>
              <a:buClr>
                <a:srgbClr val="A88C5E"/>
              </a:buClr>
            </a:pPr>
            <a:r>
              <a:rPr lang="ru-RU" sz="1200" u="sng" dirty="0">
                <a:latin typeface="+mn-lt"/>
              </a:rPr>
              <a:t>ТЕКУЩИЙ СТАТУС: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BEE487-5926-4DCB-B736-201B3EC59FC5}"/>
              </a:ext>
            </a:extLst>
          </p:cNvPr>
          <p:cNvSpPr txBox="1"/>
          <p:nvPr/>
        </p:nvSpPr>
        <p:spPr>
          <a:xfrm>
            <a:off x="0" y="3702087"/>
            <a:ext cx="8775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dirty="0">
                <a:solidFill>
                  <a:srgbClr val="003CA0"/>
                </a:solidFill>
                <a:latin typeface="+mn-lt"/>
              </a:rPr>
              <a:t>       </a:t>
            </a:r>
            <a:r>
              <a:rPr lang="ru-RU" sz="1200" b="0" dirty="0">
                <a:latin typeface="+mn-lt"/>
              </a:rPr>
              <a:t>Централизация информационного обмена заявками и данных КИСУ реализована  с:</a:t>
            </a:r>
          </a:p>
          <a:p>
            <a:pPr marL="171450" indent="-171450" algn="just">
              <a:buClr>
                <a:srgbClr val="A68941"/>
              </a:buClr>
              <a:buFont typeface="Wingdings" panose="05000000000000000000" pitchFamily="2" charset="2"/>
              <a:buChar char="ü"/>
            </a:pPr>
            <a:r>
              <a:rPr lang="ru-RU" sz="1200" b="0" dirty="0">
                <a:latin typeface="+mn-lt"/>
              </a:rPr>
              <a:t>ПАО «РусГидро» (в рамках импортозамещения и централизации комплексов АСУРЭО и КИСУ)</a:t>
            </a:r>
          </a:p>
          <a:p>
            <a:pPr marL="171450" indent="-171450" algn="just">
              <a:buClr>
                <a:srgbClr val="A68941"/>
              </a:buClr>
              <a:buFont typeface="Wingdings" panose="05000000000000000000" pitchFamily="2" charset="2"/>
              <a:buChar char="ü"/>
            </a:pPr>
            <a:r>
              <a:rPr lang="ru-RU" sz="1200" b="0" dirty="0">
                <a:latin typeface="+mn-lt"/>
              </a:rPr>
              <a:t>ПАО «Концерн Росэнергоатом» (в рамках импортозамещения и централизации комплексов АСУРЭО и КИСУ)</a:t>
            </a:r>
          </a:p>
          <a:p>
            <a:pPr marL="171450" indent="-171450" algn="just">
              <a:buClr>
                <a:srgbClr val="A68941"/>
              </a:buClr>
              <a:buFont typeface="Wingdings" panose="05000000000000000000" pitchFamily="2" charset="2"/>
              <a:buChar char="ü"/>
            </a:pPr>
            <a:r>
              <a:rPr lang="ru-RU" sz="1200" b="0" dirty="0">
                <a:latin typeface="+mn-lt"/>
              </a:rPr>
              <a:t>ПАО «Т плюс»</a:t>
            </a: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1A14226F-AC37-458C-A18A-854E50ED5034}"/>
              </a:ext>
            </a:extLst>
          </p:cNvPr>
          <p:cNvSpPr txBox="1"/>
          <p:nvPr/>
        </p:nvSpPr>
        <p:spPr>
          <a:xfrm>
            <a:off x="0" y="4679233"/>
            <a:ext cx="9144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88704A"/>
              </a:buClr>
              <a:buSzPct val="100000"/>
            </a:pPr>
            <a:r>
              <a:rPr lang="ru-RU" sz="1200" dirty="0">
                <a:solidFill>
                  <a:srgbClr val="00577A"/>
                </a:solidFill>
                <a:latin typeface="+mn-lt"/>
              </a:rPr>
              <a:t>Целесообразно проработать аналогичное техническое решение с иными крупными субъектами электроэнергетики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2C272EE-DADD-4887-ABBC-20C6D4700863}"/>
              </a:ext>
            </a:extLst>
          </p:cNvPr>
          <p:cNvCxnSpPr>
            <a:cxnSpLocks/>
          </p:cNvCxnSpPr>
          <p:nvPr/>
        </p:nvCxnSpPr>
        <p:spPr bwMode="auto">
          <a:xfrm>
            <a:off x="127262" y="4615670"/>
            <a:ext cx="8889476" cy="0"/>
          </a:xfrm>
          <a:prstGeom prst="line">
            <a:avLst/>
          </a:prstGeom>
          <a:noFill/>
          <a:ln w="38100" cap="rnd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5907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E3DCC-6693-1639-6D42-A854EF19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64" y="-4169"/>
            <a:ext cx="7713407" cy="763777"/>
          </a:xfrm>
        </p:spPr>
        <p:txBody>
          <a:bodyPr/>
          <a:lstStyle/>
          <a:p>
            <a:r>
              <a:rPr lang="ru-RU" dirty="0">
                <a:solidFill>
                  <a:srgbClr val="916D50"/>
                </a:solidFill>
              </a:rPr>
              <a:t>использование технологических сетей связи энергокомпаний для СОТИАССО (с 2023 года)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EA4D2A7-06EE-130D-249C-4D3C7A1A4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8</a:t>
            </a:fld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7A4F152-DF5D-4D40-A6F2-094A1E277317}"/>
              </a:ext>
            </a:extLst>
          </p:cNvPr>
          <p:cNvSpPr/>
          <p:nvPr/>
        </p:nvSpPr>
        <p:spPr>
          <a:xfrm>
            <a:off x="55002" y="842963"/>
            <a:ext cx="8992745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255" algn="just">
              <a:lnSpc>
                <a:spcPct val="107000"/>
              </a:lnSpc>
              <a:buClr>
                <a:srgbClr val="A88C5E"/>
              </a:buClr>
            </a:pPr>
            <a:r>
              <a:rPr lang="ru-RU" sz="1200" u="sng" dirty="0">
                <a:latin typeface="+mn-lt"/>
              </a:rPr>
              <a:t>ПРИЧИНА</a:t>
            </a:r>
            <a:r>
              <a:rPr lang="ru-RU" sz="1200" dirty="0">
                <a:latin typeface="+mn-lt"/>
              </a:rPr>
              <a:t>:</a:t>
            </a:r>
          </a:p>
        </p:txBody>
      </p:sp>
      <p:sp>
        <p:nvSpPr>
          <p:cNvPr id="30" name="Объект 6">
            <a:extLst>
              <a:ext uri="{FF2B5EF4-FFF2-40B4-BE49-F238E27FC236}">
                <a16:creationId xmlns:a16="http://schemas.microsoft.com/office/drawing/2014/main" id="{4B80D1DF-A7A3-4135-87EF-308D29B0C0E7}"/>
              </a:ext>
            </a:extLst>
          </p:cNvPr>
          <p:cNvSpPr txBox="1">
            <a:spLocks/>
          </p:cNvSpPr>
          <p:nvPr/>
        </p:nvSpPr>
        <p:spPr bwMode="auto">
          <a:xfrm>
            <a:off x="0" y="1036173"/>
            <a:ext cx="8915400" cy="416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A68941"/>
              </a:buClr>
              <a:buFont typeface="Wingdings" panose="05000000000000000000" pitchFamily="2" charset="2"/>
              <a:buChar char="Ø"/>
            </a:pPr>
            <a:r>
              <a:rPr lang="ru-RU" sz="1200" b="0" dirty="0">
                <a:solidFill>
                  <a:schemeClr val="tx1"/>
                </a:solidFill>
              </a:rPr>
              <a:t>Использование технологических сетей связи субъектов электроэнергетики для организации каналов связи систем обмена технологической информацией объектов электроэнергетики (энергопринимающих установок) с диспетчерскими центрами </a:t>
            </a:r>
            <a:r>
              <a:rPr lang="ru-RU" sz="1400" dirty="0">
                <a:solidFill>
                  <a:srgbClr val="007976"/>
                </a:solidFill>
              </a:rPr>
              <a:t>имеет </a:t>
            </a:r>
            <a:r>
              <a:rPr lang="ru-RU" sz="1400" kern="0" dirty="0">
                <a:solidFill>
                  <a:srgbClr val="007976"/>
                </a:solidFill>
              </a:rPr>
              <a:t>преимущества</a:t>
            </a:r>
            <a:r>
              <a:rPr lang="ru-RU" sz="1200" b="0" dirty="0">
                <a:solidFill>
                  <a:srgbClr val="007976"/>
                </a:solidFill>
              </a:rPr>
              <a:t>:</a:t>
            </a:r>
          </a:p>
          <a:p>
            <a:pPr marL="449263" lvl="1" indent="0">
              <a:buNone/>
            </a:pPr>
            <a:r>
              <a:rPr lang="ru-RU" sz="1200" dirty="0"/>
              <a:t>Возможность гарантировать работу каналов связи </a:t>
            </a:r>
            <a:r>
              <a:rPr lang="ru-RU" sz="1200" b="0" dirty="0"/>
              <a:t>в условиях развития аварий в электроэнергетике, приводящих к </a:t>
            </a:r>
            <a:r>
              <a:rPr lang="ru-RU" sz="1200" dirty="0"/>
              <a:t>потере внешнего электроснабжения </a:t>
            </a:r>
            <a:r>
              <a:rPr lang="ru-RU" sz="1200" b="0" dirty="0"/>
              <a:t>узлов связи операторов связи.         </a:t>
            </a:r>
          </a:p>
          <a:p>
            <a:pPr marL="449263" lvl="1" indent="0">
              <a:buNone/>
            </a:pPr>
            <a:r>
              <a:rPr lang="ru-RU" sz="1200" dirty="0"/>
              <a:t>Возможность проверить весь тракт, канал связи</a:t>
            </a:r>
            <a:r>
              <a:rPr lang="ru-RU" sz="1200" b="0" dirty="0"/>
              <a:t>, получить и проверить схемы организации каналов связи, в том числе проверить выполнение требований по обеспечению независимости двух каналов, в соответствии с Приказом Министерства энергетики Российской Федерации от 20.12.2022 № 1340 «Об утверждении Правил предоставления информации, необходимой для осуществления оперативно-диспетчерского управления в электроэнергетике» (телеком операторы такой информации не предоставляют).</a:t>
            </a:r>
          </a:p>
          <a:p>
            <a:pPr marL="449263" lvl="1" indent="0">
              <a:buNone/>
            </a:pPr>
            <a:endParaRPr lang="ru-RU" sz="1200" b="0" dirty="0"/>
          </a:p>
          <a:p>
            <a:pPr>
              <a:buClr>
                <a:srgbClr val="A68941"/>
              </a:buClr>
              <a:buFont typeface="Wingdings" panose="05000000000000000000" pitchFamily="2" charset="2"/>
              <a:buChar char="Ø"/>
            </a:pPr>
            <a:r>
              <a:rPr lang="ru-RU" sz="1200" b="0" dirty="0">
                <a:solidFill>
                  <a:schemeClr val="tx1"/>
                </a:solidFill>
              </a:rPr>
              <a:t>Правилами технической эксплуатации электрических станций и сетей Российской Федерации, утверждёнными Приказом Министерства энергетики Российской Федерации от 04.10.2022 №1070, организация эксплуатации программно-аппаратных средств АСУ (СДТУ), за исключением исполнительных устройств, на объектах электроэнергетики, имеющих в своем составе РУ классом напряжения 35 </a:t>
            </a:r>
            <a:r>
              <a:rPr lang="ru-RU" sz="1200" b="0" dirty="0" err="1">
                <a:solidFill>
                  <a:schemeClr val="tx1"/>
                </a:solidFill>
              </a:rPr>
              <a:t>кВ</a:t>
            </a:r>
            <a:r>
              <a:rPr lang="ru-RU" sz="1200" b="0" dirty="0">
                <a:solidFill>
                  <a:schemeClr val="tx1"/>
                </a:solidFill>
              </a:rPr>
              <a:t> и выше, в ЦУС, центрах управления ВЭС (СЭС), </a:t>
            </a:r>
            <a:r>
              <a:rPr lang="ru-RU" sz="1200" dirty="0">
                <a:solidFill>
                  <a:schemeClr val="tx1"/>
                </a:solidFill>
              </a:rPr>
              <a:t>должна обеспечивать функционирование АСУ (СДТУ) в течение не менее 30 минут при исчезновении напряжения питающей сети.</a:t>
            </a:r>
          </a:p>
          <a:p>
            <a:pPr>
              <a:buClr>
                <a:srgbClr val="A68941"/>
              </a:buClr>
              <a:buFont typeface="Wingdings" panose="05000000000000000000" pitchFamily="2" charset="2"/>
              <a:buChar char="Ø"/>
            </a:pPr>
            <a:r>
              <a:rPr lang="ru-RU" sz="1200" b="0" dirty="0">
                <a:solidFill>
                  <a:schemeClr val="tx1"/>
                </a:solidFill>
              </a:rPr>
              <a:t>Правилами организации технического обслуживания и ремонта объектов электроэнергетики, утверждёнными Приказом Министерства энергетики Российской Федерации от 25.10.2017 №1013, </a:t>
            </a:r>
            <a:r>
              <a:rPr lang="ru-RU" sz="1200" dirty="0">
                <a:solidFill>
                  <a:schemeClr val="tx1"/>
                </a:solidFill>
              </a:rPr>
              <a:t>определены требования к техническому обслуживанию и ремонту СДТУ, в том числе ИБП, обеспечивающих работу СДТУ</a:t>
            </a:r>
            <a:r>
              <a:rPr lang="ru-RU" sz="1200" b="0" dirty="0">
                <a:solidFill>
                  <a:schemeClr val="tx1"/>
                </a:solidFill>
              </a:rPr>
              <a:t>. </a:t>
            </a:r>
          </a:p>
        </p:txBody>
      </p:sp>
      <p:grpSp>
        <p:nvGrpSpPr>
          <p:cNvPr id="31" name="Google Shape;9245;p68">
            <a:extLst>
              <a:ext uri="{FF2B5EF4-FFF2-40B4-BE49-F238E27FC236}">
                <a16:creationId xmlns:a16="http://schemas.microsoft.com/office/drawing/2014/main" id="{0A08C9DF-ABEF-40ED-B3E3-32AD3F43A565}"/>
              </a:ext>
            </a:extLst>
          </p:cNvPr>
          <p:cNvGrpSpPr/>
          <p:nvPr/>
        </p:nvGrpSpPr>
        <p:grpSpPr>
          <a:xfrm>
            <a:off x="277150" y="1698055"/>
            <a:ext cx="231303" cy="265035"/>
            <a:chOff x="1487200" y="4993750"/>
            <a:chExt cx="483125" cy="483125"/>
          </a:xfrm>
        </p:grpSpPr>
        <p:sp>
          <p:nvSpPr>
            <p:cNvPr id="32" name="Google Shape;9246;p68">
              <a:extLst>
                <a:ext uri="{FF2B5EF4-FFF2-40B4-BE49-F238E27FC236}">
                  <a16:creationId xmlns:a16="http://schemas.microsoft.com/office/drawing/2014/main" id="{5CA77945-899D-4111-B9F8-26205348858A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797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33" name="Google Shape;9247;p68">
              <a:extLst>
                <a:ext uri="{FF2B5EF4-FFF2-40B4-BE49-F238E27FC236}">
                  <a16:creationId xmlns:a16="http://schemas.microsoft.com/office/drawing/2014/main" id="{E2E0F64F-EDEA-4385-9799-B3F180B40324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797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37" name="Google Shape;9245;p68">
            <a:extLst>
              <a:ext uri="{FF2B5EF4-FFF2-40B4-BE49-F238E27FC236}">
                <a16:creationId xmlns:a16="http://schemas.microsoft.com/office/drawing/2014/main" id="{075587F1-077E-4498-B7C9-12FD19B16BD2}"/>
              </a:ext>
            </a:extLst>
          </p:cNvPr>
          <p:cNvGrpSpPr/>
          <p:nvPr/>
        </p:nvGrpSpPr>
        <p:grpSpPr>
          <a:xfrm>
            <a:off x="277150" y="2073902"/>
            <a:ext cx="231303" cy="265035"/>
            <a:chOff x="1487200" y="4993750"/>
            <a:chExt cx="483125" cy="483125"/>
          </a:xfrm>
        </p:grpSpPr>
        <p:sp>
          <p:nvSpPr>
            <p:cNvPr id="38" name="Google Shape;9246;p68">
              <a:extLst>
                <a:ext uri="{FF2B5EF4-FFF2-40B4-BE49-F238E27FC236}">
                  <a16:creationId xmlns:a16="http://schemas.microsoft.com/office/drawing/2014/main" id="{17AB6E5A-FD0A-4CD2-96B4-893E7465258E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797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" name="Google Shape;9247;p68">
              <a:extLst>
                <a:ext uri="{FF2B5EF4-FFF2-40B4-BE49-F238E27FC236}">
                  <a16:creationId xmlns:a16="http://schemas.microsoft.com/office/drawing/2014/main" id="{B103F618-C2F0-47EA-A851-A23FD2CB9A20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797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22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E3DCC-6693-1639-6D42-A854EF19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64" y="-4169"/>
            <a:ext cx="7713407" cy="763777"/>
          </a:xfrm>
        </p:spPr>
        <p:txBody>
          <a:bodyPr/>
          <a:lstStyle/>
          <a:p>
            <a:r>
              <a:rPr lang="ru-RU" dirty="0">
                <a:solidFill>
                  <a:srgbClr val="916D50"/>
                </a:solidFill>
              </a:rPr>
              <a:t>использование технологических сетей связи энергокомпаний (с 2024 года)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EA4D2A7-06EE-130D-249C-4D3C7A1A4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9</a:t>
            </a:fld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7A4F152-DF5D-4D40-A6F2-094A1E277317}"/>
              </a:ext>
            </a:extLst>
          </p:cNvPr>
          <p:cNvSpPr/>
          <p:nvPr/>
        </p:nvSpPr>
        <p:spPr>
          <a:xfrm>
            <a:off x="55002" y="842963"/>
            <a:ext cx="8992745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255" algn="just">
              <a:lnSpc>
                <a:spcPct val="107000"/>
              </a:lnSpc>
              <a:buClr>
                <a:srgbClr val="A88C5E"/>
              </a:buClr>
            </a:pPr>
            <a:r>
              <a:rPr lang="ru-RU" sz="1200" u="sng" dirty="0">
                <a:latin typeface="+mn-lt"/>
              </a:rPr>
              <a:t>ПРИЧИНА</a:t>
            </a:r>
            <a:r>
              <a:rPr lang="ru-RU" sz="1200" dirty="0">
                <a:latin typeface="+mn-lt"/>
              </a:rPr>
              <a:t>:</a:t>
            </a:r>
          </a:p>
        </p:txBody>
      </p:sp>
      <p:sp>
        <p:nvSpPr>
          <p:cNvPr id="30" name="Объект 6">
            <a:extLst>
              <a:ext uri="{FF2B5EF4-FFF2-40B4-BE49-F238E27FC236}">
                <a16:creationId xmlns:a16="http://schemas.microsoft.com/office/drawing/2014/main" id="{4B80D1DF-A7A3-4135-87EF-308D29B0C0E7}"/>
              </a:ext>
            </a:extLst>
          </p:cNvPr>
          <p:cNvSpPr txBox="1">
            <a:spLocks/>
          </p:cNvSpPr>
          <p:nvPr/>
        </p:nvSpPr>
        <p:spPr bwMode="auto">
          <a:xfrm>
            <a:off x="0" y="1086279"/>
            <a:ext cx="8915400" cy="253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8941"/>
              </a:buClr>
              <a:buFont typeface="Wingdings" panose="05000000000000000000" pitchFamily="2" charset="2"/>
              <a:buChar char="Ø"/>
            </a:pPr>
            <a:r>
              <a:rPr lang="ru-RU" sz="1200" b="0" dirty="0">
                <a:solidFill>
                  <a:schemeClr val="tx1"/>
                </a:solidFill>
              </a:rPr>
              <a:t>Подтверждена актуальность задачи с учетом поручений протокола заседания Правительственной комиссии по обеспечению безопасности электроснабжения (федерального штаба) о ходе расследования причин </a:t>
            </a:r>
            <a:r>
              <a:rPr lang="ru-RU" sz="1200" dirty="0">
                <a:solidFill>
                  <a:schemeClr val="tx1"/>
                </a:solidFill>
              </a:rPr>
              <a:t>аварии, произошедшей 16.08.2024 на ОРУ 500 </a:t>
            </a:r>
            <a:r>
              <a:rPr lang="ru-RU" sz="1200" dirty="0" err="1">
                <a:solidFill>
                  <a:schemeClr val="tx1"/>
                </a:solidFill>
              </a:rPr>
              <a:t>кВ</a:t>
            </a:r>
            <a:r>
              <a:rPr lang="ru-RU" sz="1200" dirty="0">
                <a:solidFill>
                  <a:schemeClr val="tx1"/>
                </a:solidFill>
              </a:rPr>
              <a:t> Приморской ГРЭС, от 05.09.2024 № ЕГ-232/1пр</a:t>
            </a:r>
            <a:r>
              <a:rPr lang="ru-RU" sz="1200" b="0" dirty="0">
                <a:solidFill>
                  <a:schemeClr val="tx1"/>
                </a:solidFill>
              </a:rPr>
              <a:t>, в том числе:</a:t>
            </a:r>
          </a:p>
          <a:p>
            <a:pPr lvl="1">
              <a:buClr>
                <a:srgbClr val="A68941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</a:rPr>
              <a:t>Обеспечить функционирование оборудования связи, </a:t>
            </a:r>
            <a:r>
              <a:rPr lang="ru-RU" sz="1100" dirty="0"/>
              <a:t>задействованного в организации </a:t>
            </a:r>
            <a:r>
              <a:rPr lang="ru-RU" sz="1100" dirty="0">
                <a:solidFill>
                  <a:schemeClr val="tx1"/>
                </a:solidFill>
              </a:rPr>
              <a:t>каналов связи с объектов электроэнергетики, участвующих в развороте энергосистемы, в ДЦ</a:t>
            </a:r>
            <a:r>
              <a:rPr lang="ru-RU" sz="1100" dirty="0"/>
              <a:t>, при потери внешнего электроснабжения узлов связи, в том числе промежуточных, не менее двух часов</a:t>
            </a:r>
            <a:r>
              <a:rPr lang="ru-RU" sz="1100" dirty="0">
                <a:solidFill>
                  <a:schemeClr val="tx1"/>
                </a:solidFill>
              </a:rPr>
              <a:t>. </a:t>
            </a:r>
            <a:r>
              <a:rPr lang="ru-RU" sz="1100" b="0" dirty="0">
                <a:solidFill>
                  <a:srgbClr val="FF0000"/>
                </a:solidFill>
              </a:rPr>
              <a:t>При этом по операторам связи выполнить данное требование возможно условно только по федеральным операторам связи и на крупных узла связи, в остальных случаях - невозможно. </a:t>
            </a:r>
          </a:p>
          <a:p>
            <a:pPr>
              <a:buClr>
                <a:srgbClr val="A68941"/>
              </a:buClr>
              <a:buFont typeface="Wingdings" panose="05000000000000000000" pitchFamily="2" charset="2"/>
              <a:buChar char="Ø"/>
            </a:pPr>
            <a:r>
              <a:rPr lang="ru-RU" sz="1200" b="0" dirty="0">
                <a:solidFill>
                  <a:schemeClr val="tx1"/>
                </a:solidFill>
              </a:rPr>
              <a:t>С учетом невозможности обеспечить исполнение требований по обеспечению продолжительности автономной работы оборудования связи на узлах операторов связи не менее двух часов, целесообразно с энергообъектами особой важности организовать не менее одного канала с использованием только технологических сетей связи субъектов электроэнергетики.  </a:t>
            </a:r>
            <a:r>
              <a:rPr lang="ru-RU" sz="1200" b="0" dirty="0">
                <a:solidFill>
                  <a:srgbClr val="FF0000"/>
                </a:solidFill>
              </a:rPr>
              <a:t>При этом действующими НПА не предусмотрены указанные требования. Для выпуска Приказа Минэнерго нужно содействие владельцев технологических сетей в его подготовке.</a:t>
            </a:r>
          </a:p>
          <a:p>
            <a:pPr>
              <a:buClr>
                <a:srgbClr val="A68941"/>
              </a:buClr>
              <a:buFont typeface="Wingdings" panose="05000000000000000000" pitchFamily="2" charset="2"/>
              <a:buChar char="Ø"/>
            </a:pPr>
            <a:endParaRPr lang="ru-RU" sz="1200" b="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32D77AE-4B1B-4320-B5C8-F07EFE41F193}"/>
              </a:ext>
            </a:extLst>
          </p:cNvPr>
          <p:cNvSpPr/>
          <p:nvPr/>
        </p:nvSpPr>
        <p:spPr>
          <a:xfrm>
            <a:off x="0" y="3710468"/>
            <a:ext cx="1670970" cy="275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255" algn="just">
              <a:lnSpc>
                <a:spcPct val="107000"/>
              </a:lnSpc>
              <a:buClr>
                <a:srgbClr val="A88C5E"/>
              </a:buClr>
            </a:pPr>
            <a:r>
              <a:rPr lang="ru-RU" sz="1200" u="sng" dirty="0">
                <a:latin typeface="+mn-lt"/>
              </a:rPr>
              <a:t>ТЕКУЩИЙ СТАТУС: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6572A6-97EF-4709-876E-46B050A7FDF1}"/>
              </a:ext>
            </a:extLst>
          </p:cNvPr>
          <p:cNvSpPr/>
          <p:nvPr/>
        </p:nvSpPr>
        <p:spPr>
          <a:xfrm>
            <a:off x="0" y="3943171"/>
            <a:ext cx="8978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Clr>
                <a:srgbClr val="A68941"/>
              </a:buClr>
              <a:buFont typeface="Wingdings" panose="05000000000000000000" pitchFamily="2" charset="2"/>
              <a:buChar char="Ø"/>
            </a:pPr>
            <a:r>
              <a:rPr lang="ru-RU" sz="1200" b="0" dirty="0"/>
              <a:t>В АО «СО ЕЭС» между всеми ДЦ кроме Балтийского РДУ и РДУ Татарстана организованы дополнительные каналы связи с использованием технологических сетей связи ПАО «Россети» и иных субъектов</a:t>
            </a:r>
          </a:p>
          <a:p>
            <a:pPr marL="179388" indent="-179388">
              <a:buClr>
                <a:srgbClr val="A68941"/>
              </a:buClr>
              <a:buFont typeface="Wingdings" panose="05000000000000000000" pitchFamily="2" charset="2"/>
              <a:buChar char="Ø"/>
            </a:pPr>
            <a:endParaRPr lang="ru-RU" sz="1200" b="0" dirty="0">
              <a:latin typeface="+mn-lt"/>
            </a:endParaRPr>
          </a:p>
          <a:p>
            <a:pPr marL="179388" indent="-179388">
              <a:buClr>
                <a:srgbClr val="A68941"/>
              </a:buClr>
              <a:buFont typeface="Wingdings" panose="05000000000000000000" pitchFamily="2" charset="2"/>
              <a:buChar char="Ø"/>
            </a:pPr>
            <a:r>
              <a:rPr lang="ru-RU" sz="1200" b="0" dirty="0">
                <a:latin typeface="+mn-lt"/>
              </a:rPr>
              <a:t>Для проработки вопросов использования технологических сетей связи, подготовки изменений в НПА, АО «СО ЕЭС» предлагает создать Рабочую группу, включив представителей крупных субъектов отрасли, в том числе владеющих технологическими сетями связи. </a:t>
            </a:r>
            <a:endParaRPr lang="ru-RU" sz="1200" b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837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СО">
  <a:themeElements>
    <a:clrScheme name="СО ЕЭС Нормальная">
      <a:dk1>
        <a:srgbClr val="000000"/>
      </a:dk1>
      <a:lt1>
        <a:srgbClr val="FFFFFF"/>
      </a:lt1>
      <a:dk2>
        <a:srgbClr val="001CA8"/>
      </a:dk2>
      <a:lt2>
        <a:srgbClr val="FFFFFF"/>
      </a:lt2>
      <a:accent1>
        <a:srgbClr val="001CA8"/>
      </a:accent1>
      <a:accent2>
        <a:srgbClr val="837041"/>
      </a:accent2>
      <a:accent3>
        <a:srgbClr val="00577A"/>
      </a:accent3>
      <a:accent4>
        <a:srgbClr val="00928F"/>
      </a:accent4>
      <a:accent5>
        <a:srgbClr val="E43E28"/>
      </a:accent5>
      <a:accent6>
        <a:srgbClr val="EECC00"/>
      </a:accent6>
      <a:hlink>
        <a:srgbClr val="9F884F"/>
      </a:hlink>
      <a:folHlink>
        <a:srgbClr val="6A5B34"/>
      </a:folHlink>
    </a:clrScheme>
    <a:fontScheme name="СО ЕЭС">
      <a:majorFont>
        <a:latin typeface="Liberation Sans"/>
        <a:ea typeface="Arial"/>
        <a:cs typeface="Arial"/>
      </a:majorFont>
      <a:minorFont>
        <a:latin typeface="Liberation Sans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E8E1D0"/>
        </a:solidFill>
        <a:ln w="9525">
          <a:solidFill>
            <a:srgbClr val="A88C5E"/>
          </a:solidFill>
          <a:prstDash val="solid"/>
        </a:ln>
      </a:spPr>
      <a:bodyPr/>
      <a:lstStyle/>
    </a:spDef>
    <a:lnDef>
      <a:spPr bwMode="auto">
        <a:prstGeom prst="rect">
          <a:avLst/>
        </a:prstGeom>
        <a:noFill/>
        <a:ln w="12700" cap="flat" cmpd="sng" algn="ctr">
          <a:solidFill>
            <a:srgbClr val="A88C5E"/>
          </a:solidFill>
          <a:prstDash val="solid"/>
          <a:round/>
          <a:headEnd type="none" w="med" len="med"/>
          <a:tailEnd type="triangle" w="lg" len="sm"/>
        </a:ln>
      </a:spPr>
      <a:bodyPr/>
      <a:lstStyle/>
    </a:lnDef>
    <a:txDef>
      <a:spPr bwMode="auto"/>
      <a:bodyPr/>
      <a:lstStyle/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3032</TotalTime>
  <Words>1977</Words>
  <Application>Microsoft Office PowerPoint</Application>
  <DocSecurity>0</DocSecurity>
  <PresentationFormat>Экран (16:9)</PresentationFormat>
  <Paragraphs>156</Paragraphs>
  <Slides>12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Liberation Sans</vt:lpstr>
      <vt:lpstr>Times New Roman</vt:lpstr>
      <vt:lpstr>Wingdings</vt:lpstr>
      <vt:lpstr>Тема СО</vt:lpstr>
      <vt:lpstr>Visio</vt:lpstr>
      <vt:lpstr>Взгляд назад: итоги работы конференций ОКИТ</vt:lpstr>
      <vt:lpstr>Основные предложения АО «СО ЕЭС» на окит за 2021-2024 года</vt:lpstr>
      <vt:lpstr>Основные предложения АО «СО ЕЭС» на окит за 2021-2024 года</vt:lpstr>
      <vt:lpstr>Переход на IP технологии (с 2021 года)</vt:lpstr>
      <vt:lpstr>Переход на IP технологии (с 2021 года)</vt:lpstr>
      <vt:lpstr>Обмен заявками и данными КИСУ с ДЦ без использования сети интернет (с 2022 года)</vt:lpstr>
      <vt:lpstr>Обмен заявками и данными КИСУ с ДЦ без использования сети интернет (с 2023 года)</vt:lpstr>
      <vt:lpstr>использование технологических сетей связи энергокомпаний для СОТИАССО (с 2023 года)</vt:lpstr>
      <vt:lpstr>использование технологических сетей связи энергокомпаний (с 2024 года)</vt:lpstr>
      <vt:lpstr>Интеграция сервисов корпоративной телефонной связи и ВКС. Разработка типовых схем (с 2023 года)</vt:lpstr>
      <vt:lpstr>выводы</vt:lpstr>
      <vt:lpstr>Спасибо за внимание!</vt:lpstr>
    </vt:vector>
  </TitlesOfParts>
  <Manager/>
  <Company>Системный оператор Единой энергетической системы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 "СО ЕЭС"</dc:title>
  <dc:subject>Системный оператор Единой энергетической системы</dc:subject>
  <dc:creator>Системный оператор Единой энергетической системы</dc:creator>
  <cp:keywords/>
  <dc:description/>
  <cp:lastModifiedBy>Лигачев Глеб Владимирович</cp:lastModifiedBy>
  <cp:revision>581</cp:revision>
  <cp:lastPrinted>2025-07-15T07:01:39Z</cp:lastPrinted>
  <dcterms:created xsi:type="dcterms:W3CDTF">2023-03-22T05:01:27Z</dcterms:created>
  <dcterms:modified xsi:type="dcterms:W3CDTF">2025-07-15T12:35:49Z</dcterms:modified>
  <cp:category/>
  <dc:identifier/>
  <cp:contentStatus/>
  <dc:language/>
  <cp:version/>
</cp:coreProperties>
</file>