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97" r:id="rId3"/>
    <p:sldId id="2147308651" r:id="rId4"/>
    <p:sldId id="2147308652" r:id="rId5"/>
    <p:sldId id="2147308653" r:id="rId6"/>
    <p:sldId id="2147308658" r:id="rId7"/>
    <p:sldId id="2147308659" r:id="rId8"/>
    <p:sldId id="303" r:id="rId9"/>
    <p:sldId id="312" r:id="rId10"/>
    <p:sldId id="317" r:id="rId11"/>
    <p:sldId id="307" r:id="rId12"/>
    <p:sldId id="2147308657" r:id="rId13"/>
    <p:sldId id="304" r:id="rId14"/>
    <p:sldId id="306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65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  <p15:guide id="4" orient="horz" pos="2432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  <p15:guide id="7" pos="461" userDrawn="1">
          <p15:clr>
            <a:srgbClr val="A4A3A4"/>
          </p15:clr>
        </p15:guide>
        <p15:guide id="9" pos="55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9CB"/>
    <a:srgbClr val="000DAB"/>
    <a:srgbClr val="4AC0FC"/>
    <a:srgbClr val="37A4F7"/>
    <a:srgbClr val="EFF5F9"/>
    <a:srgbClr val="F4F8FB"/>
    <a:srgbClr val="E8F1F7"/>
    <a:srgbClr val="E0ECF4"/>
    <a:srgbClr val="DDDDDD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6" autoAdjust="0"/>
    <p:restoredTop sz="95522" autoAdjust="0"/>
  </p:normalViewPr>
  <p:slideViewPr>
    <p:cSldViewPr snapToGrid="0" showGuides="1">
      <p:cViewPr varScale="1">
        <p:scale>
          <a:sx n="118" d="100"/>
          <a:sy n="118" d="100"/>
        </p:scale>
        <p:origin x="832" y="200"/>
      </p:cViewPr>
      <p:guideLst>
        <p:guide pos="665"/>
        <p:guide orient="horz" pos="595"/>
        <p:guide orient="horz" pos="2432"/>
        <p:guide orient="horz" pos="822"/>
        <p:guide orient="horz" pos="3861"/>
        <p:guide pos="461"/>
        <p:guide pos="55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4" d="100"/>
          <a:sy n="44" d="100"/>
        </p:scale>
        <p:origin x="278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9BEFAC3-7A9E-46BD-9D64-8ED5BEF594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88B580-A037-4634-8323-2C1A97CEBF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AD644-A3B3-49A8-AF78-F49E6196EC75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81DF02-76DC-4BD5-9AB2-319A71988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FD8C63-C106-4A6A-A978-B56111FB5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F3CFC-933D-4018-B8C7-765A82CAC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9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42032-6CA9-AD4D-9C06-CBB4F8C535C4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A7FD8-1614-9F4E-B968-DF822935A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1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A7FD8-1614-9F4E-B968-DF822935A8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6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A7FD8-1614-9F4E-B968-DF822935A8D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2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A7FD8-1614-9F4E-B968-DF822935A8D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8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4E5CC6-E852-8A84-9438-5D6353281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425F91-BD73-0FA8-600B-54A4CA1A9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623" y="1118055"/>
            <a:ext cx="1266777" cy="9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12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2245DE-A0B7-B75B-AF6E-989DF9BBC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6485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58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7A3EDE-2689-4EA5-6E9B-EEE20107A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65D3BF-488C-8794-338B-AF08708BA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743" y="-40510"/>
            <a:ext cx="12339206" cy="69382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A6952C-5311-56D7-B8CF-B21189929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EF6264FD-EC97-DB62-94B8-499F5BAA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TT Norms Bold" panose="02000503030000020003" pitchFamily="2" charset="0"/>
              </a:rPr>
              <a:t>YADRO 2025.</a:t>
            </a:r>
            <a:r>
              <a:rPr lang="es-419" dirty="0">
                <a:latin typeface="TT Norms Bold" panose="02000503030000020003" pitchFamily="2" charset="0"/>
              </a:rPr>
              <a:t> </a:t>
            </a:r>
            <a:r>
              <a:rPr lang="ru-RU" dirty="0"/>
              <a:t>Презентация компании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1F5E-7308-4C9C-9176-5B1695E31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70" b="10334"/>
          <a:stretch/>
        </p:blipFill>
        <p:spPr>
          <a:xfrm>
            <a:off x="7659390" y="1"/>
            <a:ext cx="453261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0B3F74-6A16-473E-A62C-EB7E35172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19" y="368300"/>
            <a:ext cx="630143" cy="452256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DAF8A3BA-70D3-4046-8B43-F4194F05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</a:rPr>
              <a:pPr/>
              <a:t>‹#›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6E6531-97EB-A0FE-8E42-82C70B8A93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5919" y="368300"/>
            <a:ext cx="630143" cy="452256"/>
          </a:xfrm>
          <a:prstGeom prst="rect">
            <a:avLst/>
          </a:prstGeom>
        </p:spPr>
      </p:pic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EF6264FD-EC97-DB62-94B8-499F5BAA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TT Norms Bold" panose="02000503030000020003" pitchFamily="2" charset="0"/>
              </a:rPr>
              <a:t>YADRO 2025.</a:t>
            </a:r>
            <a:r>
              <a:rPr lang="es-419" dirty="0">
                <a:latin typeface="TT Norms Bold" panose="02000503030000020003" pitchFamily="2" charset="0"/>
              </a:rPr>
              <a:t> </a:t>
            </a:r>
            <a:r>
              <a:rPr lang="ru-RU" dirty="0"/>
              <a:t>Презентация компании</a:t>
            </a:r>
          </a:p>
          <a:p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7F64E0CD-D3EF-995E-295D-A873D73E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</a:rPr>
              <a:pPr/>
              <a:t>‹#›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5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BCAB0A-D48F-02AF-E29E-5ADB39283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F47D76-F5CF-4487-B8B4-9A44D0E85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1371" y="1101011"/>
            <a:ext cx="854086" cy="6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16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C24C0F-C77B-211D-8987-FD986F59D9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6E6531-97EB-A0FE-8E42-82C70B8A93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19" y="368300"/>
            <a:ext cx="630143" cy="452256"/>
          </a:xfrm>
          <a:prstGeom prst="rect">
            <a:avLst/>
          </a:prstGeom>
        </p:spPr>
      </p:pic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EF6264FD-EC97-DB62-94B8-499F5BAA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TT Norms Bold" panose="02000503030000020003" pitchFamily="2" charset="0"/>
              </a:rPr>
              <a:t>YADRO 2025.</a:t>
            </a:r>
            <a:r>
              <a:rPr lang="es-419" dirty="0">
                <a:latin typeface="TT Norms Bold" panose="02000503030000020003" pitchFamily="2" charset="0"/>
              </a:rPr>
              <a:t> </a:t>
            </a:r>
            <a:r>
              <a:rPr lang="ru-RU" dirty="0"/>
              <a:t>Презентация компании</a:t>
            </a:r>
          </a:p>
          <a:p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7F64E0CD-D3EF-995E-295D-A873D73E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</a:rPr>
              <a:pPr/>
              <a:t>‹#›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3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6613A-EA55-BCA5-6674-9BC74CA92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334DC-D9A0-4BA7-B52C-D7C2623D76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1371" y="1101011"/>
            <a:ext cx="854086" cy="6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0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91B65-47DB-D5E8-1C73-3551717FF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76090" cy="6904489"/>
          </a:xfrm>
          <a:prstGeom prst="rect">
            <a:avLst/>
          </a:prstGeom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40D3F22A-DBAF-DC7B-793B-B7195727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624F3D15-C4C3-4C8A-5B00-AC330487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135151A-765C-8D96-F575-F92C1E2C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07683-6BD6-A453-1E54-AABACF610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7556" y="344954"/>
            <a:ext cx="495031" cy="4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9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84B928-63C0-0568-A96D-E898D3042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624F3D15-C4C3-4C8A-5B00-AC330487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135151A-765C-8D96-F575-F92C1E2C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425F91-BD73-0FA8-600B-54A4CA1A9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7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EA62A-E93B-E653-EFC5-89866B1CC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40D3F22A-DBAF-DC7B-793B-B7195727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624F3D15-C4C3-4C8A-5B00-AC330487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B880E-A413-0BE3-0A36-977E399899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7556" y="344954"/>
            <a:ext cx="495031" cy="4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E851D-7C7D-E810-04AA-95C53AB47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40D3F22A-DBAF-DC7B-793B-B7195727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624F3D15-C4C3-4C8A-5B00-AC330487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5C36F5-6E90-B07B-9145-1FEFE9251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7556" y="344954"/>
            <a:ext cx="495031" cy="4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F49A4B-B50E-0332-4A76-0BE65FA57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4BFBAC-EBB0-ACB3-4735-C36A98150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6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BB5CD0-399F-D82D-10B6-98CA0362A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5" y="-1"/>
            <a:ext cx="12196485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8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23CF6D-E414-9CA8-C6B1-9FECFD2D9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"/>
            <a:ext cx="12192717" cy="68575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6EA06C-1FC7-41FD-8459-C73F93F71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300" y="-24600"/>
            <a:ext cx="12286527" cy="6908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FD8A51-FCCF-F7AA-E1B1-00210DE8D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301" y="-24600"/>
            <a:ext cx="12286525" cy="69086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2D9084-6953-3C8A-18E4-3787C80EED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4D3-8CA9-84D2-A004-B681A14A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8EF84-956A-F1E9-0FE5-0F3473BE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300E7-62C9-EA68-9623-17A76DB1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ECCA-804A-ACC2-579B-BF7D29C71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C8B165A9-767F-05C5-40DF-FC0A683CE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TT Norms Bold" panose="02000503030000020003" pitchFamily="2" charset="0"/>
              </a:rPr>
              <a:t>YADRO 2025.</a:t>
            </a:r>
            <a:r>
              <a:rPr lang="es-419" dirty="0">
                <a:solidFill>
                  <a:schemeClr val="bg1"/>
                </a:solidFill>
                <a:latin typeface="TT Norms Bold" panose="02000503030000020003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Презентация компании</a:t>
            </a:r>
          </a:p>
          <a:p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8313E6C-9704-D3CC-F5F4-9FDDB1575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979" y="6356350"/>
            <a:ext cx="301752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TT Norms Regular" panose="02000503030000020003" pitchFamily="2" charset="0"/>
              </a:defRPr>
            </a:lvl1pPr>
          </a:lstStyle>
          <a:p>
            <a:fld id="{B3D8FAA1-3ED1-3941-8AA7-FA63DAAA5B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4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61" r:id="rId5"/>
    <p:sldLayoutId id="2147483662" r:id="rId6"/>
    <p:sldLayoutId id="2147483666" r:id="rId7"/>
    <p:sldLayoutId id="2147483667" r:id="rId8"/>
    <p:sldLayoutId id="2147483668" r:id="rId9"/>
    <p:sldLayoutId id="2147483669" r:id="rId10"/>
    <p:sldLayoutId id="2147483663" r:id="rId11"/>
    <p:sldLayoutId id="2147483664" r:id="rId12"/>
    <p:sldLayoutId id="2147483665" r:id="rId13"/>
    <p:sldLayoutId id="2147483652" r:id="rId14"/>
    <p:sldLayoutId id="2147483653" r:id="rId15"/>
    <p:sldLayoutId id="2147483658" r:id="rId16"/>
    <p:sldLayoutId id="2147483654" r:id="rId17"/>
    <p:sldLayoutId id="2147483659" r:id="rId18"/>
    <p:sldLayoutId id="2147483655" r:id="rId19"/>
    <p:sldLayoutId id="2147483656" r:id="rId20"/>
    <p:sldLayoutId id="214748365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92924-29BC-A4F5-D102-F9FDD663E628}"/>
              </a:ext>
            </a:extLst>
          </p:cNvPr>
          <p:cNvSpPr txBox="1"/>
          <p:nvPr/>
        </p:nvSpPr>
        <p:spPr>
          <a:xfrm>
            <a:off x="946838" y="3365671"/>
            <a:ext cx="8055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2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  <a:cs typeface="FUTURA MEDIUM" panose="020B0602020204020303" pitchFamily="34" charset="-79"/>
              </a:rPr>
              <a:t>Цифровая трансформация энергетики: </a:t>
            </a:r>
          </a:p>
          <a:p>
            <a:pPr>
              <a:lnSpc>
                <a:spcPts val="3600"/>
              </a:lnSpc>
            </a:pPr>
            <a:r>
              <a:rPr lang="ru-RU" sz="32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  <a:cs typeface="FUTURA MEDIUM" panose="020B0602020204020303" pitchFamily="34" charset="-79"/>
              </a:rPr>
              <a:t>технологии </a:t>
            </a:r>
            <a:r>
              <a:rPr lang="es-419" sz="32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  <a:cs typeface="FUTURA MEDIUM" panose="020B0602020204020303" pitchFamily="34" charset="-79"/>
              </a:rPr>
              <a:t>YADRO </a:t>
            </a:r>
            <a:r>
              <a:rPr lang="ru-RU" sz="32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  <a:cs typeface="FUTURA MEDIUM" panose="020B0602020204020303" pitchFamily="34" charset="-79"/>
              </a:rPr>
              <a:t>для данных, </a:t>
            </a:r>
          </a:p>
          <a:p>
            <a:pPr>
              <a:lnSpc>
                <a:spcPts val="3600"/>
              </a:lnSpc>
            </a:pPr>
            <a:r>
              <a:rPr lang="ru-RU" sz="32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  <a:cs typeface="FUTURA MEDIUM" panose="020B0602020204020303" pitchFamily="34" charset="-79"/>
              </a:rPr>
              <a:t>которые решают всё</a:t>
            </a:r>
            <a:endParaRPr lang="es-419" sz="3200" b="1" dirty="0">
              <a:solidFill>
                <a:schemeClr val="bg1"/>
              </a:solidFill>
              <a:effectLst/>
              <a:latin typeface="Futura PT Demi" panose="020B0502020204020303" pitchFamily="34" charset="0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29B90-CAED-385C-44C1-C32E81BC362B}"/>
              </a:ext>
            </a:extLst>
          </p:cNvPr>
          <p:cNvSpPr txBox="1"/>
          <p:nvPr/>
        </p:nvSpPr>
        <p:spPr>
          <a:xfrm>
            <a:off x="965373" y="5673195"/>
            <a:ext cx="32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БУДУЩЕЕ 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В НАШИХ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118113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C9C97-B143-A292-44BF-E29BBEC56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188425B-88CA-D544-A287-6EAD49C72666}"/>
              </a:ext>
            </a:extLst>
          </p:cNvPr>
          <p:cNvSpPr txBox="1">
            <a:spLocks/>
          </p:cNvSpPr>
          <p:nvPr/>
        </p:nvSpPr>
        <p:spPr>
          <a:xfrm>
            <a:off x="403412" y="299612"/>
            <a:ext cx="9964270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СИСТЕМЫ ХРАНЕНИЯ ДАННЫХ </a:t>
            </a: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TATLIN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6C456FE-2F98-6704-97EC-3EF927BAF47F}"/>
              </a:ext>
            </a:extLst>
          </p:cNvPr>
          <p:cNvSpPr txBox="1">
            <a:spLocks/>
          </p:cNvSpPr>
          <p:nvPr/>
        </p:nvSpPr>
        <p:spPr>
          <a:xfrm>
            <a:off x="395855" y="851275"/>
            <a:ext cx="6156086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Demi" panose="020B0502020204020303" pitchFamily="34" charset="0"/>
              </a:rPr>
              <a:t>TATLIN.AFA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A0FF75-1104-562E-8B5A-DDCC38A9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41" y="2782733"/>
            <a:ext cx="4105716" cy="1883056"/>
          </a:xfrm>
          <a:prstGeom prst="rect">
            <a:avLst/>
          </a:prstGeom>
        </p:spPr>
      </p:pic>
      <p:sp>
        <p:nvSpPr>
          <p:cNvPr id="23" name="object 8">
            <a:extLst>
              <a:ext uri="{FF2B5EF4-FFF2-40B4-BE49-F238E27FC236}">
                <a16:creationId xmlns:a16="http://schemas.microsoft.com/office/drawing/2014/main" id="{886D4411-C060-493D-B816-9D0410CEA876}"/>
              </a:ext>
            </a:extLst>
          </p:cNvPr>
          <p:cNvSpPr txBox="1"/>
          <p:nvPr/>
        </p:nvSpPr>
        <p:spPr>
          <a:xfrm>
            <a:off x="496551" y="1614931"/>
            <a:ext cx="7649922" cy="9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67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Решение для критически важных задач на базе YADRO TATLIN.X </a:t>
            </a:r>
          </a:p>
          <a:p>
            <a:pPr marL="12700" marR="5080" lvl="0" indent="0" algn="l" defTabSz="914400" rtl="0" eaLnBrk="1" fontAlgn="auto" latinLnBrk="0" hangingPunct="1">
              <a:lnSpc>
                <a:spcPct val="1067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Tahoma"/>
              </a:rPr>
              <a:t>П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ервая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 в России All-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NVMe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 система хранения с максимальной отказоустойчивостью и рекордной производительностью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A3F72-84B3-46A8-BA4D-622E9D0CA30D}"/>
              </a:ext>
            </a:extLst>
          </p:cNvPr>
          <p:cNvSpPr txBox="1"/>
          <p:nvPr/>
        </p:nvSpPr>
        <p:spPr>
          <a:xfrm>
            <a:off x="4080342" y="3511109"/>
            <a:ext cx="3575869" cy="2627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 marL="12700" marR="5080">
              <a:lnSpc>
                <a:spcPct val="116599"/>
              </a:lnSpc>
              <a:spcBef>
                <a:spcPts val="90"/>
              </a:spcBef>
              <a:defRPr sz="1000">
                <a:latin typeface="Tahoma"/>
                <a:cs typeface="Tahoma"/>
              </a:defRPr>
            </a:lvl1pPr>
          </a:lstStyle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Новая платформа собственной разработки </a:t>
            </a: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TATLIN.X:</a:t>
            </a:r>
            <a:b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PCIe Gen5, Xeon 5-</a:t>
            </a: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го поколения, </a:t>
            </a: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DDR5</a:t>
            </a:r>
            <a:endParaRPr lang="ru-RU" dirty="0">
              <a:solidFill>
                <a:prstClr val="black"/>
              </a:solidFill>
              <a:latin typeface="Futura PT Book" panose="020B0502020204020303" pitchFamily="34" charset="0"/>
              <a:cs typeface="+mn-cs"/>
            </a:endParaRP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Производительность 2,000,000+ IOPS и до 50 ГБ/с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</a:rPr>
              <a:t>1,5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 ТБ энергонезависимой кэш-памяти на базе DDR5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 двумя аккумуляторными батареями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Symmetric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 Active-Active режим работы</a:t>
            </a: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контроллеров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Мгновенные снимки и клоны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Аппаратное ускорение компрессии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 минимальным</a:t>
            </a: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влиянием на производительность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Развитие  собственной технологии T-RAID: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добавлены более экономичные схемы (14+2)</a:t>
            </a: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Протоколы доступа FC,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iSCSI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NVMeoF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  <a:p>
            <a:pPr marL="171450" marR="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До 2 ПБ неразмеченной емкости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7709C7-31CA-46DE-9569-1211C2608F8D}"/>
              </a:ext>
            </a:extLst>
          </p:cNvPr>
          <p:cNvSpPr txBox="1"/>
          <p:nvPr/>
        </p:nvSpPr>
        <p:spPr>
          <a:xfrm>
            <a:off x="455010" y="3511109"/>
            <a:ext cx="309175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marL="171450" indent="-171450">
              <a:buFont typeface="Arial" panose="020B0604020202020204" pitchFamily="34" charset="0"/>
              <a:buChar char="•"/>
              <a:defRPr sz="1800" b="0">
                <a:latin typeface="Tahoma"/>
                <a:cs typeface="Tahoma"/>
              </a:defRPr>
            </a:lvl1pPr>
          </a:lstStyle>
          <a:p>
            <a:pPr marR="0" lvl="0" fontAlgn="auto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Поддержка критически важных приложений</a:t>
            </a:r>
            <a:br>
              <a:rPr lang="en-US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</a:b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(ERP-системы, процессинг, биллинг и др.)</a:t>
            </a:r>
          </a:p>
          <a:p>
            <a:pPr marR="0" lvl="0" fontAlgn="auto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Поддержка ресурсоемких приложений (K8S, </a:t>
            </a:r>
            <a:r>
              <a:rPr lang="ru-RU" sz="1000" dirty="0" err="1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OpenStack</a:t>
            </a: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, платформы виртуализации и др.)</a:t>
            </a:r>
          </a:p>
          <a:p>
            <a:pPr marR="0" lvl="0" fontAlgn="auto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Аналитика и обработка больших массивов</a:t>
            </a:r>
            <a:br>
              <a:rPr lang="en-US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</a:b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(базы данных, транзакционные системы и др.)</a:t>
            </a:r>
          </a:p>
          <a:p>
            <a:pPr marR="0" lvl="0" fontAlgn="auto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Работа с нагрузками будущего (AI, ML) </a:t>
            </a: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A923F642-F0E5-4465-BB62-27031DA6962C}"/>
              </a:ext>
            </a:extLst>
          </p:cNvPr>
          <p:cNvSpPr/>
          <p:nvPr/>
        </p:nvSpPr>
        <p:spPr>
          <a:xfrm>
            <a:off x="4102703" y="3113925"/>
            <a:ext cx="1921873" cy="252412"/>
          </a:xfrm>
          <a:custGeom>
            <a:avLst/>
            <a:gdLst/>
            <a:ahLst/>
            <a:cxnLst/>
            <a:rect l="l" t="t" r="r" b="b"/>
            <a:pathLst>
              <a:path w="1090929" h="163194">
                <a:moveTo>
                  <a:pt x="1063447" y="0"/>
                </a:moveTo>
                <a:lnTo>
                  <a:pt x="27165" y="0"/>
                </a:lnTo>
                <a:lnTo>
                  <a:pt x="16593" y="2135"/>
                </a:lnTo>
                <a:lnTo>
                  <a:pt x="7958" y="7958"/>
                </a:lnTo>
                <a:lnTo>
                  <a:pt x="2135" y="16593"/>
                </a:lnTo>
                <a:lnTo>
                  <a:pt x="0" y="27165"/>
                </a:lnTo>
                <a:lnTo>
                  <a:pt x="0" y="135839"/>
                </a:lnTo>
                <a:lnTo>
                  <a:pt x="2135" y="146416"/>
                </a:lnTo>
                <a:lnTo>
                  <a:pt x="7958" y="155051"/>
                </a:lnTo>
                <a:lnTo>
                  <a:pt x="16593" y="160870"/>
                </a:lnTo>
                <a:lnTo>
                  <a:pt x="27165" y="163004"/>
                </a:lnTo>
                <a:lnTo>
                  <a:pt x="1063447" y="163004"/>
                </a:lnTo>
                <a:lnTo>
                  <a:pt x="1074019" y="160870"/>
                </a:lnTo>
                <a:lnTo>
                  <a:pt x="1082654" y="155051"/>
                </a:lnTo>
                <a:lnTo>
                  <a:pt x="1088477" y="146416"/>
                </a:lnTo>
                <a:lnTo>
                  <a:pt x="1090612" y="135839"/>
                </a:lnTo>
                <a:lnTo>
                  <a:pt x="1090612" y="27165"/>
                </a:lnTo>
                <a:lnTo>
                  <a:pt x="1088477" y="16593"/>
                </a:lnTo>
                <a:lnTo>
                  <a:pt x="1082654" y="7958"/>
                </a:lnTo>
                <a:lnTo>
                  <a:pt x="1074019" y="2135"/>
                </a:lnTo>
                <a:lnTo>
                  <a:pt x="1063447" y="0"/>
                </a:lnTo>
                <a:close/>
              </a:path>
            </a:pathLst>
          </a:custGeom>
          <a:solidFill>
            <a:srgbClr val="ADB9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Medium" panose="02000803030000020003" pitchFamily="50" charset="-52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D4AD7234-B12A-4168-A66F-6B3CEF927FA2}"/>
              </a:ext>
            </a:extLst>
          </p:cNvPr>
          <p:cNvSpPr txBox="1"/>
          <p:nvPr/>
        </p:nvSpPr>
        <p:spPr>
          <a:xfrm>
            <a:off x="4100592" y="3160472"/>
            <a:ext cx="192187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КЛЮЧЕВЫЕ ПАРАМЕТРЫ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  <a:cs typeface="Tahoma"/>
            </a:endParaRP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6FC8D68B-944B-4565-983C-889AF1EFD653}"/>
              </a:ext>
            </a:extLst>
          </p:cNvPr>
          <p:cNvSpPr/>
          <p:nvPr/>
        </p:nvSpPr>
        <p:spPr>
          <a:xfrm>
            <a:off x="533418" y="3142581"/>
            <a:ext cx="1697549" cy="248920"/>
          </a:xfrm>
          <a:custGeom>
            <a:avLst/>
            <a:gdLst/>
            <a:ahLst/>
            <a:cxnLst/>
            <a:rect l="l" t="t" r="r" b="b"/>
            <a:pathLst>
              <a:path w="1027429" h="163194">
                <a:moveTo>
                  <a:pt x="999947" y="0"/>
                </a:moveTo>
                <a:lnTo>
                  <a:pt x="27165" y="0"/>
                </a:lnTo>
                <a:lnTo>
                  <a:pt x="16593" y="2135"/>
                </a:lnTo>
                <a:lnTo>
                  <a:pt x="7958" y="7958"/>
                </a:lnTo>
                <a:lnTo>
                  <a:pt x="2135" y="16593"/>
                </a:lnTo>
                <a:lnTo>
                  <a:pt x="0" y="27165"/>
                </a:lnTo>
                <a:lnTo>
                  <a:pt x="0" y="135839"/>
                </a:lnTo>
                <a:lnTo>
                  <a:pt x="2135" y="146416"/>
                </a:lnTo>
                <a:lnTo>
                  <a:pt x="7958" y="155051"/>
                </a:lnTo>
                <a:lnTo>
                  <a:pt x="16593" y="160870"/>
                </a:lnTo>
                <a:lnTo>
                  <a:pt x="27165" y="163004"/>
                </a:lnTo>
                <a:lnTo>
                  <a:pt x="999947" y="163004"/>
                </a:lnTo>
                <a:lnTo>
                  <a:pt x="1010519" y="160870"/>
                </a:lnTo>
                <a:lnTo>
                  <a:pt x="1019154" y="155051"/>
                </a:lnTo>
                <a:lnTo>
                  <a:pt x="1024977" y="146416"/>
                </a:lnTo>
                <a:lnTo>
                  <a:pt x="1027112" y="135839"/>
                </a:lnTo>
                <a:lnTo>
                  <a:pt x="1027112" y="27165"/>
                </a:lnTo>
                <a:lnTo>
                  <a:pt x="1024977" y="16593"/>
                </a:lnTo>
                <a:lnTo>
                  <a:pt x="1019154" y="7958"/>
                </a:lnTo>
                <a:lnTo>
                  <a:pt x="1010519" y="2135"/>
                </a:lnTo>
                <a:lnTo>
                  <a:pt x="999947" y="0"/>
                </a:lnTo>
                <a:close/>
              </a:path>
            </a:pathLst>
          </a:custGeom>
          <a:solidFill>
            <a:srgbClr val="ADB9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Medium" panose="02000803030000020003" pitchFamily="50" charset="-52"/>
            </a:endParaRPr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186FE3F8-AB07-46D7-873D-C2D04C593B62}"/>
              </a:ext>
            </a:extLst>
          </p:cNvPr>
          <p:cNvSpPr txBox="1"/>
          <p:nvPr/>
        </p:nvSpPr>
        <p:spPr>
          <a:xfrm>
            <a:off x="571036" y="3178318"/>
            <a:ext cx="161844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РЕШАЕМЫЕ ЗАДАЧИ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2BCDE1-2A1D-45F1-B672-A10D9FC2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85" y="1919189"/>
            <a:ext cx="6381258" cy="2540040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8AC5C81B-EDC9-9A9C-5E5D-2E1C032C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  <a:latin typeface="Futura PT Demi" panose="020B0502020204020303" pitchFamily="34" charset="0"/>
              </a:rPr>
              <a:pPr/>
              <a:t>10</a:t>
            </a:fld>
            <a:endParaRPr lang="ru-RU" dirty="0">
              <a:solidFill>
                <a:schemeClr val="tx1"/>
              </a:solidFill>
              <a:latin typeface="Futura PT Demi" panose="020B0502020204020303" pitchFamily="34" charset="0"/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F5260CB-AD90-175C-DA41-5C30D86B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latin typeface="Futura PT Book" panose="020B0502020204020303" pitchFamily="34" charset="0"/>
              </a:rPr>
              <a:t>.</a:t>
            </a:r>
            <a:r>
              <a:rPr lang="es-419" dirty="0">
                <a:latin typeface="Futura PT Book" panose="020B0502020204020303" pitchFamily="34" charset="0"/>
              </a:rPr>
              <a:t> </a:t>
            </a:r>
            <a:r>
              <a:rPr lang="ru-RU" dirty="0"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56B1C-B619-1491-6B19-B7E0E753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Futura PT Book" panose="020B0502020204020303" pitchFamily="34" charset="0"/>
              </a:rPr>
              <a:t>Сервис 24х7х365 и широкая география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3363B-E724-21AF-AE1B-3D8D11E89328}"/>
              </a:ext>
            </a:extLst>
          </p:cNvPr>
          <p:cNvSpPr txBox="1"/>
          <p:nvPr/>
        </p:nvSpPr>
        <p:spPr>
          <a:xfrm>
            <a:off x="421902" y="1287945"/>
            <a:ext cx="2476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dirty="0">
                <a:solidFill>
                  <a:schemeClr val="bg1"/>
                </a:solidFill>
                <a:latin typeface="Futura PT Demi" panose="020B0502020204020303" pitchFamily="34" charset="0"/>
              </a:rPr>
              <a:t>87 000</a:t>
            </a:r>
            <a:endParaRPr lang="ru-RU" sz="1400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A74FB-789A-8D6A-795F-398C47B0D64E}"/>
              </a:ext>
            </a:extLst>
          </p:cNvPr>
          <p:cNvSpPr txBox="1"/>
          <p:nvPr/>
        </p:nvSpPr>
        <p:spPr>
          <a:xfrm>
            <a:off x="429549" y="1878114"/>
            <a:ext cx="2420702" cy="4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ОБСЛУЖИВАЕМЫХ СЕРВЕРОВ </a:t>
            </a:r>
            <a:endParaRPr lang="en-US" sz="8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И СИСТЕМ</a:t>
            </a: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ХРАНЕНИЯ ДАННЫХ</a:t>
            </a:r>
            <a:endParaRPr lang="ru-RU" sz="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C8E55-08DC-18A0-5ADD-F4C1470D3A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15938" y="2400345"/>
            <a:ext cx="2207260" cy="13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707332-BF1D-5558-6651-AEEDC69EE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938" y="1432976"/>
            <a:ext cx="145685" cy="148922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EAF613C1-4256-9052-7F5D-34F447D5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11</a:t>
            </a:fld>
            <a:endParaRPr lang="ru-RU" dirty="0">
              <a:latin typeface="Futura PT Demi" panose="020B05020202040203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2243A-55C8-AD2C-9CDA-BAA88DDD521B}"/>
              </a:ext>
            </a:extLst>
          </p:cNvPr>
          <p:cNvSpPr txBox="1"/>
          <p:nvPr/>
        </p:nvSpPr>
        <p:spPr>
          <a:xfrm>
            <a:off x="2710927" y="1287945"/>
            <a:ext cx="2476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b="1" spc="-150" dirty="0">
                <a:solidFill>
                  <a:schemeClr val="bg1"/>
                </a:solidFill>
                <a:latin typeface="Futura PT Demi" panose="020B0502020204020303" pitchFamily="34" charset="0"/>
              </a:rPr>
              <a:t>150 000</a:t>
            </a:r>
            <a:endParaRPr lang="ru-RU" sz="1400" b="1" spc="-150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A4138-B63E-8062-4887-F4E938C81434}"/>
              </a:ext>
            </a:extLst>
          </p:cNvPr>
          <p:cNvSpPr txBox="1"/>
          <p:nvPr/>
        </p:nvSpPr>
        <p:spPr>
          <a:xfrm>
            <a:off x="2718574" y="1878114"/>
            <a:ext cx="2420702" cy="4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ОБСЛУЖИВАЕМЫХ КЛИЕНТСКИХ</a:t>
            </a:r>
          </a:p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УСТРОЙСТВ</a:t>
            </a:r>
            <a:endParaRPr lang="ru-RU" sz="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8BEC4F-7A34-0AEC-4FA6-67496E08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599" y="1432976"/>
            <a:ext cx="145685" cy="1489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A47DA7-60D8-DA5B-1844-5D303FABE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811021" y="2400345"/>
            <a:ext cx="2207260" cy="139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551EF9-87C5-A9AE-A8B4-663EBF3ECD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15938" y="3575133"/>
            <a:ext cx="2207260" cy="139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3AB5CC-FA87-5F27-B52D-C4164F0054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811021" y="3575133"/>
            <a:ext cx="2207260" cy="139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40135D-DFC4-B3D1-2037-1CFB37F60D21}"/>
              </a:ext>
            </a:extLst>
          </p:cNvPr>
          <p:cNvSpPr txBox="1"/>
          <p:nvPr/>
        </p:nvSpPr>
        <p:spPr>
          <a:xfrm>
            <a:off x="2717580" y="2436345"/>
            <a:ext cx="2476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99.2%</a:t>
            </a:r>
            <a:endParaRPr lang="ru-RU" sz="1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366EB-4F9D-9E3E-67D2-5A20D605D465}"/>
              </a:ext>
            </a:extLst>
          </p:cNvPr>
          <p:cNvSpPr txBox="1"/>
          <p:nvPr/>
        </p:nvSpPr>
        <p:spPr>
          <a:xfrm>
            <a:off x="2725227" y="3026514"/>
            <a:ext cx="2420702" cy="4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ВЫСОКИЙ ПОКАЗАТЕЛЬ</a:t>
            </a:r>
          </a:p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ВЫПОЛНЕНИЯ </a:t>
            </a:r>
            <a:r>
              <a:rPr lang="es-419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SLA</a:t>
            </a:r>
            <a:endParaRPr lang="ru-RU" sz="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75D1759-60F7-5D78-F671-DD810244F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15938" y="4908377"/>
            <a:ext cx="2207260" cy="139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6DEB10-F209-07D8-4D4D-5924AFF13CBE}"/>
              </a:ext>
            </a:extLst>
          </p:cNvPr>
          <p:cNvSpPr txBox="1"/>
          <p:nvPr/>
        </p:nvSpPr>
        <p:spPr>
          <a:xfrm>
            <a:off x="2710927" y="3655691"/>
            <a:ext cx="2476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b="1" spc="-150" dirty="0">
                <a:solidFill>
                  <a:schemeClr val="bg1"/>
                </a:solidFill>
                <a:latin typeface="Futura PT Demi" panose="020B0502020204020303" pitchFamily="34" charset="0"/>
              </a:rPr>
              <a:t>21</a:t>
            </a: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 регион</a:t>
            </a:r>
            <a:endParaRPr lang="ru-RU" sz="1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6AD1C-EFB5-4EBE-3F48-191CC375ACD3}"/>
              </a:ext>
            </a:extLst>
          </p:cNvPr>
          <p:cNvSpPr txBox="1"/>
          <p:nvPr/>
        </p:nvSpPr>
        <p:spPr>
          <a:xfrm>
            <a:off x="2718574" y="4245860"/>
            <a:ext cx="2420702" cy="24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ПРИСУТСТВИЯ КОМПАНИИ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337A66-7659-CD38-8A37-05805D93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811021" y="4908377"/>
            <a:ext cx="2207260" cy="139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83BE7D1-18FE-4BEF-ECE9-97E9B3936325}"/>
              </a:ext>
            </a:extLst>
          </p:cNvPr>
          <p:cNvSpPr txBox="1"/>
          <p:nvPr/>
        </p:nvSpPr>
        <p:spPr>
          <a:xfrm>
            <a:off x="403412" y="2449276"/>
            <a:ext cx="2476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9.2</a:t>
            </a:r>
            <a:endParaRPr lang="ru-RU" sz="1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927BB4-A00D-6583-1002-A0F4B418D7D5}"/>
              </a:ext>
            </a:extLst>
          </p:cNvPr>
          <p:cNvSpPr txBox="1"/>
          <p:nvPr/>
        </p:nvSpPr>
        <p:spPr>
          <a:xfrm>
            <a:off x="411059" y="3020195"/>
            <a:ext cx="2139636" cy="4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9.2 ИЗ 10 — СРЕДНИЙ</a:t>
            </a: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БАЛЛ УДОВЛЕТВОРЕННОСТИ КЛИЕНТОВ</a:t>
            </a:r>
            <a:endParaRPr lang="ru-RU" sz="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EF401-B760-F1E7-C1AC-98CF92E4E071}"/>
              </a:ext>
            </a:extLst>
          </p:cNvPr>
          <p:cNvSpPr txBox="1"/>
          <p:nvPr/>
        </p:nvSpPr>
        <p:spPr>
          <a:xfrm>
            <a:off x="425459" y="4259696"/>
            <a:ext cx="2420702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УЧЕБНЫЙ ЦЕНТР</a:t>
            </a:r>
          </a:p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ДЛЯ КЛИЕНТОВ, КУРСЫ</a:t>
            </a:r>
          </a:p>
          <a:p>
            <a:pPr>
              <a:lnSpc>
                <a:spcPts val="1300"/>
              </a:lnSpc>
              <a:buNone/>
            </a:pP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YADRO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STUDY</a:t>
            </a:r>
            <a:endParaRPr lang="ru-RU" sz="8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45F5F4B-1DE8-64E3-9A99-C436FAC1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06" y="3815985"/>
            <a:ext cx="330200" cy="317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48918C-5CCA-1E28-D02B-7D0C561D476A}"/>
              </a:ext>
            </a:extLst>
          </p:cNvPr>
          <p:cNvSpPr txBox="1"/>
          <p:nvPr/>
        </p:nvSpPr>
        <p:spPr>
          <a:xfrm>
            <a:off x="6455682" y="6311842"/>
            <a:ext cx="5086957" cy="24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Офисы           </a:t>
            </a: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   </a:t>
            </a:r>
            <a:r>
              <a:rPr lang="es-419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R&amp;D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-центры         </a:t>
            </a: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   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Продажи, </a:t>
            </a:r>
            <a:r>
              <a:rPr lang="ru-RU" sz="800" dirty="0" err="1">
                <a:solidFill>
                  <a:schemeClr val="bg1"/>
                </a:solidFill>
                <a:latin typeface="Futura PT Book" panose="020B0502020204020303" pitchFamily="34" charset="0"/>
              </a:rPr>
              <a:t>пресейл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, поддержка        </a:t>
            </a:r>
            <a:r>
              <a:rPr lang="en-US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  </a:t>
            </a:r>
            <a:r>
              <a:rPr lang="ru-RU" sz="800" dirty="0">
                <a:solidFill>
                  <a:schemeClr val="bg1"/>
                </a:solidFill>
                <a:latin typeface="Futura PT Book" panose="020B0502020204020303" pitchFamily="34" charset="0"/>
              </a:rPr>
              <a:t>Партнерские менеджеры</a:t>
            </a:r>
            <a:endParaRPr lang="ru-RU" sz="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2174FEE-C64A-CDA7-545F-594E9C43EC31}"/>
              </a:ext>
            </a:extLst>
          </p:cNvPr>
          <p:cNvSpPr/>
          <p:nvPr/>
        </p:nvSpPr>
        <p:spPr>
          <a:xfrm>
            <a:off x="6405986" y="6392794"/>
            <a:ext cx="99391" cy="99391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C7F67D2-7161-9227-C54D-18E63B5D37A6}"/>
              </a:ext>
            </a:extLst>
          </p:cNvPr>
          <p:cNvSpPr/>
          <p:nvPr/>
        </p:nvSpPr>
        <p:spPr>
          <a:xfrm>
            <a:off x="6975544" y="6370489"/>
            <a:ext cx="144000" cy="144000"/>
          </a:xfrm>
          <a:prstGeom prst="ellipse">
            <a:avLst/>
          </a:prstGeom>
          <a:solidFill>
            <a:srgbClr val="8DF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27F634C-6438-ACED-9921-0A637C4A1EBC}"/>
              </a:ext>
            </a:extLst>
          </p:cNvPr>
          <p:cNvSpPr/>
          <p:nvPr/>
        </p:nvSpPr>
        <p:spPr>
          <a:xfrm>
            <a:off x="7805175" y="6394972"/>
            <a:ext cx="99391" cy="99391"/>
          </a:xfrm>
          <a:prstGeom prst="ellipse">
            <a:avLst/>
          </a:prstGeom>
          <a:solidFill>
            <a:srgbClr val="0000E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D71104A-03A0-033B-5AC0-68176646690A}"/>
              </a:ext>
            </a:extLst>
          </p:cNvPr>
          <p:cNvSpPr/>
          <p:nvPr/>
        </p:nvSpPr>
        <p:spPr>
          <a:xfrm>
            <a:off x="9362841" y="6397933"/>
            <a:ext cx="90000" cy="9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E5F1C0E1-5CA1-F0E8-CA00-94E59934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1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A0706-2833-D138-618C-408E22158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0">
            <a:extLst>
              <a:ext uri="{FF2B5EF4-FFF2-40B4-BE49-F238E27FC236}">
                <a16:creationId xmlns:a16="http://schemas.microsoft.com/office/drawing/2014/main" id="{E02F593C-2549-A487-C1A4-B707E57DC5D0}"/>
              </a:ext>
            </a:extLst>
          </p:cNvPr>
          <p:cNvSpPr/>
          <p:nvPr/>
        </p:nvSpPr>
        <p:spPr>
          <a:xfrm>
            <a:off x="462336" y="3895071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9D216691-ACCF-9A65-F175-DE7DACB927A3}"/>
              </a:ext>
            </a:extLst>
          </p:cNvPr>
          <p:cNvSpPr/>
          <p:nvPr/>
        </p:nvSpPr>
        <p:spPr>
          <a:xfrm>
            <a:off x="3344247" y="3894459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9BD80551-33E4-83A1-67A2-3C3BCBDC069D}"/>
              </a:ext>
            </a:extLst>
          </p:cNvPr>
          <p:cNvSpPr/>
          <p:nvPr/>
        </p:nvSpPr>
        <p:spPr>
          <a:xfrm>
            <a:off x="6180636" y="3895071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544D53F1-C8E6-DFC3-FB15-D3D1AEE2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  <a:latin typeface="Futura PT Demi" panose="020B0502020204020303" pitchFamily="34" charset="0"/>
              </a:rPr>
              <a:pPr/>
              <a:t>12</a:t>
            </a:fld>
            <a:endParaRPr lang="ru-RU" dirty="0">
              <a:solidFill>
                <a:schemeClr val="tx1"/>
              </a:solidFill>
              <a:latin typeface="Futura PT Demi" panose="020B05020202040203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1B212B8-1751-C92E-4299-C7A2014C2A89}"/>
              </a:ext>
            </a:extLst>
          </p:cNvPr>
          <p:cNvSpPr txBox="1">
            <a:spLocks/>
          </p:cNvSpPr>
          <p:nvPr/>
        </p:nvSpPr>
        <p:spPr>
          <a:xfrm>
            <a:off x="403412" y="299612"/>
            <a:ext cx="9964270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СЕРВИСНЫЕ ПРЕДЛОЖЕНИЯ </a:t>
            </a: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YADRO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59C104-12B5-272F-1031-0E748B20C25C}"/>
              </a:ext>
            </a:extLst>
          </p:cNvPr>
          <p:cNvSpPr txBox="1">
            <a:spLocks/>
          </p:cNvSpPr>
          <p:nvPr/>
        </p:nvSpPr>
        <p:spPr>
          <a:xfrm>
            <a:off x="395855" y="851275"/>
            <a:ext cx="9019078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Перечень поддерживаемых </a:t>
            </a:r>
            <a:r>
              <a:rPr kumimoji="0" lang="ru-RU" sz="3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мультивендорных</a:t>
            </a:r>
            <a:r>
              <a:rPr kumimoji="0" lang="ru-RU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 решений</a:t>
            </a:r>
            <a:endParaRPr kumimoji="0" lang="es-419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12FBC06A-CBBD-4478-31A5-C9A842F243C5}"/>
              </a:ext>
            </a:extLst>
          </p:cNvPr>
          <p:cNvSpPr/>
          <p:nvPr/>
        </p:nvSpPr>
        <p:spPr>
          <a:xfrm>
            <a:off x="488977" y="1564345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B5BFF876-F3F8-72EE-52B5-4DEAC8061D05}"/>
              </a:ext>
            </a:extLst>
          </p:cNvPr>
          <p:cNvSpPr/>
          <p:nvPr/>
        </p:nvSpPr>
        <p:spPr>
          <a:xfrm>
            <a:off x="3326643" y="1563733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31CB035D-F054-390C-2B8C-E1A8EC690F7B}"/>
              </a:ext>
            </a:extLst>
          </p:cNvPr>
          <p:cNvSpPr/>
          <p:nvPr/>
        </p:nvSpPr>
        <p:spPr>
          <a:xfrm>
            <a:off x="6164309" y="1564345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51321BED-BB7F-8AC5-5A42-F9D75ACF42E5}"/>
              </a:ext>
            </a:extLst>
          </p:cNvPr>
          <p:cNvSpPr/>
          <p:nvPr/>
        </p:nvSpPr>
        <p:spPr>
          <a:xfrm>
            <a:off x="8964737" y="1577106"/>
            <a:ext cx="2461294" cy="2331339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43AF2-9641-71E2-CC59-7DA93F23F400}"/>
              </a:ext>
            </a:extLst>
          </p:cNvPr>
          <p:cNvSpPr txBox="1"/>
          <p:nvPr/>
        </p:nvSpPr>
        <p:spPr>
          <a:xfrm>
            <a:off x="641353" y="2188955"/>
            <a:ext cx="1891830" cy="129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P1/P2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VESNIN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IBM P-series </a:t>
            </a:r>
            <a:r>
              <a:rPr lang="ru-RU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(все модели)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IBM System I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IBM Z-series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C778DE4-E160-869B-81CE-F9A3A85D9EDE}"/>
              </a:ext>
            </a:extLst>
          </p:cNvPr>
          <p:cNvSpPr/>
          <p:nvPr/>
        </p:nvSpPr>
        <p:spPr>
          <a:xfrm>
            <a:off x="508785" y="1564345"/>
            <a:ext cx="2425159" cy="55166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Серверы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RISC-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архитектура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291318-77A7-567B-13AE-92C8775CE73C}"/>
              </a:ext>
            </a:extLst>
          </p:cNvPr>
          <p:cNvSpPr txBox="1"/>
          <p:nvPr/>
        </p:nvSpPr>
        <p:spPr>
          <a:xfrm>
            <a:off x="3440577" y="2177074"/>
            <a:ext cx="2021200" cy="17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X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VEGMAN S/R/N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Dell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Lenovo</a:t>
            </a:r>
          </a:p>
          <a:p>
            <a:pPr>
              <a:lnSpc>
                <a:spcPct val="90000"/>
              </a:lnSpc>
              <a:spcAft>
                <a:spcPts val="400"/>
              </a:spcAft>
              <a:buSzPct val="70000"/>
            </a:pP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24" name="Прямоугольник 21">
            <a:extLst>
              <a:ext uri="{FF2B5EF4-FFF2-40B4-BE49-F238E27FC236}">
                <a16:creationId xmlns:a16="http://schemas.microsoft.com/office/drawing/2014/main" id="{94AE2805-C5E3-E016-9BCE-D7A5E3E095A9}"/>
              </a:ext>
            </a:extLst>
          </p:cNvPr>
          <p:cNvSpPr/>
          <p:nvPr/>
        </p:nvSpPr>
        <p:spPr>
          <a:xfrm>
            <a:off x="3310316" y="1563734"/>
            <a:ext cx="2477620" cy="55166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Серверы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X86-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архитектура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354557-ACAD-E21B-4D25-4C393D67ABBA}"/>
              </a:ext>
            </a:extLst>
          </p:cNvPr>
          <p:cNvSpPr txBox="1"/>
          <p:nvPr/>
        </p:nvSpPr>
        <p:spPr>
          <a:xfrm>
            <a:off x="6272276" y="2177074"/>
            <a:ext cx="2021200" cy="1565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TATLIN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 CX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IBM Storwize/FS/DS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DellEMC</a:t>
            </a: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NetApp</a:t>
            </a:r>
          </a:p>
          <a:p>
            <a:pPr>
              <a:lnSpc>
                <a:spcPct val="90000"/>
              </a:lnSpc>
              <a:spcAft>
                <a:spcPts val="400"/>
              </a:spcAft>
              <a:buSzPct val="70000"/>
            </a:pP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SzPct val="70000"/>
            </a:pP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26" name="Прямоугольник 21">
            <a:extLst>
              <a:ext uri="{FF2B5EF4-FFF2-40B4-BE49-F238E27FC236}">
                <a16:creationId xmlns:a16="http://schemas.microsoft.com/office/drawing/2014/main" id="{331D5627-3964-BFB8-8346-3A92F891272C}"/>
              </a:ext>
            </a:extLst>
          </p:cNvPr>
          <p:cNvSpPr/>
          <p:nvPr/>
        </p:nvSpPr>
        <p:spPr>
          <a:xfrm>
            <a:off x="6155259" y="1566735"/>
            <a:ext cx="2470343" cy="548661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СХД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04751-1ADC-60D0-651E-B9D47A710B70}"/>
              </a:ext>
            </a:extLst>
          </p:cNvPr>
          <p:cNvSpPr txBox="1"/>
          <p:nvPr/>
        </p:nvSpPr>
        <p:spPr>
          <a:xfrm>
            <a:off x="9126382" y="2168464"/>
            <a:ext cx="2021200" cy="91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Brocade (multi-vendor)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Cisco 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28" name="Прямоугольник 21">
            <a:extLst>
              <a:ext uri="{FF2B5EF4-FFF2-40B4-BE49-F238E27FC236}">
                <a16:creationId xmlns:a16="http://schemas.microsoft.com/office/drawing/2014/main" id="{672CAAB0-EEBE-3A10-9416-F45DB9D1FF1F}"/>
              </a:ext>
            </a:extLst>
          </p:cNvPr>
          <p:cNvSpPr/>
          <p:nvPr/>
        </p:nvSpPr>
        <p:spPr>
          <a:xfrm>
            <a:off x="8965826" y="1563734"/>
            <a:ext cx="2467376" cy="548661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Сети Хранения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7B2D69-74EE-3748-A76A-DD70A871F03F}"/>
              </a:ext>
            </a:extLst>
          </p:cNvPr>
          <p:cNvSpPr txBox="1"/>
          <p:nvPr/>
        </p:nvSpPr>
        <p:spPr>
          <a:xfrm>
            <a:off x="614712" y="4519681"/>
            <a:ext cx="1891830" cy="1347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IBM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DellEMC</a:t>
            </a: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Quantum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30" name="Прямоугольник 21">
            <a:extLst>
              <a:ext uri="{FF2B5EF4-FFF2-40B4-BE49-F238E27FC236}">
                <a16:creationId xmlns:a16="http://schemas.microsoft.com/office/drawing/2014/main" id="{E7C12BC5-5BFB-72B0-BA82-B4E5FD636D52}"/>
              </a:ext>
            </a:extLst>
          </p:cNvPr>
          <p:cNvSpPr/>
          <p:nvPr/>
        </p:nvSpPr>
        <p:spPr>
          <a:xfrm>
            <a:off x="482144" y="3895072"/>
            <a:ext cx="2425159" cy="550608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СРК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Backup/Recovery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328CE7-9BEF-E516-FDC1-C9D468444295}"/>
              </a:ext>
            </a:extLst>
          </p:cNvPr>
          <p:cNvSpPr txBox="1"/>
          <p:nvPr/>
        </p:nvSpPr>
        <p:spPr>
          <a:xfrm>
            <a:off x="3458181" y="4507800"/>
            <a:ext cx="2021200" cy="91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YADRO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Cisco</a:t>
            </a:r>
            <a:endParaRPr lang="ru-RU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Mellanox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Juniper</a:t>
            </a:r>
          </a:p>
        </p:txBody>
      </p:sp>
      <p:sp>
        <p:nvSpPr>
          <p:cNvPr id="32" name="Прямоугольник 21">
            <a:extLst>
              <a:ext uri="{FF2B5EF4-FFF2-40B4-BE49-F238E27FC236}">
                <a16:creationId xmlns:a16="http://schemas.microsoft.com/office/drawing/2014/main" id="{AF4BD076-0A0D-09A5-FB51-2EC3CD358044}"/>
              </a:ext>
            </a:extLst>
          </p:cNvPr>
          <p:cNvSpPr/>
          <p:nvPr/>
        </p:nvSpPr>
        <p:spPr>
          <a:xfrm>
            <a:off x="3327920" y="3894460"/>
            <a:ext cx="2477620" cy="550608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Сетевое оборудование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9C8DB3-BF12-A3EA-F0BF-FF4BD5374F3A}"/>
              </a:ext>
            </a:extLst>
          </p:cNvPr>
          <p:cNvSpPr txBox="1"/>
          <p:nvPr/>
        </p:nvSpPr>
        <p:spPr>
          <a:xfrm>
            <a:off x="6288603" y="4507800"/>
            <a:ext cx="2021200" cy="124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VMWARE</a:t>
            </a:r>
            <a:r>
              <a:rPr lang="ru-RU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 / </a:t>
            </a: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HYPER-V / KVM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AIX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Windows Server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Linux (</a:t>
            </a:r>
            <a:r>
              <a:rPr lang="ru-RU" sz="1200" dirty="0">
                <a:solidFill>
                  <a:srgbClr val="000000"/>
                </a:solidFill>
                <a:latin typeface="Futura PT Light" panose="020B0402020204020303" pitchFamily="34" charset="77"/>
                <a:ea typeface="Verdana" panose="020B0604030504040204" pitchFamily="34" charset="0"/>
              </a:rPr>
              <a:t>различные дистрибутивы)</a:t>
            </a:r>
            <a:endParaRPr lang="en-US" sz="1200" dirty="0">
              <a:solidFill>
                <a:srgbClr val="000000"/>
              </a:solidFill>
              <a:latin typeface="Futura PT Light" panose="020B0402020204020303" pitchFamily="34" charset="77"/>
              <a:ea typeface="Verdana" panose="020B0604030504040204" pitchFamily="34" charset="0"/>
            </a:endParaRPr>
          </a:p>
        </p:txBody>
      </p:sp>
      <p:sp>
        <p:nvSpPr>
          <p:cNvPr id="34" name="Прямоугольник 21">
            <a:extLst>
              <a:ext uri="{FF2B5EF4-FFF2-40B4-BE49-F238E27FC236}">
                <a16:creationId xmlns:a16="http://schemas.microsoft.com/office/drawing/2014/main" id="{AB316D65-C183-8882-DC51-53F9FD645160}"/>
              </a:ext>
            </a:extLst>
          </p:cNvPr>
          <p:cNvSpPr/>
          <p:nvPr/>
        </p:nvSpPr>
        <p:spPr>
          <a:xfrm>
            <a:off x="6171586" y="3897461"/>
            <a:ext cx="2470343" cy="547607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Системное ПО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Medium" panose="020B0602020204020303" pitchFamily="34" charset="-52"/>
                <a:ea typeface="Verdana" panose="020B0604030504040204" pitchFamily="34" charset="0"/>
                <a:cs typeface="+mn-cs"/>
              </a:rPr>
              <a:t>   (настройка/анализ)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Medium" panose="020B0602020204020303" pitchFamily="34" charset="-52"/>
              <a:ea typeface="Verdana" panose="020B0604030504040204" pitchFamily="34" charset="0"/>
              <a:cs typeface="+mn-cs"/>
            </a:endParaRPr>
          </a:p>
        </p:txBody>
      </p:sp>
      <p:sp>
        <p:nvSpPr>
          <p:cNvPr id="39" name="Нижний колонтитул 4">
            <a:extLst>
              <a:ext uri="{FF2B5EF4-FFF2-40B4-BE49-F238E27FC236}">
                <a16:creationId xmlns:a16="http://schemas.microsoft.com/office/drawing/2014/main" id="{1FAF98A2-199B-1462-155F-CBB09899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latin typeface="Futura PT Book" panose="020B0502020204020303" pitchFamily="34" charset="0"/>
              </a:rPr>
              <a:t>.</a:t>
            </a:r>
            <a:r>
              <a:rPr lang="es-419" dirty="0">
                <a:latin typeface="Futura PT Book" panose="020B0502020204020303" pitchFamily="34" charset="0"/>
              </a:rPr>
              <a:t> </a:t>
            </a:r>
            <a:r>
              <a:rPr lang="ru-RU" dirty="0"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0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A7671-C879-F08D-669D-EE84111169FE}"/>
              </a:ext>
            </a:extLst>
          </p:cNvPr>
          <p:cNvSpPr txBox="1"/>
          <p:nvPr/>
        </p:nvSpPr>
        <p:spPr>
          <a:xfrm>
            <a:off x="413048" y="1266139"/>
            <a:ext cx="581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Наша сильная</a:t>
            </a:r>
          </a:p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latin typeface="Futura PT Demi" panose="020B0502020204020303" pitchFamily="34" charset="0"/>
              </a:rPr>
              <a:t>сторона — независимая</a:t>
            </a:r>
          </a:p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latin typeface="Futura PT Demi" panose="020B0502020204020303" pitchFamily="34" charset="0"/>
              </a:rPr>
              <a:t>собственная разработка:</a:t>
            </a:r>
            <a:endParaRPr lang="ru-RU" sz="280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3B5D3-12ED-C295-CA37-C0FD44DF00DC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3568191"/>
            <a:ext cx="5040000" cy="13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2BDBE-0592-0519-7C5B-6080D5155F63}"/>
              </a:ext>
            </a:extLst>
          </p:cNvPr>
          <p:cNvSpPr txBox="1"/>
          <p:nvPr/>
        </p:nvSpPr>
        <p:spPr>
          <a:xfrm>
            <a:off x="413048" y="3121223"/>
            <a:ext cx="512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Это качество и надежность продуктов</a:t>
            </a:r>
            <a:endParaRPr lang="ru-RU" sz="14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AD82A-981B-4255-4942-388D05209EA2}"/>
              </a:ext>
            </a:extLst>
          </p:cNvPr>
          <p:cNvSpPr txBox="1"/>
          <p:nvPr/>
        </p:nvSpPr>
        <p:spPr>
          <a:xfrm>
            <a:off x="413048" y="3684392"/>
            <a:ext cx="512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Это широкая совместимость с инфра-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структурой клиента</a:t>
            </a:r>
            <a:endParaRPr lang="ru-RU" sz="14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D067CA-F5BD-1F45-7AE5-04022594D9FE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4331201"/>
            <a:ext cx="5040000" cy="13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2743D-84F5-65F5-CDB3-084527FD5264}"/>
              </a:ext>
            </a:extLst>
          </p:cNvPr>
          <p:cNvSpPr txBox="1"/>
          <p:nvPr/>
        </p:nvSpPr>
        <p:spPr>
          <a:xfrm>
            <a:off x="413048" y="4471626"/>
            <a:ext cx="512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Это кастомизация и адаптация продуктов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под потребности бизнеса</a:t>
            </a:r>
            <a:endParaRPr lang="ru-RU" sz="14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802778-EA10-E5A6-9833-75629BDCDC7F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5136598"/>
            <a:ext cx="5040000" cy="13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3FFCC6-5F02-E3CF-2317-D9D928F7671A}"/>
              </a:ext>
            </a:extLst>
          </p:cNvPr>
          <p:cNvSpPr txBox="1"/>
          <p:nvPr/>
        </p:nvSpPr>
        <p:spPr>
          <a:xfrm>
            <a:off x="403412" y="5295194"/>
            <a:ext cx="512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Это высокий уровень безопасности</a:t>
            </a:r>
            <a:endParaRPr lang="ru-RU" sz="14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D469F-F5AC-B508-DF3C-CFEE5D0CD2A5}"/>
              </a:ext>
            </a:extLst>
          </p:cNvPr>
          <p:cNvSpPr txBox="1"/>
          <p:nvPr/>
        </p:nvSpPr>
        <p:spPr>
          <a:xfrm>
            <a:off x="9075627" y="2830665"/>
            <a:ext cx="2076485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Москва</a:t>
            </a:r>
          </a:p>
          <a:p>
            <a:pPr>
              <a:lnSpc>
                <a:spcPts val="2000"/>
              </a:lnSpc>
              <a:buNone/>
            </a:pP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Санкт-Петербург</a:t>
            </a:r>
          </a:p>
          <a:p>
            <a:pPr>
              <a:lnSpc>
                <a:spcPts val="2000"/>
              </a:lnSpc>
              <a:buNone/>
            </a:pP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Екатеринбург</a:t>
            </a:r>
          </a:p>
          <a:p>
            <a:pPr>
              <a:lnSpc>
                <a:spcPts val="2000"/>
              </a:lnSpc>
              <a:buNone/>
            </a:pP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Нижний Новгород</a:t>
            </a:r>
          </a:p>
          <a:p>
            <a:pPr>
              <a:lnSpc>
                <a:spcPts val="2000"/>
              </a:lnSpc>
              <a:buNone/>
            </a:pPr>
            <a:r>
              <a:rPr lang="ru-RU" sz="1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Минск</a:t>
            </a:r>
            <a:endParaRPr lang="ru-RU" sz="140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3818A-2DF1-40DC-D52D-67F9D78259EC}"/>
              </a:ext>
            </a:extLst>
          </p:cNvPr>
          <p:cNvSpPr txBox="1"/>
          <p:nvPr/>
        </p:nvSpPr>
        <p:spPr>
          <a:xfrm>
            <a:off x="6379277" y="4297586"/>
            <a:ext cx="24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3</a:t>
            </a:r>
            <a:r>
              <a:rPr lang="ru-RU" sz="40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0</a:t>
            </a:r>
            <a:endParaRPr lang="ru-RU" sz="2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87312E-9431-82E6-5D9B-7504935A91CE}"/>
              </a:ext>
            </a:extLst>
          </p:cNvPr>
          <p:cNvSpPr txBox="1"/>
          <p:nvPr/>
        </p:nvSpPr>
        <p:spPr>
          <a:xfrm>
            <a:off x="6399036" y="4978592"/>
            <a:ext cx="2420702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НОВЫХ ПРОДУКТОВ</a:t>
            </a:r>
          </a:p>
          <a:p>
            <a:pPr>
              <a:lnSpc>
                <a:spcPts val="15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В РАЗРАБОТКЕ СЕГОДНЯ</a:t>
            </a:r>
            <a:endParaRPr lang="ru-RU" sz="10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B7A4DA-85F1-2147-1EAD-E433986A8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927" y="4459819"/>
            <a:ext cx="169483" cy="1732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980E4F-F235-974A-DDBD-D514F8F227CD}"/>
              </a:ext>
            </a:extLst>
          </p:cNvPr>
          <p:cNvSpPr txBox="1"/>
          <p:nvPr/>
        </p:nvSpPr>
        <p:spPr>
          <a:xfrm>
            <a:off x="9115800" y="1271722"/>
            <a:ext cx="24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b="1" dirty="0">
                <a:effectLst/>
                <a:latin typeface="Futura PT Demi" panose="020B0502020204020303" pitchFamily="34" charset="0"/>
              </a:rPr>
              <a:t>5</a:t>
            </a:r>
            <a:endParaRPr lang="ru-RU" sz="2400" b="1" baseline="30000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51507D-52FC-59E4-6CB7-C2D184247A37}"/>
              </a:ext>
            </a:extLst>
          </p:cNvPr>
          <p:cNvSpPr txBox="1"/>
          <p:nvPr/>
        </p:nvSpPr>
        <p:spPr>
          <a:xfrm>
            <a:off x="9129503" y="1922448"/>
            <a:ext cx="2420702" cy="4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buNone/>
            </a:pPr>
            <a:r>
              <a:rPr lang="es-419" sz="1000" b="1" dirty="0">
                <a:latin typeface="Futura PT Demi" panose="020B0502020204020303" pitchFamily="34" charset="0"/>
              </a:rPr>
              <a:t>R&amp;D</a:t>
            </a:r>
            <a:r>
              <a:rPr lang="ru-RU" sz="1000" b="1" dirty="0">
                <a:latin typeface="Futura PT Demi" panose="020B0502020204020303" pitchFamily="34" charset="0"/>
              </a:rPr>
              <a:t>-ЦЕНТРОВ </a:t>
            </a:r>
            <a:endParaRPr lang="en-US" sz="1000" b="1" dirty="0">
              <a:latin typeface="Futura PT Demi" panose="020B0502020204020303" pitchFamily="34" charset="0"/>
            </a:endParaRPr>
          </a:p>
          <a:p>
            <a:pPr>
              <a:lnSpc>
                <a:spcPts val="1600"/>
              </a:lnSpc>
              <a:buNone/>
            </a:pPr>
            <a:r>
              <a:rPr lang="ru-RU" sz="1000" b="1" dirty="0">
                <a:latin typeface="Futura PT Demi" panose="020B0502020204020303" pitchFamily="34" charset="0"/>
              </a:rPr>
              <a:t>В РОССИИ</a:t>
            </a:r>
            <a:r>
              <a:rPr lang="en-US" sz="1000" b="1" dirty="0">
                <a:latin typeface="Futura PT Demi" panose="020B0502020204020303" pitchFamily="34" charset="0"/>
              </a:rPr>
              <a:t> </a:t>
            </a:r>
            <a:r>
              <a:rPr lang="ru-RU" sz="1000" b="1" dirty="0">
                <a:latin typeface="Futura PT Demi" panose="020B0502020204020303" pitchFamily="34" charset="0"/>
              </a:rPr>
              <a:t>И СНГ</a:t>
            </a:r>
            <a:endParaRPr lang="ru-RU" sz="100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8F2B01-FAC6-D797-DD4E-31F47916CFD4}"/>
              </a:ext>
            </a:extLst>
          </p:cNvPr>
          <p:cNvSpPr txBox="1"/>
          <p:nvPr/>
        </p:nvSpPr>
        <p:spPr>
          <a:xfrm>
            <a:off x="6392361" y="2308036"/>
            <a:ext cx="2420702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buNone/>
            </a:pPr>
            <a:r>
              <a:rPr lang="ru-RU" sz="1000" b="1" dirty="0">
                <a:latin typeface="Futura PT Demi" panose="020B0502020204020303" pitchFamily="34" charset="0"/>
              </a:rPr>
              <a:t>СОБСТВЕННЫХ</a:t>
            </a:r>
          </a:p>
          <a:p>
            <a:pPr>
              <a:lnSpc>
                <a:spcPts val="1600"/>
              </a:lnSpc>
              <a:buNone/>
            </a:pPr>
            <a:r>
              <a:rPr lang="ru-RU" sz="1000" b="1" dirty="0">
                <a:latin typeface="Futura PT Demi" panose="020B0502020204020303" pitchFamily="34" charset="0"/>
              </a:rPr>
              <a:t>ИНВЕСТИЦИЙ В РАЗРАБОТКУ</a:t>
            </a:r>
            <a:r>
              <a:rPr lang="en-US" sz="1000" b="1" dirty="0">
                <a:latin typeface="Futura PT Demi" panose="020B0502020204020303" pitchFamily="34" charset="0"/>
              </a:rPr>
              <a:t> —</a:t>
            </a:r>
            <a:endParaRPr lang="ru-RU" sz="1000" b="1" dirty="0">
              <a:latin typeface="Futura PT Demi" panose="020B0502020204020303" pitchFamily="34" charset="0"/>
            </a:endParaRPr>
          </a:p>
          <a:p>
            <a:pPr>
              <a:lnSpc>
                <a:spcPts val="1600"/>
              </a:lnSpc>
              <a:buNone/>
            </a:pPr>
            <a:r>
              <a:rPr lang="ru-RU" sz="1000" dirty="0">
                <a:latin typeface="Futura PT Book" panose="020B0502020204020303" pitchFamily="34" charset="0"/>
              </a:rPr>
              <a:t>САМЫЕ ВЫСОКИЕ</a:t>
            </a:r>
          </a:p>
          <a:p>
            <a:pPr>
              <a:lnSpc>
                <a:spcPts val="1600"/>
              </a:lnSpc>
              <a:buNone/>
            </a:pPr>
            <a:r>
              <a:rPr lang="ru-RU" sz="1000" dirty="0">
                <a:latin typeface="Futura PT Book" panose="020B0502020204020303" pitchFamily="34" charset="0"/>
              </a:rPr>
              <a:t>ТЕМПЫ ИНВЕСТИЦИЙ</a:t>
            </a:r>
          </a:p>
          <a:p>
            <a:pPr>
              <a:lnSpc>
                <a:spcPts val="1600"/>
              </a:lnSpc>
              <a:buNone/>
            </a:pPr>
            <a:r>
              <a:rPr lang="ru-RU" sz="1000" dirty="0">
                <a:latin typeface="Futura PT Book" panose="020B0502020204020303" pitchFamily="34" charset="0"/>
              </a:rPr>
              <a:t>НА РЫНКЕ</a:t>
            </a:r>
            <a:endParaRPr lang="ru-RU" sz="1000" dirty="0">
              <a:effectLst/>
              <a:latin typeface="Futura PT Book" panose="020B05020202040203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CC32BA-875D-F8E8-2E38-69AA4F23B4D1}"/>
              </a:ext>
            </a:extLst>
          </p:cNvPr>
          <p:cNvSpPr txBox="1"/>
          <p:nvPr/>
        </p:nvSpPr>
        <p:spPr>
          <a:xfrm>
            <a:off x="6348375" y="1162720"/>
            <a:ext cx="247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7200" b="1" spc="-300" dirty="0">
                <a:effectLst/>
                <a:latin typeface="Futura PT Demi" panose="020B0502020204020303" pitchFamily="34" charset="0"/>
              </a:rPr>
              <a:t>60</a:t>
            </a:r>
            <a:r>
              <a:rPr lang="ru-RU" sz="3000" b="1" dirty="0">
                <a:effectLst/>
                <a:latin typeface="Futura PT Demi" panose="020B0502020204020303" pitchFamily="34" charset="0"/>
              </a:rPr>
              <a:t> млрд</a:t>
            </a:r>
            <a:endParaRPr lang="ru-RU" sz="3000" b="1" baseline="30000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A2C184-3D8B-F371-3236-319BAD8C3EE8}"/>
              </a:ext>
            </a:extLst>
          </p:cNvPr>
          <p:cNvSpPr txBox="1"/>
          <p:nvPr/>
        </p:nvSpPr>
        <p:spPr>
          <a:xfrm>
            <a:off x="7397855" y="1466193"/>
            <a:ext cx="1268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600" b="1" dirty="0">
                <a:effectLst/>
                <a:latin typeface="Futura PT Demi" panose="020B0502020204020303" pitchFamily="34" charset="0"/>
              </a:rPr>
              <a:t>₽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57D6D91-2D4D-AB08-EA30-0EBAC41A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0BC2E958-6243-B508-A170-483AEBEA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13</a:t>
            </a:fld>
            <a:endParaRPr lang="ru-RU" dirty="0">
              <a:latin typeface="Futura PT Demi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19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0650-1B47-AE71-CF7C-F11F2CF7A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2A3E3B-88F6-5408-BC52-7FC9247B59BB}"/>
              </a:ext>
            </a:extLst>
          </p:cNvPr>
          <p:cNvSpPr txBox="1"/>
          <p:nvPr/>
        </p:nvSpPr>
        <p:spPr>
          <a:xfrm>
            <a:off x="965373" y="3365671"/>
            <a:ext cx="581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latin typeface="Futura PT Demi" panose="020B0502020204020303" pitchFamily="34" charset="0"/>
              </a:rPr>
              <a:t>Спасибо </a:t>
            </a:r>
          </a:p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за внимание! 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Будем на связи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1886F-EB20-4480-B92D-3360F73E41C6}"/>
              </a:ext>
            </a:extLst>
          </p:cNvPr>
          <p:cNvSpPr txBox="1"/>
          <p:nvPr/>
        </p:nvSpPr>
        <p:spPr>
          <a:xfrm>
            <a:off x="965373" y="5673195"/>
            <a:ext cx="32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БУДУЩЕЕ 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В НАШИХ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381528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D8ABDE-A07E-171C-BC8F-AA17E366082E}"/>
              </a:ext>
            </a:extLst>
          </p:cNvPr>
          <p:cNvSpPr txBox="1"/>
          <p:nvPr/>
        </p:nvSpPr>
        <p:spPr>
          <a:xfrm>
            <a:off x="413048" y="1681372"/>
            <a:ext cx="581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Futura PT Book" panose="020B0502020204020303" pitchFamily="34" charset="0"/>
              </a:rPr>
              <a:t>Компания обеспечивает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Futura PT Book" panose="020B0502020204020303" pitchFamily="34" charset="0"/>
              </a:rPr>
              <a:t>технологическое лидерство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Futura PT Book" panose="020B0502020204020303" pitchFamily="34" charset="0"/>
              </a:rPr>
              <a:t>и суверенитет страны через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Futura PT Book" panose="020B0502020204020303" pitchFamily="34" charset="0"/>
              </a:rPr>
              <a:t>возрождение инженерной</a:t>
            </a:r>
          </a:p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Futura PT Book" panose="020B0502020204020303" pitchFamily="34" charset="0"/>
              </a:rPr>
              <a:t>культуры</a:t>
            </a:r>
            <a:endParaRPr lang="ru-RU" sz="28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E3879-8EFF-8D6A-E438-5F805C8047FD}"/>
              </a:ext>
            </a:extLst>
          </p:cNvPr>
          <p:cNvSpPr txBox="1"/>
          <p:nvPr/>
        </p:nvSpPr>
        <p:spPr>
          <a:xfrm>
            <a:off x="8672303" y="1242214"/>
            <a:ext cx="1503486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en-US" sz="9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IT </a:t>
            </a:r>
            <a:r>
              <a:rPr lang="ru-RU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И ТЕЛЕКОМ</a:t>
            </a:r>
          </a:p>
          <a:p>
            <a:pPr>
              <a:lnSpc>
                <a:spcPts val="1300"/>
              </a:lnSpc>
              <a:buNone/>
            </a:pPr>
            <a:r>
              <a:rPr lang="ru-RU" sz="9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ИНФРАСТРУКТУРА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014D5-7C60-5C57-C2CF-4C5E51F3252F}"/>
              </a:ext>
            </a:extLst>
          </p:cNvPr>
          <p:cNvSpPr txBox="1"/>
          <p:nvPr/>
        </p:nvSpPr>
        <p:spPr>
          <a:xfrm>
            <a:off x="8672303" y="2762096"/>
            <a:ext cx="1503486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900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КОСМОС,</a:t>
            </a:r>
          </a:p>
          <a:p>
            <a:pPr>
              <a:lnSpc>
                <a:spcPts val="1300"/>
              </a:lnSpc>
              <a:buNone/>
            </a:pPr>
            <a:r>
              <a:rPr lang="ru-RU" sz="900" dirty="0">
                <a:solidFill>
                  <a:schemeClr val="bg1"/>
                </a:solidFill>
                <a:latin typeface="Futura PT Demi" panose="020B0502020204020303" pitchFamily="34" charset="0"/>
              </a:rPr>
              <a:t>СПУТНИКОВАЯ</a:t>
            </a:r>
            <a:endParaRPr lang="en-US" sz="900" dirty="0">
              <a:solidFill>
                <a:schemeClr val="bg1"/>
              </a:solidFill>
              <a:latin typeface="Futura PT Demi" panose="020B0502020204020303" pitchFamily="34" charset="0"/>
            </a:endParaRPr>
          </a:p>
          <a:p>
            <a:pPr>
              <a:lnSpc>
                <a:spcPts val="1300"/>
              </a:lnSpc>
              <a:buNone/>
            </a:pPr>
            <a:r>
              <a:rPr lang="ru-RU" sz="900" dirty="0">
                <a:solidFill>
                  <a:schemeClr val="bg1"/>
                </a:solidFill>
                <a:latin typeface="Futura PT Demi" panose="020B0502020204020303" pitchFamily="34" charset="0"/>
              </a:rPr>
              <a:t>СВЯЗЬ</a:t>
            </a:r>
            <a:endParaRPr lang="ru-RU" sz="9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8D534-9CEE-87D1-1C3C-6EDF71E32F40}"/>
              </a:ext>
            </a:extLst>
          </p:cNvPr>
          <p:cNvSpPr txBox="1"/>
          <p:nvPr/>
        </p:nvSpPr>
        <p:spPr>
          <a:xfrm>
            <a:off x="8672303" y="4312869"/>
            <a:ext cx="1503486" cy="41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ru-RU" sz="900" b="1" dirty="0">
                <a:effectLst/>
                <a:latin typeface="Futura PT Demi" panose="020B0502020204020303" pitchFamily="34" charset="0"/>
              </a:rPr>
              <a:t>ИНФОРМ.</a:t>
            </a:r>
          </a:p>
          <a:p>
            <a:pPr>
              <a:lnSpc>
                <a:spcPts val="1300"/>
              </a:lnSpc>
              <a:buNone/>
            </a:pPr>
            <a:r>
              <a:rPr lang="ru-RU" sz="900" b="1" dirty="0">
                <a:latin typeface="Futura PT Demi" panose="020B0502020204020303" pitchFamily="34" charset="0"/>
              </a:rPr>
              <a:t>БЕЗОПАСНОСТЬ</a:t>
            </a:r>
            <a:endParaRPr lang="ru-RU" sz="90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9D10E-C369-B280-51A2-C4E0C1ED556D}"/>
              </a:ext>
            </a:extLst>
          </p:cNvPr>
          <p:cNvSpPr txBox="1"/>
          <p:nvPr/>
        </p:nvSpPr>
        <p:spPr>
          <a:xfrm>
            <a:off x="8672303" y="2212367"/>
            <a:ext cx="1503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7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КОМПАНИЯ</a:t>
            </a:r>
          </a:p>
          <a:p>
            <a:pPr>
              <a:buNone/>
            </a:pPr>
            <a:r>
              <a:rPr lang="en-US" sz="700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</a:t>
            </a:r>
            <a:endParaRPr lang="ru-RU" sz="70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97622A-8E44-5A4E-772B-042AFFD85D1B}"/>
              </a:ext>
            </a:extLst>
          </p:cNvPr>
          <p:cNvSpPr txBox="1"/>
          <p:nvPr/>
        </p:nvSpPr>
        <p:spPr>
          <a:xfrm>
            <a:off x="8672303" y="3769319"/>
            <a:ext cx="1503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700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КОМПАНИЯ</a:t>
            </a:r>
          </a:p>
          <a:p>
            <a:pPr>
              <a:buNone/>
            </a:pPr>
            <a:r>
              <a:rPr lang="ru-RU" sz="700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БЮРО 1440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D9A7C-6620-7F4F-A281-5E40F7EAF642}"/>
              </a:ext>
            </a:extLst>
          </p:cNvPr>
          <p:cNvSpPr txBox="1"/>
          <p:nvPr/>
        </p:nvSpPr>
        <p:spPr>
          <a:xfrm>
            <a:off x="8672303" y="5004998"/>
            <a:ext cx="15034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700" dirty="0">
                <a:effectLst/>
                <a:latin typeface="Futura PT Book" panose="020B0502020204020303" pitchFamily="34" charset="0"/>
              </a:rPr>
              <a:t>КОМПАНИИ:</a:t>
            </a:r>
          </a:p>
          <a:p>
            <a:pPr>
              <a:buNone/>
            </a:pPr>
            <a:r>
              <a:rPr lang="ru-RU" sz="700" b="1" dirty="0">
                <a:effectLst/>
                <a:latin typeface="Futura PT Demi" panose="020B0502020204020303" pitchFamily="34" charset="0"/>
              </a:rPr>
              <a:t>ЦИТАДЕЛЬ</a:t>
            </a:r>
          </a:p>
          <a:p>
            <a:pPr>
              <a:buNone/>
            </a:pPr>
            <a:r>
              <a:rPr lang="ru-RU" sz="700" b="1" dirty="0">
                <a:latin typeface="Futura PT Demi" panose="020B0502020204020303" pitchFamily="34" charset="0"/>
              </a:rPr>
              <a:t>ГАРДА</a:t>
            </a:r>
          </a:p>
          <a:p>
            <a:pPr>
              <a:buNone/>
            </a:pPr>
            <a:r>
              <a:rPr lang="ru-RU" sz="700" b="1" dirty="0">
                <a:effectLst/>
                <a:latin typeface="Futura PT Demi" panose="020B0502020204020303" pitchFamily="34" charset="0"/>
              </a:rPr>
              <a:t>КРИПТОНИТ</a:t>
            </a:r>
          </a:p>
          <a:p>
            <a:pPr>
              <a:buNone/>
            </a:pPr>
            <a:r>
              <a:rPr lang="ru-RU" sz="700" b="1" dirty="0">
                <a:latin typeface="Futura PT Demi" panose="020B0502020204020303" pitchFamily="34" charset="0"/>
              </a:rPr>
              <a:t>БАСТИОН</a:t>
            </a:r>
            <a:endParaRPr lang="ru-RU" sz="70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8E6ED-245E-93FE-62F4-328BBFD151D2}"/>
              </a:ext>
            </a:extLst>
          </p:cNvPr>
          <p:cNvSpPr txBox="1"/>
          <p:nvPr/>
        </p:nvSpPr>
        <p:spPr>
          <a:xfrm>
            <a:off x="403412" y="4312869"/>
            <a:ext cx="24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b="1" spc="-150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4000" b="1" spc="-150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34</a:t>
            </a:r>
            <a:r>
              <a:rPr lang="ru-RU" sz="24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 млрд</a:t>
            </a:r>
            <a:endParaRPr lang="ru-RU" sz="2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A79BD-0EEA-459C-7394-88C33BB4D252}"/>
              </a:ext>
            </a:extLst>
          </p:cNvPr>
          <p:cNvSpPr txBox="1"/>
          <p:nvPr/>
        </p:nvSpPr>
        <p:spPr>
          <a:xfrm>
            <a:off x="423171" y="4993875"/>
            <a:ext cx="2420702" cy="62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КОНСОЛИДИРОВАННАЯ</a:t>
            </a:r>
          </a:p>
          <a:p>
            <a:pPr>
              <a:lnSpc>
                <a:spcPts val="14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ВЫРУЧКА ХОЛДИНГА</a:t>
            </a:r>
          </a:p>
          <a:p>
            <a:pPr>
              <a:lnSpc>
                <a:spcPts val="14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В 2024 ГОДУ</a:t>
            </a:r>
            <a:endParaRPr lang="ru-RU" sz="10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72947-8406-4A16-CDE8-A8E8C7723C77}"/>
              </a:ext>
            </a:extLst>
          </p:cNvPr>
          <p:cNvSpPr txBox="1"/>
          <p:nvPr/>
        </p:nvSpPr>
        <p:spPr>
          <a:xfrm>
            <a:off x="1291470" y="4396591"/>
            <a:ext cx="126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F2879-2D8B-D6A0-4460-376D119C18BC}"/>
              </a:ext>
            </a:extLst>
          </p:cNvPr>
          <p:cNvSpPr txBox="1"/>
          <p:nvPr/>
        </p:nvSpPr>
        <p:spPr>
          <a:xfrm>
            <a:off x="3009165" y="4312869"/>
            <a:ext cx="24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4000" b="1" dirty="0">
                <a:solidFill>
                  <a:schemeClr val="bg1"/>
                </a:solidFill>
                <a:latin typeface="Futura PT Demi" panose="020B0502020204020303" pitchFamily="34" charset="0"/>
              </a:rPr>
              <a:t>Топ-5</a:t>
            </a:r>
            <a:endParaRPr lang="ru-RU" sz="24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DC339-683B-1FDD-FD5A-517A686D2D03}"/>
              </a:ext>
            </a:extLst>
          </p:cNvPr>
          <p:cNvSpPr txBox="1"/>
          <p:nvPr/>
        </p:nvSpPr>
        <p:spPr>
          <a:xfrm>
            <a:off x="3028924" y="4993875"/>
            <a:ext cx="2420702" cy="62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ХОЛДИНГ ВХОДИТ В ПЯТЕРКУ ВЕДУЩИХ </a:t>
            </a:r>
            <a:r>
              <a:rPr lang="es-419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IT-</a:t>
            </a: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КОМПАНИЙ </a:t>
            </a:r>
          </a:p>
          <a:p>
            <a:pPr>
              <a:lnSpc>
                <a:spcPts val="1400"/>
              </a:lnSpc>
              <a:buNone/>
            </a:pPr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СТРАНЫ</a:t>
            </a:r>
            <a:endParaRPr lang="ru-RU" sz="1000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287E81-C916-5A73-158B-6AD3604A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6817" y="4268644"/>
            <a:ext cx="2207260" cy="139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5D914B-D595-0C63-C6DC-9D2C6A25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103201" y="4268644"/>
            <a:ext cx="2207260" cy="13970"/>
          </a:xfrm>
          <a:prstGeom prst="rect">
            <a:avLst/>
          </a:prstGeom>
        </p:spPr>
      </p:pic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F6512652-55DC-E187-B754-31B64C5F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C8DE9FFD-0451-E91A-D5E1-1C4715E6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2</a:t>
            </a:fld>
            <a:endParaRPr lang="ru-RU" dirty="0">
              <a:latin typeface="Futura PT Demi" panose="020B0502020204020303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AE1BA8D-2CA4-ACE5-C7CA-8F03C84C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</p:spPr>
        <p:txBody>
          <a:bodyPr>
            <a:normAutofit/>
          </a:bodyPr>
          <a:lstStyle/>
          <a:p>
            <a:r>
              <a:rPr lang="es-419" sz="3200" dirty="0">
                <a:latin typeface="Futura PT Demi" panose="020B0502020204020303" pitchFamily="34" charset="0"/>
              </a:rPr>
              <a:t>YADRO</a:t>
            </a:r>
            <a:r>
              <a:rPr lang="ru-RU" sz="2800" baseline="30000" dirty="0">
                <a:latin typeface="Futura PT Book" panose="020B0502020204020303" pitchFamily="34" charset="0"/>
              </a:rPr>
              <a:t>®</a:t>
            </a:r>
            <a:r>
              <a:rPr lang="es-419" sz="3600" dirty="0">
                <a:latin typeface="Futura PT Book" panose="020B0502020204020303" pitchFamily="34" charset="0"/>
              </a:rPr>
              <a:t> </a:t>
            </a:r>
            <a:r>
              <a:rPr lang="es-419" sz="3200" dirty="0">
                <a:latin typeface="Futura PT Book" panose="020B0502020204020303" pitchFamily="34" charset="0"/>
              </a:rPr>
              <a:t>— </a:t>
            </a:r>
            <a:r>
              <a:rPr lang="ru-RU" sz="3200" dirty="0">
                <a:latin typeface="Futura PT Book" panose="020B0502020204020303" pitchFamily="34" charset="0"/>
              </a:rPr>
              <a:t>ядро ИКС Холдинга</a:t>
            </a:r>
            <a:endParaRPr lang="ru-RU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7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44E25A-9995-F667-24DD-BA961F611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661146"/>
            <a:ext cx="7772400" cy="21892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FFDC2E-F52A-B621-0D41-67432F305B98}"/>
              </a:ext>
            </a:extLst>
          </p:cNvPr>
          <p:cNvSpPr txBox="1"/>
          <p:nvPr/>
        </p:nvSpPr>
        <p:spPr>
          <a:xfrm>
            <a:off x="413048" y="1590284"/>
            <a:ext cx="581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000" b="1" dirty="0">
                <a:solidFill>
                  <a:schemeClr val="bg1"/>
                </a:solidFill>
                <a:latin typeface="Futura PT Demi" panose="020B0502020204020303" pitchFamily="34" charset="0"/>
              </a:rPr>
              <a:t>FAB</a:t>
            </a:r>
            <a:endParaRPr lang="ru-RU" sz="300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0DA57A-39DC-E744-A9E3-DF92FA80D054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3447709"/>
            <a:ext cx="5040000" cy="13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FFCA7-9C80-8A9A-4341-5700994C4372}"/>
              </a:ext>
            </a:extLst>
          </p:cNvPr>
          <p:cNvSpPr txBox="1"/>
          <p:nvPr/>
        </p:nvSpPr>
        <p:spPr>
          <a:xfrm>
            <a:off x="413048" y="2459749"/>
            <a:ext cx="43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Качество продуктов как цель – датчики удара, компонентное тестирование, тестирование </a:t>
            </a:r>
            <a:b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в сборе, выборочный контроль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BE4BB-E9E0-204E-71A2-4E829F93D86B}"/>
              </a:ext>
            </a:extLst>
          </p:cNvPr>
          <p:cNvSpPr txBox="1"/>
          <p:nvPr/>
        </p:nvSpPr>
        <p:spPr>
          <a:xfrm>
            <a:off x="413048" y="3561044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Полный цикл – разработка и ПО</a:t>
            </a:r>
            <a:endParaRPr lang="en-US" sz="16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и аппаратной</a:t>
            </a:r>
            <a:r>
              <a:rPr lang="en-US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части обеспечивается нами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633B6-7845-F4B0-9B10-6F9683ACBC89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4297302"/>
            <a:ext cx="5040000" cy="13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D19ED-D8CC-C7E1-8B66-6AFA4A23D8A8}"/>
              </a:ext>
            </a:extLst>
          </p:cNvPr>
          <p:cNvSpPr txBox="1"/>
          <p:nvPr/>
        </p:nvSpPr>
        <p:spPr>
          <a:xfrm>
            <a:off x="413048" y="4465817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Полный контроль над всеми важнейшими</a:t>
            </a:r>
            <a:endParaRPr lang="en-US" sz="16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производственными показателями продукта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2B11B13-35CB-78D5-3262-5CBF2041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FE39089-2018-62F4-CAC6-5D6C9267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</p:spPr>
        <p:txBody>
          <a:bodyPr>
            <a:normAutofit/>
          </a:bodyPr>
          <a:lstStyle/>
          <a:p>
            <a:r>
              <a:rPr lang="ru-RU" dirty="0">
                <a:latin typeface="Futura PT Book" panose="020B0502020204020303" pitchFamily="34" charset="0"/>
              </a:rPr>
              <a:t>Как СХД </a:t>
            </a:r>
            <a:r>
              <a:rPr lang="es-419" dirty="0">
                <a:latin typeface="Futura PT Book" panose="020B0502020204020303" pitchFamily="34" charset="0"/>
              </a:rPr>
              <a:t>YADRO </a:t>
            </a:r>
            <a:r>
              <a:rPr lang="ru-RU" dirty="0">
                <a:latin typeface="Futura PT Book" panose="020B0502020204020303" pitchFamily="34" charset="0"/>
              </a:rPr>
              <a:t>опережают время</a:t>
            </a: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AE8CF5DF-2B54-D5D4-C2F9-13C7EC39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3</a:t>
            </a:fld>
            <a:endParaRPr lang="ru-RU" dirty="0">
              <a:latin typeface="Futura PT Demi" panose="020B05020202040203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E983AD-9EAF-01E4-49F7-9DD73D30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CE96A83-54ED-B2C1-DBFB-2A41EDC78323}"/>
              </a:ext>
            </a:extLst>
          </p:cNvPr>
          <p:cNvCxnSpPr>
            <a:cxnSpLocks/>
          </p:cNvCxnSpPr>
          <p:nvPr/>
        </p:nvCxnSpPr>
        <p:spPr>
          <a:xfrm flipV="1">
            <a:off x="6177981" y="2555310"/>
            <a:ext cx="0" cy="34103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B91E889-8638-C8B3-7B08-7E2017383711}"/>
              </a:ext>
            </a:extLst>
          </p:cNvPr>
          <p:cNvCxnSpPr>
            <a:cxnSpLocks/>
          </p:cNvCxnSpPr>
          <p:nvPr/>
        </p:nvCxnSpPr>
        <p:spPr>
          <a:xfrm flipV="1">
            <a:off x="8670661" y="3684392"/>
            <a:ext cx="0" cy="22812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6613C18-7F28-2D81-EC69-87EB6D652129}"/>
              </a:ext>
            </a:extLst>
          </p:cNvPr>
          <p:cNvCxnSpPr>
            <a:cxnSpLocks/>
          </p:cNvCxnSpPr>
          <p:nvPr/>
        </p:nvCxnSpPr>
        <p:spPr>
          <a:xfrm flipV="1">
            <a:off x="10480986" y="2555310"/>
            <a:ext cx="0" cy="2855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DD7E6B-6364-EB7D-11A9-55315834E64C}"/>
              </a:ext>
            </a:extLst>
          </p:cNvPr>
          <p:cNvSpPr txBox="1"/>
          <p:nvPr/>
        </p:nvSpPr>
        <p:spPr>
          <a:xfrm>
            <a:off x="4913538" y="1984906"/>
            <a:ext cx="252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Цех производства многослойных печатных плат</a:t>
            </a:r>
            <a:endParaRPr lang="ru-RU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0973E5-3040-B70E-6492-84C3C7731A8A}"/>
              </a:ext>
            </a:extLst>
          </p:cNvPr>
          <p:cNvSpPr txBox="1"/>
          <p:nvPr/>
        </p:nvSpPr>
        <p:spPr>
          <a:xfrm>
            <a:off x="9216543" y="1997961"/>
            <a:ext cx="252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Линии конвейерной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сборки</a:t>
            </a: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7007D0-E725-A819-88EA-819A097E6CF2}"/>
              </a:ext>
            </a:extLst>
          </p:cNvPr>
          <p:cNvSpPr txBox="1"/>
          <p:nvPr/>
        </p:nvSpPr>
        <p:spPr>
          <a:xfrm>
            <a:off x="7402030" y="3085008"/>
            <a:ext cx="252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Цех поверхностного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Монтажа печатных плат</a:t>
            </a:r>
            <a:endParaRPr lang="ru-RU" sz="1400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6EFE0E77-A16C-478F-C8F7-A20FBACCA378}"/>
              </a:ext>
            </a:extLst>
          </p:cNvPr>
          <p:cNvCxnSpPr>
            <a:cxnSpLocks/>
          </p:cNvCxnSpPr>
          <p:nvPr/>
        </p:nvCxnSpPr>
        <p:spPr>
          <a:xfrm flipV="1">
            <a:off x="7499086" y="4423056"/>
            <a:ext cx="0" cy="8863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C34B8D20-C295-C4C3-3F33-276D081FD57E}"/>
              </a:ext>
            </a:extLst>
          </p:cNvPr>
          <p:cNvCxnSpPr>
            <a:cxnSpLocks/>
          </p:cNvCxnSpPr>
          <p:nvPr/>
        </p:nvCxnSpPr>
        <p:spPr>
          <a:xfrm flipV="1">
            <a:off x="9621657" y="4423056"/>
            <a:ext cx="0" cy="12550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6F74209-7B70-0F78-79A5-D62D551B80C3}"/>
              </a:ext>
            </a:extLst>
          </p:cNvPr>
          <p:cNvSpPr txBox="1"/>
          <p:nvPr/>
        </p:nvSpPr>
        <p:spPr>
          <a:xfrm>
            <a:off x="6344480" y="4022946"/>
            <a:ext cx="2308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Вспомогательные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Производственные помещения</a:t>
            </a:r>
            <a:endParaRPr lang="ru-RU" sz="1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BE9357-4564-6790-65F9-80209E36203D}"/>
              </a:ext>
            </a:extLst>
          </p:cNvPr>
          <p:cNvSpPr txBox="1"/>
          <p:nvPr/>
        </p:nvSpPr>
        <p:spPr>
          <a:xfrm>
            <a:off x="8832225" y="4022946"/>
            <a:ext cx="1578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Автоматизированное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Futura PT Book" panose="020B0502020204020303" pitchFamily="34" charset="0"/>
              </a:rPr>
              <a:t>тестирование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50173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3BFE3-9214-7DF1-FA90-5411ECD8F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882793-7A8D-3B4A-FDFE-0278C87B5C46}"/>
              </a:ext>
            </a:extLst>
          </p:cNvPr>
          <p:cNvSpPr txBox="1"/>
          <p:nvPr/>
        </p:nvSpPr>
        <p:spPr>
          <a:xfrm>
            <a:off x="413048" y="1590284"/>
            <a:ext cx="581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0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ИБ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B5EE7FD6-0E2A-24EC-D273-FA93A9D4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AF95367-91DB-3973-DF37-AA9CD4D91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"/>
          <a:stretch>
            <a:fillRect/>
          </a:stretch>
        </p:blipFill>
        <p:spPr bwMode="auto">
          <a:xfrm>
            <a:off x="5560617" y="1598154"/>
            <a:ext cx="6129760" cy="41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94205D46-34A6-0E5B-410C-5C8A9540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</p:spPr>
        <p:txBody>
          <a:bodyPr>
            <a:normAutofit/>
          </a:bodyPr>
          <a:lstStyle/>
          <a:p>
            <a:r>
              <a:rPr lang="ru-RU" dirty="0">
                <a:latin typeface="Futura PT Book" panose="020B0502020204020303" pitchFamily="34" charset="0"/>
              </a:rPr>
              <a:t>Как СХД </a:t>
            </a:r>
            <a:r>
              <a:rPr lang="es-419" dirty="0">
                <a:latin typeface="Futura PT Book" panose="020B0502020204020303" pitchFamily="34" charset="0"/>
              </a:rPr>
              <a:t>YADRO </a:t>
            </a:r>
            <a:r>
              <a:rPr lang="ru-RU" dirty="0">
                <a:latin typeface="Futura PT Book" panose="020B0502020204020303" pitchFamily="34" charset="0"/>
              </a:rPr>
              <a:t>опережают время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5CE5DA86-8A17-67D8-87B2-B9FA5A67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4</a:t>
            </a:fld>
            <a:endParaRPr lang="ru-RU" dirty="0">
              <a:latin typeface="Futura PT Demi" panose="020B0502020204020303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7B74F8-5E86-9587-27EC-4C1F8B80943E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3233444"/>
            <a:ext cx="5040000" cy="139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320C24-6575-D689-3284-AC3E77F6A7FB}"/>
              </a:ext>
            </a:extLst>
          </p:cNvPr>
          <p:cNvSpPr txBox="1"/>
          <p:nvPr/>
        </p:nvSpPr>
        <p:spPr>
          <a:xfrm>
            <a:off x="413048" y="2459749"/>
            <a:ext cx="4333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Внедрение РБПО как основополагающий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подход в командах </a:t>
            </a:r>
            <a:r>
              <a:rPr lang="es-419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R&amp;D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3BB86-EAF0-EBA0-B71A-77860BC211CA}"/>
              </a:ext>
            </a:extLst>
          </p:cNvPr>
          <p:cNvSpPr txBox="1"/>
          <p:nvPr/>
        </p:nvSpPr>
        <p:spPr>
          <a:xfrm>
            <a:off x="413048" y="3439939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Защищенные вариации продуктов под флагом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ФСТЭК сертификации для большей части линейки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1444EB-08B5-5689-A5DE-2B044DF21890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4217242"/>
            <a:ext cx="5040000" cy="139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766CD0-4A92-A61A-CBF5-DF75DABB97E5}"/>
              </a:ext>
            </a:extLst>
          </p:cNvPr>
          <p:cNvSpPr txBox="1"/>
          <p:nvPr/>
        </p:nvSpPr>
        <p:spPr>
          <a:xfrm>
            <a:off x="413048" y="4420129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Сертифицируем производство продуктов, </a:t>
            </a:r>
            <a:b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а не конкретную версию, используем ТУ</a:t>
            </a:r>
          </a:p>
        </p:txBody>
      </p:sp>
    </p:spTree>
    <p:extLst>
      <p:ext uri="{BB962C8B-B14F-4D97-AF65-F5344CB8AC3E}">
        <p14:creationId xmlns:p14="http://schemas.microsoft.com/office/powerpoint/2010/main" val="85973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0423-4900-A2AF-243F-7D8C3C299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5B8F18-DAE2-4860-AA34-3D02EEF54874}"/>
              </a:ext>
            </a:extLst>
          </p:cNvPr>
          <p:cNvSpPr txBox="1"/>
          <p:nvPr/>
        </p:nvSpPr>
        <p:spPr>
          <a:xfrm>
            <a:off x="413048" y="1590284"/>
            <a:ext cx="581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0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Порталы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564C35-0B38-58AB-9637-23DDE710283A}"/>
              </a:ext>
            </a:extLst>
          </p:cNvPr>
          <p:cNvPicPr>
            <a:picLocks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01624" y="2917417"/>
            <a:ext cx="5040000" cy="13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96491-A081-1647-2D7C-2D3D034ED364}"/>
              </a:ext>
            </a:extLst>
          </p:cNvPr>
          <p:cNvSpPr txBox="1"/>
          <p:nvPr/>
        </p:nvSpPr>
        <p:spPr>
          <a:xfrm>
            <a:off x="413048" y="2459749"/>
            <a:ext cx="512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Сервисный и партнерский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8E0F7-2D7F-A77B-3737-581790529BB8}"/>
              </a:ext>
            </a:extLst>
          </p:cNvPr>
          <p:cNvSpPr txBox="1"/>
          <p:nvPr/>
        </p:nvSpPr>
        <p:spPr>
          <a:xfrm>
            <a:off x="413048" y="3020872"/>
            <a:ext cx="512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Ваш билет в мир систем хранения данных </a:t>
            </a:r>
            <a:r>
              <a:rPr lang="es-419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TATLIN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AEC65-0479-E7CA-BC89-4265EDE9BEDC}"/>
              </a:ext>
            </a:extLst>
          </p:cNvPr>
          <p:cNvPicPr>
            <a:picLocks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01624" y="3498024"/>
            <a:ext cx="5040000" cy="13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C30330-4ED0-905C-3FD5-563C1D5E76CF}"/>
              </a:ext>
            </a:extLst>
          </p:cNvPr>
          <p:cNvSpPr txBox="1"/>
          <p:nvPr/>
        </p:nvSpPr>
        <p:spPr>
          <a:xfrm>
            <a:off x="413048" y="3630149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Обучение продуктам, открытие сервисных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заявок, документация, новости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0FBA0FE-A551-2E2B-5507-31E4A98E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</p:spPr>
        <p:txBody>
          <a:bodyPr>
            <a:normAutofit/>
          </a:bodyPr>
          <a:lstStyle/>
          <a:p>
            <a:r>
              <a:rPr lang="ru-RU" dirty="0">
                <a:latin typeface="Futura PT Book" panose="020B0502020204020303" pitchFamily="34" charset="0"/>
              </a:rPr>
              <a:t>Как СХД </a:t>
            </a:r>
            <a:r>
              <a:rPr lang="es-419" dirty="0">
                <a:latin typeface="Futura PT Book" panose="020B0502020204020303" pitchFamily="34" charset="0"/>
              </a:rPr>
              <a:t>YADRO </a:t>
            </a:r>
            <a:r>
              <a:rPr lang="ru-RU" dirty="0">
                <a:latin typeface="Futura PT Book" panose="020B0502020204020303" pitchFamily="34" charset="0"/>
              </a:rPr>
              <a:t>опережают время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85C27653-9CA4-85F0-10C4-D4B6046C3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5CD47-6302-BBEE-7629-C7A7FAEB35D1}"/>
              </a:ext>
            </a:extLst>
          </p:cNvPr>
          <p:cNvSpPr txBox="1"/>
          <p:nvPr/>
        </p:nvSpPr>
        <p:spPr>
          <a:xfrm>
            <a:off x="413048" y="4418862"/>
            <a:ext cx="5128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Идеи пользователей – реальная</a:t>
            </a:r>
            <a:endParaRPr lang="en-US" sz="16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Возможность</a:t>
            </a:r>
            <a:r>
              <a:rPr lang="en-US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повлиять на продукты</a:t>
            </a:r>
          </a:p>
          <a:p>
            <a:pPr>
              <a:buNone/>
            </a:pPr>
            <a:endParaRPr lang="ru-RU" sz="16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DF7079-79C2-9E04-BC93-033F9A3FA14B}"/>
              </a:ext>
            </a:extLst>
          </p:cNvPr>
          <p:cNvPicPr>
            <a:picLocks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01624" y="4302074"/>
            <a:ext cx="5040000" cy="139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EE9576-2FE3-EA51-549E-79966FDD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957"/>
          <a:stretch>
            <a:fillRect/>
          </a:stretch>
        </p:blipFill>
        <p:spPr>
          <a:xfrm>
            <a:off x="5560617" y="1590284"/>
            <a:ext cx="6129759" cy="4171954"/>
          </a:xfrm>
          <a:prstGeom prst="rect">
            <a:avLst/>
          </a:prstGeom>
        </p:spPr>
      </p:pic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5D02BB4A-A6DE-3042-98D1-25760AF7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5</a:t>
            </a:fld>
            <a:endParaRPr lang="ru-RU" dirty="0">
              <a:latin typeface="Futura PT Demi" panose="020B05020202040203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B67B04-7FFB-4EC5-ADDB-DC220E3579A5}"/>
              </a:ext>
            </a:extLst>
          </p:cNvPr>
          <p:cNvSpPr/>
          <p:nvPr/>
        </p:nvSpPr>
        <p:spPr>
          <a:xfrm>
            <a:off x="5560617" y="1606049"/>
            <a:ext cx="484873" cy="974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73389-EEC9-4748-038C-2A310E0D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CDFA5-887F-B92C-2A76-8F79E068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54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05FCD2-1AB9-DACA-8029-347565119EE7}"/>
              </a:ext>
            </a:extLst>
          </p:cNvPr>
          <p:cNvSpPr txBox="1"/>
          <p:nvPr/>
        </p:nvSpPr>
        <p:spPr>
          <a:xfrm>
            <a:off x="413048" y="1590284"/>
            <a:ext cx="581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0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Интеграции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949A6EA-AC69-4AAC-7C5B-33E957230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44954"/>
            <a:ext cx="9964270" cy="757704"/>
          </a:xfrm>
        </p:spPr>
        <p:txBody>
          <a:bodyPr>
            <a:normAutofit/>
          </a:bodyPr>
          <a:lstStyle/>
          <a:p>
            <a:r>
              <a:rPr lang="ru-RU" dirty="0">
                <a:latin typeface="Futura PT Book" panose="020B0502020204020303" pitchFamily="34" charset="0"/>
              </a:rPr>
              <a:t>Как СХД </a:t>
            </a:r>
            <a:r>
              <a:rPr lang="es-419" dirty="0">
                <a:latin typeface="Futura PT Book" panose="020B0502020204020303" pitchFamily="34" charset="0"/>
              </a:rPr>
              <a:t>YADRO </a:t>
            </a:r>
            <a:r>
              <a:rPr lang="ru-RU" dirty="0">
                <a:latin typeface="Futura PT Book" panose="020B0502020204020303" pitchFamily="34" charset="0"/>
              </a:rPr>
              <a:t>опережают время</a:t>
            </a:r>
          </a:p>
        </p:txBody>
      </p:sp>
      <p:sp>
        <p:nvSpPr>
          <p:cNvPr id="27" name="Нижний колонтитул 4">
            <a:extLst>
              <a:ext uri="{FF2B5EF4-FFF2-40B4-BE49-F238E27FC236}">
                <a16:creationId xmlns:a16="http://schemas.microsoft.com/office/drawing/2014/main" id="{7D720CB2-FE16-24FD-58C5-CD0D1DAF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E50701-AB5F-CC67-D715-01D4876C7054}"/>
              </a:ext>
            </a:extLst>
          </p:cNvPr>
          <p:cNvSpPr txBox="1"/>
          <p:nvPr/>
        </p:nvSpPr>
        <p:spPr>
          <a:xfrm>
            <a:off x="413048" y="2486904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Построение долгосрочных партнерских отношений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с лидерами российского рынка инфраструктурного ПО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C39489-9C1A-CB84-0306-B9C5300BE4B5}"/>
              </a:ext>
            </a:extLst>
          </p:cNvPr>
          <p:cNvSpPr txBox="1"/>
          <p:nvPr/>
        </p:nvSpPr>
        <p:spPr>
          <a:xfrm>
            <a:off x="413048" y="3427738"/>
            <a:ext cx="512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Усиление и расширение функциональности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и производительности продуктов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B8273C-D2CB-A938-9F0E-AB112BA5C5E9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4192840"/>
            <a:ext cx="5040000" cy="139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AB40FF-C2B5-1407-EF02-F17CB9628D7D}"/>
              </a:ext>
            </a:extLst>
          </p:cNvPr>
          <p:cNvSpPr txBox="1"/>
          <p:nvPr/>
        </p:nvSpPr>
        <p:spPr>
          <a:xfrm>
            <a:off x="413048" y="4368572"/>
            <a:ext cx="5128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Бесшовное внедрение продуктов в существующую</a:t>
            </a:r>
          </a:p>
          <a:p>
            <a:pPr>
              <a:buNone/>
            </a:pPr>
            <a:r>
              <a:rPr lang="ru-RU" sz="1600" dirty="0">
                <a:solidFill>
                  <a:schemeClr val="bg1"/>
                </a:solidFill>
                <a:latin typeface="Futura PT Book" panose="020B0502020204020303" pitchFamily="34" charset="0"/>
              </a:rPr>
              <a:t>или проектируемую инфраструктуру заказчика</a:t>
            </a:r>
          </a:p>
          <a:p>
            <a:pPr>
              <a:buNone/>
            </a:pPr>
            <a:endParaRPr lang="ru-RU" sz="16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33" name="Номер слайда 5">
            <a:extLst>
              <a:ext uri="{FF2B5EF4-FFF2-40B4-BE49-F238E27FC236}">
                <a16:creationId xmlns:a16="http://schemas.microsoft.com/office/drawing/2014/main" id="{F13B85E3-D62E-B922-9186-E3E9F6C7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6</a:t>
            </a:fld>
            <a:endParaRPr lang="ru-RU" dirty="0">
              <a:latin typeface="Futura PT Demi" panose="020B0502020204020303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84F86A-2FDB-82A7-E391-0F22BD4E3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920" y="368300"/>
            <a:ext cx="630143" cy="4522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E84FF2-7C04-2600-276E-AFC80A849A34}"/>
              </a:ext>
            </a:extLst>
          </p:cNvPr>
          <p:cNvPicPr>
            <a:picLocks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01624" y="3233444"/>
            <a:ext cx="5040000" cy="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E438C-9BF5-0094-98FB-401FFB2D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Futura PT Book" panose="020B0502020204020303" pitchFamily="34" charset="0"/>
              </a:rPr>
              <a:t>Модернизация облачной инфраструктуры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E8D6FD4D-0DDE-F2DB-E8EE-F889914C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solidFill>
                  <a:schemeClr val="bg1"/>
                </a:solidFill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solidFill>
                  <a:schemeClr val="bg1"/>
                </a:solidFill>
                <a:latin typeface="Futura PT Book" panose="020B0502020204020303" pitchFamily="34" charset="0"/>
              </a:rPr>
              <a:t>.</a:t>
            </a:r>
            <a:r>
              <a:rPr lang="es-419" dirty="0">
                <a:solidFill>
                  <a:schemeClr val="bg1"/>
                </a:solidFill>
                <a:latin typeface="Futura PT Book" panose="020B05020202040203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321D5-C540-FFBA-38B9-B03335613B2B}"/>
              </a:ext>
            </a:extLst>
          </p:cNvPr>
          <p:cNvSpPr txBox="1"/>
          <p:nvPr/>
        </p:nvSpPr>
        <p:spPr>
          <a:xfrm>
            <a:off x="3649123" y="1682439"/>
            <a:ext cx="20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Проблема</a:t>
            </a:r>
            <a:endParaRPr lang="ru-RU" sz="28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772B6-63E9-8241-852C-800E725638A3}"/>
              </a:ext>
            </a:extLst>
          </p:cNvPr>
          <p:cNvSpPr txBox="1"/>
          <p:nvPr/>
        </p:nvSpPr>
        <p:spPr>
          <a:xfrm>
            <a:off x="3649123" y="2230423"/>
            <a:ext cx="3705904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Организация удаленной работы для тысяч</a:t>
            </a:r>
            <a:b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сотрудников атомной отрасли и наращивание мощности корпоративной облачной инфраструктуры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6D49EB-8314-C247-FB70-A3B60469DE3A}"/>
              </a:ext>
            </a:extLst>
          </p:cNvPr>
          <p:cNvSpPr txBox="1"/>
          <p:nvPr/>
        </p:nvSpPr>
        <p:spPr>
          <a:xfrm>
            <a:off x="3658118" y="4050685"/>
            <a:ext cx="20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Решение</a:t>
            </a:r>
            <a:endParaRPr lang="ru-RU" sz="28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123EF1-775D-854A-AD7F-3D297054AD0C}"/>
              </a:ext>
            </a:extLst>
          </p:cNvPr>
          <p:cNvSpPr txBox="1"/>
          <p:nvPr/>
        </p:nvSpPr>
        <p:spPr>
          <a:xfrm>
            <a:off x="3649123" y="4597055"/>
            <a:ext cx="3962578" cy="178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Компания </a:t>
            </a:r>
            <a:r>
              <a:rPr lang="es-419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YADRO </a:t>
            </a: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предоставила комплексное решение, высокопроизводительные серверы </a:t>
            </a:r>
            <a:r>
              <a:rPr lang="es-419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VEGMAN </a:t>
            </a: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в сочетании с СХД </a:t>
            </a:r>
            <a:r>
              <a:rPr lang="es-419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TATLIN.UNIFIED,</a:t>
            </a:r>
            <a:b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на основе процессоров с открытой архитектурой</a:t>
            </a: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lang="ru-RU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D61FC-F1AE-FF14-4F57-3F14E16E750F}"/>
              </a:ext>
            </a:extLst>
          </p:cNvPr>
          <p:cNvSpPr txBox="1"/>
          <p:nvPr/>
        </p:nvSpPr>
        <p:spPr>
          <a:xfrm>
            <a:off x="7955053" y="1682439"/>
            <a:ext cx="20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Результат</a:t>
            </a:r>
            <a:endParaRPr lang="ru-RU" sz="28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4F180-B8FB-9DE3-4FE4-43BF37E8CFE0}"/>
              </a:ext>
            </a:extLst>
          </p:cNvPr>
          <p:cNvSpPr txBox="1"/>
          <p:nvPr/>
        </p:nvSpPr>
        <p:spPr>
          <a:xfrm>
            <a:off x="7955054" y="2230423"/>
            <a:ext cx="3705904" cy="402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Полноценная  система для поддержки дистанционного режима работы более</a:t>
            </a:r>
            <a:b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чем 15 тысяч сотрудников атомной отрасли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Обеспечение расширено облачной инфраструктуры 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Технологический суверенитета</a:t>
            </a:r>
            <a:b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в ключевых ИТ-системах 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Надежная основа для дальнейшего развития цифровых сервисов атомной отрасли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656E5F3E-AA1B-1F19-E97B-88C69973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7</a:t>
            </a:fld>
            <a:endParaRPr lang="ru-RU" dirty="0">
              <a:latin typeface="Futura PT Demi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80DC2B-FB50-6062-C9D1-153EB5E581CA}"/>
              </a:ext>
            </a:extLst>
          </p:cNvPr>
          <p:cNvSpPr txBox="1"/>
          <p:nvPr/>
        </p:nvSpPr>
        <p:spPr>
          <a:xfrm>
            <a:off x="403412" y="1682439"/>
            <a:ext cx="20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bg1"/>
                </a:solidFill>
                <a:effectLst/>
                <a:latin typeface="Futura PT Demi" panose="020B0502020204020303" pitchFamily="34" charset="0"/>
              </a:rPr>
              <a:t>Клиент</a:t>
            </a:r>
            <a:endParaRPr lang="ru-RU" sz="2800" b="1" baseline="30000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FE7CC2-EB29-CB03-0F26-D22CBE2F66E6}"/>
              </a:ext>
            </a:extLst>
          </p:cNvPr>
          <p:cNvSpPr txBox="1"/>
          <p:nvPr/>
        </p:nvSpPr>
        <p:spPr>
          <a:xfrm>
            <a:off x="403412" y="2230423"/>
            <a:ext cx="2514091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ru-RU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Разработчик инновационных решения для управления бизнес-процессами в атомной отрасли и вне её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674D3-BB17-F0DC-4748-8CC0F104B7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738368" y="3810870"/>
            <a:ext cx="2207260" cy="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373F3-7D80-8046-F444-20F0C358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Futura PT Book" panose="020B0502020204020303" pitchFamily="34" charset="0"/>
              </a:rPr>
              <a:t>Решения для любых задач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B1901-D689-F478-3EAC-065999E44507}"/>
              </a:ext>
            </a:extLst>
          </p:cNvPr>
          <p:cNvSpPr txBox="1"/>
          <p:nvPr/>
        </p:nvSpPr>
        <p:spPr>
          <a:xfrm>
            <a:off x="649866" y="1254567"/>
            <a:ext cx="2076485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ПРОГРАММНО-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АППАРАТНЫЙ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КОМПЛЕКС</a:t>
            </a:r>
          </a:p>
          <a:p>
            <a:pPr>
              <a:lnSpc>
                <a:spcPts val="1500"/>
              </a:lnSpc>
              <a:buNone/>
            </a:pPr>
            <a:r>
              <a:rPr lang="es-419" sz="1050" b="1" dirty="0">
                <a:latin typeface="Futura PT Demi" panose="020B0502020204020303" pitchFamily="34" charset="0"/>
              </a:rPr>
              <a:t>RACKSCALE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0C27A-89C8-23AB-47C1-0573CAA8D756}"/>
              </a:ext>
            </a:extLst>
          </p:cNvPr>
          <p:cNvSpPr txBox="1"/>
          <p:nvPr/>
        </p:nvSpPr>
        <p:spPr>
          <a:xfrm>
            <a:off x="2935869" y="1254567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ПРОГРАММНЫЕ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РЕШЕНИЯ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82AFE-41E7-3D4A-6AC2-43331EAE27A3}"/>
              </a:ext>
            </a:extLst>
          </p:cNvPr>
          <p:cNvSpPr txBox="1"/>
          <p:nvPr/>
        </p:nvSpPr>
        <p:spPr>
          <a:xfrm>
            <a:off x="5178620" y="1254567"/>
            <a:ext cx="2076485" cy="274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Book" panose="020B0502020204020303" pitchFamily="34" charset="0"/>
              </a:rPr>
              <a:t>СЕРВЕРЫ</a:t>
            </a:r>
            <a:endParaRPr lang="ru-RU" sz="1050" b="1" dirty="0">
              <a:effectLst/>
              <a:latin typeface="Futura PT Book" panose="020B05020202040203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7A50C-3351-DE59-A0EE-E260C7A0B4F7}"/>
              </a:ext>
            </a:extLst>
          </p:cNvPr>
          <p:cNvSpPr txBox="1"/>
          <p:nvPr/>
        </p:nvSpPr>
        <p:spPr>
          <a:xfrm>
            <a:off x="5178620" y="4380827"/>
            <a:ext cx="2076485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СИСТЕМЫ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КОНДИЦИО-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НИРОВАНИЯ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ВОЗДУХА</a:t>
            </a:r>
          </a:p>
          <a:p>
            <a:pPr>
              <a:lnSpc>
                <a:spcPts val="1500"/>
              </a:lnSpc>
              <a:buNone/>
            </a:pPr>
            <a:r>
              <a:rPr lang="es-419" sz="1050" b="1" dirty="0">
                <a:latin typeface="Futura PT Demi" panose="020B0502020204020303" pitchFamily="34" charset="0"/>
              </a:rPr>
              <a:t>BOREY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DE547-7229-0889-447E-5EDAEFDA445B}"/>
              </a:ext>
            </a:extLst>
          </p:cNvPr>
          <p:cNvSpPr txBox="1"/>
          <p:nvPr/>
        </p:nvSpPr>
        <p:spPr>
          <a:xfrm>
            <a:off x="2942053" y="4380827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СЕТЕВЫЕ РЕШЕНИЯ</a:t>
            </a:r>
          </a:p>
          <a:p>
            <a:pPr>
              <a:lnSpc>
                <a:spcPts val="1500"/>
              </a:lnSpc>
              <a:buNone/>
            </a:pPr>
            <a:r>
              <a:rPr lang="es-419" sz="1050" b="1" dirty="0">
                <a:latin typeface="Futura PT Demi" panose="020B0502020204020303" pitchFamily="34" charset="0"/>
              </a:rPr>
              <a:t>KORNFELD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50AC7-9121-E51C-B645-6AE57A4920F3}"/>
              </a:ext>
            </a:extLst>
          </p:cNvPr>
          <p:cNvSpPr txBox="1"/>
          <p:nvPr/>
        </p:nvSpPr>
        <p:spPr>
          <a:xfrm>
            <a:off x="2942053" y="2792984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СЕРВИСНАЯ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ПОДДЕРЖКА КЛИЕНТОВ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4F632-6639-BD82-05F9-0B839A463371}"/>
              </a:ext>
            </a:extLst>
          </p:cNvPr>
          <p:cNvSpPr txBox="1"/>
          <p:nvPr/>
        </p:nvSpPr>
        <p:spPr>
          <a:xfrm>
            <a:off x="3621673" y="3737377"/>
            <a:ext cx="1240711" cy="274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dirty="0">
                <a:latin typeface="Futura PT Book" panose="020B0502020204020303" pitchFamily="34" charset="0"/>
              </a:rPr>
              <a:t>24/7</a:t>
            </a:r>
            <a:endParaRPr lang="ru-RU" sz="1050" dirty="0">
              <a:effectLst/>
              <a:latin typeface="Futura PT Book" panose="020B05020202040203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82DCC9-3EBF-E2EE-67D8-E8140D0731EC}"/>
              </a:ext>
            </a:extLst>
          </p:cNvPr>
          <p:cNvSpPr txBox="1"/>
          <p:nvPr/>
        </p:nvSpPr>
        <p:spPr>
          <a:xfrm>
            <a:off x="662222" y="2792984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СИСТЕМЫ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latin typeface="Futura PT Demi" panose="020B0502020204020303" pitchFamily="34" charset="0"/>
              </a:rPr>
              <a:t>ХРАНЕНИЯ ДАННЫХ</a:t>
            </a:r>
            <a:endParaRPr lang="ru-RU" sz="1050" b="1" dirty="0">
              <a:effectLst/>
              <a:latin typeface="Futura PT Demi" panose="020B050202020402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C57B6-7653-2571-BEF2-57D1149D753D}"/>
              </a:ext>
            </a:extLst>
          </p:cNvPr>
          <p:cNvSpPr txBox="1"/>
          <p:nvPr/>
        </p:nvSpPr>
        <p:spPr>
          <a:xfrm>
            <a:off x="662222" y="3202519"/>
            <a:ext cx="2076485" cy="151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TATLIN.UNIFIED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</a:t>
            </a:r>
            <a:r>
              <a:rPr lang="en-US" sz="900" dirty="0">
                <a:latin typeface="Futura PT Book" panose="020B0502020204020303" pitchFamily="34" charset="0"/>
              </a:rPr>
              <a:t>FLEX</a:t>
            </a:r>
            <a:endParaRPr lang="es-419" sz="900" dirty="0">
              <a:latin typeface="Futura PT Book" panose="020B0502020204020303" pitchFamily="34" charset="0"/>
            </a:endParaRP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TATLIN.BACKUP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TATLIN.OBJECT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TATLIN.AFA</a:t>
            </a:r>
            <a:endParaRPr lang="ru-RU" sz="900" dirty="0">
              <a:effectLst/>
              <a:latin typeface="Futura PT Book" panose="020B0502020204020303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3E3BA72-0D72-BC0F-57EF-15F6BB6E1D0D}"/>
              </a:ext>
            </a:extLst>
          </p:cNvPr>
          <p:cNvCxnSpPr>
            <a:cxnSpLocks/>
          </p:cNvCxnSpPr>
          <p:nvPr/>
        </p:nvCxnSpPr>
        <p:spPr>
          <a:xfrm>
            <a:off x="731838" y="3268510"/>
            <a:ext cx="17889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7837CED-79FE-49A2-19AC-277188236B58}"/>
              </a:ext>
            </a:extLst>
          </p:cNvPr>
          <p:cNvCxnSpPr>
            <a:cxnSpLocks/>
          </p:cNvCxnSpPr>
          <p:nvPr/>
        </p:nvCxnSpPr>
        <p:spPr>
          <a:xfrm>
            <a:off x="731838" y="3563527"/>
            <a:ext cx="17889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B0C982E-FC5C-8596-057D-A9E1BE690446}"/>
              </a:ext>
            </a:extLst>
          </p:cNvPr>
          <p:cNvCxnSpPr>
            <a:cxnSpLocks/>
          </p:cNvCxnSpPr>
          <p:nvPr/>
        </p:nvCxnSpPr>
        <p:spPr>
          <a:xfrm>
            <a:off x="731838" y="3858545"/>
            <a:ext cx="17889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83EFC33-5781-9BCC-70E3-EC28E3FBB0B2}"/>
              </a:ext>
            </a:extLst>
          </p:cNvPr>
          <p:cNvCxnSpPr>
            <a:cxnSpLocks/>
          </p:cNvCxnSpPr>
          <p:nvPr/>
        </p:nvCxnSpPr>
        <p:spPr>
          <a:xfrm>
            <a:off x="731838" y="4153562"/>
            <a:ext cx="17889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5F6227C-E59A-C81A-E10B-FC1C336252DB}"/>
              </a:ext>
            </a:extLst>
          </p:cNvPr>
          <p:cNvCxnSpPr>
            <a:cxnSpLocks/>
          </p:cNvCxnSpPr>
          <p:nvPr/>
        </p:nvCxnSpPr>
        <p:spPr>
          <a:xfrm>
            <a:off x="731838" y="4448580"/>
            <a:ext cx="178894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B7E585-2F6D-7B60-1806-24EC101F6AF5}"/>
              </a:ext>
            </a:extLst>
          </p:cNvPr>
          <p:cNvSpPr txBox="1"/>
          <p:nvPr/>
        </p:nvSpPr>
        <p:spPr>
          <a:xfrm>
            <a:off x="2935868" y="1713530"/>
            <a:ext cx="2076485" cy="64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buNone/>
            </a:pPr>
            <a:r>
              <a:rPr lang="ru-RU" sz="900" dirty="0">
                <a:latin typeface="Futura PT Book" panose="020B0502020204020303" pitchFamily="34" charset="0"/>
              </a:rPr>
              <a:t>СУПРИМ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TATLIN.SATELLITES</a:t>
            </a:r>
            <a:endParaRPr lang="ru-RU" sz="900" dirty="0">
              <a:latin typeface="Futura PT Book" panose="020B0502020204020303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4CB741B-D66B-0788-D7A3-2F6D219EBD07}"/>
              </a:ext>
            </a:extLst>
          </p:cNvPr>
          <p:cNvCxnSpPr>
            <a:cxnSpLocks/>
          </p:cNvCxnSpPr>
          <p:nvPr/>
        </p:nvCxnSpPr>
        <p:spPr>
          <a:xfrm>
            <a:off x="3017841" y="1767164"/>
            <a:ext cx="1733333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7609627-FE30-7486-4ED5-6E3B164F84FC}"/>
              </a:ext>
            </a:extLst>
          </p:cNvPr>
          <p:cNvCxnSpPr>
            <a:cxnSpLocks/>
          </p:cNvCxnSpPr>
          <p:nvPr/>
        </p:nvCxnSpPr>
        <p:spPr>
          <a:xfrm>
            <a:off x="3017841" y="2069905"/>
            <a:ext cx="1733333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4CB107-AB80-051C-5908-37F5B6DA9069}"/>
              </a:ext>
            </a:extLst>
          </p:cNvPr>
          <p:cNvSpPr txBox="1"/>
          <p:nvPr/>
        </p:nvSpPr>
        <p:spPr>
          <a:xfrm>
            <a:off x="2935868" y="4852146"/>
            <a:ext cx="2076485" cy="64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419" sz="900" dirty="0">
                <a:latin typeface="Futura PT Book" panose="020B0502020204020303" pitchFamily="34" charset="0"/>
              </a:rPr>
              <a:t>KORNFELD D1156-B</a:t>
            </a:r>
          </a:p>
          <a:p>
            <a:pPr>
              <a:lnSpc>
                <a:spcPts val="2300"/>
              </a:lnSpc>
            </a:pPr>
            <a:r>
              <a:rPr lang="es-419" sz="900" dirty="0">
                <a:latin typeface="Futura PT Book" panose="020B0502020204020303" pitchFamily="34" charset="0"/>
              </a:rPr>
              <a:t>KORNFELD D2132-B</a:t>
            </a:r>
            <a:endParaRPr lang="ru-RU" sz="900" dirty="0">
              <a:latin typeface="Futura PT Book" panose="020B0502020204020303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7D68DBF-CA12-AF21-1AF6-C0B319FE8BD5}"/>
              </a:ext>
            </a:extLst>
          </p:cNvPr>
          <p:cNvCxnSpPr>
            <a:cxnSpLocks/>
          </p:cNvCxnSpPr>
          <p:nvPr/>
        </p:nvCxnSpPr>
        <p:spPr>
          <a:xfrm>
            <a:off x="3017841" y="4893423"/>
            <a:ext cx="17333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935D4EE-D8CA-35FE-E5D2-47088A01FCDE}"/>
              </a:ext>
            </a:extLst>
          </p:cNvPr>
          <p:cNvCxnSpPr>
            <a:cxnSpLocks/>
          </p:cNvCxnSpPr>
          <p:nvPr/>
        </p:nvCxnSpPr>
        <p:spPr>
          <a:xfrm>
            <a:off x="3017841" y="5239412"/>
            <a:ext cx="173333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D64A4E8-1EA7-F66D-B31C-00379BD429B4}"/>
              </a:ext>
            </a:extLst>
          </p:cNvPr>
          <p:cNvSpPr txBox="1"/>
          <p:nvPr/>
        </p:nvSpPr>
        <p:spPr>
          <a:xfrm>
            <a:off x="5184797" y="1490417"/>
            <a:ext cx="2076485" cy="151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VEGMAN R</a:t>
            </a:r>
          </a:p>
          <a:p>
            <a:pPr>
              <a:lnSpc>
                <a:spcPts val="2300"/>
              </a:lnSpc>
              <a:buNone/>
            </a:pPr>
            <a:r>
              <a:rPr lang="en-US" sz="900" dirty="0">
                <a:latin typeface="Futura PT Book" panose="020B0502020204020303" pitchFamily="34" charset="0"/>
              </a:rPr>
              <a:t>V</a:t>
            </a:r>
            <a:r>
              <a:rPr lang="es-419" sz="900" dirty="0">
                <a:latin typeface="Futura PT Book" panose="020B0502020204020303" pitchFamily="34" charset="0"/>
              </a:rPr>
              <a:t>EGMAN</a:t>
            </a:r>
            <a:r>
              <a:rPr lang="ru-RU" sz="900" dirty="0">
                <a:latin typeface="Futura PT Book" panose="020B0502020204020303" pitchFamily="34" charset="0"/>
              </a:rPr>
              <a:t> </a:t>
            </a:r>
            <a:r>
              <a:rPr lang="es-419" sz="900" dirty="0">
                <a:latin typeface="Futura PT Book" panose="020B0502020204020303" pitchFamily="34" charset="0"/>
              </a:rPr>
              <a:t>N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X SERVER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V240 G3</a:t>
            </a:r>
          </a:p>
          <a:p>
            <a:pPr>
              <a:lnSpc>
                <a:spcPts val="2300"/>
              </a:lnSpc>
              <a:buNone/>
            </a:pPr>
            <a:r>
              <a:rPr lang="es-419" sz="900" dirty="0">
                <a:latin typeface="Futura PT Book" panose="020B0502020204020303" pitchFamily="34" charset="0"/>
              </a:rPr>
              <a:t>G4208P G3</a:t>
            </a:r>
            <a:endParaRPr lang="ru-RU" sz="900" dirty="0">
              <a:latin typeface="Futura PT Book" panose="020B0502020204020303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C78906D-4044-4C01-6C92-F1A99F4A47BF}"/>
              </a:ext>
            </a:extLst>
          </p:cNvPr>
          <p:cNvCxnSpPr>
            <a:cxnSpLocks/>
          </p:cNvCxnSpPr>
          <p:nvPr/>
        </p:nvCxnSpPr>
        <p:spPr>
          <a:xfrm>
            <a:off x="5267325" y="1556464"/>
            <a:ext cx="17018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33D0EC1-DC3E-DE2C-646F-0411E13D01AD}"/>
              </a:ext>
            </a:extLst>
          </p:cNvPr>
          <p:cNvCxnSpPr>
            <a:cxnSpLocks/>
          </p:cNvCxnSpPr>
          <p:nvPr/>
        </p:nvCxnSpPr>
        <p:spPr>
          <a:xfrm>
            <a:off x="5267325" y="1851481"/>
            <a:ext cx="17018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C50F831-C7C5-AA15-3231-B0CE279C9EC6}"/>
              </a:ext>
            </a:extLst>
          </p:cNvPr>
          <p:cNvCxnSpPr>
            <a:cxnSpLocks/>
          </p:cNvCxnSpPr>
          <p:nvPr/>
        </p:nvCxnSpPr>
        <p:spPr>
          <a:xfrm>
            <a:off x="5267325" y="2146498"/>
            <a:ext cx="17018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E6D760F-B351-5010-BF8D-8C97C0CA7237}"/>
              </a:ext>
            </a:extLst>
          </p:cNvPr>
          <p:cNvCxnSpPr>
            <a:cxnSpLocks/>
          </p:cNvCxnSpPr>
          <p:nvPr/>
        </p:nvCxnSpPr>
        <p:spPr>
          <a:xfrm>
            <a:off x="5267325" y="2441515"/>
            <a:ext cx="17018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8D172B8-C100-20B4-9730-D0B5EE996888}"/>
              </a:ext>
            </a:extLst>
          </p:cNvPr>
          <p:cNvCxnSpPr>
            <a:cxnSpLocks/>
          </p:cNvCxnSpPr>
          <p:nvPr/>
        </p:nvCxnSpPr>
        <p:spPr>
          <a:xfrm>
            <a:off x="5267325" y="2736532"/>
            <a:ext cx="17018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59D9240-CE97-0606-FF59-FEB7B92CDD62}"/>
              </a:ext>
            </a:extLst>
          </p:cNvPr>
          <p:cNvSpPr txBox="1"/>
          <p:nvPr/>
        </p:nvSpPr>
        <p:spPr>
          <a:xfrm>
            <a:off x="7452265" y="1254567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КЛИЕНТСКИЕ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УСТРОЙСТВА </a:t>
            </a:r>
            <a:r>
              <a:rPr lang="es-419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</a:t>
            </a:r>
            <a:endParaRPr lang="ru-RU" sz="105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DC869E-C5AC-4B4B-8AC0-C62F2B8EF8E6}"/>
              </a:ext>
            </a:extLst>
          </p:cNvPr>
          <p:cNvSpPr txBox="1"/>
          <p:nvPr/>
        </p:nvSpPr>
        <p:spPr>
          <a:xfrm>
            <a:off x="9608521" y="1254567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ПРОГРАММНЫЕ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ПРОДУКТЫ </a:t>
            </a:r>
            <a:r>
              <a:rPr lang="es-419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</a:t>
            </a:r>
            <a:endParaRPr lang="ru-RU" sz="105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62318B-5A37-0F5F-F0C3-D1BB4AB189F2}"/>
              </a:ext>
            </a:extLst>
          </p:cNvPr>
          <p:cNvSpPr txBox="1"/>
          <p:nvPr/>
        </p:nvSpPr>
        <p:spPr>
          <a:xfrm>
            <a:off x="9608521" y="3577637"/>
            <a:ext cx="2076485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ТЕЛЕКОМ</a:t>
            </a:r>
          </a:p>
          <a:p>
            <a:pPr>
              <a:lnSpc>
                <a:spcPts val="1500"/>
              </a:lnSpc>
              <a:buNone/>
            </a:pPr>
            <a:r>
              <a:rPr lang="ru-RU" sz="1050" b="1" dirty="0">
                <a:solidFill>
                  <a:schemeClr val="bg1"/>
                </a:solidFill>
                <a:latin typeface="Futura PT Demi" panose="020B0502020204020303" pitchFamily="34" charset="0"/>
              </a:rPr>
              <a:t>ОБОРУДОВАНИЕ</a:t>
            </a:r>
            <a:endParaRPr lang="ru-RU" sz="1050" b="1" dirty="0">
              <a:solidFill>
                <a:schemeClr val="bg1"/>
              </a:solidFill>
              <a:effectLst/>
              <a:latin typeface="Futura PT Demi" panose="020B05020202040203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D81A46-90CE-D0D8-95B5-30871D23E555}"/>
              </a:ext>
            </a:extLst>
          </p:cNvPr>
          <p:cNvSpPr txBox="1"/>
          <p:nvPr/>
        </p:nvSpPr>
        <p:spPr>
          <a:xfrm>
            <a:off x="9633227" y="4055135"/>
            <a:ext cx="2076485" cy="61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buNone/>
            </a:pPr>
            <a:r>
              <a:rPr lang="ru-RU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ОБОРУДОВАНИЕ</a:t>
            </a:r>
            <a:r>
              <a:rPr lang="en-US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 </a:t>
            </a:r>
            <a:r>
              <a:rPr lang="es-419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LTE </a:t>
            </a:r>
          </a:p>
          <a:p>
            <a:pPr>
              <a:lnSpc>
                <a:spcPts val="1400"/>
              </a:lnSpc>
              <a:buNone/>
            </a:pPr>
            <a:r>
              <a:rPr lang="ru-RU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И 5</a:t>
            </a:r>
            <a:r>
              <a:rPr lang="es-419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G </a:t>
            </a:r>
            <a:r>
              <a:rPr lang="ru-RU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ОПЕРАТОРСКОГО</a:t>
            </a:r>
          </a:p>
          <a:p>
            <a:pPr>
              <a:lnSpc>
                <a:spcPts val="1400"/>
              </a:lnSpc>
              <a:buNone/>
            </a:pPr>
            <a:r>
              <a:rPr lang="ru-RU" sz="900" dirty="0">
                <a:solidFill>
                  <a:schemeClr val="bg1">
                    <a:alpha val="67217"/>
                  </a:schemeClr>
                </a:solidFill>
                <a:latin typeface="Futura PT Book" panose="020B0502020204020303" pitchFamily="34" charset="0"/>
              </a:rPr>
              <a:t>КЛАССА</a:t>
            </a:r>
            <a:endParaRPr lang="ru-RU" sz="900" dirty="0">
              <a:solidFill>
                <a:schemeClr val="bg1">
                  <a:alpha val="67217"/>
                </a:schemeClr>
              </a:solidFill>
              <a:effectLst/>
              <a:latin typeface="Futura PT Book" panose="020B05020202040203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020A70-329B-21A3-4018-FF5A37A9F786}"/>
              </a:ext>
            </a:extLst>
          </p:cNvPr>
          <p:cNvSpPr txBox="1"/>
          <p:nvPr/>
        </p:nvSpPr>
        <p:spPr>
          <a:xfrm>
            <a:off x="7458438" y="1781492"/>
            <a:ext cx="2076485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</a:t>
            </a:r>
            <a:r>
              <a:rPr lang="ru-RU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_</a:t>
            </a: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T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283"/>
                  </a:schemeClr>
                </a:solidFill>
                <a:latin typeface="Futura PT Book" panose="020B0502020204020303" pitchFamily="34" charset="0"/>
              </a:rPr>
              <a:t>Планшет</a:t>
            </a:r>
            <a:endParaRPr lang="en-US" sz="900" dirty="0">
              <a:solidFill>
                <a:schemeClr val="bg1">
                  <a:alpha val="49283"/>
                </a:schemeClr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endParaRPr lang="ru-RU" sz="9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 NAU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000"/>
                  </a:schemeClr>
                </a:solidFill>
                <a:latin typeface="Futura PT Book" panose="020B0502020204020303" pitchFamily="34" charset="0"/>
              </a:rPr>
              <a:t>Ноутбук</a:t>
            </a:r>
            <a:endParaRPr lang="en-US" sz="900" dirty="0">
              <a:solidFill>
                <a:schemeClr val="bg1">
                  <a:alpha val="49000"/>
                </a:schemeClr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endParaRPr lang="ru-RU" sz="9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 TAU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661"/>
                  </a:schemeClr>
                </a:solidFill>
                <a:latin typeface="Futura PT Book" panose="020B0502020204020303" pitchFamily="34" charset="0"/>
              </a:rPr>
              <a:t>Компьютер</a:t>
            </a:r>
            <a:endParaRPr lang="en-US" sz="900" dirty="0">
              <a:solidFill>
                <a:schemeClr val="bg1">
                  <a:alpha val="49661"/>
                </a:schemeClr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endParaRPr lang="ru-RU" sz="9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 TAU MINI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661"/>
                  </a:schemeClr>
                </a:solidFill>
                <a:latin typeface="Futura PT Book" panose="020B0502020204020303" pitchFamily="34" charset="0"/>
              </a:rPr>
              <a:t>Компьютер</a:t>
            </a:r>
            <a:endParaRPr lang="en-US" sz="900" dirty="0">
              <a:solidFill>
                <a:schemeClr val="bg1">
                  <a:alpha val="49661"/>
                </a:schemeClr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endParaRPr lang="ru-RU" sz="9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 A20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50382"/>
                  </a:schemeClr>
                </a:solidFill>
                <a:latin typeface="Futura PT Book" panose="020B0502020204020303" pitchFamily="34" charset="0"/>
              </a:rPr>
              <a:t>Моноблок</a:t>
            </a:r>
            <a:endParaRPr lang="ru-RU" sz="900" dirty="0">
              <a:solidFill>
                <a:schemeClr val="bg1">
                  <a:alpha val="50382"/>
                </a:schemeClr>
              </a:solidFill>
              <a:effectLst/>
              <a:latin typeface="Futura PT Book" panose="020B0502020204020303" pitchFamily="34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6408967-8932-13C3-55A3-8AF87BA0FEC5}"/>
              </a:ext>
            </a:extLst>
          </p:cNvPr>
          <p:cNvCxnSpPr>
            <a:cxnSpLocks/>
          </p:cNvCxnSpPr>
          <p:nvPr/>
        </p:nvCxnSpPr>
        <p:spPr>
          <a:xfrm>
            <a:off x="7534789" y="1747993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08B2E1E3-0058-81A4-1FB1-2F81DA7F8D25}"/>
              </a:ext>
            </a:extLst>
          </p:cNvPr>
          <p:cNvCxnSpPr>
            <a:cxnSpLocks/>
          </p:cNvCxnSpPr>
          <p:nvPr/>
        </p:nvCxnSpPr>
        <p:spPr>
          <a:xfrm>
            <a:off x="7534789" y="2131053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7552A4F-06D9-96FE-CDF5-91501837A01E}"/>
              </a:ext>
            </a:extLst>
          </p:cNvPr>
          <p:cNvCxnSpPr>
            <a:cxnSpLocks/>
          </p:cNvCxnSpPr>
          <p:nvPr/>
        </p:nvCxnSpPr>
        <p:spPr>
          <a:xfrm>
            <a:off x="7534789" y="2532648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F090B75A-073C-F1A6-1B47-FC1B4D90A270}"/>
              </a:ext>
            </a:extLst>
          </p:cNvPr>
          <p:cNvCxnSpPr>
            <a:cxnSpLocks/>
          </p:cNvCxnSpPr>
          <p:nvPr/>
        </p:nvCxnSpPr>
        <p:spPr>
          <a:xfrm>
            <a:off x="7534789" y="2897173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26A3FB6-55AD-2F1B-8FB7-52511A1C3527}"/>
              </a:ext>
            </a:extLst>
          </p:cNvPr>
          <p:cNvCxnSpPr>
            <a:cxnSpLocks/>
          </p:cNvCxnSpPr>
          <p:nvPr/>
        </p:nvCxnSpPr>
        <p:spPr>
          <a:xfrm>
            <a:off x="7534789" y="3292590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DB9DCEC-3B81-ACE5-9C39-EF1F15A18907}"/>
              </a:ext>
            </a:extLst>
          </p:cNvPr>
          <p:cNvSpPr txBox="1"/>
          <p:nvPr/>
        </p:nvSpPr>
        <p:spPr>
          <a:xfrm>
            <a:off x="9620870" y="1781492"/>
            <a:ext cx="207648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</a:t>
            </a:r>
            <a:r>
              <a:rPr lang="ru-RU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OS</a:t>
            </a:r>
            <a:endParaRPr lang="es-419" sz="900" b="1" dirty="0">
              <a:solidFill>
                <a:schemeClr val="bg1"/>
              </a:solidFill>
              <a:latin typeface="Futura PT Demi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283"/>
                  </a:schemeClr>
                </a:solidFill>
                <a:latin typeface="Futura PT Book" panose="020B0502020204020303" pitchFamily="34" charset="0"/>
              </a:rPr>
              <a:t>Для мобильных устройств</a:t>
            </a:r>
            <a:endParaRPr lang="en-US" sz="900" dirty="0">
              <a:solidFill>
                <a:schemeClr val="bg1">
                  <a:alpha val="49283"/>
                </a:schemeClr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endParaRPr lang="ru-RU" sz="9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pPr>
              <a:lnSpc>
                <a:spcPts val="1000"/>
              </a:lnSpc>
              <a:buNone/>
            </a:pPr>
            <a:r>
              <a:rPr lang="es-419" sz="900" b="1" dirty="0">
                <a:solidFill>
                  <a:schemeClr val="bg1"/>
                </a:solidFill>
                <a:latin typeface="Futura PT Demi" panose="020B0502020204020303" pitchFamily="34" charset="0"/>
              </a:rPr>
              <a:t>KVADRA BIOS</a:t>
            </a:r>
          </a:p>
          <a:p>
            <a:pPr>
              <a:lnSpc>
                <a:spcPts val="1000"/>
              </a:lnSpc>
              <a:buNone/>
            </a:pPr>
            <a:r>
              <a:rPr lang="ru-RU" sz="900" dirty="0">
                <a:solidFill>
                  <a:schemeClr val="bg1">
                    <a:alpha val="49000"/>
                  </a:schemeClr>
                </a:solidFill>
                <a:effectLst/>
                <a:latin typeface="Futura PT Book" panose="020B0502020204020303" pitchFamily="34" charset="0"/>
              </a:rPr>
              <a:t>Для ПК</a:t>
            </a:r>
            <a:endParaRPr lang="ru-RU" sz="900" dirty="0">
              <a:solidFill>
                <a:schemeClr val="bg1">
                  <a:alpha val="50382"/>
                </a:schemeClr>
              </a:solidFill>
              <a:effectLst/>
              <a:latin typeface="Futura PT Book" panose="020B0502020204020303" pitchFamily="34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9F6EA826-3640-CA9D-BB49-249D8B2CCBE7}"/>
              </a:ext>
            </a:extLst>
          </p:cNvPr>
          <p:cNvCxnSpPr>
            <a:cxnSpLocks/>
          </p:cNvCxnSpPr>
          <p:nvPr/>
        </p:nvCxnSpPr>
        <p:spPr>
          <a:xfrm>
            <a:off x="9703399" y="1747993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0CA9093-E2DD-8D1F-703B-28B66C91B925}"/>
              </a:ext>
            </a:extLst>
          </p:cNvPr>
          <p:cNvCxnSpPr>
            <a:cxnSpLocks/>
          </p:cNvCxnSpPr>
          <p:nvPr/>
        </p:nvCxnSpPr>
        <p:spPr>
          <a:xfrm>
            <a:off x="9703399" y="2131053"/>
            <a:ext cx="1701886" cy="0"/>
          </a:xfrm>
          <a:prstGeom prst="line">
            <a:avLst/>
          </a:prstGeom>
          <a:ln>
            <a:solidFill>
              <a:schemeClr val="bg1">
                <a:alpha val="2464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04722970-6262-94F7-DBE6-07B3CA5A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latin typeface="Futura PT Demi" panose="020B0502020204020303" pitchFamily="34" charset="0"/>
              </a:rPr>
              <a:pPr/>
              <a:t>8</a:t>
            </a:fld>
            <a:endParaRPr lang="ru-RU" dirty="0">
              <a:latin typeface="Futura PT Demi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7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75378-E94D-3CD9-1FF3-1F2F38DD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8B8D56-2356-67FC-7684-559DC7DF3365}"/>
              </a:ext>
            </a:extLst>
          </p:cNvPr>
          <p:cNvSpPr txBox="1">
            <a:spLocks/>
          </p:cNvSpPr>
          <p:nvPr/>
        </p:nvSpPr>
        <p:spPr>
          <a:xfrm>
            <a:off x="403412" y="299612"/>
            <a:ext cx="9964270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СЕРВЕРНЫЕ ПЛАТФОРМЫ </a:t>
            </a:r>
            <a:r>
              <a:rPr kumimoji="0" lang="es-419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Demi" panose="020B0502020204020303" pitchFamily="34" charset="0"/>
              </a:rPr>
              <a:t>YADRO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®</a:t>
            </a:r>
            <a:endParaRPr kumimoji="0" lang="es-419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927733-AA88-610E-B5D2-7A10C9A976E1}"/>
              </a:ext>
            </a:extLst>
          </p:cNvPr>
          <p:cNvSpPr txBox="1">
            <a:spLocks/>
          </p:cNvSpPr>
          <p:nvPr/>
        </p:nvSpPr>
        <p:spPr>
          <a:xfrm>
            <a:off x="395855" y="851275"/>
            <a:ext cx="6156086" cy="757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Demi" panose="020B0502020204020303" pitchFamily="34" charset="0"/>
              </a:rPr>
              <a:t>G4208P G3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AB671D-BFC7-3505-600F-4816E801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846" y="2219151"/>
            <a:ext cx="4162519" cy="2564830"/>
          </a:xfrm>
          <a:prstGeom prst="rect">
            <a:avLst/>
          </a:prstGeom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8F206B76-ABF9-434E-BD50-37D3CF524211}"/>
              </a:ext>
            </a:extLst>
          </p:cNvPr>
          <p:cNvSpPr txBox="1"/>
          <p:nvPr/>
        </p:nvSpPr>
        <p:spPr>
          <a:xfrm>
            <a:off x="474596" y="1614931"/>
            <a:ext cx="6969914" cy="9183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0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Сервер для задач AI/ML, аналитики данных и графической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  <a:p>
            <a:pPr marL="12700" marR="5080" lvl="0" indent="0" defTabSz="914400" rtl="0" eaLnBrk="1" fontAlgn="auto" latinLnBrk="0" hangingPunct="1">
              <a:lnSpc>
                <a:spcPct val="10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визуализации — мощный инструмент для быстрой работы моделей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  <a:p>
            <a:pPr marL="12700" marR="5080" lvl="0" indent="0" defTabSz="914400" rtl="0" eaLnBrk="1" fontAlgn="auto" latinLnBrk="0" hangingPunct="1">
              <a:lnSpc>
                <a:spcPct val="10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</a:rPr>
              <a:t>и сложных вычислений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  <a:cs typeface="Tahom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4B2BE7-632C-4792-A481-11FBD85BC117}"/>
              </a:ext>
            </a:extLst>
          </p:cNvPr>
          <p:cNvSpPr txBox="1"/>
          <p:nvPr/>
        </p:nvSpPr>
        <p:spPr>
          <a:xfrm>
            <a:off x="3892890" y="3429000"/>
            <a:ext cx="3089801" cy="22429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 marL="12700" marR="5080">
              <a:lnSpc>
                <a:spcPct val="116599"/>
              </a:lnSpc>
              <a:spcBef>
                <a:spcPts val="90"/>
              </a:spcBef>
              <a:defRPr sz="1000">
                <a:latin typeface="Tahoma"/>
                <a:cs typeface="Tahoma"/>
              </a:defRPr>
            </a:lvl1pPr>
          </a:lstStyle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2 процессора Intel Xeon </a:t>
            </a:r>
            <a:r>
              <a:rPr lang="ru-RU" dirty="0" err="1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Scalable</a:t>
            </a: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 4-го/5-го поколения</a:t>
            </a: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Поддержка до 8 ТБ DDR5 и гибкая конфигурация</a:t>
            </a:r>
            <a:b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</a:b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с 12 отсеками (SAS, SATA, </a:t>
            </a:r>
            <a:r>
              <a:rPr lang="ru-RU" dirty="0" err="1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NVMe</a:t>
            </a: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)</a:t>
            </a: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Возможность установки до 8 GPU с поддержкой</a:t>
            </a:r>
            <a:r>
              <a:rPr lang="en-US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NVLink</a:t>
            </a:r>
            <a:endParaRPr lang="ru-RU" dirty="0">
              <a:solidFill>
                <a:prstClr val="black"/>
              </a:solidFill>
              <a:latin typeface="Futura PT Book" panose="020B0502020204020303" pitchFamily="34" charset="0"/>
              <a:cs typeface="+mn-cs"/>
            </a:endParaRP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Поддержка до 8 GPU (H100, RTX4090 и др.)</a:t>
            </a: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Поддержка распределенных кластеров, </a:t>
            </a:r>
            <a:r>
              <a:rPr lang="ru-RU" dirty="0" err="1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PCIe</a:t>
            </a: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 5.0 и высокоскоростных сетевых адаптеров</a:t>
            </a: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prstClr val="black"/>
                </a:solidFill>
                <a:latin typeface="Futura PT Book" panose="020B0502020204020303" pitchFamily="34" charset="0"/>
                <a:cs typeface="+mn-cs"/>
              </a:rPr>
              <a:t>Сбалансированная архитектура без переподписки ресурсов</a:t>
            </a:r>
          </a:p>
          <a:p>
            <a:pPr marL="171450" marR="5080" lvl="0" indent="-17145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lang="ru-RU" dirty="0">
              <a:solidFill>
                <a:prstClr val="black"/>
              </a:solidFill>
              <a:latin typeface="Futura PT Book" panose="020B0502020204020303" pitchFamily="34" charset="0"/>
              <a:cs typeface="+mn-cs"/>
            </a:endParaRPr>
          </a:p>
          <a:p>
            <a:pPr marL="184150" marR="508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85D942-0855-4118-A2DB-03E6D9212DF8}"/>
              </a:ext>
            </a:extLst>
          </p:cNvPr>
          <p:cNvSpPr txBox="1"/>
          <p:nvPr/>
        </p:nvSpPr>
        <p:spPr>
          <a:xfrm>
            <a:off x="454950" y="3402533"/>
            <a:ext cx="325806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kumimoji="0" sz="18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defRPr>
            </a:lvl1pPr>
          </a:lstStyle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b="0" dirty="0">
                <a:solidFill>
                  <a:prstClr val="black"/>
                </a:solidFill>
                <a:latin typeface="Futura PT Book" panose="020B0502020204020303" pitchFamily="34" charset="0"/>
              </a:rPr>
              <a:t>Высокая производительность в многопоточных вычислениях и устойчивость под постоянной нагрузкой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b="0" dirty="0">
                <a:solidFill>
                  <a:prstClr val="black"/>
                </a:solidFill>
                <a:latin typeface="Futura PT Book" panose="020B0502020204020303" pitchFamily="34" charset="0"/>
              </a:rPr>
              <a:t>Сокращение времени обработки и обучения моделей за счет высокой плотности вычислений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b="0" dirty="0">
                <a:solidFill>
                  <a:prstClr val="black"/>
                </a:solidFill>
                <a:latin typeface="Futura PT Book" panose="020B0502020204020303" pitchFamily="34" charset="0"/>
              </a:rPr>
              <a:t>Масштабирование ресурсов по мере роста требований и ускорение задач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b="0" dirty="0">
                <a:solidFill>
                  <a:prstClr val="black"/>
                </a:solidFill>
                <a:latin typeface="Futura PT Book" panose="020B0502020204020303" pitchFamily="34" charset="0"/>
              </a:rPr>
              <a:t>Совместимость с массовыми и флагманскими графическими ускорителями</a:t>
            </a:r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37DA3310-63DC-49E3-858F-A8C7AD0FD2E3}"/>
              </a:ext>
            </a:extLst>
          </p:cNvPr>
          <p:cNvSpPr/>
          <p:nvPr/>
        </p:nvSpPr>
        <p:spPr>
          <a:xfrm>
            <a:off x="3927942" y="3026010"/>
            <a:ext cx="1921873" cy="252412"/>
          </a:xfrm>
          <a:custGeom>
            <a:avLst/>
            <a:gdLst/>
            <a:ahLst/>
            <a:cxnLst/>
            <a:rect l="l" t="t" r="r" b="b"/>
            <a:pathLst>
              <a:path w="1090929" h="163194">
                <a:moveTo>
                  <a:pt x="1063447" y="0"/>
                </a:moveTo>
                <a:lnTo>
                  <a:pt x="27165" y="0"/>
                </a:lnTo>
                <a:lnTo>
                  <a:pt x="16593" y="2135"/>
                </a:lnTo>
                <a:lnTo>
                  <a:pt x="7958" y="7958"/>
                </a:lnTo>
                <a:lnTo>
                  <a:pt x="2135" y="16593"/>
                </a:lnTo>
                <a:lnTo>
                  <a:pt x="0" y="27165"/>
                </a:lnTo>
                <a:lnTo>
                  <a:pt x="0" y="135839"/>
                </a:lnTo>
                <a:lnTo>
                  <a:pt x="2135" y="146416"/>
                </a:lnTo>
                <a:lnTo>
                  <a:pt x="7958" y="155051"/>
                </a:lnTo>
                <a:lnTo>
                  <a:pt x="16593" y="160870"/>
                </a:lnTo>
                <a:lnTo>
                  <a:pt x="27165" y="163004"/>
                </a:lnTo>
                <a:lnTo>
                  <a:pt x="1063447" y="163004"/>
                </a:lnTo>
                <a:lnTo>
                  <a:pt x="1074019" y="160870"/>
                </a:lnTo>
                <a:lnTo>
                  <a:pt x="1082654" y="155051"/>
                </a:lnTo>
                <a:lnTo>
                  <a:pt x="1088477" y="146416"/>
                </a:lnTo>
                <a:lnTo>
                  <a:pt x="1090612" y="135839"/>
                </a:lnTo>
                <a:lnTo>
                  <a:pt x="1090612" y="27165"/>
                </a:lnTo>
                <a:lnTo>
                  <a:pt x="1088477" y="16593"/>
                </a:lnTo>
                <a:lnTo>
                  <a:pt x="1082654" y="7958"/>
                </a:lnTo>
                <a:lnTo>
                  <a:pt x="1074019" y="2135"/>
                </a:lnTo>
                <a:lnTo>
                  <a:pt x="1063447" y="0"/>
                </a:lnTo>
                <a:close/>
              </a:path>
            </a:pathLst>
          </a:custGeom>
          <a:solidFill>
            <a:srgbClr val="ADB9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Medium" panose="02000803030000020003" pitchFamily="50" charset="-52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29154DDD-6270-4C21-BA11-71AAD7A6A417}"/>
              </a:ext>
            </a:extLst>
          </p:cNvPr>
          <p:cNvSpPr txBox="1"/>
          <p:nvPr/>
        </p:nvSpPr>
        <p:spPr>
          <a:xfrm>
            <a:off x="3925831" y="3063931"/>
            <a:ext cx="192187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КЛЮЧЕВЫЕ ПАРАМЕТРЫ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  <a:cs typeface="Tahoma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0901062D-164C-46CD-BB66-961FC088EFDD}"/>
              </a:ext>
            </a:extLst>
          </p:cNvPr>
          <p:cNvSpPr/>
          <p:nvPr/>
        </p:nvSpPr>
        <p:spPr>
          <a:xfrm>
            <a:off x="533418" y="3029502"/>
            <a:ext cx="1697549" cy="248920"/>
          </a:xfrm>
          <a:custGeom>
            <a:avLst/>
            <a:gdLst/>
            <a:ahLst/>
            <a:cxnLst/>
            <a:rect l="l" t="t" r="r" b="b"/>
            <a:pathLst>
              <a:path w="1027429" h="163194">
                <a:moveTo>
                  <a:pt x="999947" y="0"/>
                </a:moveTo>
                <a:lnTo>
                  <a:pt x="27165" y="0"/>
                </a:lnTo>
                <a:lnTo>
                  <a:pt x="16593" y="2135"/>
                </a:lnTo>
                <a:lnTo>
                  <a:pt x="7958" y="7958"/>
                </a:lnTo>
                <a:lnTo>
                  <a:pt x="2135" y="16593"/>
                </a:lnTo>
                <a:lnTo>
                  <a:pt x="0" y="27165"/>
                </a:lnTo>
                <a:lnTo>
                  <a:pt x="0" y="135839"/>
                </a:lnTo>
                <a:lnTo>
                  <a:pt x="2135" y="146416"/>
                </a:lnTo>
                <a:lnTo>
                  <a:pt x="7958" y="155051"/>
                </a:lnTo>
                <a:lnTo>
                  <a:pt x="16593" y="160870"/>
                </a:lnTo>
                <a:lnTo>
                  <a:pt x="27165" y="163004"/>
                </a:lnTo>
                <a:lnTo>
                  <a:pt x="999947" y="163004"/>
                </a:lnTo>
                <a:lnTo>
                  <a:pt x="1010519" y="160870"/>
                </a:lnTo>
                <a:lnTo>
                  <a:pt x="1019154" y="155051"/>
                </a:lnTo>
                <a:lnTo>
                  <a:pt x="1024977" y="146416"/>
                </a:lnTo>
                <a:lnTo>
                  <a:pt x="1027112" y="135839"/>
                </a:lnTo>
                <a:lnTo>
                  <a:pt x="1027112" y="27165"/>
                </a:lnTo>
                <a:lnTo>
                  <a:pt x="1024977" y="16593"/>
                </a:lnTo>
                <a:lnTo>
                  <a:pt x="1019154" y="7958"/>
                </a:lnTo>
                <a:lnTo>
                  <a:pt x="1010519" y="2135"/>
                </a:lnTo>
                <a:lnTo>
                  <a:pt x="999947" y="0"/>
                </a:lnTo>
                <a:close/>
              </a:path>
            </a:pathLst>
          </a:custGeom>
          <a:solidFill>
            <a:srgbClr val="ADB9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Medium" panose="02000803030000020003" pitchFamily="50" charset="-52"/>
            </a:endParaRPr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F5A18928-9359-4EFF-A2A1-869A3E6C41B5}"/>
              </a:ext>
            </a:extLst>
          </p:cNvPr>
          <p:cNvSpPr txBox="1"/>
          <p:nvPr/>
        </p:nvSpPr>
        <p:spPr>
          <a:xfrm>
            <a:off x="571036" y="3065239"/>
            <a:ext cx="161844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cs typeface="Tahoma"/>
              </a:rPr>
              <a:t>РЕШАЕМЫЕ ЗАДАЧИ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ok" panose="020B0502020204020303" pitchFamily="34" charset="0"/>
              <a:cs typeface="Tahoma"/>
            </a:endParaRP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0BEA68F0-D588-60D0-6783-ECC030E7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79" y="6282386"/>
            <a:ext cx="3017520" cy="365125"/>
          </a:xfrm>
          <a:prstGeom prst="rect">
            <a:avLst/>
          </a:prstGeom>
        </p:spPr>
        <p:txBody>
          <a:bodyPr/>
          <a:lstStyle>
            <a:lvl1pPr algn="r">
              <a:defRPr sz="1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fld id="{B3D8FAA1-3ED1-3941-8AA7-FA63DAAA5BE4}" type="slidenum">
              <a:rPr lang="ru-RU" smtClean="0">
                <a:solidFill>
                  <a:schemeClr val="tx1"/>
                </a:solidFill>
                <a:latin typeface="Futura PT Demi" panose="020B0502020204020303" pitchFamily="34" charset="0"/>
              </a:rPr>
              <a:pPr/>
              <a:t>9</a:t>
            </a:fld>
            <a:endParaRPr lang="ru-RU" dirty="0">
              <a:solidFill>
                <a:schemeClr val="tx1"/>
              </a:solidFill>
              <a:latin typeface="Futura PT Demi" panose="020B0502020204020303" pitchFamily="34" charset="0"/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317864F-BC64-ED58-E40A-4FD42C20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812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TT Norms Regular" panose="02000503030000020003" pitchFamily="2" charset="0"/>
              </a:defRPr>
            </a:lvl1pPr>
          </a:lstStyle>
          <a:p>
            <a:r>
              <a:rPr lang="es-419" b="1" dirty="0">
                <a:latin typeface="Futura PT Demi" panose="020B0502020204020303" pitchFamily="34" charset="0"/>
              </a:rPr>
              <a:t>YADRO 2025</a:t>
            </a:r>
            <a:r>
              <a:rPr lang="es-419" b="1" dirty="0">
                <a:latin typeface="Futura PT Book" panose="020B0502020204020303" pitchFamily="34" charset="0"/>
              </a:rPr>
              <a:t>.</a:t>
            </a:r>
            <a:r>
              <a:rPr lang="es-419" dirty="0">
                <a:latin typeface="Futura PT Book" panose="020B0502020204020303" pitchFamily="34" charset="0"/>
              </a:rPr>
              <a:t> </a:t>
            </a:r>
            <a:r>
              <a:rPr lang="ru-RU" dirty="0">
                <a:latin typeface="Futura PT Book" panose="020B0502020204020303" pitchFamily="34" charset="0"/>
              </a:rPr>
              <a:t>Презентация компании</a:t>
            </a:r>
          </a:p>
          <a:p>
            <a:endParaRPr lang="ru-RU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60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1045</Words>
  <Application>Microsoft Macintosh PowerPoint</Application>
  <PresentationFormat>Широкоэкранный</PresentationFormat>
  <Paragraphs>303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Futura PT Book</vt:lpstr>
      <vt:lpstr>Futura PT Demi</vt:lpstr>
      <vt:lpstr>Futura PT Light</vt:lpstr>
      <vt:lpstr>Futura PT Medium</vt:lpstr>
      <vt:lpstr>TT Norms Bold</vt:lpstr>
      <vt:lpstr>TT Norms Medium</vt:lpstr>
      <vt:lpstr>TT Norms Regular</vt:lpstr>
      <vt:lpstr>Тема Office</vt:lpstr>
      <vt:lpstr>Презентация PowerPoint</vt:lpstr>
      <vt:lpstr>YADRO® — ядро ИКС Холдинга</vt:lpstr>
      <vt:lpstr>Как СХД YADRO опережают время</vt:lpstr>
      <vt:lpstr>Как СХД YADRO опережают время</vt:lpstr>
      <vt:lpstr>Как СХД YADRO опережают время</vt:lpstr>
      <vt:lpstr>Как СХД YADRO опережают время</vt:lpstr>
      <vt:lpstr>Модернизация облачной инфраструктуры</vt:lpstr>
      <vt:lpstr>Решения для любых задач</vt:lpstr>
      <vt:lpstr>Презентация PowerPoint</vt:lpstr>
      <vt:lpstr>Презентация PowerPoint</vt:lpstr>
      <vt:lpstr>Сервис 24х7х365 и широкая география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k.povarnina</cp:lastModifiedBy>
  <cp:revision>400</cp:revision>
  <cp:lastPrinted>2025-05-29T13:41:24Z</cp:lastPrinted>
  <dcterms:created xsi:type="dcterms:W3CDTF">2025-04-29T14:22:00Z</dcterms:created>
  <dcterms:modified xsi:type="dcterms:W3CDTF">2025-07-11T12:00:05Z</dcterms:modified>
</cp:coreProperties>
</file>