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257" r:id="rId6"/>
    <p:sldId id="702" r:id="rId7"/>
    <p:sldId id="703" r:id="rId8"/>
    <p:sldId id="697" r:id="rId9"/>
    <p:sldId id="696" r:id="rId10"/>
    <p:sldId id="698" r:id="rId11"/>
    <p:sldId id="700" r:id="rId12"/>
    <p:sldId id="468" r:id="rId13"/>
  </p:sldIdLst>
  <p:sldSz cx="9144000" cy="5143500" type="screen16x9"/>
  <p:notesSz cx="6797675" cy="9928225"/>
  <p:custDataLst>
    <p:tags r:id="rId1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28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авлушко" initials=" С. А.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A0"/>
    <a:srgbClr val="A88C5E"/>
    <a:srgbClr val="E2E2E2"/>
    <a:srgbClr val="DDDDDD"/>
    <a:srgbClr val="F2F2F2"/>
    <a:srgbClr val="3399FF"/>
    <a:srgbClr val="C0C0C0"/>
    <a:srgbClr val="996633"/>
    <a:srgbClr val="99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4" autoAdjust="0"/>
    <p:restoredTop sz="69848" autoAdjust="0"/>
  </p:normalViewPr>
  <p:slideViewPr>
    <p:cSldViewPr snapToGrid="0" showGuides="1">
      <p:cViewPr varScale="1">
        <p:scale>
          <a:sx n="117" d="100"/>
          <a:sy n="117" d="100"/>
        </p:scale>
        <p:origin x="1476" y="96"/>
      </p:cViewPr>
      <p:guideLst>
        <p:guide orient="horz" pos="3239"/>
        <p:guide pos="281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1092" y="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EA94BF79-D97C-4F17-B2B2-FE378A077667}" type="datetimeFigureOut">
              <a:rPr lang="ru-RU"/>
              <a:pPr>
                <a:defRPr/>
              </a:pPr>
              <a:t>19.07.2022</a:t>
            </a:fld>
            <a:endParaRPr lang="ru-RU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C6B50815-DEFA-46D5-9FE8-0B0B8C992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672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6464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A58C9CF-F856-4DC9-B28E-C8C8EF293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024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864" indent="-285717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2868" indent="-228574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015" indent="-228574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163" indent="-228574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309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456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8604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5751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BEFC78-A9EE-4847-ACF1-2BD899E886E5}" type="slidenum">
              <a:rPr lang="ru-RU" sz="1200" b="0"/>
              <a:pPr eaLnBrk="1" hangingPunct="1"/>
              <a:t>1</a:t>
            </a:fld>
            <a:endParaRPr lang="ru-RU" sz="1200" b="0" dirty="0"/>
          </a:p>
        </p:txBody>
      </p:sp>
      <p:sp>
        <p:nvSpPr>
          <p:cNvPr id="3686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6868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Предисловие, что-то вроде: Процесс управления уязвимостями достаточно сложный процесс и требует внимание на всех стадиях жизни все всех систем не важно проводят ли они регулярное изменение/модернизацию или годами не изменяются.  </a:t>
            </a:r>
            <a:endParaRPr lang="ru-RU" dirty="0"/>
          </a:p>
          <a:p>
            <a:pPr eaLnBrk="1" hangingPunct="1"/>
            <a:endParaRPr lang="en-US" dirty="0">
              <a:latin typeface="Arial" pitchFamily="34" charset="0"/>
            </a:endParaRPr>
          </a:p>
          <a:p>
            <a:pPr eaLnBrk="1" hangingPunct="1"/>
            <a:r>
              <a:rPr lang="ru-RU" dirty="0">
                <a:latin typeface="Arial" pitchFamily="34" charset="0"/>
              </a:rPr>
              <a:t>Вводное…. </a:t>
            </a:r>
            <a:endParaRPr lang="en-US" dirty="0">
              <a:latin typeface="Arial" pitchFamily="34" charset="0"/>
            </a:endParaRPr>
          </a:p>
          <a:p>
            <a:pPr eaLnBrk="1" hangingPunct="1"/>
            <a:endParaRPr lang="ru-RU" dirty="0">
              <a:latin typeface="Arial" pitchFamily="34" charset="0"/>
            </a:endParaRPr>
          </a:p>
        </p:txBody>
      </p:sp>
      <p:sp>
        <p:nvSpPr>
          <p:cNvPr id="36869" name="Номер слайда 3"/>
          <p:cNvSpPr txBox="1">
            <a:spLocks noGrp="1"/>
          </p:cNvSpPr>
          <p:nvPr/>
        </p:nvSpPr>
        <p:spPr bwMode="auto">
          <a:xfrm>
            <a:off x="3849689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9349D58-A221-488D-A9E8-03D4C4F1903F}" type="slidenum">
              <a:rPr lang="ru-RU" sz="1200" b="0"/>
              <a:pPr algn="r" eaLnBrk="1" hangingPunct="1"/>
              <a:t>1</a:t>
            </a:fld>
            <a:endParaRPr lang="ru-RU" sz="1200" b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 смотря на курс по импортозамещению все еще остается достаточное количество иностранного ПО, для которого регулярно выпускаются обновления в том числе и обновления закрывающие критические уязвимости, обнаруженные экспертами или в процессах безопасной разработки.</a:t>
            </a:r>
          </a:p>
          <a:p>
            <a:r>
              <a:rPr lang="ru-RU" dirty="0"/>
              <a:t>  </a:t>
            </a:r>
          </a:p>
          <a:p>
            <a:r>
              <a:rPr lang="ru-RU" dirty="0"/>
              <a:t>Раньше все мы были нацелены:</a:t>
            </a:r>
          </a:p>
          <a:p>
            <a:r>
              <a:rPr lang="ru-RU" dirty="0"/>
              <a:t>на скорейшее закрытие опубликованных уязвимостей, в том числе для те, для которых еще не были опубликованы эксплоиты. </a:t>
            </a:r>
          </a:p>
          <a:p>
            <a:r>
              <a:rPr lang="ru-RU" dirty="0"/>
              <a:t>Старались просканировать разными средствами анализа уязвимостей в том числе иностранным ПО для получения полной и более достоверной информации</a:t>
            </a:r>
          </a:p>
          <a:p>
            <a:r>
              <a:rPr lang="ru-RU" dirty="0"/>
              <a:t>Для разрабатываемого ПО проверяются зависимости, но отводится большая роль на сообщество разработчиков, которые проверяют изменения в СПО. </a:t>
            </a:r>
          </a:p>
          <a:p>
            <a:endParaRPr lang="ru-RU" dirty="0"/>
          </a:p>
          <a:p>
            <a:r>
              <a:rPr lang="ru-RU" dirty="0"/>
              <a:t>Но текущие ситуации, требуют другого подхода. </a:t>
            </a:r>
          </a:p>
          <a:p>
            <a:endParaRPr lang="ru-RU" dirty="0"/>
          </a:p>
          <a:p>
            <a:r>
              <a:rPr lang="ru-RU" dirty="0"/>
              <a:t>+ что-то добавить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591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Опасность атак через цепочки поставок была и раньше, но в текущей ситуации, и увеличение количество и объема атак, в том числе путем изменения исходного кода подконтрольных проектов, в том числе с открытым исходным кодом, повысились риски доставки вредоносного кода через цепочки поставок.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Приходится: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анализировать все зависимости в том числе зависимости в зависимостях, для разрабатываемых систем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 исключать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подгрузку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скриптов и контента с внешних ресурсов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уменьшать или исключать взаимодействие с серверами, которые могут быть подконтрольные злоумышленниками или которые могут быть атакованы злоумышленниками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72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Возросли нагрузки на разработчиков для которых требуется более тщательный подход к выбору библиотек используемых при разработке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Так же выросла нагрузка на специалистов осуществляющих проверку  обновления ПО и проводящие анализ разрабатываемого ПО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 месте с возникшими нагрузками возникают риски замедления разработки и требуется активного принятия решения и балансировать между скоростью разработки и рисками ИБ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Для разрабатываемых и внедряемых систем все чаще принимается решения об отказе от ранее используемого иностранного ПО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Вместе с тем происходит изменения алгоритмов закрытия уязвимостей и проведения обновлений ПО, где приходится не малую роль выделять процессам проверки на предмет ИБ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687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По мимо классического тестирования стабильности обновления, приходится не доверять разработчикам ПО из не дружественных стран, что приводит к дополнительным оценкам рисков проведения обновлений и приводит к необходимости дополнительного тестирования на предмет ИБ.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Вынуждены не ставить обновления не относящиеся к критическим и не способствующие проникновению в систему или выполнению произвольного кода.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Приходится проводить тестирование самостоятельно, по регламентируя процесс тестирования обновлений во всей компании объединения усилия и выводя тестирования ИБ  в процесс обновлений, стараясь минимизировать риски и снизить издержки в процессе обновлений, особенно  и снижения затрат на проверки на местах. </a:t>
            </a:r>
          </a:p>
          <a:p>
            <a:endParaRPr lang="ru-RU" dirty="0"/>
          </a:p>
          <a:p>
            <a:r>
              <a:rPr lang="ru-RU" dirty="0"/>
              <a:t>В оценки рисков и принятия решения возникают больше вопросов чем раньше, вместе с тем НКЦКИ предложен алгоритм принятия решения по установки обновлений безопасности, который может быть учтен в при принятии решения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857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месте  тем все больше сужаются источники доверенных обновления, что требуется формирования единого подхода к формированию доверенных источников для всей организации.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Теперь становится не допустимым рекомендация установить обновление с сайта производителя, а в некоторых случаях невозможным.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Приходится все больше уделять внимание к распространению обновлений по всей организации с единых источников, исключая загрузку обновлений подразделениями самостоятельно.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Вместе с обновлением ПО требуется корректировать Стек ПО учитывая активное замещение зарубежных производителей ПО отечественными решениями.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Вместе с тем вынуждены корректировать применяемые инструменты и зависимости в процессе разработки и исключая проекты разработчики которых были замечены в деструктивной активности (публиковали политические лозунги, вносили изменения в код ПО выводящее призывы или вовсе вносили вредоносный код).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149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Процесс поиска уязвимостей с использование сканеров в целом остаётся прежни, но процесс обновления баз уязвимостей приходится изменять и выбирать инструменты с достоверным и регулярными обновлениями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Все больше приходится выделить ресурсов на оценку необходимости обновлений и их тестирования  </a:t>
            </a:r>
          </a:p>
          <a:p>
            <a:r>
              <a:rPr lang="ru-RU" dirty="0"/>
              <a:t>В текущих условиях не малую роль приходится отводить оценки обновления для прикладного и системного ПО в контексте информационной безопасности на ряду с проверкой стабильности обновления.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32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6F8991-A6F5-4744-858B-0B063DF1F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-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7676" y="1647825"/>
            <a:ext cx="8207375" cy="218956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ru-RU" noProof="0" dirty="0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8488" y="4452937"/>
            <a:ext cx="8186737" cy="682229"/>
          </a:xfrm>
        </p:spPr>
        <p:txBody>
          <a:bodyPr/>
          <a:lstStyle>
            <a:lvl1pPr marL="0" indent="0" algn="ctr">
              <a:buFont typeface="Arial" charset="0"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245309" y="566773"/>
            <a:ext cx="912944" cy="1033397"/>
            <a:chOff x="2481263" y="212726"/>
            <a:chExt cx="4175126" cy="4725988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10"/>
            <p:cNvSpPr>
              <a:spLocks noEditPoints="1"/>
            </p:cNvSpPr>
            <p:nvPr userDrawn="1"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" name="TextBox 3"/>
          <p:cNvSpPr txBox="1"/>
          <p:nvPr userDrawn="1"/>
        </p:nvSpPr>
        <p:spPr>
          <a:xfrm>
            <a:off x="3169084" y="680469"/>
            <a:ext cx="41210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spc="-10" baseline="0" dirty="0">
                <a:solidFill>
                  <a:srgbClr val="A88C5E"/>
                </a:solidFill>
                <a:latin typeface="Arial Narrow" panose="020B0606020202030204" pitchFamily="34" charset="0"/>
              </a:rPr>
              <a:t>СИСТЕМНЫЙ ОПЕРАТОР </a:t>
            </a:r>
          </a:p>
          <a:p>
            <a:r>
              <a:rPr lang="ru-RU" sz="1500" spc="-10" baseline="0" dirty="0">
                <a:solidFill>
                  <a:srgbClr val="A88C5E"/>
                </a:solidFill>
                <a:latin typeface="Arial Narrow" panose="020B0606020202030204" pitchFamily="34" charset="0"/>
              </a:rPr>
              <a:t>ЕДИНОЙ ЭНЕРГЕТИЧЕСКОЙ СИСТЕМЫ</a:t>
            </a:r>
            <a:endParaRPr lang="en-US" sz="1500" spc="-10" baseline="0" dirty="0">
              <a:solidFill>
                <a:srgbClr val="A88C5E"/>
              </a:solidFill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RUSSIAN</a:t>
            </a:r>
            <a:r>
              <a:rPr lang="en-US" sz="16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 </a:t>
            </a: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POWER</a:t>
            </a:r>
            <a:r>
              <a:rPr lang="en-US" sz="16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 </a:t>
            </a: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SYSTEM</a:t>
            </a:r>
            <a:r>
              <a:rPr lang="en-US" sz="16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 </a:t>
            </a: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OPERATOR</a:t>
            </a:r>
            <a:endParaRPr lang="ru-RU" sz="1500" spc="30" baseline="0" dirty="0">
              <a:solidFill>
                <a:srgbClr val="003CA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53467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4DCB2-B83A-4EA5-AA8E-76218A8B2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40557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9" y="0"/>
            <a:ext cx="2198687" cy="5029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45250" cy="5029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9C7FC-25C6-478A-8752-63641AB03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968166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0E24D3-493C-42A9-A917-2A527F7212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46246"/>
            <a:ext cx="9144000" cy="42972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bg1"/>
              </a:gs>
              <a:gs pos="74000">
                <a:schemeClr val="accent1">
                  <a:alpha val="85000"/>
                  <a:lumMod val="21000"/>
                  <a:lumOff val="79000"/>
                </a:schemeClr>
              </a:gs>
              <a:gs pos="83000">
                <a:schemeClr val="accent1">
                  <a:lumMod val="45000"/>
                  <a:lumOff val="55000"/>
                  <a:alpha val="85000"/>
                </a:schemeClr>
              </a:gs>
              <a:gs pos="100000">
                <a:schemeClr val="accent1">
                  <a:lumMod val="5000"/>
                  <a:lumOff val="95000"/>
                  <a:alpha val="50000"/>
                </a:schemeClr>
              </a:gs>
            </a:gsLst>
            <a:lin ang="5400000" scaled="1"/>
          </a:gradFill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43F22-0AD9-46BC-8189-A8BBDFB12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434598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A69BD-165E-46A4-963A-CA0F69668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30555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9" y="894160"/>
            <a:ext cx="4321175" cy="4135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2963" y="894160"/>
            <a:ext cx="4322762" cy="4135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A0668-BA44-4245-B81E-D664D07C0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772785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35C31-ECFA-47D7-8CD6-BE3912C72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683342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2E451-AC80-4928-9ADA-835975F8B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945364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808B5-AAC9-4CEC-9877-CEE2B841A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761758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93F4B-17B9-472D-A07B-617B23910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184377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A8A32-3A1B-4032-A519-EE9A4912A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13884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" y="0"/>
            <a:ext cx="9127098" cy="51435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1250" y="0"/>
            <a:ext cx="7443788" cy="79771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894160"/>
            <a:ext cx="8796337" cy="41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7738" y="413148"/>
            <a:ext cx="576262" cy="37742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000">
                <a:solidFill>
                  <a:srgbClr val="95642F"/>
                </a:solidFill>
                <a:latin typeface="Arial" charset="0"/>
              </a:defRPr>
            </a:lvl1pPr>
          </a:lstStyle>
          <a:p>
            <a:pPr>
              <a:defRPr/>
            </a:pPr>
            <a:fld id="{DCA136F8-5059-4330-8813-7A498AD3D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46696" y="68893"/>
            <a:ext cx="620238" cy="702072"/>
            <a:chOff x="2481263" y="212726"/>
            <a:chExt cx="4175126" cy="4725988"/>
          </a:xfrm>
        </p:grpSpPr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0"/>
            <p:cNvSpPr>
              <a:spLocks noEditPoints="1"/>
            </p:cNvSpPr>
            <p:nvPr userDrawn="1"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9pPr>
    </p:titleStyle>
    <p:bodyStyle>
      <a:lvl1pPr marL="269875" indent="-269875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Arial" pitchFamily="34" charset="0"/>
        <a:buChar char="■"/>
        <a:defRPr sz="2000" b="1">
          <a:solidFill>
            <a:srgbClr val="003CA0"/>
          </a:solidFill>
          <a:latin typeface="+mn-lt"/>
          <a:ea typeface="+mn-ea"/>
          <a:cs typeface="+mn-cs"/>
        </a:defRPr>
      </a:lvl1pPr>
      <a:lvl2pPr marL="719138" indent="-269875" algn="just" rtl="0" eaLnBrk="0" fontAlgn="base" hangingPunct="0">
        <a:spcBef>
          <a:spcPct val="20000"/>
        </a:spcBef>
        <a:spcAft>
          <a:spcPct val="0"/>
        </a:spcAft>
        <a:buClr>
          <a:srgbClr val="95642F"/>
        </a:buClr>
        <a:buSzPct val="85000"/>
        <a:buFont typeface="Arial" pitchFamily="34" charset="0"/>
        <a:buChar char="▬"/>
        <a:defRPr sz="1600" b="1">
          <a:solidFill>
            <a:schemeClr val="tx1"/>
          </a:solidFill>
          <a:latin typeface="+mn-lt"/>
        </a:defRPr>
      </a:lvl2pPr>
      <a:lvl3pPr marL="107791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200" b="1">
          <a:solidFill>
            <a:schemeClr val="tx1"/>
          </a:solidFill>
          <a:latin typeface="+mn-lt"/>
        </a:defRPr>
      </a:lvl3pPr>
      <a:lvl4pPr marL="1436688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4pPr>
      <a:lvl5pPr marL="179546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5pPr>
      <a:lvl6pPr marL="22526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6pPr>
      <a:lvl7pPr marL="27098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7pPr>
      <a:lvl8pPr marL="31670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8pPr>
      <a:lvl9pPr marL="36242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5070185" y="446246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sz="1800" b="0"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68313" y="1647825"/>
            <a:ext cx="8207375" cy="2189560"/>
          </a:xfrm>
        </p:spPr>
        <p:txBody>
          <a:bodyPr/>
          <a:lstStyle/>
          <a:p>
            <a:pPr eaLnBrk="1" hangingPunct="1"/>
            <a:r>
              <a:rPr lang="ru-RU" dirty="0"/>
              <a:t>Управление уязвимостями без доверия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907213" y="4452937"/>
            <a:ext cx="1329575" cy="682229"/>
          </a:xfrm>
        </p:spPr>
        <p:txBody>
          <a:bodyPr/>
          <a:lstStyle/>
          <a:p>
            <a:r>
              <a:rPr lang="ru-RU" altLang="ru-RU" dirty="0"/>
              <a:t>Лев Палей</a:t>
            </a:r>
          </a:p>
        </p:txBody>
      </p:sp>
      <p:sp>
        <p:nvSpPr>
          <p:cNvPr id="8" name="Line 13">
            <a:extLst>
              <a:ext uri="{FF2B5EF4-FFF2-40B4-BE49-F238E27FC236}">
                <a16:creationId xmlns:a16="http://schemas.microsoft.com/office/drawing/2014/main" id="{30EB5AF6-A37B-465D-A073-C5CF5D4BC7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001" y="4398169"/>
            <a:ext cx="8174036" cy="0"/>
          </a:xfrm>
          <a:prstGeom prst="line">
            <a:avLst/>
          </a:prstGeom>
          <a:noFill/>
          <a:ln w="38100">
            <a:solidFill>
              <a:srgbClr val="003C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1EA3D186-A39E-49D0-9689-DC40E2178F61}"/>
              </a:ext>
            </a:extLst>
          </p:cNvPr>
          <p:cNvSpPr/>
          <p:nvPr/>
        </p:nvSpPr>
        <p:spPr bwMode="auto">
          <a:xfrm>
            <a:off x="0" y="990600"/>
            <a:ext cx="9144000" cy="40068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1FDAF-3660-4410-8DF1-4FF7EC53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106" y="0"/>
            <a:ext cx="7443788" cy="797719"/>
          </a:xfrm>
        </p:spPr>
        <p:txBody>
          <a:bodyPr/>
          <a:lstStyle/>
          <a:p>
            <a:r>
              <a:rPr lang="ru-RU" dirty="0"/>
              <a:t>Управление уязвимостями до 24.02.2022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5468EB-299F-4A36-BDBA-A750F831AD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69F33B0D-5C4E-4614-8099-84AD4ECE04C3}"/>
              </a:ext>
            </a:extLst>
          </p:cNvPr>
          <p:cNvGrpSpPr/>
          <p:nvPr/>
        </p:nvGrpSpPr>
        <p:grpSpPr>
          <a:xfrm>
            <a:off x="525727" y="1673413"/>
            <a:ext cx="2517702" cy="898337"/>
            <a:chOff x="115311" y="1528252"/>
            <a:chExt cx="2880000" cy="1544114"/>
          </a:xfrm>
          <a:solidFill>
            <a:srgbClr val="DDDDDD"/>
          </a:solidFill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2A8DA8EF-F9FF-4A9D-BD41-61C19E53DD3F}"/>
                </a:ext>
              </a:extLst>
            </p:cNvPr>
            <p:cNvSpPr/>
            <p:nvPr/>
          </p:nvSpPr>
          <p:spPr bwMode="auto">
            <a:xfrm>
              <a:off x="115311" y="1528252"/>
              <a:ext cx="2880000" cy="1544114"/>
            </a:xfrm>
            <a:prstGeom prst="roundRect">
              <a:avLst/>
            </a:prstGeom>
            <a:solidFill>
              <a:srgbClr val="D5EA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50EA349A-0F27-416F-B5C6-51F5149D515C}"/>
                </a:ext>
              </a:extLst>
            </p:cNvPr>
            <p:cNvSpPr/>
            <p:nvPr/>
          </p:nvSpPr>
          <p:spPr>
            <a:xfrm>
              <a:off x="358615" y="1818973"/>
              <a:ext cx="2393391" cy="7935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0" dirty="0"/>
                <a:t>Закрытие опубликованных уязвимостей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EF40802-BF67-4150-9B44-34AF08B4B821}"/>
              </a:ext>
            </a:extLst>
          </p:cNvPr>
          <p:cNvGrpSpPr/>
          <p:nvPr/>
        </p:nvGrpSpPr>
        <p:grpSpPr>
          <a:xfrm>
            <a:off x="3179366" y="1673413"/>
            <a:ext cx="2687114" cy="898337"/>
            <a:chOff x="3035104" y="1522434"/>
            <a:chExt cx="3073790" cy="1544114"/>
          </a:xfrm>
          <a:solidFill>
            <a:srgbClr val="DDDDDD"/>
          </a:solidFill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83C4C5DC-9B76-4BBA-AD4C-0F902419B713}"/>
                </a:ext>
              </a:extLst>
            </p:cNvPr>
            <p:cNvSpPr/>
            <p:nvPr/>
          </p:nvSpPr>
          <p:spPr bwMode="auto">
            <a:xfrm>
              <a:off x="3035104" y="1522434"/>
              <a:ext cx="3073790" cy="1544114"/>
            </a:xfrm>
            <a:prstGeom prst="roundRect">
              <a:avLst/>
            </a:prstGeom>
            <a:solidFill>
              <a:srgbClr val="D5EA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0C40B7E7-976D-4807-BF86-53C8F918D649}"/>
                </a:ext>
              </a:extLst>
            </p:cNvPr>
            <p:cNvSpPr/>
            <p:nvPr/>
          </p:nvSpPr>
          <p:spPr>
            <a:xfrm>
              <a:off x="3164540" y="1834395"/>
              <a:ext cx="2807170" cy="7935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0" dirty="0"/>
                <a:t>Сканирование различными инструментами</a:t>
              </a: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5383F3F7-08FD-432E-810C-6D17BCA59766}"/>
              </a:ext>
            </a:extLst>
          </p:cNvPr>
          <p:cNvGrpSpPr/>
          <p:nvPr/>
        </p:nvGrpSpPr>
        <p:grpSpPr>
          <a:xfrm>
            <a:off x="6010316" y="1673413"/>
            <a:ext cx="2517702" cy="898337"/>
            <a:chOff x="6116391" y="1511461"/>
            <a:chExt cx="2880000" cy="1544114"/>
          </a:xfrm>
          <a:solidFill>
            <a:srgbClr val="D5EAFF">
              <a:alpha val="84000"/>
            </a:srgbClr>
          </a:solidFill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C92AE121-CB1D-48AE-B98E-2693B68E469F}"/>
                </a:ext>
              </a:extLst>
            </p:cNvPr>
            <p:cNvSpPr/>
            <p:nvPr/>
          </p:nvSpPr>
          <p:spPr bwMode="auto">
            <a:xfrm>
              <a:off x="6116391" y="1511461"/>
              <a:ext cx="2880000" cy="1544114"/>
            </a:xfrm>
            <a:prstGeom prst="round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C74C6F72-A407-49A7-9144-0476C74F9161}"/>
                </a:ext>
              </a:extLst>
            </p:cNvPr>
            <p:cNvSpPr/>
            <p:nvPr/>
          </p:nvSpPr>
          <p:spPr>
            <a:xfrm>
              <a:off x="6214217" y="1982127"/>
              <a:ext cx="2736737" cy="47612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0" dirty="0"/>
                <a:t>Доверие к разработчикам ПО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B9F72529-A96E-4CC5-BCE3-A07F6EE5C367}"/>
              </a:ext>
            </a:extLst>
          </p:cNvPr>
          <p:cNvGrpSpPr/>
          <p:nvPr/>
        </p:nvGrpSpPr>
        <p:grpSpPr>
          <a:xfrm>
            <a:off x="525727" y="2633575"/>
            <a:ext cx="2517703" cy="898337"/>
            <a:chOff x="3023024" y="3143918"/>
            <a:chExt cx="3073790" cy="1544114"/>
          </a:xfrm>
          <a:solidFill>
            <a:srgbClr val="D5EAFF"/>
          </a:solidFill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5D512599-7ECD-4100-B0EA-52CA3CD81239}"/>
                </a:ext>
              </a:extLst>
            </p:cNvPr>
            <p:cNvSpPr/>
            <p:nvPr/>
          </p:nvSpPr>
          <p:spPr bwMode="auto">
            <a:xfrm>
              <a:off x="3023024" y="3143918"/>
              <a:ext cx="3073790" cy="1544114"/>
            </a:xfrm>
            <a:prstGeom prst="round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63A72F4B-1B9D-408A-A17D-9442328BCB2A}"/>
                </a:ext>
              </a:extLst>
            </p:cNvPr>
            <p:cNvSpPr/>
            <p:nvPr/>
          </p:nvSpPr>
          <p:spPr>
            <a:xfrm>
              <a:off x="3171617" y="3551715"/>
              <a:ext cx="2807170" cy="4761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0" dirty="0"/>
                <a:t>Курс на импортозамещение</a:t>
              </a:r>
            </a:p>
          </p:txBody>
        </p:sp>
      </p:grpSp>
      <p:pic>
        <p:nvPicPr>
          <p:cNvPr id="75" name="Объект 4">
            <a:extLst>
              <a:ext uri="{FF2B5EF4-FFF2-40B4-BE49-F238E27FC236}">
                <a16:creationId xmlns:a16="http://schemas.microsoft.com/office/drawing/2014/main" id="{875BE5ED-FC70-4B01-9B8B-30D687CA7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69157" y="3147823"/>
            <a:ext cx="4591811" cy="139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161649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1EA3D186-A39E-49D0-9689-DC40E2178F61}"/>
              </a:ext>
            </a:extLst>
          </p:cNvPr>
          <p:cNvSpPr/>
          <p:nvPr/>
        </p:nvSpPr>
        <p:spPr bwMode="auto">
          <a:xfrm>
            <a:off x="0" y="990600"/>
            <a:ext cx="9144000" cy="40068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1FDAF-3660-4410-8DF1-4FF7EC53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106" y="0"/>
            <a:ext cx="7443788" cy="797719"/>
          </a:xfrm>
        </p:spPr>
        <p:txBody>
          <a:bodyPr/>
          <a:lstStyle/>
          <a:p>
            <a:r>
              <a:rPr lang="ru-RU" dirty="0"/>
              <a:t>Изменение системы координат после 24.02.2022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5468EB-299F-4A36-BDBA-A750F831AD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87E6CEE-CC6F-40B6-AA9B-E41403B15505}"/>
              </a:ext>
            </a:extLst>
          </p:cNvPr>
          <p:cNvGrpSpPr/>
          <p:nvPr/>
        </p:nvGrpSpPr>
        <p:grpSpPr>
          <a:xfrm>
            <a:off x="6010316" y="3616580"/>
            <a:ext cx="2517702" cy="898337"/>
            <a:chOff x="89116" y="1504214"/>
            <a:chExt cx="2880000" cy="154411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CEDEDA84-DDC3-435B-B03B-2CE877D2385C}"/>
                </a:ext>
              </a:extLst>
            </p:cNvPr>
            <p:cNvSpPr/>
            <p:nvPr/>
          </p:nvSpPr>
          <p:spPr bwMode="auto">
            <a:xfrm>
              <a:off x="89116" y="1504214"/>
              <a:ext cx="2880000" cy="1544114"/>
            </a:xfrm>
            <a:prstGeom prst="round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FDD58F4A-AF2C-4F79-B26F-4C6D6404F37C}"/>
                </a:ext>
              </a:extLst>
            </p:cNvPr>
            <p:cNvSpPr/>
            <p:nvPr/>
          </p:nvSpPr>
          <p:spPr>
            <a:xfrm>
              <a:off x="358615" y="1580302"/>
              <a:ext cx="2393391" cy="111300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0" dirty="0"/>
                <a:t>Без предварительного тестирования - невозможность установки критических обновлений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ED15957-0EE4-436C-B85A-9705162C7998}"/>
              </a:ext>
            </a:extLst>
          </p:cNvPr>
          <p:cNvGrpSpPr/>
          <p:nvPr/>
        </p:nvGrpSpPr>
        <p:grpSpPr>
          <a:xfrm>
            <a:off x="3179366" y="2633576"/>
            <a:ext cx="2687114" cy="898337"/>
            <a:chOff x="3035104" y="1522434"/>
            <a:chExt cx="3073790" cy="1544114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5EE1431-E0C7-4363-8969-8922FD2A64F9}"/>
                </a:ext>
              </a:extLst>
            </p:cNvPr>
            <p:cNvSpPr/>
            <p:nvPr/>
          </p:nvSpPr>
          <p:spPr bwMode="auto">
            <a:xfrm>
              <a:off x="3035104" y="1522434"/>
              <a:ext cx="3073790" cy="154411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FFF934E-568F-473F-A9E1-D0721E7DA38B}"/>
                </a:ext>
              </a:extLst>
            </p:cNvPr>
            <p:cNvSpPr/>
            <p:nvPr/>
          </p:nvSpPr>
          <p:spPr>
            <a:xfrm>
              <a:off x="3180493" y="1832827"/>
              <a:ext cx="2807170" cy="618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0" dirty="0"/>
                <a:t>Исключение загрузки скриптов/контента извне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E7DD0D8-0D59-40D5-A682-F2C7718E446C}"/>
              </a:ext>
            </a:extLst>
          </p:cNvPr>
          <p:cNvGrpSpPr/>
          <p:nvPr/>
        </p:nvGrpSpPr>
        <p:grpSpPr>
          <a:xfrm>
            <a:off x="538246" y="3616580"/>
            <a:ext cx="2517702" cy="898337"/>
            <a:chOff x="101228" y="3143918"/>
            <a:chExt cx="2880000" cy="154411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EE818B07-D4AB-4BD4-9772-FE1F7D9C2488}"/>
                </a:ext>
              </a:extLst>
            </p:cNvPr>
            <p:cNvSpPr/>
            <p:nvPr/>
          </p:nvSpPr>
          <p:spPr bwMode="auto">
            <a:xfrm>
              <a:off x="101228" y="3143918"/>
              <a:ext cx="2880000" cy="1544114"/>
            </a:xfrm>
            <a:prstGeom prst="round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E1D34709-2F30-4B73-B1A9-16D842B5C3BF}"/>
                </a:ext>
              </a:extLst>
            </p:cNvPr>
            <p:cNvSpPr/>
            <p:nvPr/>
          </p:nvSpPr>
          <p:spPr>
            <a:xfrm>
              <a:off x="111527" y="3369922"/>
              <a:ext cx="2869701" cy="111095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0" dirty="0"/>
                <a:t>Обязательный анализ всех зависимостей, зависимостей в зависимостях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7AA8725-05C4-43A9-8835-B5E5EF6052B6}"/>
              </a:ext>
            </a:extLst>
          </p:cNvPr>
          <p:cNvGrpSpPr/>
          <p:nvPr/>
        </p:nvGrpSpPr>
        <p:grpSpPr>
          <a:xfrm>
            <a:off x="3179366" y="3616580"/>
            <a:ext cx="2687114" cy="898337"/>
            <a:chOff x="3023024" y="3143918"/>
            <a:chExt cx="3073790" cy="154411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5B68AE5E-AFCE-40B9-B96F-FFACF539FFC8}"/>
                </a:ext>
              </a:extLst>
            </p:cNvPr>
            <p:cNvSpPr/>
            <p:nvPr/>
          </p:nvSpPr>
          <p:spPr bwMode="auto">
            <a:xfrm>
              <a:off x="3023024" y="3143918"/>
              <a:ext cx="3073790" cy="1544114"/>
            </a:xfrm>
            <a:prstGeom prst="round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9227256C-6467-4D42-B255-FE0175AC450F}"/>
                </a:ext>
              </a:extLst>
            </p:cNvPr>
            <p:cNvSpPr/>
            <p:nvPr/>
          </p:nvSpPr>
          <p:spPr>
            <a:xfrm>
              <a:off x="3168413" y="3454309"/>
              <a:ext cx="2807170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0" dirty="0"/>
                <a:t>Тестирование обновлений на предмет ИБ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ACA12B1-B847-4632-B34A-03E940F1AF56}"/>
              </a:ext>
            </a:extLst>
          </p:cNvPr>
          <p:cNvGrpSpPr/>
          <p:nvPr/>
        </p:nvGrpSpPr>
        <p:grpSpPr>
          <a:xfrm>
            <a:off x="6010316" y="2633575"/>
            <a:ext cx="2517702" cy="898337"/>
            <a:chOff x="6116391" y="1511461"/>
            <a:chExt cx="2880000" cy="154411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EB38CD40-706E-4610-AE4E-91C131B46B50}"/>
                </a:ext>
              </a:extLst>
            </p:cNvPr>
            <p:cNvSpPr/>
            <p:nvPr/>
          </p:nvSpPr>
          <p:spPr bwMode="auto">
            <a:xfrm>
              <a:off x="6116391" y="1511461"/>
              <a:ext cx="2880000" cy="1544114"/>
            </a:xfrm>
            <a:prstGeom prst="round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906FB66D-F11F-4B1F-B73F-1AAF5DAC7531}"/>
                </a:ext>
              </a:extLst>
            </p:cNvPr>
            <p:cNvSpPr/>
            <p:nvPr/>
          </p:nvSpPr>
          <p:spPr>
            <a:xfrm>
              <a:off x="6188021" y="1675949"/>
              <a:ext cx="2736737" cy="86566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0" dirty="0"/>
                <a:t>Уменьшение/исключение взаимодействия с </a:t>
              </a:r>
              <a:r>
                <a:rPr lang="ru-RU" sz="1200" b="0" dirty="0" err="1"/>
                <a:t>недоверенными</a:t>
              </a:r>
              <a:r>
                <a:rPr lang="ru-RU" sz="1200" b="0" dirty="0"/>
                <a:t> серверами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69F33B0D-5C4E-4614-8099-84AD4ECE04C3}"/>
              </a:ext>
            </a:extLst>
          </p:cNvPr>
          <p:cNvGrpSpPr/>
          <p:nvPr/>
        </p:nvGrpSpPr>
        <p:grpSpPr>
          <a:xfrm>
            <a:off x="525727" y="1673413"/>
            <a:ext cx="2517702" cy="898337"/>
            <a:chOff x="115311" y="1528252"/>
            <a:chExt cx="2880000" cy="1544114"/>
          </a:xfrm>
          <a:solidFill>
            <a:srgbClr val="DDDDDD"/>
          </a:solidFill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2A8DA8EF-F9FF-4A9D-BD41-61C19E53DD3F}"/>
                </a:ext>
              </a:extLst>
            </p:cNvPr>
            <p:cNvSpPr/>
            <p:nvPr/>
          </p:nvSpPr>
          <p:spPr bwMode="auto">
            <a:xfrm>
              <a:off x="115311" y="1528252"/>
              <a:ext cx="2880000" cy="1544114"/>
            </a:xfrm>
            <a:prstGeom prst="round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50EA349A-0F27-416F-B5C6-51F5149D515C}"/>
                </a:ext>
              </a:extLst>
            </p:cNvPr>
            <p:cNvSpPr/>
            <p:nvPr/>
          </p:nvSpPr>
          <p:spPr>
            <a:xfrm>
              <a:off x="358615" y="1818973"/>
              <a:ext cx="2393391" cy="111095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0" dirty="0">
                  <a:solidFill>
                    <a:schemeClr val="bg1">
                      <a:lumMod val="50000"/>
                    </a:schemeClr>
                  </a:solidFill>
                </a:rPr>
                <a:t>Закрытие опубликованных уязвимостей</a:t>
              </a:r>
            </a:p>
            <a:p>
              <a:pPr algn="ctr"/>
              <a:endParaRPr lang="ru-RU" sz="12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EF40802-BF67-4150-9B44-34AF08B4B821}"/>
              </a:ext>
            </a:extLst>
          </p:cNvPr>
          <p:cNvGrpSpPr/>
          <p:nvPr/>
        </p:nvGrpSpPr>
        <p:grpSpPr>
          <a:xfrm>
            <a:off x="3179366" y="1673413"/>
            <a:ext cx="2687114" cy="898337"/>
            <a:chOff x="3035104" y="1522434"/>
            <a:chExt cx="3073790" cy="1544114"/>
          </a:xfrm>
          <a:solidFill>
            <a:srgbClr val="DDDDDD"/>
          </a:solidFill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83C4C5DC-9B76-4BBA-AD4C-0F902419B713}"/>
                </a:ext>
              </a:extLst>
            </p:cNvPr>
            <p:cNvSpPr/>
            <p:nvPr/>
          </p:nvSpPr>
          <p:spPr bwMode="auto">
            <a:xfrm>
              <a:off x="3035104" y="1522434"/>
              <a:ext cx="3073790" cy="1544114"/>
            </a:xfrm>
            <a:prstGeom prst="round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0C40B7E7-976D-4807-BF86-53C8F918D649}"/>
                </a:ext>
              </a:extLst>
            </p:cNvPr>
            <p:cNvSpPr/>
            <p:nvPr/>
          </p:nvSpPr>
          <p:spPr>
            <a:xfrm>
              <a:off x="3164540" y="1834395"/>
              <a:ext cx="2807170" cy="79353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0" dirty="0">
                  <a:solidFill>
                    <a:schemeClr val="bg1">
                      <a:lumMod val="50000"/>
                    </a:schemeClr>
                  </a:solidFill>
                </a:rPr>
                <a:t>Сканирование различными инструментами</a:t>
              </a: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5383F3F7-08FD-432E-810C-6D17BCA59766}"/>
              </a:ext>
            </a:extLst>
          </p:cNvPr>
          <p:cNvGrpSpPr/>
          <p:nvPr/>
        </p:nvGrpSpPr>
        <p:grpSpPr>
          <a:xfrm>
            <a:off x="6010316" y="1673413"/>
            <a:ext cx="2517702" cy="898337"/>
            <a:chOff x="6116391" y="1511461"/>
            <a:chExt cx="2880000" cy="1544114"/>
          </a:xfrm>
          <a:solidFill>
            <a:srgbClr val="F53E2B">
              <a:alpha val="84000"/>
            </a:srgbClr>
          </a:solidFill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C92AE121-CB1D-48AE-B98E-2693B68E469F}"/>
                </a:ext>
              </a:extLst>
            </p:cNvPr>
            <p:cNvSpPr/>
            <p:nvPr/>
          </p:nvSpPr>
          <p:spPr bwMode="auto">
            <a:xfrm>
              <a:off x="6116391" y="1511461"/>
              <a:ext cx="2880000" cy="1544114"/>
            </a:xfrm>
            <a:prstGeom prst="round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C74C6F72-A407-49A7-9144-0476C74F9161}"/>
                </a:ext>
              </a:extLst>
            </p:cNvPr>
            <p:cNvSpPr/>
            <p:nvPr/>
          </p:nvSpPr>
          <p:spPr>
            <a:xfrm>
              <a:off x="6214217" y="1982127"/>
              <a:ext cx="2736737" cy="4761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0" dirty="0"/>
                <a:t>Доверие к разработчикам ПО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B9F72529-A96E-4CC5-BCE3-A07F6EE5C367}"/>
              </a:ext>
            </a:extLst>
          </p:cNvPr>
          <p:cNvGrpSpPr/>
          <p:nvPr/>
        </p:nvGrpSpPr>
        <p:grpSpPr>
          <a:xfrm>
            <a:off x="525727" y="2633575"/>
            <a:ext cx="2517703" cy="898337"/>
            <a:chOff x="3023024" y="3143918"/>
            <a:chExt cx="3073790" cy="1544114"/>
          </a:xfrm>
          <a:solidFill>
            <a:srgbClr val="D5EAFF"/>
          </a:solidFill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5D512599-7ECD-4100-B0EA-52CA3CD81239}"/>
                </a:ext>
              </a:extLst>
            </p:cNvPr>
            <p:cNvSpPr/>
            <p:nvPr/>
          </p:nvSpPr>
          <p:spPr bwMode="auto">
            <a:xfrm>
              <a:off x="3023024" y="3143918"/>
              <a:ext cx="3073790" cy="1544114"/>
            </a:xfrm>
            <a:prstGeom prst="round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63A72F4B-1B9D-408A-A17D-9442328BCB2A}"/>
                </a:ext>
              </a:extLst>
            </p:cNvPr>
            <p:cNvSpPr/>
            <p:nvPr/>
          </p:nvSpPr>
          <p:spPr>
            <a:xfrm>
              <a:off x="3171617" y="3551715"/>
              <a:ext cx="2807170" cy="47612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0" dirty="0"/>
                <a:t>Курс на импортозамещение</a:t>
              </a: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B66B3F95-B7E8-4089-8188-63269C568B07}"/>
              </a:ext>
            </a:extLst>
          </p:cNvPr>
          <p:cNvGrpSpPr/>
          <p:nvPr/>
        </p:nvGrpSpPr>
        <p:grpSpPr>
          <a:xfrm>
            <a:off x="3560538" y="917738"/>
            <a:ext cx="2165350" cy="587651"/>
            <a:chOff x="3829050" y="910874"/>
            <a:chExt cx="2165350" cy="587651"/>
          </a:xfrm>
        </p:grpSpPr>
        <p:sp>
          <p:nvSpPr>
            <p:cNvPr id="71" name="Облачко с текстом: прямоугольное со скругленными углами 70">
              <a:extLst>
                <a:ext uri="{FF2B5EF4-FFF2-40B4-BE49-F238E27FC236}">
                  <a16:creationId xmlns:a16="http://schemas.microsoft.com/office/drawing/2014/main" id="{C81073FA-A833-4DE9-9A9B-7015C79C59F3}"/>
                </a:ext>
              </a:extLst>
            </p:cNvPr>
            <p:cNvSpPr/>
            <p:nvPr/>
          </p:nvSpPr>
          <p:spPr bwMode="auto">
            <a:xfrm>
              <a:off x="3829050" y="910874"/>
              <a:ext cx="2057399" cy="587651"/>
            </a:xfrm>
            <a:prstGeom prst="wedgeRoundRectCallout">
              <a:avLst>
                <a:gd name="adj1" fmla="val -30731"/>
                <a:gd name="adj2" fmla="val 81626"/>
                <a:gd name="adj3" fmla="val 16667"/>
              </a:avLst>
            </a:prstGeom>
            <a:solidFill>
              <a:srgbClr val="D5EAFF"/>
            </a:solidFill>
            <a:ln>
              <a:solidFill>
                <a:srgbClr val="99CCFF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46D1768-4138-44B6-AA02-D468A9729504}"/>
                </a:ext>
              </a:extLst>
            </p:cNvPr>
            <p:cNvSpPr txBox="1"/>
            <p:nvPr/>
          </p:nvSpPr>
          <p:spPr>
            <a:xfrm>
              <a:off x="3829050" y="989257"/>
              <a:ext cx="21653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0" dirty="0"/>
                <a:t>Часть инструментов стала недоступна / не обновляется</a:t>
              </a:r>
            </a:p>
          </p:txBody>
        </p:sp>
      </p:grpSp>
      <p:sp>
        <p:nvSpPr>
          <p:cNvPr id="73" name="Облачко с текстом: прямоугольное со скругленными углами 72">
            <a:extLst>
              <a:ext uri="{FF2B5EF4-FFF2-40B4-BE49-F238E27FC236}">
                <a16:creationId xmlns:a16="http://schemas.microsoft.com/office/drawing/2014/main" id="{0CBA3E60-97D8-4867-86D4-A2110213D0D8}"/>
              </a:ext>
            </a:extLst>
          </p:cNvPr>
          <p:cNvSpPr/>
          <p:nvPr/>
        </p:nvSpPr>
        <p:spPr bwMode="auto">
          <a:xfrm>
            <a:off x="6387194" y="911441"/>
            <a:ext cx="1890177" cy="587651"/>
          </a:xfrm>
          <a:prstGeom prst="wedgeRoundRectCallout">
            <a:avLst>
              <a:gd name="adj1" fmla="val 33590"/>
              <a:gd name="adj2" fmla="val 79465"/>
              <a:gd name="adj3" fmla="val 16667"/>
            </a:avLst>
          </a:prstGeom>
          <a:solidFill>
            <a:srgbClr val="D5EAFF"/>
          </a:solidFill>
          <a:ln>
            <a:solidFill>
              <a:srgbClr val="99CCFF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40D3CC3-4077-4DFA-93B4-48C9F1A65274}"/>
              </a:ext>
            </a:extLst>
          </p:cNvPr>
          <p:cNvSpPr txBox="1"/>
          <p:nvPr/>
        </p:nvSpPr>
        <p:spPr>
          <a:xfrm>
            <a:off x="6389760" y="972040"/>
            <a:ext cx="19249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/>
              <a:t>Доверие к ряду разработчиков подорвано</a:t>
            </a:r>
          </a:p>
        </p:txBody>
      </p:sp>
      <p:sp>
        <p:nvSpPr>
          <p:cNvPr id="70" name="Облачко с текстом: прямоугольное со скругленными углами 69">
            <a:extLst>
              <a:ext uri="{FF2B5EF4-FFF2-40B4-BE49-F238E27FC236}">
                <a16:creationId xmlns:a16="http://schemas.microsoft.com/office/drawing/2014/main" id="{BC8E0149-7CA1-4792-98E2-ABFF144E02A8}"/>
              </a:ext>
            </a:extLst>
          </p:cNvPr>
          <p:cNvSpPr/>
          <p:nvPr/>
        </p:nvSpPr>
        <p:spPr bwMode="auto">
          <a:xfrm>
            <a:off x="866628" y="917411"/>
            <a:ext cx="1654321" cy="587651"/>
          </a:xfrm>
          <a:prstGeom prst="wedgeRoundRectCallout">
            <a:avLst>
              <a:gd name="adj1" fmla="val -36287"/>
              <a:gd name="adj2" fmla="val 79465"/>
              <a:gd name="adj3" fmla="val 16667"/>
            </a:avLst>
          </a:prstGeom>
          <a:solidFill>
            <a:srgbClr val="D5EAFF"/>
          </a:solidFill>
          <a:ln>
            <a:solidFill>
              <a:srgbClr val="99CCFF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CEC721C-5D0A-45AA-8439-3438183813F6}"/>
              </a:ext>
            </a:extLst>
          </p:cNvPr>
          <p:cNvSpPr txBox="1"/>
          <p:nvPr/>
        </p:nvSpPr>
        <p:spPr>
          <a:xfrm>
            <a:off x="860384" y="1055566"/>
            <a:ext cx="1743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/>
              <a:t>Требуется проверять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E6E492-3318-4E26-8A0C-8B2D9572A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779" y="2529349"/>
            <a:ext cx="533144" cy="53314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34007D0-A20B-46F0-8B49-461982DAB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314" y="2538877"/>
            <a:ext cx="533144" cy="5331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10B9F25-670F-4093-88BD-5242DB922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568" y="3451976"/>
            <a:ext cx="672606" cy="67260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EE61BF8-25FC-4976-AB29-97DEC1C21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692" y="3460857"/>
            <a:ext cx="672606" cy="672606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EC323D92-DB8B-4691-BE93-FA86A0482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60" y="3445748"/>
            <a:ext cx="672606" cy="67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18884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7FF38-3047-4C6C-B93C-003579F49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106" y="0"/>
            <a:ext cx="7443788" cy="797719"/>
          </a:xfrm>
        </p:spPr>
        <p:txBody>
          <a:bodyPr/>
          <a:lstStyle/>
          <a:p>
            <a:r>
              <a:rPr lang="ru-RU" dirty="0"/>
              <a:t>Что меняется?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E60630-A4A7-4002-89EA-6840B7D57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894160"/>
            <a:ext cx="8796337" cy="4135040"/>
          </a:xfrm>
          <a:gradFill>
            <a:gsLst>
              <a:gs pos="0">
                <a:schemeClr val="bg1">
                  <a:alpha val="89000"/>
                </a:schemeClr>
              </a:gs>
              <a:gs pos="74000">
                <a:schemeClr val="accent1">
                  <a:alpha val="85000"/>
                  <a:lumMod val="21000"/>
                  <a:lumOff val="79000"/>
                </a:schemeClr>
              </a:gs>
              <a:gs pos="83000">
                <a:schemeClr val="accent1">
                  <a:lumMod val="45000"/>
                  <a:lumOff val="55000"/>
                  <a:alpha val="85000"/>
                </a:schemeClr>
              </a:gs>
              <a:gs pos="100000">
                <a:schemeClr val="accent1">
                  <a:lumMod val="5000"/>
                  <a:lumOff val="95000"/>
                  <a:alpha val="50000"/>
                </a:schemeClr>
              </a:gs>
            </a:gsLst>
          </a:gradFill>
        </p:spPr>
        <p:txBody>
          <a:bodyPr/>
          <a:lstStyle/>
          <a:p>
            <a:endParaRPr lang="ru-RU" dirty="0"/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0" kern="1200" dirty="0">
                <a:solidFill>
                  <a:schemeClr val="tx1"/>
                </a:solidFill>
              </a:rPr>
              <a:t>Больше нагрузки на разработчиков и тех кто осуществляет проверку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0" kern="1200" dirty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0" kern="1200" dirty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0" kern="1200" dirty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0" kern="1200" dirty="0">
                <a:solidFill>
                  <a:schemeClr val="tx1"/>
                </a:solidFill>
              </a:rPr>
              <a:t>Снижается скорость разработки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0" kern="1200" dirty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0" kern="1200" dirty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0" kern="1200" dirty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0" kern="1200" dirty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0" kern="1200" dirty="0">
                <a:solidFill>
                  <a:schemeClr val="tx1"/>
                </a:solidFill>
              </a:rPr>
              <a:t>Появляются дополнительные требования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600" b="0" kern="1200" dirty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0" kern="1200" dirty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0" kern="1200" dirty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0" kern="1200" dirty="0">
                <a:solidFill>
                  <a:schemeClr val="tx1"/>
                </a:solidFill>
              </a:rPr>
              <a:t>Меняются алгоритмы закрытия уязвимостей и обновлений ПО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0" kern="1200" dirty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0" kern="1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5612A5-2751-4D9D-9AF0-A12D91AC3F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AA2564-B9A1-4BC7-833A-785205A34F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21"/>
          <a:stretch/>
        </p:blipFill>
        <p:spPr>
          <a:xfrm>
            <a:off x="3832642" y="1890699"/>
            <a:ext cx="853658" cy="1070981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A81D68-5753-4EC8-B0BC-BC0980141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974" y="1025662"/>
            <a:ext cx="1024264" cy="1343977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5B8981D-1A96-4D8A-9F09-9900F3AAB012}"/>
              </a:ext>
            </a:extLst>
          </p:cNvPr>
          <p:cNvGrpSpPr/>
          <p:nvPr/>
        </p:nvGrpSpPr>
        <p:grpSpPr>
          <a:xfrm>
            <a:off x="5576068" y="2890440"/>
            <a:ext cx="1487564" cy="1358900"/>
            <a:chOff x="3143250" y="2641600"/>
            <a:chExt cx="1487564" cy="1358900"/>
          </a:xfrm>
        </p:grpSpPr>
        <p:pic>
          <p:nvPicPr>
            <p:cNvPr id="9" name="Picture 2" descr="человечки для презентации - Создать мем - Meme-arsenal.com">
              <a:extLst>
                <a:ext uri="{FF2B5EF4-FFF2-40B4-BE49-F238E27FC236}">
                  <a16:creationId xmlns:a16="http://schemas.microsoft.com/office/drawing/2014/main" id="{553C8A8E-78C0-4A5E-9391-02F0B3EFF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2641600"/>
              <a:ext cx="1358900" cy="1358900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D4A3C3-00C4-4576-AEEE-D5AC15745370}"/>
                </a:ext>
              </a:extLst>
            </p:cNvPr>
            <p:cNvSpPr txBox="1"/>
            <p:nvPr/>
          </p:nvSpPr>
          <p:spPr>
            <a:xfrm rot="413198">
              <a:off x="3342975" y="2837459"/>
              <a:ext cx="12878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Требования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6722516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14267-E026-40A6-A03C-2887A5894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106" y="0"/>
            <a:ext cx="7443788" cy="797719"/>
          </a:xfrm>
        </p:spPr>
        <p:txBody>
          <a:bodyPr/>
          <a:lstStyle/>
          <a:p>
            <a:r>
              <a:rPr lang="ru-RU" dirty="0"/>
              <a:t>Алгоритмы закрытия уязвимостей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8BD5C-957D-41E0-AA7C-B7A322476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0" kern="1200" dirty="0">
                <a:solidFill>
                  <a:schemeClr val="tx1"/>
                </a:solidFill>
              </a:rPr>
              <a:t>Алгоритм обновления</a:t>
            </a:r>
            <a:br>
              <a:rPr lang="ru-RU" sz="1600" b="0" kern="1200" dirty="0">
                <a:solidFill>
                  <a:schemeClr val="tx1"/>
                </a:solidFill>
              </a:rPr>
            </a:br>
            <a:endParaRPr lang="ru-RU" sz="1600" b="0" kern="1200" dirty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0" kern="1200" dirty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0" kern="1200" dirty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0" kern="1200" dirty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0" kern="1200" dirty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0" kern="1200" dirty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0" kern="1200" dirty="0">
                <a:solidFill>
                  <a:schemeClr val="tx1"/>
                </a:solidFill>
              </a:rPr>
              <a:t>Алгоритм НКЦКИ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843102-C1D7-492F-8E71-291E6B7397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CFA24A-8ABB-4748-B4BE-E54FDB1E3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026" y="887017"/>
            <a:ext cx="4732814" cy="15816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E90857-66C6-4B8A-BFC4-EA76B22BA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119" y="2794238"/>
            <a:ext cx="5619750" cy="233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62147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81BA3-7B91-4DAF-93A0-EBD50702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106" y="0"/>
            <a:ext cx="7443788" cy="797719"/>
          </a:xfrm>
        </p:spPr>
        <p:txBody>
          <a:bodyPr/>
          <a:lstStyle/>
          <a:p>
            <a:r>
              <a:rPr lang="ru-RU" dirty="0"/>
              <a:t>Идеи по изменению процесса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7CB641-1595-49AB-A5EA-62D79C166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831" y="1008460"/>
            <a:ext cx="8796337" cy="413504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0" kern="1200" dirty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0" kern="1200" dirty="0">
                <a:solidFill>
                  <a:schemeClr val="tx1"/>
                </a:solidFill>
              </a:rPr>
              <a:t>Источники доверенных обновлений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600" b="0" kern="1200" dirty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0" kern="1200" dirty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0" kern="1200" dirty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0" kern="1200" dirty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0" kern="1200" dirty="0">
                <a:solidFill>
                  <a:schemeClr val="tx1"/>
                </a:solidFill>
              </a:rPr>
              <a:t>Проработка вопроса доставки обновлений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0" kern="1200" dirty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0" kern="1200" dirty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0" kern="1200" dirty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0" kern="1200" dirty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0" kern="1200" dirty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0" kern="1200" dirty="0">
                <a:solidFill>
                  <a:schemeClr val="tx1"/>
                </a:solidFill>
              </a:rPr>
              <a:t>Появляется потребность формирования Стека ПО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2574CA-1D20-4478-9B93-D06C998375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139A52-A056-4122-A4A4-2622F71E0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946" y="3491537"/>
            <a:ext cx="1529196" cy="1546672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026" name="Picture 2" descr="Белый человек держа картонную коробку с путем клиппирования Иллюстрация  штока - иллюстрации насчитывающей хранение, упаковывать: 51172814">
            <a:extLst>
              <a:ext uri="{FF2B5EF4-FFF2-40B4-BE49-F238E27FC236}">
                <a16:creationId xmlns:a16="http://schemas.microsoft.com/office/drawing/2014/main" id="{B8FE0650-84AC-4E8C-9D5C-F89CEBAEB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642" y="2275614"/>
            <a:ext cx="1821607" cy="1215923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ейф PNG">
            <a:extLst>
              <a:ext uri="{FF2B5EF4-FFF2-40B4-BE49-F238E27FC236}">
                <a16:creationId xmlns:a16="http://schemas.microsoft.com/office/drawing/2014/main" id="{D6996636-8858-4557-A27B-5DFB7C9AB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46" y="1149792"/>
            <a:ext cx="1690893" cy="121592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806918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113B856-19FA-4309-9B8F-D1EB0670F481}"/>
              </a:ext>
            </a:extLst>
          </p:cNvPr>
          <p:cNvGrpSpPr/>
          <p:nvPr/>
        </p:nvGrpSpPr>
        <p:grpSpPr>
          <a:xfrm>
            <a:off x="1" y="851924"/>
            <a:ext cx="9144000" cy="4291576"/>
            <a:chOff x="-1" y="0"/>
            <a:chExt cx="9144001" cy="5143500"/>
          </a:xfrm>
        </p:grpSpPr>
        <p:pic>
          <p:nvPicPr>
            <p:cNvPr id="6" name="Picture 2" descr="C:\Users\mzenzina\Desktop\Fotolia_101369833_M.jpg">
              <a:extLst>
                <a:ext uri="{FF2B5EF4-FFF2-40B4-BE49-F238E27FC236}">
                  <a16:creationId xmlns:a16="http://schemas.microsoft.com/office/drawing/2014/main" id="{261A0F19-914A-4353-B1CE-CAC47C5940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001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609E7AC-97D3-4629-8156-8E2070B1D67D}"/>
                </a:ext>
              </a:extLst>
            </p:cNvPr>
            <p:cNvSpPr/>
            <p:nvPr/>
          </p:nvSpPr>
          <p:spPr bwMode="auto">
            <a:xfrm>
              <a:off x="-1" y="0"/>
              <a:ext cx="9144000" cy="5138560"/>
            </a:xfrm>
            <a:prstGeom prst="rect">
              <a:avLst/>
            </a:prstGeom>
            <a:gradFill>
              <a:gsLst>
                <a:gs pos="0">
                  <a:srgbClr val="998EA4"/>
                </a:gs>
                <a:gs pos="35000">
                  <a:srgbClr val="AFD7FF">
                    <a:alpha val="72000"/>
                  </a:srgbClr>
                </a:gs>
                <a:gs pos="67000">
                  <a:srgbClr val="D9ECFF">
                    <a:alpha val="85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ru-RU" altLang="ru-RU" sz="1000" dirty="0">
                <a:solidFill>
                  <a:srgbClr val="0A5BBE"/>
                </a:solidFill>
                <a:cs typeface="Arial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CA8E4-B4E5-4320-9751-155B13D8D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106" y="0"/>
            <a:ext cx="7443788" cy="797719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1A256F-7D70-42B0-A59A-0ECFCC7D9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0" kern="1200" dirty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0" kern="1200" dirty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0" kern="1200" dirty="0">
                <a:solidFill>
                  <a:schemeClr val="tx1"/>
                </a:solidFill>
              </a:rPr>
              <a:t>Выбор инструментов для сканирования уязвимостей сократился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0" kern="1200" dirty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0" kern="1200" dirty="0">
                <a:solidFill>
                  <a:schemeClr val="tx1"/>
                </a:solidFill>
              </a:rPr>
              <a:t>Процесс с использованием сканеров сохраняется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0" kern="1200" dirty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0" kern="1200" dirty="0">
                <a:solidFill>
                  <a:schemeClr val="tx1"/>
                </a:solidFill>
              </a:rPr>
              <a:t>Проверка обновлений на предмет вмешательства в работу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0" kern="1200" dirty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0" kern="1200" dirty="0">
                <a:solidFill>
                  <a:schemeClr val="tx1"/>
                </a:solidFill>
              </a:rPr>
              <a:t>Процесс обновления ПО и закрытия уязвимостей изменился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0" kern="1200" dirty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0" kern="1200" dirty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5C290D-7317-4CF5-8438-3733E259D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839925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6" descr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381"/>
            <a:ext cx="6856811" cy="5142311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Rectangle 23"/>
          <p:cNvSpPr txBox="1">
            <a:spLocks noGrp="1"/>
          </p:cNvSpPr>
          <p:nvPr>
            <p:ph type="body" sz="quarter" idx="1"/>
          </p:nvPr>
        </p:nvSpPr>
        <p:spPr>
          <a:xfrm>
            <a:off x="2130028" y="4427934"/>
            <a:ext cx="5007770" cy="707232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288" name="Line 13"/>
          <p:cNvSpPr/>
          <p:nvPr/>
        </p:nvSpPr>
        <p:spPr>
          <a:xfrm>
            <a:off x="3024189" y="4398169"/>
            <a:ext cx="3307556" cy="0"/>
          </a:xfrm>
          <a:prstGeom prst="line">
            <a:avLst/>
          </a:prstGeom>
          <a:ln w="76200">
            <a:solidFill>
              <a:srgbClr val="003CA0"/>
            </a:solidFill>
          </a:ln>
        </p:spPr>
        <p:txBody>
          <a:bodyPr lIns="34289" rIns="34289"/>
          <a:lstStyle/>
          <a:p>
            <a:endParaRPr sz="788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9144000" cy="5144692"/>
            <a:chOff x="-1" y="0"/>
            <a:chExt cx="9144001" cy="5143500"/>
          </a:xfrm>
        </p:grpSpPr>
        <p:pic>
          <p:nvPicPr>
            <p:cNvPr id="8" name="Picture 2" descr="C:\Users\mzenzina\Desktop\Fotolia_101369833_M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001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 bwMode="auto">
            <a:xfrm>
              <a:off x="-1" y="0"/>
              <a:ext cx="9144000" cy="5138560"/>
            </a:xfrm>
            <a:prstGeom prst="rect">
              <a:avLst/>
            </a:prstGeom>
            <a:gradFill>
              <a:gsLst>
                <a:gs pos="0">
                  <a:srgbClr val="998EA4"/>
                </a:gs>
                <a:gs pos="35000">
                  <a:srgbClr val="AFD7FF">
                    <a:alpha val="72000"/>
                  </a:srgbClr>
                </a:gs>
                <a:gs pos="67000">
                  <a:srgbClr val="D9ECFF">
                    <a:alpha val="85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ru-RU" altLang="ru-RU" sz="1000" dirty="0">
                <a:solidFill>
                  <a:srgbClr val="0A5BBE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1338898" y="342900"/>
            <a:ext cx="649287" cy="652463"/>
            <a:chOff x="2481263" y="212726"/>
            <a:chExt cx="4175126" cy="4725988"/>
          </a:xfrm>
        </p:grpSpPr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2481263" y="212726"/>
              <a:ext cx="2367891" cy="4725988"/>
            </a:xfrm>
            <a:custGeom>
              <a:avLst/>
              <a:gdLst>
                <a:gd name="T0" fmla="*/ 2147483647 w 2982"/>
                <a:gd name="T1" fmla="*/ 2147483647 h 5955"/>
                <a:gd name="T2" fmla="*/ 2147483647 w 2982"/>
                <a:gd name="T3" fmla="*/ 2147483647 h 5955"/>
                <a:gd name="T4" fmla="*/ 2147483647 w 2982"/>
                <a:gd name="T5" fmla="*/ 2147483647 h 5955"/>
                <a:gd name="T6" fmla="*/ 2147483647 w 2982"/>
                <a:gd name="T7" fmla="*/ 2147483647 h 5955"/>
                <a:gd name="T8" fmla="*/ 2147483647 w 2982"/>
                <a:gd name="T9" fmla="*/ 2147483647 h 5955"/>
                <a:gd name="T10" fmla="*/ 2147483647 w 2982"/>
                <a:gd name="T11" fmla="*/ 2147483647 h 5955"/>
                <a:gd name="T12" fmla="*/ 2147483647 w 2982"/>
                <a:gd name="T13" fmla="*/ 2147483647 h 5955"/>
                <a:gd name="T14" fmla="*/ 2147483647 w 2982"/>
                <a:gd name="T15" fmla="*/ 2147483647 h 5955"/>
                <a:gd name="T16" fmla="*/ 2147483647 w 2982"/>
                <a:gd name="T17" fmla="*/ 2147483647 h 5955"/>
                <a:gd name="T18" fmla="*/ 2147483647 w 2982"/>
                <a:gd name="T19" fmla="*/ 2147483647 h 5955"/>
                <a:gd name="T20" fmla="*/ 2147483647 w 2982"/>
                <a:gd name="T21" fmla="*/ 2147483647 h 5955"/>
                <a:gd name="T22" fmla="*/ 2147483647 w 2982"/>
                <a:gd name="T23" fmla="*/ 2147483647 h 5955"/>
                <a:gd name="T24" fmla="*/ 2147483647 w 2982"/>
                <a:gd name="T25" fmla="*/ 2147483647 h 5955"/>
                <a:gd name="T26" fmla="*/ 2147483647 w 2982"/>
                <a:gd name="T27" fmla="*/ 2147483647 h 5955"/>
                <a:gd name="T28" fmla="*/ 2147483647 w 2982"/>
                <a:gd name="T29" fmla="*/ 2147483647 h 5955"/>
                <a:gd name="T30" fmla="*/ 2147483647 w 2982"/>
                <a:gd name="T31" fmla="*/ 2147483647 h 5955"/>
                <a:gd name="T32" fmla="*/ 2147483647 w 2982"/>
                <a:gd name="T33" fmla="*/ 2147483647 h 5955"/>
                <a:gd name="T34" fmla="*/ 2147483647 w 2982"/>
                <a:gd name="T35" fmla="*/ 2147483647 h 5955"/>
                <a:gd name="T36" fmla="*/ 2147483647 w 2982"/>
                <a:gd name="T37" fmla="*/ 2147483647 h 5955"/>
                <a:gd name="T38" fmla="*/ 2147483647 w 2982"/>
                <a:gd name="T39" fmla="*/ 2147483647 h 5955"/>
                <a:gd name="T40" fmla="*/ 2147483647 w 2982"/>
                <a:gd name="T41" fmla="*/ 2147483647 h 5955"/>
                <a:gd name="T42" fmla="*/ 2147483647 w 2982"/>
                <a:gd name="T43" fmla="*/ 2147483647 h 5955"/>
                <a:gd name="T44" fmla="*/ 2147483647 w 2982"/>
                <a:gd name="T45" fmla="*/ 2147483647 h 5955"/>
                <a:gd name="T46" fmla="*/ 2147483647 w 2982"/>
                <a:gd name="T47" fmla="*/ 2147483647 h 5955"/>
                <a:gd name="T48" fmla="*/ 2147483647 w 2982"/>
                <a:gd name="T49" fmla="*/ 2147483647 h 5955"/>
                <a:gd name="T50" fmla="*/ 2147483647 w 2982"/>
                <a:gd name="T51" fmla="*/ 2147483647 h 5955"/>
                <a:gd name="T52" fmla="*/ 2147483647 w 2982"/>
                <a:gd name="T53" fmla="*/ 2147483647 h 5955"/>
                <a:gd name="T54" fmla="*/ 2147483647 w 2982"/>
                <a:gd name="T55" fmla="*/ 2147483647 h 5955"/>
                <a:gd name="T56" fmla="*/ 2147483647 w 2982"/>
                <a:gd name="T57" fmla="*/ 2147483647 h 5955"/>
                <a:gd name="T58" fmla="*/ 2147483647 w 2982"/>
                <a:gd name="T59" fmla="*/ 2147483647 h 5955"/>
                <a:gd name="T60" fmla="*/ 2147483647 w 2982"/>
                <a:gd name="T61" fmla="*/ 2147483647 h 5955"/>
                <a:gd name="T62" fmla="*/ 2147483647 w 2982"/>
                <a:gd name="T63" fmla="*/ 2147483647 h 5955"/>
                <a:gd name="T64" fmla="*/ 2147483647 w 2982"/>
                <a:gd name="T65" fmla="*/ 2147483647 h 5955"/>
                <a:gd name="T66" fmla="*/ 2147483647 w 2982"/>
                <a:gd name="T67" fmla="*/ 2147483647 h 5955"/>
                <a:gd name="T68" fmla="*/ 2147483647 w 2982"/>
                <a:gd name="T69" fmla="*/ 2147483647 h 5955"/>
                <a:gd name="T70" fmla="*/ 2147483647 w 2982"/>
                <a:gd name="T71" fmla="*/ 2147483647 h 5955"/>
                <a:gd name="T72" fmla="*/ 2147483647 w 2982"/>
                <a:gd name="T73" fmla="*/ 2147483647 h 5955"/>
                <a:gd name="T74" fmla="*/ 2147483647 w 2982"/>
                <a:gd name="T75" fmla="*/ 2147483647 h 5955"/>
                <a:gd name="T76" fmla="*/ 2147483647 w 2982"/>
                <a:gd name="T77" fmla="*/ 2147483647 h 5955"/>
                <a:gd name="T78" fmla="*/ 0 w 2982"/>
                <a:gd name="T79" fmla="*/ 2147483647 h 5955"/>
                <a:gd name="T80" fmla="*/ 2147483647 w 2982"/>
                <a:gd name="T81" fmla="*/ 2147483647 h 5955"/>
                <a:gd name="T82" fmla="*/ 2147483647 w 2982"/>
                <a:gd name="T83" fmla="*/ 2147483647 h 5955"/>
                <a:gd name="T84" fmla="*/ 2147483647 w 2982"/>
                <a:gd name="T85" fmla="*/ 2147483647 h 5955"/>
                <a:gd name="T86" fmla="*/ 2147483647 w 2982"/>
                <a:gd name="T87" fmla="*/ 2147483647 h 5955"/>
                <a:gd name="T88" fmla="*/ 2147483647 w 2982"/>
                <a:gd name="T89" fmla="*/ 2147483647 h 5955"/>
                <a:gd name="T90" fmla="*/ 2147483647 w 2982"/>
                <a:gd name="T91" fmla="*/ 2147483647 h 5955"/>
                <a:gd name="T92" fmla="*/ 2147483647 w 2982"/>
                <a:gd name="T93" fmla="*/ 2147483647 h 5955"/>
                <a:gd name="T94" fmla="*/ 2147483647 w 2982"/>
                <a:gd name="T95" fmla="*/ 2147483647 h 5955"/>
                <a:gd name="T96" fmla="*/ 2147483647 w 2982"/>
                <a:gd name="T97" fmla="*/ 2147483647 h 5955"/>
                <a:gd name="T98" fmla="*/ 2147483647 w 2982"/>
                <a:gd name="T99" fmla="*/ 2147483647 h 5955"/>
                <a:gd name="T100" fmla="*/ 2147483647 w 2982"/>
                <a:gd name="T101" fmla="*/ 2147483647 h 5955"/>
                <a:gd name="T102" fmla="*/ 2147483647 w 2982"/>
                <a:gd name="T103" fmla="*/ 2147483647 h 5955"/>
                <a:gd name="T104" fmla="*/ 2147483647 w 2982"/>
                <a:gd name="T105" fmla="*/ 2147483647 h 59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 noEditPoints="1"/>
            </p:cNvSpPr>
            <p:nvPr userDrawn="1"/>
          </p:nvSpPr>
          <p:spPr bwMode="auto">
            <a:xfrm>
              <a:off x="3000170" y="970553"/>
              <a:ext cx="3656219" cy="3323708"/>
            </a:xfrm>
            <a:custGeom>
              <a:avLst/>
              <a:gdLst>
                <a:gd name="T0" fmla="*/ 2147483647 w 4611"/>
                <a:gd name="T1" fmla="*/ 2147483647 h 4186"/>
                <a:gd name="T2" fmla="*/ 2147483647 w 4611"/>
                <a:gd name="T3" fmla="*/ 2147483647 h 4186"/>
                <a:gd name="T4" fmla="*/ 2147483647 w 4611"/>
                <a:gd name="T5" fmla="*/ 2147483647 h 4186"/>
                <a:gd name="T6" fmla="*/ 2147483647 w 4611"/>
                <a:gd name="T7" fmla="*/ 2147483647 h 4186"/>
                <a:gd name="T8" fmla="*/ 2147483647 w 4611"/>
                <a:gd name="T9" fmla="*/ 2147483647 h 4186"/>
                <a:gd name="T10" fmla="*/ 2147483647 w 4611"/>
                <a:gd name="T11" fmla="*/ 2147483647 h 4186"/>
                <a:gd name="T12" fmla="*/ 2147483647 w 4611"/>
                <a:gd name="T13" fmla="*/ 2147483647 h 4186"/>
                <a:gd name="T14" fmla="*/ 2147483647 w 4611"/>
                <a:gd name="T15" fmla="*/ 2147483647 h 4186"/>
                <a:gd name="T16" fmla="*/ 2147483647 w 4611"/>
                <a:gd name="T17" fmla="*/ 2147483647 h 4186"/>
                <a:gd name="T18" fmla="*/ 2147483647 w 4611"/>
                <a:gd name="T19" fmla="*/ 2147483647 h 4186"/>
                <a:gd name="T20" fmla="*/ 2147483647 w 4611"/>
                <a:gd name="T21" fmla="*/ 2147483647 h 4186"/>
                <a:gd name="T22" fmla="*/ 2147483647 w 4611"/>
                <a:gd name="T23" fmla="*/ 2147483647 h 4186"/>
                <a:gd name="T24" fmla="*/ 2147483647 w 4611"/>
                <a:gd name="T25" fmla="*/ 2147483647 h 4186"/>
                <a:gd name="T26" fmla="*/ 2147483647 w 4611"/>
                <a:gd name="T27" fmla="*/ 2147483647 h 4186"/>
                <a:gd name="T28" fmla="*/ 2147483647 w 4611"/>
                <a:gd name="T29" fmla="*/ 2147483647 h 4186"/>
                <a:gd name="T30" fmla="*/ 2147483647 w 4611"/>
                <a:gd name="T31" fmla="*/ 2147483647 h 4186"/>
                <a:gd name="T32" fmla="*/ 2147483647 w 4611"/>
                <a:gd name="T33" fmla="*/ 2147483647 h 4186"/>
                <a:gd name="T34" fmla="*/ 2147483647 w 4611"/>
                <a:gd name="T35" fmla="*/ 2147483647 h 4186"/>
                <a:gd name="T36" fmla="*/ 2147483647 w 4611"/>
                <a:gd name="T37" fmla="*/ 2147483647 h 4186"/>
                <a:gd name="T38" fmla="*/ 2147483647 w 4611"/>
                <a:gd name="T39" fmla="*/ 2147483647 h 4186"/>
                <a:gd name="T40" fmla="*/ 2147483647 w 4611"/>
                <a:gd name="T41" fmla="*/ 2147483647 h 4186"/>
                <a:gd name="T42" fmla="*/ 2147483647 w 4611"/>
                <a:gd name="T43" fmla="*/ 2147483647 h 4186"/>
                <a:gd name="T44" fmla="*/ 2147483647 w 4611"/>
                <a:gd name="T45" fmla="*/ 2147483647 h 4186"/>
                <a:gd name="T46" fmla="*/ 2147483647 w 4611"/>
                <a:gd name="T47" fmla="*/ 2147483647 h 4186"/>
                <a:gd name="T48" fmla="*/ 2147483647 w 4611"/>
                <a:gd name="T49" fmla="*/ 2147483647 h 4186"/>
                <a:gd name="T50" fmla="*/ 2147483647 w 4611"/>
                <a:gd name="T51" fmla="*/ 2147483647 h 4186"/>
                <a:gd name="T52" fmla="*/ 2147483647 w 4611"/>
                <a:gd name="T53" fmla="*/ 2147483647 h 4186"/>
                <a:gd name="T54" fmla="*/ 2147483647 w 4611"/>
                <a:gd name="T55" fmla="*/ 2147483647 h 4186"/>
                <a:gd name="T56" fmla="*/ 2147483647 w 4611"/>
                <a:gd name="T57" fmla="*/ 2147483647 h 4186"/>
                <a:gd name="T58" fmla="*/ 2147483647 w 4611"/>
                <a:gd name="T59" fmla="*/ 2147483647 h 4186"/>
                <a:gd name="T60" fmla="*/ 2147483647 w 4611"/>
                <a:gd name="T61" fmla="*/ 2147483647 h 4186"/>
                <a:gd name="T62" fmla="*/ 2147483647 w 4611"/>
                <a:gd name="T63" fmla="*/ 2147483647 h 4186"/>
                <a:gd name="T64" fmla="*/ 2147483647 w 4611"/>
                <a:gd name="T65" fmla="*/ 2147483647 h 4186"/>
                <a:gd name="T66" fmla="*/ 2147483647 w 4611"/>
                <a:gd name="T67" fmla="*/ 2147483647 h 4186"/>
                <a:gd name="T68" fmla="*/ 2147483647 w 4611"/>
                <a:gd name="T69" fmla="*/ 2147483647 h 4186"/>
                <a:gd name="T70" fmla="*/ 2147483647 w 4611"/>
                <a:gd name="T71" fmla="*/ 2147483647 h 4186"/>
                <a:gd name="T72" fmla="*/ 2147483647 w 4611"/>
                <a:gd name="T73" fmla="*/ 2147483647 h 4186"/>
                <a:gd name="T74" fmla="*/ 2147483647 w 4611"/>
                <a:gd name="T75" fmla="*/ 2147483647 h 4186"/>
                <a:gd name="T76" fmla="*/ 2147483647 w 4611"/>
                <a:gd name="T77" fmla="*/ 2147483647 h 4186"/>
                <a:gd name="T78" fmla="*/ 2147483647 w 4611"/>
                <a:gd name="T79" fmla="*/ 2147483647 h 4186"/>
                <a:gd name="T80" fmla="*/ 2147483647 w 4611"/>
                <a:gd name="T81" fmla="*/ 2147483647 h 4186"/>
                <a:gd name="T82" fmla="*/ 2147483647 w 4611"/>
                <a:gd name="T83" fmla="*/ 2147483647 h 4186"/>
                <a:gd name="T84" fmla="*/ 2147483647 w 4611"/>
                <a:gd name="T85" fmla="*/ 2147483647 h 4186"/>
                <a:gd name="T86" fmla="*/ 2147483647 w 4611"/>
                <a:gd name="T87" fmla="*/ 2147483647 h 4186"/>
                <a:gd name="T88" fmla="*/ 2147483647 w 4611"/>
                <a:gd name="T89" fmla="*/ 2147483647 h 4186"/>
                <a:gd name="T90" fmla="*/ 2147483647 w 4611"/>
                <a:gd name="T91" fmla="*/ 2147483647 h 4186"/>
                <a:gd name="T92" fmla="*/ 2147483647 w 4611"/>
                <a:gd name="T93" fmla="*/ 2147483647 h 4186"/>
                <a:gd name="T94" fmla="*/ 2147483647 w 4611"/>
                <a:gd name="T95" fmla="*/ 2147483647 h 4186"/>
                <a:gd name="T96" fmla="*/ 2147483647 w 4611"/>
                <a:gd name="T97" fmla="*/ 2147483647 h 4186"/>
                <a:gd name="T98" fmla="*/ 2147483647 w 4611"/>
                <a:gd name="T99" fmla="*/ 2147483647 h 4186"/>
                <a:gd name="T100" fmla="*/ 2147483647 w 4611"/>
                <a:gd name="T101" fmla="*/ 2147483647 h 4186"/>
                <a:gd name="T102" fmla="*/ 2147483647 w 4611"/>
                <a:gd name="T103" fmla="*/ 2147483647 h 4186"/>
                <a:gd name="T104" fmla="*/ 2147483647 w 4611"/>
                <a:gd name="T105" fmla="*/ 2147483647 h 4186"/>
                <a:gd name="T106" fmla="*/ 2147483647 w 4611"/>
                <a:gd name="T107" fmla="*/ 2147483647 h 4186"/>
                <a:gd name="T108" fmla="*/ 2147483647 w 4611"/>
                <a:gd name="T109" fmla="*/ 2147483647 h 4186"/>
                <a:gd name="T110" fmla="*/ 2147483647 w 4611"/>
                <a:gd name="T111" fmla="*/ 2147483647 h 4186"/>
                <a:gd name="T112" fmla="*/ 2147483647 w 4611"/>
                <a:gd name="T113" fmla="*/ 2147483647 h 4186"/>
                <a:gd name="T114" fmla="*/ 2147483647 w 4611"/>
                <a:gd name="T115" fmla="*/ 2147483647 h 4186"/>
                <a:gd name="T116" fmla="*/ 2147483647 w 4611"/>
                <a:gd name="T117" fmla="*/ 2147483647 h 4186"/>
                <a:gd name="T118" fmla="*/ 2147483647 w 4611"/>
                <a:gd name="T119" fmla="*/ 2147483647 h 4186"/>
                <a:gd name="T120" fmla="*/ 2147483647 w 4611"/>
                <a:gd name="T121" fmla="*/ 2147483647 h 4186"/>
                <a:gd name="T122" fmla="*/ 2147483647 w 4611"/>
                <a:gd name="T123" fmla="*/ 2147483647 h 4186"/>
                <a:gd name="T124" fmla="*/ 2147483647 w 4611"/>
                <a:gd name="T125" fmla="*/ 2147483647 h 41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" name="Заголовок 6"/>
          <p:cNvSpPr txBox="1">
            <a:spLocks/>
          </p:cNvSpPr>
          <p:nvPr/>
        </p:nvSpPr>
        <p:spPr bwMode="auto">
          <a:xfrm>
            <a:off x="468313" y="1432739"/>
            <a:ext cx="8207375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3CA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3CA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3CA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3CA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3CA0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3CA0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3CA0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3CA0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3CA0"/>
                </a:solidFill>
                <a:latin typeface="Arial" charset="0"/>
              </a:defRPr>
            </a:lvl9pPr>
          </a:lstStyle>
          <a:p>
            <a:r>
              <a:rPr lang="ru-RU" altLang="ru-RU" sz="2800" kern="0" dirty="0">
                <a:solidFill>
                  <a:schemeClr val="tx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3598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Режимно-балансовая ситуация &amp;#x0D;&amp;#x0A;в ЕЭС России в ОЗП 2013/2014 г., &amp;#x0D;&amp;#x0A;задачи по подготовке к ОЗП 2014/2015 г.&amp;quot;&quot;/&gt;&lt;property id=&quot;20307&quot; value=&quot;257&quot;/&gt;&lt;/object&gt;&lt;object type=&quot;3&quot; unique_id=&quot;11364&quot;&gt;&lt;property id=&quot;20148&quot; value=&quot;5&quot;/&gt;&lt;property id=&quot;20300&quot; value=&quot;Slide 19 - &amp;quot;Спасибо за внимание&amp;quot;&quot;/&gt;&lt;property id=&quot;20307&quot; value=&quot;287&quot;/&gt;&lt;/object&gt;&lt;object type=&quot;3&quot; unique_id=&quot;15650&quot;&gt;&lt;property id=&quot;20148&quot; value=&quot;5&quot;/&gt;&lt;property id=&quot;20300&quot; value=&quot;Slide 10 - &amp;quot;Итоги работы в ОЗП 2013/2014 г.&amp;#x0D;&amp;#x0A;Проблемы управления режимом работы ОЭС Северо-Запада&amp;quot;&quot;/&gt;&lt;property id=&quot;20307&quot; value=&quot;486&quot;/&gt;&lt;/object&gt;&lt;object type=&quot;3&quot; unique_id=&quot;15651&quot;&gt;&lt;property id=&quot;20148&quot; value=&quot;5&quot;/&gt;&lt;property id=&quot;20300&quot; value=&quot;Slide 12 - &amp;quot;Задачи по подготовке к ОЗП 2014/2015 г.&amp;#x0D;&amp;#x0A;Обеспечение накопления гидроресурсов к ОЗП 2014/2015 г.&amp;quot;&quot;/&gt;&lt;property id=&quot;20307&quot; value=&quot;483&quot;/&gt;&lt;/object&gt;&lt;object type=&quot;3&quot; unique_id=&quot;15652&quot;&gt;&lt;property id=&quot;20148&quot; value=&quot;5&quot;/&gt;&lt;property id=&quot;20300&quot; value=&quot;Slide 11 - &amp;quot;Итоги работы в ОЗП 2013/2014 г.&amp;#x0D;&amp;#x0A;Проблемы управления режимом работы ОЭС Востока&amp;quot;&quot;/&gt;&lt;property id=&quot;20307&quot; value=&quot;488&quot;/&gt;&lt;/object&gt;&lt;object type=&quot;3&quot; unique_id=&quot;15653&quot;&gt;&lt;property id=&quot;20148&quot; value=&quot;5&quot;/&gt;&lt;property id=&quot;20300&quot; value=&quot;Slide 13 - &amp;quot;Задачи по подготовке к ОЗП 2014/2015 г.&amp;#x0D;&amp;#x0A;Разработка и реализация мероприятий в РВР&amp;quot;&quot;/&gt;&lt;property id=&quot;20307&quot; value=&quot;487&quot;/&gt;&lt;/object&gt;&lt;object type=&quot;3&quot; unique_id=&quot;15654&quot;&gt;&lt;property id=&quot;20148&quot; value=&quot;5&quot;/&gt;&lt;property id=&quot;20300&quot; value=&quot;Slide 14 - &amp;quot;Задачи по подготовке к ОЗП 2014/2015 г. &amp;#x0D;&amp;#x0A;Обеспечение устойчивой работы газовых турбин&amp;quot;&quot;/&gt;&lt;property id=&quot;20307&quot; value=&quot;489&quot;/&gt;&lt;/object&gt;&lt;object type=&quot;3&quot; unique_id=&quot;15814&quot;&gt;&lt;property id=&quot;20148&quot; value=&quot;5&quot;/&gt;&lt;property id=&quot;20300&quot; value=&quot;Slide 2 - &amp;quot;Итоги работы в ОЗП 2013/2014 г.&amp;#x0D;&amp;#x0A;Максимум потребления мощности&amp;quot;&quot;/&gt;&lt;property id=&quot;20307&quot; value=&quot;535&quot;/&gt;&lt;/object&gt;&lt;object type=&quot;3&quot; unique_id=&quot;15815&quot;&gt;&lt;property id=&quot;20148&quot; value=&quot;5&quot;/&gt;&lt;property id=&quot;20300&quot; value=&quot;Slide 3 - &amp;quot;Итоги работы в ОЗП 2013/2014 г. &amp;#x0D;&amp;#x0A;Структура баланса мощности&amp;quot;&quot;/&gt;&lt;property id=&quot;20307&quot; value=&quot;536&quot;/&gt;&lt;/object&gt;&lt;object type=&quot;3&quot; unique_id=&quot;15816&quot;&gt;&lt;property id=&quot;20148&quot; value=&quot;5&quot;/&gt;&lt;property id=&quot;20300&quot; value=&quot;Slide 20 - &amp;quot;Итоги работы в ОЗП 2013/2014 г.&amp;#x0D;&amp;#x0A;Влияние температурного фактора на максимум&amp;#x0D;&amp;#x0A;потребления мощности ЕЭС России&amp;quot;&quot;/&gt;&lt;property id=&quot;20307&quot; value=&quot;537&quot;/&gt;&lt;/object&gt;&lt;object type=&quot;3&quot; unique_id=&quot;15817&quot;&gt;&lt;property id=&quot;20148&quot; value=&quot;5&quot;/&gt;&lt;property id=&quot;20300&quot; value=&quot;Slide 4 - &amp;quot;Итоги работы в ОЗП 2013/2014 г.&amp;#x0D;&amp;#x0A;Влияние температурных аномалий&amp;quot;&quot;/&gt;&lt;property id=&quot;20307&quot; value=&quot;538&quot;/&gt;&lt;/object&gt;&lt;object type=&quot;3&quot; unique_id=&quot;15818&quot;&gt;&lt;property id=&quot;20148&quot; value=&quot;5&quot;/&gt;&lt;property id=&quot;20300&quot; value=&quot;Slide 5 - &amp;quot;Итоги работы в ОЗП 2013/2014 г.&amp;#x0D;&amp;#x0A;Структура выработки электроэнергии&amp;quot;&quot;/&gt;&lt;property id=&quot;20307&quot; value=&quot;539&quot;/&gt;&lt;/object&gt;&lt;object type=&quot;3&quot; unique_id=&quot;15819&quot;&gt;&lt;property id=&quot;20148&quot; value=&quot;5&quot;/&gt;&lt;property id=&quot;20300&quot; value=&quot;Slide 6 - &amp;quot;Итоги работы в ОЗП 2013/2014 г.&amp;#x0D;&amp;#x0A;Анализ максимума потребления мощности энергосистем&amp;quot;&quot;/&gt;&lt;property id=&quot;20307&quot; value=&quot;540&quot;/&gt;&lt;/object&gt;&lt;object type=&quot;3&quot; unique_id=&quot;15823&quot;&gt;&lt;property id=&quot;20148&quot; value=&quot;5&quot;/&gt;&lt;property id=&quot;20300&quot; value=&quot;Slide 15 - &amp;quot;Задачи по подготовке к ОЗП 2014/2015 г. &amp;#x0D;&amp;#x0A;Реализация нового механизма ВСВГО&amp;quot;&quot;/&gt;&lt;property id=&quot;20307&quot; value=&quot;504&quot;/&gt;&lt;/object&gt;&lt;object type=&quot;3&quot; unique_id=&quot;15824&quot;&gt;&lt;property id=&quot;20148&quot; value=&quot;5&quot;/&gt;&lt;property id=&quot;20300&quot; value=&quot;Slide 16 - &amp;quot;Задачи по подготовке к ОЗП 2014/2015 г. &amp;#x0D;&amp;#x0A;Вводы генерирующего оборудования электростанций&amp;quot;&quot;/&gt;&lt;property id=&quot;20307&quot; value=&quot;541&quot;/&gt;&lt;/object&gt;&lt;object type=&quot;3&quot; unique_id=&quot;15825&quot;&gt;&lt;property id=&quot;20148&quot; value=&quot;5&quot;/&gt;&lt;property id=&quot;20300&quot; value=&quot;Slide 17 - &amp;quot;Задачи по подготовке к ОЗП 2014/2015 г.&amp;#x0D;&amp;#x0A;Вводы электросетевых объектов&amp;quot;&quot;/&gt;&lt;property id=&quot;20307&quot; value=&quot;542&quot;/&gt;&lt;/object&gt;&lt;object type=&quot;3&quot; unique_id=&quot;15826&quot;&gt;&lt;property id=&quot;20148&quot; value=&quot;5&quot;/&gt;&lt;property id=&quot;20300&quot; value=&quot;Slide 18 - &amp;quot;Ключевые  задачи по подготовке  ЕЭС России к работе в  ОЗП 2014/2015 г. и на ближайшую перспективу&amp;quot;&quot;/&gt;&lt;property id=&quot;20307&quot; value=&quot;543&quot;/&gt;&lt;/object&gt;&lt;object type=&quot;3&quot; unique_id=&quot;15827&quot;&gt;&lt;property id=&quot;20148&quot; value=&quot;5&quot;/&gt;&lt;property id=&quot;20300&quot; value=&quot;Slide 21 - &amp;quot;Итоги работы в ОЗП 2013/2014: &amp;#x0D;&amp;#x0A;изменение установленной мощности электростанций в 2013 г.&amp;quot;&quot;/&gt;&lt;property id=&quot;20307&quot; value=&quot;528&quot;/&gt;&lt;/object&gt;&lt;object type=&quot;3&quot; unique_id=&quot;15828&quot;&gt;&lt;property id=&quot;20148&quot; value=&quot;5&quot;/&gt;&lt;property id=&quot;20300&quot; value=&quot;Slide 22 - &amp;quot;Подготовка к ОЗП 2014/2015: &amp;#x0D;&amp;#x0A;ожидаемое изменение установленной мощности &amp;#x0D;&amp;#x0A;электростанций в 2014 году&amp;quot;&quot;/&gt;&lt;property id=&quot;20307&quot; value=&quot;529&quot;/&gt;&lt;/object&gt;&lt;object type=&quot;3&quot; unique_id=&quot;15829&quot;&gt;&lt;property id=&quot;20148&quot; value=&quot;5&quot;/&gt;&lt;property id=&quot;20300&quot; value=&quot;Slide 23 - &amp;quot;Итоги работы в ОЗП 2013/2014 г.:&amp;#x0D;&amp;#x0A;Аварийность на электрических станциях&amp;quot;&quot;/&gt;&lt;property id=&quot;20307&quot; value=&quot;530&quot;/&gt;&lt;/object&gt;&lt;object type=&quot;3&quot; unique_id=&quot;15830&quot;&gt;&lt;property id=&quot;20148&quot; value=&quot;5&quot;/&gt;&lt;property id=&quot;20300&quot; value=&quot;Slide 24 - &amp;quot;Задачи до ОЗП 2014/2015 г.: &amp;#x0D;&amp;#x0A;вводы электросетевых объектов&amp;quot;&quot;/&gt;&lt;property id=&quot;20307&quot; value=&quot;531&quot;/&gt;&lt;/object&gt;&lt;object type=&quot;3&quot; unique_id=&quot;15909&quot;&gt;&lt;property id=&quot;20148&quot; value=&quot;5&quot;/&gt;&lt;property id=&quot;20300&quot; value=&quot;Slide 7 - &amp;quot;Итоги работы в ОЗП 2013/2014 г.&amp;#x0D;&amp;#x0A;Аварийность в ЕЭС России&amp;quot;&quot;/&gt;&lt;property id=&quot;20307&quot; value=&quot;547&quot;/&gt;&lt;/object&gt;&lt;object type=&quot;3&quot; unique_id=&quot;15910&quot;&gt;&lt;property id=&quot;20148&quot; value=&quot;5&quot;/&gt;&lt;property id=&quot;20300&quot; value=&quot;Slide 8 - &amp;quot;Итоги работы в ОЗП 2013/2014 г.&amp;#x0D;&amp;#x0A;Аварийность на электростаницях ЕЭС России&amp;quot;&quot;/&gt;&lt;property id=&quot;20307&quot; value=&quot;548&quot;/&gt;&lt;/object&gt;&lt;object type=&quot;3&quot; unique_id=&quot;15911&quot;&gt;&lt;property id=&quot;20148&quot; value=&quot;5&quot;/&gt;&lt;property id=&quot;20300&quot; value=&quot;Slide 9 - &amp;quot;Итоги работы в ОЗП 2013/2014 г.&amp;#x0D;&amp;#x0A;Аварийность в электрических сетях ЕЭС России&amp;quot;&quot;/&gt;&lt;property id=&quot;20307&quot; value=&quot;54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5EA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269875" indent="-269875" algn="just">
          <a:spcBef>
            <a:spcPts val="0"/>
          </a:spcBef>
          <a:buClr>
            <a:srgbClr val="2A4E9E"/>
          </a:buClr>
          <a:buSzPct val="100000"/>
          <a:defRPr sz="12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e7233b4-5965-433d-8056-65ca843b7609">ADCXMQC75VVE-10329-4</_dlc_DocId>
    <_dlc_DocIdUrl xmlns="8e7233b4-5965-433d-8056-65ca843b7609">
      <Url>http://portal.cdu.so/ia/fstyle/_layouts/DocIdRedir.aspx?ID=ADCXMQC75VVE-10329-4</Url>
      <Description>ADCXMQC75VVE-10329-4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9CC3BA27ED93842AA8B1125B6342D60" ma:contentTypeVersion="0" ma:contentTypeDescription="Создание документа." ma:contentTypeScope="" ma:versionID="aa63d3e892817da7ff589dd5bd5bd7c4">
  <xsd:schema xmlns:xsd="http://www.w3.org/2001/XMLSchema" xmlns:xs="http://www.w3.org/2001/XMLSchema" xmlns:p="http://schemas.microsoft.com/office/2006/metadata/properties" xmlns:ns2="8e7233b4-5965-433d-8056-65ca843b7609" targetNamespace="http://schemas.microsoft.com/office/2006/metadata/properties" ma:root="true" ma:fieldsID="2bc42b58e415f25862731bf6c0b2d9c4" ns2:_="">
    <xsd:import namespace="8e7233b4-5965-433d-8056-65ca843b760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PersistId" minOccurs="0"/>
                <xsd:element ref="ns2:_dlc_DocId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233b4-5965-433d-8056-65ca843b760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PersistId" ma:index="9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723FDE-AD3A-4577-8B05-E31137A6FC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97F7BF-3882-4B54-887A-5BC228BC485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D8302C0-632E-47ED-BCA2-6066A64D5E0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8e7233b4-5965-433d-8056-65ca843b7609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90DA8EF3-0654-4909-8BC3-878CFE4DEA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7233b4-5965-433d-8056-65ca843b76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29300</TotalTime>
  <Words>829</Words>
  <Application>Microsoft Office PowerPoint</Application>
  <PresentationFormat>Экран (16:9)</PresentationFormat>
  <Paragraphs>136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Impact</vt:lpstr>
      <vt:lpstr>Wingdings</vt:lpstr>
      <vt:lpstr>Оформление по умолчанию</vt:lpstr>
      <vt:lpstr>Управление уязвимостями без доверия</vt:lpstr>
      <vt:lpstr>Управление уязвимостями до 24.02.2022</vt:lpstr>
      <vt:lpstr>Изменение системы координат после 24.02.2022</vt:lpstr>
      <vt:lpstr>Что меняется?</vt:lpstr>
      <vt:lpstr>Алгоритмы закрытия уязвимостей</vt:lpstr>
      <vt:lpstr>Идеи по изменению процесса</vt:lpstr>
      <vt:lpstr>Выводы</vt:lpstr>
      <vt:lpstr>Презентация PowerPoint</vt:lpstr>
    </vt:vector>
  </TitlesOfParts>
  <Company>ОАО "СО ЕЭС"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ОАО СО ЕЭС</dc:title>
  <dc:creator>ДОСиИ ОАО "СО ЕЭС"</dc:creator>
  <cp:lastModifiedBy>Малахов Александр Евгеньевич</cp:lastModifiedBy>
  <cp:revision>2249</cp:revision>
  <cp:lastPrinted>2015-04-24T06:35:00Z</cp:lastPrinted>
  <dcterms:created xsi:type="dcterms:W3CDTF">2006-09-14T10:04:19Z</dcterms:created>
  <dcterms:modified xsi:type="dcterms:W3CDTF">2022-07-19T13:54:38Z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0x01010039CC3BA27ED93842AA8B1125B6342D60</vt:lpwstr>
  </property>
  <property fmtid="{D5CDD505-2E9C-101B-9397-08002B2CF9AE}" pid="3" name="_dlc_DocIdItemGuid">
    <vt:lpwstr>f8ac45cf-3c85-4c29-a59a-ac491bce4ac4</vt:lpwstr>
  </property>
</Properties>
</file>