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7" r:id="rId6"/>
    <p:sldId id="697" r:id="rId7"/>
    <p:sldId id="698" r:id="rId8"/>
    <p:sldId id="699" r:id="rId9"/>
    <p:sldId id="700" r:id="rId10"/>
    <p:sldId id="701" r:id="rId11"/>
    <p:sldId id="287" r:id="rId12"/>
  </p:sldIdLst>
  <p:sldSz cx="9144000" cy="5143500" type="screen16x9"/>
  <p:notesSz cx="6797675" cy="9928225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  <p:cmAuthor id="1" name="Дорофеев Борис Константинович" initials="ДБК" lastIdx="4" clrIdx="1">
    <p:extLst>
      <p:ext uri="{19B8F6BF-5375-455C-9EA6-DF929625EA0E}">
        <p15:presenceInfo xmlns:p15="http://schemas.microsoft.com/office/powerpoint/2012/main" userId="S-1-5-21-2803823264-976895225-1840217349-15857" providerId="AD"/>
      </p:ext>
    </p:extLst>
  </p:cmAuthor>
  <p:cmAuthor id="2" name="Бердяев Дмитрий Валерьевич" initials="БДВ" lastIdx="1" clrIdx="2">
    <p:extLst>
      <p:ext uri="{19B8F6BF-5375-455C-9EA6-DF929625EA0E}">
        <p15:presenceInfo xmlns:p15="http://schemas.microsoft.com/office/powerpoint/2012/main" userId="S-1-5-21-2803823264-976895225-1840217349-21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19B"/>
    <a:srgbClr val="D5EAFF"/>
    <a:srgbClr val="003CA0"/>
    <a:srgbClr val="BBE0E3"/>
    <a:srgbClr val="70A167"/>
    <a:srgbClr val="99D788"/>
    <a:srgbClr val="83BA75"/>
    <a:srgbClr val="136F1C"/>
    <a:srgbClr val="9ED58F"/>
    <a:srgbClr val="189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 autoAdjust="0"/>
    <p:restoredTop sz="85897" autoAdjust="0"/>
  </p:normalViewPr>
  <p:slideViewPr>
    <p:cSldViewPr snapToGrid="0" showGuides="1">
      <p:cViewPr varScale="1">
        <p:scale>
          <a:sx n="149" d="100"/>
          <a:sy n="149" d="100"/>
        </p:scale>
        <p:origin x="642" y="120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19.07.2022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Стандарт АО «СО ЕЭС» СТО 59012820.35.110.002-2022 «Организация каналов информационного обмена между объектами электроэнергетики, центрами управления сетями сетевых организаций, центрами управления ветровыми электростанциями, центрами управления солнечными электростанциями и диспетчерскими центрами АО «СО ЕЭС» в сетях связи с коммутацией пакетов» утвержден Приказом АО «СО ЕЭС» от 25.03.2022 №89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1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7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o-ups.ru/functioning/tech-base/tech-standar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mailto:berdyaev-dv@so-up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Актуальные вопросы по организации информационного обмена субъектов электроэнергетики с ДЦ АО «СО ЕЭС»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52937"/>
            <a:ext cx="8277225" cy="682229"/>
          </a:xfrm>
        </p:spPr>
        <p:txBody>
          <a:bodyPr/>
          <a:lstStyle/>
          <a:p>
            <a:r>
              <a:rPr lang="ru-RU" altLang="ru-RU" dirty="0"/>
              <a:t>Бердяев Дмитрий Валерьевич</a:t>
            </a:r>
          </a:p>
          <a:p>
            <a:r>
              <a:rPr lang="ru-RU" altLang="ru-RU" dirty="0"/>
              <a:t>Начальник Службы телекоммуникаций АО «СО ЕЭС»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4212" y="21472"/>
            <a:ext cx="79978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000" dirty="0"/>
              <a:t>Выездное совещание: Объединённая конференция ИТ-служб энергетических компаний (ОКИТ) </a:t>
            </a:r>
          </a:p>
          <a:p>
            <a:pPr algn="ctr">
              <a:spcBef>
                <a:spcPct val="10000"/>
              </a:spcBef>
            </a:pPr>
            <a:r>
              <a:rPr lang="ru-RU" altLang="ru-RU" sz="1000" dirty="0"/>
              <a:t>20.07.2022 - 22.07.2022, г. Санкт-Петербург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EB35F-0B79-400B-B3EE-A1C45A99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defTabSz="488950">
              <a:lnSpc>
                <a:spcPct val="90000"/>
              </a:lnSpc>
              <a:spcAft>
                <a:spcPct val="15000"/>
              </a:spcAft>
            </a:pPr>
            <a:r>
              <a:rPr lang="ru-RU" dirty="0"/>
              <a:t>Предпосылки к созданию  СТО 59012820.35.110.002-2022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39AD0A-860F-4F1A-A84A-C4CEE07C3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16A50ECD-67FE-4466-84D6-F8841DA13CCF}"/>
              </a:ext>
            </a:extLst>
          </p:cNvPr>
          <p:cNvSpPr txBox="1">
            <a:spLocks/>
          </p:cNvSpPr>
          <p:nvPr/>
        </p:nvSpPr>
        <p:spPr bwMode="auto">
          <a:xfrm>
            <a:off x="106378" y="4440687"/>
            <a:ext cx="8847410" cy="635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r>
              <a:rPr lang="ru-RU" sz="1000" i="1" kern="0" dirty="0"/>
              <a:t>В соответствии с п.</a:t>
            </a:r>
            <a:r>
              <a:rPr lang="ru-RU" sz="1000" i="1" dirty="0"/>
              <a:t>50 «Правил технологического функционирования электроэнергетических систем» технические требования по организации систем обмена технологической информацией между объектами электроэнергетики (энергопринимающими установками), центрами управления сетями и диспетчерскими центрами определяются субъектом оперативно-диспетчерского управления.</a:t>
            </a:r>
            <a:endParaRPr lang="ru-RU" sz="1000" i="1" kern="0" dirty="0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13E8A12-4986-4178-BD25-641178D3A877}"/>
              </a:ext>
            </a:extLst>
          </p:cNvPr>
          <p:cNvCxnSpPr>
            <a:cxnSpLocks/>
          </p:cNvCxnSpPr>
          <p:nvPr/>
        </p:nvCxnSpPr>
        <p:spPr bwMode="auto">
          <a:xfrm>
            <a:off x="155524" y="4354934"/>
            <a:ext cx="8876325" cy="2101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EF4FB84-8BD0-4571-8F36-A2A959C0C660}"/>
              </a:ext>
            </a:extLst>
          </p:cNvPr>
          <p:cNvSpPr txBox="1"/>
          <p:nvPr/>
        </p:nvSpPr>
        <p:spPr>
          <a:xfrm>
            <a:off x="249394" y="1653189"/>
            <a:ext cx="69796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spcBef>
                <a:spcPct val="20000"/>
              </a:spcBef>
              <a:buClr>
                <a:srgbClr val="003CA0"/>
              </a:buClr>
              <a:buFont typeface="Arial" pitchFamily="34" charset="0"/>
              <a:buChar char="■"/>
            </a:pPr>
            <a:r>
              <a:rPr lang="ru-RU" b="0" dirty="0">
                <a:solidFill>
                  <a:srgbClr val="003CA0"/>
                </a:solidFill>
                <a:latin typeface="+mn-lt"/>
              </a:rPr>
              <a:t>Тех. требования по организации обмена информацией в приложениях договоров ОДУ и соглашений о технологическом взаимодействии между     АО «СО ЕЭС» и субъектами электроэнергетики </a:t>
            </a:r>
            <a:r>
              <a:rPr lang="ru-RU" dirty="0">
                <a:solidFill>
                  <a:srgbClr val="003CA0"/>
                </a:solidFill>
                <a:latin typeface="+mn-lt"/>
              </a:rPr>
              <a:t>определяют общие требования </a:t>
            </a:r>
            <a:r>
              <a:rPr lang="ru-RU" b="0" dirty="0">
                <a:solidFill>
                  <a:srgbClr val="003CA0"/>
                </a:solidFill>
                <a:latin typeface="+mn-lt"/>
              </a:rPr>
              <a:t>по организации каналов связи в ДЦ к надежности, коэффициенту готовности и допустимым к использованию технологиям</a:t>
            </a:r>
            <a:r>
              <a:rPr lang="ru-RU" dirty="0">
                <a:solidFill>
                  <a:srgbClr val="003CA0"/>
                </a:solidFill>
                <a:latin typeface="+mn-lt"/>
              </a:rPr>
              <a:t>, но не содержат требований </a:t>
            </a:r>
            <a:r>
              <a:rPr lang="ru-RU" b="0" dirty="0">
                <a:solidFill>
                  <a:srgbClr val="003CA0"/>
                </a:solidFill>
                <a:latin typeface="+mn-lt"/>
              </a:rPr>
              <a:t>к  интерфейсам и протоколам сопряжения, организации маршрутизации  и обеспечению качества в пакетных сетях и пр.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19EAC8-907C-4088-B762-888E06F11D7C}"/>
              </a:ext>
            </a:extLst>
          </p:cNvPr>
          <p:cNvSpPr txBox="1"/>
          <p:nvPr/>
        </p:nvSpPr>
        <p:spPr>
          <a:xfrm>
            <a:off x="249394" y="1031836"/>
            <a:ext cx="697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algn="just" eaLnBrk="0" hangingPunct="0">
              <a:spcBef>
                <a:spcPct val="20000"/>
              </a:spcBef>
              <a:buClr>
                <a:srgbClr val="003CA0"/>
              </a:buClr>
              <a:buFont typeface="Arial" pitchFamily="34" charset="0"/>
              <a:buChar char="■"/>
            </a:pPr>
            <a:r>
              <a:rPr lang="ru-RU" b="0" dirty="0">
                <a:solidFill>
                  <a:srgbClr val="003CA0"/>
                </a:solidFill>
                <a:latin typeface="+mn-lt"/>
              </a:rPr>
              <a:t>Отсутствие НПА, определяющих требования к организации каналов связи в пакетных сетях.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403799-6D0C-473C-8761-FF6A844CDA18}"/>
              </a:ext>
            </a:extLst>
          </p:cNvPr>
          <p:cNvSpPr txBox="1"/>
          <p:nvPr/>
        </p:nvSpPr>
        <p:spPr>
          <a:xfrm>
            <a:off x="249393" y="3373000"/>
            <a:ext cx="6979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spcBef>
                <a:spcPct val="20000"/>
              </a:spcBef>
              <a:buClr>
                <a:srgbClr val="003CA0"/>
              </a:buClr>
              <a:buFont typeface="Arial" pitchFamily="34" charset="0"/>
              <a:buChar char="■"/>
            </a:pPr>
            <a:r>
              <a:rPr lang="ru-RU" b="0" dirty="0">
                <a:solidFill>
                  <a:srgbClr val="003CA0"/>
                </a:solidFill>
                <a:latin typeface="+mn-lt"/>
              </a:rPr>
              <a:t>Широкое использование технологий пакетных сетей и </a:t>
            </a:r>
            <a:r>
              <a:rPr lang="en-US" b="0" dirty="0">
                <a:solidFill>
                  <a:srgbClr val="003CA0"/>
                </a:solidFill>
                <a:latin typeface="+mn-lt"/>
              </a:rPr>
              <a:t>VoIP </a:t>
            </a:r>
            <a:r>
              <a:rPr lang="ru-RU" b="0" dirty="0">
                <a:solidFill>
                  <a:srgbClr val="003CA0"/>
                </a:solidFill>
                <a:latin typeface="+mn-lt"/>
              </a:rPr>
              <a:t>для организации информационного обмена в ДЦ требует единых подходов к формированию требований и выдачи ТУ.</a:t>
            </a:r>
          </a:p>
        </p:txBody>
      </p:sp>
      <p:sp>
        <p:nvSpPr>
          <p:cNvPr id="9" name="Двойные фигурные скобки 8">
            <a:extLst>
              <a:ext uri="{FF2B5EF4-FFF2-40B4-BE49-F238E27FC236}">
                <a16:creationId xmlns:a16="http://schemas.microsoft.com/office/drawing/2014/main" id="{DA106E22-35FF-408A-A878-3B064670F49F}"/>
              </a:ext>
            </a:extLst>
          </p:cNvPr>
          <p:cNvSpPr/>
          <p:nvPr/>
        </p:nvSpPr>
        <p:spPr bwMode="auto">
          <a:xfrm>
            <a:off x="249394" y="1078585"/>
            <a:ext cx="628650" cy="352425"/>
          </a:xfrm>
          <a:prstGeom prst="bracePai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411B35-38EC-4F8F-A4FF-BD47EC139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34" y="2284260"/>
            <a:ext cx="1499035" cy="187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34FEE9-54B7-4F96-BA72-98FB82C82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3" y="1190253"/>
            <a:ext cx="849778" cy="97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2E48625-37D8-4109-8229-FE2FB7A8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457" y="1383413"/>
            <a:ext cx="849778" cy="97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1BE631-717F-43F9-A5BF-374A0120E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359"/>
          <a:stretch/>
        </p:blipFill>
        <p:spPr>
          <a:xfrm>
            <a:off x="8394231" y="1144934"/>
            <a:ext cx="583296" cy="97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A12376C2-4D32-43B0-9564-56FA2A93BEBA}"/>
              </a:ext>
            </a:extLst>
          </p:cNvPr>
          <p:cNvSpPr/>
          <p:nvPr/>
        </p:nvSpPr>
        <p:spPr bwMode="auto">
          <a:xfrm rot="5400000">
            <a:off x="7488460" y="2094620"/>
            <a:ext cx="282082" cy="386320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41" name="Стрелка: штриховая вправо 40">
            <a:extLst>
              <a:ext uri="{FF2B5EF4-FFF2-40B4-BE49-F238E27FC236}">
                <a16:creationId xmlns:a16="http://schemas.microsoft.com/office/drawing/2014/main" id="{E0D5E292-B7FF-448E-938F-3E283E44B9E9}"/>
              </a:ext>
            </a:extLst>
          </p:cNvPr>
          <p:cNvSpPr/>
          <p:nvPr/>
        </p:nvSpPr>
        <p:spPr bwMode="auto">
          <a:xfrm rot="5400000">
            <a:off x="7938385" y="2335302"/>
            <a:ext cx="732009" cy="386320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44" name="Стрелка: штриховая вправо 43">
            <a:extLst>
              <a:ext uri="{FF2B5EF4-FFF2-40B4-BE49-F238E27FC236}">
                <a16:creationId xmlns:a16="http://schemas.microsoft.com/office/drawing/2014/main" id="{05DA4C79-B0BF-46DB-ABCA-BA55C85F3B09}"/>
              </a:ext>
            </a:extLst>
          </p:cNvPr>
          <p:cNvSpPr/>
          <p:nvPr/>
        </p:nvSpPr>
        <p:spPr bwMode="auto">
          <a:xfrm rot="5400000">
            <a:off x="8521433" y="1940664"/>
            <a:ext cx="338554" cy="38632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850503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7D30F-CFEB-4149-9EAE-6DC88354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определяет СТО 59012820.35.110.002-2022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AF955-D892-44AA-9461-2379AE36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894160"/>
            <a:ext cx="7443788" cy="4007718"/>
          </a:xfrm>
        </p:spPr>
        <p:txBody>
          <a:bodyPr/>
          <a:lstStyle/>
          <a:p>
            <a:pPr marL="0" indent="0">
              <a:buNone/>
            </a:pPr>
            <a:r>
              <a:rPr lang="ru-RU" sz="1400" u="sng" dirty="0"/>
              <a:t>СТО определяет:</a:t>
            </a:r>
          </a:p>
          <a:p>
            <a:pPr lvl="0"/>
            <a:r>
              <a:rPr lang="ru-RU" sz="1400" b="0" dirty="0"/>
              <a:t>принципы организации каналов связи в сетях связи с коммутацией пакетов для передачи технологической информации между объектами электроэнергетики и ДЦ;</a:t>
            </a:r>
          </a:p>
          <a:p>
            <a:pPr lvl="0"/>
            <a:r>
              <a:rPr lang="ru-RU" sz="1400" b="0" dirty="0"/>
              <a:t>перечень рекомендуемых протоколов и интерфейсов;</a:t>
            </a:r>
          </a:p>
          <a:p>
            <a:pPr lvl="0"/>
            <a:r>
              <a:rPr lang="ru-RU" sz="1400" b="0" dirty="0"/>
              <a:t>требования к параметрам и настройкам пакетных сетей при организации обмена технологической информации с АО «СО ЕЭС» (организации маршрутизации, трансляции адресов и пр.);</a:t>
            </a:r>
          </a:p>
          <a:p>
            <a:r>
              <a:rPr lang="ru-RU" sz="1400" b="0" dirty="0"/>
              <a:t>требования к организации мониторинга и тестирования каналов связи, организованных в сетях связи с коммутацией пакетов;</a:t>
            </a:r>
          </a:p>
          <a:p>
            <a:r>
              <a:rPr lang="ru-RU" sz="1400" b="0" dirty="0"/>
              <a:t>требования к качеству обслуживания (</a:t>
            </a:r>
            <a:r>
              <a:rPr lang="en-US" sz="1400" b="0" dirty="0"/>
              <a:t>QoS</a:t>
            </a:r>
            <a:r>
              <a:rPr lang="ru-RU" sz="1400" b="0" dirty="0"/>
              <a:t>);</a:t>
            </a:r>
          </a:p>
          <a:p>
            <a:r>
              <a:rPr lang="ru-RU" sz="1400" b="0" dirty="0"/>
              <a:t>требования к документированию информационного взаимодействия в пакетных сетях передачи данных - паспорт информационного направления c указанием видов информационного обмена, информации по сетевым настройкам, протоколов тестировании каналов и актов готовности к вводу каналов связи в промышленную эксплуатацию; </a:t>
            </a:r>
          </a:p>
          <a:p>
            <a:r>
              <a:rPr lang="ru-RU" sz="1400" b="0" dirty="0"/>
              <a:t>требования к организации телефонной связи для оперативных переговоров с использованием семейства технологий </a:t>
            </a:r>
            <a:r>
              <a:rPr lang="en-US" sz="1400" b="0" dirty="0"/>
              <a:t>VoIP</a:t>
            </a:r>
            <a:r>
              <a:rPr lang="ru-RU" sz="1400" b="0" dirty="0"/>
              <a:t>.</a:t>
            </a:r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45F207-C55C-4D03-BC4E-2F97274C6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 descr="Контрольный список (справа налево)">
            <a:extLst>
              <a:ext uri="{FF2B5EF4-FFF2-40B4-BE49-F238E27FC236}">
                <a16:creationId xmlns:a16="http://schemas.microsoft.com/office/drawing/2014/main" id="{824D7290-0743-481F-BC1A-E3A7DFADD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0618" y="2840165"/>
            <a:ext cx="1067395" cy="10673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BB50DE-050A-4BE3-AF36-0AF5301F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021" y="1374510"/>
            <a:ext cx="1200590" cy="15012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447751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E6A98-2917-4014-BDAF-9E8CDA4C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СТО 59012820.35.110.002-2022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CE86EE-3A41-4E30-8E39-B697685A7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10D4CC2-BD78-4B87-A702-735D58603AF0}"/>
              </a:ext>
            </a:extLst>
          </p:cNvPr>
          <p:cNvCxnSpPr>
            <a:cxnSpLocks/>
          </p:cNvCxnSpPr>
          <p:nvPr/>
        </p:nvCxnSpPr>
        <p:spPr bwMode="auto">
          <a:xfrm>
            <a:off x="155524" y="3995427"/>
            <a:ext cx="8796337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F784DCE-D7E4-42F8-8BAF-18A9F2AFD802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155524" y="4076033"/>
            <a:ext cx="8796337" cy="9994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ru-RU" sz="1000" i="1" kern="0" dirty="0">
                <a:solidFill>
                  <a:srgbClr val="FF0000"/>
                </a:solidFill>
              </a:rPr>
              <a:t>Требования СТО не распространяются:</a:t>
            </a:r>
          </a:p>
          <a:p>
            <a:pPr algn="just">
              <a:buClr>
                <a:srgbClr val="FF0000"/>
              </a:buClr>
              <a:buFontTx/>
              <a:buChar char="-"/>
            </a:pPr>
            <a:r>
              <a:rPr lang="ru-RU" sz="1000" i="1" dirty="0">
                <a:solidFill>
                  <a:srgbClr val="FF0000"/>
                </a:solidFill>
              </a:rPr>
              <a:t>на объекты электроэнергетики, инфраструктура информационного обмена которых находилась в опытной или постоянной (промышленной) эксплуатации до вступления в силу Стандарта;</a:t>
            </a:r>
          </a:p>
          <a:p>
            <a:pPr algn="just">
              <a:buClr>
                <a:srgbClr val="FF0000"/>
              </a:buClr>
              <a:buFontTx/>
              <a:buChar char="-"/>
            </a:pPr>
            <a:r>
              <a:rPr lang="ru-RU" sz="1000" i="1" dirty="0">
                <a:solidFill>
                  <a:srgbClr val="FF0000"/>
                </a:solidFill>
              </a:rPr>
              <a:t>на объекты электроэнергетики, в отношении которых разработаны техническое задание или проектная (рабочая) документация на создание (модернизацию) систем сбора и передачи информации, автоматизированных систем технологического управления, согласованные АО «СО ЕЭС» до вступления в силу Стандарта.</a:t>
            </a:r>
          </a:p>
          <a:p>
            <a:pPr marL="0" indent="0" algn="just">
              <a:buNone/>
            </a:pPr>
            <a:endParaRPr lang="ru-RU" sz="1000" i="1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217085B-14B8-4BCD-AEDE-81FD7DCF4C42}"/>
              </a:ext>
            </a:extLst>
          </p:cNvPr>
          <p:cNvSpPr txBox="1">
            <a:spLocks/>
          </p:cNvSpPr>
          <p:nvPr/>
        </p:nvSpPr>
        <p:spPr bwMode="auto">
          <a:xfrm>
            <a:off x="196108" y="938363"/>
            <a:ext cx="5795117" cy="299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0" dirty="0"/>
              <a:t>при формировании требований к организации каналов связи в ДЦ, подготовке ТУ на подключения каналов связи.</a:t>
            </a:r>
          </a:p>
          <a:p>
            <a:pPr lvl="0"/>
            <a:r>
              <a:rPr lang="ru-RU" sz="1600" b="0" dirty="0"/>
              <a:t>при рассмотрении технических заданий, проектной и рабочей документации, затрагивающих системы обмена технологической информацией с ДЦ</a:t>
            </a:r>
          </a:p>
          <a:p>
            <a:r>
              <a:rPr lang="ru-RU" sz="1600" b="0" dirty="0"/>
              <a:t>при организации мониторинга, контроля и тестирования каналов связи в ДЦ, организованных в сетях связи с коммутацией пакетов.</a:t>
            </a:r>
          </a:p>
          <a:p>
            <a:pPr marL="0" indent="0">
              <a:buNone/>
            </a:pPr>
            <a:r>
              <a:rPr lang="ru-RU" sz="1400" dirty="0"/>
              <a:t>Стандарт размещен на сайте АО «СО ЕЭС» по адресу:</a:t>
            </a:r>
          </a:p>
          <a:p>
            <a:pPr marL="0" indent="0">
              <a:buNone/>
            </a:pPr>
            <a:r>
              <a:rPr lang="ru-RU" sz="1400" dirty="0">
                <a:hlinkClick r:id="rId2"/>
              </a:rPr>
              <a:t>- https://www.so-ups.ru/functioning/tech-base/tech-standards/</a:t>
            </a:r>
            <a:r>
              <a:rPr lang="ru-RU" sz="1400" dirty="0"/>
              <a:t> </a:t>
            </a:r>
            <a:endParaRPr lang="ru-RU" sz="1400" b="0" dirty="0"/>
          </a:p>
        </p:txBody>
      </p:sp>
      <p:sp>
        <p:nvSpPr>
          <p:cNvPr id="13" name="Выноска: счетверенная стрелка 12">
            <a:extLst>
              <a:ext uri="{FF2B5EF4-FFF2-40B4-BE49-F238E27FC236}">
                <a16:creationId xmlns:a16="http://schemas.microsoft.com/office/drawing/2014/main" id="{815775D2-217F-4CE9-B8B8-E08E21BE6E71}"/>
              </a:ext>
            </a:extLst>
          </p:cNvPr>
          <p:cNvSpPr/>
          <p:nvPr/>
        </p:nvSpPr>
        <p:spPr bwMode="auto">
          <a:xfrm>
            <a:off x="6243042" y="938364"/>
            <a:ext cx="2704850" cy="2997024"/>
          </a:xfrm>
          <a:prstGeom prst="quadArrowCallout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7C66AD-AD9A-469D-A02B-F7F3FF42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123" y="1432303"/>
            <a:ext cx="1245818" cy="20019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8383790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B6504-2B02-406A-B512-71CD13EB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 информационного обмена с ДЦ на СОТИАССО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32F2F7-30C0-482A-92B8-2E820212A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A72AEF17-54B2-40A7-A362-A57C2908F63E}"/>
              </a:ext>
            </a:extLst>
          </p:cNvPr>
          <p:cNvSpPr/>
          <p:nvPr/>
        </p:nvSpPr>
        <p:spPr bwMode="auto">
          <a:xfrm>
            <a:off x="2364561" y="1739330"/>
            <a:ext cx="1618957" cy="436705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4" name="Стрелка: штриховая вправо 13">
            <a:extLst>
              <a:ext uri="{FF2B5EF4-FFF2-40B4-BE49-F238E27FC236}">
                <a16:creationId xmlns:a16="http://schemas.microsoft.com/office/drawing/2014/main" id="{C47ABC58-FD7D-495D-86C6-E7C30C87F09C}"/>
              </a:ext>
            </a:extLst>
          </p:cNvPr>
          <p:cNvSpPr/>
          <p:nvPr/>
        </p:nvSpPr>
        <p:spPr bwMode="auto">
          <a:xfrm>
            <a:off x="3502519" y="3982826"/>
            <a:ext cx="511332" cy="436706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A713A-F2CA-4A7B-9E64-57ED38EFDC43}"/>
              </a:ext>
            </a:extLst>
          </p:cNvPr>
          <p:cNvSpPr txBox="1"/>
          <p:nvPr/>
        </p:nvSpPr>
        <p:spPr>
          <a:xfrm>
            <a:off x="193990" y="824964"/>
            <a:ext cx="877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dirty="0">
                <a:solidFill>
                  <a:srgbClr val="003CA0"/>
                </a:solidFill>
                <a:latin typeface="+mn-lt"/>
              </a:rPr>
              <a:t>       В соответствии Протоколом Правительственной комиссии по обеспечению безопасности электроснабжения (Федеральный штаб) от 27.04.2022 №НШ-106/2пр необходимо: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874354-2A20-4AFF-825F-8C054EA12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2" y="1422190"/>
            <a:ext cx="1927356" cy="255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4E8F63-D45C-419D-BC3E-F891E0DB2A1A}"/>
              </a:ext>
            </a:extLst>
          </p:cNvPr>
          <p:cNvSpPr txBox="1"/>
          <p:nvPr/>
        </p:nvSpPr>
        <p:spPr>
          <a:xfrm>
            <a:off x="3983518" y="2647143"/>
            <a:ext cx="5057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rgbClr val="003CA0"/>
                </a:solidFill>
              </a:rPr>
              <a:t>В соответствии с письмом Минэнерго России от 09.03.2022       №ЕГ-2769/05 субъектам электроэнергетики необходимо в кратчайшие сроки во взаимодействии с АО «СО ЕЭС» обеспечить приоритетное использование каналов СОТИАССО для следующих видов информационного обмена:</a:t>
            </a:r>
            <a:endParaRPr lang="ru-RU" sz="1200" dirty="0">
              <a:solidFill>
                <a:srgbClr val="003CA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09FC06-0903-46BB-AD80-7588CC2FF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11069" y="2662412"/>
            <a:ext cx="2000786" cy="226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E8384-2881-4FF3-BFEC-2F640E3FF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481" y="1382571"/>
            <a:ext cx="4635969" cy="11891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EDE889-B110-40B9-BC64-C21EB393E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851" y="3859925"/>
            <a:ext cx="4695599" cy="8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7395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4E5C-4074-49A6-AEFD-C7F1C589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0"/>
            <a:ext cx="7443788" cy="797719"/>
          </a:xfrm>
        </p:spPr>
        <p:txBody>
          <a:bodyPr/>
          <a:lstStyle/>
          <a:p>
            <a:r>
              <a:rPr lang="ru-RU" dirty="0"/>
              <a:t>Опыт АО «СО ЕЭС» </a:t>
            </a:r>
            <a:br>
              <a:rPr lang="ru-RU" dirty="0"/>
            </a:br>
            <a:r>
              <a:rPr lang="ru-RU" dirty="0"/>
              <a:t>по использованию ресурсов ЕТССЭ ПАО «ФСК ЕЭС»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94A00-6810-417C-B551-5AF4CD567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3B660-29EA-47F6-9347-4240649E9D42}"/>
              </a:ext>
            </a:extLst>
          </p:cNvPr>
          <p:cNvSpPr txBox="1"/>
          <p:nvPr/>
        </p:nvSpPr>
        <p:spPr>
          <a:xfrm>
            <a:off x="255715" y="985962"/>
            <a:ext cx="860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3CA0"/>
                </a:solidFill>
                <a:latin typeface="+mn-lt"/>
              </a:rPr>
              <a:t>Задача: </a:t>
            </a:r>
            <a:r>
              <a:rPr lang="ru-RU" sz="1600" b="0" dirty="0">
                <a:solidFill>
                  <a:srgbClr val="003CA0"/>
                </a:solidFill>
                <a:latin typeface="+mn-lt"/>
              </a:rPr>
              <a:t>Обеспечение дополнительного резервирования (</a:t>
            </a:r>
            <a:r>
              <a:rPr lang="en-US" sz="1600" b="0" dirty="0">
                <a:solidFill>
                  <a:srgbClr val="003CA0"/>
                </a:solidFill>
                <a:latin typeface="+mn-lt"/>
              </a:rPr>
              <a:t>N-</a:t>
            </a:r>
            <a:r>
              <a:rPr lang="ru-RU" sz="1600" b="0" dirty="0">
                <a:solidFill>
                  <a:srgbClr val="003CA0"/>
                </a:solidFill>
                <a:latin typeface="+mn-lt"/>
              </a:rPr>
              <a:t>2) для обмена </a:t>
            </a:r>
            <a:r>
              <a:rPr lang="ru-RU" sz="1600" dirty="0">
                <a:solidFill>
                  <a:srgbClr val="003CA0"/>
                </a:solidFill>
                <a:latin typeface="+mn-lt"/>
              </a:rPr>
              <a:t>технологической информацией </a:t>
            </a:r>
            <a:r>
              <a:rPr lang="ru-RU" sz="1600" b="0" dirty="0">
                <a:solidFill>
                  <a:srgbClr val="003CA0"/>
                </a:solidFill>
                <a:latin typeface="+mn-lt"/>
              </a:rPr>
              <a:t>между ДЦ АО «СО ЕЭС».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873CE-D2E0-47F9-880D-ADDAB75774F1}"/>
              </a:ext>
            </a:extLst>
          </p:cNvPr>
          <p:cNvSpPr txBox="1"/>
          <p:nvPr/>
        </p:nvSpPr>
        <p:spPr>
          <a:xfrm>
            <a:off x="4630083" y="2660407"/>
            <a:ext cx="438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rgbClr val="003CA0"/>
                </a:solidFill>
              </a:rPr>
              <a:t>Проведено успешное пилотное тестирование 13 каналов в двух ОЗ (Центр, Юг) в период май-июнь 2022г.</a:t>
            </a:r>
            <a:endParaRPr lang="ru-RU" sz="1200" b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F76358-03C5-42EA-9503-3B9EA0BF1A18}"/>
              </a:ext>
            </a:extLst>
          </p:cNvPr>
          <p:cNvSpPr/>
          <p:nvPr/>
        </p:nvSpPr>
        <p:spPr>
          <a:xfrm>
            <a:off x="3279276" y="1603934"/>
            <a:ext cx="5732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solidFill>
                  <a:srgbClr val="003CA0"/>
                </a:solidFill>
              </a:rPr>
              <a:t>- для организации каналов связи между ДЦ для обмена технологической информацией использовать ЕТССЭ ПАО «ФСК ЕЭС».</a:t>
            </a:r>
          </a:p>
          <a:p>
            <a:pPr algn="just"/>
            <a:r>
              <a:rPr lang="ru-RU" sz="1200" b="0" dirty="0">
                <a:solidFill>
                  <a:srgbClr val="003CA0"/>
                </a:solidFill>
              </a:rPr>
              <a:t>- проработать схемные решения, определить технические характеристики и стоимость оказания услуг.</a:t>
            </a:r>
            <a:endParaRPr lang="ru-RU" sz="1200" b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F3894D-855E-43EA-9AF2-FADFDF3E883A}"/>
              </a:ext>
            </a:extLst>
          </p:cNvPr>
          <p:cNvSpPr/>
          <p:nvPr/>
        </p:nvSpPr>
        <p:spPr>
          <a:xfrm>
            <a:off x="5754929" y="3557272"/>
            <a:ext cx="3256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rgbClr val="003CA0"/>
                </a:solidFill>
              </a:rPr>
              <a:t>До конца 2022 года планируется организация дополнительных каналов связи между ДЦ. </a:t>
            </a:r>
            <a:endParaRPr lang="ru-RU" sz="1200" b="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7B23D2-66DF-4D8E-B502-4CA059C20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1" y="1597015"/>
            <a:ext cx="1399098" cy="188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id="{C464AF92-08C9-4D41-A76B-9AB16C7A301B}"/>
              </a:ext>
            </a:extLst>
          </p:cNvPr>
          <p:cNvSpPr/>
          <p:nvPr/>
        </p:nvSpPr>
        <p:spPr bwMode="auto">
          <a:xfrm>
            <a:off x="3925233" y="2638349"/>
            <a:ext cx="704850" cy="494877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BC7F486E-8FBE-44DE-9859-45604CF5276E}"/>
              </a:ext>
            </a:extLst>
          </p:cNvPr>
          <p:cNvSpPr/>
          <p:nvPr/>
        </p:nvSpPr>
        <p:spPr bwMode="auto">
          <a:xfrm>
            <a:off x="1966785" y="1635166"/>
            <a:ext cx="1299108" cy="567279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5C666F-0A4E-4E13-A654-F68C83F4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52" y="2571750"/>
            <a:ext cx="2210587" cy="1464202"/>
          </a:xfrm>
          <a:prstGeom prst="rect">
            <a:avLst/>
          </a:prstGeom>
        </p:spPr>
      </p:pic>
      <p:sp>
        <p:nvSpPr>
          <p:cNvPr id="19" name="Стрелка: штриховая вправо 18">
            <a:extLst>
              <a:ext uri="{FF2B5EF4-FFF2-40B4-BE49-F238E27FC236}">
                <a16:creationId xmlns:a16="http://schemas.microsoft.com/office/drawing/2014/main" id="{369F2C7E-4318-4EB4-91E6-CADC3E267123}"/>
              </a:ext>
            </a:extLst>
          </p:cNvPr>
          <p:cNvSpPr/>
          <p:nvPr/>
        </p:nvSpPr>
        <p:spPr bwMode="auto">
          <a:xfrm>
            <a:off x="4941611" y="3525278"/>
            <a:ext cx="704850" cy="494877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5AFB75-73DF-46D9-83BB-85E28D99E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840" y="3333104"/>
            <a:ext cx="1570578" cy="17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94393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732485"/>
            <a:ext cx="8207375" cy="1523256"/>
          </a:xfrm>
        </p:spPr>
        <p:txBody>
          <a:bodyPr/>
          <a:lstStyle/>
          <a:p>
            <a:pPr eaLnBrk="1" hangingPunct="1"/>
            <a:r>
              <a:rPr lang="ru-RU" dirty="0"/>
              <a:t>Спасибо за внимание !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27935"/>
            <a:ext cx="8167686" cy="707231"/>
          </a:xfrm>
        </p:spPr>
        <p:txBody>
          <a:bodyPr/>
          <a:lstStyle/>
          <a:p>
            <a:r>
              <a:rPr lang="ru-RU" altLang="ru-RU" dirty="0"/>
              <a:t>Бердяев Дмитрий Валерьевич</a:t>
            </a:r>
          </a:p>
          <a:p>
            <a:r>
              <a:rPr lang="ru-RU" altLang="ru-RU" dirty="0"/>
              <a:t>Контактная информация: </a:t>
            </a:r>
            <a:r>
              <a:rPr lang="en-US" altLang="ru-RU" dirty="0">
                <a:hlinkClick r:id="rId4"/>
              </a:rPr>
              <a:t>berdyaev-dv@so-ups.ru</a:t>
            </a:r>
            <a:endParaRPr lang="ru-RU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CC3BA27ED93842AA8B1125B6342D60" ma:contentTypeVersion="0" ma:contentTypeDescription="Создание документа." ma:contentTypeScope="" ma:versionID="aa63d3e892817da7ff589dd5bd5bd7c4">
  <xsd:schema xmlns:xsd="http://www.w3.org/2001/XMLSchema" xmlns:xs="http://www.w3.org/2001/XMLSchema" xmlns:p="http://schemas.microsoft.com/office/2006/metadata/properties" xmlns:ns2="8e7233b4-5965-433d-8056-65ca843b7609" targetNamespace="http://schemas.microsoft.com/office/2006/metadata/properties" ma:root="true" ma:fieldsID="2bc42b58e415f25862731bf6c0b2d9c4" ns2:_="">
    <xsd:import namespace="8e7233b4-5965-433d-8056-65ca843b7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7233b4-5965-433d-8056-65ca843b7609">ADCXMQC75VVE-10329-4</_dlc_DocId>
    <_dlc_DocIdUrl xmlns="8e7233b4-5965-433d-8056-65ca843b7609">
      <Url>http://portal.cdu.so/ia/fstyle/_layouts/DocIdRedir.aspx?ID=ADCXMQC75VVE-10329-4</Url>
      <Description>ADCXMQC75VVE-10329-4</Description>
    </_dlc_DocIdUrl>
  </documentManagement>
</p:properties>
</file>

<file path=customXml/itemProps1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A8EF3-0654-4909-8BC3-878CFE4DE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233b4-5965-433d-8056-65ca843b7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8302C0-632E-47ED-BCA2-6066A64D5E0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8e7233b4-5965-433d-8056-65ca843b760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29633</TotalTime>
  <Words>704</Words>
  <Application>Microsoft Office PowerPoint</Application>
  <PresentationFormat>Экран (16:9)</PresentationFormat>
  <Paragraphs>52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Impact</vt:lpstr>
      <vt:lpstr>Wingdings</vt:lpstr>
      <vt:lpstr>Оформление по умолчанию</vt:lpstr>
      <vt:lpstr>Актуальные вопросы по организации информационного обмена субъектов электроэнергетики с ДЦ АО «СО ЕЭС»</vt:lpstr>
      <vt:lpstr>Предпосылки к созданию  СТО 59012820.35.110.002-2022</vt:lpstr>
      <vt:lpstr>Что определяет СТО 59012820.35.110.002-2022</vt:lpstr>
      <vt:lpstr>Использование СТО 59012820.35.110.002-2022</vt:lpstr>
      <vt:lpstr>Перевод информационного обмена с ДЦ на СОТИАССО</vt:lpstr>
      <vt:lpstr>Опыт АО «СО ЕЭС»  по использованию ресурсов ЕТССЭ ПАО «ФСК ЕЭС»</vt:lpstr>
      <vt:lpstr>Спасибо за внимание !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Бердяев Дмитрий Валерьевич</cp:lastModifiedBy>
  <cp:revision>2317</cp:revision>
  <cp:lastPrinted>2022-05-18T11:06:16Z</cp:lastPrinted>
  <dcterms:created xsi:type="dcterms:W3CDTF">2006-09-14T10:04:19Z</dcterms:created>
  <dcterms:modified xsi:type="dcterms:W3CDTF">2022-07-19T13:40:49Z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0x01010039CC3BA27ED93842AA8B1125B6342D60</vt:lpwstr>
  </property>
  <property fmtid="{D5CDD505-2E9C-101B-9397-08002B2CF9AE}" pid="3" name="_dlc_DocIdItemGuid">
    <vt:lpwstr>f8ac45cf-3c85-4c29-a59a-ac491bce4ac4</vt:lpwstr>
  </property>
</Properties>
</file>