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19" r:id="rId2"/>
    <p:sldId id="437" r:id="rId3"/>
    <p:sldId id="3310" r:id="rId4"/>
    <p:sldId id="363" r:id="rId5"/>
    <p:sldId id="3351" r:id="rId6"/>
    <p:sldId id="3396" r:id="rId7"/>
    <p:sldId id="1497" r:id="rId8"/>
    <p:sldId id="3389" r:id="rId9"/>
    <p:sldId id="3388" r:id="rId10"/>
    <p:sldId id="3397" r:id="rId11"/>
    <p:sldId id="3395" r:id="rId12"/>
    <p:sldId id="371" r:id="rId13"/>
    <p:sldId id="3331" r:id="rId14"/>
    <p:sldId id="3394" r:id="rId15"/>
    <p:sldId id="3393" r:id="rId16"/>
    <p:sldId id="3300" r:id="rId17"/>
    <p:sldId id="3398" r:id="rId18"/>
    <p:sldId id="3276" r:id="rId19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Tahoma" panose="020B0604030504040204" pitchFamily="34" charset="0"/>
      <p:regular r:id="rId26"/>
      <p:bold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415" userDrawn="1">
          <p15:clr>
            <a:srgbClr val="A4A3A4"/>
          </p15:clr>
        </p15:guide>
        <p15:guide id="10" orient="horz" pos="10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качева Анна Андреевна" initials="ТАА" lastIdx="2" clrIdx="0">
    <p:extLst>
      <p:ext uri="{19B8F6BF-5375-455C-9EA6-DF929625EA0E}">
        <p15:presenceInfo xmlns:p15="http://schemas.microsoft.com/office/powerpoint/2012/main" userId="S-1-5-21-1093044224-1778606342-1471347174-21944" providerId="AD"/>
      </p:ext>
    </p:extLst>
  </p:cmAuthor>
  <p:cmAuthor id="2" name="Богловская Елена Борисовна" initials="БЕБ" lastIdx="41" clrIdx="1">
    <p:extLst>
      <p:ext uri="{19B8F6BF-5375-455C-9EA6-DF929625EA0E}">
        <p15:presenceInfo xmlns:p15="http://schemas.microsoft.com/office/powerpoint/2012/main" userId="S-1-5-21-1093044224-1778606342-1471347174-199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BE"/>
    <a:srgbClr val="5FA0FF"/>
    <a:srgbClr val="07005C"/>
    <a:srgbClr val="001946"/>
    <a:srgbClr val="757575"/>
    <a:srgbClr val="98989A"/>
    <a:srgbClr val="202020"/>
    <a:srgbClr val="000000"/>
    <a:srgbClr val="71AAFF"/>
    <a:srgbClr val="0F0E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82" autoAdjust="0"/>
    <p:restoredTop sz="94249" autoAdjust="0"/>
  </p:normalViewPr>
  <p:slideViewPr>
    <p:cSldViewPr snapToGrid="0">
      <p:cViewPr varScale="1">
        <p:scale>
          <a:sx n="112" d="100"/>
          <a:sy n="112" d="100"/>
        </p:scale>
        <p:origin x="792" y="184"/>
      </p:cViewPr>
      <p:guideLst>
        <p:guide pos="415"/>
        <p:guide orient="horz" pos="10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notesViewPr>
    <p:cSldViewPr snapToGrid="0" showGuides="1">
      <p:cViewPr varScale="1">
        <p:scale>
          <a:sx n="74" d="100"/>
          <a:sy n="74" d="100"/>
        </p:scale>
        <p:origin x="402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1D5CF33-4568-4E1F-BD2B-E488C3D6FE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51E0B57-0A62-4F65-9F49-3DB9C68932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912B2-484F-43C7-9DA4-A75F1D4F75F2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345CF8-802F-44A8-A2DD-0E2F2B02C1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916A12-71E3-4662-BF1D-FF8F0FE98B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1F7E6-C5FA-4888-9E38-6C34DE0A5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562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74D5E-4D7E-4A16-A837-8A20F28DB97E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D936D-84CF-4863-A16B-D271C78D1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546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3D936D-84CF-4863-A16B-D271C78D18D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288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40C15-4E38-4322-BFB5-3030D25605DF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2284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65f702b82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65f702b82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Ядром комплекса является подсистема управления мастер данными, отвечающая за хранение всех данных о «золотых записях», истории изменений, управляет остальными модулями: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-	Модуль качества данных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-	Модуль выполнения бизнес-процессов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-	Модуль управления НСИ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-	Модуль исполнения автоматических бизнес правил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-	Система управления метамоделями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1921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65f702b82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65f702b82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Ядром комплекса является подсистема управления мастер данными, отвечающая за хранение всех данных о «золотых записях», истории изменений, управляет остальными модулями: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-	Модуль качества данных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-	Модуль выполнения бизнес-процессов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-	Модуль управления НСИ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-	Модуль исполнения автоматических бизнес правил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-	Система управления метамоделями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8419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65f702b82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65f702b82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Ядром комплекса является подсистема управления мастер данными, отвечающая за хранение всех данных о «золотых записях», истории изменений, управляет остальными модулями: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-	Модуль качества данных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-	Модуль выполнения бизнес-процессов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-	Модуль управления НСИ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-	Модуль исполнения автоматических бизнес правил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-	Система управления метамоделями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8464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3D936D-84CF-4863-A16B-D271C78D18D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423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внешний, река&#10;&#10;Автоматически созданное описание">
            <a:extLst>
              <a:ext uri="{FF2B5EF4-FFF2-40B4-BE49-F238E27FC236}">
                <a16:creationId xmlns:a16="http://schemas.microsoft.com/office/drawing/2014/main" id="{5662B1AB-8C4E-49FF-85C4-5DD4D221F6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8" b="104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0AD4D92-7941-4928-9789-65BD5D9D7C08}"/>
              </a:ext>
            </a:extLst>
          </p:cNvPr>
          <p:cNvSpPr/>
          <p:nvPr userDrawn="1"/>
        </p:nvSpPr>
        <p:spPr>
          <a:xfrm>
            <a:off x="0" y="0"/>
            <a:ext cx="12192000" cy="4087091"/>
          </a:xfrm>
          <a:prstGeom prst="rect">
            <a:avLst/>
          </a:prstGeom>
          <a:gradFill>
            <a:gsLst>
              <a:gs pos="0">
                <a:schemeClr val="tx2">
                  <a:alpha val="68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507686F-65E6-4BF0-87D4-AA638D110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969" y="2320925"/>
            <a:ext cx="4540618" cy="1655762"/>
          </a:xfrm>
          <a:effectLst>
            <a:outerShdw blurRad="1778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l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0DD4E86-2632-48EB-ACD8-5E1F6CEC3679}"/>
              </a:ext>
            </a:extLst>
          </p:cNvPr>
          <p:cNvSpPr/>
          <p:nvPr userDrawn="1"/>
        </p:nvSpPr>
        <p:spPr>
          <a:xfrm>
            <a:off x="0" y="692150"/>
            <a:ext cx="4179165" cy="9366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038CE08-19FA-45E3-90DB-6E003CFEF3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8969" y="836960"/>
            <a:ext cx="2901736" cy="56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47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7D6F2BC-6E07-46CA-A007-13BA9120F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838" y="1828799"/>
            <a:ext cx="5157787" cy="67627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9B51C9-8364-429B-B5B9-1363ED938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838" y="2505075"/>
            <a:ext cx="5157787" cy="368458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453D10C-55C5-4C4F-B59D-0333765BD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0000" y="1828799"/>
            <a:ext cx="5183188" cy="67627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F1BBF46-D8D6-4EAE-9A00-E66066C1E6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0000" y="2505075"/>
            <a:ext cx="5183188" cy="368458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rgbClr val="202020"/>
                </a:solidFill>
              </a:defRPr>
            </a:lvl2pPr>
            <a:lvl3pPr marL="914400" indent="0">
              <a:buNone/>
              <a:defRPr sz="1200">
                <a:solidFill>
                  <a:srgbClr val="202020"/>
                </a:solidFill>
              </a:defRPr>
            </a:lvl3pPr>
            <a:lvl4pPr marL="1371600" indent="0">
              <a:buNone/>
              <a:defRPr sz="1200">
                <a:solidFill>
                  <a:srgbClr val="202020"/>
                </a:solidFill>
              </a:defRPr>
            </a:lvl4pPr>
            <a:lvl5pPr marL="1828800" indent="0">
              <a:buNone/>
              <a:defRPr sz="1200">
                <a:solidFill>
                  <a:srgbClr val="202020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DCC53A8-0DEE-4D5D-9BE8-AB9D3DF0A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342" y="537791"/>
            <a:ext cx="6339846" cy="1325563"/>
          </a:xfrm>
        </p:spPr>
        <p:txBody>
          <a:bodyPr/>
          <a:lstStyle>
            <a:lvl1pPr algn="r">
              <a:defRPr b="1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234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цветной плаш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578EF9-D17E-4F24-AD59-323E471A464D}"/>
              </a:ext>
            </a:extLst>
          </p:cNvPr>
          <p:cNvSpPr/>
          <p:nvPr userDrawn="1"/>
        </p:nvSpPr>
        <p:spPr>
          <a:xfrm>
            <a:off x="-4063" y="0"/>
            <a:ext cx="2817601" cy="6858000"/>
          </a:xfrm>
          <a:prstGeom prst="rect">
            <a:avLst/>
          </a:prstGeom>
          <a:solidFill>
            <a:srgbClr val="0046BE"/>
          </a:solidFill>
          <a:ln>
            <a:noFill/>
          </a:ln>
          <a:effectLst>
            <a:outerShdw blurRad="317500" dist="38100" dir="270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E88FEF-87AA-4E27-BAD6-B4EDA5B61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330" y="537792"/>
            <a:ext cx="8162026" cy="1325563"/>
          </a:xfrm>
        </p:spPr>
        <p:txBody>
          <a:bodyPr/>
          <a:lstStyle>
            <a:lvl1pPr algn="r">
              <a:defRPr b="1"/>
            </a:lvl1pPr>
          </a:lstStyle>
          <a:p>
            <a:endParaRPr lang="ru-RU" dirty="0"/>
          </a:p>
        </p:txBody>
      </p:sp>
      <p:sp>
        <p:nvSpPr>
          <p:cNvPr id="5" name="Номер слайда 12">
            <a:extLst>
              <a:ext uri="{FF2B5EF4-FFF2-40B4-BE49-F238E27FC236}">
                <a16:creationId xmlns:a16="http://schemas.microsoft.com/office/drawing/2014/main" id="{01DACB6A-7422-41DC-AD8E-5D7960AFA026}"/>
              </a:ext>
            </a:extLst>
          </p:cNvPr>
          <p:cNvSpPr txBox="1">
            <a:spLocks/>
          </p:cNvSpPr>
          <p:nvPr userDrawn="1"/>
        </p:nvSpPr>
        <p:spPr>
          <a:xfrm>
            <a:off x="113911" y="6152882"/>
            <a:ext cx="412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284DE2-5DD6-497E-88FE-4AA49BFE7A71}" type="slidenum">
              <a:rPr lang="ru-RU" sz="1400" b="1" smtClean="0">
                <a:solidFill>
                  <a:schemeClr val="bg1"/>
                </a:solidFill>
              </a:rPr>
              <a:pPr algn="ctr"/>
              <a:t>‹#›</a:t>
            </a:fld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270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 цветной плаш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578EF9-D17E-4F24-AD59-323E471A464D}"/>
              </a:ext>
            </a:extLst>
          </p:cNvPr>
          <p:cNvSpPr/>
          <p:nvPr userDrawn="1"/>
        </p:nvSpPr>
        <p:spPr>
          <a:xfrm>
            <a:off x="-4063" y="0"/>
            <a:ext cx="6100063" cy="6858000"/>
          </a:xfrm>
          <a:prstGeom prst="rect">
            <a:avLst/>
          </a:prstGeom>
          <a:solidFill>
            <a:srgbClr val="0046BE"/>
          </a:solidFill>
          <a:ln>
            <a:noFill/>
          </a:ln>
          <a:effectLst>
            <a:outerShdw blurRad="317500" dist="38100" dir="270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E88FEF-87AA-4E27-BAD6-B4EDA5B61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549" y="537792"/>
            <a:ext cx="4577807" cy="1325563"/>
          </a:xfrm>
        </p:spPr>
        <p:txBody>
          <a:bodyPr/>
          <a:lstStyle>
            <a:lvl1pPr algn="r">
              <a:defRPr b="1"/>
            </a:lvl1pPr>
          </a:lstStyle>
          <a:p>
            <a:endParaRPr lang="ru-RU" dirty="0"/>
          </a:p>
        </p:txBody>
      </p:sp>
      <p:sp>
        <p:nvSpPr>
          <p:cNvPr id="5" name="Номер слайда 12">
            <a:extLst>
              <a:ext uri="{FF2B5EF4-FFF2-40B4-BE49-F238E27FC236}">
                <a16:creationId xmlns:a16="http://schemas.microsoft.com/office/drawing/2014/main" id="{62C17139-0DC5-48DE-A48E-7F94BE6B7EEC}"/>
              </a:ext>
            </a:extLst>
          </p:cNvPr>
          <p:cNvSpPr txBox="1">
            <a:spLocks/>
          </p:cNvSpPr>
          <p:nvPr userDrawn="1"/>
        </p:nvSpPr>
        <p:spPr>
          <a:xfrm>
            <a:off x="113911" y="6152882"/>
            <a:ext cx="412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284DE2-5DD6-497E-88FE-4AA49BFE7A71}" type="slidenum">
              <a:rPr lang="ru-RU" sz="1400" b="1" smtClean="0">
                <a:solidFill>
                  <a:schemeClr val="bg1"/>
                </a:solidFill>
              </a:rPr>
              <a:pPr algn="ctr"/>
              <a:t>‹#›</a:t>
            </a:fld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726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цветной плашкой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BE3DD9F-9F8E-4E82-9B98-16E3B35AED7A}"/>
              </a:ext>
            </a:extLst>
          </p:cNvPr>
          <p:cNvSpPr/>
          <p:nvPr userDrawn="1"/>
        </p:nvSpPr>
        <p:spPr>
          <a:xfrm>
            <a:off x="-4064" y="0"/>
            <a:ext cx="12196063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578EF9-D17E-4F24-AD59-323E471A464D}"/>
              </a:ext>
            </a:extLst>
          </p:cNvPr>
          <p:cNvSpPr/>
          <p:nvPr userDrawn="1"/>
        </p:nvSpPr>
        <p:spPr>
          <a:xfrm>
            <a:off x="-4063" y="2055814"/>
            <a:ext cx="12196063" cy="4802186"/>
          </a:xfrm>
          <a:prstGeom prst="rect">
            <a:avLst/>
          </a:prstGeom>
          <a:solidFill>
            <a:srgbClr val="0046BE"/>
          </a:solidFill>
          <a:ln>
            <a:noFill/>
          </a:ln>
          <a:effectLst>
            <a:outerShdw blurRad="317500" dist="38100" dir="270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E88FEF-87AA-4E27-BAD6-B4EDA5B61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162" y="537791"/>
            <a:ext cx="8162026" cy="1325563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Номер слайда 12">
            <a:extLst>
              <a:ext uri="{FF2B5EF4-FFF2-40B4-BE49-F238E27FC236}">
                <a16:creationId xmlns:a16="http://schemas.microsoft.com/office/drawing/2014/main" id="{91B09850-E551-480B-8302-031016CDFD83}"/>
              </a:ext>
            </a:extLst>
          </p:cNvPr>
          <p:cNvSpPr txBox="1">
            <a:spLocks/>
          </p:cNvSpPr>
          <p:nvPr userDrawn="1"/>
        </p:nvSpPr>
        <p:spPr>
          <a:xfrm>
            <a:off x="113911" y="6152882"/>
            <a:ext cx="412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284DE2-5DD6-497E-88FE-4AA49BFE7A71}" type="slidenum">
              <a:rPr lang="ru-RU" sz="1400" b="1" smtClean="0">
                <a:solidFill>
                  <a:schemeClr val="bg1"/>
                </a:solidFill>
              </a:rPr>
              <a:pPr algn="ctr"/>
              <a:t>‹#›</a:t>
            </a:fld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457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 цветной плашкой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BE3DD9F-9F8E-4E82-9B98-16E3B35AED7A}"/>
              </a:ext>
            </a:extLst>
          </p:cNvPr>
          <p:cNvSpPr/>
          <p:nvPr userDrawn="1"/>
        </p:nvSpPr>
        <p:spPr>
          <a:xfrm>
            <a:off x="-4064" y="0"/>
            <a:ext cx="12196063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578EF9-D17E-4F24-AD59-323E471A464D}"/>
              </a:ext>
            </a:extLst>
          </p:cNvPr>
          <p:cNvSpPr/>
          <p:nvPr userDrawn="1"/>
        </p:nvSpPr>
        <p:spPr>
          <a:xfrm>
            <a:off x="1" y="3023418"/>
            <a:ext cx="12192000" cy="3834581"/>
          </a:xfrm>
          <a:prstGeom prst="rect">
            <a:avLst/>
          </a:prstGeom>
          <a:gradFill>
            <a:gsLst>
              <a:gs pos="100000">
                <a:schemeClr val="tx2">
                  <a:lumMod val="60000"/>
                  <a:lumOff val="40000"/>
                </a:schemeClr>
              </a:gs>
              <a:gs pos="0">
                <a:schemeClr val="tx2">
                  <a:lumMod val="50000"/>
                </a:schemeClr>
              </a:gs>
              <a:gs pos="33000">
                <a:schemeClr val="tx2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E88FEF-87AA-4E27-BAD6-B4EDA5B61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162" y="537791"/>
            <a:ext cx="8162026" cy="1325563"/>
          </a:xfrm>
        </p:spPr>
        <p:txBody>
          <a:bodyPr/>
          <a:lstStyle>
            <a:lvl1pPr algn="r">
              <a:defRPr b="1"/>
            </a:lvl1pPr>
          </a:lstStyle>
          <a:p>
            <a:endParaRPr lang="ru-RU" dirty="0"/>
          </a:p>
        </p:txBody>
      </p:sp>
      <p:sp>
        <p:nvSpPr>
          <p:cNvPr id="7" name="Номер слайда 12">
            <a:extLst>
              <a:ext uri="{FF2B5EF4-FFF2-40B4-BE49-F238E27FC236}">
                <a16:creationId xmlns:a16="http://schemas.microsoft.com/office/drawing/2014/main" id="{440BEEBE-8DDE-46F9-8833-B76E8E88060D}"/>
              </a:ext>
            </a:extLst>
          </p:cNvPr>
          <p:cNvSpPr txBox="1">
            <a:spLocks/>
          </p:cNvSpPr>
          <p:nvPr userDrawn="1"/>
        </p:nvSpPr>
        <p:spPr>
          <a:xfrm>
            <a:off x="113911" y="6152882"/>
            <a:ext cx="412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284DE2-5DD6-497E-88FE-4AA49BFE7A71}" type="slidenum">
              <a:rPr lang="ru-RU" sz="1400" b="1" smtClean="0">
                <a:solidFill>
                  <a:schemeClr val="bg1"/>
                </a:solidFill>
              </a:rPr>
              <a:pPr algn="ctr"/>
              <a:t>‹#›</a:t>
            </a:fld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61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Только нумерация стран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2595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956B566-769F-45C2-B197-AEF8BB2B1A7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680140-2769-4507-9D8E-AF09D592A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41656" y="2157412"/>
            <a:ext cx="4991532" cy="1912783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2396455-238F-4AC8-80DF-A7526CB70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1656" y="1559269"/>
            <a:ext cx="4991532" cy="410308"/>
          </a:xfrm>
        </p:spPr>
        <p:txBody>
          <a:bodyPr>
            <a:normAutofit/>
          </a:bodyPr>
          <a:lstStyle>
            <a:lvl1pPr algn="l">
              <a:defRPr sz="3000" b="1"/>
            </a:lvl1pPr>
          </a:lstStyle>
          <a:p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560546E-8CCB-4B07-9A75-DAB1AB3C02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627874"/>
            <a:ext cx="6096000" cy="3446559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56049AF-0285-4201-AB0E-3256327A3B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60250" y="6036544"/>
            <a:ext cx="2269898" cy="44439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5BFB75A-A95F-4156-9ABC-AE0163E6886D}"/>
              </a:ext>
            </a:extLst>
          </p:cNvPr>
          <p:cNvSpPr/>
          <p:nvPr userDrawn="1"/>
        </p:nvSpPr>
        <p:spPr>
          <a:xfrm>
            <a:off x="-4063" y="6176963"/>
            <a:ext cx="648000" cy="312738"/>
          </a:xfrm>
          <a:prstGeom prst="rect">
            <a:avLst/>
          </a:prstGeom>
          <a:gradFill>
            <a:gsLst>
              <a:gs pos="0">
                <a:schemeClr val="tx2">
                  <a:alpha val="40000"/>
                </a:schemeClr>
              </a:gs>
              <a:gs pos="60000">
                <a:schemeClr val="tx2">
                  <a:lumMod val="60000"/>
                  <a:lumOff val="40000"/>
                  <a:alpha val="40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12">
            <a:extLst>
              <a:ext uri="{FF2B5EF4-FFF2-40B4-BE49-F238E27FC236}">
                <a16:creationId xmlns:a16="http://schemas.microsoft.com/office/drawing/2014/main" id="{A66D5E8E-6B12-4103-BFE4-4A410D0872D2}"/>
              </a:ext>
            </a:extLst>
          </p:cNvPr>
          <p:cNvSpPr txBox="1">
            <a:spLocks/>
          </p:cNvSpPr>
          <p:nvPr userDrawn="1"/>
        </p:nvSpPr>
        <p:spPr>
          <a:xfrm>
            <a:off x="113911" y="6152882"/>
            <a:ext cx="412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284DE2-5DD6-497E-88FE-4AA49BFE7A71}" type="slidenum">
              <a:rPr lang="ru-RU" sz="1400" b="1" smtClean="0">
                <a:solidFill>
                  <a:schemeClr val="bg1"/>
                </a:solidFill>
              </a:rPr>
              <a:pPr algn="ctr"/>
              <a:t>‹#›</a:t>
            </a:fld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8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9A839-059D-465A-A673-91826C257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463" y="537792"/>
            <a:ext cx="10372227" cy="10210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0119AA-45B3-4281-AC69-2567D0B0C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365" y="2461848"/>
            <a:ext cx="4772635" cy="3031586"/>
          </a:xfr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C41F69DB-64A2-4012-A279-E88995A5260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760553" y="2461848"/>
            <a:ext cx="4772635" cy="3031586"/>
          </a:xfr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68910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6560546E-8CCB-4B07-9A75-DAB1AB3C02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4851400" cy="6858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680140-2769-4507-9D8E-AF09D592A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8600" y="2157412"/>
            <a:ext cx="6224588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2396455-238F-4AC8-80DF-A7526CB70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8600" y="537792"/>
            <a:ext cx="6224588" cy="1325563"/>
          </a:xfrm>
        </p:spPr>
        <p:txBody>
          <a:bodyPr/>
          <a:lstStyle>
            <a:lvl1pPr algn="r">
              <a:defRPr b="1"/>
            </a:lvl1pPr>
          </a:lstStyle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5BFB75A-A95F-4156-9ABC-AE0163E6886D}"/>
              </a:ext>
            </a:extLst>
          </p:cNvPr>
          <p:cNvSpPr/>
          <p:nvPr userDrawn="1"/>
        </p:nvSpPr>
        <p:spPr>
          <a:xfrm>
            <a:off x="-4063" y="6176963"/>
            <a:ext cx="648000" cy="312738"/>
          </a:xfrm>
          <a:prstGeom prst="rect">
            <a:avLst/>
          </a:prstGeom>
          <a:gradFill>
            <a:gsLst>
              <a:gs pos="0">
                <a:schemeClr val="tx2">
                  <a:alpha val="40000"/>
                </a:schemeClr>
              </a:gs>
              <a:gs pos="60000">
                <a:schemeClr val="tx2">
                  <a:lumMod val="60000"/>
                  <a:lumOff val="40000"/>
                  <a:alpha val="40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12">
            <a:extLst>
              <a:ext uri="{FF2B5EF4-FFF2-40B4-BE49-F238E27FC236}">
                <a16:creationId xmlns:a16="http://schemas.microsoft.com/office/drawing/2014/main" id="{A66D5E8E-6B12-4103-BFE4-4A410D0872D2}"/>
              </a:ext>
            </a:extLst>
          </p:cNvPr>
          <p:cNvSpPr txBox="1">
            <a:spLocks/>
          </p:cNvSpPr>
          <p:nvPr userDrawn="1"/>
        </p:nvSpPr>
        <p:spPr>
          <a:xfrm>
            <a:off x="-4064" y="6152882"/>
            <a:ext cx="412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284DE2-5DD6-497E-88FE-4AA49BFE7A71}" type="slidenum">
              <a:rPr lang="ru-RU" sz="1400" b="1" smtClean="0">
                <a:solidFill>
                  <a:schemeClr val="bg1"/>
                </a:solidFill>
              </a:rPr>
              <a:pPr algn="ctr"/>
              <a:t>‹#›</a:t>
            </a:fld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934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E0675D6-2776-4992-871D-8C55EC929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971" y="537792"/>
            <a:ext cx="10139217" cy="1325563"/>
          </a:xfrm>
        </p:spPr>
        <p:txBody>
          <a:bodyPr/>
          <a:lstStyle>
            <a:lvl1pPr algn="r">
              <a:defRPr b="1"/>
            </a:lvl1pPr>
          </a:lstStyle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037067-8BEF-4825-AADD-F0ECE95E7D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99746" y="2335236"/>
            <a:ext cx="4829346" cy="41544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5">
            <a:extLst>
              <a:ext uri="{FF2B5EF4-FFF2-40B4-BE49-F238E27FC236}">
                <a16:creationId xmlns:a16="http://schemas.microsoft.com/office/drawing/2014/main" id="{4A93AF49-8B1C-45F3-A356-0B15A7D3D16F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393971" y="2335235"/>
            <a:ext cx="4500588" cy="415446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10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E0675D6-2776-4992-871D-8C55EC929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342" y="537792"/>
            <a:ext cx="6339846" cy="1335058"/>
          </a:xfrm>
        </p:spPr>
        <p:txBody>
          <a:bodyPr/>
          <a:lstStyle>
            <a:lvl1pPr algn="r">
              <a:defRPr b="1"/>
            </a:lvl1pPr>
          </a:lstStyle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037067-8BEF-4825-AADD-F0ECE95E7D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1949570"/>
            <a:ext cx="10009188" cy="454012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568514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E0675D6-2776-4992-871D-8C55EC929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971" y="537792"/>
            <a:ext cx="10139217" cy="1325563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аблица 15">
            <a:extLst>
              <a:ext uri="{FF2B5EF4-FFF2-40B4-BE49-F238E27FC236}">
                <a16:creationId xmlns:a16="http://schemas.microsoft.com/office/drawing/2014/main" id="{6989CACF-7364-4644-9DC7-A0BA0A6E675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393970" y="2110153"/>
            <a:ext cx="10139217" cy="438272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298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логотип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E0675D6-2776-4992-871D-8C55EC929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37792"/>
            <a:ext cx="5437188" cy="1325563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4" name="Рисунок 2">
            <a:extLst>
              <a:ext uri="{FF2B5EF4-FFF2-40B4-BE49-F238E27FC236}">
                <a16:creationId xmlns:a16="http://schemas.microsoft.com/office/drawing/2014/main" id="{E24EBF19-D4A0-47E6-A132-55A7EABB79CE}"/>
              </a:ext>
            </a:extLst>
          </p:cNvPr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2swm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mL4Pf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eQAAAKoAAABpDgAA0QMAABAAAAAmAAAACAAAAP//////////"/>
              </a:ext>
            </a:extLst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307" y="649216"/>
            <a:ext cx="2265680" cy="51244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5037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логотипом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E0675D6-2776-4992-871D-8C55EC929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342" y="537792"/>
            <a:ext cx="6339846" cy="1335058"/>
          </a:xfrm>
        </p:spPr>
        <p:txBody>
          <a:bodyPr/>
          <a:lstStyle>
            <a:lvl1pPr algn="r">
              <a:defRPr b="1"/>
            </a:lvl1pPr>
          </a:lstStyle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1A6C71-5FB1-407D-BF52-2B56162394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67934" y="3428999"/>
            <a:ext cx="3065253" cy="3065253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0F037067-8BEF-4825-AADD-F0ECE95E7D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1949570"/>
            <a:ext cx="10009188" cy="45401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30616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6560546E-8CCB-4B07-9A75-DAB1AB3C02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4851400" cy="225829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680140-2769-4507-9D8E-AF09D592A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8600" y="2138580"/>
            <a:ext cx="6224588" cy="12904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2396455-238F-4AC8-80DF-A7526CB70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8600" y="537792"/>
            <a:ext cx="6224588" cy="1325563"/>
          </a:xfrm>
        </p:spPr>
        <p:txBody>
          <a:bodyPr/>
          <a:lstStyle>
            <a:lvl1pPr algn="r">
              <a:defRPr b="1"/>
            </a:lvl1pPr>
          </a:lstStyle>
          <a:p>
            <a:endParaRPr lang="ru-RU" dirty="0"/>
          </a:p>
        </p:txBody>
      </p:sp>
      <p:sp>
        <p:nvSpPr>
          <p:cNvPr id="5" name="Рисунок 2">
            <a:extLst>
              <a:ext uri="{FF2B5EF4-FFF2-40B4-BE49-F238E27FC236}">
                <a16:creationId xmlns:a16="http://schemas.microsoft.com/office/drawing/2014/main" id="{4917192C-DF1D-4C79-B54B-02FA663172E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2299856"/>
            <a:ext cx="4851400" cy="225829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6" name="Рисунок 2">
            <a:extLst>
              <a:ext uri="{FF2B5EF4-FFF2-40B4-BE49-F238E27FC236}">
                <a16:creationId xmlns:a16="http://schemas.microsoft.com/office/drawing/2014/main" id="{EAD548AE-AC78-48AD-A0ED-1CCABA806EF7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0" y="4599711"/>
            <a:ext cx="4851400" cy="225829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6CE2D25E-AB13-46F3-A2A3-FC6CFC296857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5308600" y="3541556"/>
            <a:ext cx="6224588" cy="12904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69633F7-0C98-49C4-821C-5F0B906F6006}"/>
              </a:ext>
            </a:extLst>
          </p:cNvPr>
          <p:cNvSpPr/>
          <p:nvPr userDrawn="1"/>
        </p:nvSpPr>
        <p:spPr>
          <a:xfrm>
            <a:off x="-4063" y="6176963"/>
            <a:ext cx="648000" cy="312738"/>
          </a:xfrm>
          <a:prstGeom prst="rect">
            <a:avLst/>
          </a:prstGeom>
          <a:gradFill>
            <a:gsLst>
              <a:gs pos="0">
                <a:schemeClr val="tx2">
                  <a:alpha val="40000"/>
                </a:schemeClr>
              </a:gs>
              <a:gs pos="60000">
                <a:schemeClr val="tx2">
                  <a:lumMod val="60000"/>
                  <a:lumOff val="40000"/>
                  <a:alpha val="40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12">
            <a:extLst>
              <a:ext uri="{FF2B5EF4-FFF2-40B4-BE49-F238E27FC236}">
                <a16:creationId xmlns:a16="http://schemas.microsoft.com/office/drawing/2014/main" id="{82EB9604-E27F-40B5-B44F-FA604C79A5D3}"/>
              </a:ext>
            </a:extLst>
          </p:cNvPr>
          <p:cNvSpPr txBox="1">
            <a:spLocks/>
          </p:cNvSpPr>
          <p:nvPr userDrawn="1"/>
        </p:nvSpPr>
        <p:spPr>
          <a:xfrm>
            <a:off x="-4064" y="6152882"/>
            <a:ext cx="412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284DE2-5DD6-497E-88FE-4AA49BFE7A71}" type="slidenum">
              <a:rPr lang="ru-RU" sz="1400" b="1" smtClean="0">
                <a:solidFill>
                  <a:schemeClr val="bg1"/>
                </a:solidFill>
              </a:rPr>
              <a:pPr algn="ctr"/>
              <a:t>‹#›</a:t>
            </a:fld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12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6560546E-8CCB-4B07-9A75-DAB1AB3C02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91472" y="2299855"/>
            <a:ext cx="2340000" cy="2340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680140-2769-4507-9D8E-AF09D592A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611" y="4785098"/>
            <a:ext cx="2339999" cy="9164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2396455-238F-4AC8-80DF-A7526CB70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8600" y="537792"/>
            <a:ext cx="6224588" cy="1325563"/>
          </a:xfrm>
        </p:spPr>
        <p:txBody>
          <a:bodyPr/>
          <a:lstStyle>
            <a:lvl1pPr algn="r">
              <a:defRPr b="1"/>
            </a:lvl1pPr>
          </a:lstStyle>
          <a:p>
            <a:endParaRPr lang="ru-RU" dirty="0"/>
          </a:p>
        </p:txBody>
      </p:sp>
      <p:sp>
        <p:nvSpPr>
          <p:cNvPr id="5" name="Рисунок 2">
            <a:extLst>
              <a:ext uri="{FF2B5EF4-FFF2-40B4-BE49-F238E27FC236}">
                <a16:creationId xmlns:a16="http://schemas.microsoft.com/office/drawing/2014/main" id="{4917192C-DF1D-4C79-B54B-02FA663172E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1090613" y="2299855"/>
            <a:ext cx="2340000" cy="2340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6" name="Рисунок 2">
            <a:extLst>
              <a:ext uri="{FF2B5EF4-FFF2-40B4-BE49-F238E27FC236}">
                <a16:creationId xmlns:a16="http://schemas.microsoft.com/office/drawing/2014/main" id="{EAD548AE-AC78-48AD-A0ED-1CCABA806EF7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9193188" y="2299855"/>
            <a:ext cx="2340000" cy="2340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9" name="Рисунок 2">
            <a:extLst>
              <a:ext uri="{FF2B5EF4-FFF2-40B4-BE49-F238E27FC236}">
                <a16:creationId xmlns:a16="http://schemas.microsoft.com/office/drawing/2014/main" id="{2376F64B-6968-4307-A756-4AFAF176F106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492330" y="2299855"/>
            <a:ext cx="2340000" cy="2340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D96D81E0-489D-4682-A039-930EB64C5675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3791472" y="4785098"/>
            <a:ext cx="2339998" cy="9164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C7C6FBEC-9D09-4CEC-A19A-2E1FAA978B47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492330" y="4785098"/>
            <a:ext cx="2339998" cy="9164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94C7729D-81E9-46CC-8393-4192109B597D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193188" y="4785098"/>
            <a:ext cx="2340000" cy="9164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9551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2396455-238F-4AC8-80DF-A7526CB70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8600" y="542230"/>
            <a:ext cx="6224588" cy="1325563"/>
          </a:xfrm>
        </p:spPr>
        <p:txBody>
          <a:bodyPr/>
          <a:lstStyle>
            <a:lvl1pPr algn="r">
              <a:defRPr b="1"/>
            </a:lvl1pPr>
          </a:lstStyle>
          <a:p>
            <a:endParaRPr lang="ru-RU" dirty="0"/>
          </a:p>
        </p:txBody>
      </p:sp>
      <p:sp>
        <p:nvSpPr>
          <p:cNvPr id="5" name="Рисунок 2">
            <a:extLst>
              <a:ext uri="{FF2B5EF4-FFF2-40B4-BE49-F238E27FC236}">
                <a16:creationId xmlns:a16="http://schemas.microsoft.com/office/drawing/2014/main" id="{4917192C-DF1D-4C79-B54B-02FA663172E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2098150"/>
            <a:ext cx="3996000" cy="2340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3" name="Рисунок 2">
            <a:extLst>
              <a:ext uri="{FF2B5EF4-FFF2-40B4-BE49-F238E27FC236}">
                <a16:creationId xmlns:a16="http://schemas.microsoft.com/office/drawing/2014/main" id="{7B23C8ED-6E32-4766-913B-06C0A96E07DA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098000" y="2098150"/>
            <a:ext cx="3996000" cy="2340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1F5708B4-8B85-478D-8B8C-F0D99035BC6D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196000" y="2098150"/>
            <a:ext cx="3996000" cy="2340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5" name="Рисунок 2">
            <a:extLst>
              <a:ext uri="{FF2B5EF4-FFF2-40B4-BE49-F238E27FC236}">
                <a16:creationId xmlns:a16="http://schemas.microsoft.com/office/drawing/2014/main" id="{228CDAF9-2648-42BF-A135-3C59F635548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4523290"/>
            <a:ext cx="3996000" cy="2340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2B56FAE8-904B-4360-B844-52A2C30ADD6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098000" y="4523290"/>
            <a:ext cx="3996000" cy="2340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DFEA717B-A9C1-4BF2-B80B-6FCAEF350A3E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196000" y="4523290"/>
            <a:ext cx="3996000" cy="2340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F4CE668-B2E5-4BB2-B577-24EF4263B488}"/>
              </a:ext>
            </a:extLst>
          </p:cNvPr>
          <p:cNvSpPr/>
          <p:nvPr userDrawn="1"/>
        </p:nvSpPr>
        <p:spPr>
          <a:xfrm>
            <a:off x="-4063" y="6176963"/>
            <a:ext cx="648000" cy="312738"/>
          </a:xfrm>
          <a:prstGeom prst="rect">
            <a:avLst/>
          </a:prstGeom>
          <a:gradFill>
            <a:gsLst>
              <a:gs pos="0">
                <a:schemeClr val="tx2">
                  <a:alpha val="40000"/>
                </a:schemeClr>
              </a:gs>
              <a:gs pos="60000">
                <a:schemeClr val="tx2">
                  <a:lumMod val="60000"/>
                  <a:lumOff val="40000"/>
                  <a:alpha val="40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12">
            <a:extLst>
              <a:ext uri="{FF2B5EF4-FFF2-40B4-BE49-F238E27FC236}">
                <a16:creationId xmlns:a16="http://schemas.microsoft.com/office/drawing/2014/main" id="{9D2A51AF-348E-4248-8C97-C40DBBB8A8E1}"/>
              </a:ext>
            </a:extLst>
          </p:cNvPr>
          <p:cNvSpPr txBox="1">
            <a:spLocks/>
          </p:cNvSpPr>
          <p:nvPr userDrawn="1"/>
        </p:nvSpPr>
        <p:spPr>
          <a:xfrm>
            <a:off x="-4064" y="6152882"/>
            <a:ext cx="412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284DE2-5DD6-497E-88FE-4AA49BFE7A71}" type="slidenum">
              <a:rPr lang="ru-RU" sz="1400" b="1" smtClean="0">
                <a:solidFill>
                  <a:schemeClr val="bg1"/>
                </a:solidFill>
              </a:rPr>
              <a:pPr algn="ctr"/>
              <a:t>‹#›</a:t>
            </a:fld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82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1A79F20-2DB3-4C2C-89E8-4FA1D3A4C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342" y="537792"/>
            <a:ext cx="6339846" cy="1325563"/>
          </a:xfrm>
        </p:spPr>
        <p:txBody>
          <a:bodyPr/>
          <a:lstStyle>
            <a:lvl1pPr algn="r">
              <a:defRPr b="1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117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7722BA7-DF27-4C5E-A349-9DE25EDFDF63}"/>
              </a:ext>
            </a:extLst>
          </p:cNvPr>
          <p:cNvSpPr/>
          <p:nvPr userDrawn="1"/>
        </p:nvSpPr>
        <p:spPr>
          <a:xfrm>
            <a:off x="-4063" y="0"/>
            <a:ext cx="12196063" cy="6858000"/>
          </a:xfrm>
          <a:prstGeom prst="rect">
            <a:avLst/>
          </a:prstGeom>
          <a:solidFill>
            <a:srgbClr val="004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1A79F20-2DB3-4C2C-89E8-4FA1D3A4C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477" y="537792"/>
            <a:ext cx="8278712" cy="1325563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Номер слайда 12">
            <a:extLst>
              <a:ext uri="{FF2B5EF4-FFF2-40B4-BE49-F238E27FC236}">
                <a16:creationId xmlns:a16="http://schemas.microsoft.com/office/drawing/2014/main" id="{CC5A3899-0C33-4093-8057-22C92C90B234}"/>
              </a:ext>
            </a:extLst>
          </p:cNvPr>
          <p:cNvSpPr txBox="1">
            <a:spLocks/>
          </p:cNvSpPr>
          <p:nvPr userDrawn="1"/>
        </p:nvSpPr>
        <p:spPr>
          <a:xfrm>
            <a:off x="113911" y="6152882"/>
            <a:ext cx="412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284DE2-5DD6-497E-88FE-4AA49BFE7A71}" type="slidenum">
              <a:rPr lang="ru-RU" sz="1400" b="1" smtClean="0">
                <a:solidFill>
                  <a:schemeClr val="bg1"/>
                </a:solidFill>
              </a:rPr>
              <a:pPr algn="ctr"/>
              <a:t>‹#›</a:t>
            </a:fld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291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ерый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7722BA7-DF27-4C5E-A349-9DE25EDFDF63}"/>
              </a:ext>
            </a:extLst>
          </p:cNvPr>
          <p:cNvSpPr/>
          <p:nvPr userDrawn="1"/>
        </p:nvSpPr>
        <p:spPr>
          <a:xfrm>
            <a:off x="-4063" y="0"/>
            <a:ext cx="1219606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1A79F20-2DB3-4C2C-89E8-4FA1D3A4C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8762" y="537792"/>
            <a:ext cx="8644426" cy="1325563"/>
          </a:xfrm>
        </p:spPr>
        <p:txBody>
          <a:bodyPr/>
          <a:lstStyle>
            <a:lvl1pPr algn="r">
              <a:defRPr b="1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Номер слайда 12">
            <a:extLst>
              <a:ext uri="{FF2B5EF4-FFF2-40B4-BE49-F238E27FC236}">
                <a16:creationId xmlns:a16="http://schemas.microsoft.com/office/drawing/2014/main" id="{4C6D1BCA-4CD3-4AF4-AB8C-C98487AF6906}"/>
              </a:ext>
            </a:extLst>
          </p:cNvPr>
          <p:cNvSpPr txBox="1">
            <a:spLocks/>
          </p:cNvSpPr>
          <p:nvPr userDrawn="1"/>
        </p:nvSpPr>
        <p:spPr>
          <a:xfrm>
            <a:off x="113911" y="6152882"/>
            <a:ext cx="412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284DE2-5DD6-497E-88FE-4AA49BFE7A71}" type="slidenum">
              <a:rPr lang="ru-RU" sz="14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ctr"/>
              <a:t>‹#›</a:t>
            </a:fld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93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ерый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23EB91-D8E8-4B86-9F0C-54DE6B675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" t="11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1A79F20-2DB3-4C2C-89E8-4FA1D3A4C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8762" y="537792"/>
            <a:ext cx="8644426" cy="1325563"/>
          </a:xfrm>
        </p:spPr>
        <p:txBody>
          <a:bodyPr/>
          <a:lstStyle>
            <a:lvl1pPr algn="r">
              <a:defRPr b="1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12">
            <a:extLst>
              <a:ext uri="{FF2B5EF4-FFF2-40B4-BE49-F238E27FC236}">
                <a16:creationId xmlns:a16="http://schemas.microsoft.com/office/drawing/2014/main" id="{AA769D18-A620-40D1-A223-873E976641B3}"/>
              </a:ext>
            </a:extLst>
          </p:cNvPr>
          <p:cNvSpPr txBox="1">
            <a:spLocks/>
          </p:cNvSpPr>
          <p:nvPr userDrawn="1"/>
        </p:nvSpPr>
        <p:spPr>
          <a:xfrm>
            <a:off x="113911" y="6152882"/>
            <a:ext cx="412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284DE2-5DD6-497E-88FE-4AA49BFE7A71}" type="slidenum">
              <a:rPr lang="ru-RU" sz="14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ctr"/>
              <a:t>‹#›</a:t>
            </a:fld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528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74426FF-078B-43F1-AE67-6D56B8189A8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98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7935C9A-DC30-4AE0-BE71-076F77C57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951" y="2445355"/>
            <a:ext cx="2518914" cy="36231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AAEE183F-8882-4DB7-A17F-3DDDE7D88C5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43951" y="2889160"/>
            <a:ext cx="2518914" cy="199339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AC9663CC-ADD6-4B61-90C0-85BAAFE8325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577086" y="2445355"/>
            <a:ext cx="2518914" cy="36231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E9C8BEF6-0892-4FB9-9092-59C5651FA45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77086" y="2889160"/>
            <a:ext cx="2518914" cy="199339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D1AC6CC3-5F90-44B4-90C9-DE50023631E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0221" y="2445355"/>
            <a:ext cx="2518914" cy="36231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7B1F540D-E9D2-4C84-AC0E-FFEECCD605C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10221" y="2889160"/>
            <a:ext cx="2518914" cy="199339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CC83A34A-6E8A-4A79-BB61-EB7251F0556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043356" y="2445355"/>
            <a:ext cx="2518914" cy="36231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DD44CCF1-0E7E-4DB1-BAC3-82D869FC571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043356" y="2889160"/>
            <a:ext cx="2518914" cy="199339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5EB03AE3-9673-40FE-A112-0775CC67C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342" y="537792"/>
            <a:ext cx="6339846" cy="1325563"/>
          </a:xfrm>
        </p:spPr>
        <p:txBody>
          <a:bodyPr/>
          <a:lstStyle>
            <a:lvl1pPr algn="r">
              <a:defRPr b="1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209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4 объекта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ECCF895-6832-445F-B154-973D35DF374F}"/>
              </a:ext>
            </a:extLst>
          </p:cNvPr>
          <p:cNvSpPr/>
          <p:nvPr userDrawn="1"/>
        </p:nvSpPr>
        <p:spPr>
          <a:xfrm>
            <a:off x="-4063" y="0"/>
            <a:ext cx="12196063" cy="6858000"/>
          </a:xfrm>
          <a:prstGeom prst="rect">
            <a:avLst/>
          </a:prstGeom>
          <a:solidFill>
            <a:srgbClr val="004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935C9A-DC30-4AE0-BE71-076F77C57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083" y="2445355"/>
            <a:ext cx="2518914" cy="36231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AAEE183F-8882-4DB7-A17F-3DDDE7D88C5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14083" y="2889160"/>
            <a:ext cx="2518914" cy="199339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AC9663CC-ADD6-4B61-90C0-85BAAFE8325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547218" y="2445355"/>
            <a:ext cx="2518914" cy="36231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E9C8BEF6-0892-4FB9-9092-59C5651FA45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47218" y="2889160"/>
            <a:ext cx="2518914" cy="199339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D1AC6CC3-5F90-44B4-90C9-DE50023631E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353" y="2445355"/>
            <a:ext cx="2518914" cy="36231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7B1F540D-E9D2-4C84-AC0E-FFEECCD605C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0353" y="2889160"/>
            <a:ext cx="2518914" cy="199339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CC83A34A-6E8A-4A79-BB61-EB7251F0556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013488" y="2445355"/>
            <a:ext cx="2518914" cy="36231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DD44CCF1-0E7E-4DB1-BAC3-82D869FC571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013488" y="2889160"/>
            <a:ext cx="2518914" cy="199339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5EB03AE3-9673-40FE-A112-0775CC67C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342" y="537792"/>
            <a:ext cx="6339846" cy="1325563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0" name="Номер слайда 12">
            <a:extLst>
              <a:ext uri="{FF2B5EF4-FFF2-40B4-BE49-F238E27FC236}">
                <a16:creationId xmlns:a16="http://schemas.microsoft.com/office/drawing/2014/main" id="{A78D4DB6-5F28-4293-964B-86B0B6173267}"/>
              </a:ext>
            </a:extLst>
          </p:cNvPr>
          <p:cNvSpPr txBox="1">
            <a:spLocks/>
          </p:cNvSpPr>
          <p:nvPr userDrawn="1"/>
        </p:nvSpPr>
        <p:spPr>
          <a:xfrm>
            <a:off x="-4064" y="6152882"/>
            <a:ext cx="412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284DE2-5DD6-497E-88FE-4AA49BFE7A71}" type="slidenum">
              <a:rPr lang="ru-RU" sz="1400" b="1" smtClean="0">
                <a:solidFill>
                  <a:schemeClr val="bg1"/>
                </a:solidFill>
              </a:rPr>
              <a:pPr algn="ctr"/>
              <a:t>‹#›</a:t>
            </a:fld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4546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62784-5AF3-4712-A016-09770D0E8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463" y="537792"/>
            <a:ext cx="10372227" cy="1021058"/>
          </a:xfrm>
          <a:prstGeom prst="rect">
            <a:avLst/>
          </a:prstGeom>
        </p:spPr>
        <p:txBody>
          <a:bodyPr vert="horz" lIns="91440" tIns="45720" rIns="0" bIns="45720" rtlCol="0" anchor="t">
            <a:normAutofit/>
          </a:bodyPr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B12A6B-3B8B-4C26-A42A-3E02148E3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0463" y="1664898"/>
            <a:ext cx="10372725" cy="4512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52E17FE-1464-4B08-9DE1-667392992372}"/>
              </a:ext>
            </a:extLst>
          </p:cNvPr>
          <p:cNvSpPr/>
          <p:nvPr userDrawn="1"/>
        </p:nvSpPr>
        <p:spPr>
          <a:xfrm>
            <a:off x="-4063" y="6176963"/>
            <a:ext cx="648000" cy="312738"/>
          </a:xfrm>
          <a:prstGeom prst="rect">
            <a:avLst/>
          </a:prstGeom>
          <a:gradFill>
            <a:gsLst>
              <a:gs pos="0">
                <a:schemeClr val="tx2"/>
              </a:gs>
              <a:gs pos="6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12">
            <a:extLst>
              <a:ext uri="{FF2B5EF4-FFF2-40B4-BE49-F238E27FC236}">
                <a16:creationId xmlns:a16="http://schemas.microsoft.com/office/drawing/2014/main" id="{298018B3-15A3-431E-9CE2-48A4F9272F74}"/>
              </a:ext>
            </a:extLst>
          </p:cNvPr>
          <p:cNvSpPr txBox="1">
            <a:spLocks/>
          </p:cNvSpPr>
          <p:nvPr userDrawn="1"/>
        </p:nvSpPr>
        <p:spPr>
          <a:xfrm>
            <a:off x="113911" y="6152882"/>
            <a:ext cx="412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284DE2-5DD6-497E-88FE-4AA49BFE7A71}" type="slidenum">
              <a:rPr lang="ru-RU" sz="1400" b="1" smtClean="0">
                <a:solidFill>
                  <a:schemeClr val="bg1"/>
                </a:solidFill>
              </a:rPr>
              <a:pPr algn="ctr"/>
              <a:t>‹#›</a:t>
            </a:fld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13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4" r:id="rId3"/>
    <p:sldLayoutId id="2147483661" r:id="rId4"/>
    <p:sldLayoutId id="2147483666" r:id="rId5"/>
    <p:sldLayoutId id="2147483676" r:id="rId6"/>
    <p:sldLayoutId id="2147483662" r:id="rId7"/>
    <p:sldLayoutId id="2147483650" r:id="rId8"/>
    <p:sldLayoutId id="2147483660" r:id="rId9"/>
    <p:sldLayoutId id="2147483653" r:id="rId10"/>
    <p:sldLayoutId id="2147483667" r:id="rId11"/>
    <p:sldLayoutId id="2147483674" r:id="rId12"/>
    <p:sldLayoutId id="2147483668" r:id="rId13"/>
    <p:sldLayoutId id="2147483669" r:id="rId14"/>
    <p:sldLayoutId id="2147483655" r:id="rId15"/>
    <p:sldLayoutId id="2147483677" r:id="rId16"/>
    <p:sldLayoutId id="2147483665" r:id="rId17"/>
    <p:sldLayoutId id="2147483657" r:id="rId18"/>
    <p:sldLayoutId id="2147483663" r:id="rId19"/>
    <p:sldLayoutId id="2147483664" r:id="rId20"/>
    <p:sldLayoutId id="2147483673" r:id="rId21"/>
    <p:sldLayoutId id="2147483675" r:id="rId22"/>
    <p:sldLayoutId id="2147483670" r:id="rId23"/>
    <p:sldLayoutId id="2147483671" r:id="rId24"/>
    <p:sldLayoutId id="2147483672" r:id="rId25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415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  <p15:guide id="5" pos="7265" userDrawn="1">
          <p15:clr>
            <a:srgbClr val="F26B43"/>
          </p15:clr>
        </p15:guide>
        <p15:guide id="6" orient="horz" pos="4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svg"/><Relationship Id="rId13" Type="http://schemas.openxmlformats.org/officeDocument/2006/relationships/image" Target="../media/image100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9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3.sv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0" Type="http://schemas.openxmlformats.org/officeDocument/2006/relationships/image" Target="../media/image97.svg"/><Relationship Id="rId4" Type="http://schemas.openxmlformats.org/officeDocument/2006/relationships/image" Target="../media/image91.svg"/><Relationship Id="rId9" Type="http://schemas.openxmlformats.org/officeDocument/2006/relationships/image" Target="../media/image96.png"/><Relationship Id="rId14" Type="http://schemas.openxmlformats.org/officeDocument/2006/relationships/image" Target="../media/image101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svg"/><Relationship Id="rId13" Type="http://schemas.openxmlformats.org/officeDocument/2006/relationships/image" Target="../media/image112.png"/><Relationship Id="rId18" Type="http://schemas.openxmlformats.org/officeDocument/2006/relationships/image" Target="../media/image117.sv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12" Type="http://schemas.openxmlformats.org/officeDocument/2006/relationships/image" Target="../media/image111.svg"/><Relationship Id="rId17" Type="http://schemas.openxmlformats.org/officeDocument/2006/relationships/image" Target="../media/image11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5.svg"/><Relationship Id="rId20" Type="http://schemas.openxmlformats.org/officeDocument/2006/relationships/image" Target="../media/image119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5.sv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5" Type="http://schemas.openxmlformats.org/officeDocument/2006/relationships/image" Target="../media/image114.png"/><Relationship Id="rId10" Type="http://schemas.openxmlformats.org/officeDocument/2006/relationships/image" Target="../media/image109.svg"/><Relationship Id="rId19" Type="http://schemas.openxmlformats.org/officeDocument/2006/relationships/image" Target="../media/image118.png"/><Relationship Id="rId4" Type="http://schemas.openxmlformats.org/officeDocument/2006/relationships/image" Target="../media/image103.svg"/><Relationship Id="rId9" Type="http://schemas.openxmlformats.org/officeDocument/2006/relationships/image" Target="../media/image108.png"/><Relationship Id="rId14" Type="http://schemas.openxmlformats.org/officeDocument/2006/relationships/image" Target="../media/image11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sv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3.svg"/><Relationship Id="rId5" Type="http://schemas.openxmlformats.org/officeDocument/2006/relationships/image" Target="../media/image122.png"/><Relationship Id="rId10" Type="http://schemas.openxmlformats.org/officeDocument/2006/relationships/image" Target="../media/image127.svg"/><Relationship Id="rId4" Type="http://schemas.openxmlformats.org/officeDocument/2006/relationships/image" Target="../media/image121.svg"/><Relationship Id="rId9" Type="http://schemas.openxmlformats.org/officeDocument/2006/relationships/image" Target="../media/image1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1.svg"/><Relationship Id="rId5" Type="http://schemas.openxmlformats.org/officeDocument/2006/relationships/image" Target="../media/image130.png"/><Relationship Id="rId4" Type="http://schemas.openxmlformats.org/officeDocument/2006/relationships/image" Target="../media/image8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18" Type="http://schemas.openxmlformats.org/officeDocument/2006/relationships/image" Target="../media/image31.png"/><Relationship Id="rId3" Type="http://schemas.openxmlformats.org/officeDocument/2006/relationships/image" Target="../media/image16.svg"/><Relationship Id="rId21" Type="http://schemas.openxmlformats.org/officeDocument/2006/relationships/image" Target="../media/image34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23" Type="http://schemas.openxmlformats.org/officeDocument/2006/relationships/image" Target="../media/image36.svg"/><Relationship Id="rId10" Type="http://schemas.openxmlformats.org/officeDocument/2006/relationships/image" Target="../media/image23.png"/><Relationship Id="rId19" Type="http://schemas.openxmlformats.org/officeDocument/2006/relationships/image" Target="../media/image32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emf"/><Relationship Id="rId26" Type="http://schemas.openxmlformats.org/officeDocument/2006/relationships/image" Target="../media/image60.png"/><Relationship Id="rId3" Type="http://schemas.openxmlformats.org/officeDocument/2006/relationships/image" Target="../media/image37.tif"/><Relationship Id="rId21" Type="http://schemas.openxmlformats.org/officeDocument/2006/relationships/image" Target="../media/image55.png"/><Relationship Id="rId7" Type="http://schemas.openxmlformats.org/officeDocument/2006/relationships/image" Target="../media/image41.png"/><Relationship Id="rId12" Type="http://schemas.openxmlformats.org/officeDocument/2006/relationships/image" Target="../media/image46.jpeg"/><Relationship Id="rId17" Type="http://schemas.openxmlformats.org/officeDocument/2006/relationships/image" Target="../media/image51.png"/><Relationship Id="rId25" Type="http://schemas.openxmlformats.org/officeDocument/2006/relationships/image" Target="../media/image59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0.jpeg"/><Relationship Id="rId20" Type="http://schemas.openxmlformats.org/officeDocument/2006/relationships/image" Target="../media/image54.png"/><Relationship Id="rId29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24" Type="http://schemas.openxmlformats.org/officeDocument/2006/relationships/image" Target="../media/image58.png"/><Relationship Id="rId32" Type="http://schemas.openxmlformats.org/officeDocument/2006/relationships/image" Target="../media/image66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28" Type="http://schemas.openxmlformats.org/officeDocument/2006/relationships/image" Target="../media/image62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31" Type="http://schemas.openxmlformats.org/officeDocument/2006/relationships/image" Target="../media/image65.emf"/><Relationship Id="rId4" Type="http://schemas.openxmlformats.org/officeDocument/2006/relationships/image" Target="../media/image38.jpeg"/><Relationship Id="rId9" Type="http://schemas.openxmlformats.org/officeDocument/2006/relationships/image" Target="../media/image43.jpeg"/><Relationship Id="rId14" Type="http://schemas.openxmlformats.org/officeDocument/2006/relationships/image" Target="../media/image48.svg"/><Relationship Id="rId22" Type="http://schemas.openxmlformats.org/officeDocument/2006/relationships/image" Target="../media/image56.png"/><Relationship Id="rId27" Type="http://schemas.openxmlformats.org/officeDocument/2006/relationships/image" Target="../media/image61.png"/><Relationship Id="rId30" Type="http://schemas.openxmlformats.org/officeDocument/2006/relationships/image" Target="../media/image6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svg"/><Relationship Id="rId7" Type="http://schemas.openxmlformats.org/officeDocument/2006/relationships/image" Target="../media/image74.sv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3.png"/><Relationship Id="rId5" Type="http://schemas.openxmlformats.org/officeDocument/2006/relationships/image" Target="../media/image72.svg"/><Relationship Id="rId4" Type="http://schemas.openxmlformats.org/officeDocument/2006/relationships/image" Target="../media/image71.png"/><Relationship Id="rId9" Type="http://schemas.openxmlformats.org/officeDocument/2006/relationships/image" Target="../media/image7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svg"/><Relationship Id="rId7" Type="http://schemas.openxmlformats.org/officeDocument/2006/relationships/image" Target="../media/image82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1.png"/><Relationship Id="rId11" Type="http://schemas.openxmlformats.org/officeDocument/2006/relationships/image" Target="../media/image86.svg"/><Relationship Id="rId5" Type="http://schemas.openxmlformats.org/officeDocument/2006/relationships/image" Target="../media/image80.sv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внешний, река&#10;&#10;Автоматически созданное описание">
            <a:extLst>
              <a:ext uri="{FF2B5EF4-FFF2-40B4-BE49-F238E27FC236}">
                <a16:creationId xmlns:a16="http://schemas.microsoft.com/office/drawing/2014/main" id="{7EBF756A-DB28-4D41-A440-3ECC83569A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8" b="104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477E011-8110-F9A8-A346-68A66CE6B9BE}"/>
              </a:ext>
            </a:extLst>
          </p:cNvPr>
          <p:cNvSpPr/>
          <p:nvPr/>
        </p:nvSpPr>
        <p:spPr>
          <a:xfrm>
            <a:off x="0" y="0"/>
            <a:ext cx="12192000" cy="4087091"/>
          </a:xfrm>
          <a:prstGeom prst="rect">
            <a:avLst/>
          </a:prstGeom>
          <a:gradFill>
            <a:gsLst>
              <a:gs pos="0">
                <a:schemeClr val="tx2">
                  <a:alpha val="68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E60BB94-F2CF-4745-BFB3-218B138B2DCB}"/>
              </a:ext>
            </a:extLst>
          </p:cNvPr>
          <p:cNvSpPr/>
          <p:nvPr/>
        </p:nvSpPr>
        <p:spPr>
          <a:xfrm>
            <a:off x="0" y="692150"/>
            <a:ext cx="4179165" cy="9366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C17904D-EB04-4A35-B57E-3EF433507190}"/>
              </a:ext>
            </a:extLst>
          </p:cNvPr>
          <p:cNvSpPr/>
          <p:nvPr/>
        </p:nvSpPr>
        <p:spPr>
          <a:xfrm>
            <a:off x="572538" y="2516788"/>
            <a:ext cx="8145334" cy="1015663"/>
          </a:xfrm>
          <a:prstGeom prst="rect">
            <a:avLst/>
          </a:prstGeom>
        </p:spPr>
        <p:txBody>
          <a:bodyPr wrap="square" rIns="0" anchor="b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Управление производственными активами: переход к </a:t>
            </a:r>
            <a:r>
              <a:rPr lang="ru-RU" sz="3000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импортонезависимости</a:t>
            </a:r>
            <a:endParaRPr lang="ru-RU" sz="3000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1FC230-8C48-45C3-ACC3-45F058008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8969" y="836960"/>
            <a:ext cx="2901736" cy="56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52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D0440BA-A293-41F6-A67E-54A6983361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C17904D-EB04-4A35-B57E-3EF433507190}"/>
              </a:ext>
            </a:extLst>
          </p:cNvPr>
          <p:cNvSpPr/>
          <p:nvPr/>
        </p:nvSpPr>
        <p:spPr>
          <a:xfrm>
            <a:off x="6541656" y="1489435"/>
            <a:ext cx="5437187" cy="553998"/>
          </a:xfrm>
          <a:prstGeom prst="rect">
            <a:avLst/>
          </a:prstGeom>
        </p:spPr>
        <p:txBody>
          <a:bodyPr wrap="square" lIns="0" rIns="0" anchor="t">
            <a:spAutoFit/>
          </a:bodyPr>
          <a:lstStyle/>
          <a:p>
            <a:r>
              <a:rPr lang="ru-RU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Комплексное решение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BF6743-2BE9-4756-A1BD-46F0982596BC}"/>
              </a:ext>
            </a:extLst>
          </p:cNvPr>
          <p:cNvSpPr txBox="1"/>
          <p:nvPr/>
        </p:nvSpPr>
        <p:spPr>
          <a:xfrm>
            <a:off x="6541656" y="2604057"/>
            <a:ext cx="2180182" cy="1231106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Структура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Состав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Характеристики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13A84C0-250C-4ED5-AD60-C4995B030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60250" y="6036544"/>
            <a:ext cx="2269898" cy="444394"/>
          </a:xfrm>
          <a:prstGeom prst="rect">
            <a:avLst/>
          </a:prstGeom>
        </p:spPr>
      </p:pic>
      <p:pic>
        <p:nvPicPr>
          <p:cNvPr id="7" name="Рисунок 6" descr="Изображение выглядит как внешний, вода, большой, самолет&#10;&#10;Автоматически созданное описание">
            <a:extLst>
              <a:ext uri="{FF2B5EF4-FFF2-40B4-BE49-F238E27FC236}">
                <a16:creationId xmlns:a16="http://schemas.microsoft.com/office/drawing/2014/main" id="{B3452313-367B-4EB1-B532-8E71EE0FE8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2"/>
          <a:stretch/>
        </p:blipFill>
        <p:spPr>
          <a:xfrm>
            <a:off x="-1" y="1628775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13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22">
            <a:extLst>
              <a:ext uri="{FF2B5EF4-FFF2-40B4-BE49-F238E27FC236}">
                <a16:creationId xmlns:a16="http://schemas.microsoft.com/office/drawing/2014/main" id="{CDA1C058-49AE-902D-660D-C150020C0595}"/>
              </a:ext>
            </a:extLst>
          </p:cNvPr>
          <p:cNvSpPr/>
          <p:nvPr/>
        </p:nvSpPr>
        <p:spPr>
          <a:xfrm>
            <a:off x="8962825" y="1380204"/>
            <a:ext cx="2570363" cy="4701000"/>
          </a:xfrm>
          <a:prstGeom prst="roundRect">
            <a:avLst>
              <a:gd name="adj" fmla="val 2513"/>
            </a:avLst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90500" sx="102000" sy="102000" algn="ctr" rotWithShape="0">
              <a:schemeClr val="tx2">
                <a:alpha val="20000"/>
              </a:scheme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ru-RU" sz="1200" b="1" dirty="0">
              <a:cs typeface="Myriad Pro"/>
            </a:endParaRPr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D74C06AD-65D8-C861-10BE-E14B38CEAFAA}"/>
              </a:ext>
            </a:extLst>
          </p:cNvPr>
          <p:cNvSpPr/>
          <p:nvPr/>
        </p:nvSpPr>
        <p:spPr>
          <a:xfrm>
            <a:off x="3981650" y="1380202"/>
            <a:ext cx="4246455" cy="3609047"/>
          </a:xfrm>
          <a:prstGeom prst="roundRect">
            <a:avLst>
              <a:gd name="adj" fmla="val 2014"/>
            </a:avLst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90500" sx="102000" sy="102000" algn="ctr" rotWithShape="0">
              <a:schemeClr val="tx2">
                <a:alpha val="20000"/>
              </a:scheme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ru-RU" sz="1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3342" y="537792"/>
            <a:ext cx="6339846" cy="660693"/>
          </a:xfrm>
        </p:spPr>
        <p:txBody>
          <a:bodyPr>
            <a:normAutofit/>
          </a:bodyPr>
          <a:lstStyle/>
          <a:p>
            <a:r>
              <a:rPr lang="ru-RU" dirty="0">
                <a:latin typeface="Tahoma" charset="0"/>
                <a:ea typeface="Tahoma" charset="0"/>
                <a:cs typeface="Tahoma" charset="0"/>
              </a:rPr>
              <a:t>Структура комплексного решения</a:t>
            </a:r>
            <a:endParaRPr lang="ru-RU" dirty="0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EABC1D79-6C29-05DB-4E98-99CC433CCAFF}"/>
              </a:ext>
            </a:extLst>
          </p:cNvPr>
          <p:cNvSpPr/>
          <p:nvPr/>
        </p:nvSpPr>
        <p:spPr>
          <a:xfrm>
            <a:off x="4102440" y="4149883"/>
            <a:ext cx="4004874" cy="720000"/>
          </a:xfrm>
          <a:prstGeom prst="roundRect">
            <a:avLst>
              <a:gd name="adj" fmla="val 10154"/>
            </a:avLst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cs typeface="Myriad Pro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6B3CC70D-7F19-0271-C326-40AB305B28A9}"/>
              </a:ext>
            </a:extLst>
          </p:cNvPr>
          <p:cNvSpPr/>
          <p:nvPr/>
        </p:nvSpPr>
        <p:spPr>
          <a:xfrm>
            <a:off x="5949488" y="1915297"/>
            <a:ext cx="2138148" cy="2211860"/>
          </a:xfrm>
          <a:prstGeom prst="roundRect">
            <a:avLst>
              <a:gd name="adj" fmla="val 3230"/>
            </a:avLst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cs typeface="Myriad Pro"/>
              </a:rPr>
              <a:t>Система управления производственными </a:t>
            </a:r>
            <a:b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cs typeface="Myriad Pro"/>
              </a:rPr>
            </a:b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cs typeface="Myriad Pro"/>
              </a:rPr>
              <a:t>активами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9EA54C2D-73ED-54E0-7C31-3F0136EBE802}"/>
              </a:ext>
            </a:extLst>
          </p:cNvPr>
          <p:cNvSpPr/>
          <p:nvPr/>
        </p:nvSpPr>
        <p:spPr>
          <a:xfrm>
            <a:off x="4102440" y="3405116"/>
            <a:ext cx="1821976" cy="720000"/>
          </a:xfrm>
          <a:prstGeom prst="roundRect">
            <a:avLst>
              <a:gd name="adj" fmla="val 8704"/>
            </a:avLst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cs typeface="Myriad Pro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DB758322-9CA6-AE25-4D73-34EEB0CF4DB0}"/>
              </a:ext>
            </a:extLst>
          </p:cNvPr>
          <p:cNvSpPr/>
          <p:nvPr/>
        </p:nvSpPr>
        <p:spPr>
          <a:xfrm>
            <a:off x="4098778" y="2664476"/>
            <a:ext cx="1821975" cy="720000"/>
          </a:xfrm>
          <a:prstGeom prst="roundRect">
            <a:avLst>
              <a:gd name="adj" fmla="val 7253"/>
            </a:avLst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cs typeface="Myriad Pro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0129E839-5DF9-C88E-A515-F63ADE505CFB}"/>
              </a:ext>
            </a:extLst>
          </p:cNvPr>
          <p:cNvSpPr/>
          <p:nvPr/>
        </p:nvSpPr>
        <p:spPr>
          <a:xfrm>
            <a:off x="4095365" y="1925851"/>
            <a:ext cx="1821974" cy="720000"/>
          </a:xfrm>
          <a:prstGeom prst="roundRect">
            <a:avLst>
              <a:gd name="adj" fmla="val 10154"/>
            </a:avLst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cs typeface="Myriad Pro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FD02C57C-B3C3-1FE5-6F78-4EACC91A9551}"/>
              </a:ext>
            </a:extLst>
          </p:cNvPr>
          <p:cNvSpPr/>
          <p:nvPr/>
        </p:nvSpPr>
        <p:spPr>
          <a:xfrm>
            <a:off x="9272945" y="2161659"/>
            <a:ext cx="2054963" cy="600060"/>
          </a:xfrm>
          <a:prstGeom prst="roundRect">
            <a:avLst>
              <a:gd name="adj" fmla="val 11836"/>
            </a:avLst>
          </a:pr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1200" b="1" dirty="0">
                <a:solidFill>
                  <a:schemeClr val="bg1"/>
                </a:solidFill>
                <a:cs typeface="Myriad Pro"/>
              </a:rPr>
              <a:t>Финансово-хозяйственная деятельность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CFB41A28-2065-E39E-40C3-C92D2BAF7A4D}"/>
              </a:ext>
            </a:extLst>
          </p:cNvPr>
          <p:cNvSpPr/>
          <p:nvPr/>
        </p:nvSpPr>
        <p:spPr>
          <a:xfrm>
            <a:off x="9272945" y="2853081"/>
            <a:ext cx="2054963" cy="600060"/>
          </a:xfrm>
          <a:prstGeom prst="roundRect">
            <a:avLst>
              <a:gd name="adj" fmla="val 10356"/>
            </a:avLst>
          </a:pr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1200" b="1" dirty="0">
                <a:solidFill>
                  <a:schemeClr val="bg1"/>
                </a:solidFill>
                <a:cs typeface="Myriad Pro"/>
              </a:rPr>
              <a:t>Закупки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3714B26A-B78B-0A61-93C7-0D5781066355}"/>
              </a:ext>
            </a:extLst>
          </p:cNvPr>
          <p:cNvSpPr/>
          <p:nvPr/>
        </p:nvSpPr>
        <p:spPr>
          <a:xfrm>
            <a:off x="9272945" y="3544503"/>
            <a:ext cx="2054963" cy="600060"/>
          </a:xfrm>
          <a:prstGeom prst="roundRect">
            <a:avLst>
              <a:gd name="adj" fmla="val 8877"/>
            </a:avLst>
          </a:pr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1200" b="1" dirty="0">
                <a:solidFill>
                  <a:schemeClr val="bg1"/>
                </a:solidFill>
                <a:cs typeface="Myriad Pro"/>
              </a:rPr>
              <a:t>Инвестиционная деятельность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CD15F703-E7FD-7E7E-9DC6-067D9BDF6CED}"/>
              </a:ext>
            </a:extLst>
          </p:cNvPr>
          <p:cNvSpPr/>
          <p:nvPr/>
        </p:nvSpPr>
        <p:spPr>
          <a:xfrm>
            <a:off x="9272945" y="4235925"/>
            <a:ext cx="2054963" cy="600060"/>
          </a:xfrm>
          <a:prstGeom prst="roundRect">
            <a:avLst>
              <a:gd name="adj" fmla="val 7397"/>
            </a:avLst>
          </a:pr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1200" b="1" dirty="0">
                <a:solidFill>
                  <a:schemeClr val="bg1"/>
                </a:solidFill>
                <a:cs typeface="Myriad Pro"/>
              </a:rPr>
              <a:t>Управление персоналом</a:t>
            </a: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0A5B4A5C-D95B-B837-5ED6-A5B9E19416C1}"/>
              </a:ext>
            </a:extLst>
          </p:cNvPr>
          <p:cNvSpPr/>
          <p:nvPr/>
        </p:nvSpPr>
        <p:spPr>
          <a:xfrm>
            <a:off x="9272945" y="4927347"/>
            <a:ext cx="2054963" cy="600060"/>
          </a:xfrm>
          <a:prstGeom prst="roundRect">
            <a:avLst>
              <a:gd name="adj" fmla="val 7397"/>
            </a:avLst>
          </a:pr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1200" b="1" dirty="0">
                <a:solidFill>
                  <a:schemeClr val="bg1"/>
                </a:solidFill>
                <a:cs typeface="Myriad Pro"/>
              </a:rPr>
              <a:t>Документооборот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B2CA10-3B3C-27B9-F9CC-ADB984A95A94}"/>
              </a:ext>
            </a:extLst>
          </p:cNvPr>
          <p:cNvSpPr txBox="1"/>
          <p:nvPr/>
        </p:nvSpPr>
        <p:spPr>
          <a:xfrm>
            <a:off x="9397851" y="1466007"/>
            <a:ext cx="1726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+mj-lt"/>
              </a:rPr>
              <a:t>Корпоративные </a:t>
            </a:r>
            <a:br>
              <a:rPr lang="ru-RU" sz="1400" b="1" dirty="0">
                <a:latin typeface="+mj-lt"/>
              </a:rPr>
            </a:br>
            <a:r>
              <a:rPr lang="ru-RU" sz="1400" b="1" dirty="0">
                <a:latin typeface="+mj-lt"/>
              </a:rPr>
              <a:t>системы</a:t>
            </a: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CA4B0643-E320-147C-9116-D22C3EB3BC27}"/>
              </a:ext>
            </a:extLst>
          </p:cNvPr>
          <p:cNvSpPr/>
          <p:nvPr/>
        </p:nvSpPr>
        <p:spPr>
          <a:xfrm>
            <a:off x="658813" y="1380204"/>
            <a:ext cx="2570363" cy="4709878"/>
          </a:xfrm>
          <a:prstGeom prst="roundRect">
            <a:avLst>
              <a:gd name="adj" fmla="val 2513"/>
            </a:avLst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90500" sx="102000" sy="102000" algn="ctr" rotWithShape="0">
              <a:schemeClr val="tx2">
                <a:alpha val="20000"/>
              </a:scheme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ru-RU" sz="1200" b="1" dirty="0">
              <a:cs typeface="Myriad Pro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7FC197-F5AE-E69A-1569-2C0529DC6807}"/>
              </a:ext>
            </a:extLst>
          </p:cNvPr>
          <p:cNvSpPr txBox="1"/>
          <p:nvPr/>
        </p:nvSpPr>
        <p:spPr>
          <a:xfrm>
            <a:off x="1000467" y="1454164"/>
            <a:ext cx="18870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+mj-lt"/>
              </a:rPr>
              <a:t>Внешние системы</a:t>
            </a:r>
          </a:p>
        </p:txBody>
      </p:sp>
      <p:sp>
        <p:nvSpPr>
          <p:cNvPr id="26" name="Двойная стрелка влево/вправо 25">
            <a:extLst>
              <a:ext uri="{FF2B5EF4-FFF2-40B4-BE49-F238E27FC236}">
                <a16:creationId xmlns:a16="http://schemas.microsoft.com/office/drawing/2014/main" id="{DC71B554-53D6-45A2-FA81-EEF68A539627}"/>
              </a:ext>
            </a:extLst>
          </p:cNvPr>
          <p:cNvSpPr/>
          <p:nvPr/>
        </p:nvSpPr>
        <p:spPr>
          <a:xfrm>
            <a:off x="3272430" y="2881484"/>
            <a:ext cx="639418" cy="360000"/>
          </a:xfrm>
          <a:prstGeom prst="left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D52C00D7-624D-634D-2C47-8C430B398378}"/>
              </a:ext>
            </a:extLst>
          </p:cNvPr>
          <p:cNvSpPr/>
          <p:nvPr/>
        </p:nvSpPr>
        <p:spPr>
          <a:xfrm>
            <a:off x="3462942" y="5637319"/>
            <a:ext cx="5266116" cy="470101"/>
          </a:xfrm>
          <a:prstGeom prst="roundRect">
            <a:avLst>
              <a:gd name="adj" fmla="val 13315"/>
            </a:avLst>
          </a:prstGeom>
          <a:solidFill>
            <a:schemeClr val="tx2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1400" b="1" dirty="0">
                <a:solidFill>
                  <a:schemeClr val="bg1"/>
                </a:solidFill>
                <a:latin typeface="+mj-lt"/>
                <a:cs typeface="Myriad Pro"/>
              </a:rPr>
              <a:t>Технологические системы</a:t>
            </a:r>
          </a:p>
        </p:txBody>
      </p:sp>
      <p:sp>
        <p:nvSpPr>
          <p:cNvPr id="28" name="Двойная стрелка влево/вправо 27">
            <a:extLst>
              <a:ext uri="{FF2B5EF4-FFF2-40B4-BE49-F238E27FC236}">
                <a16:creationId xmlns:a16="http://schemas.microsoft.com/office/drawing/2014/main" id="{99505E57-3425-AD08-F689-34563E129A8C}"/>
              </a:ext>
            </a:extLst>
          </p:cNvPr>
          <p:cNvSpPr/>
          <p:nvPr/>
        </p:nvSpPr>
        <p:spPr>
          <a:xfrm rot="5400000">
            <a:off x="5804878" y="5152474"/>
            <a:ext cx="582243" cy="360000"/>
          </a:xfrm>
          <a:prstGeom prst="left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12 февраля 2020 г. в Минэнерго России президент НАНГС Виктор Хайков в ходе  заседания рабочей группы по развитию нефтесервисных услуг в РФ предложил  законодательно ограничить сроки оплаты и создать условия для развития">
            <a:extLst>
              <a:ext uri="{FF2B5EF4-FFF2-40B4-BE49-F238E27FC236}">
                <a16:creationId xmlns:a16="http://schemas.microsoft.com/office/drawing/2014/main" id="{37A720B6-5BC5-87BC-1826-B26280C39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056" y="2387492"/>
            <a:ext cx="1231877" cy="87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Минстрой России подготовил уточнения в правила разработки и утверждения  территориальных схем в сфере обращения с отходами">
            <a:extLst>
              <a:ext uri="{FF2B5EF4-FFF2-40B4-BE49-F238E27FC236}">
                <a16:creationId xmlns:a16="http://schemas.microsoft.com/office/drawing/2014/main" id="{901F42BA-2244-4A45-79AD-B9F1E1896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056" y="4603359"/>
            <a:ext cx="1231877" cy="68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Логотип (торговая марка) АО Техническая инспекция ЕЭС">
            <a:extLst>
              <a:ext uri="{FF2B5EF4-FFF2-40B4-BE49-F238E27FC236}">
                <a16:creationId xmlns:a16="http://schemas.microsoft.com/office/drawing/2014/main" id="{A296FC0C-80CF-AD89-8468-F8374C79D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804" y="3782116"/>
            <a:ext cx="1486380" cy="40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Двойная стрелка влево/вправо 25">
            <a:extLst>
              <a:ext uri="{FF2B5EF4-FFF2-40B4-BE49-F238E27FC236}">
                <a16:creationId xmlns:a16="http://schemas.microsoft.com/office/drawing/2014/main" id="{F72FE79C-D0EB-F442-C075-3592E8E0E359}"/>
              </a:ext>
            </a:extLst>
          </p:cNvPr>
          <p:cNvSpPr/>
          <p:nvPr/>
        </p:nvSpPr>
        <p:spPr>
          <a:xfrm>
            <a:off x="8267212" y="2881484"/>
            <a:ext cx="639418" cy="360000"/>
          </a:xfrm>
          <a:prstGeom prst="left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A8E071-7F7A-EFEC-35CD-6D73AB9E7B68}"/>
              </a:ext>
            </a:extLst>
          </p:cNvPr>
          <p:cNvSpPr txBox="1"/>
          <p:nvPr/>
        </p:nvSpPr>
        <p:spPr>
          <a:xfrm>
            <a:off x="4769528" y="1502362"/>
            <a:ext cx="2667000" cy="25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Myriad Pro"/>
              </a:rPr>
              <a:t>Комплексное решение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533A627-98DC-041A-B3AA-3302F51FD503}"/>
              </a:ext>
            </a:extLst>
          </p:cNvPr>
          <p:cNvSpPr txBox="1"/>
          <p:nvPr/>
        </p:nvSpPr>
        <p:spPr>
          <a:xfrm>
            <a:off x="4580065" y="4288389"/>
            <a:ext cx="3038544" cy="336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Myriad Pro"/>
              </a:rPr>
              <a:t>Централизованная система управления </a:t>
            </a:r>
            <a:b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Myriad Pro"/>
              </a:rPr>
            </a:b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Myriad Pro"/>
              </a:rPr>
              <a:t>нормативно-справочной информацией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E00FF6A-C3FB-0EFD-CC5C-7561D3C5DC54}"/>
              </a:ext>
            </a:extLst>
          </p:cNvPr>
          <p:cNvSpPr txBox="1"/>
          <p:nvPr/>
        </p:nvSpPr>
        <p:spPr>
          <a:xfrm>
            <a:off x="4074752" y="3523829"/>
            <a:ext cx="1855498" cy="336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Myriad Pro"/>
              </a:rPr>
              <a:t>Электронный архив инженерной документации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A03D4BE-EC78-9C53-B6D8-BF70098308E5}"/>
              </a:ext>
            </a:extLst>
          </p:cNvPr>
          <p:cNvSpPr txBox="1"/>
          <p:nvPr/>
        </p:nvSpPr>
        <p:spPr>
          <a:xfrm>
            <a:off x="4290004" y="2849221"/>
            <a:ext cx="1440013" cy="218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Myriad Pro"/>
              </a:rPr>
              <a:t>Мобильное ТОРО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31B6185-7F6A-90BB-84DE-862B63E149DB}"/>
              </a:ext>
            </a:extLst>
          </p:cNvPr>
          <p:cNvSpPr txBox="1"/>
          <p:nvPr/>
        </p:nvSpPr>
        <p:spPr>
          <a:xfrm>
            <a:off x="4194892" y="2071648"/>
            <a:ext cx="1570165" cy="336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Myriad Pro"/>
              </a:rPr>
              <a:t>Геоинформационная система</a:t>
            </a:r>
          </a:p>
        </p:txBody>
      </p:sp>
    </p:spTree>
    <p:extLst>
      <p:ext uri="{BB962C8B-B14F-4D97-AF65-F5344CB8AC3E}">
        <p14:creationId xmlns:p14="http://schemas.microsoft.com/office/powerpoint/2010/main" val="2622899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авнобедренный треугольник 11"/>
          <p:cNvSpPr/>
          <p:nvPr/>
        </p:nvSpPr>
        <p:spPr>
          <a:xfrm>
            <a:off x="1936450" y="1835424"/>
            <a:ext cx="6374775" cy="4385518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Myriad Pro"/>
              <a:cs typeface="Myriad Pro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30284" y="5466334"/>
            <a:ext cx="1548000" cy="648000"/>
          </a:xfrm>
          <a:prstGeom prst="roundRect">
            <a:avLst>
              <a:gd name="adj" fmla="val 0"/>
            </a:avLst>
          </a:prstGeom>
          <a:solidFill>
            <a:srgbClr val="004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200" b="1" dirty="0">
                <a:cs typeface="Myriad Pro"/>
              </a:rPr>
              <a:t>Состав</a:t>
            </a:r>
            <a:br>
              <a:rPr lang="en-US" sz="1200" b="1" dirty="0">
                <a:cs typeface="Myriad Pro"/>
              </a:rPr>
            </a:br>
            <a:r>
              <a:rPr lang="ru-RU" sz="1200" b="1" dirty="0">
                <a:cs typeface="Myriad Pro"/>
              </a:rPr>
              <a:t>и иерархия ПА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41265" y="4025039"/>
            <a:ext cx="1548000" cy="648000"/>
          </a:xfrm>
          <a:prstGeom prst="roundRect">
            <a:avLst>
              <a:gd name="adj" fmla="val 0"/>
            </a:avLst>
          </a:prstGeom>
          <a:solidFill>
            <a:srgbClr val="004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200" b="1" dirty="0">
                <a:cs typeface="Myriad Pro"/>
              </a:rPr>
              <a:t>Планирование</a:t>
            </a:r>
            <a:br>
              <a:rPr lang="ru-RU" sz="1200" b="1" dirty="0">
                <a:cs typeface="Myriad Pro"/>
              </a:rPr>
            </a:br>
            <a:r>
              <a:rPr lang="ru-RU" sz="1200" b="1" dirty="0">
                <a:cs typeface="Myriad Pro"/>
              </a:rPr>
              <a:t>по состоянию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30284" y="6220942"/>
            <a:ext cx="6386559" cy="270084"/>
          </a:xfrm>
          <a:prstGeom prst="roundRect">
            <a:avLst>
              <a:gd name="adj" fmla="val 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cs typeface="Myriad Pro"/>
              </a:rPr>
              <a:t>1С:</a:t>
            </a:r>
            <a:r>
              <a:rPr lang="en-US" b="1" dirty="0">
                <a:cs typeface="Myriad Pro"/>
              </a:rPr>
              <a:t>ERP </a:t>
            </a:r>
            <a:r>
              <a:rPr lang="ru-RU" b="1" dirty="0">
                <a:cs typeface="Myriad Pro"/>
              </a:rPr>
              <a:t>Управление предприятием 2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930284" y="4745686"/>
            <a:ext cx="1548000" cy="648000"/>
          </a:xfrm>
          <a:prstGeom prst="roundRect">
            <a:avLst>
              <a:gd name="adj" fmla="val 0"/>
            </a:avLst>
          </a:prstGeom>
          <a:solidFill>
            <a:srgbClr val="004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200" b="1" dirty="0">
                <a:cs typeface="Myriad Pro"/>
              </a:rPr>
              <a:t>Учет простоев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41265" y="5466334"/>
            <a:ext cx="1548000" cy="648000"/>
          </a:xfrm>
          <a:prstGeom prst="roundRect">
            <a:avLst>
              <a:gd name="adj" fmla="val 0"/>
            </a:avLst>
          </a:prstGeom>
          <a:solidFill>
            <a:srgbClr val="004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200" b="1" dirty="0">
                <a:cs typeface="Myriad Pro"/>
              </a:rPr>
              <a:t>Нормативы и технологические карты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374208" y="4745686"/>
            <a:ext cx="1548000" cy="648000"/>
          </a:xfrm>
          <a:prstGeom prst="roundRect">
            <a:avLst>
              <a:gd name="adj" fmla="val 0"/>
            </a:avLst>
          </a:prstGeom>
          <a:solidFill>
            <a:srgbClr val="004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200" b="1" dirty="0">
                <a:solidFill>
                  <a:schemeClr val="lt1"/>
                </a:solidFill>
              </a:rPr>
              <a:t>Ранжирование ПА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41265" y="4745686"/>
            <a:ext cx="1548000" cy="648000"/>
          </a:xfrm>
          <a:prstGeom prst="roundRect">
            <a:avLst>
              <a:gd name="adj" fmla="val 0"/>
            </a:avLst>
          </a:prstGeom>
          <a:solidFill>
            <a:srgbClr val="004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200" b="1" dirty="0">
                <a:cs typeface="Myriad Pro"/>
              </a:rPr>
              <a:t>Журнал дефектов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763227" y="5466334"/>
            <a:ext cx="1548000" cy="648000"/>
          </a:xfrm>
          <a:prstGeom prst="roundRect">
            <a:avLst>
              <a:gd name="adj" fmla="val 0"/>
            </a:avLst>
          </a:prstGeom>
          <a:solidFill>
            <a:srgbClr val="004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200" b="1" dirty="0">
                <a:cs typeface="Myriad Pro"/>
              </a:rPr>
              <a:t>Актуализация структур объектов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763227" y="4745686"/>
            <a:ext cx="1548000" cy="648000"/>
          </a:xfrm>
          <a:prstGeom prst="roundRect">
            <a:avLst>
              <a:gd name="adj" fmla="val 0"/>
            </a:avLst>
          </a:prstGeom>
          <a:solidFill>
            <a:srgbClr val="004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200" b="1" dirty="0">
                <a:solidFill>
                  <a:schemeClr val="lt1"/>
                </a:solidFill>
              </a:rPr>
              <a:t>Расчет индексов технического состояния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152246" y="4745686"/>
            <a:ext cx="1548000" cy="648000"/>
          </a:xfrm>
          <a:prstGeom prst="roundRect">
            <a:avLst>
              <a:gd name="adj" fmla="val 0"/>
            </a:avLst>
          </a:prstGeom>
          <a:solidFill>
            <a:srgbClr val="004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200" b="1" dirty="0">
                <a:cs typeface="Myriad Pro"/>
              </a:rPr>
              <a:t>Измерения/ испытания/</a:t>
            </a:r>
          </a:p>
          <a:p>
            <a:pPr algn="ctr">
              <a:lnSpc>
                <a:spcPct val="80000"/>
              </a:lnSpc>
            </a:pPr>
            <a:r>
              <a:rPr lang="ru-RU" sz="1200" b="1" dirty="0">
                <a:cs typeface="Myriad Pro"/>
              </a:rPr>
              <a:t>наработка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985188" y="4025039"/>
            <a:ext cx="1548000" cy="648000"/>
          </a:xfrm>
          <a:prstGeom prst="roundRect">
            <a:avLst>
              <a:gd name="adj" fmla="val 0"/>
            </a:avLst>
          </a:prstGeom>
          <a:solidFill>
            <a:srgbClr val="004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200" b="1" dirty="0">
                <a:cs typeface="Myriad Pro"/>
              </a:rPr>
              <a:t>Потребности в ресурсах:</a:t>
            </a:r>
            <a:r>
              <a:rPr lang="en-US" sz="1200" b="1" dirty="0">
                <a:cs typeface="Myriad Pro"/>
              </a:rPr>
              <a:t> </a:t>
            </a:r>
            <a:r>
              <a:rPr lang="ru-RU" sz="1200" b="1" dirty="0">
                <a:cs typeface="Myriad Pro"/>
              </a:rPr>
              <a:t>ТМЦ, персонал, </a:t>
            </a:r>
            <a:r>
              <a:rPr lang="ru-RU" sz="1200" b="1" dirty="0" err="1">
                <a:cs typeface="Myriad Pro"/>
              </a:rPr>
              <a:t>МиМ</a:t>
            </a:r>
            <a:endParaRPr lang="ru-RU" sz="1200" b="1" dirty="0">
              <a:cs typeface="Myriad Pro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985188" y="4745686"/>
            <a:ext cx="1548000" cy="648000"/>
          </a:xfrm>
          <a:prstGeom prst="roundRect">
            <a:avLst>
              <a:gd name="adj" fmla="val 0"/>
            </a:avLst>
          </a:prstGeom>
          <a:solidFill>
            <a:srgbClr val="004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200" b="1" dirty="0">
                <a:cs typeface="Myriad Pro"/>
              </a:rPr>
              <a:t>Мобильные решения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930284" y="4025039"/>
            <a:ext cx="1548000" cy="648000"/>
          </a:xfrm>
          <a:prstGeom prst="roundRect">
            <a:avLst>
              <a:gd name="adj" fmla="val 0"/>
            </a:avLst>
          </a:prstGeom>
          <a:solidFill>
            <a:srgbClr val="004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200" b="1" dirty="0">
                <a:cs typeface="Myriad Pro"/>
              </a:rPr>
              <a:t>Планирование ППР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374208" y="4025039"/>
            <a:ext cx="1548000" cy="648000"/>
          </a:xfrm>
          <a:prstGeom prst="roundRect">
            <a:avLst>
              <a:gd name="adj" fmla="val 0"/>
            </a:avLst>
          </a:prstGeom>
          <a:solidFill>
            <a:srgbClr val="004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200" b="1" dirty="0">
                <a:cs typeface="Myriad Pro"/>
              </a:rPr>
              <a:t>Контроль бюджетов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9985188" y="3304392"/>
            <a:ext cx="1548000" cy="648000"/>
          </a:xfrm>
          <a:prstGeom prst="roundRect">
            <a:avLst>
              <a:gd name="adj" fmla="val 0"/>
            </a:avLst>
          </a:prstGeom>
          <a:solidFill>
            <a:srgbClr val="004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200" b="1" dirty="0">
                <a:solidFill>
                  <a:schemeClr val="lt1"/>
                </a:solidFill>
              </a:rPr>
              <a:t>Учет исполнения мероприятий </a:t>
            </a:r>
            <a:r>
              <a:rPr lang="ru-RU" sz="1200" b="1" dirty="0" err="1">
                <a:solidFill>
                  <a:schemeClr val="lt1"/>
                </a:solidFill>
              </a:rPr>
              <a:t>ТПиР</a:t>
            </a:r>
            <a:endParaRPr lang="ru-RU" sz="1200" b="1" dirty="0">
              <a:solidFill>
                <a:schemeClr val="lt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8901251" y="1912880"/>
            <a:ext cx="2624519" cy="905753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tx1"/>
                </a:solidFill>
                <a:cs typeface="Myriad Pro"/>
              </a:rPr>
              <a:t>Платформа 8.3 КОРП:</a:t>
            </a:r>
            <a:r>
              <a:rPr lang="ru-RU" sz="1200" dirty="0">
                <a:solidFill>
                  <a:schemeClr val="tx1"/>
                </a:solidFill>
                <a:cs typeface="Myriad Pro"/>
              </a:rPr>
              <a:t> </a:t>
            </a:r>
          </a:p>
          <a:p>
            <a:pPr marL="96838" indent="-96838">
              <a:lnSpc>
                <a:spcPct val="80000"/>
              </a:lnSpc>
              <a:buFontTx/>
              <a:buChar char="-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Myriad Pro"/>
              </a:rPr>
              <a:t>масштабирование и максимальная производительность</a:t>
            </a:r>
          </a:p>
          <a:p>
            <a:pPr marL="96838" indent="-96838">
              <a:lnSpc>
                <a:spcPct val="80000"/>
              </a:lnSpc>
              <a:buFontTx/>
              <a:buChar char="-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Myriad Pro"/>
              </a:rPr>
              <a:t>тех. поддержка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Myriad Pro"/>
              </a:rPr>
              <a:t>вендора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Myriad Pro"/>
              </a:rPr>
              <a:t> 1С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538572" y="1856422"/>
            <a:ext cx="1548000" cy="648000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200" b="1" dirty="0">
                <a:solidFill>
                  <a:schemeClr val="bg1"/>
                </a:solidFill>
                <a:cs typeface="Myriad Pro"/>
              </a:rPr>
              <a:t>Анализ зрелости процессов СУПА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147529" y="1868958"/>
            <a:ext cx="1548000" cy="648000"/>
          </a:xfrm>
          <a:prstGeom prst="roundRect">
            <a:avLst>
              <a:gd name="adj" fmla="val 0"/>
            </a:avLst>
          </a:prstGeom>
          <a:ln w="31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1200" b="1" dirty="0">
                <a:cs typeface="Myriad Pro"/>
              </a:rPr>
              <a:t>Оценка вероятности отказов и их последствий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735327" y="2586586"/>
            <a:ext cx="1548000" cy="648000"/>
          </a:xfrm>
          <a:prstGeom prst="roundRect">
            <a:avLst>
              <a:gd name="adj" fmla="val 0"/>
            </a:avLst>
          </a:prstGeom>
          <a:solidFill>
            <a:srgbClr val="004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400" b="1" dirty="0">
                <a:cs typeface="Myriad Pro"/>
              </a:rPr>
              <a:t>KPI</a:t>
            </a:r>
            <a:endParaRPr lang="ru-RU" sz="1400" b="1" dirty="0">
              <a:cs typeface="Myriad Pro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346308" y="2586586"/>
            <a:ext cx="1548000" cy="648000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200" b="1" dirty="0">
                <a:solidFill>
                  <a:schemeClr val="bg1"/>
                </a:solidFill>
                <a:cs typeface="Myriad Pro"/>
              </a:rPr>
              <a:t>Корпоративная отчетность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952572" y="2586675"/>
            <a:ext cx="1548000" cy="648000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200" b="1" dirty="0">
                <a:solidFill>
                  <a:schemeClr val="bg1"/>
                </a:solidFill>
                <a:cs typeface="Myriad Pro"/>
              </a:rPr>
              <a:t>Отчетность</a:t>
            </a:r>
            <a:br>
              <a:rPr lang="en-US" sz="1200" b="1" dirty="0">
                <a:solidFill>
                  <a:schemeClr val="bg1"/>
                </a:solidFill>
                <a:cs typeface="Myriad Pro"/>
              </a:rPr>
            </a:br>
            <a:r>
              <a:rPr lang="ru-RU" sz="1200" b="1" dirty="0">
                <a:solidFill>
                  <a:schemeClr val="bg1"/>
                </a:solidFill>
                <a:cs typeface="Myriad Pro"/>
              </a:rPr>
              <a:t>в контролирующие органы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152246" y="5466334"/>
            <a:ext cx="1548000" cy="648000"/>
          </a:xfrm>
          <a:prstGeom prst="roundRect">
            <a:avLst>
              <a:gd name="adj" fmla="val 0"/>
            </a:avLst>
          </a:prstGeom>
          <a:solidFill>
            <a:srgbClr val="004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200" b="1" spc="-30" dirty="0">
                <a:cs typeface="Myriad Pro"/>
              </a:rPr>
              <a:t>Классификаторы, </a:t>
            </a:r>
            <a:r>
              <a:rPr lang="ru-RU" sz="1200" b="1" dirty="0">
                <a:cs typeface="Myriad Pro"/>
              </a:rPr>
              <a:t>единая НСИ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451" y="5587811"/>
            <a:ext cx="1375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Паспортизация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9451" y="4889779"/>
            <a:ext cx="1253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Эксплуатация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763227" y="4025039"/>
            <a:ext cx="1548000" cy="648000"/>
          </a:xfrm>
          <a:prstGeom prst="roundRect">
            <a:avLst>
              <a:gd name="adj" fmla="val 0"/>
            </a:avLst>
          </a:prstGeom>
          <a:solidFill>
            <a:srgbClr val="004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200" b="1" dirty="0">
                <a:cs typeface="Myriad Pro"/>
              </a:rPr>
              <a:t>Планирование директивных ремонтов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152246" y="4025039"/>
            <a:ext cx="1548000" cy="648000"/>
          </a:xfrm>
          <a:prstGeom prst="roundRect">
            <a:avLst>
              <a:gd name="adj" fmla="val 0"/>
            </a:avLst>
          </a:prstGeom>
          <a:solidFill>
            <a:srgbClr val="004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200" b="1" dirty="0">
                <a:cs typeface="Myriad Pro"/>
              </a:rPr>
              <a:t>Планирование</a:t>
            </a:r>
            <a:br>
              <a:rPr lang="en-US" sz="1200" b="1" dirty="0">
                <a:cs typeface="Myriad Pro"/>
              </a:rPr>
            </a:br>
            <a:r>
              <a:rPr lang="ru-RU" sz="1200" b="1" dirty="0">
                <a:cs typeface="Myriad Pro"/>
              </a:rPr>
              <a:t>с использованием ранжирования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39451" y="4143113"/>
            <a:ext cx="1334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Планирование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39451" y="3474504"/>
            <a:ext cx="1135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Исполнение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930284" y="3304392"/>
            <a:ext cx="1548000" cy="648000"/>
          </a:xfrm>
          <a:prstGeom prst="roundRect">
            <a:avLst>
              <a:gd name="adj" fmla="val 0"/>
            </a:avLst>
          </a:prstGeom>
          <a:solidFill>
            <a:srgbClr val="004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200" b="1" dirty="0">
                <a:cs typeface="Myriad Pro"/>
              </a:rPr>
              <a:t>Учет исполнения плана ремонтов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541265" y="3304392"/>
            <a:ext cx="1548000" cy="648000"/>
          </a:xfrm>
          <a:prstGeom prst="roundRect">
            <a:avLst>
              <a:gd name="adj" fmla="val 0"/>
            </a:avLst>
          </a:prstGeom>
          <a:solidFill>
            <a:srgbClr val="004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200" b="1" dirty="0">
                <a:cs typeface="Myriad Pro"/>
              </a:rPr>
              <a:t>Фактические затраты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152246" y="3304392"/>
            <a:ext cx="1548000" cy="648000"/>
          </a:xfrm>
          <a:prstGeom prst="roundRect">
            <a:avLst>
              <a:gd name="adj" fmla="val 0"/>
            </a:avLst>
          </a:prstGeom>
          <a:solidFill>
            <a:srgbClr val="004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200" b="1" dirty="0">
                <a:cs typeface="Myriad Pro"/>
              </a:rPr>
              <a:t>Контроль исполнения бюджета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763227" y="3304392"/>
            <a:ext cx="1548000" cy="648000"/>
          </a:xfrm>
          <a:prstGeom prst="roundRect">
            <a:avLst>
              <a:gd name="adj" fmla="val 0"/>
            </a:avLst>
          </a:prstGeom>
          <a:solidFill>
            <a:srgbClr val="004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200" b="1" dirty="0">
                <a:cs typeface="Myriad Pro"/>
              </a:rPr>
              <a:t>Учет выполнения АВР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8374208" y="3304392"/>
            <a:ext cx="1548000" cy="648000"/>
          </a:xfrm>
          <a:prstGeom prst="roundRect">
            <a:avLst>
              <a:gd name="adj" fmla="val 0"/>
            </a:avLst>
          </a:prstGeom>
          <a:solidFill>
            <a:srgbClr val="004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200" b="1" dirty="0">
                <a:cs typeface="Myriad Pro"/>
              </a:rPr>
              <a:t>Корректировка планов и план-</a:t>
            </a:r>
            <a:r>
              <a:rPr lang="ru-RU" sz="1200" b="1" dirty="0" err="1">
                <a:cs typeface="Myriad Pro"/>
              </a:rPr>
              <a:t>фактный</a:t>
            </a:r>
            <a:r>
              <a:rPr lang="ru-RU" sz="1200" b="1" dirty="0">
                <a:cs typeface="Myriad Pro"/>
              </a:rPr>
              <a:t> анализ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39451" y="2157338"/>
            <a:ext cx="2225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Бизнес-аналитика</a:t>
            </a:r>
            <a:br>
              <a:rPr lang="en-US" sz="1400" b="1" dirty="0"/>
            </a:br>
            <a:r>
              <a:rPr lang="ru-RU" sz="1400" b="1" dirty="0"/>
              <a:t>и предиктивное управление ПА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D551558-46D7-40C1-BD31-173998F846AB}"/>
              </a:ext>
            </a:extLst>
          </p:cNvPr>
          <p:cNvGrpSpPr/>
          <p:nvPr/>
        </p:nvGrpSpPr>
        <p:grpSpPr>
          <a:xfrm>
            <a:off x="8639867" y="5559803"/>
            <a:ext cx="2690641" cy="877865"/>
            <a:chOff x="9704722" y="1976576"/>
            <a:chExt cx="1982825" cy="877865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9704722" y="2284247"/>
              <a:ext cx="1982825" cy="262523"/>
            </a:xfrm>
            <a:prstGeom prst="roundRect">
              <a:avLst>
                <a:gd name="adj" fmla="val 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bg1"/>
                  </a:solidFill>
                  <a:cs typeface="Myriad Pro"/>
                </a:rPr>
                <a:t>- есть опыт реализации</a:t>
              </a:r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>
              <a:off x="9704722" y="2591918"/>
              <a:ext cx="1982825" cy="262523"/>
            </a:xfrm>
            <a:prstGeom prst="roundRect">
              <a:avLst>
                <a:gd name="adj" fmla="val 0"/>
              </a:avLst>
            </a:prstGeom>
            <a:solidFill>
              <a:srgbClr val="0046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cs typeface="Myriad Pro"/>
                </a:rPr>
                <a:t>- есть базовый </a:t>
              </a:r>
              <a:r>
                <a:rPr lang="ru-RU" sz="1100" b="1" dirty="0" err="1">
                  <a:cs typeface="Myriad Pro"/>
                </a:rPr>
                <a:t>функ</a:t>
              </a:r>
              <a:r>
                <a:rPr lang="ru-RU" sz="1100" b="1" dirty="0">
                  <a:cs typeface="Myriad Pro"/>
                </a:rPr>
                <a:t>-л</a:t>
              </a:r>
            </a:p>
          </p:txBody>
        </p:sp>
        <p:sp>
          <p:nvSpPr>
            <p:cNvPr id="53" name="Скругленный прямоугольник 52"/>
            <p:cNvSpPr/>
            <p:nvPr/>
          </p:nvSpPr>
          <p:spPr>
            <a:xfrm>
              <a:off x="9704722" y="1976576"/>
              <a:ext cx="1982825" cy="262523"/>
            </a:xfrm>
            <a:prstGeom prst="roundRect">
              <a:avLst>
                <a:gd name="adj" fmla="val 0"/>
              </a:avLst>
            </a:prstGeom>
            <a:ln w="31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cs typeface="Myriad Pro"/>
                </a:rPr>
                <a:t>- требует разработки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8401364" y="5466335"/>
            <a:ext cx="3125740" cy="1024692"/>
          </a:xfrm>
          <a:prstGeom prst="rect">
            <a:avLst/>
          </a:prstGeom>
          <a:noFill/>
          <a:ln w="19050" cmpd="dbl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29D168E-210A-4EDB-989D-A2EFB73F4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34591"/>
            <a:ext cx="5437188" cy="95267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СУПА на платформе 1С</a:t>
            </a:r>
          </a:p>
        </p:txBody>
      </p:sp>
    </p:spTree>
    <p:extLst>
      <p:ext uri="{BB962C8B-B14F-4D97-AF65-F5344CB8AC3E}">
        <p14:creationId xmlns:p14="http://schemas.microsoft.com/office/powerpoint/2010/main" val="402492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Стрелка влево 2">
            <a:extLst>
              <a:ext uri="{FF2B5EF4-FFF2-40B4-BE49-F238E27FC236}">
                <a16:creationId xmlns:a16="http://schemas.microsoft.com/office/drawing/2014/main" id="{18533ACE-48C2-479B-A603-67B3B32C1268}"/>
              </a:ext>
            </a:extLst>
          </p:cNvPr>
          <p:cNvSpPr/>
          <p:nvPr/>
        </p:nvSpPr>
        <p:spPr>
          <a:xfrm>
            <a:off x="3105648" y="3905969"/>
            <a:ext cx="609706" cy="307777"/>
          </a:xfrm>
          <a:prstGeom prst="leftArrow">
            <a:avLst>
              <a:gd name="adj1" fmla="val 49432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лево 2">
            <a:extLst>
              <a:ext uri="{FF2B5EF4-FFF2-40B4-BE49-F238E27FC236}">
                <a16:creationId xmlns:a16="http://schemas.microsoft.com/office/drawing/2014/main" id="{2EACA85C-BE47-406A-BF84-4614B09A104F}"/>
              </a:ext>
            </a:extLst>
          </p:cNvPr>
          <p:cNvSpPr/>
          <p:nvPr/>
        </p:nvSpPr>
        <p:spPr>
          <a:xfrm>
            <a:off x="3105648" y="5145655"/>
            <a:ext cx="609706" cy="307777"/>
          </a:xfrm>
          <a:prstGeom prst="leftArrow">
            <a:avLst>
              <a:gd name="adj1" fmla="val 49432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лево 2">
            <a:extLst>
              <a:ext uri="{FF2B5EF4-FFF2-40B4-BE49-F238E27FC236}">
                <a16:creationId xmlns:a16="http://schemas.microsoft.com/office/drawing/2014/main" id="{46A67D07-3B1B-408D-AF0C-EA226BF99CEC}"/>
              </a:ext>
            </a:extLst>
          </p:cNvPr>
          <p:cNvSpPr/>
          <p:nvPr/>
        </p:nvSpPr>
        <p:spPr>
          <a:xfrm rot="10800000">
            <a:off x="3105649" y="2666282"/>
            <a:ext cx="609706" cy="307777"/>
          </a:xfrm>
          <a:prstGeom prst="leftArrow">
            <a:avLst>
              <a:gd name="adj1" fmla="val 49432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лево 2"/>
          <p:cNvSpPr/>
          <p:nvPr/>
        </p:nvSpPr>
        <p:spPr>
          <a:xfrm>
            <a:off x="6747912" y="2666283"/>
            <a:ext cx="643487" cy="307777"/>
          </a:xfrm>
          <a:prstGeom prst="leftArrow">
            <a:avLst>
              <a:gd name="adj1" fmla="val 49432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лево 2">
            <a:extLst>
              <a:ext uri="{FF2B5EF4-FFF2-40B4-BE49-F238E27FC236}">
                <a16:creationId xmlns:a16="http://schemas.microsoft.com/office/drawing/2014/main" id="{FF99DF33-7F45-45DE-885B-7AB2FD22A1EE}"/>
              </a:ext>
            </a:extLst>
          </p:cNvPr>
          <p:cNvSpPr/>
          <p:nvPr/>
        </p:nvSpPr>
        <p:spPr>
          <a:xfrm>
            <a:off x="6747912" y="3905969"/>
            <a:ext cx="643487" cy="307777"/>
          </a:xfrm>
          <a:prstGeom prst="leftArrow">
            <a:avLst>
              <a:gd name="adj1" fmla="val 49432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лево 2">
            <a:extLst>
              <a:ext uri="{FF2B5EF4-FFF2-40B4-BE49-F238E27FC236}">
                <a16:creationId xmlns:a16="http://schemas.microsoft.com/office/drawing/2014/main" id="{EC3BF20F-4559-48AF-A2CF-621DCB9F1505}"/>
              </a:ext>
            </a:extLst>
          </p:cNvPr>
          <p:cNvSpPr/>
          <p:nvPr/>
        </p:nvSpPr>
        <p:spPr>
          <a:xfrm>
            <a:off x="6747912" y="5145655"/>
            <a:ext cx="643487" cy="307777"/>
          </a:xfrm>
          <a:prstGeom prst="leftArrow">
            <a:avLst>
              <a:gd name="adj1" fmla="val 49432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7353864" y="3603646"/>
            <a:ext cx="3504636" cy="925196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  <a:prstDash val="solid"/>
          </a:ln>
          <a:effectLst>
            <a:outerShdw blurRad="177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65">
            <a:extLst>
              <a:ext uri="{FF2B5EF4-FFF2-40B4-BE49-F238E27FC236}">
                <a16:creationId xmlns:a16="http://schemas.microsoft.com/office/drawing/2014/main" id="{600BDA1D-8CBD-437F-8C1C-439559B06D85}"/>
              </a:ext>
            </a:extLst>
          </p:cNvPr>
          <p:cNvSpPr/>
          <p:nvPr/>
        </p:nvSpPr>
        <p:spPr>
          <a:xfrm>
            <a:off x="1333500" y="4731687"/>
            <a:ext cx="1763549" cy="1135714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  <a:prstDash val="solid"/>
          </a:ln>
          <a:effectLst>
            <a:outerShdw blurRad="177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65">
            <a:extLst>
              <a:ext uri="{FF2B5EF4-FFF2-40B4-BE49-F238E27FC236}">
                <a16:creationId xmlns:a16="http://schemas.microsoft.com/office/drawing/2014/main" id="{84A7FF18-656A-4997-A064-1B7AD39D2F08}"/>
              </a:ext>
            </a:extLst>
          </p:cNvPr>
          <p:cNvSpPr/>
          <p:nvPr/>
        </p:nvSpPr>
        <p:spPr>
          <a:xfrm>
            <a:off x="1333500" y="3492001"/>
            <a:ext cx="1763549" cy="1135714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  <a:prstDash val="solid"/>
          </a:ln>
          <a:effectLst>
            <a:outerShdw blurRad="177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65">
            <a:extLst>
              <a:ext uri="{FF2B5EF4-FFF2-40B4-BE49-F238E27FC236}">
                <a16:creationId xmlns:a16="http://schemas.microsoft.com/office/drawing/2014/main" id="{8D1A39DF-B5E7-4C45-A342-1D5C3ADD3830}"/>
              </a:ext>
            </a:extLst>
          </p:cNvPr>
          <p:cNvSpPr/>
          <p:nvPr/>
        </p:nvSpPr>
        <p:spPr>
          <a:xfrm>
            <a:off x="1333500" y="2252314"/>
            <a:ext cx="1763549" cy="1135714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  <a:prstDash val="solid"/>
          </a:ln>
          <a:effectLst>
            <a:outerShdw blurRad="177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7358479" y="4670378"/>
            <a:ext cx="3500021" cy="1197023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  <a:prstDash val="solid"/>
          </a:ln>
          <a:effectLst>
            <a:outerShdw blurRad="177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7362540" y="2217464"/>
            <a:ext cx="3495960" cy="1256685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  <a:prstDash val="solid"/>
          </a:ln>
          <a:effectLst>
            <a:outerShdw blurRad="177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02440" y="2217464"/>
            <a:ext cx="3050648" cy="3649936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  <a:prstDash val="solid"/>
          </a:ln>
          <a:effectLst>
            <a:outerShdw blurRad="177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4D5F35D-BAB8-498C-A3A0-27B438DC695F}"/>
              </a:ext>
            </a:extLst>
          </p:cNvPr>
          <p:cNvSpPr txBox="1"/>
          <p:nvPr/>
        </p:nvSpPr>
        <p:spPr>
          <a:xfrm>
            <a:off x="1558984" y="5394817"/>
            <a:ext cx="131258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Consolas" panose="020B0609020204030204" pitchFamily="49" charset="0"/>
              </a:rPr>
              <a:t>АРМ мобильной бригады</a:t>
            </a: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ea typeface="Roboto" panose="02000000000000000000" pitchFamily="2" charset="0"/>
              <a:cs typeface="Consolas" panose="020B0609020204030204" pitchFamily="49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14F26C3-C1D0-488B-A507-010894242C58}"/>
              </a:ext>
            </a:extLst>
          </p:cNvPr>
          <p:cNvSpPr txBox="1"/>
          <p:nvPr/>
        </p:nvSpPr>
        <p:spPr>
          <a:xfrm>
            <a:off x="3963019" y="2548719"/>
            <a:ext cx="252949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СИГМА:АЛЬКОР</a:t>
            </a:r>
            <a:endParaRPr lang="vi-VN" sz="2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4D5F35D-BAB8-498C-A3A0-27B438DC695F}"/>
              </a:ext>
            </a:extLst>
          </p:cNvPr>
          <p:cNvSpPr txBox="1"/>
          <p:nvPr/>
        </p:nvSpPr>
        <p:spPr>
          <a:xfrm>
            <a:off x="8546086" y="2358506"/>
            <a:ext cx="215087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Consolas" panose="020B0609020204030204" pitchFamily="49" charset="0"/>
              </a:rPr>
              <a:t>Электронная карта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Consolas" panose="020B0609020204030204" pitchFamily="49" charset="0"/>
              </a:rPr>
              <a:t>может быть внешним сервисом, решением СИГМА.ГИС </a:t>
            </a:r>
            <a:b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Consolas" panose="020B0609020204030204" pitchFamily="49" charset="0"/>
              </a:rPr>
            </a:b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Consolas" panose="020B0609020204030204" pitchFamily="49" charset="0"/>
              </a:rPr>
              <a:t>или поставляться в рамках продукта «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Consolas" panose="020B0609020204030204" pitchFamily="49" charset="0"/>
              </a:rPr>
              <a:t>Сигма:Алькор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Consolas" panose="020B0609020204030204" pitchFamily="49" charset="0"/>
              </a:rPr>
              <a:t>»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ea typeface="Roboto" panose="02000000000000000000" pitchFamily="2" charset="0"/>
              <a:cs typeface="Consolas" panose="020B0609020204030204" pitchFamily="49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4D5F35D-BAB8-498C-A3A0-27B438DC695F}"/>
              </a:ext>
            </a:extLst>
          </p:cNvPr>
          <p:cNvSpPr txBox="1"/>
          <p:nvPr/>
        </p:nvSpPr>
        <p:spPr>
          <a:xfrm>
            <a:off x="1404092" y="4082622"/>
            <a:ext cx="162236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Consolas" panose="020B0609020204030204" pitchFamily="49" charset="0"/>
              </a:rPr>
              <a:t>АРМ менеджера мобильных бригад</a:t>
            </a: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ea typeface="Roboto" panose="02000000000000000000" pitchFamily="2" charset="0"/>
              <a:cs typeface="Consolas" panose="020B0609020204030204" pitchFamily="49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3868320" y="5029200"/>
            <a:ext cx="1332000" cy="540000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PostgreSQL</a:t>
            </a: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4772180" y="4378200"/>
            <a:ext cx="933641" cy="540000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DB SQL</a:t>
            </a: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5823895" y="4378200"/>
            <a:ext cx="792000" cy="540000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RMQ</a:t>
            </a: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3868320" y="4378200"/>
            <a:ext cx="792000" cy="540000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Web</a:t>
            </a: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5319895" y="5029200"/>
            <a:ext cx="1296000" cy="540000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ELK stack</a:t>
            </a: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5823895" y="3727200"/>
            <a:ext cx="792000" cy="540000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E-mail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160951" y="3352800"/>
            <a:ext cx="21336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2"/>
                </a:solidFill>
              </a:rPr>
              <a:t>На базе открытого ПО</a:t>
            </a:r>
            <a:endParaRPr lang="ru-RU" sz="1200" b="1" dirty="0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3868321" y="3727200"/>
            <a:ext cx="1836000" cy="540000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ru-RU" sz="1600" dirty="0">
                <a:solidFill>
                  <a:schemeClr val="tx2"/>
                </a:solidFill>
              </a:rPr>
              <a:t>ОС АВРОРА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4D5F35D-BAB8-498C-A3A0-27B438DC695F}"/>
              </a:ext>
            </a:extLst>
          </p:cNvPr>
          <p:cNvSpPr txBox="1"/>
          <p:nvPr/>
        </p:nvSpPr>
        <p:spPr>
          <a:xfrm>
            <a:off x="1441160" y="2874832"/>
            <a:ext cx="1548229" cy="2484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Consolas" panose="020B0609020204030204" pitchFamily="49" charset="0"/>
              </a:rPr>
              <a:t>Пользователь СУПА</a:t>
            </a: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ea typeface="Roboto" panose="02000000000000000000" pitchFamily="2" charset="0"/>
              <a:cs typeface="Consolas" panose="020B0609020204030204" pitchFamily="49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886EE90A-D042-4864-BB7F-5162E37E9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82263" y="4935958"/>
            <a:ext cx="466022" cy="42092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8E6FC72-DE1F-4A45-8C6F-F1179FD2D6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71274" y="3648740"/>
            <a:ext cx="288000" cy="420923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4556517-A77C-4D16-9CFA-7FA7F6CB5F28}"/>
              </a:ext>
            </a:extLst>
          </p:cNvPr>
          <p:cNvGrpSpPr/>
          <p:nvPr/>
        </p:nvGrpSpPr>
        <p:grpSpPr>
          <a:xfrm>
            <a:off x="7581474" y="2496496"/>
            <a:ext cx="720000" cy="720000"/>
            <a:chOff x="8000574" y="2498735"/>
            <a:chExt cx="720000" cy="720000"/>
          </a:xfrm>
        </p:grpSpPr>
        <p:sp>
          <p:nvSpPr>
            <p:cNvPr id="44" name="Скругленный прямоугольник 82">
              <a:extLst>
                <a:ext uri="{FF2B5EF4-FFF2-40B4-BE49-F238E27FC236}">
                  <a16:creationId xmlns:a16="http://schemas.microsoft.com/office/drawing/2014/main" id="{AF8EFF96-3234-4C0C-BB4A-B4DA6AA102D3}"/>
                </a:ext>
              </a:extLst>
            </p:cNvPr>
            <p:cNvSpPr/>
            <p:nvPr/>
          </p:nvSpPr>
          <p:spPr>
            <a:xfrm>
              <a:off x="8000574" y="2498735"/>
              <a:ext cx="720000" cy="720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75890F8C-605E-4B84-9B2D-2FB1F9374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241774" y="2660735"/>
              <a:ext cx="237600" cy="396000"/>
            </a:xfrm>
            <a:prstGeom prst="rect">
              <a:avLst/>
            </a:prstGeom>
          </p:spPr>
        </p:pic>
      </p:grpSp>
      <p:sp>
        <p:nvSpPr>
          <p:cNvPr id="52" name="Скругленный прямоугольник 82">
            <a:extLst>
              <a:ext uri="{FF2B5EF4-FFF2-40B4-BE49-F238E27FC236}">
                <a16:creationId xmlns:a16="http://schemas.microsoft.com/office/drawing/2014/main" id="{D9009087-82DD-4A2A-BCBD-77978A1AD852}"/>
              </a:ext>
            </a:extLst>
          </p:cNvPr>
          <p:cNvSpPr/>
          <p:nvPr/>
        </p:nvSpPr>
        <p:spPr>
          <a:xfrm>
            <a:off x="7581474" y="3706244"/>
            <a:ext cx="720000" cy="72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4D5F35D-BAB8-498C-A3A0-27B438DC695F}"/>
              </a:ext>
            </a:extLst>
          </p:cNvPr>
          <p:cNvSpPr txBox="1"/>
          <p:nvPr/>
        </p:nvSpPr>
        <p:spPr>
          <a:xfrm>
            <a:off x="8549139" y="3639824"/>
            <a:ext cx="175212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Consolas" panose="020B0609020204030204" pitchFamily="49" charset="0"/>
              </a:rPr>
              <a:t>Построение маршрута</a:t>
            </a:r>
            <a:br>
              <a:rPr lang="ru-RU" sz="1200" dirty="0">
                <a:ea typeface="Roboto" panose="02000000000000000000" pitchFamily="2" charset="0"/>
                <a:cs typeface="Consolas" panose="020B0609020204030204" pitchFamily="49" charset="0"/>
              </a:rPr>
            </a:b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Consolas" panose="020B0609020204030204" pitchFamily="49" charset="0"/>
              </a:rPr>
              <a:t>использование различных геолокационных сервисов (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Consolas" panose="020B0609020204030204" pitchFamily="49" charset="0"/>
              </a:rPr>
              <a:t>Яндекс.Карты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Consolas" panose="020B0609020204030204" pitchFamily="49" charset="0"/>
              </a:rPr>
              <a:t>, 2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Consolas" panose="020B0609020204030204" pitchFamily="49" charset="0"/>
              </a:rPr>
              <a:t>GIS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Consolas" panose="020B0609020204030204" pitchFamily="49" charset="0"/>
              </a:rPr>
              <a:t>)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ea typeface="Roboto" panose="02000000000000000000" pitchFamily="2" charset="0"/>
              <a:cs typeface="Consolas" panose="020B0609020204030204" pitchFamily="49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4D5F35D-BAB8-498C-A3A0-27B438DC695F}"/>
              </a:ext>
            </a:extLst>
          </p:cNvPr>
          <p:cNvSpPr txBox="1"/>
          <p:nvPr/>
        </p:nvSpPr>
        <p:spPr>
          <a:xfrm>
            <a:off x="8529801" y="4816659"/>
            <a:ext cx="21001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Consolas" panose="020B0609020204030204" pitchFamily="49" charset="0"/>
              </a:rPr>
              <a:t>Сервис ЭП</a:t>
            </a:r>
            <a:br>
              <a:rPr lang="ru-RU" sz="1200" dirty="0">
                <a:ea typeface="Roboto" panose="02000000000000000000" pitchFamily="2" charset="0"/>
                <a:cs typeface="Consolas" panose="020B0609020204030204" pitchFamily="49" charset="0"/>
              </a:rPr>
            </a:b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Consolas" panose="020B0609020204030204" pitchFamily="49" charset="0"/>
              </a:rPr>
              <a:t>возможность подписания документов на мобильном устройстве квалифицированной электронной подписью</a:t>
            </a:r>
          </a:p>
        </p:txBody>
      </p:sp>
      <p:sp>
        <p:nvSpPr>
          <p:cNvPr id="53" name="Скругленный прямоугольник 82">
            <a:extLst>
              <a:ext uri="{FF2B5EF4-FFF2-40B4-BE49-F238E27FC236}">
                <a16:creationId xmlns:a16="http://schemas.microsoft.com/office/drawing/2014/main" id="{D4667532-17F7-40C4-8E8F-50B58A0EAF7D}"/>
              </a:ext>
            </a:extLst>
          </p:cNvPr>
          <p:cNvSpPr/>
          <p:nvPr/>
        </p:nvSpPr>
        <p:spPr>
          <a:xfrm>
            <a:off x="7581474" y="4918200"/>
            <a:ext cx="720000" cy="72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DF4AB3-9318-43CB-8E61-8F21F99BE2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10500" y="5099441"/>
            <a:ext cx="326898" cy="32689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2D5F47A-84B3-4794-8265-D9FCC107E32D}"/>
              </a:ext>
            </a:extLst>
          </p:cNvPr>
          <p:cNvSpPr/>
          <p:nvPr/>
        </p:nvSpPr>
        <p:spPr>
          <a:xfrm>
            <a:off x="1333500" y="1820003"/>
            <a:ext cx="9525000" cy="1653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9468D7AC-50D3-463E-A97E-C89DFD50753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000961" y="2490263"/>
            <a:ext cx="428625" cy="428625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A4262F0-F206-424A-9DAA-B51AC4F9D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СИГМА.Алькор</a:t>
            </a:r>
            <a:b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B8F13B-321B-4091-A07C-E9B96AEF73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720373" y="3836237"/>
            <a:ext cx="466852" cy="46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39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30BDB4DB-7398-54F2-1628-C9F44886472B}"/>
              </a:ext>
            </a:extLst>
          </p:cNvPr>
          <p:cNvSpPr/>
          <p:nvPr/>
        </p:nvSpPr>
        <p:spPr>
          <a:xfrm>
            <a:off x="9010020" y="2892496"/>
            <a:ext cx="707254" cy="707254"/>
          </a:xfrm>
          <a:prstGeom prst="roundRect">
            <a:avLst>
              <a:gd name="adj" fmla="val 7880"/>
            </a:avLst>
          </a:prstGeom>
          <a:gradFill>
            <a:gsLst>
              <a:gs pos="41500">
                <a:schemeClr val="tx2"/>
              </a:gs>
              <a:gs pos="0">
                <a:schemeClr val="tx2">
                  <a:lumMod val="50000"/>
                </a:schemeClr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9AFAE29C-DC81-F87E-D92A-7FD390514268}"/>
              </a:ext>
            </a:extLst>
          </p:cNvPr>
          <p:cNvSpPr/>
          <p:nvPr/>
        </p:nvSpPr>
        <p:spPr>
          <a:xfrm>
            <a:off x="8989472" y="1628775"/>
            <a:ext cx="707254" cy="707254"/>
          </a:xfrm>
          <a:prstGeom prst="roundRect">
            <a:avLst>
              <a:gd name="adj" fmla="val 7880"/>
            </a:avLst>
          </a:prstGeom>
          <a:gradFill>
            <a:gsLst>
              <a:gs pos="41500">
                <a:schemeClr val="tx2"/>
              </a:gs>
              <a:gs pos="0">
                <a:schemeClr val="tx2">
                  <a:lumMod val="50000"/>
                </a:schemeClr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BF9E3854-6DED-7F35-8E0A-EEB0D3FE107A}"/>
              </a:ext>
            </a:extLst>
          </p:cNvPr>
          <p:cNvSpPr/>
          <p:nvPr/>
        </p:nvSpPr>
        <p:spPr>
          <a:xfrm>
            <a:off x="6081885" y="2892496"/>
            <a:ext cx="707254" cy="707254"/>
          </a:xfrm>
          <a:prstGeom prst="roundRect">
            <a:avLst>
              <a:gd name="adj" fmla="val 7880"/>
            </a:avLst>
          </a:prstGeom>
          <a:gradFill>
            <a:gsLst>
              <a:gs pos="41500">
                <a:schemeClr val="tx2"/>
              </a:gs>
              <a:gs pos="0">
                <a:schemeClr val="tx2">
                  <a:lumMod val="50000"/>
                </a:schemeClr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70F37FB-5886-9193-A5D3-BF1A7687C89E}"/>
              </a:ext>
            </a:extLst>
          </p:cNvPr>
          <p:cNvSpPr/>
          <p:nvPr/>
        </p:nvSpPr>
        <p:spPr>
          <a:xfrm>
            <a:off x="6081885" y="1628775"/>
            <a:ext cx="707254" cy="707254"/>
          </a:xfrm>
          <a:prstGeom prst="roundRect">
            <a:avLst>
              <a:gd name="adj" fmla="val 7880"/>
            </a:avLst>
          </a:prstGeom>
          <a:gradFill>
            <a:gsLst>
              <a:gs pos="41500">
                <a:schemeClr val="tx2"/>
              </a:gs>
              <a:gs pos="0">
                <a:schemeClr val="tx2">
                  <a:lumMod val="50000"/>
                </a:schemeClr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311828-C25F-40A7-88BE-C4FE517D9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0656" y="537792"/>
            <a:ext cx="5512532" cy="602639"/>
          </a:xfrm>
        </p:spPr>
        <p:txBody>
          <a:bodyPr>
            <a:normAutofit/>
          </a:bodyPr>
          <a:lstStyle/>
          <a:p>
            <a:r>
              <a:rPr lang="ru-RU" dirty="0"/>
              <a:t>СИГМА.ГИС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CEDC5B6-A9E4-954D-A093-8030E342484C}"/>
              </a:ext>
            </a:extLst>
          </p:cNvPr>
          <p:cNvSpPr txBox="1"/>
          <p:nvPr/>
        </p:nvSpPr>
        <p:spPr>
          <a:xfrm>
            <a:off x="6096000" y="1085959"/>
            <a:ext cx="4574461" cy="21544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ru-RU" sz="1400" b="1" dirty="0"/>
              <a:t>П</a:t>
            </a:r>
            <a:r>
              <a:rPr lang="ru-RU" sz="1400" b="1" dirty="0">
                <a:latin typeface="+mj-lt"/>
              </a:rPr>
              <a:t>озволяет решать функциональные задачи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6B58D6-A1E3-E741-AB87-8E2EDBC5E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65825" y="1811316"/>
            <a:ext cx="390418" cy="3904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432F8CC-4184-B948-9BE1-1D684D589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16752" y="1746744"/>
            <a:ext cx="453260" cy="475923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13F9A7E4-703E-8945-A016-EB3EF4975729}"/>
              </a:ext>
            </a:extLst>
          </p:cNvPr>
          <p:cNvSpPr txBox="1"/>
          <p:nvPr/>
        </p:nvSpPr>
        <p:spPr>
          <a:xfrm>
            <a:off x="6872797" y="1628775"/>
            <a:ext cx="1755227" cy="523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Ситуационного управления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CD0766C8-4FA2-6543-B6D5-F93DCE2786D3}"/>
              </a:ext>
            </a:extLst>
          </p:cNvPr>
          <p:cNvSpPr txBox="1"/>
          <p:nvPr/>
        </p:nvSpPr>
        <p:spPr>
          <a:xfrm>
            <a:off x="9897146" y="1628775"/>
            <a:ext cx="1755227" cy="7386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Технического обслуживания </a:t>
            </a:r>
            <a:b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 ремонта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75165A1-4B56-A342-9444-EA3EB0DAE5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39839" y="3012380"/>
            <a:ext cx="412312" cy="466092"/>
          </a:xfrm>
          <a:prstGeom prst="rect">
            <a:avLst/>
          </a:prstGeom>
        </p:spPr>
      </p:pic>
      <p:sp>
        <p:nvSpPr>
          <p:cNvPr id="13" name="TextBox 7">
            <a:extLst>
              <a:ext uri="{FF2B5EF4-FFF2-40B4-BE49-F238E27FC236}">
                <a16:creationId xmlns:a16="http://schemas.microsoft.com/office/drawing/2014/main" id="{AF06FF1F-8773-5B47-9FA2-A43DF7B87BDE}"/>
              </a:ext>
            </a:extLst>
          </p:cNvPr>
          <p:cNvSpPr txBox="1"/>
          <p:nvPr/>
        </p:nvSpPr>
        <p:spPr>
          <a:xfrm>
            <a:off x="6902880" y="2892496"/>
            <a:ext cx="1755227" cy="523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Учёта</a:t>
            </a: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Электроэнергии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025E9EA-A50E-D746-88FC-586A8C9C1D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147572" y="3028679"/>
            <a:ext cx="432713" cy="470341"/>
          </a:xfrm>
          <a:prstGeom prst="rect">
            <a:avLst/>
          </a:prstGeom>
        </p:spPr>
      </p:pic>
      <p:sp>
        <p:nvSpPr>
          <p:cNvPr id="15" name="TextBox 9">
            <a:extLst>
              <a:ext uri="{FF2B5EF4-FFF2-40B4-BE49-F238E27FC236}">
                <a16:creationId xmlns:a16="http://schemas.microsoft.com/office/drawing/2014/main" id="{898A16A4-E90F-4049-B4B3-0D1882502834}"/>
              </a:ext>
            </a:extLst>
          </p:cNvPr>
          <p:cNvSpPr txBox="1"/>
          <p:nvPr/>
        </p:nvSpPr>
        <p:spPr>
          <a:xfrm>
            <a:off x="9844712" y="2892496"/>
            <a:ext cx="1873397" cy="7386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Развития </a:t>
            </a:r>
            <a:b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 технологического </a:t>
            </a: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Присоединения</a:t>
            </a:r>
          </a:p>
        </p:txBody>
      </p:sp>
      <p:sp>
        <p:nvSpPr>
          <p:cNvPr id="18" name="Прямоугольник: скругленные верхние углы 17">
            <a:extLst>
              <a:ext uri="{FF2B5EF4-FFF2-40B4-BE49-F238E27FC236}">
                <a16:creationId xmlns:a16="http://schemas.microsoft.com/office/drawing/2014/main" id="{B467D84F-0A02-CE4E-B5B8-E4643A2EF76C}"/>
              </a:ext>
            </a:extLst>
          </p:cNvPr>
          <p:cNvSpPr/>
          <p:nvPr/>
        </p:nvSpPr>
        <p:spPr>
          <a:xfrm rot="5400000">
            <a:off x="1776828" y="3349975"/>
            <a:ext cx="874504" cy="4428162"/>
          </a:xfrm>
          <a:prstGeom prst="round2SameRect">
            <a:avLst>
              <a:gd name="adj1" fmla="val 12319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000" dirty="0"/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5762FA03-4CD2-CF44-8C97-2F0B9618CD54}"/>
              </a:ext>
            </a:extLst>
          </p:cNvPr>
          <p:cNvSpPr txBox="1"/>
          <p:nvPr/>
        </p:nvSpPr>
        <p:spPr>
          <a:xfrm>
            <a:off x="586362" y="5238078"/>
            <a:ext cx="3769881" cy="7017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lvl="1">
              <a:lnSpc>
                <a:spcPct val="90000"/>
              </a:lnSpc>
            </a:pPr>
            <a:r>
              <a:rPr lang="ru-RU" sz="1100" b="1" dirty="0">
                <a:solidFill>
                  <a:schemeClr val="bg1"/>
                </a:solidFill>
                <a:latin typeface="+mn-lt"/>
              </a:rPr>
              <a:t>Информационная модель поддерживает взаимодействие в соответствии с Общей информационной моделью (</a:t>
            </a:r>
            <a:r>
              <a:rPr lang="en-US" sz="1100" b="1" dirty="0">
                <a:solidFill>
                  <a:schemeClr val="bg1"/>
                </a:solidFill>
                <a:latin typeface="+mn-lt"/>
              </a:rPr>
              <a:t>Common Information Model</a:t>
            </a:r>
            <a:r>
              <a:rPr lang="ru-RU" sz="1100" b="1" dirty="0">
                <a:solidFill>
                  <a:schemeClr val="bg1"/>
                </a:solidFill>
                <a:latin typeface="+mn-lt"/>
              </a:rPr>
              <a:t> – </a:t>
            </a:r>
            <a:r>
              <a:rPr lang="en-US" sz="1100" b="1" dirty="0">
                <a:solidFill>
                  <a:schemeClr val="bg1"/>
                </a:solidFill>
                <a:latin typeface="+mn-lt"/>
              </a:rPr>
              <a:t>CIM</a:t>
            </a:r>
            <a:r>
              <a:rPr lang="ru-RU" sz="1100" b="1" dirty="0">
                <a:solidFill>
                  <a:schemeClr val="bg1"/>
                </a:solidFill>
                <a:latin typeface="+mn-lt"/>
              </a:rPr>
              <a:t>) в соответствии </a:t>
            </a:r>
            <a:br>
              <a:rPr lang="ru-RU" sz="1100" b="1" dirty="0">
                <a:solidFill>
                  <a:schemeClr val="bg1"/>
                </a:solidFill>
                <a:latin typeface="+mn-lt"/>
              </a:rPr>
            </a:br>
            <a:r>
              <a:rPr lang="ru-RU" sz="1100" b="1" dirty="0">
                <a:solidFill>
                  <a:schemeClr val="bg1"/>
                </a:solidFill>
                <a:latin typeface="+mn-lt"/>
              </a:rPr>
              <a:t>со стандартами МЭК 61970-301 и 61968-11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9E3223-654A-644F-BBFB-E2EA87DA6EDE}"/>
              </a:ext>
            </a:extLst>
          </p:cNvPr>
          <p:cNvSpPr txBox="1"/>
          <p:nvPr/>
        </p:nvSpPr>
        <p:spPr>
          <a:xfrm>
            <a:off x="658813" y="1086918"/>
            <a:ext cx="4081863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1600" b="1"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ru-RU" sz="1400" dirty="0"/>
              <a:t>Обеспечивает сбор, хранение, обработку, предоставление и визуализацию пространственных данных по: </a:t>
            </a: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1D1FEFD2-867F-894E-B998-D778D46509D3}"/>
              </a:ext>
            </a:extLst>
          </p:cNvPr>
          <p:cNvGrpSpPr/>
          <p:nvPr/>
        </p:nvGrpSpPr>
        <p:grpSpPr>
          <a:xfrm>
            <a:off x="658813" y="1976758"/>
            <a:ext cx="3715905" cy="2728142"/>
            <a:chOff x="407988" y="2203016"/>
            <a:chExt cx="6181725" cy="4291870"/>
          </a:xfrm>
        </p:grpSpPr>
        <p:sp>
          <p:nvSpPr>
            <p:cNvPr id="29" name="Стрелка: пятиугольник 29">
              <a:extLst>
                <a:ext uri="{FF2B5EF4-FFF2-40B4-BE49-F238E27FC236}">
                  <a16:creationId xmlns:a16="http://schemas.microsoft.com/office/drawing/2014/main" id="{5FA8127A-B050-C64B-B3BC-C39EA980FE9A}"/>
                </a:ext>
              </a:extLst>
            </p:cNvPr>
            <p:cNvSpPr/>
            <p:nvPr/>
          </p:nvSpPr>
          <p:spPr>
            <a:xfrm>
              <a:off x="407988" y="2203016"/>
              <a:ext cx="6181725" cy="1022522"/>
            </a:xfrm>
            <a:prstGeom prst="homePlate">
              <a:avLst>
                <a:gd name="adj" fmla="val 35947"/>
              </a:avLst>
            </a:prstGeom>
            <a:solidFill>
              <a:schemeClr val="bg1"/>
            </a:solidFill>
            <a:ln w="3175"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schemeClr val="tx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30" name="Стрелка: пятиугольник 30">
              <a:extLst>
                <a:ext uri="{FF2B5EF4-FFF2-40B4-BE49-F238E27FC236}">
                  <a16:creationId xmlns:a16="http://schemas.microsoft.com/office/drawing/2014/main" id="{E963084F-4C75-2041-9AC2-29DFD44848A1}"/>
                </a:ext>
              </a:extLst>
            </p:cNvPr>
            <p:cNvSpPr/>
            <p:nvPr/>
          </p:nvSpPr>
          <p:spPr>
            <a:xfrm>
              <a:off x="407988" y="3274306"/>
              <a:ext cx="6181725" cy="1022522"/>
            </a:xfrm>
            <a:prstGeom prst="homePlate">
              <a:avLst>
                <a:gd name="adj" fmla="val 35947"/>
              </a:avLst>
            </a:prstGeom>
            <a:solidFill>
              <a:schemeClr val="bg1"/>
            </a:solidFill>
            <a:ln w="3175"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schemeClr val="tx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31" name="Стрелка: пятиугольник 31">
              <a:extLst>
                <a:ext uri="{FF2B5EF4-FFF2-40B4-BE49-F238E27FC236}">
                  <a16:creationId xmlns:a16="http://schemas.microsoft.com/office/drawing/2014/main" id="{56A6805C-46E0-2749-92E2-678E58AF1A0A}"/>
                </a:ext>
              </a:extLst>
            </p:cNvPr>
            <p:cNvSpPr/>
            <p:nvPr/>
          </p:nvSpPr>
          <p:spPr>
            <a:xfrm>
              <a:off x="407988" y="4370232"/>
              <a:ext cx="6181725" cy="1022522"/>
            </a:xfrm>
            <a:prstGeom prst="homePlate">
              <a:avLst>
                <a:gd name="adj" fmla="val 35947"/>
              </a:avLst>
            </a:prstGeom>
            <a:solidFill>
              <a:schemeClr val="bg1"/>
            </a:solidFill>
            <a:ln w="3175"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schemeClr val="tx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32" name="Стрелка: пятиугольник 32">
              <a:extLst>
                <a:ext uri="{FF2B5EF4-FFF2-40B4-BE49-F238E27FC236}">
                  <a16:creationId xmlns:a16="http://schemas.microsoft.com/office/drawing/2014/main" id="{52DF7E2D-DE30-FF4D-8313-58BA349EF2D8}"/>
                </a:ext>
              </a:extLst>
            </p:cNvPr>
            <p:cNvSpPr/>
            <p:nvPr/>
          </p:nvSpPr>
          <p:spPr>
            <a:xfrm>
              <a:off x="407988" y="5472364"/>
              <a:ext cx="6181725" cy="1022522"/>
            </a:xfrm>
            <a:prstGeom prst="homePlate">
              <a:avLst>
                <a:gd name="adj" fmla="val 35947"/>
              </a:avLst>
            </a:prstGeom>
            <a:solidFill>
              <a:schemeClr val="bg1"/>
            </a:solidFill>
            <a:ln w="3175"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schemeClr val="tx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5398D85-E8F9-5748-B8D3-AB3361F105D2}"/>
                </a:ext>
              </a:extLst>
            </p:cNvPr>
            <p:cNvSpPr txBox="1"/>
            <p:nvPr/>
          </p:nvSpPr>
          <p:spPr>
            <a:xfrm>
              <a:off x="1963435" y="5621069"/>
              <a:ext cx="4229098" cy="7747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Условиям и среде функционирования </a:t>
              </a:r>
              <a:r>
                <a:rPr lang="ru-RU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(включая природные, техногенные, политические, социальные, географические и другие факторы)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FE6EFFA-6A59-0146-ACE6-BB22B9739EA7}"/>
                </a:ext>
              </a:extLst>
            </p:cNvPr>
            <p:cNvSpPr txBox="1"/>
            <p:nvPr/>
          </p:nvSpPr>
          <p:spPr>
            <a:xfrm>
              <a:off x="1963435" y="4560455"/>
              <a:ext cx="2825214" cy="759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Объектам </a:t>
              </a:r>
              <a:b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присоединения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7EF992D-791C-C64F-9CE0-770461929A6C}"/>
                </a:ext>
              </a:extLst>
            </p:cNvPr>
            <p:cNvSpPr txBox="1"/>
            <p:nvPr/>
          </p:nvSpPr>
          <p:spPr>
            <a:xfrm>
              <a:off x="1963435" y="3453153"/>
              <a:ext cx="2493002" cy="759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Потребителям </a:t>
              </a:r>
              <a:b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его услуг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DE86D66-D1FD-0746-BEB3-A956D17439EB}"/>
                </a:ext>
              </a:extLst>
            </p:cNvPr>
            <p:cNvSpPr txBox="1"/>
            <p:nvPr/>
          </p:nvSpPr>
          <p:spPr>
            <a:xfrm>
              <a:off x="1963435" y="2388546"/>
              <a:ext cx="2229219" cy="759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Активам </a:t>
              </a:r>
              <a:b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общества</a:t>
              </a:r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4BC532AA-763D-414F-96E1-BA4774BD4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62696" y="2493051"/>
              <a:ext cx="509451" cy="424543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91F29871-5013-804D-8474-0CBD77E7C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90171" y="3511934"/>
              <a:ext cx="454500" cy="416625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EE6A53A7-978D-AF43-90F0-6E4698B16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14944" y="4550721"/>
              <a:ext cx="804954" cy="615552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F2B16738-2FAE-9444-AB73-E23C34D47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001420" y="5735990"/>
              <a:ext cx="453077" cy="453077"/>
            </a:xfrm>
            <a:prstGeom prst="rect">
              <a:avLst/>
            </a:prstGeom>
          </p:spPr>
        </p:pic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FCD8132E-2C43-3F44-83D6-08F8D31630A1}"/>
              </a:ext>
            </a:extLst>
          </p:cNvPr>
          <p:cNvSpPr txBox="1"/>
          <p:nvPr/>
        </p:nvSpPr>
        <p:spPr>
          <a:xfrm>
            <a:off x="9707838" y="5590784"/>
            <a:ext cx="2058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Системы управления средствами связи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006685E-2EF1-9F45-B47F-578192C3D205}"/>
              </a:ext>
            </a:extLst>
          </p:cNvPr>
          <p:cNvSpPr txBox="1"/>
          <p:nvPr/>
        </p:nvSpPr>
        <p:spPr>
          <a:xfrm>
            <a:off x="9697942" y="4965117"/>
            <a:ext cx="19969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Системы учета аварийности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BF75F6C-8BDB-9B4B-9970-CFB9950DC5B1}"/>
              </a:ext>
            </a:extLst>
          </p:cNvPr>
          <p:cNvSpPr txBox="1"/>
          <p:nvPr/>
        </p:nvSpPr>
        <p:spPr>
          <a:xfrm>
            <a:off x="6477457" y="5881333"/>
            <a:ext cx="24396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Системы мониторинга транспорта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28560E2-272D-0345-847B-1876F7AF273C}"/>
              </a:ext>
            </a:extLst>
          </p:cNvPr>
          <p:cNvSpPr txBox="1"/>
          <p:nvPr/>
        </p:nvSpPr>
        <p:spPr>
          <a:xfrm>
            <a:off x="6477457" y="5427114"/>
            <a:ext cx="22410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Технологические системы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E1DBB85-A541-814D-A8EA-01620C37D6DB}"/>
              </a:ext>
            </a:extLst>
          </p:cNvPr>
          <p:cNvSpPr txBox="1"/>
          <p:nvPr/>
        </p:nvSpPr>
        <p:spPr>
          <a:xfrm>
            <a:off x="6477457" y="4965117"/>
            <a:ext cx="9038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СУПА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DBF72F0D-2AA9-0D4A-B41B-D55187AD9B0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096000" y="4995939"/>
            <a:ext cx="246528" cy="246528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1281BE79-EF1C-8848-BFC3-A7029DBFF53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096000" y="5457936"/>
            <a:ext cx="246528" cy="246528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45BF1E7D-8ADD-7A4B-B530-A5C2A994093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096000" y="6014895"/>
            <a:ext cx="246528" cy="246528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D6A4B3AB-85D9-314A-9360-9C377E1D8C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359317" y="5098679"/>
            <a:ext cx="246528" cy="246528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E20F05AC-A0E1-4248-A222-A7F134C6522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339084" y="5724346"/>
            <a:ext cx="246528" cy="246528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CAE8FCBB-0F7A-9740-81AA-CE4F1DA7ACAF}"/>
              </a:ext>
            </a:extLst>
          </p:cNvPr>
          <p:cNvSpPr txBox="1"/>
          <p:nvPr/>
        </p:nvSpPr>
        <p:spPr>
          <a:xfrm>
            <a:off x="6096000" y="4285507"/>
            <a:ext cx="373226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latin typeface="+mj-lt"/>
                <a:ea typeface="+mj-ea"/>
                <a:cs typeface="+mj-cs"/>
              </a:rPr>
              <a:t>В СИГМА.ГИС реализована интеграция с информационными системами</a:t>
            </a: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7D319AB0-6045-A247-9A80-9CE8B7D43F93}"/>
              </a:ext>
            </a:extLst>
          </p:cNvPr>
          <p:cNvSpPr/>
          <p:nvPr/>
        </p:nvSpPr>
        <p:spPr>
          <a:xfrm rot="5400000">
            <a:off x="2835570" y="3771700"/>
            <a:ext cx="5400000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</p:spTree>
    <p:extLst>
      <p:ext uri="{BB962C8B-B14F-4D97-AF65-F5344CB8AC3E}">
        <p14:creationId xmlns:p14="http://schemas.microsoft.com/office/powerpoint/2010/main" val="506980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311828-C25F-40A7-88BE-C4FE517D9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СИГМА.ЭАД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7BEA81-F228-E0E0-BFA0-EF1B76CA93EA}"/>
              </a:ext>
            </a:extLst>
          </p:cNvPr>
          <p:cNvSpPr txBox="1"/>
          <p:nvPr/>
        </p:nvSpPr>
        <p:spPr>
          <a:xfrm>
            <a:off x="6852056" y="1501559"/>
            <a:ext cx="4174009" cy="1359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88"/>
              </a:spcAft>
              <a:buSzPct val="60000"/>
              <a:tabLst>
                <a:tab pos="244750" algn="l"/>
              </a:tabLst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Поиск Документов</a:t>
            </a:r>
            <a:b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в Хранилище</a:t>
            </a:r>
          </a:p>
          <a:p>
            <a:pPr marL="158367" lvl="2" indent="-158367" defTabSz="829269">
              <a:spcBef>
                <a:spcPct val="0"/>
              </a:spcBef>
              <a:spcAft>
                <a:spcPts val="1088"/>
              </a:spcAft>
              <a:buSzPct val="100000"/>
              <a:buFont typeface="Arial" panose="020B0604020202020204" pitchFamily="34" charset="0"/>
              <a:buChar char="•"/>
              <a:tabLst>
                <a:tab pos="244750" algn="l"/>
              </a:tabLst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Атрибутивный (по значениям атрибутов документов)</a:t>
            </a:r>
          </a:p>
          <a:p>
            <a:pPr marL="158367" lvl="2" indent="-158367" defTabSz="829269">
              <a:spcBef>
                <a:spcPct val="0"/>
              </a:spcBef>
              <a:spcAft>
                <a:spcPts val="1088"/>
              </a:spcAft>
              <a:buSzPct val="100000"/>
              <a:buFont typeface="Arial" panose="020B0604020202020204" pitchFamily="34" charset="0"/>
              <a:buChar char="•"/>
              <a:tabLst>
                <a:tab pos="244750" algn="l"/>
              </a:tabLst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Контекстный (по содержанию указанных словосочетаний в документах)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0EE700-0708-00FE-4E20-E5F4AC6FB80D}"/>
              </a:ext>
            </a:extLst>
          </p:cNvPr>
          <p:cNvSpPr txBox="1"/>
          <p:nvPr/>
        </p:nvSpPr>
        <p:spPr>
          <a:xfrm>
            <a:off x="1531027" y="1501559"/>
            <a:ext cx="4203947" cy="2023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183" lvl="1" defTabSz="829269">
              <a:spcAft>
                <a:spcPts val="1088"/>
              </a:spcAft>
              <a:buSzPct val="60000"/>
              <a:tabLst>
                <a:tab pos="244750" algn="l"/>
              </a:tabLst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Просмотр содержимого Хранилища</a:t>
            </a:r>
          </a:p>
          <a:p>
            <a:pPr marL="158367" lvl="2" indent="-158367" defTabSz="829269">
              <a:spcBef>
                <a:spcPct val="0"/>
              </a:spcBef>
              <a:spcAft>
                <a:spcPts val="1088"/>
              </a:spcAft>
              <a:buSzPct val="100000"/>
              <a:buFont typeface="Arial" panose="020B0604020202020204" pitchFamily="34" charset="0"/>
              <a:buChar char="•"/>
              <a:tabLst>
                <a:tab pos="244750" algn="l"/>
              </a:tabLst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Представление структуры Хранилища</a:t>
            </a:r>
            <a:b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в виде таблицы с группировкой, сортировкой, пользовательскими запросами</a:t>
            </a:r>
          </a:p>
          <a:p>
            <a:pPr marL="158367" lvl="2" indent="-158367" defTabSz="829269">
              <a:spcBef>
                <a:spcPct val="0"/>
              </a:spcBef>
              <a:spcAft>
                <a:spcPts val="1088"/>
              </a:spcAft>
              <a:buSzPct val="100000"/>
              <a:buFont typeface="Arial" panose="020B0604020202020204" pitchFamily="34" charset="0"/>
              <a:buChar char="•"/>
              <a:tabLst>
                <a:tab pos="244750" algn="l"/>
              </a:tabLst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Пользовательские фильтры для поиска</a:t>
            </a:r>
            <a:b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и работы со списками документов</a:t>
            </a:r>
          </a:p>
          <a:p>
            <a:pPr marL="158367" lvl="2" indent="-158367" defTabSz="829269">
              <a:spcBef>
                <a:spcPct val="0"/>
              </a:spcBef>
              <a:spcAft>
                <a:spcPts val="1088"/>
              </a:spcAft>
              <a:buSzPct val="100000"/>
              <a:buFont typeface="Arial" panose="020B0604020202020204" pitchFamily="34" charset="0"/>
              <a:buChar char="•"/>
              <a:tabLst>
                <a:tab pos="244750" algn="l"/>
              </a:tabLst>
              <a:defRPr/>
            </a:pP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Кастомизированные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 выборки (каталоги) документов</a:t>
            </a:r>
            <a:b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для индивидуального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или совместного использования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FBC18CD-AA04-656D-86F0-6162AF1A09E3}"/>
              </a:ext>
            </a:extLst>
          </p:cNvPr>
          <p:cNvGrpSpPr/>
          <p:nvPr/>
        </p:nvGrpSpPr>
        <p:grpSpPr>
          <a:xfrm>
            <a:off x="5953198" y="1515771"/>
            <a:ext cx="720000" cy="720000"/>
            <a:chOff x="6352841" y="2325183"/>
            <a:chExt cx="987684" cy="987684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8E7D05ED-77BE-3652-8D8B-5F70921A183B}"/>
                </a:ext>
              </a:extLst>
            </p:cNvPr>
            <p:cNvSpPr/>
            <p:nvPr/>
          </p:nvSpPr>
          <p:spPr>
            <a:xfrm>
              <a:off x="6352841" y="2325183"/>
              <a:ext cx="987684" cy="9876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2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36B12FA4-CE5F-269F-D289-7B265CD76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659786" y="2610404"/>
              <a:ext cx="417242" cy="417242"/>
            </a:xfrm>
            <a:prstGeom prst="rect">
              <a:avLst/>
            </a:prstGeom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9B2D3EA4-E7EA-0B67-9D14-EB35A5782502}"/>
              </a:ext>
            </a:extLst>
          </p:cNvPr>
          <p:cNvGrpSpPr/>
          <p:nvPr/>
        </p:nvGrpSpPr>
        <p:grpSpPr>
          <a:xfrm>
            <a:off x="658813" y="1515771"/>
            <a:ext cx="720000" cy="720000"/>
            <a:chOff x="1577105" y="2325183"/>
            <a:chExt cx="987684" cy="987684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E84F17C0-3DE7-1C12-0510-D6B9799CB8D2}"/>
                </a:ext>
              </a:extLst>
            </p:cNvPr>
            <p:cNvSpPr/>
            <p:nvPr/>
          </p:nvSpPr>
          <p:spPr>
            <a:xfrm>
              <a:off x="1577105" y="2325183"/>
              <a:ext cx="987684" cy="9876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2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8DF9F144-286B-584D-904E-1B930DD70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823080" y="2674436"/>
              <a:ext cx="495732" cy="289177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85ADD3E-DCF7-F494-7EFD-BFBA26E869A9}"/>
              </a:ext>
            </a:extLst>
          </p:cNvPr>
          <p:cNvSpPr txBox="1"/>
          <p:nvPr/>
        </p:nvSpPr>
        <p:spPr>
          <a:xfrm>
            <a:off x="6762567" y="3152688"/>
            <a:ext cx="5044734" cy="3470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183" lvl="1" defTabSz="829269">
              <a:spcBef>
                <a:spcPct val="0"/>
              </a:spcBef>
              <a:spcAft>
                <a:spcPts val="544"/>
              </a:spcAft>
              <a:buSzPct val="60000"/>
              <a:tabLst>
                <a:tab pos="244750" algn="l"/>
              </a:tabLst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Сервисы Хранилища</a:t>
            </a:r>
          </a:p>
          <a:p>
            <a:pPr marL="247629" lvl="2" indent="-168446" defTabSz="829269">
              <a:spcBef>
                <a:spcPct val="0"/>
              </a:spcBef>
              <a:spcAft>
                <a:spcPts val="544"/>
              </a:spcAft>
              <a:buSzPct val="100000"/>
              <a:buFont typeface="Arial" panose="020B0604020202020204" pitchFamily="34" charset="0"/>
              <a:buChar char="•"/>
              <a:tabLst>
                <a:tab pos="244750" algn="l"/>
              </a:tabLst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Создание групп хранения и атрибутов описания («карточки») </a:t>
            </a:r>
            <a:b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для любого типа документа</a:t>
            </a:r>
          </a:p>
          <a:p>
            <a:pPr marL="247629" lvl="2" indent="-168446" defTabSz="829269">
              <a:spcBef>
                <a:spcPct val="0"/>
              </a:spcBef>
              <a:spcAft>
                <a:spcPts val="544"/>
              </a:spcAft>
              <a:buSzPct val="100000"/>
              <a:buFont typeface="Arial" panose="020B0604020202020204" pitchFamily="34" charset="0"/>
              <a:buChar char="•"/>
              <a:tabLst>
                <a:tab pos="244750" algn="l"/>
              </a:tabLst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Размещение документов по структуре</a:t>
            </a:r>
          </a:p>
          <a:p>
            <a:pPr marL="247629" lvl="2" indent="-168446" defTabSz="829269">
              <a:spcBef>
                <a:spcPct val="0"/>
              </a:spcBef>
              <a:spcAft>
                <a:spcPts val="544"/>
              </a:spcAft>
              <a:buSzPct val="100000"/>
              <a:buFont typeface="Arial" panose="020B0604020202020204" pitchFamily="34" charset="0"/>
              <a:buChar char="•"/>
              <a:tabLst>
                <a:tab pos="244750" algn="l"/>
              </a:tabLst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Мониторинг заданий на копирование документов между узлами </a:t>
            </a:r>
            <a:b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(для распределенного хранилища)</a:t>
            </a:r>
          </a:p>
          <a:p>
            <a:pPr marL="247629" lvl="2" indent="-168446" defTabSz="829269">
              <a:spcBef>
                <a:spcPct val="0"/>
              </a:spcBef>
              <a:spcAft>
                <a:spcPts val="544"/>
              </a:spcAft>
              <a:buSzPct val="100000"/>
              <a:buFont typeface="Arial" panose="020B0604020202020204" pitchFamily="34" charset="0"/>
              <a:buChar char="•"/>
              <a:tabLst>
                <a:tab pos="244750" algn="l"/>
              </a:tabLst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Мгновенная репликация «карточки» документов между узлами </a:t>
            </a:r>
            <a:b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(для распределенного хранилища)</a:t>
            </a:r>
          </a:p>
          <a:p>
            <a:pPr marL="247629" lvl="2" indent="-168446" defTabSz="829269">
              <a:spcBef>
                <a:spcPct val="0"/>
              </a:spcBef>
              <a:spcAft>
                <a:spcPts val="544"/>
              </a:spcAft>
              <a:buSzPct val="100000"/>
              <a:buFont typeface="Arial" panose="020B0604020202020204" pitchFamily="34" charset="0"/>
              <a:buChar char="•"/>
              <a:tabLst>
                <a:tab pos="244750" algn="l"/>
              </a:tabLst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Прикрепление файла без загрузки на сервер,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с указанием ссылки </a:t>
            </a:r>
            <a:b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на файл в системах UNC, FTP, HTTP</a:t>
            </a:r>
          </a:p>
          <a:p>
            <a:pPr marL="247629" lvl="2" indent="-168446" defTabSz="829269">
              <a:spcBef>
                <a:spcPct val="0"/>
              </a:spcBef>
              <a:spcAft>
                <a:spcPts val="544"/>
              </a:spcAft>
              <a:buSzPct val="100000"/>
              <a:buFont typeface="Arial" panose="020B0604020202020204" pitchFamily="34" charset="0"/>
              <a:buChar char="•"/>
              <a:tabLst>
                <a:tab pos="244750" algn="l"/>
              </a:tabLst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Журнализация действий пользователей</a:t>
            </a:r>
          </a:p>
          <a:p>
            <a:pPr marL="247629" lvl="2" indent="-168446" defTabSz="829269">
              <a:spcBef>
                <a:spcPct val="0"/>
              </a:spcBef>
              <a:spcAft>
                <a:spcPts val="544"/>
              </a:spcAft>
              <a:buSzPct val="100000"/>
              <a:buFont typeface="Arial" panose="020B0604020202020204" pitchFamily="34" charset="0"/>
              <a:buChar char="•"/>
              <a:tabLst>
                <a:tab pos="244750" algn="l"/>
              </a:tabLst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Сквозная идентификация пользователей (интеграция с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activedirectory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)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  <a:p>
            <a:pPr marL="247629" lvl="2" indent="-168446" defTabSz="829269">
              <a:spcBef>
                <a:spcPct val="0"/>
              </a:spcBef>
              <a:spcAft>
                <a:spcPts val="544"/>
              </a:spcAft>
              <a:buSzPct val="100000"/>
              <a:buFont typeface="Arial" panose="020B0604020202020204" pitchFamily="34" charset="0"/>
              <a:buChar char="•"/>
              <a:tabLst>
                <a:tab pos="244750" algn="l"/>
              </a:tabLst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Создание жизненного  цикла для каждого типа документа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 (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перспектива развития)</a:t>
            </a:r>
          </a:p>
          <a:p>
            <a:pPr marL="247629" lvl="2" indent="-168446" defTabSz="829269">
              <a:spcBef>
                <a:spcPct val="0"/>
              </a:spcBef>
              <a:spcAft>
                <a:spcPts val="544"/>
              </a:spcAft>
              <a:buSzPct val="100000"/>
              <a:buFont typeface="Arial" panose="020B0604020202020204" pitchFamily="34" charset="0"/>
              <a:buChar char="•"/>
              <a:tabLst>
                <a:tab pos="244750" algn="l"/>
              </a:tabLst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Ведение плана создания документов (перспектива развития)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8BE3CC-749E-755A-BA03-6F5A95A8D0EB}"/>
              </a:ext>
            </a:extLst>
          </p:cNvPr>
          <p:cNvSpPr txBox="1"/>
          <p:nvPr/>
        </p:nvSpPr>
        <p:spPr>
          <a:xfrm>
            <a:off x="1531028" y="3913889"/>
            <a:ext cx="4106292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183" lvl="1">
              <a:spcAft>
                <a:spcPts val="544"/>
              </a:spcAft>
              <a:buSzPct val="60000"/>
              <a:tabLst>
                <a:tab pos="244750" algn="l"/>
              </a:tabLst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Визуализация Документов</a:t>
            </a:r>
          </a:p>
          <a:p>
            <a:pPr marL="247629" lvl="2" indent="-168446">
              <a:spcAft>
                <a:spcPts val="544"/>
              </a:spcAft>
              <a:buSzPct val="100000"/>
              <a:buFont typeface="Arial" panose="020B0604020202020204" pitchFamily="34" charset="0"/>
              <a:buChar char="•"/>
              <a:tabLst>
                <a:tab pos="244750" algn="l"/>
              </a:tabLst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Просмотр и ведение «карточек» документов</a:t>
            </a:r>
          </a:p>
          <a:p>
            <a:pPr marL="247629" lvl="2" indent="-168446">
              <a:spcAft>
                <a:spcPts val="544"/>
              </a:spcAft>
              <a:buSzPct val="100000"/>
              <a:buFont typeface="Arial" panose="020B0604020202020204" pitchFamily="34" charset="0"/>
              <a:buChar char="•"/>
              <a:tabLst>
                <a:tab pos="244750" algn="l"/>
              </a:tabLst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Просмотр и ведение связей документов и групп</a:t>
            </a:r>
          </a:p>
          <a:p>
            <a:pPr marL="247629" lvl="2" indent="-168446">
              <a:spcAft>
                <a:spcPts val="544"/>
              </a:spcAft>
              <a:buSzPct val="100000"/>
              <a:buFont typeface="Arial" panose="020B0604020202020204" pitchFamily="34" charset="0"/>
              <a:buChar char="•"/>
              <a:tabLst>
                <a:tab pos="244750" algn="l"/>
              </a:tabLst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Переходы по связям на другие документы</a:t>
            </a:r>
          </a:p>
          <a:p>
            <a:pPr marL="247629" lvl="2" indent="-168446">
              <a:spcAft>
                <a:spcPts val="544"/>
              </a:spcAft>
              <a:buSzPct val="100000"/>
              <a:buFont typeface="Arial" panose="020B0604020202020204" pitchFamily="34" charset="0"/>
              <a:buChar char="•"/>
              <a:tabLst>
                <a:tab pos="244750" algn="l"/>
              </a:tabLst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Ведение  форума по документу или элементу структуры</a:t>
            </a:r>
          </a:p>
          <a:p>
            <a:pPr marL="247629" lvl="2" indent="-168446">
              <a:spcAft>
                <a:spcPts val="544"/>
              </a:spcAft>
              <a:buSzPct val="100000"/>
              <a:buFont typeface="Arial" panose="020B0604020202020204" pitchFamily="34" charset="0"/>
              <a:buChar char="•"/>
              <a:tabLst>
                <a:tab pos="244750" algn="l"/>
              </a:tabLst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Просмотр документов без загрузки</a:t>
            </a:r>
            <a:b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на рабочее место (список форматов ограничен)</a:t>
            </a:r>
          </a:p>
          <a:p>
            <a:pPr marL="247629" lvl="2" indent="-168446">
              <a:spcAft>
                <a:spcPts val="544"/>
              </a:spcAft>
              <a:buSzPct val="100000"/>
              <a:buFont typeface="Arial" panose="020B0604020202020204" pitchFamily="34" charset="0"/>
              <a:buChar char="•"/>
              <a:tabLst>
                <a:tab pos="244750" algn="l"/>
              </a:tabLst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Выгрузка документов на рабочее место</a:t>
            </a:r>
            <a:b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для работы пользователем с ним</a:t>
            </a:r>
            <a:endParaRPr lang="ru-RU" sz="1200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5B72444-9C77-50E7-CAFC-7B87DCFF775D}"/>
              </a:ext>
            </a:extLst>
          </p:cNvPr>
          <p:cNvGrpSpPr/>
          <p:nvPr/>
        </p:nvGrpSpPr>
        <p:grpSpPr>
          <a:xfrm>
            <a:off x="5953198" y="3152688"/>
            <a:ext cx="720000" cy="720000"/>
            <a:chOff x="5945930" y="2526057"/>
            <a:chExt cx="987684" cy="987684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54C5243F-E1CE-31CC-A3CC-D09810B4170F}"/>
                </a:ext>
              </a:extLst>
            </p:cNvPr>
            <p:cNvSpPr/>
            <p:nvPr/>
          </p:nvSpPr>
          <p:spPr>
            <a:xfrm>
              <a:off x="5945930" y="2526057"/>
              <a:ext cx="987684" cy="9876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2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8C9F1420-74AE-43B1-A43F-D6BB69F3D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248529" y="2828656"/>
              <a:ext cx="382487" cy="382487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345ACBEC-D1B5-5581-F1ED-0A10D3CB4C37}"/>
              </a:ext>
            </a:extLst>
          </p:cNvPr>
          <p:cNvGrpSpPr/>
          <p:nvPr/>
        </p:nvGrpSpPr>
        <p:grpSpPr>
          <a:xfrm>
            <a:off x="658813" y="3869358"/>
            <a:ext cx="720000" cy="720000"/>
            <a:chOff x="672585" y="3442118"/>
            <a:chExt cx="987684" cy="996717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7E8662C6-9F7A-BC28-6602-22776E0EB080}"/>
                </a:ext>
              </a:extLst>
            </p:cNvPr>
            <p:cNvSpPr/>
            <p:nvPr/>
          </p:nvSpPr>
          <p:spPr>
            <a:xfrm>
              <a:off x="672585" y="3442118"/>
              <a:ext cx="987684" cy="99671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2"/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BF538F3F-CEAF-D2ED-9141-2248E2EAE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98201" y="3682460"/>
              <a:ext cx="336452" cy="4244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1102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318997-B0D0-4A9A-8B50-A5C1801E4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27606" y="2520450"/>
            <a:ext cx="2904968" cy="290496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311828-C25F-40A7-88BE-C4FE517D9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СИГМА.МДМ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C87E6BC-5A80-4F10-B13A-E56B81FAB271}"/>
              </a:ext>
            </a:extLst>
          </p:cNvPr>
          <p:cNvSpPr txBox="1"/>
          <p:nvPr/>
        </p:nvSpPr>
        <p:spPr>
          <a:xfrm>
            <a:off x="5503439" y="1150357"/>
            <a:ext cx="1167320" cy="311789"/>
          </a:xfrm>
          <a:prstGeom prst="rect">
            <a:avLst/>
          </a:prstGeom>
          <a:noFill/>
        </p:spPr>
        <p:txBody>
          <a:bodyPr wrap="none" lIns="95415" tIns="47707" rIns="95415" bIns="47707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Play" charset="0"/>
                <a:cs typeface="Play" charset="0"/>
              </a:rPr>
              <a:t>GLOSSARY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Play" charset="0"/>
              <a:cs typeface="Play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377201C-2A7A-4A2E-BBF5-B84F9290ECA4}"/>
              </a:ext>
            </a:extLst>
          </p:cNvPr>
          <p:cNvSpPr txBox="1"/>
          <p:nvPr/>
        </p:nvSpPr>
        <p:spPr>
          <a:xfrm>
            <a:off x="5435309" y="1383239"/>
            <a:ext cx="1303575" cy="260558"/>
          </a:xfrm>
          <a:prstGeom prst="rect">
            <a:avLst/>
          </a:prstGeom>
          <a:noFill/>
        </p:spPr>
        <p:txBody>
          <a:bodyPr wrap="none" lIns="95415" tIns="47707" rIns="95415" bIns="47707" rtlCol="0">
            <a:spAutoFit/>
          </a:bodyPr>
          <a:lstStyle/>
          <a:p>
            <a:pPr algn="ctr"/>
            <a:r>
              <a:rPr lang="ru-RU" sz="1067" b="1" dirty="0">
                <a:solidFill>
                  <a:schemeClr val="tx2"/>
                </a:solidFill>
                <a:latin typeface="+mn-lt"/>
                <a:ea typeface="Play" charset="0"/>
                <a:cs typeface="Play" charset="0"/>
              </a:rPr>
              <a:t>Словарь терминов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6CB1847-AB9B-4600-B7A7-957AAF1E3485}"/>
              </a:ext>
            </a:extLst>
          </p:cNvPr>
          <p:cNvSpPr txBox="1"/>
          <p:nvPr/>
        </p:nvSpPr>
        <p:spPr>
          <a:xfrm>
            <a:off x="4280307" y="1551712"/>
            <a:ext cx="3613585" cy="711899"/>
          </a:xfrm>
          <a:prstGeom prst="rect">
            <a:avLst/>
          </a:prstGeom>
          <a:noFill/>
        </p:spPr>
        <p:txBody>
          <a:bodyPr wrap="square" lIns="95415" tIns="47707" rIns="95415" bIns="47707" rtlCol="0">
            <a:sp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Содержит описание бизнес терминов, их использование </a:t>
            </a:r>
            <a:b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в логической модели данных. Поддержка открытых технических словарей и отраслевые специфические варианты реализации словарей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AF3F22B-5818-45D5-A19A-5A5173A8233F}"/>
              </a:ext>
            </a:extLst>
          </p:cNvPr>
          <p:cNvSpPr txBox="1"/>
          <p:nvPr/>
        </p:nvSpPr>
        <p:spPr>
          <a:xfrm>
            <a:off x="7940006" y="2208661"/>
            <a:ext cx="595048" cy="311789"/>
          </a:xfrm>
          <a:prstGeom prst="rect">
            <a:avLst/>
          </a:prstGeom>
          <a:noFill/>
        </p:spPr>
        <p:txBody>
          <a:bodyPr wrap="none" lIns="95415" tIns="47707" rIns="95415" bIns="47707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Play" charset="0"/>
                <a:cs typeface="Play" charset="0"/>
              </a:rPr>
              <a:t>BPM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Play" charset="0"/>
              <a:cs typeface="Play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5CFB35C-74EF-439A-B4CC-5D43B1A18705}"/>
              </a:ext>
            </a:extLst>
          </p:cNvPr>
          <p:cNvSpPr txBox="1"/>
          <p:nvPr/>
        </p:nvSpPr>
        <p:spPr>
          <a:xfrm>
            <a:off x="7940006" y="2431572"/>
            <a:ext cx="2630862" cy="424769"/>
          </a:xfrm>
          <a:prstGeom prst="rect">
            <a:avLst/>
          </a:prstGeom>
          <a:noFill/>
        </p:spPr>
        <p:txBody>
          <a:bodyPr wrap="none" lIns="95415" tIns="47707" rIns="95415" bIns="47707" rtlCol="0">
            <a:spAutoFit/>
          </a:bodyPr>
          <a:lstStyle/>
          <a:p>
            <a:r>
              <a:rPr lang="ru-RU" sz="1067" b="1" dirty="0" err="1">
                <a:solidFill>
                  <a:schemeClr val="tx2"/>
                </a:solidFill>
                <a:latin typeface="+mn-lt"/>
                <a:ea typeface="Play" charset="0"/>
                <a:cs typeface="Play" charset="0"/>
              </a:rPr>
              <a:t>Business</a:t>
            </a:r>
            <a:r>
              <a:rPr lang="ru-RU" sz="1067" b="1" dirty="0">
                <a:solidFill>
                  <a:schemeClr val="tx2"/>
                </a:solidFill>
                <a:latin typeface="+mn-lt"/>
                <a:ea typeface="Play" charset="0"/>
                <a:cs typeface="Play" charset="0"/>
              </a:rPr>
              <a:t> </a:t>
            </a:r>
            <a:r>
              <a:rPr lang="ru-RU" sz="1067" b="1" dirty="0" err="1">
                <a:solidFill>
                  <a:schemeClr val="tx2"/>
                </a:solidFill>
                <a:latin typeface="+mn-lt"/>
                <a:ea typeface="Play" charset="0"/>
                <a:cs typeface="Play" charset="0"/>
              </a:rPr>
              <a:t>Process</a:t>
            </a:r>
            <a:r>
              <a:rPr lang="ru-RU" sz="1067" b="1" dirty="0">
                <a:solidFill>
                  <a:schemeClr val="tx2"/>
                </a:solidFill>
                <a:latin typeface="+mn-lt"/>
                <a:ea typeface="Play" charset="0"/>
                <a:cs typeface="Play" charset="0"/>
              </a:rPr>
              <a:t> </a:t>
            </a:r>
            <a:r>
              <a:rPr lang="ru-RU" sz="1067" b="1" dirty="0" err="1">
                <a:solidFill>
                  <a:schemeClr val="tx2"/>
                </a:solidFill>
                <a:latin typeface="+mn-lt"/>
                <a:ea typeface="Play" charset="0"/>
                <a:cs typeface="Play" charset="0"/>
              </a:rPr>
              <a:t>Management</a:t>
            </a:r>
            <a:endParaRPr lang="ru-RU" sz="1067" b="1" dirty="0">
              <a:solidFill>
                <a:schemeClr val="tx2"/>
              </a:solidFill>
              <a:latin typeface="+mn-lt"/>
              <a:ea typeface="Play" charset="0"/>
              <a:cs typeface="Play" charset="0"/>
            </a:endParaRPr>
          </a:p>
          <a:p>
            <a:r>
              <a:rPr lang="ru-RU" sz="1067" b="1" dirty="0">
                <a:solidFill>
                  <a:schemeClr val="tx2"/>
                </a:solidFill>
                <a:latin typeface="+mn-lt"/>
                <a:ea typeface="Play" charset="0"/>
                <a:cs typeface="Play" charset="0"/>
              </a:rPr>
              <a:t>(Модуль выполнения бизнес процессов)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4FA6EA7-AC91-416A-981F-CAC2E7E026F2}"/>
              </a:ext>
            </a:extLst>
          </p:cNvPr>
          <p:cNvSpPr txBox="1"/>
          <p:nvPr/>
        </p:nvSpPr>
        <p:spPr>
          <a:xfrm>
            <a:off x="7940006" y="2788747"/>
            <a:ext cx="2723681" cy="558011"/>
          </a:xfrm>
          <a:prstGeom prst="rect">
            <a:avLst/>
          </a:prstGeom>
          <a:noFill/>
        </p:spPr>
        <p:txBody>
          <a:bodyPr wrap="square" lIns="95415" tIns="47707" rIns="95415" bIns="47707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Отвечает за процессы согласования заявок </a:t>
            </a:r>
            <a:b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и другие процессы, требующие принятия решений человеком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E68FF47-8E4C-422C-8EAC-CAA8E5536AB6}"/>
              </a:ext>
            </a:extLst>
          </p:cNvPr>
          <p:cNvSpPr txBox="1"/>
          <p:nvPr/>
        </p:nvSpPr>
        <p:spPr>
          <a:xfrm>
            <a:off x="7940006" y="3746838"/>
            <a:ext cx="619092" cy="311789"/>
          </a:xfrm>
          <a:prstGeom prst="rect">
            <a:avLst/>
          </a:prstGeom>
          <a:noFill/>
        </p:spPr>
        <p:txBody>
          <a:bodyPr wrap="none" lIns="95415" tIns="47707" rIns="95415" bIns="47707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Play" charset="0"/>
                <a:cs typeface="Play" charset="0"/>
              </a:rPr>
              <a:t>RDM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Play" charset="0"/>
              <a:cs typeface="Play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00D6ED3-C825-45C2-B467-F242933BE4B2}"/>
              </a:ext>
            </a:extLst>
          </p:cNvPr>
          <p:cNvSpPr txBox="1"/>
          <p:nvPr/>
        </p:nvSpPr>
        <p:spPr>
          <a:xfrm>
            <a:off x="7940006" y="3992566"/>
            <a:ext cx="1861420" cy="424769"/>
          </a:xfrm>
          <a:prstGeom prst="rect">
            <a:avLst/>
          </a:prstGeom>
          <a:noFill/>
        </p:spPr>
        <p:txBody>
          <a:bodyPr wrap="none" lIns="95415" tIns="47707" rIns="95415" bIns="47707" rtlCol="0">
            <a:spAutoFit/>
          </a:bodyPr>
          <a:lstStyle/>
          <a:p>
            <a:r>
              <a:rPr lang="de-DE" sz="1067" b="1" dirty="0">
                <a:solidFill>
                  <a:schemeClr val="tx2"/>
                </a:solidFill>
                <a:latin typeface="+mn-lt"/>
                <a:ea typeface="Play" charset="0"/>
                <a:cs typeface="Play" charset="0"/>
              </a:rPr>
              <a:t>Reference Data Management</a:t>
            </a:r>
          </a:p>
          <a:p>
            <a:r>
              <a:rPr lang="de-DE" sz="1067" b="1" dirty="0">
                <a:solidFill>
                  <a:schemeClr val="tx2"/>
                </a:solidFill>
                <a:latin typeface="+mn-lt"/>
                <a:ea typeface="Play" charset="0"/>
                <a:cs typeface="Play" charset="0"/>
              </a:rPr>
              <a:t>(</a:t>
            </a:r>
            <a:r>
              <a:rPr lang="de-DE" sz="1067" b="1" dirty="0" err="1">
                <a:solidFill>
                  <a:schemeClr val="tx2"/>
                </a:solidFill>
                <a:latin typeface="+mn-lt"/>
                <a:ea typeface="Play" charset="0"/>
                <a:cs typeface="Play" charset="0"/>
              </a:rPr>
              <a:t>Модуль</a:t>
            </a:r>
            <a:r>
              <a:rPr lang="de-DE" sz="1067" b="1" dirty="0">
                <a:solidFill>
                  <a:schemeClr val="tx2"/>
                </a:solidFill>
                <a:latin typeface="+mn-lt"/>
                <a:ea typeface="Play" charset="0"/>
                <a:cs typeface="Play" charset="0"/>
              </a:rPr>
              <a:t> </a:t>
            </a:r>
            <a:r>
              <a:rPr lang="de-DE" sz="1067" b="1" dirty="0" err="1">
                <a:solidFill>
                  <a:schemeClr val="tx2"/>
                </a:solidFill>
                <a:latin typeface="+mn-lt"/>
                <a:ea typeface="Play" charset="0"/>
                <a:cs typeface="Play" charset="0"/>
              </a:rPr>
              <a:t>управления</a:t>
            </a:r>
            <a:r>
              <a:rPr lang="de-DE" sz="1067" b="1" dirty="0">
                <a:solidFill>
                  <a:schemeClr val="tx2"/>
                </a:solidFill>
                <a:latin typeface="+mn-lt"/>
                <a:ea typeface="Play" charset="0"/>
                <a:cs typeface="Play" charset="0"/>
              </a:rPr>
              <a:t> НСИ)</a:t>
            </a:r>
            <a:endParaRPr lang="ru-RU" sz="1067" b="1" dirty="0">
              <a:solidFill>
                <a:schemeClr val="tx2"/>
              </a:solidFill>
              <a:latin typeface="+mn-lt"/>
              <a:ea typeface="Play" charset="0"/>
              <a:cs typeface="Play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EA9B671-5056-4353-B2C6-C0EE5D69E60A}"/>
              </a:ext>
            </a:extLst>
          </p:cNvPr>
          <p:cNvSpPr txBox="1"/>
          <p:nvPr/>
        </p:nvSpPr>
        <p:spPr>
          <a:xfrm>
            <a:off x="7940006" y="4369953"/>
            <a:ext cx="2760715" cy="558011"/>
          </a:xfrm>
          <a:prstGeom prst="rect">
            <a:avLst/>
          </a:prstGeom>
          <a:noFill/>
        </p:spPr>
        <p:txBody>
          <a:bodyPr wrap="square" lIns="95415" tIns="47707" rIns="95415" bIns="47707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Отвечает за управление статичными, редко меняющимися или поступающими из внешней среды данными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C120744-8266-431F-A234-C6366F84B265}"/>
              </a:ext>
            </a:extLst>
          </p:cNvPr>
          <p:cNvSpPr txBox="1"/>
          <p:nvPr/>
        </p:nvSpPr>
        <p:spPr>
          <a:xfrm>
            <a:off x="6837307" y="5336665"/>
            <a:ext cx="720082" cy="311789"/>
          </a:xfrm>
          <a:prstGeom prst="rect">
            <a:avLst/>
          </a:prstGeom>
          <a:noFill/>
        </p:spPr>
        <p:txBody>
          <a:bodyPr wrap="none" lIns="95415" tIns="47707" rIns="95415" bIns="47707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Play" charset="0"/>
                <a:cs typeface="Play" charset="0"/>
              </a:rPr>
              <a:t>BRMS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Play" charset="0"/>
              <a:cs typeface="Play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A8BD85B-83A6-4F1D-BBAF-C41E230BAC48}"/>
              </a:ext>
            </a:extLst>
          </p:cNvPr>
          <p:cNvSpPr txBox="1"/>
          <p:nvPr/>
        </p:nvSpPr>
        <p:spPr>
          <a:xfrm>
            <a:off x="6837307" y="5571671"/>
            <a:ext cx="3395493" cy="424769"/>
          </a:xfrm>
          <a:prstGeom prst="rect">
            <a:avLst/>
          </a:prstGeom>
          <a:noFill/>
        </p:spPr>
        <p:txBody>
          <a:bodyPr wrap="none" lIns="95415" tIns="47707" rIns="95415" bIns="47707" rtlCol="0">
            <a:spAutoFit/>
          </a:bodyPr>
          <a:lstStyle/>
          <a:p>
            <a:r>
              <a:rPr lang="ru-RU" sz="1067" b="1" dirty="0" err="1">
                <a:solidFill>
                  <a:schemeClr val="tx2"/>
                </a:solidFill>
                <a:latin typeface="+mn-lt"/>
                <a:ea typeface="Play" charset="0"/>
                <a:cs typeface="Play" charset="0"/>
              </a:rPr>
              <a:t>Business</a:t>
            </a:r>
            <a:r>
              <a:rPr lang="ru-RU" sz="1067" b="1" dirty="0">
                <a:solidFill>
                  <a:schemeClr val="tx2"/>
                </a:solidFill>
                <a:latin typeface="+mn-lt"/>
                <a:ea typeface="Play" charset="0"/>
                <a:cs typeface="Play" charset="0"/>
              </a:rPr>
              <a:t> </a:t>
            </a:r>
            <a:r>
              <a:rPr lang="ru-RU" sz="1067" b="1" dirty="0" err="1">
                <a:solidFill>
                  <a:schemeClr val="tx2"/>
                </a:solidFill>
                <a:latin typeface="+mn-lt"/>
                <a:ea typeface="Play" charset="0"/>
                <a:cs typeface="Play" charset="0"/>
              </a:rPr>
              <a:t>Rule</a:t>
            </a:r>
            <a:r>
              <a:rPr lang="ru-RU" sz="1067" b="1" dirty="0">
                <a:solidFill>
                  <a:schemeClr val="tx2"/>
                </a:solidFill>
                <a:latin typeface="+mn-lt"/>
                <a:ea typeface="Play" charset="0"/>
                <a:cs typeface="Play" charset="0"/>
              </a:rPr>
              <a:t> </a:t>
            </a:r>
            <a:r>
              <a:rPr lang="ru-RU" sz="1067" b="1" dirty="0" err="1">
                <a:solidFill>
                  <a:schemeClr val="tx2"/>
                </a:solidFill>
                <a:latin typeface="+mn-lt"/>
                <a:ea typeface="Play" charset="0"/>
                <a:cs typeface="Play" charset="0"/>
              </a:rPr>
              <a:t>Management</a:t>
            </a:r>
            <a:r>
              <a:rPr lang="ru-RU" sz="1067" b="1" dirty="0">
                <a:solidFill>
                  <a:schemeClr val="tx2"/>
                </a:solidFill>
                <a:latin typeface="+mn-lt"/>
                <a:ea typeface="Play" charset="0"/>
                <a:cs typeface="Play" charset="0"/>
              </a:rPr>
              <a:t> </a:t>
            </a:r>
            <a:r>
              <a:rPr lang="ru-RU" sz="1067" b="1" dirty="0" err="1">
                <a:solidFill>
                  <a:schemeClr val="tx2"/>
                </a:solidFill>
                <a:latin typeface="+mn-lt"/>
                <a:ea typeface="Play" charset="0"/>
                <a:cs typeface="Play" charset="0"/>
              </a:rPr>
              <a:t>System</a:t>
            </a:r>
            <a:endParaRPr lang="ru-RU" sz="1067" b="1" dirty="0">
              <a:solidFill>
                <a:schemeClr val="tx2"/>
              </a:solidFill>
              <a:latin typeface="+mn-lt"/>
              <a:ea typeface="Play" charset="0"/>
              <a:cs typeface="Play" charset="0"/>
            </a:endParaRPr>
          </a:p>
          <a:p>
            <a:r>
              <a:rPr lang="ru-RU" sz="1067" b="1" dirty="0">
                <a:solidFill>
                  <a:schemeClr val="tx2"/>
                </a:solidFill>
                <a:latin typeface="+mn-lt"/>
                <a:ea typeface="Play" charset="0"/>
                <a:cs typeface="Play" charset="0"/>
              </a:rPr>
              <a:t>(Модуль исполнения автоматических бизнес правил)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32CF748-1D13-4D42-A945-BDF7604EDE73}"/>
              </a:ext>
            </a:extLst>
          </p:cNvPr>
          <p:cNvSpPr txBox="1"/>
          <p:nvPr/>
        </p:nvSpPr>
        <p:spPr>
          <a:xfrm>
            <a:off x="6733314" y="5931689"/>
            <a:ext cx="4117565" cy="558011"/>
          </a:xfrm>
          <a:prstGeom prst="rect">
            <a:avLst/>
          </a:prstGeom>
          <a:noFill/>
        </p:spPr>
        <p:txBody>
          <a:bodyPr wrap="square" lIns="95415" tIns="47707" rIns="95415" bIns="47707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Используется для настройки автоматического принятия решений </a:t>
            </a:r>
            <a:b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на основе входных параметров и модели решений. Используется </a:t>
            </a:r>
            <a:b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в устранении дублей, поиске, создании и редактировании данных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2C2C36E-184A-4E39-A8A9-5B5A0432F5BB}"/>
              </a:ext>
            </a:extLst>
          </p:cNvPr>
          <p:cNvSpPr txBox="1"/>
          <p:nvPr/>
        </p:nvSpPr>
        <p:spPr>
          <a:xfrm>
            <a:off x="4314061" y="5336665"/>
            <a:ext cx="990990" cy="311789"/>
          </a:xfrm>
          <a:prstGeom prst="rect">
            <a:avLst/>
          </a:prstGeom>
          <a:noFill/>
        </p:spPr>
        <p:txBody>
          <a:bodyPr wrap="none" lIns="95415" tIns="47707" rIns="95415" bIns="47707" rtlCol="0">
            <a:spAutoFit/>
          </a:bodyPr>
          <a:lstStyle/>
          <a:p>
            <a:pPr algn="r"/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Play" charset="0"/>
                <a:cs typeface="Play" charset="0"/>
              </a:rPr>
              <a:t>PUB SUB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Play" charset="0"/>
              <a:cs typeface="Play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2136A47-5B7E-4E48-BF06-E8137C946F3F}"/>
              </a:ext>
            </a:extLst>
          </p:cNvPr>
          <p:cNvSpPr txBox="1"/>
          <p:nvPr/>
        </p:nvSpPr>
        <p:spPr>
          <a:xfrm>
            <a:off x="3074941" y="5571671"/>
            <a:ext cx="2230111" cy="424769"/>
          </a:xfrm>
          <a:prstGeom prst="rect">
            <a:avLst/>
          </a:prstGeom>
          <a:noFill/>
        </p:spPr>
        <p:txBody>
          <a:bodyPr wrap="none" lIns="95415" tIns="47707" rIns="95415" bIns="47707" rtlCol="0">
            <a:spAutoFit/>
          </a:bodyPr>
          <a:lstStyle/>
          <a:p>
            <a:pPr algn="r"/>
            <a:r>
              <a:rPr lang="ru-RU" sz="1067" b="1" dirty="0" err="1">
                <a:solidFill>
                  <a:schemeClr val="tx2"/>
                </a:solidFill>
                <a:latin typeface="+mn-lt"/>
                <a:ea typeface="Play" charset="0"/>
                <a:cs typeface="Play" charset="0"/>
              </a:rPr>
              <a:t>Public</a:t>
            </a:r>
            <a:r>
              <a:rPr lang="ru-RU" sz="1067" b="1" dirty="0">
                <a:solidFill>
                  <a:schemeClr val="tx2"/>
                </a:solidFill>
                <a:latin typeface="+mn-lt"/>
                <a:ea typeface="Play" charset="0"/>
                <a:cs typeface="Play" charset="0"/>
              </a:rPr>
              <a:t> </a:t>
            </a:r>
            <a:r>
              <a:rPr lang="ru-RU" sz="1067" b="1" dirty="0" err="1">
                <a:solidFill>
                  <a:schemeClr val="tx2"/>
                </a:solidFill>
                <a:latin typeface="+mn-lt"/>
                <a:ea typeface="Play" charset="0"/>
                <a:cs typeface="Play" charset="0"/>
              </a:rPr>
              <a:t>and</a:t>
            </a:r>
            <a:r>
              <a:rPr lang="ru-RU" sz="1067" b="1" dirty="0">
                <a:solidFill>
                  <a:schemeClr val="tx2"/>
                </a:solidFill>
                <a:latin typeface="+mn-lt"/>
                <a:ea typeface="Play" charset="0"/>
                <a:cs typeface="Play" charset="0"/>
              </a:rPr>
              <a:t> </a:t>
            </a:r>
            <a:r>
              <a:rPr lang="ru-RU" sz="1067" b="1" dirty="0" err="1">
                <a:solidFill>
                  <a:schemeClr val="tx2"/>
                </a:solidFill>
                <a:latin typeface="+mn-lt"/>
                <a:ea typeface="Play" charset="0"/>
                <a:cs typeface="Play" charset="0"/>
              </a:rPr>
              <a:t>Subscribe</a:t>
            </a:r>
            <a:endParaRPr lang="ru-RU" sz="1067" b="1" dirty="0">
              <a:solidFill>
                <a:schemeClr val="tx2"/>
              </a:solidFill>
              <a:latin typeface="+mn-lt"/>
              <a:ea typeface="Play" charset="0"/>
              <a:cs typeface="Play" charset="0"/>
            </a:endParaRPr>
          </a:p>
          <a:p>
            <a:pPr algn="r"/>
            <a:r>
              <a:rPr lang="ru-RU" sz="1067" b="1" dirty="0">
                <a:solidFill>
                  <a:schemeClr val="tx2"/>
                </a:solidFill>
                <a:latin typeface="+mn-lt"/>
                <a:ea typeface="Play" charset="0"/>
                <a:cs typeface="Play" charset="0"/>
              </a:rPr>
              <a:t>(Модуль подписки и публикации)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F537296-B3F1-4195-B94D-A6F829D9E08D}"/>
              </a:ext>
            </a:extLst>
          </p:cNvPr>
          <p:cNvSpPr txBox="1"/>
          <p:nvPr/>
        </p:nvSpPr>
        <p:spPr>
          <a:xfrm>
            <a:off x="2400082" y="5931689"/>
            <a:ext cx="2904968" cy="404122"/>
          </a:xfrm>
          <a:prstGeom prst="rect">
            <a:avLst/>
          </a:prstGeom>
          <a:noFill/>
        </p:spPr>
        <p:txBody>
          <a:bodyPr wrap="square" lIns="95415" tIns="47707" rIns="95415" bIns="47707" rtlCol="0">
            <a:spAutoFit/>
          </a:bodyPr>
          <a:lstStyle/>
          <a:p>
            <a:pPr algn="r"/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Отвечает за взаимодействие комплекса </a:t>
            </a:r>
            <a:b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с внешними системами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70A6BEB-F2B5-4776-B986-FEAA6F5A1C2F}"/>
              </a:ext>
            </a:extLst>
          </p:cNvPr>
          <p:cNvSpPr txBox="1"/>
          <p:nvPr/>
        </p:nvSpPr>
        <p:spPr>
          <a:xfrm>
            <a:off x="3173080" y="3746838"/>
            <a:ext cx="1047095" cy="311789"/>
          </a:xfrm>
          <a:prstGeom prst="rect">
            <a:avLst/>
          </a:prstGeom>
          <a:noFill/>
        </p:spPr>
        <p:txBody>
          <a:bodyPr wrap="none" lIns="95415" tIns="47707" rIns="95415" bIns="47707" rtlCol="0">
            <a:spAutoFit/>
          </a:bodyPr>
          <a:lstStyle/>
          <a:p>
            <a:pPr algn="r"/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Play" charset="0"/>
                <a:cs typeface="Play" charset="0"/>
              </a:rPr>
              <a:t>META DM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Play" charset="0"/>
              <a:cs typeface="Play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6C03070-350E-43DA-BB83-7E315C3E229F}"/>
              </a:ext>
            </a:extLst>
          </p:cNvPr>
          <p:cNvSpPr txBox="1"/>
          <p:nvPr/>
        </p:nvSpPr>
        <p:spPr>
          <a:xfrm>
            <a:off x="1512369" y="3992566"/>
            <a:ext cx="2707806" cy="424769"/>
          </a:xfrm>
          <a:prstGeom prst="rect">
            <a:avLst/>
          </a:prstGeom>
          <a:noFill/>
        </p:spPr>
        <p:txBody>
          <a:bodyPr wrap="none" lIns="95415" tIns="47707" rIns="95415" bIns="47707" rtlCol="0">
            <a:spAutoFit/>
          </a:bodyPr>
          <a:lstStyle/>
          <a:p>
            <a:pPr algn="r"/>
            <a:r>
              <a:rPr lang="ru-RU" sz="1067" b="1" dirty="0" err="1">
                <a:solidFill>
                  <a:schemeClr val="tx2"/>
                </a:solidFill>
                <a:latin typeface="+mn-lt"/>
                <a:ea typeface="Play" charset="0"/>
                <a:cs typeface="Play" charset="0"/>
              </a:rPr>
              <a:t>Metadata</a:t>
            </a:r>
            <a:r>
              <a:rPr lang="ru-RU" sz="1067" b="1" dirty="0">
                <a:solidFill>
                  <a:schemeClr val="tx2"/>
                </a:solidFill>
                <a:latin typeface="+mn-lt"/>
                <a:ea typeface="Play" charset="0"/>
                <a:cs typeface="Play" charset="0"/>
              </a:rPr>
              <a:t> </a:t>
            </a:r>
            <a:r>
              <a:rPr lang="ru-RU" sz="1067" b="1" dirty="0" err="1">
                <a:solidFill>
                  <a:schemeClr val="tx2"/>
                </a:solidFill>
                <a:latin typeface="+mn-lt"/>
                <a:ea typeface="Play" charset="0"/>
                <a:cs typeface="Play" charset="0"/>
              </a:rPr>
              <a:t>Management</a:t>
            </a:r>
            <a:r>
              <a:rPr lang="ru-RU" sz="1067" b="1" dirty="0">
                <a:solidFill>
                  <a:schemeClr val="tx2"/>
                </a:solidFill>
                <a:latin typeface="+mn-lt"/>
                <a:ea typeface="Play" charset="0"/>
                <a:cs typeface="Play" charset="0"/>
              </a:rPr>
              <a:t> &amp; </a:t>
            </a:r>
            <a:r>
              <a:rPr lang="ru-RU" sz="1067" b="1" dirty="0" err="1">
                <a:solidFill>
                  <a:schemeClr val="tx2"/>
                </a:solidFill>
                <a:latin typeface="+mn-lt"/>
                <a:ea typeface="Play" charset="0"/>
                <a:cs typeface="Play" charset="0"/>
              </a:rPr>
              <a:t>Business</a:t>
            </a:r>
            <a:r>
              <a:rPr lang="ru-RU" sz="1067" b="1" dirty="0">
                <a:solidFill>
                  <a:schemeClr val="tx2"/>
                </a:solidFill>
                <a:latin typeface="+mn-lt"/>
                <a:ea typeface="Play" charset="0"/>
                <a:cs typeface="Play" charset="0"/>
              </a:rPr>
              <a:t> </a:t>
            </a:r>
            <a:r>
              <a:rPr lang="ru-RU" sz="1067" b="1" dirty="0" err="1">
                <a:solidFill>
                  <a:schemeClr val="tx2"/>
                </a:solidFill>
                <a:latin typeface="+mn-lt"/>
                <a:ea typeface="Play" charset="0"/>
                <a:cs typeface="Play" charset="0"/>
              </a:rPr>
              <a:t>Glossary</a:t>
            </a:r>
            <a:endParaRPr lang="en-US" sz="1067" b="1" dirty="0">
              <a:solidFill>
                <a:schemeClr val="tx2"/>
              </a:solidFill>
              <a:latin typeface="+mn-lt"/>
              <a:ea typeface="Play" charset="0"/>
              <a:cs typeface="Play" charset="0"/>
            </a:endParaRPr>
          </a:p>
          <a:p>
            <a:pPr algn="r"/>
            <a:r>
              <a:rPr lang="ru-RU" sz="1067" b="1" dirty="0">
                <a:solidFill>
                  <a:schemeClr val="tx2"/>
                </a:solidFill>
                <a:latin typeface="+mn-lt"/>
                <a:ea typeface="Play" charset="0"/>
                <a:cs typeface="Play" charset="0"/>
              </a:rPr>
              <a:t>(Система управления метамоделями)</a:t>
            </a:r>
            <a:endParaRPr lang="en-US" sz="1067" b="1" dirty="0">
              <a:solidFill>
                <a:schemeClr val="tx2"/>
              </a:solidFill>
              <a:latin typeface="+mn-lt"/>
              <a:ea typeface="Play" charset="0"/>
              <a:cs typeface="Play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9E4A2E7-BE02-4BCF-8764-751FBBB4C833}"/>
              </a:ext>
            </a:extLst>
          </p:cNvPr>
          <p:cNvSpPr txBox="1"/>
          <p:nvPr/>
        </p:nvSpPr>
        <p:spPr>
          <a:xfrm>
            <a:off x="1232528" y="4369953"/>
            <a:ext cx="2987647" cy="865787"/>
          </a:xfrm>
          <a:prstGeom prst="rect">
            <a:avLst/>
          </a:prstGeom>
          <a:noFill/>
        </p:spPr>
        <p:txBody>
          <a:bodyPr wrap="square" lIns="95415" tIns="47707" rIns="95415" bIns="47707" rtlCol="0">
            <a:spAutoFit/>
          </a:bodyPr>
          <a:lstStyle/>
          <a:p>
            <a:pPr algn="r"/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Обеспечивает системное </a:t>
            </a:r>
          </a:p>
          <a:p>
            <a:pPr algn="r"/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управление структурами данных </a:t>
            </a:r>
          </a:p>
          <a:p>
            <a:pPr algn="r"/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систем-источников и систем-получателей,</a:t>
            </a:r>
          </a:p>
          <a:p>
            <a:pPr algn="r"/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их соответствие с моделью данных в MDM. Интегрировано с глоссарием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BECC989-D7E2-4362-AC1F-DDB72340C66A}"/>
              </a:ext>
            </a:extLst>
          </p:cNvPr>
          <p:cNvSpPr txBox="1"/>
          <p:nvPr/>
        </p:nvSpPr>
        <p:spPr>
          <a:xfrm>
            <a:off x="3753367" y="2208661"/>
            <a:ext cx="466808" cy="311789"/>
          </a:xfrm>
          <a:prstGeom prst="rect">
            <a:avLst/>
          </a:prstGeom>
          <a:noFill/>
        </p:spPr>
        <p:txBody>
          <a:bodyPr wrap="none" lIns="95415" tIns="47707" rIns="95415" bIns="47707" rtlCol="0">
            <a:spAutoFit/>
          </a:bodyPr>
          <a:lstStyle/>
          <a:p>
            <a:pPr algn="r"/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Play" charset="0"/>
                <a:cs typeface="Play" charset="0"/>
              </a:rPr>
              <a:t>DQ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Play" charset="0"/>
              <a:cs typeface="Play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37A5234-75E4-4E7B-9605-E4461F2B7837}"/>
              </a:ext>
            </a:extLst>
          </p:cNvPr>
          <p:cNvSpPr txBox="1"/>
          <p:nvPr/>
        </p:nvSpPr>
        <p:spPr>
          <a:xfrm>
            <a:off x="2427685" y="2425858"/>
            <a:ext cx="1792490" cy="424769"/>
          </a:xfrm>
          <a:prstGeom prst="rect">
            <a:avLst/>
          </a:prstGeom>
          <a:noFill/>
        </p:spPr>
        <p:txBody>
          <a:bodyPr wrap="none" lIns="95415" tIns="47707" rIns="95415" bIns="47707" rtlCol="0">
            <a:spAutoFit/>
          </a:bodyPr>
          <a:lstStyle/>
          <a:p>
            <a:pPr algn="r"/>
            <a:r>
              <a:rPr lang="ru-RU" sz="1067" b="1" dirty="0" err="1">
                <a:solidFill>
                  <a:schemeClr val="tx2"/>
                </a:solidFill>
                <a:latin typeface="+mn-lt"/>
                <a:ea typeface="Play" charset="0"/>
                <a:cs typeface="Play" charset="0"/>
              </a:rPr>
              <a:t>Data</a:t>
            </a:r>
            <a:r>
              <a:rPr lang="ru-RU" sz="1067" b="1" dirty="0">
                <a:solidFill>
                  <a:schemeClr val="tx2"/>
                </a:solidFill>
                <a:latin typeface="+mn-lt"/>
                <a:ea typeface="Play" charset="0"/>
                <a:cs typeface="Play" charset="0"/>
              </a:rPr>
              <a:t> </a:t>
            </a:r>
            <a:r>
              <a:rPr lang="ru-RU" sz="1067" b="1" dirty="0" err="1">
                <a:solidFill>
                  <a:schemeClr val="tx2"/>
                </a:solidFill>
                <a:latin typeface="+mn-lt"/>
                <a:ea typeface="Play" charset="0"/>
                <a:cs typeface="Play" charset="0"/>
              </a:rPr>
              <a:t>Quality</a:t>
            </a:r>
            <a:endParaRPr lang="ru-RU" sz="1067" b="1" dirty="0">
              <a:solidFill>
                <a:schemeClr val="tx2"/>
              </a:solidFill>
              <a:latin typeface="+mn-lt"/>
              <a:ea typeface="Play" charset="0"/>
              <a:cs typeface="Play" charset="0"/>
            </a:endParaRPr>
          </a:p>
          <a:p>
            <a:pPr algn="r"/>
            <a:r>
              <a:rPr lang="ru-RU" sz="1067" b="1" dirty="0">
                <a:solidFill>
                  <a:schemeClr val="tx2"/>
                </a:solidFill>
                <a:latin typeface="+mn-lt"/>
                <a:ea typeface="Play" charset="0"/>
                <a:cs typeface="Play" charset="0"/>
              </a:rPr>
              <a:t>(Модуль качества данных)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29C662C-56E4-4955-B7CB-A9B27E18074D}"/>
              </a:ext>
            </a:extLst>
          </p:cNvPr>
          <p:cNvSpPr txBox="1"/>
          <p:nvPr/>
        </p:nvSpPr>
        <p:spPr>
          <a:xfrm>
            <a:off x="756470" y="2788747"/>
            <a:ext cx="3463705" cy="865787"/>
          </a:xfrm>
          <a:prstGeom prst="rect">
            <a:avLst/>
          </a:prstGeom>
          <a:noFill/>
        </p:spPr>
        <p:txBody>
          <a:bodyPr wrap="square" lIns="95415" tIns="47707" rIns="95415" bIns="47707" rtlCol="0">
            <a:spAutoFit/>
          </a:bodyPr>
          <a:lstStyle/>
          <a:p>
            <a:pPr algn="r"/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Отвечает за проверку качества данных и исправление ошибок. Используется для обогащения данных </a:t>
            </a:r>
            <a:b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из внешних источников. Проводит сравнение </a:t>
            </a:r>
            <a:b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в операциях поиска дублей. Предоставляет сервисы MDM по контролю и исправлению данных из внешних систем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73336E5-9975-4F36-B661-1D5FB75EA97B}"/>
              </a:ext>
            </a:extLst>
          </p:cNvPr>
          <p:cNvSpPr txBox="1"/>
          <p:nvPr/>
        </p:nvSpPr>
        <p:spPr>
          <a:xfrm>
            <a:off x="5807631" y="3166658"/>
            <a:ext cx="585430" cy="281012"/>
          </a:xfrm>
          <a:prstGeom prst="rect">
            <a:avLst/>
          </a:prstGeom>
          <a:noFill/>
        </p:spPr>
        <p:txBody>
          <a:bodyPr wrap="none" lIns="95415" tIns="47707" rIns="95415" bIns="47707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Play" charset="0"/>
                <a:cs typeface="Play" charset="0"/>
              </a:rPr>
              <a:t>MDM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Play" charset="0"/>
              <a:cs typeface="Play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360390E-0E1B-4219-88D5-CD211AF4738F}"/>
              </a:ext>
            </a:extLst>
          </p:cNvPr>
          <p:cNvSpPr txBox="1"/>
          <p:nvPr/>
        </p:nvSpPr>
        <p:spPr>
          <a:xfrm>
            <a:off x="5253796" y="3421486"/>
            <a:ext cx="1693104" cy="260558"/>
          </a:xfrm>
          <a:prstGeom prst="rect">
            <a:avLst/>
          </a:prstGeom>
          <a:noFill/>
        </p:spPr>
        <p:txBody>
          <a:bodyPr wrap="none" lIns="95415" tIns="47707" rIns="95415" bIns="47707" rtlCol="0">
            <a:spAutoFit/>
          </a:bodyPr>
          <a:lstStyle/>
          <a:p>
            <a:pPr algn="ctr"/>
            <a:r>
              <a:rPr lang="en-US" sz="1067" b="1" dirty="0">
                <a:solidFill>
                  <a:schemeClr val="tx2"/>
                </a:solidFill>
                <a:latin typeface="+mn-lt"/>
                <a:ea typeface="Play" charset="0"/>
                <a:cs typeface="Play" charset="0"/>
              </a:rPr>
              <a:t>Master Data Management</a:t>
            </a:r>
            <a:endParaRPr lang="ru-RU" sz="1067" b="1" dirty="0">
              <a:solidFill>
                <a:schemeClr val="tx2"/>
              </a:solidFill>
              <a:latin typeface="+mn-lt"/>
              <a:ea typeface="Play" charset="0"/>
              <a:cs typeface="Play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378A0C3-2477-467D-BB51-0270DB2DF8E8}"/>
              </a:ext>
            </a:extLst>
          </p:cNvPr>
          <p:cNvSpPr txBox="1"/>
          <p:nvPr/>
        </p:nvSpPr>
        <p:spPr>
          <a:xfrm>
            <a:off x="5242305" y="3593581"/>
            <a:ext cx="1712563" cy="1173564"/>
          </a:xfrm>
          <a:prstGeom prst="rect">
            <a:avLst/>
          </a:prstGeom>
          <a:noFill/>
        </p:spPr>
        <p:txBody>
          <a:bodyPr wrap="square" lIns="95415" tIns="47707" rIns="95415" bIns="47707" rtlCol="0">
            <a:spAutoFit/>
          </a:bodyPr>
          <a:lstStyle/>
          <a:p>
            <a:pPr algn="ctr"/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Система управления мастер данными. </a:t>
            </a:r>
            <a:b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Ядро комплекса отвечает за хранение всех данных </a:t>
            </a:r>
            <a:b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о золотых записях, истории изменений. Оркеструет остальные модули.</a:t>
            </a:r>
          </a:p>
        </p:txBody>
      </p:sp>
    </p:spTree>
    <p:extLst>
      <p:ext uri="{BB962C8B-B14F-4D97-AF65-F5344CB8AC3E}">
        <p14:creationId xmlns:p14="http://schemas.microsoft.com/office/powerpoint/2010/main" val="3677446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22">
            <a:extLst>
              <a:ext uri="{FF2B5EF4-FFF2-40B4-BE49-F238E27FC236}">
                <a16:creationId xmlns:a16="http://schemas.microsoft.com/office/drawing/2014/main" id="{CDA1C058-49AE-902D-660D-C150020C0595}"/>
              </a:ext>
            </a:extLst>
          </p:cNvPr>
          <p:cNvSpPr/>
          <p:nvPr/>
        </p:nvSpPr>
        <p:spPr>
          <a:xfrm>
            <a:off x="8962825" y="1380204"/>
            <a:ext cx="2570363" cy="4701000"/>
          </a:xfrm>
          <a:prstGeom prst="roundRect">
            <a:avLst>
              <a:gd name="adj" fmla="val 2513"/>
            </a:avLst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90500" sx="102000" sy="102000" algn="ctr" rotWithShape="0">
              <a:schemeClr val="tx2">
                <a:alpha val="20000"/>
              </a:scheme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ru-RU" sz="1200" b="1" dirty="0">
              <a:cs typeface="Myriad Pro"/>
            </a:endParaRPr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D74C06AD-65D8-C861-10BE-E14B38CEAFAA}"/>
              </a:ext>
            </a:extLst>
          </p:cNvPr>
          <p:cNvSpPr/>
          <p:nvPr/>
        </p:nvSpPr>
        <p:spPr>
          <a:xfrm>
            <a:off x="3981650" y="1380202"/>
            <a:ext cx="4246455" cy="3609047"/>
          </a:xfrm>
          <a:prstGeom prst="roundRect">
            <a:avLst>
              <a:gd name="adj" fmla="val 2014"/>
            </a:avLst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90500" sx="102000" sy="102000" algn="ctr" rotWithShape="0">
              <a:schemeClr val="tx2">
                <a:alpha val="20000"/>
              </a:scheme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ru-RU" sz="1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3342" y="537792"/>
            <a:ext cx="6339846" cy="660693"/>
          </a:xfrm>
        </p:spPr>
        <p:txBody>
          <a:bodyPr>
            <a:normAutofit/>
          </a:bodyPr>
          <a:lstStyle/>
          <a:p>
            <a:r>
              <a:rPr lang="ru-RU" dirty="0">
                <a:latin typeface="Tahoma" charset="0"/>
                <a:ea typeface="Tahoma" charset="0"/>
                <a:cs typeface="Tahoma" charset="0"/>
              </a:rPr>
              <a:t>Структура комплексного решения</a:t>
            </a:r>
            <a:endParaRPr lang="ru-RU" dirty="0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EABC1D79-6C29-05DB-4E98-99CC433CCAFF}"/>
              </a:ext>
            </a:extLst>
          </p:cNvPr>
          <p:cNvSpPr/>
          <p:nvPr/>
        </p:nvSpPr>
        <p:spPr>
          <a:xfrm>
            <a:off x="4102440" y="4149883"/>
            <a:ext cx="4004874" cy="720000"/>
          </a:xfrm>
          <a:prstGeom prst="roundRect">
            <a:avLst>
              <a:gd name="adj" fmla="val 10154"/>
            </a:avLst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cs typeface="Myriad Pro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6B3CC70D-7F19-0271-C326-40AB305B28A9}"/>
              </a:ext>
            </a:extLst>
          </p:cNvPr>
          <p:cNvSpPr/>
          <p:nvPr/>
        </p:nvSpPr>
        <p:spPr>
          <a:xfrm>
            <a:off x="5949488" y="1915297"/>
            <a:ext cx="2138148" cy="2211860"/>
          </a:xfrm>
          <a:prstGeom prst="roundRect">
            <a:avLst>
              <a:gd name="adj" fmla="val 3230"/>
            </a:avLst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cs typeface="Myriad Pro"/>
              </a:rPr>
              <a:t>Система управления производственными </a:t>
            </a:r>
            <a:b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cs typeface="Myriad Pro"/>
              </a:rPr>
            </a:b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cs typeface="Myriad Pro"/>
              </a:rPr>
              <a:t>активами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9EA54C2D-73ED-54E0-7C31-3F0136EBE802}"/>
              </a:ext>
            </a:extLst>
          </p:cNvPr>
          <p:cNvSpPr/>
          <p:nvPr/>
        </p:nvSpPr>
        <p:spPr>
          <a:xfrm>
            <a:off x="4102440" y="3405116"/>
            <a:ext cx="1821976" cy="720000"/>
          </a:xfrm>
          <a:prstGeom prst="roundRect">
            <a:avLst>
              <a:gd name="adj" fmla="val 8704"/>
            </a:avLst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cs typeface="Myriad Pro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DB758322-9CA6-AE25-4D73-34EEB0CF4DB0}"/>
              </a:ext>
            </a:extLst>
          </p:cNvPr>
          <p:cNvSpPr/>
          <p:nvPr/>
        </p:nvSpPr>
        <p:spPr>
          <a:xfrm>
            <a:off x="4098778" y="2664476"/>
            <a:ext cx="1821975" cy="720000"/>
          </a:xfrm>
          <a:prstGeom prst="roundRect">
            <a:avLst>
              <a:gd name="adj" fmla="val 7253"/>
            </a:avLst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cs typeface="Myriad Pro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0129E839-5DF9-C88E-A515-F63ADE505CFB}"/>
              </a:ext>
            </a:extLst>
          </p:cNvPr>
          <p:cNvSpPr/>
          <p:nvPr/>
        </p:nvSpPr>
        <p:spPr>
          <a:xfrm>
            <a:off x="4095365" y="1925851"/>
            <a:ext cx="1821974" cy="720000"/>
          </a:xfrm>
          <a:prstGeom prst="roundRect">
            <a:avLst>
              <a:gd name="adj" fmla="val 10154"/>
            </a:avLst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cs typeface="Myriad Pro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FD02C57C-B3C3-1FE5-6F78-4EACC91A9551}"/>
              </a:ext>
            </a:extLst>
          </p:cNvPr>
          <p:cNvSpPr/>
          <p:nvPr/>
        </p:nvSpPr>
        <p:spPr>
          <a:xfrm>
            <a:off x="9272945" y="2161659"/>
            <a:ext cx="2054963" cy="600060"/>
          </a:xfrm>
          <a:prstGeom prst="roundRect">
            <a:avLst>
              <a:gd name="adj" fmla="val 11836"/>
            </a:avLst>
          </a:pr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1200" b="1" dirty="0">
                <a:solidFill>
                  <a:schemeClr val="bg1"/>
                </a:solidFill>
                <a:cs typeface="Myriad Pro"/>
              </a:rPr>
              <a:t>Финансово-хозяйственная деятельность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CFB41A28-2065-E39E-40C3-C92D2BAF7A4D}"/>
              </a:ext>
            </a:extLst>
          </p:cNvPr>
          <p:cNvSpPr/>
          <p:nvPr/>
        </p:nvSpPr>
        <p:spPr>
          <a:xfrm>
            <a:off x="9272945" y="2853081"/>
            <a:ext cx="2054963" cy="600060"/>
          </a:xfrm>
          <a:prstGeom prst="roundRect">
            <a:avLst>
              <a:gd name="adj" fmla="val 10356"/>
            </a:avLst>
          </a:pr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1200" b="1" dirty="0">
                <a:solidFill>
                  <a:schemeClr val="bg1"/>
                </a:solidFill>
                <a:cs typeface="Myriad Pro"/>
              </a:rPr>
              <a:t>Закупки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3714B26A-B78B-0A61-93C7-0D5781066355}"/>
              </a:ext>
            </a:extLst>
          </p:cNvPr>
          <p:cNvSpPr/>
          <p:nvPr/>
        </p:nvSpPr>
        <p:spPr>
          <a:xfrm>
            <a:off x="9272945" y="3544503"/>
            <a:ext cx="2054963" cy="600060"/>
          </a:xfrm>
          <a:prstGeom prst="roundRect">
            <a:avLst>
              <a:gd name="adj" fmla="val 8877"/>
            </a:avLst>
          </a:pr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1200" b="1" dirty="0">
                <a:solidFill>
                  <a:schemeClr val="bg1"/>
                </a:solidFill>
                <a:cs typeface="Myriad Pro"/>
              </a:rPr>
              <a:t>Инвестиционная деятельность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CD15F703-E7FD-7E7E-9DC6-067D9BDF6CED}"/>
              </a:ext>
            </a:extLst>
          </p:cNvPr>
          <p:cNvSpPr/>
          <p:nvPr/>
        </p:nvSpPr>
        <p:spPr>
          <a:xfrm>
            <a:off x="9272945" y="4235925"/>
            <a:ext cx="2054963" cy="600060"/>
          </a:xfrm>
          <a:prstGeom prst="roundRect">
            <a:avLst>
              <a:gd name="adj" fmla="val 7397"/>
            </a:avLst>
          </a:pr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1200" b="1" dirty="0">
                <a:solidFill>
                  <a:schemeClr val="bg1"/>
                </a:solidFill>
                <a:cs typeface="Myriad Pro"/>
              </a:rPr>
              <a:t>Управление персоналом</a:t>
            </a: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0A5B4A5C-D95B-B837-5ED6-A5B9E19416C1}"/>
              </a:ext>
            </a:extLst>
          </p:cNvPr>
          <p:cNvSpPr/>
          <p:nvPr/>
        </p:nvSpPr>
        <p:spPr>
          <a:xfrm>
            <a:off x="9272945" y="4927347"/>
            <a:ext cx="2054963" cy="600060"/>
          </a:xfrm>
          <a:prstGeom prst="roundRect">
            <a:avLst>
              <a:gd name="adj" fmla="val 7397"/>
            </a:avLst>
          </a:pr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1200" b="1" dirty="0">
                <a:solidFill>
                  <a:schemeClr val="bg1"/>
                </a:solidFill>
                <a:cs typeface="Myriad Pro"/>
              </a:rPr>
              <a:t>Документооборот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B2CA10-3B3C-27B9-F9CC-ADB984A95A94}"/>
              </a:ext>
            </a:extLst>
          </p:cNvPr>
          <p:cNvSpPr txBox="1"/>
          <p:nvPr/>
        </p:nvSpPr>
        <p:spPr>
          <a:xfrm>
            <a:off x="9397851" y="1498554"/>
            <a:ext cx="1726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+mj-lt"/>
              </a:rPr>
              <a:t>Корпоративные </a:t>
            </a:r>
            <a:br>
              <a:rPr lang="ru-RU" sz="1400" b="1" dirty="0">
                <a:latin typeface="+mj-lt"/>
              </a:rPr>
            </a:br>
            <a:r>
              <a:rPr lang="ru-RU" sz="1400" b="1" dirty="0">
                <a:latin typeface="+mj-lt"/>
              </a:rPr>
              <a:t>системы</a:t>
            </a: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CA4B0643-E320-147C-9116-D22C3EB3BC27}"/>
              </a:ext>
            </a:extLst>
          </p:cNvPr>
          <p:cNvSpPr/>
          <p:nvPr/>
        </p:nvSpPr>
        <p:spPr>
          <a:xfrm>
            <a:off x="658813" y="1380204"/>
            <a:ext cx="2570363" cy="4709878"/>
          </a:xfrm>
          <a:prstGeom prst="roundRect">
            <a:avLst>
              <a:gd name="adj" fmla="val 2513"/>
            </a:avLst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90500" sx="102000" sy="102000" algn="ctr" rotWithShape="0">
              <a:schemeClr val="tx2">
                <a:alpha val="20000"/>
              </a:scheme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ru-RU" sz="1200" b="1" dirty="0">
              <a:cs typeface="Myriad Pro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7FC197-F5AE-E69A-1569-2C0529DC6807}"/>
              </a:ext>
            </a:extLst>
          </p:cNvPr>
          <p:cNvSpPr txBox="1"/>
          <p:nvPr/>
        </p:nvSpPr>
        <p:spPr>
          <a:xfrm>
            <a:off x="1000467" y="1498554"/>
            <a:ext cx="18870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+mj-lt"/>
              </a:rPr>
              <a:t>Внешние системы</a:t>
            </a:r>
          </a:p>
        </p:txBody>
      </p:sp>
      <p:sp>
        <p:nvSpPr>
          <p:cNvPr id="26" name="Двойная стрелка влево/вправо 25">
            <a:extLst>
              <a:ext uri="{FF2B5EF4-FFF2-40B4-BE49-F238E27FC236}">
                <a16:creationId xmlns:a16="http://schemas.microsoft.com/office/drawing/2014/main" id="{DC71B554-53D6-45A2-FA81-EEF68A539627}"/>
              </a:ext>
            </a:extLst>
          </p:cNvPr>
          <p:cNvSpPr/>
          <p:nvPr/>
        </p:nvSpPr>
        <p:spPr>
          <a:xfrm>
            <a:off x="3272430" y="2881484"/>
            <a:ext cx="639418" cy="360000"/>
          </a:xfrm>
          <a:prstGeom prst="left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D52C00D7-624D-634D-2C47-8C430B398378}"/>
              </a:ext>
            </a:extLst>
          </p:cNvPr>
          <p:cNvSpPr/>
          <p:nvPr/>
        </p:nvSpPr>
        <p:spPr>
          <a:xfrm>
            <a:off x="3462942" y="5637319"/>
            <a:ext cx="5266116" cy="470101"/>
          </a:xfrm>
          <a:prstGeom prst="roundRect">
            <a:avLst>
              <a:gd name="adj" fmla="val 13315"/>
            </a:avLst>
          </a:prstGeom>
          <a:solidFill>
            <a:schemeClr val="tx2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1400" b="1" dirty="0">
                <a:solidFill>
                  <a:schemeClr val="bg1"/>
                </a:solidFill>
                <a:latin typeface="+mj-lt"/>
                <a:cs typeface="Myriad Pro"/>
              </a:rPr>
              <a:t>Технологические системы</a:t>
            </a:r>
          </a:p>
        </p:txBody>
      </p:sp>
      <p:sp>
        <p:nvSpPr>
          <p:cNvPr id="28" name="Двойная стрелка влево/вправо 27">
            <a:extLst>
              <a:ext uri="{FF2B5EF4-FFF2-40B4-BE49-F238E27FC236}">
                <a16:creationId xmlns:a16="http://schemas.microsoft.com/office/drawing/2014/main" id="{99505E57-3425-AD08-F689-34563E129A8C}"/>
              </a:ext>
            </a:extLst>
          </p:cNvPr>
          <p:cNvSpPr/>
          <p:nvPr/>
        </p:nvSpPr>
        <p:spPr>
          <a:xfrm rot="5400000">
            <a:off x="5804878" y="5152474"/>
            <a:ext cx="582243" cy="360000"/>
          </a:xfrm>
          <a:prstGeom prst="left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12 февраля 2020 г. в Минэнерго России президент НАНГС Виктор Хайков в ходе  заседания рабочей группы по развитию нефтесервисных услуг в РФ предложил  законодательно ограничить сроки оплаты и создать условия для развития">
            <a:extLst>
              <a:ext uri="{FF2B5EF4-FFF2-40B4-BE49-F238E27FC236}">
                <a16:creationId xmlns:a16="http://schemas.microsoft.com/office/drawing/2014/main" id="{37A720B6-5BC5-87BC-1826-B26280C39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056" y="2387492"/>
            <a:ext cx="1231877" cy="87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Минстрой России подготовил уточнения в правила разработки и утверждения  территориальных схем в сфере обращения с отходами">
            <a:extLst>
              <a:ext uri="{FF2B5EF4-FFF2-40B4-BE49-F238E27FC236}">
                <a16:creationId xmlns:a16="http://schemas.microsoft.com/office/drawing/2014/main" id="{901F42BA-2244-4A45-79AD-B9F1E1896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056" y="4603359"/>
            <a:ext cx="1231877" cy="68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Логотип (торговая марка) АО Техническая инспекция ЕЭС">
            <a:extLst>
              <a:ext uri="{FF2B5EF4-FFF2-40B4-BE49-F238E27FC236}">
                <a16:creationId xmlns:a16="http://schemas.microsoft.com/office/drawing/2014/main" id="{A296FC0C-80CF-AD89-8468-F8374C79D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804" y="3782116"/>
            <a:ext cx="1486380" cy="40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Двойная стрелка влево/вправо 25">
            <a:extLst>
              <a:ext uri="{FF2B5EF4-FFF2-40B4-BE49-F238E27FC236}">
                <a16:creationId xmlns:a16="http://schemas.microsoft.com/office/drawing/2014/main" id="{F72FE79C-D0EB-F442-C075-3592E8E0E359}"/>
              </a:ext>
            </a:extLst>
          </p:cNvPr>
          <p:cNvSpPr/>
          <p:nvPr/>
        </p:nvSpPr>
        <p:spPr>
          <a:xfrm>
            <a:off x="8267212" y="2881484"/>
            <a:ext cx="639418" cy="360000"/>
          </a:xfrm>
          <a:prstGeom prst="left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73726F2-65BB-4CD8-DDF5-BF8994476DC4}"/>
              </a:ext>
            </a:extLst>
          </p:cNvPr>
          <p:cNvSpPr/>
          <p:nvPr/>
        </p:nvSpPr>
        <p:spPr>
          <a:xfrm>
            <a:off x="4818955" y="2405343"/>
            <a:ext cx="1012052" cy="234000"/>
          </a:xfrm>
          <a:prstGeom prst="rect">
            <a:avLst/>
          </a:prstGeom>
          <a:gradFill>
            <a:gsLst>
              <a:gs pos="67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5638065-9A8F-686E-8FC6-467FDE410CB1}"/>
              </a:ext>
            </a:extLst>
          </p:cNvPr>
          <p:cNvSpPr txBox="1"/>
          <p:nvPr/>
        </p:nvSpPr>
        <p:spPr>
          <a:xfrm>
            <a:off x="5024929" y="2412332"/>
            <a:ext cx="8539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  <a:latin typeface="+mj-lt"/>
              </a:rPr>
              <a:t>СИГМА.ГИС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5ED20083-8496-D8E6-BF5D-B33BA44A20CD}"/>
              </a:ext>
            </a:extLst>
          </p:cNvPr>
          <p:cNvSpPr/>
          <p:nvPr/>
        </p:nvSpPr>
        <p:spPr>
          <a:xfrm>
            <a:off x="4684542" y="3145640"/>
            <a:ext cx="1146465" cy="234000"/>
          </a:xfrm>
          <a:prstGeom prst="rect">
            <a:avLst/>
          </a:prstGeom>
          <a:gradFill>
            <a:gsLst>
              <a:gs pos="67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485A73-C030-260C-1437-F97B2330CA4B}"/>
              </a:ext>
            </a:extLst>
          </p:cNvPr>
          <p:cNvSpPr txBox="1"/>
          <p:nvPr/>
        </p:nvSpPr>
        <p:spPr>
          <a:xfrm>
            <a:off x="4877857" y="3148204"/>
            <a:ext cx="103711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b="1" dirty="0" err="1">
                <a:solidFill>
                  <a:schemeClr val="bg1"/>
                </a:solidFill>
                <a:latin typeface="+mj-lt"/>
              </a:rPr>
              <a:t>СИГМА.Алькор</a:t>
            </a:r>
            <a:endParaRPr lang="ru-RU" sz="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0ABDAE7F-03A8-D4D3-2CFE-A1B2B2E1E6CE}"/>
              </a:ext>
            </a:extLst>
          </p:cNvPr>
          <p:cNvSpPr/>
          <p:nvPr/>
        </p:nvSpPr>
        <p:spPr>
          <a:xfrm>
            <a:off x="6339092" y="3891516"/>
            <a:ext cx="1670687" cy="234000"/>
          </a:xfrm>
          <a:prstGeom prst="rect">
            <a:avLst/>
          </a:prstGeom>
          <a:gradFill>
            <a:gsLst>
              <a:gs pos="67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045E19D-5ADE-3067-3930-7D2617557BDE}"/>
              </a:ext>
            </a:extLst>
          </p:cNvPr>
          <p:cNvSpPr txBox="1"/>
          <p:nvPr/>
        </p:nvSpPr>
        <p:spPr>
          <a:xfrm>
            <a:off x="6524216" y="3892358"/>
            <a:ext cx="1624205" cy="203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800" b="1" dirty="0">
                <a:solidFill>
                  <a:schemeClr val="bg1"/>
                </a:solidFill>
                <a:latin typeface="+mj-lt"/>
              </a:rPr>
              <a:t>СУПА на платформе 1С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6C383D1A-5328-1A3B-A5B5-EEA88A3AD1CF}"/>
              </a:ext>
            </a:extLst>
          </p:cNvPr>
          <p:cNvSpPr/>
          <p:nvPr/>
        </p:nvSpPr>
        <p:spPr>
          <a:xfrm>
            <a:off x="6878759" y="4642336"/>
            <a:ext cx="1125364" cy="234000"/>
          </a:xfrm>
          <a:prstGeom prst="rect">
            <a:avLst/>
          </a:prstGeom>
          <a:gradFill>
            <a:gsLst>
              <a:gs pos="67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CA7DA2E-ED29-2AD1-E5E8-746B70DAB4D2}"/>
              </a:ext>
            </a:extLst>
          </p:cNvPr>
          <p:cNvSpPr txBox="1"/>
          <p:nvPr/>
        </p:nvSpPr>
        <p:spPr>
          <a:xfrm>
            <a:off x="7106103" y="4652568"/>
            <a:ext cx="91864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  <a:latin typeface="+mj-lt"/>
              </a:rPr>
              <a:t>СИГМА.МДМ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C3C0F43-0C96-E1DA-1B8C-7DB98F965B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14690" y="2448285"/>
            <a:ext cx="139798" cy="125818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F5008614-9E51-08CA-F37D-A6AF7C8A96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44454" y="3189197"/>
            <a:ext cx="139798" cy="12581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83146675-9F2C-329D-BFE5-3D71377626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25965" y="3928301"/>
            <a:ext cx="139798" cy="125818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75681DD-EC61-7B96-4A7D-0A294A12F8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77665" y="4683135"/>
            <a:ext cx="139798" cy="12581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B533A627-98DC-041A-B3AA-3302F51FD503}"/>
              </a:ext>
            </a:extLst>
          </p:cNvPr>
          <p:cNvSpPr txBox="1"/>
          <p:nvPr/>
        </p:nvSpPr>
        <p:spPr>
          <a:xfrm>
            <a:off x="4580065" y="4288389"/>
            <a:ext cx="3038544" cy="336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Myriad Pro"/>
              </a:rPr>
              <a:t>Централизованная система управления </a:t>
            </a:r>
            <a:b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Myriad Pro"/>
              </a:rPr>
            </a:b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Myriad Pro"/>
              </a:rPr>
              <a:t>нормативно-справочной информацией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E00FF6A-C3FB-0EFD-CC5C-7561D3C5DC54}"/>
              </a:ext>
            </a:extLst>
          </p:cNvPr>
          <p:cNvSpPr txBox="1"/>
          <p:nvPr/>
        </p:nvSpPr>
        <p:spPr>
          <a:xfrm>
            <a:off x="4074752" y="3523829"/>
            <a:ext cx="1855498" cy="336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Myriad Pro"/>
              </a:rPr>
              <a:t>Электронный архив инженерной документации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A03D4BE-EC78-9C53-B6D8-BF70098308E5}"/>
              </a:ext>
            </a:extLst>
          </p:cNvPr>
          <p:cNvSpPr txBox="1"/>
          <p:nvPr/>
        </p:nvSpPr>
        <p:spPr>
          <a:xfrm>
            <a:off x="4290004" y="2849221"/>
            <a:ext cx="1440013" cy="218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Myriad Pro"/>
              </a:rPr>
              <a:t>Мобильное ТОРО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B72991DD-7284-6AF2-E869-21ED6A229456}"/>
              </a:ext>
            </a:extLst>
          </p:cNvPr>
          <p:cNvSpPr/>
          <p:nvPr/>
        </p:nvSpPr>
        <p:spPr>
          <a:xfrm>
            <a:off x="4832304" y="3886504"/>
            <a:ext cx="1002040" cy="234000"/>
          </a:xfrm>
          <a:prstGeom prst="rect">
            <a:avLst/>
          </a:prstGeom>
          <a:gradFill>
            <a:gsLst>
              <a:gs pos="67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A61011F-8F47-4763-9656-4C2FB8606868}"/>
              </a:ext>
            </a:extLst>
          </p:cNvPr>
          <p:cNvSpPr txBox="1"/>
          <p:nvPr/>
        </p:nvSpPr>
        <p:spPr>
          <a:xfrm>
            <a:off x="5031084" y="3894678"/>
            <a:ext cx="87261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  <a:latin typeface="+mj-lt"/>
              </a:rPr>
              <a:t>СИГМА.ЭАД</a:t>
            </a: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44853206-D9F5-B11B-B2C4-B0F8388C30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91147" y="3946891"/>
            <a:ext cx="139798" cy="125818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B31B6185-7F6A-90BB-84DE-862B63E149DB}"/>
              </a:ext>
            </a:extLst>
          </p:cNvPr>
          <p:cNvSpPr txBox="1"/>
          <p:nvPr/>
        </p:nvSpPr>
        <p:spPr>
          <a:xfrm>
            <a:off x="4194892" y="2071648"/>
            <a:ext cx="1570165" cy="336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Myriad Pro"/>
              </a:rPr>
              <a:t>Геоинформационная система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A146401-770A-05F5-D976-D3272C5A0253}"/>
              </a:ext>
            </a:extLst>
          </p:cNvPr>
          <p:cNvSpPr txBox="1"/>
          <p:nvPr/>
        </p:nvSpPr>
        <p:spPr>
          <a:xfrm>
            <a:off x="4935265" y="1498554"/>
            <a:ext cx="2321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+mj-lt"/>
              </a:rPr>
              <a:t>Комплексное решение</a:t>
            </a:r>
          </a:p>
        </p:txBody>
      </p:sp>
    </p:spTree>
    <p:extLst>
      <p:ext uri="{BB962C8B-B14F-4D97-AF65-F5344CB8AC3E}">
        <p14:creationId xmlns:p14="http://schemas.microsoft.com/office/powerpoint/2010/main" val="3073364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внешний, трава, закат, солнце&#10;&#10;Автоматически созданное описание">
            <a:extLst>
              <a:ext uri="{FF2B5EF4-FFF2-40B4-BE49-F238E27FC236}">
                <a16:creationId xmlns:a16="http://schemas.microsoft.com/office/drawing/2014/main" id="{4B81A822-6BB2-4C08-AE38-6BB3C9A723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5" r="10169" b="804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E496A-6F48-4FBB-AE54-1C1298F73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322" y="2229998"/>
            <a:ext cx="10206280" cy="1627897"/>
          </a:xfrm>
        </p:spPr>
        <p:txBody>
          <a:bodyPr>
            <a:normAutofit/>
          </a:bodyPr>
          <a:lstStyle/>
          <a:p>
            <a:pPr algn="l"/>
            <a:r>
              <a:rPr lang="ru-RU" sz="4800" dirty="0">
                <a:solidFill>
                  <a:schemeClr val="bg1"/>
                </a:solidFill>
              </a:rPr>
              <a:t>Благодарим за внимание!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EA0B36A-20E9-482E-83CC-F9923FF179A2}"/>
              </a:ext>
            </a:extLst>
          </p:cNvPr>
          <p:cNvSpPr/>
          <p:nvPr/>
        </p:nvSpPr>
        <p:spPr>
          <a:xfrm>
            <a:off x="902322" y="5693402"/>
            <a:ext cx="9204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Санкт-Петербург | Москва | Омск | Петропавловск-Камчатский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Екатеринбург | Челябинск | Ульяновск | Киров | Волгоград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5363A8F-EFB6-4388-9DA5-6F41E676DBBD}"/>
              </a:ext>
            </a:extLst>
          </p:cNvPr>
          <p:cNvSpPr/>
          <p:nvPr/>
        </p:nvSpPr>
        <p:spPr>
          <a:xfrm>
            <a:off x="9939085" y="5939623"/>
            <a:ext cx="1334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sigma-it.ru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12A59E0E-4CF1-4AF4-BD7D-725328B24BDD}"/>
              </a:ext>
            </a:extLst>
          </p:cNvPr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swm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1QIAAFsDAABTEgAAbAY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902322" y="903047"/>
            <a:ext cx="2752421" cy="54479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32CB45C-D3B0-765E-E121-2FE361C174FE}"/>
              </a:ext>
            </a:extLst>
          </p:cNvPr>
          <p:cNvSpPr txBox="1">
            <a:spLocks/>
          </p:cNvSpPr>
          <p:nvPr/>
        </p:nvSpPr>
        <p:spPr>
          <a:xfrm>
            <a:off x="911375" y="3293198"/>
            <a:ext cx="5118232" cy="1538276"/>
          </a:xfrm>
          <a:prstGeom prst="rect">
            <a:avLst/>
          </a:prstGeom>
          <a:effectLst>
            <a:outerShdw blurRad="177800" dist="38100" dir="2700000" algn="tl" rotWithShape="0">
              <a:schemeClr val="tx2">
                <a:alpha val="20000"/>
              </a:schemeClr>
            </a:outerShdw>
          </a:effectLst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900" dirty="0">
                <a:solidFill>
                  <a:schemeClr val="bg1">
                    <a:lumMod val="95000"/>
                  </a:schemeClr>
                </a:solidFill>
              </a:rPr>
              <a:t>Вячеслав </a:t>
            </a:r>
            <a:r>
              <a:rPr lang="ru-RU" sz="2900" dirty="0" err="1">
                <a:solidFill>
                  <a:schemeClr val="bg1">
                    <a:lumMod val="95000"/>
                  </a:schemeClr>
                </a:solidFill>
              </a:rPr>
              <a:t>Кричкин</a:t>
            </a:r>
            <a:endParaRPr lang="ru-RU" sz="29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Директор по работе с ключевыми клиентами</a:t>
            </a:r>
          </a:p>
          <a:p>
            <a:pPr>
              <a:lnSpc>
                <a:spcPct val="120000"/>
              </a:lnSpc>
            </a:pP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ru-RU" sz="2000" u="sng" dirty="0">
                <a:solidFill>
                  <a:schemeClr val="bg1">
                    <a:lumMod val="95000"/>
                  </a:schemeClr>
                </a:solidFill>
              </a:rPr>
              <a:t>v.krichkin@sigma-it.ru   </a:t>
            </a:r>
          </a:p>
          <a:p>
            <a:pPr>
              <a:lnSpc>
                <a:spcPct val="120000"/>
              </a:lnSpc>
            </a:pPr>
            <a:r>
              <a:rPr lang="ru-RU" sz="2000" u="sng" dirty="0">
                <a:solidFill>
                  <a:schemeClr val="bg1">
                    <a:lumMod val="95000"/>
                  </a:schemeClr>
                </a:solidFill>
              </a:rPr>
              <a:t>+7 495 259 25 90 (доб. 7197)</a:t>
            </a:r>
          </a:p>
        </p:txBody>
      </p:sp>
    </p:spTree>
    <p:extLst>
      <p:ext uri="{BB962C8B-B14F-4D97-AF65-F5344CB8AC3E}">
        <p14:creationId xmlns:p14="http://schemas.microsoft.com/office/powerpoint/2010/main" val="84547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D0440BA-A293-41F6-A67E-54A6983361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C17904D-EB04-4A35-B57E-3EF433507190}"/>
              </a:ext>
            </a:extLst>
          </p:cNvPr>
          <p:cNvSpPr/>
          <p:nvPr/>
        </p:nvSpPr>
        <p:spPr>
          <a:xfrm>
            <a:off x="6541656" y="1489435"/>
            <a:ext cx="5437187" cy="553998"/>
          </a:xfrm>
          <a:prstGeom prst="rect">
            <a:avLst/>
          </a:prstGeom>
        </p:spPr>
        <p:txBody>
          <a:bodyPr wrap="square" lIns="0" rIns="0" anchor="t">
            <a:spAutoFit/>
          </a:bodyPr>
          <a:lstStyle/>
          <a:p>
            <a:r>
              <a:rPr lang="ru-RU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компании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BF6743-2BE9-4756-A1BD-46F0982596BC}"/>
              </a:ext>
            </a:extLst>
          </p:cNvPr>
          <p:cNvSpPr txBox="1"/>
          <p:nvPr/>
        </p:nvSpPr>
        <p:spPr>
          <a:xfrm>
            <a:off x="6541656" y="2346639"/>
            <a:ext cx="2180182" cy="1231106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Кто мы?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Компетенции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Заказчики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13A84C0-250C-4ED5-AD60-C4995B030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60250" y="6036544"/>
            <a:ext cx="2269898" cy="444394"/>
          </a:xfrm>
          <a:prstGeom prst="rect">
            <a:avLst/>
          </a:prstGeom>
        </p:spPr>
      </p:pic>
      <p:pic>
        <p:nvPicPr>
          <p:cNvPr id="7" name="Рисунок 6" descr="Изображение выглядит как внешний, вода, большой, самолет&#10;&#10;Автоматически созданное описание">
            <a:extLst>
              <a:ext uri="{FF2B5EF4-FFF2-40B4-BE49-F238E27FC236}">
                <a16:creationId xmlns:a16="http://schemas.microsoft.com/office/drawing/2014/main" id="{B3452313-367B-4EB1-B532-8E71EE0FE8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2"/>
          <a:stretch/>
        </p:blipFill>
        <p:spPr>
          <a:xfrm>
            <a:off x="-1" y="1628775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16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CF9932E-57E8-4A88-A2BF-F1CE34B30468}"/>
              </a:ext>
            </a:extLst>
          </p:cNvPr>
          <p:cNvSpPr/>
          <p:nvPr/>
        </p:nvSpPr>
        <p:spPr>
          <a:xfrm>
            <a:off x="0" y="0"/>
            <a:ext cx="12192000" cy="162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EB566F-7A50-42B8-8F47-ABBFD175E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14" y="733717"/>
            <a:ext cx="2304080" cy="66663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0B90278-25FE-4B18-800F-69A47328C99E}"/>
              </a:ext>
            </a:extLst>
          </p:cNvPr>
          <p:cNvSpPr/>
          <p:nvPr/>
        </p:nvSpPr>
        <p:spPr>
          <a:xfrm>
            <a:off x="0" y="1628774"/>
            <a:ext cx="12192000" cy="265228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292100" dist="38100" dir="5400000" sx="102000" sy="102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D09ABBE0-400F-431C-AEEA-8BF47BF1FE2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0" y="656522"/>
            <a:ext cx="5437186" cy="1023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СИГМА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—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универсальный ИТ-интегратор,</a:t>
            </a:r>
            <a:br>
              <a:rPr lang="en-US" b="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лидер цифровизации энергетики и ЖКХ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4CD312C-0C0C-4209-BA83-4D2E27AC35BE}"/>
              </a:ext>
            </a:extLst>
          </p:cNvPr>
          <p:cNvSpPr/>
          <p:nvPr/>
        </p:nvSpPr>
        <p:spPr>
          <a:xfrm>
            <a:off x="4413212" y="2783726"/>
            <a:ext cx="3013395" cy="1234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проектов для </a:t>
            </a:r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флагманов российской энергетики: Интер РАО, </a:t>
            </a:r>
            <a:r>
              <a:rPr lang="ru-RU" sz="1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Россети</a:t>
            </a:r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, ФСК ЕЭС, ПСК,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МРСК Урала, МОЭСК, ЛОЭСК, ГУП ТЭК Санкт-Петербурга и других компаний</a:t>
            </a:r>
            <a:endParaRPr lang="ru-RU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887E2E2-B0A4-4849-8019-C9A2698986BA}"/>
              </a:ext>
            </a:extLst>
          </p:cNvPr>
          <p:cNvSpPr/>
          <p:nvPr/>
        </p:nvSpPr>
        <p:spPr>
          <a:xfrm>
            <a:off x="8414574" y="2783726"/>
            <a:ext cx="2341756" cy="773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собственных отраслевых решений, в том числе 12 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b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Реестре российского ПО</a:t>
            </a:r>
            <a:endParaRPr lang="ru-RU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5FA333-F08E-4666-BCB9-C5F5EE4827BA}"/>
              </a:ext>
            </a:extLst>
          </p:cNvPr>
          <p:cNvSpPr txBox="1"/>
          <p:nvPr/>
        </p:nvSpPr>
        <p:spPr>
          <a:xfrm>
            <a:off x="4671056" y="1911179"/>
            <a:ext cx="2497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+mj-lt"/>
              </a:rPr>
              <a:t>&gt;</a:t>
            </a:r>
            <a:r>
              <a:rPr lang="ru-RU" sz="6000" b="1" dirty="0">
                <a:solidFill>
                  <a:schemeClr val="bg1"/>
                </a:solidFill>
                <a:latin typeface="+mj-lt"/>
              </a:rPr>
              <a:t>3</a:t>
            </a:r>
            <a:r>
              <a:rPr lang="en-US" sz="6000" b="1" dirty="0">
                <a:solidFill>
                  <a:schemeClr val="bg1"/>
                </a:solidFill>
                <a:latin typeface="+mj-lt"/>
              </a:rPr>
              <a:t>00</a:t>
            </a:r>
            <a:endParaRPr lang="ru-RU" sz="6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D811F5-4DB5-4DCC-8657-EB4EB97FAAEA}"/>
              </a:ext>
            </a:extLst>
          </p:cNvPr>
          <p:cNvSpPr txBox="1"/>
          <p:nvPr/>
        </p:nvSpPr>
        <p:spPr>
          <a:xfrm>
            <a:off x="8403338" y="1911179"/>
            <a:ext cx="2364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+mj-lt"/>
              </a:rPr>
              <a:t>&gt;</a:t>
            </a:r>
            <a:r>
              <a:rPr lang="ru-RU" sz="6000" b="1" dirty="0">
                <a:solidFill>
                  <a:schemeClr val="bg1"/>
                </a:solidFill>
                <a:latin typeface="+mj-lt"/>
              </a:rPr>
              <a:t>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BC7B4D-5BA1-4D43-ABC0-FD4984AE828F}"/>
              </a:ext>
            </a:extLst>
          </p:cNvPr>
          <p:cNvSpPr txBox="1"/>
          <p:nvPr/>
        </p:nvSpPr>
        <p:spPr>
          <a:xfrm>
            <a:off x="1072252" y="1988123"/>
            <a:ext cx="23642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>
                <a:solidFill>
                  <a:schemeClr val="bg1"/>
                </a:solidFill>
                <a:latin typeface="+mj-lt"/>
              </a:rPr>
              <a:t>№1</a:t>
            </a:r>
            <a:endParaRPr lang="ru-RU" sz="6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1E54218-F498-4B9E-B9E6-46185A8E9FD8}"/>
              </a:ext>
            </a:extLst>
          </p:cNvPr>
          <p:cNvSpPr/>
          <p:nvPr/>
        </p:nvSpPr>
        <p:spPr>
          <a:xfrm>
            <a:off x="995010" y="2783726"/>
            <a:ext cx="2518712" cy="543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крупнейший ИТ-поставщик </a:t>
            </a:r>
            <a:b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ТЭК (</a:t>
            </a:r>
            <a:r>
              <a:rPr lang="en-US" sz="1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TAdviser</a:t>
            </a:r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6E952E4-5652-48DC-A75D-7E76C35E7FB0}"/>
              </a:ext>
            </a:extLst>
          </p:cNvPr>
          <p:cNvSpPr/>
          <p:nvPr/>
        </p:nvSpPr>
        <p:spPr>
          <a:xfrm>
            <a:off x="9223636" y="4922385"/>
            <a:ext cx="244955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Технологические компетенции: </a:t>
            </a: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1С, 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Oracle</a:t>
            </a: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Java</a:t>
            </a: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OC</a:t>
            </a: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«Аврора» (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SailFish</a:t>
            </a: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), 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++, 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PHP</a:t>
            </a: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PostgreSQL</a:t>
            </a: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MySQL</a:t>
            </a: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Tibero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E74AE7E-C1F8-4CC4-819A-F1F1B36C02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14884" y="5067916"/>
            <a:ext cx="793337" cy="727226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EBF6EEC-5773-9304-3498-B687997A9F5A}"/>
              </a:ext>
            </a:extLst>
          </p:cNvPr>
          <p:cNvSpPr/>
          <p:nvPr/>
        </p:nvSpPr>
        <p:spPr>
          <a:xfrm>
            <a:off x="1271704" y="5431529"/>
            <a:ext cx="2341756" cy="773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лет опыта разработки</a:t>
            </a:r>
            <a:b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внедрения комплексных ИТ-решений</a:t>
            </a:r>
            <a:endParaRPr lang="ru-RU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8DFD0C0-8E0B-E126-3011-695BC000DD24}"/>
              </a:ext>
            </a:extLst>
          </p:cNvPr>
          <p:cNvSpPr/>
          <p:nvPr/>
        </p:nvSpPr>
        <p:spPr>
          <a:xfrm>
            <a:off x="1593800" y="4566666"/>
            <a:ext cx="11657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+mj-lt"/>
              </a:rPr>
              <a:t>17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531AA34-2531-6178-1CA7-B866E594B2B5}"/>
              </a:ext>
            </a:extLst>
          </p:cNvPr>
          <p:cNvSpPr/>
          <p:nvPr/>
        </p:nvSpPr>
        <p:spPr>
          <a:xfrm>
            <a:off x="5247670" y="5486575"/>
            <a:ext cx="2341756" cy="543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ИТ-профессионалов</a:t>
            </a:r>
            <a:b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12 </a:t>
            </a:r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регионах России</a:t>
            </a:r>
            <a:endParaRPr lang="ru-RU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49057CB-DF8F-2598-9C5B-D70D8EE93750}"/>
              </a:ext>
            </a:extLst>
          </p:cNvPr>
          <p:cNvSpPr/>
          <p:nvPr/>
        </p:nvSpPr>
        <p:spPr>
          <a:xfrm>
            <a:off x="4618909" y="4511774"/>
            <a:ext cx="29111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+mj-lt"/>
              </a:rPr>
              <a:t>&gt;</a:t>
            </a:r>
            <a:r>
              <a:rPr lang="ru-RU" sz="6000" b="1" dirty="0">
                <a:solidFill>
                  <a:schemeClr val="bg1"/>
                </a:solidFill>
                <a:latin typeface="+mj-lt"/>
              </a:rPr>
              <a:t>1500</a:t>
            </a:r>
          </a:p>
        </p:txBody>
      </p:sp>
    </p:spTree>
    <p:extLst>
      <p:ext uri="{BB962C8B-B14F-4D97-AF65-F5344CB8AC3E}">
        <p14:creationId xmlns:p14="http://schemas.microsoft.com/office/powerpoint/2010/main" val="1438438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87A0009-CF48-4BDC-AD6D-6F750633691C}"/>
              </a:ext>
            </a:extLst>
          </p:cNvPr>
          <p:cNvSpPr/>
          <p:nvPr/>
        </p:nvSpPr>
        <p:spPr>
          <a:xfrm>
            <a:off x="0" y="0"/>
            <a:ext cx="3353432" cy="6858000"/>
          </a:xfrm>
          <a:prstGeom prst="rect">
            <a:avLst/>
          </a:prstGeom>
          <a:solidFill>
            <a:srgbClr val="0046BE"/>
          </a:solidFill>
          <a:ln>
            <a:noFill/>
          </a:ln>
          <a:effectLst>
            <a:outerShdw blurRad="190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9BEF7-A015-46CA-8832-11C8A9BD6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>
                <a:solidFill>
                  <a:schemeClr val="bg1"/>
                </a:solidFill>
              </a:rPr>
              <a:t>Компетенции</a:t>
            </a:r>
          </a:p>
        </p:txBody>
      </p:sp>
      <p:sp>
        <p:nvSpPr>
          <p:cNvPr id="32" name="Номер слайда 12">
            <a:extLst>
              <a:ext uri="{FF2B5EF4-FFF2-40B4-BE49-F238E27FC236}">
                <a16:creationId xmlns:a16="http://schemas.microsoft.com/office/drawing/2014/main" id="{013D121F-3EE7-4762-8CD4-D7771E9EE1FA}"/>
              </a:ext>
            </a:extLst>
          </p:cNvPr>
          <p:cNvSpPr txBox="1">
            <a:spLocks/>
          </p:cNvSpPr>
          <p:nvPr/>
        </p:nvSpPr>
        <p:spPr>
          <a:xfrm>
            <a:off x="-9291" y="6196012"/>
            <a:ext cx="390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D2EFCEA-A4E3-43D9-A5F6-81B630490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66352" y="1765746"/>
            <a:ext cx="511736" cy="51173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C697B02-D630-4F24-A28F-294464FBEE91}"/>
              </a:ext>
            </a:extLst>
          </p:cNvPr>
          <p:cNvSpPr/>
          <p:nvPr/>
        </p:nvSpPr>
        <p:spPr>
          <a:xfrm>
            <a:off x="4445036" y="1672244"/>
            <a:ext cx="279526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Создание и сопровождение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ИТ-систем для управления бизнес-процессами крупных территориально-распределенных предприятий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ADFD4480-1F3F-4EC0-AC47-FC36CC1898F5}"/>
              </a:ext>
            </a:extLst>
          </p:cNvPr>
          <p:cNvCxnSpPr>
            <a:cxnSpLocks/>
          </p:cNvCxnSpPr>
          <p:nvPr/>
        </p:nvCxnSpPr>
        <p:spPr>
          <a:xfrm>
            <a:off x="4546636" y="1659178"/>
            <a:ext cx="88233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D3F7000-7141-491F-A352-DEC930956C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40350" y="1696479"/>
            <a:ext cx="411877" cy="48456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CEBB4A-7667-44CA-BEE1-ED796A757CC7}"/>
              </a:ext>
            </a:extLst>
          </p:cNvPr>
          <p:cNvSpPr/>
          <p:nvPr/>
        </p:nvSpPr>
        <p:spPr>
          <a:xfrm>
            <a:off x="8217664" y="1703987"/>
            <a:ext cx="23732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Заказная разработка высоконагруженных мобильных и </a:t>
            </a:r>
            <a:r>
              <a:rPr lang="ru-RU" sz="1400" dirty="0" err="1">
                <a:solidFill>
                  <a:schemeClr val="bg1"/>
                </a:solidFill>
              </a:rPr>
              <a:t>web</a:t>
            </a:r>
            <a:r>
              <a:rPr lang="ru-RU" sz="1400" dirty="0">
                <a:solidFill>
                  <a:schemeClr val="bg1"/>
                </a:solidFill>
              </a:rPr>
              <a:t>-решений для B2B и B2C-потребителей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48D3F548-AA50-4CF8-8DC0-D26FF1F23BB9}"/>
              </a:ext>
            </a:extLst>
          </p:cNvPr>
          <p:cNvCxnSpPr>
            <a:cxnSpLocks/>
          </p:cNvCxnSpPr>
          <p:nvPr/>
        </p:nvCxnSpPr>
        <p:spPr>
          <a:xfrm>
            <a:off x="8314184" y="1659178"/>
            <a:ext cx="88233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2968649-9937-40DB-AD1A-478D772306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35592" y="3227388"/>
            <a:ext cx="421393" cy="558705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0E7D3BD-A022-4CAA-AAB6-33C6ADF9D604}"/>
              </a:ext>
            </a:extLst>
          </p:cNvPr>
          <p:cNvSpPr/>
          <p:nvPr/>
        </p:nvSpPr>
        <p:spPr>
          <a:xfrm>
            <a:off x="8237240" y="3247284"/>
            <a:ext cx="2971359" cy="1383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Обеспечение информационной безопасности, в том числе работа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с шифровальными средствами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и техническая защита конфиденциальных данных</a:t>
            </a: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2C974E71-EB57-4427-BCA0-EA00CA9BF344}"/>
              </a:ext>
            </a:extLst>
          </p:cNvPr>
          <p:cNvCxnSpPr>
            <a:cxnSpLocks/>
          </p:cNvCxnSpPr>
          <p:nvPr/>
        </p:nvCxnSpPr>
        <p:spPr>
          <a:xfrm>
            <a:off x="8314184" y="3224741"/>
            <a:ext cx="917858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CE857E9-63FD-4E6C-B86C-52FE4B1956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86942" y="3218340"/>
            <a:ext cx="421393" cy="65550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58CD1DF-86E9-4461-A862-91D0802C9AFA}"/>
              </a:ext>
            </a:extLst>
          </p:cNvPr>
          <p:cNvSpPr/>
          <p:nvPr/>
        </p:nvSpPr>
        <p:spPr>
          <a:xfrm>
            <a:off x="4445036" y="3246006"/>
            <a:ext cx="23732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Разработка и внедрение отраслевых решений для энергетики и ЖКХ</a:t>
            </a: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7ADC7958-3811-4CCB-84A5-2F4B2EE7D51E}"/>
              </a:ext>
            </a:extLst>
          </p:cNvPr>
          <p:cNvCxnSpPr>
            <a:cxnSpLocks/>
          </p:cNvCxnSpPr>
          <p:nvPr/>
        </p:nvCxnSpPr>
        <p:spPr>
          <a:xfrm>
            <a:off x="4546636" y="3224741"/>
            <a:ext cx="88233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8BD570-3FCA-48F3-865B-CDD8247062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7072" y="4367403"/>
            <a:ext cx="1686760" cy="2164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CBE942-C978-4931-B115-92918C843F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22785" y="2182306"/>
            <a:ext cx="1055334" cy="46981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4C770B1-6428-4FC5-B6C4-287D1A2F3F3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50897" y="2957404"/>
            <a:ext cx="1041454" cy="902344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0B5ECD2-25D5-468B-8EF8-70D74324E593}"/>
              </a:ext>
            </a:extLst>
          </p:cNvPr>
          <p:cNvSpPr/>
          <p:nvPr/>
        </p:nvSpPr>
        <p:spPr>
          <a:xfrm>
            <a:off x="8253780" y="4804049"/>
            <a:ext cx="2719560" cy="972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Управление проектами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в качестве генерального подрядчика, субподрядчика, представителя заказчика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F528BD1A-4C65-488D-9E18-B56CFA3A8FB7}"/>
              </a:ext>
            </a:extLst>
          </p:cNvPr>
          <p:cNvCxnSpPr>
            <a:cxnSpLocks/>
          </p:cNvCxnSpPr>
          <p:nvPr/>
        </p:nvCxnSpPr>
        <p:spPr>
          <a:xfrm>
            <a:off x="8314184" y="4781308"/>
            <a:ext cx="952003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7194DC9F-8E49-499E-8C1F-FED4BAA0B804}"/>
              </a:ext>
            </a:extLst>
          </p:cNvPr>
          <p:cNvSpPr/>
          <p:nvPr/>
        </p:nvSpPr>
        <p:spPr>
          <a:xfrm>
            <a:off x="558138" y="1396414"/>
            <a:ext cx="2611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90000"/>
              </a:lnSpc>
              <a:spcBef>
                <a:spcPct val="75000"/>
              </a:spcBef>
              <a:spcAft>
                <a:spcPct val="0"/>
              </a:spcAft>
              <a:buClr>
                <a:srgbClr val="00AEEF"/>
              </a:buClr>
              <a:buSzPct val="100000"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Центры</a:t>
            </a:r>
            <a:r>
              <a:rPr lang="en-US" sz="2000" b="1" kern="0" dirty="0">
                <a:solidFill>
                  <a:schemeClr val="bg1"/>
                </a:solidFill>
              </a:rPr>
              <a:t>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компетенций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A6392FA-25D6-4406-B5C6-11555EEC5210}"/>
              </a:ext>
            </a:extLst>
          </p:cNvPr>
          <p:cNvSpPr/>
          <p:nvPr/>
        </p:nvSpPr>
        <p:spPr>
          <a:xfrm>
            <a:off x="4445036" y="4583886"/>
            <a:ext cx="25505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Управление ИТ-проектами регионального 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и федерального уровня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49160551-14B6-4F99-B130-448449BB2C25}"/>
              </a:ext>
            </a:extLst>
          </p:cNvPr>
          <p:cNvCxnSpPr>
            <a:cxnSpLocks/>
          </p:cNvCxnSpPr>
          <p:nvPr/>
        </p:nvCxnSpPr>
        <p:spPr>
          <a:xfrm>
            <a:off x="4546636" y="4574650"/>
            <a:ext cx="768667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8379FFD-3B28-4F89-8CE5-E67F0BD94D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700920" y="4560985"/>
            <a:ext cx="632164" cy="37828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FCF12DF-6A85-42D2-ADA7-F7586869467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837686" y="5840979"/>
            <a:ext cx="358633" cy="540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2B7C955-001F-42E2-A00A-CB9C9951B840}"/>
              </a:ext>
            </a:extLst>
          </p:cNvPr>
          <p:cNvSpPr txBox="1"/>
          <p:nvPr/>
        </p:nvSpPr>
        <p:spPr>
          <a:xfrm>
            <a:off x="4445036" y="5910963"/>
            <a:ext cx="18736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</a:rPr>
              <a:t>Импортозамещение в ИТ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58E711F7-64E9-40F4-A299-22EEC2D1B6DC}"/>
              </a:ext>
            </a:extLst>
          </p:cNvPr>
          <p:cNvCxnSpPr>
            <a:cxnSpLocks/>
          </p:cNvCxnSpPr>
          <p:nvPr/>
        </p:nvCxnSpPr>
        <p:spPr>
          <a:xfrm>
            <a:off x="4546636" y="5896786"/>
            <a:ext cx="781316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457FEF4-AE29-46B5-B5C6-E490014B648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500444" y="5015130"/>
            <a:ext cx="1041454" cy="514970"/>
          </a:xfrm>
          <a:prstGeom prst="rect">
            <a:avLst/>
          </a:prstGeom>
        </p:spPr>
      </p:pic>
      <p:sp>
        <p:nvSpPr>
          <p:cNvPr id="40" name="Номер слайда 12">
            <a:extLst>
              <a:ext uri="{FF2B5EF4-FFF2-40B4-BE49-F238E27FC236}">
                <a16:creationId xmlns:a16="http://schemas.microsoft.com/office/drawing/2014/main" id="{57C60D08-0DD8-4B06-A9EA-391B1BEAD078}"/>
              </a:ext>
            </a:extLst>
          </p:cNvPr>
          <p:cNvSpPr txBox="1">
            <a:spLocks/>
          </p:cNvSpPr>
          <p:nvPr/>
        </p:nvSpPr>
        <p:spPr>
          <a:xfrm>
            <a:off x="124908" y="6148387"/>
            <a:ext cx="390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284DE2-5DD6-497E-88FE-4AA49BFE7A71}" type="slidenum">
              <a:rPr lang="ru-RU" sz="1400" b="1" smtClean="0">
                <a:solidFill>
                  <a:schemeClr val="bg1"/>
                </a:solidFill>
              </a:rPr>
              <a:pPr algn="ctr"/>
              <a:t>4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CB50B36-FF23-4E8A-9BC4-9EE07D40ECD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597490" y="4750125"/>
            <a:ext cx="434548" cy="55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73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65A80B93-4DF3-4F1D-9016-88C1B6E5B537}"/>
              </a:ext>
            </a:extLst>
          </p:cNvPr>
          <p:cNvSpPr/>
          <p:nvPr/>
        </p:nvSpPr>
        <p:spPr>
          <a:xfrm>
            <a:off x="0" y="1"/>
            <a:ext cx="12192000" cy="53465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ru-RU" dirty="0"/>
          </a:p>
        </p:txBody>
      </p:sp>
      <p:pic>
        <p:nvPicPr>
          <p:cNvPr id="21" name="Рисунок 20" descr="Изображение выглядит как сидит, черный, белый, припаркован&#10;&#10;Автоматически созданное описание">
            <a:extLst>
              <a:ext uri="{FF2B5EF4-FFF2-40B4-BE49-F238E27FC236}">
                <a16:creationId xmlns:a16="http://schemas.microsoft.com/office/drawing/2014/main" id="{57523B5F-2BFE-4324-886E-FF6FFA619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945" y="2245911"/>
            <a:ext cx="1486836" cy="38813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E25009-1860-4901-91F0-9C9326446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/>
              <a:t>Ключевые заказчики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3879FB6-5E9E-4ED9-AA6C-7FBDB6BD0B7B}"/>
              </a:ext>
            </a:extLst>
          </p:cNvPr>
          <p:cNvSpPr/>
          <p:nvPr/>
        </p:nvSpPr>
        <p:spPr>
          <a:xfrm>
            <a:off x="644800" y="5471881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Бизнес-задачи: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6D6DCED-2C7A-4149-ADD4-5398012720BC}"/>
              </a:ext>
            </a:extLst>
          </p:cNvPr>
          <p:cNvSpPr/>
          <p:nvPr/>
        </p:nvSpPr>
        <p:spPr>
          <a:xfrm>
            <a:off x="644800" y="5897416"/>
            <a:ext cx="3316705" cy="505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Внедрение и поддержка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ИТ-решений любой сложности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D710CF5-0421-489F-9D33-9AD10F8F6F99}"/>
              </a:ext>
            </a:extLst>
          </p:cNvPr>
          <p:cNvSpPr/>
          <p:nvPr/>
        </p:nvSpPr>
        <p:spPr>
          <a:xfrm>
            <a:off x="8398334" y="5897416"/>
            <a:ext cx="2743200" cy="505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Аутсорсинг разработки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поддержки ИТ-решений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A6EABDD-A817-44C7-B664-2AEB2A169B7E}"/>
              </a:ext>
            </a:extLst>
          </p:cNvPr>
          <p:cNvSpPr/>
          <p:nvPr/>
        </p:nvSpPr>
        <p:spPr>
          <a:xfrm>
            <a:off x="4251158" y="5897416"/>
            <a:ext cx="3689684" cy="71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Проектирование информационных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аналитических систем, </a:t>
            </a:r>
          </a:p>
          <a:p>
            <a:pPr>
              <a:lnSpc>
                <a:spcPts val="1600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интернет-решений, баз данных</a:t>
            </a:r>
          </a:p>
        </p:txBody>
      </p:sp>
      <p:pic>
        <p:nvPicPr>
          <p:cNvPr id="18" name="Рисунок 22">
            <a:extLst>
              <a:ext uri="{FF2B5EF4-FFF2-40B4-BE49-F238E27FC236}">
                <a16:creationId xmlns:a16="http://schemas.microsoft.com/office/drawing/2014/main" id="{B10BB5B5-6DD9-4622-BA87-0CA23E75F095}"/>
              </a:ext>
            </a:extLst>
          </p:cNvPr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swm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4aWY6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wIAACAHAACjCgAAqgk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8506182" y="2239773"/>
            <a:ext cx="1276214" cy="39426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0F63D6-E9B0-47A8-9BB3-CE3C7F84BB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"/>
          <a:stretch/>
        </p:blipFill>
        <p:spPr>
          <a:xfrm>
            <a:off x="2543117" y="2197402"/>
            <a:ext cx="1655882" cy="406534"/>
          </a:xfrm>
          <a:prstGeom prst="rect">
            <a:avLst/>
          </a:prstGeom>
        </p:spPr>
      </p:pic>
      <p:pic>
        <p:nvPicPr>
          <p:cNvPr id="7" name="Рисунок 6" descr="Изображение выглядит как внутренний, часы, монитор, передний&#10;&#10;Автоматически созданное описание">
            <a:extLst>
              <a:ext uri="{FF2B5EF4-FFF2-40B4-BE49-F238E27FC236}">
                <a16:creationId xmlns:a16="http://schemas.microsoft.com/office/drawing/2014/main" id="{E2EF3717-B642-4C50-8086-DEE4CC5F0D1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666" y="1690167"/>
            <a:ext cx="1729243" cy="2708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B2288E-EF14-48C7-B3DD-A8DBBF780F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309" y="2790165"/>
            <a:ext cx="1478624" cy="270010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объект, часы, компьютер, ноутбук&#10;&#10;Автоматически созданное описание">
            <a:extLst>
              <a:ext uri="{FF2B5EF4-FFF2-40B4-BE49-F238E27FC236}">
                <a16:creationId xmlns:a16="http://schemas.microsoft.com/office/drawing/2014/main" id="{6B14BACB-A7E1-47F5-B386-D4F8DBD239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666" y="2789424"/>
            <a:ext cx="1570356" cy="270751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BD50B8C3-713D-4197-8EAB-0C8C2DBAE37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8" r="1"/>
          <a:stretch/>
        </p:blipFill>
        <p:spPr>
          <a:xfrm>
            <a:off x="2543079" y="1661592"/>
            <a:ext cx="1401347" cy="34987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5BA5F27-E176-4636-B669-204B78E2A08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97904" y="1661592"/>
            <a:ext cx="1531921" cy="37214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E5A36C6-1DA9-4B2A-A36D-0A4493747F4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"/>
          <a:stretch/>
        </p:blipFill>
        <p:spPr>
          <a:xfrm>
            <a:off x="6460707" y="2203242"/>
            <a:ext cx="1784341" cy="31534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1BB614C-D77F-4615-ACB3-0EDD741C0D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19739" y="3752124"/>
            <a:ext cx="942975" cy="106680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дерево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C8488B3A-4329-4129-9567-29A86A91A7D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65" y="1708360"/>
            <a:ext cx="1200150" cy="114300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37B748E-DF34-409D-AB50-C8E7CD5E6F6D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" t="16518" r="6134" b="17039"/>
          <a:stretch/>
        </p:blipFill>
        <p:spPr>
          <a:xfrm>
            <a:off x="10374156" y="3896163"/>
            <a:ext cx="1155669" cy="328650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емный, часы, экран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id="{D60442E7-8344-4EA4-BEB1-9932791BD7D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11" y="4363122"/>
            <a:ext cx="2226528" cy="355093"/>
          </a:xfrm>
          <a:prstGeom prst="rect">
            <a:avLst/>
          </a:prstGeom>
        </p:spPr>
      </p:pic>
      <p:pic>
        <p:nvPicPr>
          <p:cNvPr id="54" name="Рисунок 12">
            <a:extLst>
              <a:ext uri="{FF2B5EF4-FFF2-40B4-BE49-F238E27FC236}">
                <a16:creationId xmlns:a16="http://schemas.microsoft.com/office/drawing/2014/main" id="{43A50C2B-B0FC-4B82-A5F7-16526C54B4F6}"/>
              </a:ext>
            </a:extLst>
          </p:cNvPr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2swm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gkvT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AEAAPwXAAAuCwAATxoAABAAAAAmAAAACAAAAP//////////"/>
              </a:ext>
            </a:extLst>
          </p:cNvPicPr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4535978" y="1661592"/>
            <a:ext cx="1465922" cy="36373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8" name="Рисунок 57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id="{BC001355-0E8A-4EEF-BCB4-E4ABCAD772A2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011" y="3805115"/>
            <a:ext cx="802409" cy="57232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9AD1C79-C99F-4260-ADDF-5C079D6DA48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579" y="3935920"/>
            <a:ext cx="805213" cy="28889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3891B2F-5DE9-4B46-990A-E28E10B9084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461" y="4577013"/>
            <a:ext cx="1754374" cy="20547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156AF73-241A-4926-A0F4-8A2F470B45B5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1"/>
          <a:stretch/>
        </p:blipFill>
        <p:spPr>
          <a:xfrm>
            <a:off x="9908620" y="4551801"/>
            <a:ext cx="1659485" cy="355544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бутылка, красный, черный, знак&#10;&#10;Автоматически созданное описание">
            <a:extLst>
              <a:ext uri="{FF2B5EF4-FFF2-40B4-BE49-F238E27FC236}">
                <a16:creationId xmlns:a16="http://schemas.microsoft.com/office/drawing/2014/main" id="{CC43871D-DAD6-4358-95DC-7A5984426FC2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"/>
          <a:stretch/>
        </p:blipFill>
        <p:spPr>
          <a:xfrm>
            <a:off x="4526977" y="2153045"/>
            <a:ext cx="1675555" cy="50939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знак, читает, красный, набор&#10;&#10;Автоматически созданное описание">
            <a:extLst>
              <a:ext uri="{FF2B5EF4-FFF2-40B4-BE49-F238E27FC236}">
                <a16:creationId xmlns:a16="http://schemas.microsoft.com/office/drawing/2014/main" id="{274E3A38-B65F-4369-88D1-564C7CBDEF2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182" y="1661592"/>
            <a:ext cx="1211477" cy="38131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BF721A-39CC-4F0B-8758-4159D95640E1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2" t="5859" r="15464"/>
          <a:stretch/>
        </p:blipFill>
        <p:spPr>
          <a:xfrm>
            <a:off x="2008667" y="4377442"/>
            <a:ext cx="1171689" cy="529903"/>
          </a:xfrm>
          <a:prstGeom prst="rect">
            <a:avLst/>
          </a:prstGeom>
        </p:spPr>
      </p:pic>
      <p:pic>
        <p:nvPicPr>
          <p:cNvPr id="6" name="Рисунок 5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7FC89F3-327C-4A04-AA1A-DF916760C3E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10" y="3773114"/>
            <a:ext cx="1408619" cy="41131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часы, знак&#10;&#10;Автоматически созданное описание">
            <a:extLst>
              <a:ext uri="{FF2B5EF4-FFF2-40B4-BE49-F238E27FC236}">
                <a16:creationId xmlns:a16="http://schemas.microsoft.com/office/drawing/2014/main" id="{45B65BFA-5358-439C-A9A7-D030AD59CED1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667" y="3782608"/>
            <a:ext cx="1171689" cy="417122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идит, часы, знак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53090CAF-A5E5-465B-9BBD-6C11DF2148BA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718" y="2789866"/>
            <a:ext cx="1128292" cy="27030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4D2A842-639E-4E0F-8EAF-2E3BAF461ABC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314244" y="3848278"/>
            <a:ext cx="698107" cy="44897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F7D4EB8-6137-4E11-AE0B-B7DDA8D86B24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323935" y="4456096"/>
            <a:ext cx="1375421" cy="52423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85782D8-53DF-4C14-A94E-B325B5153F4D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509" y="3904734"/>
            <a:ext cx="860510" cy="33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18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D0440BA-A293-41F6-A67E-54A6983361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C17904D-EB04-4A35-B57E-3EF433507190}"/>
              </a:ext>
            </a:extLst>
          </p:cNvPr>
          <p:cNvSpPr/>
          <p:nvPr/>
        </p:nvSpPr>
        <p:spPr>
          <a:xfrm>
            <a:off x="6541656" y="1489435"/>
            <a:ext cx="5437187" cy="1477328"/>
          </a:xfrm>
          <a:prstGeom prst="rect">
            <a:avLst/>
          </a:prstGeom>
        </p:spPr>
        <p:txBody>
          <a:bodyPr wrap="square" lIns="0" rIns="0" anchor="t">
            <a:spAutoFit/>
          </a:bodyPr>
          <a:lstStyle/>
          <a:p>
            <a:r>
              <a:rPr lang="ru-RU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Управление производственными активами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BF6743-2BE9-4756-A1BD-46F0982596BC}"/>
              </a:ext>
            </a:extLst>
          </p:cNvPr>
          <p:cNvSpPr txBox="1"/>
          <p:nvPr/>
        </p:nvSpPr>
        <p:spPr>
          <a:xfrm>
            <a:off x="6541656" y="3225092"/>
            <a:ext cx="2180182" cy="1231106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Принципы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Требования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Данные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13A84C0-250C-4ED5-AD60-C4995B030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60250" y="6036544"/>
            <a:ext cx="2269898" cy="444394"/>
          </a:xfrm>
          <a:prstGeom prst="rect">
            <a:avLst/>
          </a:prstGeom>
        </p:spPr>
      </p:pic>
      <p:pic>
        <p:nvPicPr>
          <p:cNvPr id="7" name="Рисунок 6" descr="Изображение выглядит как внешний, вода, большой, самолет&#10;&#10;Автоматически созданное описание">
            <a:extLst>
              <a:ext uri="{FF2B5EF4-FFF2-40B4-BE49-F238E27FC236}">
                <a16:creationId xmlns:a16="http://schemas.microsoft.com/office/drawing/2014/main" id="{B3452313-367B-4EB1-B532-8E71EE0FE8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2"/>
          <a:stretch/>
        </p:blipFill>
        <p:spPr>
          <a:xfrm>
            <a:off x="-1" y="1628775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45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FF32A10-A238-8764-2C9F-1A989F6F546C}"/>
              </a:ext>
            </a:extLst>
          </p:cNvPr>
          <p:cNvSpPr/>
          <p:nvPr/>
        </p:nvSpPr>
        <p:spPr>
          <a:xfrm>
            <a:off x="0" y="1628774"/>
            <a:ext cx="12192000" cy="3480553"/>
          </a:xfrm>
          <a:prstGeom prst="rect">
            <a:avLst/>
          </a:prstGeom>
          <a:gradFill>
            <a:gsLst>
              <a:gs pos="41500">
                <a:schemeClr val="tx2"/>
              </a:gs>
              <a:gs pos="0">
                <a:schemeClr val="tx2">
                  <a:lumMod val="50000"/>
                </a:schemeClr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1068" y="537793"/>
            <a:ext cx="7982120" cy="651816"/>
          </a:xfrm>
        </p:spPr>
        <p:txBody>
          <a:bodyPr>
            <a:normAutofit/>
          </a:bodyPr>
          <a:lstStyle/>
          <a:p>
            <a:r>
              <a:rPr lang="ru-RU" dirty="0">
                <a:latin typeface="Tahoma" charset="0"/>
                <a:ea typeface="Tahoma" charset="0"/>
                <a:cs typeface="Tahoma" charset="0"/>
              </a:rPr>
              <a:t>Управление производственными активами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2839B8-7D56-4E33-A2E0-1F3FDA3EE199}"/>
              </a:ext>
            </a:extLst>
          </p:cNvPr>
          <p:cNvSpPr txBox="1"/>
          <p:nvPr/>
        </p:nvSpPr>
        <p:spPr>
          <a:xfrm>
            <a:off x="920384" y="1990014"/>
            <a:ext cx="8261071" cy="2891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  <a:latin typeface="+mj-lt"/>
              </a:rPr>
              <a:t>В соответствии с ГОСТ Р 55.0.01-2014/ИСО 55000:2014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Управление активами способствует получению ценности посредством обеспечения сбалансированного соотношения затрат, рисков, качества предоставляемого сервиса и производительности, относящихся к активам.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Управление активами связано с наличием большого объема данных, и часто требуются новые инструменты и процессы для сбора, формирования, управления, анализа и использования данных об активах.</a:t>
            </a:r>
            <a:endParaRPr lang="ru-RU" sz="14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ru-RU" sz="14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9D950B-66CD-AF34-39B0-32FFC662D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7140" y="2061681"/>
            <a:ext cx="874160" cy="109270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09529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0D7DC418-A777-0F83-6437-B942BDFAE3AE}"/>
              </a:ext>
            </a:extLst>
          </p:cNvPr>
          <p:cNvSpPr/>
          <p:nvPr/>
        </p:nvSpPr>
        <p:spPr>
          <a:xfrm>
            <a:off x="7285702" y="1628776"/>
            <a:ext cx="4906299" cy="5229225"/>
          </a:xfrm>
          <a:custGeom>
            <a:avLst/>
            <a:gdLst>
              <a:gd name="connsiteX0" fmla="*/ 3600000 w 4906299"/>
              <a:gd name="connsiteY0" fmla="*/ 0 h 5229225"/>
              <a:gd name="connsiteX1" fmla="*/ 4670530 w 4906299"/>
              <a:gd name="connsiteY1" fmla="*/ 161849 h 5229225"/>
              <a:gd name="connsiteX2" fmla="*/ 4906299 w 4906299"/>
              <a:gd name="connsiteY2" fmla="*/ 248142 h 5229225"/>
              <a:gd name="connsiteX3" fmla="*/ 4906299 w 4906299"/>
              <a:gd name="connsiteY3" fmla="*/ 5229225 h 5229225"/>
              <a:gd name="connsiteX4" fmla="*/ 392712 w 4906299"/>
              <a:gd name="connsiteY4" fmla="*/ 5229225 h 5229225"/>
              <a:gd name="connsiteX5" fmla="*/ 282906 w 4906299"/>
              <a:gd name="connsiteY5" fmla="*/ 5001283 h 5229225"/>
              <a:gd name="connsiteX6" fmla="*/ 0 w 4906299"/>
              <a:gd name="connsiteY6" fmla="*/ 3600000 h 5229225"/>
              <a:gd name="connsiteX7" fmla="*/ 3600000 w 4906299"/>
              <a:gd name="connsiteY7" fmla="*/ 0 h 522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06299" h="5229225">
                <a:moveTo>
                  <a:pt x="3600000" y="0"/>
                </a:moveTo>
                <a:cubicBezTo>
                  <a:pt x="3972792" y="0"/>
                  <a:pt x="4332350" y="56664"/>
                  <a:pt x="4670530" y="161849"/>
                </a:cubicBezTo>
                <a:lnTo>
                  <a:pt x="4906299" y="248142"/>
                </a:lnTo>
                <a:lnTo>
                  <a:pt x="4906299" y="5229225"/>
                </a:lnTo>
                <a:lnTo>
                  <a:pt x="392712" y="5229225"/>
                </a:lnTo>
                <a:lnTo>
                  <a:pt x="282906" y="5001283"/>
                </a:lnTo>
                <a:cubicBezTo>
                  <a:pt x="100736" y="4570585"/>
                  <a:pt x="0" y="4097057"/>
                  <a:pt x="0" y="3600000"/>
                </a:cubicBezTo>
                <a:cubicBezTo>
                  <a:pt x="0" y="1611775"/>
                  <a:pt x="1611775" y="0"/>
                  <a:pt x="3600000" y="0"/>
                </a:cubicBezTo>
                <a:close/>
              </a:path>
            </a:pathLst>
          </a:custGeom>
          <a:gradFill flip="none" rotWithShape="1">
            <a:gsLst>
              <a:gs pos="67000">
                <a:schemeClr val="tx2"/>
              </a:gs>
              <a:gs pos="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4BB8295-5B89-2EEB-7F3C-2DED7FAEE063}"/>
              </a:ext>
            </a:extLst>
          </p:cNvPr>
          <p:cNvSpPr/>
          <p:nvPr/>
        </p:nvSpPr>
        <p:spPr>
          <a:xfrm>
            <a:off x="658813" y="1823984"/>
            <a:ext cx="5191571" cy="1800225"/>
          </a:xfrm>
          <a:prstGeom prst="roundRect">
            <a:avLst>
              <a:gd name="adj" fmla="val 8284"/>
            </a:avLst>
          </a:prstGeom>
          <a:gradFill>
            <a:gsLst>
              <a:gs pos="41500">
                <a:schemeClr val="tx2"/>
              </a:gs>
              <a:gs pos="0">
                <a:schemeClr val="tx2">
                  <a:lumMod val="50000"/>
                </a:schemeClr>
              </a:gs>
              <a:gs pos="100000">
                <a:schemeClr val="accent1"/>
              </a:gs>
            </a:gsLst>
            <a:lin ang="0" scaled="0"/>
          </a:gradFill>
          <a:ln>
            <a:noFill/>
          </a:ln>
          <a:effectLst>
            <a:outerShdw blurRad="190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9D86E8D-838F-0E91-DCAB-07B7EAF56FBA}"/>
              </a:ext>
            </a:extLst>
          </p:cNvPr>
          <p:cNvSpPr/>
          <p:nvPr/>
        </p:nvSpPr>
        <p:spPr>
          <a:xfrm>
            <a:off x="6096000" y="1823984"/>
            <a:ext cx="5191571" cy="1800225"/>
          </a:xfrm>
          <a:prstGeom prst="roundRect">
            <a:avLst>
              <a:gd name="adj" fmla="val 8284"/>
            </a:avLst>
          </a:prstGeom>
          <a:solidFill>
            <a:srgbClr val="0046BE">
              <a:alpha val="69804"/>
            </a:srgb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77800" dist="38100" dir="270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C2ABB4D-DDAC-2422-3257-75AD05E60652}"/>
              </a:ext>
            </a:extLst>
          </p:cNvPr>
          <p:cNvSpPr/>
          <p:nvPr/>
        </p:nvSpPr>
        <p:spPr>
          <a:xfrm>
            <a:off x="658813" y="3794826"/>
            <a:ext cx="5191571" cy="1800225"/>
          </a:xfrm>
          <a:prstGeom prst="roundRect">
            <a:avLst>
              <a:gd name="adj" fmla="val 8284"/>
            </a:avLst>
          </a:prstGeom>
          <a:solidFill>
            <a:srgbClr val="0046BE">
              <a:alpha val="69804"/>
            </a:srgb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77800" dist="38100" dir="270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8CEA740-B2B4-AD3F-3672-DF9024345769}"/>
              </a:ext>
            </a:extLst>
          </p:cNvPr>
          <p:cNvSpPr/>
          <p:nvPr/>
        </p:nvSpPr>
        <p:spPr>
          <a:xfrm>
            <a:off x="6096000" y="3794826"/>
            <a:ext cx="5191571" cy="1800225"/>
          </a:xfrm>
          <a:prstGeom prst="roundRect">
            <a:avLst>
              <a:gd name="adj" fmla="val 8284"/>
            </a:avLst>
          </a:prstGeom>
          <a:solidFill>
            <a:srgbClr val="0046BE">
              <a:alpha val="69804"/>
            </a:srgb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77800" dist="38100" dir="270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ahoma" charset="0"/>
                <a:ea typeface="Tahoma" charset="0"/>
                <a:cs typeface="Tahoma" charset="0"/>
              </a:rPr>
              <a:t>Управление производственными активами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2839B8-7D56-4E33-A2E0-1F3FDA3EE199}"/>
              </a:ext>
            </a:extLst>
          </p:cNvPr>
          <p:cNvSpPr txBox="1"/>
          <p:nvPr/>
        </p:nvSpPr>
        <p:spPr>
          <a:xfrm>
            <a:off x="2013770" y="4193199"/>
            <a:ext cx="37212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Информация должна поступать лицам, принимающим решение, </a:t>
            </a:r>
            <a:r>
              <a:rPr lang="ru-RU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своевременно</a:t>
            </a:r>
            <a:endParaRPr lang="ru-RU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07835A-43AA-5B21-8D27-40808125C5C9}"/>
              </a:ext>
            </a:extLst>
          </p:cNvPr>
          <p:cNvSpPr txBox="1"/>
          <p:nvPr/>
        </p:nvSpPr>
        <p:spPr>
          <a:xfrm>
            <a:off x="9019712" y="991624"/>
            <a:ext cx="26111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Ключевые принципы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0A56CA-8725-0BD7-206A-45AB77B61D1E}"/>
              </a:ext>
            </a:extLst>
          </p:cNvPr>
          <p:cNvSpPr txBox="1"/>
          <p:nvPr/>
        </p:nvSpPr>
        <p:spPr>
          <a:xfrm>
            <a:off x="2013770" y="2202432"/>
            <a:ext cx="27498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Информации о производственном активе должно быть </a:t>
            </a:r>
            <a:r>
              <a:rPr lang="ru-RU" sz="18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достаточно</a:t>
            </a:r>
            <a:endParaRPr lang="ru-RU" sz="18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306377-E21E-7F4D-60DB-DCEB20AAF016}"/>
              </a:ext>
            </a:extLst>
          </p:cNvPr>
          <p:cNvSpPr txBox="1"/>
          <p:nvPr/>
        </p:nvSpPr>
        <p:spPr>
          <a:xfrm>
            <a:off x="7184254" y="2202432"/>
            <a:ext cx="39660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Управление информацией должно осуществляться </a:t>
            </a:r>
            <a:r>
              <a:rPr lang="ru-RU" sz="18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 единым прозрачным правилам</a:t>
            </a:r>
            <a:endParaRPr lang="ru-RU" sz="18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ECD263-785C-1A89-0132-13E53DFD2D45}"/>
              </a:ext>
            </a:extLst>
          </p:cNvPr>
          <p:cNvSpPr txBox="1"/>
          <p:nvPr/>
        </p:nvSpPr>
        <p:spPr>
          <a:xfrm>
            <a:off x="7184254" y="4226541"/>
            <a:ext cx="39660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8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Информация должна быть </a:t>
            </a:r>
            <a:r>
              <a:rPr lang="ru-RU" sz="18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точной, достоверной и непротиворечивой</a:t>
            </a:r>
            <a:endParaRPr lang="ru-RU" sz="18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61CCCE8-B0E8-4122-0F23-EB66327CB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71623" y="4337006"/>
            <a:ext cx="432078" cy="47135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D7352DB-F06B-0D60-473C-0A67AD8382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58935" y="2346518"/>
            <a:ext cx="369382" cy="40296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6CE24A3-4E68-63F8-D316-986D2F925B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89120" y="4400341"/>
            <a:ext cx="368858" cy="36885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48BC5A6-9324-2920-F2BB-EF956757CC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54455" y="2311121"/>
            <a:ext cx="378069" cy="37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86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3D65A1C2-CF3B-8B56-4D3A-523C5535BCBD}"/>
              </a:ext>
            </a:extLst>
          </p:cNvPr>
          <p:cNvSpPr/>
          <p:nvPr/>
        </p:nvSpPr>
        <p:spPr>
          <a:xfrm>
            <a:off x="6341617" y="2081659"/>
            <a:ext cx="5191571" cy="1404000"/>
          </a:xfrm>
          <a:prstGeom prst="roundRect">
            <a:avLst>
              <a:gd name="adj" fmla="val 8284"/>
            </a:avLst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77800" dist="38100" dir="2700000" algn="tl" rotWithShape="0">
              <a:schemeClr val="tx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D4F8CE6C-58F1-36AD-ABAC-D05EEE9EB8E6}"/>
              </a:ext>
            </a:extLst>
          </p:cNvPr>
          <p:cNvSpPr/>
          <p:nvPr/>
        </p:nvSpPr>
        <p:spPr>
          <a:xfrm>
            <a:off x="6341617" y="3583679"/>
            <a:ext cx="5191571" cy="1404000"/>
          </a:xfrm>
          <a:prstGeom prst="roundRect">
            <a:avLst>
              <a:gd name="adj" fmla="val 8284"/>
            </a:avLst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77800" dist="38100" dir="2700000" algn="tl" rotWithShape="0">
              <a:schemeClr val="tx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65E6A085-B71A-F2FC-C943-7C3B2BF38733}"/>
              </a:ext>
            </a:extLst>
          </p:cNvPr>
          <p:cNvSpPr/>
          <p:nvPr/>
        </p:nvSpPr>
        <p:spPr>
          <a:xfrm>
            <a:off x="6341617" y="5085700"/>
            <a:ext cx="5191571" cy="1404000"/>
          </a:xfrm>
          <a:prstGeom prst="roundRect">
            <a:avLst>
              <a:gd name="adj" fmla="val 8284"/>
            </a:avLst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77800" dist="38100" dir="2700000" algn="tl" rotWithShape="0">
              <a:schemeClr val="tx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9AEF4D25-3105-4E8C-CBC2-B49AFC7E7F98}"/>
              </a:ext>
            </a:extLst>
          </p:cNvPr>
          <p:cNvSpPr/>
          <p:nvPr/>
        </p:nvSpPr>
        <p:spPr>
          <a:xfrm>
            <a:off x="904429" y="4345364"/>
            <a:ext cx="5191571" cy="2144336"/>
          </a:xfrm>
          <a:prstGeom prst="roundRect">
            <a:avLst>
              <a:gd name="adj" fmla="val 8284"/>
            </a:avLst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77800" dist="38100" dir="2700000" algn="tl" rotWithShape="0">
              <a:schemeClr val="tx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9C739EF1-BDC2-3C77-4DBF-31F53D50808C}"/>
              </a:ext>
            </a:extLst>
          </p:cNvPr>
          <p:cNvSpPr/>
          <p:nvPr/>
        </p:nvSpPr>
        <p:spPr>
          <a:xfrm>
            <a:off x="904429" y="2081659"/>
            <a:ext cx="5191571" cy="2144336"/>
          </a:xfrm>
          <a:prstGeom prst="roundRect">
            <a:avLst>
              <a:gd name="adj" fmla="val 8284"/>
            </a:avLst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77800" dist="38100" dir="2700000" algn="tl" rotWithShape="0">
              <a:schemeClr val="tx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ahoma" charset="0"/>
                <a:ea typeface="Tahoma" charset="0"/>
                <a:cs typeface="Tahoma" charset="0"/>
              </a:rPr>
              <a:t>Управление производственными активами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2839B8-7D56-4E33-A2E0-1F3FDA3EE199}"/>
              </a:ext>
            </a:extLst>
          </p:cNvPr>
          <p:cNvSpPr txBox="1"/>
          <p:nvPr/>
        </p:nvSpPr>
        <p:spPr>
          <a:xfrm>
            <a:off x="7082149" y="958232"/>
            <a:ext cx="455647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1500" dirty="0">
                <a:ea typeface="Tahoma" panose="020B0604030504040204" pitchFamily="34" charset="0"/>
                <a:cs typeface="Tahoma" panose="020B0604030504040204" pitchFamily="34" charset="0"/>
              </a:rPr>
              <a:t>Базовый набор информации о производственном активе для принятия решений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7AA703-1A47-F3C4-8B93-6E7941CB338E}"/>
              </a:ext>
            </a:extLst>
          </p:cNvPr>
          <p:cNvSpPr txBox="1"/>
          <p:nvPr/>
        </p:nvSpPr>
        <p:spPr>
          <a:xfrm>
            <a:off x="1688238" y="2339111"/>
            <a:ext cx="430345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Идентификационные данные</a:t>
            </a:r>
          </a:p>
          <a:p>
            <a:pPr marL="355600" lvl="1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Наименование</a:t>
            </a:r>
          </a:p>
          <a:p>
            <a:pPr marL="355600" lvl="1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Местоположение</a:t>
            </a:r>
          </a:p>
          <a:p>
            <a:pPr marL="355600" lvl="1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Организационная принадлежность</a:t>
            </a:r>
          </a:p>
          <a:p>
            <a:pPr marL="355600" lvl="1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Ключевые паспортные характеристики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73D227-861C-B15E-06E9-DEA072D42B2A}"/>
              </a:ext>
            </a:extLst>
          </p:cNvPr>
          <p:cNvSpPr txBox="1"/>
          <p:nvPr/>
        </p:nvSpPr>
        <p:spPr>
          <a:xfrm>
            <a:off x="7033758" y="2271296"/>
            <a:ext cx="37707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Aft>
                <a:spcPts val="600"/>
              </a:spcAft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Осмотры и измерения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1AB08E-B948-4902-7B67-AC4D73AEBEAD}"/>
              </a:ext>
            </a:extLst>
          </p:cNvPr>
          <p:cNvSpPr txBox="1"/>
          <p:nvPr/>
        </p:nvSpPr>
        <p:spPr>
          <a:xfrm>
            <a:off x="1688238" y="4526205"/>
            <a:ext cx="4407762" cy="176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История событий</a:t>
            </a:r>
          </a:p>
          <a:p>
            <a:pPr marL="266700" lvl="1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Суть событий</a:t>
            </a:r>
          </a:p>
          <a:p>
            <a:pPr marL="266700" lvl="1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Дата, время и место возникновения событий</a:t>
            </a:r>
          </a:p>
          <a:p>
            <a:pPr marL="266700" lvl="1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Исполнитель</a:t>
            </a:r>
          </a:p>
          <a:p>
            <a:pPr marL="266700" lvl="1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Стоимость</a:t>
            </a:r>
          </a:p>
          <a:p>
            <a:pPr marL="266700" lvl="1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Выводы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5A1850-712F-5E30-DBBA-FB93734F898B}"/>
              </a:ext>
            </a:extLst>
          </p:cNvPr>
          <p:cNvSpPr txBox="1"/>
          <p:nvPr/>
        </p:nvSpPr>
        <p:spPr>
          <a:xfrm>
            <a:off x="7060390" y="5315173"/>
            <a:ext cx="32203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Техническая документация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91B125-D663-B459-2CF4-0A9F1CB7FCFD}"/>
              </a:ext>
            </a:extLst>
          </p:cNvPr>
          <p:cNvSpPr txBox="1"/>
          <p:nvPr/>
        </p:nvSpPr>
        <p:spPr>
          <a:xfrm>
            <a:off x="7060390" y="3819740"/>
            <a:ext cx="34521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Нормативы и граничные значения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C3EB3F4-FC43-BBE4-1A63-F3393899A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32298" y="2340428"/>
            <a:ext cx="324000" cy="324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4EFB4EC-8664-65F3-6FD7-013D7BFFBB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35435" y="5344885"/>
            <a:ext cx="317727" cy="31772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514E576-E52D-EF33-6FFC-28EE98B669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28007" y="4570351"/>
            <a:ext cx="307975" cy="29397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23181F2-9498-4B76-A446-8AFB0DFF21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23008" y="2423887"/>
            <a:ext cx="317973" cy="19873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0672EE3-3961-9A17-3E36-9E7F50D191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63670" y="3903899"/>
            <a:ext cx="261257" cy="16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023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гма">
      <a:dk1>
        <a:sysClr val="windowText" lastClr="000000"/>
      </a:dk1>
      <a:lt1>
        <a:sysClr val="window" lastClr="FFFFFF"/>
      </a:lt1>
      <a:dk2>
        <a:srgbClr val="0046BE"/>
      </a:dk2>
      <a:lt2>
        <a:srgbClr val="F2F2F2"/>
      </a:lt2>
      <a:accent1>
        <a:srgbClr val="5FA0FF"/>
      </a:accent1>
      <a:accent2>
        <a:srgbClr val="5BC5F2"/>
      </a:accent2>
      <a:accent3>
        <a:srgbClr val="0070C7"/>
      </a:accent3>
      <a:accent4>
        <a:srgbClr val="82A2D7"/>
      </a:accent4>
      <a:accent5>
        <a:srgbClr val="FFC776"/>
      </a:accent5>
      <a:accent6>
        <a:srgbClr val="E52020"/>
      </a:accent6>
      <a:hlink>
        <a:srgbClr val="5FA0FF"/>
      </a:hlink>
      <a:folHlink>
        <a:srgbClr val="954F72"/>
      </a:folHlink>
    </a:clrScheme>
    <a:fontScheme name="СИГМА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15497</TotalTime>
  <Words>1473</Words>
  <Application>Microsoft Macintosh PowerPoint</Application>
  <PresentationFormat>Широкоэкранный</PresentationFormat>
  <Paragraphs>269</Paragraphs>
  <Slides>18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Calibri</vt:lpstr>
      <vt:lpstr>Arial</vt:lpstr>
      <vt:lpstr>Tahoma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Компетенции</vt:lpstr>
      <vt:lpstr>Ключевые заказчики </vt:lpstr>
      <vt:lpstr>Презентация PowerPoint</vt:lpstr>
      <vt:lpstr>Управление производственными активами</vt:lpstr>
      <vt:lpstr>Управление производственными активами</vt:lpstr>
      <vt:lpstr>Управление производственными активами</vt:lpstr>
      <vt:lpstr>Презентация PowerPoint</vt:lpstr>
      <vt:lpstr>Структура комплексного решения</vt:lpstr>
      <vt:lpstr>СУПА на платформе 1С</vt:lpstr>
      <vt:lpstr>СИГМА.Алькор </vt:lpstr>
      <vt:lpstr>СИГМА.ГИС</vt:lpstr>
      <vt:lpstr>СИГМА.ЭАД</vt:lpstr>
      <vt:lpstr>СИГМА.МДМ</vt:lpstr>
      <vt:lpstr>Структура комплексного решения</vt:lpstr>
      <vt:lpstr>Благодарим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Ткачева Анна Андреевна</dc:creator>
  <cp:lastModifiedBy>Viacheslav Krichkin</cp:lastModifiedBy>
  <cp:revision>518</cp:revision>
  <dcterms:created xsi:type="dcterms:W3CDTF">2020-03-05T09:35:21Z</dcterms:created>
  <dcterms:modified xsi:type="dcterms:W3CDTF">2022-07-21T07:16:25Z</dcterms:modified>
</cp:coreProperties>
</file>