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9" r:id="rId4"/>
    <p:sldMasterId id="2147483717" r:id="rId5"/>
    <p:sldMasterId id="2147483732" r:id="rId6"/>
    <p:sldMasterId id="2147483755" r:id="rId7"/>
    <p:sldMasterId id="2147483771" r:id="rId8"/>
    <p:sldMasterId id="2147483790" r:id="rId9"/>
    <p:sldMasterId id="2147483805" r:id="rId10"/>
    <p:sldMasterId id="2147483821" r:id="rId11"/>
    <p:sldMasterId id="2147483843" r:id="rId12"/>
  </p:sldMasterIdLst>
  <p:notesMasterIdLst>
    <p:notesMasterId r:id="rId26"/>
  </p:notesMasterIdLst>
  <p:handoutMasterIdLst>
    <p:handoutMasterId r:id="rId27"/>
  </p:handoutMasterIdLst>
  <p:sldIdLst>
    <p:sldId id="256" r:id="rId13"/>
    <p:sldId id="596" r:id="rId14"/>
    <p:sldId id="1792" r:id="rId15"/>
    <p:sldId id="1794" r:id="rId16"/>
    <p:sldId id="372" r:id="rId17"/>
    <p:sldId id="378" r:id="rId18"/>
    <p:sldId id="1799" r:id="rId19"/>
    <p:sldId id="1800" r:id="rId20"/>
    <p:sldId id="380" r:id="rId21"/>
    <p:sldId id="892" r:id="rId22"/>
    <p:sldId id="905" r:id="rId23"/>
    <p:sldId id="900" r:id="rId24"/>
    <p:sldId id="37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илиппова Алина Витальевна" initials="ФАВ" lastIdx="47" clrIdx="0">
    <p:extLst>
      <p:ext uri="{19B8F6BF-5375-455C-9EA6-DF929625EA0E}">
        <p15:presenceInfo xmlns:p15="http://schemas.microsoft.com/office/powerpoint/2012/main" userId="S-1-5-21-3821387734-2438922033-2968728695-15863" providerId="AD"/>
      </p:ext>
    </p:extLst>
  </p:cmAuthor>
  <p:cmAuthor id="2" name="Чернышова Ирина Викторовна" initials="ЧИВ" lastIdx="9" clrIdx="1">
    <p:extLst>
      <p:ext uri="{19B8F6BF-5375-455C-9EA6-DF929625EA0E}">
        <p15:presenceInfo xmlns:p15="http://schemas.microsoft.com/office/powerpoint/2012/main" userId="S-1-5-21-3821387734-2438922033-2968728695-12413" providerId="AD"/>
      </p:ext>
    </p:extLst>
  </p:cmAuthor>
  <p:cmAuthor id="3" name="Черненко Ирина Александровна" initials="ЧИА" lastIdx="20" clrIdx="2">
    <p:extLst>
      <p:ext uri="{19B8F6BF-5375-455C-9EA6-DF929625EA0E}">
        <p15:presenceInfo xmlns:p15="http://schemas.microsoft.com/office/powerpoint/2012/main" userId="S-1-5-21-3821387734-2438922033-2968728695-136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0CBF"/>
    <a:srgbClr val="7A13E3"/>
    <a:srgbClr val="FF4F12"/>
    <a:srgbClr val="FF903F"/>
    <a:srgbClr val="98989B"/>
    <a:srgbClr val="2D0869"/>
    <a:srgbClr val="EEEEEE"/>
    <a:srgbClr val="F2F2F2"/>
    <a:srgbClr val="FBFBFB"/>
    <a:srgbClr val="594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86316" autoAdjust="0"/>
  </p:normalViewPr>
  <p:slideViewPr>
    <p:cSldViewPr snapToGrid="0">
      <p:cViewPr>
        <p:scale>
          <a:sx n="55" d="100"/>
          <a:sy n="55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notesViewPr>
    <p:cSldViewPr snapToGrid="0">
      <p:cViewPr varScale="1">
        <p:scale>
          <a:sx n="84" d="100"/>
          <a:sy n="84" d="100"/>
        </p:scale>
        <p:origin x="28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8863A5-4541-464E-8B03-D17CA2F211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401335-A65D-4E0B-A176-1870B52B2C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5D141-87AE-4D8E-8AF3-1903F570CD4A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D0D549-8EEB-4C4F-A4E6-AF79AF3C20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28BC65-0431-4423-A2FC-FDAE9921B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659F-B8F0-4EBA-BD58-EAD2190C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0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3665A-629F-42DF-AB67-0C4ADC7B794A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157DA-7E3F-4458-9983-109AFF0E4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3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157DA-7E3F-4458-9983-109AFF0E4C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4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157DA-7E3F-4458-9983-109AFF0E4C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5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СКЗИ разрабатываются, далее проводятся исследования, результаты которых передают регулятору. Регулятор их проверяет и выдает сертификат на 3 года.</a:t>
            </a:r>
          </a:p>
          <a:p>
            <a:r>
              <a:rPr lang="ru-RU" dirty="0"/>
              <a:t>Далее СКЗИ необходимо закупить. Закупка может занять некоторое время.</a:t>
            </a:r>
          </a:p>
          <a:p>
            <a:r>
              <a:rPr lang="ru-RU" dirty="0"/>
              <a:t>После закупки СКЗИ необходимо внедрить, что также требует времени. Необходимо учесть, что сертификат все это время продолжает действовать, его срок постепенно заканчивается.</a:t>
            </a:r>
          </a:p>
          <a:p>
            <a:r>
              <a:rPr lang="ru-RU" dirty="0"/>
              <a:t>После внедрения начинается использование СКЗИ и продолжается до тех пор, пока сертификат действует.</a:t>
            </a:r>
          </a:p>
          <a:p>
            <a:r>
              <a:rPr lang="ru-RU" dirty="0"/>
              <a:t>По истечении срока действия сертификата (3 года) его можно продлить еще на 5 лет. Повторное продление невозможно. ИНОГДА и раньше.</a:t>
            </a:r>
          </a:p>
          <a:p>
            <a:r>
              <a:rPr lang="ru-RU" dirty="0"/>
              <a:t>По истечении 4 лет начинают выходить из строя первые аппаратные платформы, срок жизни которых составляет в среднем от 3 до 5 лет.</a:t>
            </a:r>
          </a:p>
          <a:p>
            <a:r>
              <a:rPr lang="ru-RU" dirty="0"/>
              <a:t>Наступает время, когда продленные сертификаты заканчиваются, аппаратные платформы повсеместно выходят из строя – это значит, что пора заново покупать как аппаратные платформы, так и ПО.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157DA-7E3F-4458-9983-109AFF0E4C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0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сотрудник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157DA-7E3F-4458-9983-109AFF0E4C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157DA-7E3F-4458-9983-109AFF0E4C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0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Два окошка сделать на скрине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157DA-7E3F-4458-9983-109AFF0E4C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5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157DA-7E3F-4458-9983-109AFF0E4C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8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157DA-7E3F-4458-9983-109AFF0E4C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7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 Символ «Ростелеком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B0135-AD67-44A2-B456-0DEAAF652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896" y="2373878"/>
            <a:ext cx="1272208" cy="211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-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5AED8DF-49D6-402F-85EF-26DAEB2F7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B21"/>
          </a:solidFill>
        </p:spPr>
        <p:txBody>
          <a:bodyPr wrap="square" lIns="90000" tIns="46800" rIns="90000" bIns="0" anchor="b" anchorCtr="1"/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333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09BF0A02-4A24-4E48-B2DC-A7E612042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973" y="1722855"/>
            <a:ext cx="6352915" cy="949277"/>
          </a:xfrm>
          <a:prstGeom prst="rect">
            <a:avLst/>
          </a:prstGeom>
          <a:solidFill>
            <a:schemeClr val="bg1"/>
          </a:solidFill>
        </p:spPr>
        <p:txBody>
          <a:bodyPr lIns="54000" anchor="ctr">
            <a:noAutofit/>
          </a:bodyPr>
          <a:lstStyle>
            <a:lvl1pPr algn="l">
              <a:defRPr sz="5333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8726CF48-72A6-40D0-A614-54F826137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3" y="862673"/>
            <a:ext cx="2101900" cy="395942"/>
          </a:xfrm>
          <a:prstGeom prst="rect">
            <a:avLst/>
          </a:prstGeom>
          <a:noFill/>
        </p:spPr>
        <p:txBody>
          <a:bodyPr wrap="square" lIns="72000" anchor="ctr">
            <a:spAutoFit/>
          </a:bodyPr>
          <a:lstStyle>
            <a:lvl1pPr marL="0" indent="0">
              <a:buNone/>
              <a:defRPr sz="2133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</p:spTree>
    <p:extLst>
      <p:ext uri="{BB962C8B-B14F-4D97-AF65-F5344CB8AC3E}">
        <p14:creationId xmlns:p14="http://schemas.microsoft.com/office/powerpoint/2010/main" val="292538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7">
            <a:extLst>
              <a:ext uri="{FF2B5EF4-FFF2-40B4-BE49-F238E27FC236}">
                <a16:creationId xmlns:a16="http://schemas.microsoft.com/office/drawing/2014/main" id="{34070FCF-8B05-8C46-817E-AE4CEBE76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A47523-D8F1-694C-96ED-F2DF28D7E4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489" y="3022108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B7F11DE-E0EF-B14E-9C71-A45EA48832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9948" y="3028192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06AD194-77AF-D74B-B7EA-7088EF6C57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6407" y="3034280"/>
            <a:ext cx="3253040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B53BB-F7E3-48F9-AD72-FE338F3C9F4D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59674B-2B28-49B2-A47F-BA22A29B0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634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3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0" y="1117600"/>
            <a:ext cx="6819281" cy="463296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</a:t>
            </a:r>
            <a:br>
              <a:rPr lang="ru-RU" dirty="0"/>
            </a:br>
            <a:r>
              <a:rPr lang="ru-RU" dirty="0"/>
              <a:t>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C22EF-2E67-4F50-89DC-E07AA9801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9DDD1E-F654-49A7-A295-AF18A90D3069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313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5376609-98AA-47D4-9C6F-6E81E72D9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C465D4-5F48-44CC-AB90-A9599D937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562" y="5466523"/>
            <a:ext cx="7529787" cy="481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5F37EA30-2230-46CF-8C9D-659E1E04B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63" y="4286695"/>
            <a:ext cx="7453503" cy="927498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Добавить 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A77376-27B6-4FB9-9557-DA287DE30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87795"/>
            <a:ext cx="2029252" cy="48702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36B4EF-2C22-4CF5-B49A-56CD59585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4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184011-A997-400D-941C-1A3D75CAB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999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C465D4-5F48-44CC-AB90-A9599D937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562" y="5466523"/>
            <a:ext cx="7529787" cy="481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5F37EA30-2230-46CF-8C9D-659E1E04B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63" y="4286695"/>
            <a:ext cx="7453503" cy="927498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Добавить 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8EE73C-1763-42A8-AA47-1AA54D71F3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1529"/>
            <a:ext cx="3378125" cy="48464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CBD745-C049-4275-8AD2-CB0D250CB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7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184011-A997-400D-941C-1A3D75CAB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2000" cy="6859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390517-3F57-4E09-B3DD-5B69A81C79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82" y="1884528"/>
            <a:ext cx="3510124" cy="497347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C465D4-5F48-44CC-AB90-A9599D937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562" y="5466523"/>
            <a:ext cx="7529787" cy="481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5F37EA30-2230-46CF-8C9D-659E1E04B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563" y="4286695"/>
            <a:ext cx="7453503" cy="927498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Добавить заголовок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4BC916-EB17-439A-811D-AD169568D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">
    <p:bg>
      <p:bgPr>
        <a:solidFill>
          <a:srgbClr val="2D0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3">
            <a:extLst>
              <a:ext uri="{FF2B5EF4-FFF2-40B4-BE49-F238E27FC236}">
                <a16:creationId xmlns:a16="http://schemas.microsoft.com/office/drawing/2014/main" id="{39F39420-D8DC-754B-9143-295A29D605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4" y="2292743"/>
            <a:ext cx="4108725" cy="943848"/>
          </a:xfrm>
          <a:prstGeom prst="rect">
            <a:avLst/>
          </a:prstGeom>
          <a:solidFill>
            <a:srgbClr val="801FE3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DC316CD6-A01B-D24C-A53E-B4D85828A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973" y="1353953"/>
            <a:ext cx="5781079" cy="943848"/>
          </a:xfrm>
          <a:prstGeom prst="rect">
            <a:avLst/>
          </a:prstGeom>
          <a:solidFill>
            <a:srgbClr val="801FE3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504765-A216-486D-B079-10FD6DDF7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6">
    <p:bg>
      <p:bgPr>
        <a:gradFill>
          <a:gsLst>
            <a:gs pos="20900">
              <a:srgbClr val="22194C"/>
            </a:gs>
            <a:gs pos="0">
              <a:srgbClr val="130D30"/>
            </a:gs>
            <a:gs pos="100000">
              <a:srgbClr val="5A48B4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id="{2406A369-BDD1-094B-9145-4FD86B7F9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4" y="2292743"/>
            <a:ext cx="4141093" cy="943848"/>
          </a:xfrm>
          <a:prstGeom prst="rect">
            <a:avLst/>
          </a:prstGeom>
          <a:solidFill>
            <a:schemeClr val="bg1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1028BD2D-6933-CC49-9F0E-70D5D59B1C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972" y="1353953"/>
            <a:ext cx="5824237" cy="943848"/>
          </a:xfrm>
          <a:prstGeom prst="rect">
            <a:avLst/>
          </a:prstGeom>
          <a:solidFill>
            <a:schemeClr val="bg1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AA2AF7-A5D2-482B-83D3-972C3FD7E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0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id="{2406A369-BDD1-094B-9145-4FD86B7F9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4" y="2292743"/>
            <a:ext cx="4141093" cy="943848"/>
          </a:xfrm>
          <a:prstGeom prst="rect">
            <a:avLst/>
          </a:prstGeom>
          <a:solidFill>
            <a:srgbClr val="801FE3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1028BD2D-6933-CC49-9F0E-70D5D59B1C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972" y="1353953"/>
            <a:ext cx="5824237" cy="943848"/>
          </a:xfrm>
          <a:prstGeom prst="rect">
            <a:avLst/>
          </a:prstGeom>
          <a:solidFill>
            <a:srgbClr val="801FE3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62B0D9-84AF-4F04-9B71-BC30285B3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6AC03E-9D44-478B-BACE-0FCBCF262E0E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4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3">
            <a:extLst>
              <a:ext uri="{FF2B5EF4-FFF2-40B4-BE49-F238E27FC236}">
                <a16:creationId xmlns:a16="http://schemas.microsoft.com/office/drawing/2014/main" id="{2406A369-BDD1-094B-9145-4FD86B7F9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4" y="2292743"/>
            <a:ext cx="4141093" cy="943848"/>
          </a:xfrm>
          <a:prstGeom prst="rect">
            <a:avLst/>
          </a:prstGeom>
          <a:solidFill>
            <a:schemeClr val="bg1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1028BD2D-6933-CC49-9F0E-70D5D59B1C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972" y="1353953"/>
            <a:ext cx="5824237" cy="943848"/>
          </a:xfrm>
          <a:prstGeom prst="rect">
            <a:avLst/>
          </a:prstGeom>
          <a:solidFill>
            <a:schemeClr val="bg1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F5B886-4B52-4C8B-997F-E1E25D110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-8">
    <p:bg>
      <p:bgPr>
        <a:solidFill>
          <a:srgbClr val="2D0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D2832A-5966-42D9-8E43-A3EAE2825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25078" y="-10048"/>
            <a:ext cx="7666891" cy="6876000"/>
          </a:xfrm>
          <a:prstGeom prst="rect">
            <a:avLst/>
          </a:prstGeom>
        </p:spPr>
      </p:pic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9D3F7B9B-71B2-4D18-BC65-0C56127ECB70}"/>
              </a:ext>
            </a:extLst>
          </p:cNvPr>
          <p:cNvSpPr/>
          <p:nvPr userDrawn="1"/>
        </p:nvSpPr>
        <p:spPr>
          <a:xfrm>
            <a:off x="1" y="-10048"/>
            <a:ext cx="8487985" cy="68760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2D0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31" y="6050960"/>
            <a:ext cx="1890751" cy="486889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7449E508-9816-4CBE-AE42-475D8AA06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852" y="2457558"/>
            <a:ext cx="7833016" cy="174009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Типовая обложка презентаций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B30F1-71AC-483A-82D4-FC45AA995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394" y="4481720"/>
            <a:ext cx="5829300" cy="71331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6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C1AE12-DCA0-0D46-AAA1-BCAE60F53F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31" y="485488"/>
            <a:ext cx="567104" cy="9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66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7E98B6B-359D-479D-8605-F984C751B1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46800" rIns="90000" bIns="0" anchor="b" anchorCtr="1"/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3">
            <a:extLst>
              <a:ext uri="{FF2B5EF4-FFF2-40B4-BE49-F238E27FC236}">
                <a16:creationId xmlns:a16="http://schemas.microsoft.com/office/drawing/2014/main" id="{BA9F7BB9-31D6-CE4F-BED3-F0625BF69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4" y="2292743"/>
            <a:ext cx="4065567" cy="943848"/>
          </a:xfrm>
          <a:prstGeom prst="rect">
            <a:avLst/>
          </a:prstGeom>
          <a:solidFill>
            <a:srgbClr val="6A11BE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BF15F118-A242-1C45-B8CC-7349A2EB4E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972" y="1353953"/>
            <a:ext cx="5791869" cy="943848"/>
          </a:xfrm>
          <a:prstGeom prst="rect">
            <a:avLst/>
          </a:prstGeom>
          <a:solidFill>
            <a:srgbClr val="6A11BE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</p:spTree>
    <p:extLst>
      <p:ext uri="{BB962C8B-B14F-4D97-AF65-F5344CB8AC3E}">
        <p14:creationId xmlns:p14="http://schemas.microsoft.com/office/powerpoint/2010/main" val="3313809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7E98B6B-359D-479D-8605-F984C751B1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B21"/>
          </a:solidFill>
        </p:spPr>
        <p:txBody>
          <a:bodyPr wrap="square" lIns="90000" tIns="46800" rIns="90000" bIns="0" anchor="b" anchorCtr="1"/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13">
            <a:extLst>
              <a:ext uri="{FF2B5EF4-FFF2-40B4-BE49-F238E27FC236}">
                <a16:creationId xmlns:a16="http://schemas.microsoft.com/office/drawing/2014/main" id="{BA9F7BB9-31D6-CE4F-BED3-F0625BF69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4" y="2292743"/>
            <a:ext cx="4065567" cy="943848"/>
          </a:xfrm>
          <a:prstGeom prst="rect">
            <a:avLst/>
          </a:prstGeom>
          <a:solidFill>
            <a:schemeClr val="bg1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или цитату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BF15F118-A242-1C45-B8CC-7349A2EB4E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972" y="1353953"/>
            <a:ext cx="5791869" cy="943848"/>
          </a:xfrm>
          <a:prstGeom prst="rect">
            <a:avLst/>
          </a:prstGeom>
          <a:solidFill>
            <a:schemeClr val="bg1"/>
          </a:solidFill>
        </p:spPr>
        <p:txBody>
          <a:bodyPr tIns="90000" bIns="36000" anchor="ctr"/>
          <a:lstStyle>
            <a:lvl1pPr marL="0" indent="0">
              <a:buNone/>
              <a:defRPr sz="5867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Добавьте тезис</a:t>
            </a:r>
          </a:p>
        </p:txBody>
      </p:sp>
    </p:spTree>
    <p:extLst>
      <p:ext uri="{BB962C8B-B14F-4D97-AF65-F5344CB8AC3E}">
        <p14:creationId xmlns:p14="http://schemas.microsoft.com/office/powerpoint/2010/main" val="522744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0255F0E2-94AC-4B6C-A478-634A4A1E8985}"/>
              </a:ext>
            </a:extLst>
          </p:cNvPr>
          <p:cNvSpPr/>
          <p:nvPr userDrawn="1"/>
        </p:nvSpPr>
        <p:spPr>
          <a:xfrm flipH="1" flipV="1">
            <a:off x="4133920" y="-1201"/>
            <a:ext cx="8087573" cy="6859201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7183319"/>
              <a:gd name="connsiteY0" fmla="*/ 0 h 6869153"/>
              <a:gd name="connsiteX1" fmla="*/ 7183319 w 7183319"/>
              <a:gd name="connsiteY1" fmla="*/ 0 h 6869153"/>
              <a:gd name="connsiteX2" fmla="*/ 4281072 w 7183319"/>
              <a:gd name="connsiteY2" fmla="*/ 6869153 h 6869153"/>
              <a:gd name="connsiteX3" fmla="*/ 314167 w 7183319"/>
              <a:gd name="connsiteY3" fmla="*/ 6869152 h 6869153"/>
              <a:gd name="connsiteX4" fmla="*/ 0 w 7183319"/>
              <a:gd name="connsiteY4" fmla="*/ 0 h 6869153"/>
              <a:gd name="connsiteX0" fmla="*/ 0 w 7183319"/>
              <a:gd name="connsiteY0" fmla="*/ 0 h 6878692"/>
              <a:gd name="connsiteX1" fmla="*/ 7183319 w 7183319"/>
              <a:gd name="connsiteY1" fmla="*/ 0 h 6878692"/>
              <a:gd name="connsiteX2" fmla="*/ 4281072 w 7183319"/>
              <a:gd name="connsiteY2" fmla="*/ 6869153 h 6878692"/>
              <a:gd name="connsiteX3" fmla="*/ 8491 w 7183319"/>
              <a:gd name="connsiteY3" fmla="*/ 6878692 h 6878692"/>
              <a:gd name="connsiteX4" fmla="*/ 0 w 7183319"/>
              <a:gd name="connsiteY4" fmla="*/ 0 h 6878692"/>
              <a:gd name="connsiteX0" fmla="*/ 817 w 7184136"/>
              <a:gd name="connsiteY0" fmla="*/ 0 h 6869154"/>
              <a:gd name="connsiteX1" fmla="*/ 7184136 w 7184136"/>
              <a:gd name="connsiteY1" fmla="*/ 0 h 6869154"/>
              <a:gd name="connsiteX2" fmla="*/ 4281889 w 7184136"/>
              <a:gd name="connsiteY2" fmla="*/ 6869153 h 6869154"/>
              <a:gd name="connsiteX3" fmla="*/ 817 w 7184136"/>
              <a:gd name="connsiteY3" fmla="*/ 6869154 h 6869154"/>
              <a:gd name="connsiteX4" fmla="*/ 817 w 7184136"/>
              <a:gd name="connsiteY4" fmla="*/ 0 h 6869154"/>
              <a:gd name="connsiteX0" fmla="*/ 0 w 7208792"/>
              <a:gd name="connsiteY0" fmla="*/ 0 h 6869154"/>
              <a:gd name="connsiteX1" fmla="*/ 7208792 w 7208792"/>
              <a:gd name="connsiteY1" fmla="*/ 0 h 6869154"/>
              <a:gd name="connsiteX2" fmla="*/ 4306545 w 7208792"/>
              <a:gd name="connsiteY2" fmla="*/ 6869153 h 6869154"/>
              <a:gd name="connsiteX3" fmla="*/ 25473 w 7208792"/>
              <a:gd name="connsiteY3" fmla="*/ 6869154 h 6869154"/>
              <a:gd name="connsiteX4" fmla="*/ 0 w 7208792"/>
              <a:gd name="connsiteY4" fmla="*/ 0 h 6869154"/>
              <a:gd name="connsiteX0" fmla="*/ 817 w 7209609"/>
              <a:gd name="connsiteY0" fmla="*/ 0 h 6869154"/>
              <a:gd name="connsiteX1" fmla="*/ 7209609 w 7209609"/>
              <a:gd name="connsiteY1" fmla="*/ 0 h 6869154"/>
              <a:gd name="connsiteX2" fmla="*/ 4307362 w 7209609"/>
              <a:gd name="connsiteY2" fmla="*/ 6869153 h 6869154"/>
              <a:gd name="connsiteX3" fmla="*/ 817 w 7209609"/>
              <a:gd name="connsiteY3" fmla="*/ 6869154 h 6869154"/>
              <a:gd name="connsiteX4" fmla="*/ 817 w 7209609"/>
              <a:gd name="connsiteY4" fmla="*/ 0 h 686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609" h="6869154">
                <a:moveTo>
                  <a:pt x="817" y="0"/>
                </a:moveTo>
                <a:lnTo>
                  <a:pt x="7209609" y="0"/>
                </a:lnTo>
                <a:lnTo>
                  <a:pt x="4307362" y="6869153"/>
                </a:lnTo>
                <a:lnTo>
                  <a:pt x="817" y="6869154"/>
                </a:lnTo>
                <a:cubicBezTo>
                  <a:pt x="-2013" y="4576257"/>
                  <a:pt x="3647" y="2292897"/>
                  <a:pt x="817" y="0"/>
                </a:cubicBezTo>
                <a:close/>
              </a:path>
            </a:pathLst>
          </a:custGeom>
          <a:solidFill>
            <a:srgbClr val="1A1B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4B064-529F-4740-B8CD-D334B71EA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39" y="1127763"/>
            <a:ext cx="4455256" cy="339220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«Ростелеком-Солар».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5011669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54A63A-CCF5-4E11-8D13-EAC8D5AFB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7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0255F0E2-94AC-4B6C-A478-634A4A1E8985}"/>
              </a:ext>
            </a:extLst>
          </p:cNvPr>
          <p:cNvSpPr/>
          <p:nvPr userDrawn="1"/>
        </p:nvSpPr>
        <p:spPr>
          <a:xfrm flipH="1" flipV="1">
            <a:off x="4133920" y="-1201"/>
            <a:ext cx="8087573" cy="6859201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7183319"/>
              <a:gd name="connsiteY0" fmla="*/ 0 h 6869153"/>
              <a:gd name="connsiteX1" fmla="*/ 7183319 w 7183319"/>
              <a:gd name="connsiteY1" fmla="*/ 0 h 6869153"/>
              <a:gd name="connsiteX2" fmla="*/ 4281072 w 7183319"/>
              <a:gd name="connsiteY2" fmla="*/ 6869153 h 6869153"/>
              <a:gd name="connsiteX3" fmla="*/ 314167 w 7183319"/>
              <a:gd name="connsiteY3" fmla="*/ 6869152 h 6869153"/>
              <a:gd name="connsiteX4" fmla="*/ 0 w 7183319"/>
              <a:gd name="connsiteY4" fmla="*/ 0 h 6869153"/>
              <a:gd name="connsiteX0" fmla="*/ 0 w 7183319"/>
              <a:gd name="connsiteY0" fmla="*/ 0 h 6878692"/>
              <a:gd name="connsiteX1" fmla="*/ 7183319 w 7183319"/>
              <a:gd name="connsiteY1" fmla="*/ 0 h 6878692"/>
              <a:gd name="connsiteX2" fmla="*/ 4281072 w 7183319"/>
              <a:gd name="connsiteY2" fmla="*/ 6869153 h 6878692"/>
              <a:gd name="connsiteX3" fmla="*/ 8491 w 7183319"/>
              <a:gd name="connsiteY3" fmla="*/ 6878692 h 6878692"/>
              <a:gd name="connsiteX4" fmla="*/ 0 w 7183319"/>
              <a:gd name="connsiteY4" fmla="*/ 0 h 6878692"/>
              <a:gd name="connsiteX0" fmla="*/ 817 w 7184136"/>
              <a:gd name="connsiteY0" fmla="*/ 0 h 6869154"/>
              <a:gd name="connsiteX1" fmla="*/ 7184136 w 7184136"/>
              <a:gd name="connsiteY1" fmla="*/ 0 h 6869154"/>
              <a:gd name="connsiteX2" fmla="*/ 4281889 w 7184136"/>
              <a:gd name="connsiteY2" fmla="*/ 6869153 h 6869154"/>
              <a:gd name="connsiteX3" fmla="*/ 817 w 7184136"/>
              <a:gd name="connsiteY3" fmla="*/ 6869154 h 6869154"/>
              <a:gd name="connsiteX4" fmla="*/ 817 w 7184136"/>
              <a:gd name="connsiteY4" fmla="*/ 0 h 6869154"/>
              <a:gd name="connsiteX0" fmla="*/ 0 w 7208792"/>
              <a:gd name="connsiteY0" fmla="*/ 0 h 6869154"/>
              <a:gd name="connsiteX1" fmla="*/ 7208792 w 7208792"/>
              <a:gd name="connsiteY1" fmla="*/ 0 h 6869154"/>
              <a:gd name="connsiteX2" fmla="*/ 4306545 w 7208792"/>
              <a:gd name="connsiteY2" fmla="*/ 6869153 h 6869154"/>
              <a:gd name="connsiteX3" fmla="*/ 25473 w 7208792"/>
              <a:gd name="connsiteY3" fmla="*/ 6869154 h 6869154"/>
              <a:gd name="connsiteX4" fmla="*/ 0 w 7208792"/>
              <a:gd name="connsiteY4" fmla="*/ 0 h 6869154"/>
              <a:gd name="connsiteX0" fmla="*/ 817 w 7209609"/>
              <a:gd name="connsiteY0" fmla="*/ 0 h 6869154"/>
              <a:gd name="connsiteX1" fmla="*/ 7209609 w 7209609"/>
              <a:gd name="connsiteY1" fmla="*/ 0 h 6869154"/>
              <a:gd name="connsiteX2" fmla="*/ 4307362 w 7209609"/>
              <a:gd name="connsiteY2" fmla="*/ 6869153 h 6869154"/>
              <a:gd name="connsiteX3" fmla="*/ 817 w 7209609"/>
              <a:gd name="connsiteY3" fmla="*/ 6869154 h 6869154"/>
              <a:gd name="connsiteX4" fmla="*/ 817 w 7209609"/>
              <a:gd name="connsiteY4" fmla="*/ 0 h 686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609" h="6869154">
                <a:moveTo>
                  <a:pt x="817" y="0"/>
                </a:moveTo>
                <a:lnTo>
                  <a:pt x="7209609" y="0"/>
                </a:lnTo>
                <a:lnTo>
                  <a:pt x="4307362" y="6869153"/>
                </a:lnTo>
                <a:lnTo>
                  <a:pt x="817" y="6869154"/>
                </a:lnTo>
                <a:cubicBezTo>
                  <a:pt x="-2013" y="4576257"/>
                  <a:pt x="3647" y="2292897"/>
                  <a:pt x="817" y="0"/>
                </a:cubicBezTo>
                <a:close/>
              </a:path>
            </a:pathLst>
          </a:custGeom>
          <a:solidFill>
            <a:srgbClr val="1A1B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5011669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D69E45-AF0B-4946-9D44-A2B2A757E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1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0255F0E2-94AC-4B6C-A478-634A4A1E8985}"/>
              </a:ext>
            </a:extLst>
          </p:cNvPr>
          <p:cNvSpPr/>
          <p:nvPr userDrawn="1"/>
        </p:nvSpPr>
        <p:spPr>
          <a:xfrm flipH="1" flipV="1">
            <a:off x="4133920" y="-1201"/>
            <a:ext cx="8087573" cy="6859201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7183319"/>
              <a:gd name="connsiteY0" fmla="*/ 0 h 6869153"/>
              <a:gd name="connsiteX1" fmla="*/ 7183319 w 7183319"/>
              <a:gd name="connsiteY1" fmla="*/ 0 h 6869153"/>
              <a:gd name="connsiteX2" fmla="*/ 4281072 w 7183319"/>
              <a:gd name="connsiteY2" fmla="*/ 6869153 h 6869153"/>
              <a:gd name="connsiteX3" fmla="*/ 314167 w 7183319"/>
              <a:gd name="connsiteY3" fmla="*/ 6869152 h 6869153"/>
              <a:gd name="connsiteX4" fmla="*/ 0 w 7183319"/>
              <a:gd name="connsiteY4" fmla="*/ 0 h 6869153"/>
              <a:gd name="connsiteX0" fmla="*/ 0 w 7183319"/>
              <a:gd name="connsiteY0" fmla="*/ 0 h 6878692"/>
              <a:gd name="connsiteX1" fmla="*/ 7183319 w 7183319"/>
              <a:gd name="connsiteY1" fmla="*/ 0 h 6878692"/>
              <a:gd name="connsiteX2" fmla="*/ 4281072 w 7183319"/>
              <a:gd name="connsiteY2" fmla="*/ 6869153 h 6878692"/>
              <a:gd name="connsiteX3" fmla="*/ 8491 w 7183319"/>
              <a:gd name="connsiteY3" fmla="*/ 6878692 h 6878692"/>
              <a:gd name="connsiteX4" fmla="*/ 0 w 7183319"/>
              <a:gd name="connsiteY4" fmla="*/ 0 h 6878692"/>
              <a:gd name="connsiteX0" fmla="*/ 817 w 7184136"/>
              <a:gd name="connsiteY0" fmla="*/ 0 h 6869154"/>
              <a:gd name="connsiteX1" fmla="*/ 7184136 w 7184136"/>
              <a:gd name="connsiteY1" fmla="*/ 0 h 6869154"/>
              <a:gd name="connsiteX2" fmla="*/ 4281889 w 7184136"/>
              <a:gd name="connsiteY2" fmla="*/ 6869153 h 6869154"/>
              <a:gd name="connsiteX3" fmla="*/ 817 w 7184136"/>
              <a:gd name="connsiteY3" fmla="*/ 6869154 h 6869154"/>
              <a:gd name="connsiteX4" fmla="*/ 817 w 7184136"/>
              <a:gd name="connsiteY4" fmla="*/ 0 h 6869154"/>
              <a:gd name="connsiteX0" fmla="*/ 0 w 7208792"/>
              <a:gd name="connsiteY0" fmla="*/ 0 h 6869154"/>
              <a:gd name="connsiteX1" fmla="*/ 7208792 w 7208792"/>
              <a:gd name="connsiteY1" fmla="*/ 0 h 6869154"/>
              <a:gd name="connsiteX2" fmla="*/ 4306545 w 7208792"/>
              <a:gd name="connsiteY2" fmla="*/ 6869153 h 6869154"/>
              <a:gd name="connsiteX3" fmla="*/ 25473 w 7208792"/>
              <a:gd name="connsiteY3" fmla="*/ 6869154 h 6869154"/>
              <a:gd name="connsiteX4" fmla="*/ 0 w 7208792"/>
              <a:gd name="connsiteY4" fmla="*/ 0 h 6869154"/>
              <a:gd name="connsiteX0" fmla="*/ 817 w 7209609"/>
              <a:gd name="connsiteY0" fmla="*/ 0 h 6869154"/>
              <a:gd name="connsiteX1" fmla="*/ 7209609 w 7209609"/>
              <a:gd name="connsiteY1" fmla="*/ 0 h 6869154"/>
              <a:gd name="connsiteX2" fmla="*/ 4307362 w 7209609"/>
              <a:gd name="connsiteY2" fmla="*/ 6869153 h 6869154"/>
              <a:gd name="connsiteX3" fmla="*/ 817 w 7209609"/>
              <a:gd name="connsiteY3" fmla="*/ 6869154 h 6869154"/>
              <a:gd name="connsiteX4" fmla="*/ 817 w 7209609"/>
              <a:gd name="connsiteY4" fmla="*/ 0 h 686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609" h="6869154">
                <a:moveTo>
                  <a:pt x="817" y="0"/>
                </a:moveTo>
                <a:lnTo>
                  <a:pt x="7209609" y="0"/>
                </a:lnTo>
                <a:lnTo>
                  <a:pt x="4307362" y="6869153"/>
                </a:lnTo>
                <a:lnTo>
                  <a:pt x="817" y="6869154"/>
                </a:lnTo>
                <a:cubicBezTo>
                  <a:pt x="-2013" y="4576257"/>
                  <a:pt x="3647" y="2292897"/>
                  <a:pt x="817" y="0"/>
                </a:cubicBezTo>
                <a:close/>
              </a:path>
            </a:pathLst>
          </a:custGeom>
          <a:solidFill>
            <a:srgbClr val="1A1B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4B064-529F-4740-B8CD-D334B71EA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39" y="1127763"/>
            <a:ext cx="4455256" cy="339220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безопасностью.</a:t>
            </a:r>
          </a:p>
          <a:p>
            <a:r>
              <a:rPr lang="ru-RU" dirty="0"/>
              <a:t>В основе наших технологий лежит понимание, что настоящая информационная безопасность возможна только через непрерывный мониторинг и удобное управление системами ИБ. Этот принцип реализован в продуктах и сервисах «Ростелеком-Солар».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5011669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EAACB5-9210-4A6F-9B22-3C9392E7C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7E8DDB-CFB6-4516-85B7-F0865689D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9176" y="122119"/>
            <a:ext cx="3632317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81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5">
    <p:bg>
      <p:bgPr>
        <a:solidFill>
          <a:srgbClr val="2D0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lnSpc>
                <a:spcPct val="90000"/>
              </a:lnSpc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0139" y="1017667"/>
            <a:ext cx="11037603" cy="761167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F551501-BD2F-0543-A2DC-7E032D5DB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737" y="2231198"/>
            <a:ext cx="5263233" cy="2654172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87993" indent="-287993">
              <a:lnSpc>
                <a:spcPct val="13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  <a:lvl2pPr marL="599985" indent="-304792">
              <a:buClr>
                <a:srgbClr val="FFC000"/>
              </a:buClr>
              <a:buFont typeface="Basis Grotesque Pro Medium" panose="02000603030000020004" pitchFamily="50" charset="0"/>
              <a:buChar char="−"/>
              <a:defRPr sz="1333">
                <a:solidFill>
                  <a:schemeClr val="bg1"/>
                </a:solidFill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E58F61-CDAC-2146-BF52-978906C34C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904" y="2231198"/>
            <a:ext cx="5263233" cy="2654172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87993" indent="-287993">
              <a:lnSpc>
                <a:spcPct val="13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  <a:lvl2pPr marL="599985" indent="-304792">
              <a:buClr>
                <a:srgbClr val="FFC000"/>
              </a:buClr>
              <a:buFont typeface="Basis Grotesque Pro Medium" panose="02000603030000020004" pitchFamily="50" charset="0"/>
              <a:buChar char="−"/>
              <a:defRPr sz="1333">
                <a:solidFill>
                  <a:schemeClr val="bg1"/>
                </a:solidFill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686D48-B897-4ABB-AF6A-1512FB66A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518513-0D67-4990-80BC-D6CF1E8531E1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26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lnSpc>
                <a:spcPct val="90000"/>
              </a:lnSpc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0139" y="1017667"/>
            <a:ext cx="11037603" cy="761167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867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F551501-BD2F-0543-A2DC-7E032D5DB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737" y="2231198"/>
            <a:ext cx="5263233" cy="2654172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87993" indent="-287993">
              <a:lnSpc>
                <a:spcPct val="13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  <a:lvl2pPr marL="599985" indent="-304792">
              <a:buClr>
                <a:srgbClr val="FFC000"/>
              </a:buClr>
              <a:buFont typeface="Basis Grotesque Pro Medium" panose="02000603030000020004" pitchFamily="50" charset="0"/>
              <a:buChar char="−"/>
              <a:defRPr sz="1333">
                <a:solidFill>
                  <a:schemeClr val="tx1"/>
                </a:solidFill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E58F61-CDAC-2146-BF52-978906C34C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904" y="2231198"/>
            <a:ext cx="5263233" cy="2654172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87993" indent="-287993">
              <a:lnSpc>
                <a:spcPct val="13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  <a:lvl2pPr marL="599985" indent="-304792">
              <a:buClr>
                <a:srgbClr val="FFC000"/>
              </a:buClr>
              <a:buFont typeface="Basis Grotesque Pro Medium" panose="02000603030000020004" pitchFamily="50" charset="0"/>
              <a:buChar char="−"/>
              <a:defRPr sz="1333">
                <a:solidFill>
                  <a:schemeClr val="tx1"/>
                </a:solidFill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0D402A-7CF9-4172-97A5-5BCAFFD62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1C3906-2CFC-462C-853B-3B69A8FBEBA8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81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5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lnSpc>
                <a:spcPct val="90000"/>
              </a:lnSpc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0139" y="1017667"/>
            <a:ext cx="11037603" cy="761167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F551501-BD2F-0543-A2DC-7E032D5DB6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737" y="2231198"/>
            <a:ext cx="5263233" cy="2654172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87993" indent="-287993">
              <a:lnSpc>
                <a:spcPct val="13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  <a:lvl2pPr marL="599985" indent="-304792">
              <a:buClr>
                <a:srgbClr val="FFC000"/>
              </a:buClr>
              <a:buFont typeface="Basis Grotesque Pro Medium" panose="02000603030000020004" pitchFamily="50" charset="0"/>
              <a:buChar char="−"/>
              <a:defRPr sz="1333">
                <a:solidFill>
                  <a:schemeClr val="bg1"/>
                </a:solidFill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E58F61-CDAC-2146-BF52-978906C34C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904" y="2231198"/>
            <a:ext cx="5263233" cy="2654172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87993" indent="-287993">
              <a:lnSpc>
                <a:spcPct val="13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 sz="1600" b="0" i="0" baseline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  <a:lvl2pPr marL="599985" indent="-304792">
              <a:buClr>
                <a:srgbClr val="FFC000"/>
              </a:buClr>
              <a:buFont typeface="Basis Grotesque Pro Medium" panose="02000603030000020004" pitchFamily="50" charset="0"/>
              <a:buChar char="−"/>
              <a:defRPr sz="1333">
                <a:solidFill>
                  <a:schemeClr val="bg1"/>
                </a:solidFill>
                <a:latin typeface="Rostelecom Basis" panose="020B0604020202020204" charset="0"/>
              </a:defRPr>
            </a:lvl2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  <a:p>
            <a:pPr lvl="1"/>
            <a:r>
              <a:rPr lang="ru-RU" dirty="0"/>
              <a:t>Подпункт 1</a:t>
            </a:r>
          </a:p>
          <a:p>
            <a:pPr lvl="1"/>
            <a:r>
              <a:rPr lang="ru-RU" dirty="0"/>
              <a:t>Подпункт 2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0E3E2A-CA98-4762-A2A0-0D4B4E1C3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2362F2-9277-499E-B816-946024FD31DA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227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">
    <p:bg>
      <p:bgPr>
        <a:gradFill>
          <a:gsLst>
            <a:gs pos="20900">
              <a:srgbClr val="22194C"/>
            </a:gs>
            <a:gs pos="0">
              <a:srgbClr val="130D30"/>
            </a:gs>
            <a:gs pos="100000">
              <a:srgbClr val="5A48B4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0" y="1117600"/>
            <a:ext cx="5263233" cy="4443228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в продуктах и сервисах «Ростелеком-Солар»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820EF1F-483C-5A42-8CC3-5C06DB39D0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4509" y="1117600"/>
            <a:ext cx="5263233" cy="4443228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</a:p>
          <a:p>
            <a:r>
              <a:rPr lang="ru-RU" dirty="0"/>
              <a:t>В основе наших технологий лежит понимание,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A55582-5F73-4C61-B08D-9F71B0907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C9FF5D-7A66-4A2E-A4D1-411B59786309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53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E20846-A62D-44F9-9305-76F1FB24F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477" y="-1"/>
            <a:ext cx="11924781" cy="6861600"/>
          </a:xfrm>
          <a:prstGeom prst="rect">
            <a:avLst/>
          </a:prstGeom>
        </p:spPr>
      </p:pic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8FA28A1C-1A53-4758-8269-5591B2B90115}"/>
              </a:ext>
            </a:extLst>
          </p:cNvPr>
          <p:cNvSpPr/>
          <p:nvPr userDrawn="1"/>
        </p:nvSpPr>
        <p:spPr>
          <a:xfrm>
            <a:off x="0" y="-2403"/>
            <a:ext cx="7705657" cy="6865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128D1-849B-1B46-B793-6EDE1EA6D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140" y="1914207"/>
            <a:ext cx="4340729" cy="219353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67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</a:t>
            </a:r>
            <a:br>
              <a:rPr lang="ru-RU" dirty="0"/>
            </a:br>
            <a:r>
              <a:rPr lang="ru-RU" dirty="0"/>
              <a:t>и технологий для защиты информационных активов, целевого мониторинга и управления информационной безопасностью</a:t>
            </a:r>
          </a:p>
        </p:txBody>
      </p:sp>
      <p:sp>
        <p:nvSpPr>
          <p:cNvPr id="8" name="Заголовок 17">
            <a:extLst>
              <a:ext uri="{FF2B5EF4-FFF2-40B4-BE49-F238E27FC236}">
                <a16:creationId xmlns:a16="http://schemas.microsoft.com/office/drawing/2014/main" id="{880BE3AF-AC26-E548-9A40-E1DA1B333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62796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0BD0D2-9C56-4A48-A80F-2B84234DF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B2B8C-B753-4ED2-BDE1-29CF68C8C5B1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56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-8">
    <p:bg>
      <p:bgPr>
        <a:solidFill>
          <a:srgbClr val="403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92E0083F-874C-43F9-8135-355E38DE36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79830" y="0"/>
            <a:ext cx="6315397" cy="68580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333" b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C69920-6C8C-45FB-A5D0-7EDAEC4CF25A}"/>
              </a:ext>
            </a:extLst>
          </p:cNvPr>
          <p:cNvSpPr/>
          <p:nvPr userDrawn="1"/>
        </p:nvSpPr>
        <p:spPr>
          <a:xfrm>
            <a:off x="1" y="0"/>
            <a:ext cx="8487985" cy="68580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gradFill>
            <a:gsLst>
              <a:gs pos="20900">
                <a:srgbClr val="22194C"/>
              </a:gs>
              <a:gs pos="0">
                <a:srgbClr val="130D30"/>
              </a:gs>
              <a:gs pos="100000">
                <a:srgbClr val="5A48B4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31" y="6050960"/>
            <a:ext cx="1890751" cy="486889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7449E508-9816-4CBE-AE42-475D8AA06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852" y="2457558"/>
            <a:ext cx="7833016" cy="174009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B30F1-71AC-483A-82D4-FC45AA995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394" y="4481720"/>
            <a:ext cx="5829300" cy="71331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6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C1AE12-DCA0-0D46-AAA1-BCAE60F53F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31" y="485488"/>
            <a:ext cx="567104" cy="9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5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0" y="1117600"/>
            <a:ext cx="6819281" cy="463296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</a:t>
            </a:r>
            <a:br>
              <a:rPr lang="ru-RU" dirty="0"/>
            </a:br>
            <a:r>
              <a:rPr lang="ru-RU" dirty="0"/>
              <a:t>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EF98FA-CFC8-421E-A20C-2D9937D2A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A1FB39-5AED-4AE7-BA95-0941B8554E74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635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BC84A-51B5-4C04-A79C-7FF6C9B53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3" r="10288" b="944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A4CAA1-1EBA-4C5A-83FC-009C43777072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0" y="1117600"/>
            <a:ext cx="6819281" cy="463296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</a:t>
            </a:r>
            <a:br>
              <a:rPr lang="ru-RU" dirty="0"/>
            </a:br>
            <a:r>
              <a:rPr lang="ru-RU" dirty="0"/>
              <a:t>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638AC0-75A2-49B2-8448-8B6D45516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049577-9237-4937-8999-88711B95B80B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40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4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1" y="1117600"/>
            <a:ext cx="5832692" cy="463296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</a:t>
            </a:r>
            <a:br>
              <a:rPr lang="ru-RU" dirty="0"/>
            </a:br>
            <a:r>
              <a:rPr lang="ru-RU" dirty="0"/>
              <a:t>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</a:t>
            </a:r>
            <a:br>
              <a:rPr lang="ru-RU" dirty="0"/>
            </a:br>
            <a:r>
              <a:rPr lang="ru-RU" dirty="0"/>
              <a:t>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494706-511E-4550-AFF5-F12BE06FD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9E4DEA-309A-49D8-8701-D49C61B4752C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43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4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1" y="1117600"/>
            <a:ext cx="5832692" cy="463296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</a:t>
            </a:r>
            <a:br>
              <a:rPr lang="ru-RU" dirty="0"/>
            </a:br>
            <a:r>
              <a:rPr lang="ru-RU" dirty="0"/>
              <a:t>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</a:t>
            </a:r>
            <a:br>
              <a:rPr lang="ru-RU" dirty="0"/>
            </a:br>
            <a:r>
              <a:rPr lang="ru-RU" dirty="0"/>
              <a:t>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40" y="322144"/>
            <a:ext cx="8239008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0DF939-11A6-403C-8EC0-5A0BD592A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04D4C9-DFB3-43C5-AD74-796B3E0D5DAD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93066E-E440-472A-89C4-25CAB58AE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0601" y="122119"/>
            <a:ext cx="3632317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83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1" y="1117600"/>
            <a:ext cx="5832692" cy="463296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</a:t>
            </a:r>
            <a:br>
              <a:rPr lang="ru-RU" dirty="0"/>
            </a:br>
            <a:r>
              <a:rPr lang="ru-RU" dirty="0"/>
              <a:t>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AEA67D-6E1E-422A-937A-781704E2D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B401C8-F8D3-4186-A032-5F262E492873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32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3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0" y="1117600"/>
            <a:ext cx="6819281" cy="463296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</a:t>
            </a:r>
            <a:br>
              <a:rPr lang="ru-RU" dirty="0"/>
            </a:br>
            <a:r>
              <a:rPr lang="ru-RU" dirty="0"/>
              <a:t>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C22EF-2E67-4F50-89DC-E07AA9801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9DDD1E-F654-49A7-A295-AF18A90D3069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408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1" y="1117600"/>
            <a:ext cx="5832692" cy="463296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</a:t>
            </a:r>
            <a:br>
              <a:rPr lang="ru-RU" dirty="0"/>
            </a:br>
            <a:r>
              <a:rPr lang="ru-RU" dirty="0"/>
              <a:t>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40" y="322144"/>
            <a:ext cx="7565240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F89E1-FBC7-4ADB-94C7-F606491B9C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E9B66F-4984-4113-A3BC-F6FA4E7CC050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C9D46D-7D12-4F1B-AA43-EC5A5C16A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0601" y="122119"/>
            <a:ext cx="3632317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02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3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83C1B9-2914-49F7-B0EF-A31AA6BF0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419" y="0"/>
            <a:ext cx="7853581" cy="6859200"/>
          </a:xfrm>
          <a:prstGeom prst="rect">
            <a:avLst/>
          </a:prstGeom>
        </p:spPr>
      </p:pic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F98DAC3C-E16A-4C2C-9C8B-03571181FF7F}"/>
              </a:ext>
            </a:extLst>
          </p:cNvPr>
          <p:cNvSpPr/>
          <p:nvPr userDrawn="1"/>
        </p:nvSpPr>
        <p:spPr>
          <a:xfrm>
            <a:off x="2" y="0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2D08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9014BB5-332E-4D4A-912A-92575A94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139" y="2444249"/>
            <a:ext cx="3407016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519BEFA-8F46-2D4F-9845-0ED7B08AF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139" y="381787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+7 (499) </a:t>
            </a:r>
            <a:r>
              <a:rPr lang="en-US" dirty="0"/>
              <a:t>755</a:t>
            </a:r>
            <a:r>
              <a:rPr lang="ru-RU" dirty="0"/>
              <a:t>-</a:t>
            </a:r>
            <a:r>
              <a:rPr lang="en-US" dirty="0"/>
              <a:t>07</a:t>
            </a:r>
            <a:r>
              <a:rPr lang="ru-RU" dirty="0"/>
              <a:t>-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C504121-A9AD-E442-8756-28B0540599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139" y="2980175"/>
            <a:ext cx="4328584" cy="74879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125009 г. Москва, </a:t>
            </a:r>
            <a:br>
              <a:rPr lang="ru-RU" dirty="0"/>
            </a:br>
            <a:r>
              <a:rPr lang="ru-RU" dirty="0"/>
              <a:t>Никитский переулок, 7с1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4C1EF0-6F07-7F41-8A90-FD91995FE4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139" y="433533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FF903F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en-US" dirty="0"/>
              <a:t>solar@rt-solar.ru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B898E9-CD6C-4F47-8367-38C902ECA3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1" y="4760054"/>
            <a:ext cx="1509082" cy="21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42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7">
    <p:bg>
      <p:bgPr>
        <a:gradFill>
          <a:gsLst>
            <a:gs pos="20900">
              <a:srgbClr val="22194C"/>
            </a:gs>
            <a:gs pos="0">
              <a:srgbClr val="130D30"/>
            </a:gs>
            <a:gs pos="100000">
              <a:srgbClr val="5A48B4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419AA77-1B10-4BE7-A3FA-ECCBB414AE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68761" y="1365164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3C3DD05-4AC4-4701-97B7-7E591F86EA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3234" y="1360267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3CEF8F0-7B7B-4062-B8A2-D186D891FB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76113" y="3590561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8290962-CC68-4919-927C-CF7885853C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8137" y="3597905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B9A8657-207A-4853-95E1-E540B43D1D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948" y="4355105"/>
            <a:ext cx="4450380" cy="128186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44BA8D-8FF8-43F4-B1C0-7AFAD66A1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4038" y="2127226"/>
            <a:ext cx="4450380" cy="118886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«Ростелеком», вероятно, должна быть более нейтральной. 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F89E4921-2495-7F40-B70F-2E42942CC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948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70CF042-EB6B-6046-A4F3-56033B7C9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7814" y="4355105"/>
            <a:ext cx="4450380" cy="128186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4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4AAC46A-98FE-534D-AF70-7FCE50D77F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3903" y="2127226"/>
            <a:ext cx="4450380" cy="118886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2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F1AEE-7464-40C6-B7A5-328205B38BAE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4E5FF4-B332-4CA7-A33D-7CF2A2A7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898834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20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6-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 bwMode="auto">
          <a:xfrm flipH="1" flipV="1">
            <a:off x="4133920" y="-1201"/>
            <a:ext cx="8087573" cy="6859201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7183319"/>
              <a:gd name="connsiteY0" fmla="*/ 0 h 6869153"/>
              <a:gd name="connsiteX1" fmla="*/ 7183319 w 7183319"/>
              <a:gd name="connsiteY1" fmla="*/ 0 h 6869153"/>
              <a:gd name="connsiteX2" fmla="*/ 4281072 w 7183319"/>
              <a:gd name="connsiteY2" fmla="*/ 6869153 h 6869153"/>
              <a:gd name="connsiteX3" fmla="*/ 314167 w 7183319"/>
              <a:gd name="connsiteY3" fmla="*/ 6869152 h 6869153"/>
              <a:gd name="connsiteX4" fmla="*/ 0 w 7183319"/>
              <a:gd name="connsiteY4" fmla="*/ 0 h 6869153"/>
              <a:gd name="connsiteX0" fmla="*/ 0 w 7183319"/>
              <a:gd name="connsiteY0" fmla="*/ 0 h 6878692"/>
              <a:gd name="connsiteX1" fmla="*/ 7183319 w 7183319"/>
              <a:gd name="connsiteY1" fmla="*/ 0 h 6878692"/>
              <a:gd name="connsiteX2" fmla="*/ 4281072 w 7183319"/>
              <a:gd name="connsiteY2" fmla="*/ 6869153 h 6878692"/>
              <a:gd name="connsiteX3" fmla="*/ 8491 w 7183319"/>
              <a:gd name="connsiteY3" fmla="*/ 6878692 h 6878692"/>
              <a:gd name="connsiteX4" fmla="*/ 0 w 7183319"/>
              <a:gd name="connsiteY4" fmla="*/ 0 h 6878692"/>
              <a:gd name="connsiteX0" fmla="*/ 817 w 7184136"/>
              <a:gd name="connsiteY0" fmla="*/ 0 h 6869154"/>
              <a:gd name="connsiteX1" fmla="*/ 7184136 w 7184136"/>
              <a:gd name="connsiteY1" fmla="*/ 0 h 6869154"/>
              <a:gd name="connsiteX2" fmla="*/ 4281889 w 7184136"/>
              <a:gd name="connsiteY2" fmla="*/ 6869153 h 6869154"/>
              <a:gd name="connsiteX3" fmla="*/ 817 w 7184136"/>
              <a:gd name="connsiteY3" fmla="*/ 6869154 h 6869154"/>
              <a:gd name="connsiteX4" fmla="*/ 817 w 7184136"/>
              <a:gd name="connsiteY4" fmla="*/ 0 h 6869154"/>
              <a:gd name="connsiteX0" fmla="*/ 0 w 7208792"/>
              <a:gd name="connsiteY0" fmla="*/ 0 h 6869154"/>
              <a:gd name="connsiteX1" fmla="*/ 7208792 w 7208792"/>
              <a:gd name="connsiteY1" fmla="*/ 0 h 6869154"/>
              <a:gd name="connsiteX2" fmla="*/ 4306545 w 7208792"/>
              <a:gd name="connsiteY2" fmla="*/ 6869153 h 6869154"/>
              <a:gd name="connsiteX3" fmla="*/ 25473 w 7208792"/>
              <a:gd name="connsiteY3" fmla="*/ 6869154 h 6869154"/>
              <a:gd name="connsiteX4" fmla="*/ 0 w 7208792"/>
              <a:gd name="connsiteY4" fmla="*/ 0 h 6869154"/>
              <a:gd name="connsiteX0" fmla="*/ 817 w 7209609"/>
              <a:gd name="connsiteY0" fmla="*/ 0 h 6869154"/>
              <a:gd name="connsiteX1" fmla="*/ 7209609 w 7209609"/>
              <a:gd name="connsiteY1" fmla="*/ 0 h 6869154"/>
              <a:gd name="connsiteX2" fmla="*/ 4307362 w 7209609"/>
              <a:gd name="connsiteY2" fmla="*/ 6869153 h 6869154"/>
              <a:gd name="connsiteX3" fmla="*/ 817 w 7209609"/>
              <a:gd name="connsiteY3" fmla="*/ 6869154 h 6869154"/>
              <a:gd name="connsiteX4" fmla="*/ 817 w 7209609"/>
              <a:gd name="connsiteY4" fmla="*/ 0 h 686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609" h="6869154" extrusionOk="0">
                <a:moveTo>
                  <a:pt x="817" y="0"/>
                </a:moveTo>
                <a:lnTo>
                  <a:pt x="7209609" y="0"/>
                </a:lnTo>
                <a:lnTo>
                  <a:pt x="4307362" y="6869153"/>
                </a:lnTo>
                <a:lnTo>
                  <a:pt x="817" y="6869154"/>
                </a:lnTo>
                <a:cubicBezTo>
                  <a:pt x="-2013" y="4576257"/>
                  <a:pt x="3647" y="2292897"/>
                  <a:pt x="817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Rostelecom Basis"/>
              <a:ea typeface="+mn-ea"/>
              <a:cs typeface="+mn-cs"/>
            </a:endParaRPr>
          </a:p>
        </p:txBody>
      </p:sp>
      <p:sp>
        <p:nvSpPr>
          <p:cNvPr id="5" name="Прямоугольник 6"/>
          <p:cNvSpPr/>
          <p:nvPr userDrawn="1"/>
        </p:nvSpPr>
        <p:spPr bwMode="auto">
          <a:xfrm>
            <a:off x="0" y="-2401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 extrusionOk="0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2D0869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lvl="0" indent="0" algn="ctr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Rostelecom Basis"/>
              <a:ea typeface="+mn-ea"/>
              <a:cs typeface="+mn-cs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80140" y="1914206"/>
            <a:ext cx="4340729" cy="219353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50" b="0" i="0">
                <a:solidFill>
                  <a:schemeClr val="bg1"/>
                </a:solidFill>
                <a:latin typeface="Rostelecom Basis"/>
              </a:defRPr>
            </a:lvl1pPr>
          </a:lstStyle>
          <a:p>
            <a:pPr lvl="0">
              <a:defRPr/>
            </a:pPr>
            <a:r>
              <a:rPr lang="ru-RU"/>
              <a:t>«Ростелеком-Солар», компания группы ПАО «Ростелеком» – национальный провайдер сервисов </a:t>
            </a:r>
            <a:br>
              <a:rPr lang="ru-RU"/>
            </a:br>
            <a:r>
              <a:rPr lang="ru-RU"/>
              <a:t>и технологий для защиты информационных активов, целевого мониторинга и управления информационной безопасностью</a:t>
            </a:r>
            <a:endParaRPr/>
          </a:p>
        </p:txBody>
      </p:sp>
      <p:sp>
        <p:nvSpPr>
          <p:cNvPr id="7" name="Заголовок 17"/>
          <p:cNvSpPr>
            <a:spLocks noGrp="1"/>
          </p:cNvSpPr>
          <p:nvPr>
            <p:ph type="title" hasCustomPrompt="1"/>
          </p:nvPr>
        </p:nvSpPr>
        <p:spPr bwMode="auto">
          <a:xfrm>
            <a:off x="580139" y="322144"/>
            <a:ext cx="62796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r>
              <a:rPr lang="en-US"/>
              <a:t> </a:t>
            </a:r>
            <a:r>
              <a:rPr lang="ru-RU"/>
              <a:t>слайда</a:t>
            </a:r>
            <a:endParaRPr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9" hasCustomPrompt="1"/>
          </p:nvPr>
        </p:nvSpPr>
        <p:spPr bwMode="auto">
          <a:xfrm>
            <a:off x="7203361" y="1701547"/>
            <a:ext cx="4340729" cy="3997502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Rostelecom Basis"/>
              </a:defRPr>
            </a:lvl1pPr>
          </a:lstStyle>
          <a:p>
            <a:pPr>
              <a:defRPr/>
            </a:pPr>
            <a:r>
              <a:rPr lang="ru-RU" sz="1350">
                <a:latin typeface="Basis Grotesque Pro Medium"/>
              </a:rPr>
              <a:t>Вставить диаграмму</a:t>
            </a:r>
            <a:endParaRPr/>
          </a:p>
        </p:txBody>
      </p:sp>
      <p:pic>
        <p:nvPicPr>
          <p:cNvPr id="9" name="Рисунок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4AB725-CFDC-49C0-BE4D-A5258B5C41E1}"/>
              </a:ext>
            </a:extLst>
          </p:cNvPr>
          <p:cNvSpPr txBox="1"/>
          <p:nvPr userDrawn="1"/>
        </p:nvSpPr>
        <p:spPr>
          <a:xfrm>
            <a:off x="46515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04775"/>
      </p:ext>
    </p:extLst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-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389391-E8EE-4B61-9688-79F4016EB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4293" y="0"/>
            <a:ext cx="8297706" cy="6858000"/>
          </a:xfrm>
          <a:prstGeom prst="rect">
            <a:avLst/>
          </a:prstGeom>
        </p:spPr>
      </p:pic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25C69920-6C8C-45FB-A5D0-7EDAEC4CF25A}"/>
              </a:ext>
            </a:extLst>
          </p:cNvPr>
          <p:cNvSpPr/>
          <p:nvPr userDrawn="1"/>
        </p:nvSpPr>
        <p:spPr>
          <a:xfrm>
            <a:off x="1" y="0"/>
            <a:ext cx="8487985" cy="68580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7449E508-9816-4CBE-AE42-475D8AA06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852" y="2457558"/>
            <a:ext cx="7833016" cy="174009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5867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Для комплексных решений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B30F1-71AC-483A-82D4-FC45AA995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394" y="4481720"/>
            <a:ext cx="5829300" cy="71331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667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FCB555-CDE2-40F2-A251-A0CE0ABA54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36" y="6051322"/>
            <a:ext cx="1887939" cy="4861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501E95-76F7-4859-98F1-E5493E240C0B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00" y="486000"/>
            <a:ext cx="56880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08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">
    <p:bg>
      <p:bgPr>
        <a:solidFill>
          <a:srgbClr val="2D0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8E98B-4B8E-4EA3-AAF6-3ABA47E16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861" y="2487085"/>
            <a:ext cx="4672367" cy="166005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Основное сообщение слайда, более важную мысль и идею можно дополнительно выделить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F3EA056-A9D0-4391-9B78-1C4C6780A8C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9837" y="1566205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/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60DF90D-A1E6-1D4A-9294-67E6DC82C2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4509" y="2487085"/>
            <a:ext cx="5263233" cy="2654172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Внутренняя коммуникация «Ростелеком-Солар», вероятно, должна быть более нейтральной </a:t>
            </a:r>
            <a:br>
              <a:rPr lang="ru-RU" dirty="0"/>
            </a:br>
            <a:r>
              <a:rPr lang="ru-RU" dirty="0"/>
              <a:t>и спокойной, так как ей будут пользоваться</a:t>
            </a:r>
            <a:br>
              <a:rPr lang="ru-RU" dirty="0"/>
            </a:br>
            <a:r>
              <a:rPr lang="ru-RU" dirty="0"/>
              <a:t>одни и те же люди каждый день. Она не должна быстро надоесть. </a:t>
            </a:r>
          </a:p>
        </p:txBody>
      </p:sp>
      <p:sp>
        <p:nvSpPr>
          <p:cNvPr id="10" name="Заголовок 17">
            <a:extLst>
              <a:ext uri="{FF2B5EF4-FFF2-40B4-BE49-F238E27FC236}">
                <a16:creationId xmlns:a16="http://schemas.microsoft.com/office/drawing/2014/main" id="{06321E22-99EF-264D-BC59-6843D838A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4054345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7">
    <p:bg>
      <p:bgPr>
        <a:gradFill>
          <a:gsLst>
            <a:gs pos="20900">
              <a:srgbClr val="22194C"/>
            </a:gs>
            <a:gs pos="0">
              <a:srgbClr val="130D30"/>
            </a:gs>
            <a:gs pos="100000">
              <a:srgbClr val="5A48B4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419AA77-1B10-4BE7-A3FA-ECCBB414AE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60952" y="1365164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3C3DD05-4AC4-4701-97B7-7E591F86EA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5425" y="1360267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3CEF8F0-7B7B-4062-B8A2-D186D891FB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8304" y="3590561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8290962-CC68-4919-927C-CF7885853C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0328" y="3597905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B9A8657-207A-4853-95E1-E540B43D1D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139" y="4355105"/>
            <a:ext cx="4450380" cy="128186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44BA8D-8FF8-43F4-B1C0-7AFAD66A1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229" y="2127226"/>
            <a:ext cx="4450380" cy="118886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«Ростелеком», вероятно, должна быть более нейтральной. 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F89E4921-2495-7F40-B70F-2E42942CC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70CF042-EB6B-6046-A4F3-56033B7C9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0005" y="4355105"/>
            <a:ext cx="4450380" cy="128186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4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4AAC46A-98FE-534D-AF70-7FCE50D77F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6094" y="2127226"/>
            <a:ext cx="4450380" cy="118886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2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</p:spTree>
    <p:extLst>
      <p:ext uri="{BB962C8B-B14F-4D97-AF65-F5344CB8AC3E}">
        <p14:creationId xmlns:p14="http://schemas.microsoft.com/office/powerpoint/2010/main" val="3769009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7">
    <p:bg>
      <p:bgPr>
        <a:solidFill>
          <a:srgbClr val="2D0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419AA77-1B10-4BE7-A3FA-ECCBB414AE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60952" y="1365164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3C3DD05-4AC4-4701-97B7-7E591F86EA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5425" y="1360267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3CEF8F0-7B7B-4062-B8A2-D186D891FB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8304" y="3590561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8290962-CC68-4919-927C-CF7885853C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0328" y="3597905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B9A8657-207A-4853-95E1-E540B43D1D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139" y="4355105"/>
            <a:ext cx="4450380" cy="128186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44BA8D-8FF8-43F4-B1C0-7AFAD66A1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229" y="2127226"/>
            <a:ext cx="4450380" cy="118886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«Ростелеком», вероятно, должна быть более нейтральной. 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F89E4921-2495-7F40-B70F-2E42942CC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70CF042-EB6B-6046-A4F3-56033B7C9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0005" y="4355105"/>
            <a:ext cx="4450380" cy="128186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4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4AAC46A-98FE-534D-AF70-7FCE50D77F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6094" y="2127226"/>
            <a:ext cx="4450380" cy="118886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2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</p:spTree>
    <p:extLst>
      <p:ext uri="{BB962C8B-B14F-4D97-AF65-F5344CB8AC3E}">
        <p14:creationId xmlns:p14="http://schemas.microsoft.com/office/powerpoint/2010/main" val="3927996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7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419AA77-1B10-4BE7-A3FA-ECCBB414AE0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60952" y="1365164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3C3DD05-4AC4-4701-97B7-7E591F86EAD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5425" y="1360267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3CEF8F0-7B7B-4062-B8A2-D186D891FB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8304" y="3590561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8290962-CC68-4919-927C-CF7885853C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0328" y="3597905"/>
            <a:ext cx="745067" cy="74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67">
                <a:latin typeface="+mj-lt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B9A8657-207A-4853-95E1-E540B43D1D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139" y="4355105"/>
            <a:ext cx="4450380" cy="128186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3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D44BA8D-8FF8-43F4-B1C0-7AFAD66A1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6229" y="2127226"/>
            <a:ext cx="4450380" cy="118886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1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Внутренняя коммуникация «Ростелеком», вероятно, должна быть более нейтральной. 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F89E4921-2495-7F40-B70F-2E42942CC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70CF042-EB6B-6046-A4F3-56033B7C99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0005" y="4355105"/>
            <a:ext cx="4450380" cy="128186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4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4AAC46A-98FE-534D-AF70-7FCE50D77F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6094" y="2127226"/>
            <a:ext cx="4450380" cy="1188860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Опция 2</a:t>
            </a:r>
            <a:br>
              <a:rPr lang="en-US" dirty="0"/>
            </a:br>
            <a:r>
              <a:rPr lang="ru-RU" dirty="0"/>
              <a:t>Внутренняя коммуникация «Ростелекома», вероятно, должна быть более нейтральной. </a:t>
            </a:r>
          </a:p>
        </p:txBody>
      </p:sp>
    </p:spTree>
    <p:extLst>
      <p:ext uri="{BB962C8B-B14F-4D97-AF65-F5344CB8AC3E}">
        <p14:creationId xmlns:p14="http://schemas.microsoft.com/office/powerpoint/2010/main" val="1119037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9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2">
            <a:extLst>
              <a:ext uri="{FF2B5EF4-FFF2-40B4-BE49-F238E27FC236}">
                <a16:creationId xmlns:a16="http://schemas.microsoft.com/office/drawing/2014/main" id="{516D5CD8-6CFC-404E-994F-C897A4A33828}"/>
              </a:ext>
            </a:extLst>
          </p:cNvPr>
          <p:cNvCxnSpPr/>
          <p:nvPr userDrawn="1"/>
        </p:nvCxnSpPr>
        <p:spPr>
          <a:xfrm>
            <a:off x="587286" y="1653832"/>
            <a:ext cx="669191" cy="0"/>
          </a:xfrm>
          <a:prstGeom prst="line">
            <a:avLst/>
          </a:prstGeom>
          <a:noFill/>
          <a:ln w="38100" cap="flat" cmpd="sng" algn="ctr">
            <a:solidFill>
              <a:srgbClr val="FF903F"/>
            </a:solidFill>
            <a:prstDash val="solid"/>
            <a:miter lim="800000"/>
          </a:ln>
          <a:effectLst/>
        </p:spPr>
      </p:cxnSp>
      <p:cxnSp>
        <p:nvCxnSpPr>
          <p:cNvPr id="14" name="Прямая соединительная линия 16">
            <a:extLst>
              <a:ext uri="{FF2B5EF4-FFF2-40B4-BE49-F238E27FC236}">
                <a16:creationId xmlns:a16="http://schemas.microsoft.com/office/drawing/2014/main" id="{9979B911-F986-4717-B5EC-B31AD8F250E5}"/>
              </a:ext>
            </a:extLst>
          </p:cNvPr>
          <p:cNvCxnSpPr/>
          <p:nvPr userDrawn="1"/>
        </p:nvCxnSpPr>
        <p:spPr>
          <a:xfrm>
            <a:off x="4393273" y="1666184"/>
            <a:ext cx="669191" cy="0"/>
          </a:xfrm>
          <a:prstGeom prst="line">
            <a:avLst/>
          </a:prstGeom>
          <a:noFill/>
          <a:ln w="38100" cap="flat" cmpd="sng" algn="ctr">
            <a:solidFill>
              <a:srgbClr val="FF903F"/>
            </a:solidFill>
            <a:prstDash val="solid"/>
            <a:miter lim="800000"/>
          </a:ln>
          <a:effectLst/>
        </p:spPr>
      </p:cxnSp>
      <p:cxnSp>
        <p:nvCxnSpPr>
          <p:cNvPr id="16" name="Прямая соединительная линия 22">
            <a:extLst>
              <a:ext uri="{FF2B5EF4-FFF2-40B4-BE49-F238E27FC236}">
                <a16:creationId xmlns:a16="http://schemas.microsoft.com/office/drawing/2014/main" id="{63BFA849-6A42-41A0-B1E4-DC9521C8FFD1}"/>
              </a:ext>
            </a:extLst>
          </p:cNvPr>
          <p:cNvCxnSpPr/>
          <p:nvPr userDrawn="1"/>
        </p:nvCxnSpPr>
        <p:spPr>
          <a:xfrm>
            <a:off x="8207319" y="1653832"/>
            <a:ext cx="669191" cy="0"/>
          </a:xfrm>
          <a:prstGeom prst="line">
            <a:avLst/>
          </a:prstGeom>
          <a:noFill/>
          <a:ln w="38100" cap="flat" cmpd="sng" algn="ctr">
            <a:solidFill>
              <a:srgbClr val="FF903F"/>
            </a:solidFill>
            <a:prstDash val="solid"/>
            <a:miter lim="800000"/>
          </a:ln>
          <a:effectLst/>
        </p:spPr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3FAAB3-2D08-4C80-A4DF-1C5081A444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140" y="1747717"/>
            <a:ext cx="3253041" cy="208478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ECFBB4F-4E32-4FDF-AE9A-0093733B5D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3273" y="1766153"/>
            <a:ext cx="3253041" cy="208478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FE44916-8FA1-42E8-84AC-6405B960F7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6407" y="1759889"/>
            <a:ext cx="3253040" cy="208478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lnSpc>
                <a:spcPct val="100000"/>
              </a:lnSpc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F7C68785-B95F-DE42-B7EA-52708B117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6767E7-DCE7-415F-910F-F5D5369E7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945879-8DA1-4784-8AD4-C89CD58794E0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59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2">
            <a:extLst>
              <a:ext uri="{FF2B5EF4-FFF2-40B4-BE49-F238E27FC236}">
                <a16:creationId xmlns:a16="http://schemas.microsoft.com/office/drawing/2014/main" id="{516D5CD8-6CFC-404E-994F-C897A4A33828}"/>
              </a:ext>
            </a:extLst>
          </p:cNvPr>
          <p:cNvCxnSpPr/>
          <p:nvPr userDrawn="1"/>
        </p:nvCxnSpPr>
        <p:spPr>
          <a:xfrm>
            <a:off x="587286" y="1653832"/>
            <a:ext cx="669191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" name="Прямая соединительная линия 16">
            <a:extLst>
              <a:ext uri="{FF2B5EF4-FFF2-40B4-BE49-F238E27FC236}">
                <a16:creationId xmlns:a16="http://schemas.microsoft.com/office/drawing/2014/main" id="{9979B911-F986-4717-B5EC-B31AD8F250E5}"/>
              </a:ext>
            </a:extLst>
          </p:cNvPr>
          <p:cNvCxnSpPr/>
          <p:nvPr userDrawn="1"/>
        </p:nvCxnSpPr>
        <p:spPr>
          <a:xfrm>
            <a:off x="4393273" y="1666184"/>
            <a:ext cx="669191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6" name="Прямая соединительная линия 22">
            <a:extLst>
              <a:ext uri="{FF2B5EF4-FFF2-40B4-BE49-F238E27FC236}">
                <a16:creationId xmlns:a16="http://schemas.microsoft.com/office/drawing/2014/main" id="{63BFA849-6A42-41A0-B1E4-DC9521C8FFD1}"/>
              </a:ext>
            </a:extLst>
          </p:cNvPr>
          <p:cNvCxnSpPr/>
          <p:nvPr userDrawn="1"/>
        </p:nvCxnSpPr>
        <p:spPr>
          <a:xfrm>
            <a:off x="8207319" y="1653832"/>
            <a:ext cx="669191" cy="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3FAAB3-2D08-4C80-A4DF-1C5081A444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140" y="1747717"/>
            <a:ext cx="3253041" cy="208478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ECFBB4F-4E32-4FDF-AE9A-0093733B5D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3273" y="1766153"/>
            <a:ext cx="3253041" cy="208478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FE44916-8FA1-42E8-84AC-6405B960F7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6407" y="1759889"/>
            <a:ext cx="3253040" cy="2084787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спокойной, так как ей будут пользоваться одни и те же люди каждый день. </a:t>
            </a:r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F7C68785-B95F-DE42-B7EA-52708B117E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57FEEE-C8FB-40CB-825B-68B8D22BB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81" y="6050960"/>
            <a:ext cx="1894852" cy="4868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045E1-0B17-4820-9A05-D4010E99C516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95D343-936F-45EB-89E4-6742ECDE58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06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5DA647-F18C-46B5-9842-FB154553F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489" y="2681435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8105C4-90D0-4DCA-838E-99A693116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9948" y="2687519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E8CE37-87D2-46D8-A043-BF515B11C5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6407" y="2693607"/>
            <a:ext cx="3253040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C6978A-B321-46CC-8EAD-8EE3B4687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0139" y="2053168"/>
            <a:ext cx="2633133" cy="57361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rgbClr val="FF903F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1 задача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A64C352-769B-42F4-82BF-88CCE3A310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89947" y="2059252"/>
            <a:ext cx="2633133" cy="57361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rgbClr val="FF903F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2 задача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C3CC3BE-1DDC-4C9D-AE93-E95D498B8A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06407" y="2059252"/>
            <a:ext cx="2633133" cy="57361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rgbClr val="FF903F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3 задача</a:t>
            </a:r>
            <a:endParaRPr lang="en-US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95E341E8-5D5B-9E41-9286-773A6F21F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D9357F-7210-4C7F-BB8A-141DCF4FDB97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6D128D-AAD4-403E-B650-996510498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80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5DA647-F18C-46B5-9842-FB154553F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489" y="2681435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8105C4-90D0-4DCA-838E-99A693116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9948" y="2687519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E8CE37-87D2-46D8-A043-BF515B11C5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6407" y="2693607"/>
            <a:ext cx="3253040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C6978A-B321-46CC-8EAD-8EE3B4687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0139" y="2053168"/>
            <a:ext cx="2633133" cy="57361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rgbClr val="6A11BE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1 задача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A64C352-769B-42F4-82BF-88CCE3A310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89947" y="2059252"/>
            <a:ext cx="2633133" cy="57361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rgbClr val="6A11BE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2 задача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C3CC3BE-1DDC-4C9D-AE93-E95D498B8A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06407" y="2059252"/>
            <a:ext cx="2633133" cy="57361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rgbClr val="6A11BE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3 задача</a:t>
            </a:r>
            <a:endParaRPr lang="en-US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95E341E8-5D5B-9E41-9286-773A6F21F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04F1D5-F9F3-43ED-BBC8-F596594D7B6B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6960E5-66F7-463F-9E14-30A0F311A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912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0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95DA647-F18C-46B5-9842-FB154553F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489" y="2681435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«Ростелеком-Солар», вероятно, должна быть более нейтральной и спокойной.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38105C4-90D0-4DCA-838E-99A693116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9948" y="2687519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E8CE37-87D2-46D8-A043-BF515B11C5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6407" y="2693607"/>
            <a:ext cx="3253040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C6978A-B321-46CC-8EAD-8EE3B46873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0139" y="2053168"/>
            <a:ext cx="2633133" cy="57361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rgbClr val="FF903F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1 задача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A64C352-769B-42F4-82BF-88CCE3A310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89947" y="2059252"/>
            <a:ext cx="2633133" cy="57361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rgbClr val="FF903F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2 задача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C3CC3BE-1DDC-4C9D-AE93-E95D498B8A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06407" y="2059252"/>
            <a:ext cx="2633133" cy="57361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3200" b="0" i="0">
                <a:solidFill>
                  <a:srgbClr val="FF903F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3 задача</a:t>
            </a:r>
            <a:endParaRPr lang="en-US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:a16="http://schemas.microsoft.com/office/drawing/2014/main" id="{95E341E8-5D5B-9E41-9286-773A6F21F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6ADFCE-AE03-4BB7-AEDC-13BEFD37D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7BE26A8-A380-4E33-BB7B-E28FE40618B3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0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7">
            <a:extLst>
              <a:ext uri="{FF2B5EF4-FFF2-40B4-BE49-F238E27FC236}">
                <a16:creationId xmlns:a16="http://schemas.microsoft.com/office/drawing/2014/main" id="{34070FCF-8B05-8C46-817E-AE4CEBE76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A47523-D8F1-694C-96ED-F2DF28D7E4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489" y="3022108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B7F11DE-E0EF-B14E-9C71-A45EA48832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9948" y="3028192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06AD194-77AF-D74B-B7EA-7088EF6C57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6407" y="3034280"/>
            <a:ext cx="3253040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B53BB-F7E3-48F9-AD72-FE338F3C9F4D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59674B-2B28-49B2-A47F-BA22A29B0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89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-8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id="{CD7FD90A-F0C4-4751-8A20-C4F051A6284C}"/>
              </a:ext>
            </a:extLst>
          </p:cNvPr>
          <p:cNvSpPr/>
          <p:nvPr userDrawn="1"/>
        </p:nvSpPr>
        <p:spPr>
          <a:xfrm>
            <a:off x="1" y="0"/>
            <a:ext cx="8487985" cy="6863968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371493 w 6869152"/>
              <a:gd name="connsiteY2" fmla="*/ 685800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7632391"/>
              <a:gd name="connsiteY0" fmla="*/ 0 h 6869152"/>
              <a:gd name="connsiteX1" fmla="*/ 7632391 w 7632391"/>
              <a:gd name="connsiteY1" fmla="*/ 11151 h 6869152"/>
              <a:gd name="connsiteX2" fmla="*/ 5371493 w 7632391"/>
              <a:gd name="connsiteY2" fmla="*/ 6858002 h 6869152"/>
              <a:gd name="connsiteX3" fmla="*/ 0 w 7632391"/>
              <a:gd name="connsiteY3" fmla="*/ 6869152 h 6869152"/>
              <a:gd name="connsiteX4" fmla="*/ 0 w 7632391"/>
              <a:gd name="connsiteY4" fmla="*/ 0 h 6869152"/>
              <a:gd name="connsiteX0" fmla="*/ 0 w 7629198"/>
              <a:gd name="connsiteY0" fmla="*/ 0 h 6869152"/>
              <a:gd name="connsiteX1" fmla="*/ 7629198 w 7629198"/>
              <a:gd name="connsiteY1" fmla="*/ 21754 h 6869152"/>
              <a:gd name="connsiteX2" fmla="*/ 5371493 w 7629198"/>
              <a:gd name="connsiteY2" fmla="*/ 6858002 h 6869152"/>
              <a:gd name="connsiteX3" fmla="*/ 0 w 7629198"/>
              <a:gd name="connsiteY3" fmla="*/ 6869152 h 6869152"/>
              <a:gd name="connsiteX4" fmla="*/ 0 w 7629198"/>
              <a:gd name="connsiteY4" fmla="*/ 0 h 6869152"/>
              <a:gd name="connsiteX0" fmla="*/ 31928 w 7629198"/>
              <a:gd name="connsiteY0" fmla="*/ 2065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1928 w 7629198"/>
              <a:gd name="connsiteY4" fmla="*/ 20655 h 6847398"/>
              <a:gd name="connsiteX0" fmla="*/ 0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0 w 7629198"/>
              <a:gd name="connsiteY4" fmla="*/ 2985 h 6847398"/>
              <a:gd name="connsiteX0" fmla="*/ 34766 w 7629198"/>
              <a:gd name="connsiteY0" fmla="*/ 31848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34766 w 7629198"/>
              <a:gd name="connsiteY4" fmla="*/ 31848 h 6847398"/>
              <a:gd name="connsiteX0" fmla="*/ 2897 w 7629198"/>
              <a:gd name="connsiteY0" fmla="*/ 2985 h 6847398"/>
              <a:gd name="connsiteX1" fmla="*/ 7629198 w 7629198"/>
              <a:gd name="connsiteY1" fmla="*/ 0 h 6847398"/>
              <a:gd name="connsiteX2" fmla="*/ 5371493 w 7629198"/>
              <a:gd name="connsiteY2" fmla="*/ 6836248 h 6847398"/>
              <a:gd name="connsiteX3" fmla="*/ 0 w 7629198"/>
              <a:gd name="connsiteY3" fmla="*/ 6847398 h 6847398"/>
              <a:gd name="connsiteX4" fmla="*/ 2897 w 7629198"/>
              <a:gd name="connsiteY4" fmla="*/ 2985 h 6847398"/>
              <a:gd name="connsiteX0" fmla="*/ 19 w 7626320"/>
              <a:gd name="connsiteY0" fmla="*/ 2985 h 6836248"/>
              <a:gd name="connsiteX1" fmla="*/ 7626320 w 7626320"/>
              <a:gd name="connsiteY1" fmla="*/ 0 h 6836248"/>
              <a:gd name="connsiteX2" fmla="*/ 5368615 w 7626320"/>
              <a:gd name="connsiteY2" fmla="*/ 6836248 h 6836248"/>
              <a:gd name="connsiteX3" fmla="*/ 34785 w 7626320"/>
              <a:gd name="connsiteY3" fmla="*/ 6786467 h 6836248"/>
              <a:gd name="connsiteX4" fmla="*/ 19 w 7626320"/>
              <a:gd name="connsiteY4" fmla="*/ 2985 h 6836248"/>
              <a:gd name="connsiteX0" fmla="*/ 278 w 7626579"/>
              <a:gd name="connsiteY0" fmla="*/ 2985 h 6836248"/>
              <a:gd name="connsiteX1" fmla="*/ 7626579 w 7626579"/>
              <a:gd name="connsiteY1" fmla="*/ 0 h 6836248"/>
              <a:gd name="connsiteX2" fmla="*/ 5368874 w 7626579"/>
              <a:gd name="connsiteY2" fmla="*/ 6836248 h 6836248"/>
              <a:gd name="connsiteX3" fmla="*/ 278 w 7626579"/>
              <a:gd name="connsiteY3" fmla="*/ 6818536 h 6836248"/>
              <a:gd name="connsiteX4" fmla="*/ 278 w 7626579"/>
              <a:gd name="connsiteY4" fmla="*/ 2985 h 6836248"/>
              <a:gd name="connsiteX0" fmla="*/ 278 w 7626579"/>
              <a:gd name="connsiteY0" fmla="*/ 2985 h 6818536"/>
              <a:gd name="connsiteX1" fmla="*/ 7626579 w 7626579"/>
              <a:gd name="connsiteY1" fmla="*/ 0 h 6818536"/>
              <a:gd name="connsiteX2" fmla="*/ 5368874 w 7626579"/>
              <a:gd name="connsiteY2" fmla="*/ 6817007 h 6818536"/>
              <a:gd name="connsiteX3" fmla="*/ 278 w 7626579"/>
              <a:gd name="connsiteY3" fmla="*/ 6818536 h 6818536"/>
              <a:gd name="connsiteX4" fmla="*/ 278 w 7626579"/>
              <a:gd name="connsiteY4" fmla="*/ 2985 h 681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6579" h="6818536">
                <a:moveTo>
                  <a:pt x="278" y="2985"/>
                </a:moveTo>
                <a:lnTo>
                  <a:pt x="7626579" y="0"/>
                </a:lnTo>
                <a:lnTo>
                  <a:pt x="5368874" y="6817007"/>
                </a:lnTo>
                <a:lnTo>
                  <a:pt x="278" y="6818536"/>
                </a:lnTo>
                <a:cubicBezTo>
                  <a:pt x="1244" y="4537065"/>
                  <a:pt x="-688" y="2284456"/>
                  <a:pt x="278" y="2985"/>
                </a:cubicBezTo>
                <a:close/>
              </a:path>
            </a:pathLst>
          </a:custGeom>
          <a:solidFill>
            <a:srgbClr val="1A1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92E0083F-874C-43F9-8135-355E38DE36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97125" y="0"/>
            <a:ext cx="6298103" cy="6865431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333" b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0C4EDD-56AD-1F45-9B85-324A3D52D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31" y="6050960"/>
            <a:ext cx="1890751" cy="486889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7449E508-9816-4CBE-AE42-475D8AA06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852" y="2457558"/>
            <a:ext cx="7833016" cy="174009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58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Кликните, чтобы добавить заголовок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B30F1-71AC-483A-82D4-FC45AA9955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1394" y="4481720"/>
            <a:ext cx="5829300" cy="71331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667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Введите подзаголовок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C1AE12-DCA0-0D46-AAA1-BCAE60F53F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31" y="485488"/>
            <a:ext cx="567104" cy="95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11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7">
            <a:extLst>
              <a:ext uri="{FF2B5EF4-FFF2-40B4-BE49-F238E27FC236}">
                <a16:creationId xmlns:a16="http://schemas.microsoft.com/office/drawing/2014/main" id="{34070FCF-8B05-8C46-817E-AE4CEBE76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A47523-D8F1-694C-96ED-F2DF28D7E4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489" y="3022108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B7F11DE-E0EF-B14E-9C71-A45EA48832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9948" y="3028192"/>
            <a:ext cx="3253041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06AD194-77AF-D74B-B7EA-7088EF6C57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6407" y="3034280"/>
            <a:ext cx="3253040" cy="1444611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>
              <a:defRPr lang="ru-RU" sz="1600" b="0" i="0" dirty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r>
              <a:rPr lang="ru-RU" dirty="0"/>
              <a:t>Внутренняя коммуникация «Ростелекома-Солар», вероятно, должна быть более нейтральной и спокойной.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AABE94-4B47-4133-ABFF-379B7C579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D06EF4-F288-4799-AE31-2D4E3BC2FACC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231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2">
    <p:bg>
      <p:bgPr>
        <a:solidFill>
          <a:srgbClr val="2D0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C35377-6FFC-40C5-8C38-738E4C35F8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487" y="3601305"/>
            <a:ext cx="4605015" cy="5063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Константин Константинов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E8A2625-C07A-4B3A-B57C-9F8552CC96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3487" y="4156771"/>
            <a:ext cx="4019605" cy="553997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Старший специалист по упаковке рождественских подарков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2FC4F77-BB3B-4549-B145-6F14EBE2D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9483" y="3607395"/>
            <a:ext cx="4605015" cy="5063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Анастасия Анастасьева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4CF0B9A-CF3D-4796-9ADF-F627118A73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9482" y="4162860"/>
            <a:ext cx="5086753" cy="553997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Младший помощник старшего специалиста по упаковке рождественских подарков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4A5D958-DC17-F34A-8350-8BE4050045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9096" y="1774466"/>
            <a:ext cx="1489003" cy="14914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DEEB905D-6119-9C48-9CC9-EFC9769AC71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09481" y="1774466"/>
            <a:ext cx="1489003" cy="14914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AADF589-483D-1C4C-A59F-8FAFB45F2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639238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12">
    <p:bg>
      <p:bgPr>
        <a:gradFill>
          <a:gsLst>
            <a:gs pos="20900">
              <a:srgbClr val="22194C"/>
            </a:gs>
            <a:gs pos="0">
              <a:srgbClr val="130D30"/>
            </a:gs>
            <a:gs pos="100000">
              <a:srgbClr val="5A48B4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C35377-6FFC-40C5-8C38-738E4C35F8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487" y="3601305"/>
            <a:ext cx="4605015" cy="5063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Константин Константинов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E8A2625-C07A-4B3A-B57C-9F8552CC96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3487" y="4156771"/>
            <a:ext cx="4019605" cy="553997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Старший специалист по упаковке рождественских подарков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2FC4F77-BB3B-4549-B145-6F14EBE2D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9483" y="3607395"/>
            <a:ext cx="4605015" cy="5063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Анастасия Анастасьева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4CF0B9A-CF3D-4796-9ADF-F627118A73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9482" y="4162860"/>
            <a:ext cx="5086753" cy="553997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Младший помощник старшего специалиста по упаковке рождественских подарков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4A5D958-DC17-F34A-8350-8BE4050045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9096" y="1774466"/>
            <a:ext cx="1489003" cy="14914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DEEB905D-6119-9C48-9CC9-EFC9769AC71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09481" y="1774466"/>
            <a:ext cx="1489003" cy="14914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AADF589-483D-1C4C-A59F-8FAFB45F2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510579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2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EC35377-6FFC-40C5-8C38-738E4C35F8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487" y="3601305"/>
            <a:ext cx="4605015" cy="5063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Константин Константинов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E8A2625-C07A-4B3A-B57C-9F8552CC96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3487" y="4156771"/>
            <a:ext cx="4019605" cy="553997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Старший специалист по упаковке рождественских подарков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2FC4F77-BB3B-4549-B145-6F14EBE2D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9483" y="3607395"/>
            <a:ext cx="4605015" cy="506377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Анастасия Анастасьева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4CF0B9A-CF3D-4796-9ADF-F627118A73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9482" y="4162860"/>
            <a:ext cx="5086753" cy="553997"/>
          </a:xfrm>
          <a:prstGeom prst="rect">
            <a:avLst/>
          </a:prstGeom>
        </p:spPr>
        <p:txBody>
          <a:bodyPr wrap="square" lIns="0" tIns="0">
            <a:spAutoFit/>
          </a:bodyPr>
          <a:lstStyle>
            <a:lvl1pPr marL="0" indent="0">
              <a:lnSpc>
                <a:spcPct val="100000"/>
              </a:lnSpc>
              <a:buNone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Младший помощник старшего специалиста по упаковке рождественских подарков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94A5D958-DC17-F34A-8350-8BE4050045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9096" y="1774466"/>
            <a:ext cx="1489003" cy="14914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DEEB905D-6119-9C48-9CC9-EFC9769AC71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09481" y="1774466"/>
            <a:ext cx="1489003" cy="149140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Добавьте фото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AADF589-483D-1C4C-A59F-8FAFB45F22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924453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4">
    <p:bg>
      <p:bgPr>
        <a:solidFill>
          <a:srgbClr val="2D0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8E9A33CB-6E72-4D59-8F43-53EF1DAC45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82568" y="2292525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5D3F2D1-ABB7-41C0-8D68-4ADBDAE08C2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81352" y="3342595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8B6F4245-DCB9-493F-A627-533EBF8CFB0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80139" y="4385356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5829AE06-A076-471C-BCF7-2DEAF29E11C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328856" y="2291312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B85FBA92-0725-49C8-BD91-4D7A18EF516A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327640" y="3341381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BD2CEA5-B3E3-4DB1-BDCA-F3424E731C1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26427" y="4384143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BFD6960B-4F98-4144-9879-B029808DA76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080027" y="2290101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07A5CF51-A89A-45AE-99CD-DB86EA28B34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078811" y="3340171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0E7EA7A7-F2E2-4CAA-B3C3-E50D17FD34D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077597" y="4382932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B27E7-A134-40ED-A38C-BF6286B3CD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8671" y="2294767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8ED9EA7-B1A9-4DEC-8DEB-29994D3617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4763" y="3344829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ABB1AC9-5E60-4EDC-A4BE-EA9E039F1D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4755" y="4381511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139CC07-D3B6-47BA-9E4C-8585D00E86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7665" y="2293557"/>
            <a:ext cx="2556903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93E0DE1-C1EF-4457-878C-8AB1BF8B88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73757" y="3343618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A5CCEFC-99B1-47A4-A992-5359BF3A2B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73749" y="4380301"/>
            <a:ext cx="2550817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9C4C3AD-2D68-4706-BDF7-9BB5B07C62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18840" y="2292343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B3CB25D-EB39-4E8E-8804-9D0C936F82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24932" y="3342405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8AEB003-464C-4011-9C93-7F141601A2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24924" y="4379087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2" name="Заголовок 17">
            <a:extLst>
              <a:ext uri="{FF2B5EF4-FFF2-40B4-BE49-F238E27FC236}">
                <a16:creationId xmlns:a16="http://schemas.microsoft.com/office/drawing/2014/main" id="{1979CB05-B189-8247-B6D0-11F5A9480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</p:spTree>
    <p:extLst>
      <p:ext uri="{BB962C8B-B14F-4D97-AF65-F5344CB8AC3E}">
        <p14:creationId xmlns:p14="http://schemas.microsoft.com/office/powerpoint/2010/main" val="1656519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-4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8E9A33CB-6E72-4D59-8F43-53EF1DAC45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82568" y="2292525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5D3F2D1-ABB7-41C0-8D68-4ADBDAE08C2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81352" y="3342595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8B6F4245-DCB9-493F-A627-533EBF8CFB0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80139" y="4385356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5829AE06-A076-471C-BCF7-2DEAF29E11CC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328856" y="2291312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B85FBA92-0725-49C8-BD91-4D7A18EF516A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327640" y="3341381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BD2CEA5-B3E3-4DB1-BDCA-F3424E731C1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26427" y="4384143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BFD6960B-4F98-4144-9879-B029808DA76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080027" y="2290101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07A5CF51-A89A-45AE-99CD-DB86EA28B34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078811" y="3340171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0E7EA7A7-F2E2-4CAA-B3C3-E50D17FD34D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077597" y="4382932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B27E7-A134-40ED-A38C-BF6286B3CD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8671" y="2294767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8ED9EA7-B1A9-4DEC-8DEB-29994D3617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4763" y="3344829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ABB1AC9-5E60-4EDC-A4BE-EA9E039F1D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4755" y="4381511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139CC07-D3B6-47BA-9E4C-8585D00E86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7665" y="2293557"/>
            <a:ext cx="2556903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93E0DE1-C1EF-4457-878C-8AB1BF8B88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73757" y="3343618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A5CCEFC-99B1-47A4-A992-5359BF3A2B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73749" y="4380301"/>
            <a:ext cx="2550817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9C4C3AD-2D68-4706-BDF7-9BB5B07C62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18840" y="2292343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B3CB25D-EB39-4E8E-8804-9D0C936F827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24932" y="3342405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8AEB003-464C-4011-9C93-7F141601A2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24924" y="4379087"/>
            <a:ext cx="2550811" cy="466666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2" name="Заголовок 17">
            <a:extLst>
              <a:ext uri="{FF2B5EF4-FFF2-40B4-BE49-F238E27FC236}">
                <a16:creationId xmlns:a16="http://schemas.microsoft.com/office/drawing/2014/main" id="{1979CB05-B189-8247-B6D0-11F5A9480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</p:spTree>
    <p:extLst>
      <p:ext uri="{BB962C8B-B14F-4D97-AF65-F5344CB8AC3E}">
        <p14:creationId xmlns:p14="http://schemas.microsoft.com/office/powerpoint/2010/main" val="4029667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5">
    <p:bg>
      <p:bgPr>
        <a:gradFill>
          <a:gsLst>
            <a:gs pos="0">
              <a:srgbClr val="7D1EE6"/>
            </a:gs>
            <a:gs pos="100000">
              <a:srgbClr val="861D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4E0417-081E-4687-B737-77E42B42A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718" y="1"/>
            <a:ext cx="7949282" cy="6858000"/>
          </a:xfrm>
          <a:prstGeom prst="rect">
            <a:avLst/>
          </a:prstGeom>
        </p:spPr>
      </p:pic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id="{A128F0FA-7224-4331-88DE-035A2D60E9DD}"/>
              </a:ext>
            </a:extLst>
          </p:cNvPr>
          <p:cNvSpPr/>
          <p:nvPr userDrawn="1"/>
        </p:nvSpPr>
        <p:spPr>
          <a:xfrm>
            <a:off x="1" y="0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id="{FD5FE93B-B99F-264F-AAD0-6D74D8CB1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A1EBD49-1A7F-6B4D-A303-B87DE402767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82568" y="2292525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0AFC779-D240-4643-939F-8C43B0FCF69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81352" y="3342595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F864477-E0FA-A245-AD87-5A559B79FB5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80139" y="4385356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F683E2-6260-AA45-9DE0-D5D657B187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8670" y="2294767"/>
            <a:ext cx="3832996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782A4F-92F5-0546-ACAB-07684ED5FA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4762" y="3344829"/>
            <a:ext cx="3832996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8CB05F8-068E-384C-B5A8-0B5C5EA37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4754" y="4381511"/>
            <a:ext cx="3832996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B2159A-8E62-437F-8FED-E273EB4FB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E81C22-7D80-479B-9192-FB9F44D381E0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010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21">
            <a:extLst>
              <a:ext uri="{FF2B5EF4-FFF2-40B4-BE49-F238E27FC236}">
                <a16:creationId xmlns:a16="http://schemas.microsoft.com/office/drawing/2014/main" id="{FC6AA115-F72F-4C44-A55B-C38FDE11D9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9350" y="0"/>
            <a:ext cx="7835878" cy="68580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333" b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</p:txBody>
      </p:sp>
      <p:sp>
        <p:nvSpPr>
          <p:cNvPr id="22" name="Прямоугольник 6">
            <a:extLst>
              <a:ext uri="{FF2B5EF4-FFF2-40B4-BE49-F238E27FC236}">
                <a16:creationId xmlns:a16="http://schemas.microsoft.com/office/drawing/2014/main" id="{A128F0FA-7224-4331-88DE-035A2D60E9DD}"/>
              </a:ext>
            </a:extLst>
          </p:cNvPr>
          <p:cNvSpPr/>
          <p:nvPr userDrawn="1"/>
        </p:nvSpPr>
        <p:spPr>
          <a:xfrm>
            <a:off x="1" y="0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rgbClr val="1D1644"/>
              </a:gs>
              <a:gs pos="0">
                <a:srgbClr val="140E33"/>
              </a:gs>
              <a:gs pos="100000">
                <a:srgbClr val="5947B2"/>
              </a:gs>
            </a:gsLst>
            <a:lin ang="18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1" name="Заголовок 17">
            <a:extLst>
              <a:ext uri="{FF2B5EF4-FFF2-40B4-BE49-F238E27FC236}">
                <a16:creationId xmlns:a16="http://schemas.microsoft.com/office/drawing/2014/main" id="{FD5FE93B-B99F-264F-AAD0-6D74D8CB1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A1EBD49-1A7F-6B4D-A303-B87DE402767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82568" y="2292525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0AFC779-D240-4643-939F-8C43B0FCF69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81352" y="3342595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F864477-E0FA-A245-AD87-5A559B79FB5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80139" y="4385356"/>
            <a:ext cx="480000" cy="4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/>
          <a:lstStyle>
            <a:lvl1pPr marL="0" indent="0" algn="ctr">
              <a:buNone/>
              <a:defRPr sz="933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иконка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F683E2-6260-AA45-9DE0-D5D657B187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8670" y="2294767"/>
            <a:ext cx="3832996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782A4F-92F5-0546-ACAB-07684ED5FA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34762" y="3344829"/>
            <a:ext cx="3832996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8CB05F8-068E-384C-B5A8-0B5C5EA37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4754" y="4381511"/>
            <a:ext cx="3832996" cy="46666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 sz="1333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краткое описание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F09D81-85A4-49A1-8B54-B3CAAC1553FA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11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7">
            <a:extLst>
              <a:ext uri="{FF2B5EF4-FFF2-40B4-BE49-F238E27FC236}">
                <a16:creationId xmlns:a16="http://schemas.microsoft.com/office/drawing/2014/main" id="{34070FCF-8B05-8C46-817E-AE4CEBE76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D0DBB-38F9-4641-B3C4-A779CCC23730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AC7B99-063C-442D-8B55-9A546AC3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50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-3">
    <p:bg>
      <p:bgPr>
        <a:gradFill>
          <a:gsLst>
            <a:gs pos="16900">
              <a:srgbClr val="201849"/>
            </a:gs>
            <a:gs pos="0">
              <a:srgbClr val="150F35"/>
            </a:gs>
            <a:gs pos="100000">
              <a:srgbClr val="5544AB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6A25AB8-8BA2-470C-932E-C31EBA09C974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571157" y="1461558"/>
            <a:ext cx="10968979" cy="3934884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333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sz="1333" dirty="0">
                <a:latin typeface="Basis Grotesque Pro Medium" panose="02000603030000020004" pitchFamily="50" charset="0"/>
              </a:rPr>
              <a:t>таблица</a:t>
            </a:r>
            <a:endParaRPr lang="ru-RU" dirty="0"/>
          </a:p>
        </p:txBody>
      </p:sp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BB7411CB-48D6-9748-B220-D4EF5B68A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90F4E2-E1B9-449B-ACD4-B5270870B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838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C0D5E61-9781-4A4F-8468-E01C36F433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0140" y="1117600"/>
            <a:ext cx="6819281" cy="4632960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  <a:p>
            <a:r>
              <a:rPr lang="ru-RU" dirty="0"/>
              <a:t>В основе наших технологий лежит понимание, </a:t>
            </a:r>
            <a:br>
              <a:rPr lang="ru-RU" dirty="0"/>
            </a:br>
            <a:r>
              <a:rPr lang="ru-RU" dirty="0"/>
              <a:t>что настоящая информационная безопасность возможна только через непрерывный мониторинг </a:t>
            </a:r>
            <a:br>
              <a:rPr lang="ru-RU" dirty="0"/>
            </a:br>
            <a:r>
              <a:rPr lang="ru-RU" dirty="0"/>
              <a:t>и удобное управление системами ИБ. Этот принцип реализован </a:t>
            </a:r>
            <a:br>
              <a:rPr lang="ru-RU" dirty="0"/>
            </a:br>
            <a:r>
              <a:rPr lang="ru-RU" dirty="0"/>
              <a:t>в продуктах и сервисах «Ростелеком-Солар»</a:t>
            </a:r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id="{F089BE86-EB20-A448-A4C4-96CFFD10D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раздела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EF98FA-CFC8-421E-A20C-2D9937D2A1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2394C6-2F45-4A83-A7F9-C5E468BFC7E2}"/>
              </a:ext>
            </a:extLst>
          </p:cNvPr>
          <p:cNvSpPr txBox="1"/>
          <p:nvPr userDrawn="1"/>
        </p:nvSpPr>
        <p:spPr>
          <a:xfrm>
            <a:off x="46515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151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-3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6A25AB8-8BA2-470C-932E-C31EBA09C974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571157" y="1461558"/>
            <a:ext cx="10968979" cy="3934884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333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sz="1333" dirty="0">
                <a:latin typeface="Basis Grotesque Pro Medium" panose="02000603030000020004" pitchFamily="50" charset="0"/>
              </a:rPr>
              <a:t>таблица</a:t>
            </a:r>
            <a:endParaRPr lang="ru-RU" dirty="0"/>
          </a:p>
        </p:txBody>
      </p:sp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BB7411CB-48D6-9748-B220-D4EF5B68A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228E1B-079D-4BB6-8DCC-146AA341A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48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AFCCBC-A38D-E940-AE46-05C95C3F58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139" y="2487085"/>
            <a:ext cx="4944533" cy="2401796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867" b="0" i="0"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63CCB78C-5CB4-0247-9E85-FCE786706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E82338DC-503D-834B-8219-13EADBD77F4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6263915" y="1642534"/>
            <a:ext cx="5276221" cy="3934884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333">
                <a:latin typeface="Rostelecom Basis" panose="020B0503030604040103" pitchFamily="34" charset="0"/>
              </a:defRPr>
            </a:lvl1pPr>
          </a:lstStyle>
          <a:p>
            <a:r>
              <a:rPr lang="ru-RU" sz="1333" dirty="0">
                <a:latin typeface="Basis Grotesque Pro Medium" panose="02000603030000020004" pitchFamily="50" charset="0"/>
              </a:rPr>
              <a:t>таблица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198279-A447-48B8-B925-07538C5C4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3C4703-9AF7-4800-B3E2-FF320C418B18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44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-4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AFCCBC-A38D-E940-AE46-05C95C3F58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139" y="2487085"/>
            <a:ext cx="4944533" cy="2401796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867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 </a:t>
            </a:r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63CCB78C-5CB4-0247-9E85-FCE786706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E82338DC-503D-834B-8219-13EADBD77F4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6263915" y="1642534"/>
            <a:ext cx="5276221" cy="3934884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333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sz="1333" dirty="0">
                <a:latin typeface="Basis Grotesque Pro Medium" panose="02000603030000020004" pitchFamily="50" charset="0"/>
              </a:rPr>
              <a:t>таблица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A5473C-F284-4770-834F-E450E8EB6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9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13CFA1C-BBDA-45A1-A943-B5790F30DE17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580139" y="1642635"/>
            <a:ext cx="10959996" cy="3898519"/>
          </a:xfrm>
          <a:prstGeom prst="rect">
            <a:avLst/>
          </a:prstGeom>
        </p:spPr>
        <p:txBody>
          <a:bodyPr anchor="b" anchorCtr="1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>
                <a:latin typeface="Rostelecom Basis" panose="020B05030306040401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33" dirty="0">
                <a:latin typeface="Basis Grotesque Pro Medium" panose="02000603030000020004" pitchFamily="50" charset="0"/>
              </a:rPr>
              <a:t>Вставить диаграмму</a:t>
            </a:r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5B4B8ACF-6B44-3B4E-B7C2-29DFE9708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DB1C6C-834E-4184-BDBF-0382421CE7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C9E838-89CC-497F-8CBE-AE1404B16836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9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2">
    <p:bg>
      <p:bgPr>
        <a:solidFill>
          <a:srgbClr val="2D0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128D1-849B-1B46-B793-6EDE1EA6D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139" y="2487085"/>
            <a:ext cx="4944533" cy="2401796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867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</p:txBody>
      </p:sp>
      <p:sp>
        <p:nvSpPr>
          <p:cNvPr id="8" name="Заголовок 17">
            <a:extLst>
              <a:ext uri="{FF2B5EF4-FFF2-40B4-BE49-F238E27FC236}">
                <a16:creationId xmlns:a16="http://schemas.microsoft.com/office/drawing/2014/main" id="{880BE3AF-AC26-E548-9A40-E1DA1B333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ADE9B6FB-13C1-4077-BDD9-D95247F27556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263915" y="1314108"/>
            <a:ext cx="5482749" cy="4218121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333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sz="1333" dirty="0">
                <a:latin typeface="Basis Grotesque Pro Medium" panose="02000603030000020004" pitchFamily="50" charset="0"/>
              </a:rPr>
              <a:t>Вставить диаграмму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6540CA-C17E-4EB7-83D6-9364E1AF7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74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6-2">
    <p:bg>
      <p:bgPr>
        <a:solidFill>
          <a:srgbClr val="1A1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18E2B12D-0230-48F5-934D-AEA2BED9668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263915" y="1314108"/>
            <a:ext cx="5482749" cy="4218121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333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sz="1333" dirty="0">
                <a:latin typeface="Basis Grotesque Pro Medium" panose="02000603030000020004" pitchFamily="50" charset="0"/>
              </a:rPr>
              <a:t>Вставить диаграмму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128D1-849B-1B46-B793-6EDE1EA6D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139" y="2487085"/>
            <a:ext cx="4944533" cy="2401796"/>
          </a:xfrm>
          <a:prstGeom prst="rect">
            <a:avLst/>
          </a:prstGeom>
        </p:spPr>
        <p:txBody>
          <a:bodyPr lIns="0" tIns="90000">
            <a:spAutoFit/>
          </a:bodyPr>
          <a:lstStyle>
            <a:lvl1pPr marL="0" indent="0">
              <a:lnSpc>
                <a:spcPct val="130000"/>
              </a:lnSpc>
              <a:buNone/>
              <a:defRPr sz="1867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и технологий для защиты информационных активов, целевого мониторинга и управления информационной безопасностью</a:t>
            </a:r>
          </a:p>
        </p:txBody>
      </p:sp>
      <p:sp>
        <p:nvSpPr>
          <p:cNvPr id="8" name="Заголовок 17">
            <a:extLst>
              <a:ext uri="{FF2B5EF4-FFF2-40B4-BE49-F238E27FC236}">
                <a16:creationId xmlns:a16="http://schemas.microsoft.com/office/drawing/2014/main" id="{880BE3AF-AC26-E548-9A40-E1DA1B333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B13F34-12B1-4B48-BAFD-5EF97265F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012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06A3326E-21A6-45DB-B6C4-C51B25B5AB47}"/>
              </a:ext>
            </a:extLst>
          </p:cNvPr>
          <p:cNvSpPr/>
          <p:nvPr userDrawn="1"/>
        </p:nvSpPr>
        <p:spPr>
          <a:xfrm flipH="1" flipV="1">
            <a:off x="4133920" y="-1201"/>
            <a:ext cx="8087573" cy="6859201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7183319"/>
              <a:gd name="connsiteY0" fmla="*/ 0 h 6869153"/>
              <a:gd name="connsiteX1" fmla="*/ 7183319 w 7183319"/>
              <a:gd name="connsiteY1" fmla="*/ 0 h 6869153"/>
              <a:gd name="connsiteX2" fmla="*/ 4281072 w 7183319"/>
              <a:gd name="connsiteY2" fmla="*/ 6869153 h 6869153"/>
              <a:gd name="connsiteX3" fmla="*/ 314167 w 7183319"/>
              <a:gd name="connsiteY3" fmla="*/ 6869152 h 6869153"/>
              <a:gd name="connsiteX4" fmla="*/ 0 w 7183319"/>
              <a:gd name="connsiteY4" fmla="*/ 0 h 6869153"/>
              <a:gd name="connsiteX0" fmla="*/ 0 w 7183319"/>
              <a:gd name="connsiteY0" fmla="*/ 0 h 6878692"/>
              <a:gd name="connsiteX1" fmla="*/ 7183319 w 7183319"/>
              <a:gd name="connsiteY1" fmla="*/ 0 h 6878692"/>
              <a:gd name="connsiteX2" fmla="*/ 4281072 w 7183319"/>
              <a:gd name="connsiteY2" fmla="*/ 6869153 h 6878692"/>
              <a:gd name="connsiteX3" fmla="*/ 8491 w 7183319"/>
              <a:gd name="connsiteY3" fmla="*/ 6878692 h 6878692"/>
              <a:gd name="connsiteX4" fmla="*/ 0 w 7183319"/>
              <a:gd name="connsiteY4" fmla="*/ 0 h 6878692"/>
              <a:gd name="connsiteX0" fmla="*/ 817 w 7184136"/>
              <a:gd name="connsiteY0" fmla="*/ 0 h 6869154"/>
              <a:gd name="connsiteX1" fmla="*/ 7184136 w 7184136"/>
              <a:gd name="connsiteY1" fmla="*/ 0 h 6869154"/>
              <a:gd name="connsiteX2" fmla="*/ 4281889 w 7184136"/>
              <a:gd name="connsiteY2" fmla="*/ 6869153 h 6869154"/>
              <a:gd name="connsiteX3" fmla="*/ 817 w 7184136"/>
              <a:gd name="connsiteY3" fmla="*/ 6869154 h 6869154"/>
              <a:gd name="connsiteX4" fmla="*/ 817 w 7184136"/>
              <a:gd name="connsiteY4" fmla="*/ 0 h 6869154"/>
              <a:gd name="connsiteX0" fmla="*/ 0 w 7208792"/>
              <a:gd name="connsiteY0" fmla="*/ 0 h 6869154"/>
              <a:gd name="connsiteX1" fmla="*/ 7208792 w 7208792"/>
              <a:gd name="connsiteY1" fmla="*/ 0 h 6869154"/>
              <a:gd name="connsiteX2" fmla="*/ 4306545 w 7208792"/>
              <a:gd name="connsiteY2" fmla="*/ 6869153 h 6869154"/>
              <a:gd name="connsiteX3" fmla="*/ 25473 w 7208792"/>
              <a:gd name="connsiteY3" fmla="*/ 6869154 h 6869154"/>
              <a:gd name="connsiteX4" fmla="*/ 0 w 7208792"/>
              <a:gd name="connsiteY4" fmla="*/ 0 h 6869154"/>
              <a:gd name="connsiteX0" fmla="*/ 817 w 7209609"/>
              <a:gd name="connsiteY0" fmla="*/ 0 h 6869154"/>
              <a:gd name="connsiteX1" fmla="*/ 7209609 w 7209609"/>
              <a:gd name="connsiteY1" fmla="*/ 0 h 6869154"/>
              <a:gd name="connsiteX2" fmla="*/ 4307362 w 7209609"/>
              <a:gd name="connsiteY2" fmla="*/ 6869153 h 6869154"/>
              <a:gd name="connsiteX3" fmla="*/ 817 w 7209609"/>
              <a:gd name="connsiteY3" fmla="*/ 6869154 h 6869154"/>
              <a:gd name="connsiteX4" fmla="*/ 817 w 7209609"/>
              <a:gd name="connsiteY4" fmla="*/ 0 h 686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609" h="6869154">
                <a:moveTo>
                  <a:pt x="817" y="0"/>
                </a:moveTo>
                <a:lnTo>
                  <a:pt x="7209609" y="0"/>
                </a:lnTo>
                <a:lnTo>
                  <a:pt x="4307362" y="6869153"/>
                </a:lnTo>
                <a:lnTo>
                  <a:pt x="817" y="6869154"/>
                </a:lnTo>
                <a:cubicBezTo>
                  <a:pt x="-2013" y="4576257"/>
                  <a:pt x="3647" y="2292897"/>
                  <a:pt x="817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8FA28A1C-1A53-4758-8269-5591B2B90115}"/>
              </a:ext>
            </a:extLst>
          </p:cNvPr>
          <p:cNvSpPr/>
          <p:nvPr userDrawn="1"/>
        </p:nvSpPr>
        <p:spPr>
          <a:xfrm>
            <a:off x="0" y="-2401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rgbClr val="1D1644"/>
              </a:gs>
              <a:gs pos="0">
                <a:srgbClr val="140E33"/>
              </a:gs>
              <a:gs pos="100000">
                <a:srgbClr val="5947B2"/>
              </a:gs>
            </a:gsLst>
            <a:lin ang="18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128D1-849B-1B46-B793-6EDE1EA6D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140" y="1914207"/>
            <a:ext cx="4340729" cy="219353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67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</a:t>
            </a:r>
            <a:br>
              <a:rPr lang="ru-RU" dirty="0"/>
            </a:br>
            <a:r>
              <a:rPr lang="ru-RU" dirty="0"/>
              <a:t>и технологий для защиты информационных активов, целевого мониторинга и управления информационной безопасностью</a:t>
            </a:r>
          </a:p>
        </p:txBody>
      </p:sp>
      <p:sp>
        <p:nvSpPr>
          <p:cNvPr id="8" name="Заголовок 17">
            <a:extLst>
              <a:ext uri="{FF2B5EF4-FFF2-40B4-BE49-F238E27FC236}">
                <a16:creationId xmlns:a16="http://schemas.microsoft.com/office/drawing/2014/main" id="{880BE3AF-AC26-E548-9A40-E1DA1B333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62796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DAD8F6FD-5C47-44B2-AFA8-F2A321A6E44F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7203361" y="1701547"/>
            <a:ext cx="4340729" cy="3997503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333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sz="1333" dirty="0">
                <a:latin typeface="Basis Grotesque Pro Medium" panose="02000603030000020004" pitchFamily="50" charset="0"/>
              </a:rPr>
              <a:t>Вставить диаграмму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330CA7-E1BC-445A-8AC1-5134A68F3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D1D35D-FEEB-4F05-82EE-927DCAD30E2A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938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06A3326E-21A6-45DB-B6C4-C51B25B5AB47}"/>
              </a:ext>
            </a:extLst>
          </p:cNvPr>
          <p:cNvSpPr/>
          <p:nvPr userDrawn="1"/>
        </p:nvSpPr>
        <p:spPr>
          <a:xfrm flipH="1" flipV="1">
            <a:off x="4133920" y="-1201"/>
            <a:ext cx="8087573" cy="6859201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7183319"/>
              <a:gd name="connsiteY0" fmla="*/ 0 h 6869153"/>
              <a:gd name="connsiteX1" fmla="*/ 7183319 w 7183319"/>
              <a:gd name="connsiteY1" fmla="*/ 0 h 6869153"/>
              <a:gd name="connsiteX2" fmla="*/ 4281072 w 7183319"/>
              <a:gd name="connsiteY2" fmla="*/ 6869153 h 6869153"/>
              <a:gd name="connsiteX3" fmla="*/ 314167 w 7183319"/>
              <a:gd name="connsiteY3" fmla="*/ 6869152 h 6869153"/>
              <a:gd name="connsiteX4" fmla="*/ 0 w 7183319"/>
              <a:gd name="connsiteY4" fmla="*/ 0 h 6869153"/>
              <a:gd name="connsiteX0" fmla="*/ 0 w 7183319"/>
              <a:gd name="connsiteY0" fmla="*/ 0 h 6878692"/>
              <a:gd name="connsiteX1" fmla="*/ 7183319 w 7183319"/>
              <a:gd name="connsiteY1" fmla="*/ 0 h 6878692"/>
              <a:gd name="connsiteX2" fmla="*/ 4281072 w 7183319"/>
              <a:gd name="connsiteY2" fmla="*/ 6869153 h 6878692"/>
              <a:gd name="connsiteX3" fmla="*/ 8491 w 7183319"/>
              <a:gd name="connsiteY3" fmla="*/ 6878692 h 6878692"/>
              <a:gd name="connsiteX4" fmla="*/ 0 w 7183319"/>
              <a:gd name="connsiteY4" fmla="*/ 0 h 6878692"/>
              <a:gd name="connsiteX0" fmla="*/ 817 w 7184136"/>
              <a:gd name="connsiteY0" fmla="*/ 0 h 6869154"/>
              <a:gd name="connsiteX1" fmla="*/ 7184136 w 7184136"/>
              <a:gd name="connsiteY1" fmla="*/ 0 h 6869154"/>
              <a:gd name="connsiteX2" fmla="*/ 4281889 w 7184136"/>
              <a:gd name="connsiteY2" fmla="*/ 6869153 h 6869154"/>
              <a:gd name="connsiteX3" fmla="*/ 817 w 7184136"/>
              <a:gd name="connsiteY3" fmla="*/ 6869154 h 6869154"/>
              <a:gd name="connsiteX4" fmla="*/ 817 w 7184136"/>
              <a:gd name="connsiteY4" fmla="*/ 0 h 6869154"/>
              <a:gd name="connsiteX0" fmla="*/ 0 w 7208792"/>
              <a:gd name="connsiteY0" fmla="*/ 0 h 6869154"/>
              <a:gd name="connsiteX1" fmla="*/ 7208792 w 7208792"/>
              <a:gd name="connsiteY1" fmla="*/ 0 h 6869154"/>
              <a:gd name="connsiteX2" fmla="*/ 4306545 w 7208792"/>
              <a:gd name="connsiteY2" fmla="*/ 6869153 h 6869154"/>
              <a:gd name="connsiteX3" fmla="*/ 25473 w 7208792"/>
              <a:gd name="connsiteY3" fmla="*/ 6869154 h 6869154"/>
              <a:gd name="connsiteX4" fmla="*/ 0 w 7208792"/>
              <a:gd name="connsiteY4" fmla="*/ 0 h 6869154"/>
              <a:gd name="connsiteX0" fmla="*/ 817 w 7209609"/>
              <a:gd name="connsiteY0" fmla="*/ 0 h 6869154"/>
              <a:gd name="connsiteX1" fmla="*/ 7209609 w 7209609"/>
              <a:gd name="connsiteY1" fmla="*/ 0 h 6869154"/>
              <a:gd name="connsiteX2" fmla="*/ 4307362 w 7209609"/>
              <a:gd name="connsiteY2" fmla="*/ 6869153 h 6869154"/>
              <a:gd name="connsiteX3" fmla="*/ 817 w 7209609"/>
              <a:gd name="connsiteY3" fmla="*/ 6869154 h 6869154"/>
              <a:gd name="connsiteX4" fmla="*/ 817 w 7209609"/>
              <a:gd name="connsiteY4" fmla="*/ 0 h 686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609" h="6869154">
                <a:moveTo>
                  <a:pt x="817" y="0"/>
                </a:moveTo>
                <a:lnTo>
                  <a:pt x="7209609" y="0"/>
                </a:lnTo>
                <a:lnTo>
                  <a:pt x="4307362" y="6869153"/>
                </a:lnTo>
                <a:lnTo>
                  <a:pt x="817" y="6869154"/>
                </a:lnTo>
                <a:cubicBezTo>
                  <a:pt x="-2013" y="4576257"/>
                  <a:pt x="3647" y="2292897"/>
                  <a:pt x="817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8FA28A1C-1A53-4758-8269-5591B2B90115}"/>
              </a:ext>
            </a:extLst>
          </p:cNvPr>
          <p:cNvSpPr/>
          <p:nvPr userDrawn="1"/>
        </p:nvSpPr>
        <p:spPr>
          <a:xfrm>
            <a:off x="0" y="-2401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2D08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128D1-849B-1B46-B793-6EDE1EA6D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140" y="1914207"/>
            <a:ext cx="4340729" cy="219353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67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</a:t>
            </a:r>
            <a:br>
              <a:rPr lang="ru-RU" dirty="0"/>
            </a:br>
            <a:r>
              <a:rPr lang="ru-RU" dirty="0"/>
              <a:t>и технологий для защиты информационных активов, целевого мониторинга и управления информационной безопасностью</a:t>
            </a:r>
          </a:p>
        </p:txBody>
      </p:sp>
      <p:sp>
        <p:nvSpPr>
          <p:cNvPr id="8" name="Заголовок 17">
            <a:extLst>
              <a:ext uri="{FF2B5EF4-FFF2-40B4-BE49-F238E27FC236}">
                <a16:creationId xmlns:a16="http://schemas.microsoft.com/office/drawing/2014/main" id="{880BE3AF-AC26-E548-9A40-E1DA1B333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62796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32708B8F-84DC-4843-8DBA-D951AD31E485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7203361" y="1701547"/>
            <a:ext cx="4340729" cy="3997503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333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sz="1333" dirty="0">
                <a:latin typeface="Basis Grotesque Pro Medium" panose="02000603030000020004" pitchFamily="50" charset="0"/>
              </a:rPr>
              <a:t>Вставить диаграмму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74F110-8267-4B28-BCE4-C2457A6978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623706-E621-4E4D-AACA-9A62D25383DC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349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06A3326E-21A6-45DB-B6C4-C51B25B5AB47}"/>
              </a:ext>
            </a:extLst>
          </p:cNvPr>
          <p:cNvSpPr/>
          <p:nvPr userDrawn="1"/>
        </p:nvSpPr>
        <p:spPr>
          <a:xfrm flipH="1" flipV="1">
            <a:off x="4133920" y="-1201"/>
            <a:ext cx="8087573" cy="6859201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7183319"/>
              <a:gd name="connsiteY0" fmla="*/ 0 h 6869153"/>
              <a:gd name="connsiteX1" fmla="*/ 7183319 w 7183319"/>
              <a:gd name="connsiteY1" fmla="*/ 0 h 6869153"/>
              <a:gd name="connsiteX2" fmla="*/ 4281072 w 7183319"/>
              <a:gd name="connsiteY2" fmla="*/ 6869153 h 6869153"/>
              <a:gd name="connsiteX3" fmla="*/ 314167 w 7183319"/>
              <a:gd name="connsiteY3" fmla="*/ 6869152 h 6869153"/>
              <a:gd name="connsiteX4" fmla="*/ 0 w 7183319"/>
              <a:gd name="connsiteY4" fmla="*/ 0 h 6869153"/>
              <a:gd name="connsiteX0" fmla="*/ 0 w 7183319"/>
              <a:gd name="connsiteY0" fmla="*/ 0 h 6878692"/>
              <a:gd name="connsiteX1" fmla="*/ 7183319 w 7183319"/>
              <a:gd name="connsiteY1" fmla="*/ 0 h 6878692"/>
              <a:gd name="connsiteX2" fmla="*/ 4281072 w 7183319"/>
              <a:gd name="connsiteY2" fmla="*/ 6869153 h 6878692"/>
              <a:gd name="connsiteX3" fmla="*/ 8491 w 7183319"/>
              <a:gd name="connsiteY3" fmla="*/ 6878692 h 6878692"/>
              <a:gd name="connsiteX4" fmla="*/ 0 w 7183319"/>
              <a:gd name="connsiteY4" fmla="*/ 0 h 6878692"/>
              <a:gd name="connsiteX0" fmla="*/ 817 w 7184136"/>
              <a:gd name="connsiteY0" fmla="*/ 0 h 6869154"/>
              <a:gd name="connsiteX1" fmla="*/ 7184136 w 7184136"/>
              <a:gd name="connsiteY1" fmla="*/ 0 h 6869154"/>
              <a:gd name="connsiteX2" fmla="*/ 4281889 w 7184136"/>
              <a:gd name="connsiteY2" fmla="*/ 6869153 h 6869154"/>
              <a:gd name="connsiteX3" fmla="*/ 817 w 7184136"/>
              <a:gd name="connsiteY3" fmla="*/ 6869154 h 6869154"/>
              <a:gd name="connsiteX4" fmla="*/ 817 w 7184136"/>
              <a:gd name="connsiteY4" fmla="*/ 0 h 6869154"/>
              <a:gd name="connsiteX0" fmla="*/ 0 w 7208792"/>
              <a:gd name="connsiteY0" fmla="*/ 0 h 6869154"/>
              <a:gd name="connsiteX1" fmla="*/ 7208792 w 7208792"/>
              <a:gd name="connsiteY1" fmla="*/ 0 h 6869154"/>
              <a:gd name="connsiteX2" fmla="*/ 4306545 w 7208792"/>
              <a:gd name="connsiteY2" fmla="*/ 6869153 h 6869154"/>
              <a:gd name="connsiteX3" fmla="*/ 25473 w 7208792"/>
              <a:gd name="connsiteY3" fmla="*/ 6869154 h 6869154"/>
              <a:gd name="connsiteX4" fmla="*/ 0 w 7208792"/>
              <a:gd name="connsiteY4" fmla="*/ 0 h 6869154"/>
              <a:gd name="connsiteX0" fmla="*/ 817 w 7209609"/>
              <a:gd name="connsiteY0" fmla="*/ 0 h 6869154"/>
              <a:gd name="connsiteX1" fmla="*/ 7209609 w 7209609"/>
              <a:gd name="connsiteY1" fmla="*/ 0 h 6869154"/>
              <a:gd name="connsiteX2" fmla="*/ 4307362 w 7209609"/>
              <a:gd name="connsiteY2" fmla="*/ 6869153 h 6869154"/>
              <a:gd name="connsiteX3" fmla="*/ 817 w 7209609"/>
              <a:gd name="connsiteY3" fmla="*/ 6869154 h 6869154"/>
              <a:gd name="connsiteX4" fmla="*/ 817 w 7209609"/>
              <a:gd name="connsiteY4" fmla="*/ 0 h 686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609" h="6869154">
                <a:moveTo>
                  <a:pt x="817" y="0"/>
                </a:moveTo>
                <a:lnTo>
                  <a:pt x="7209609" y="0"/>
                </a:lnTo>
                <a:lnTo>
                  <a:pt x="4307362" y="6869153"/>
                </a:lnTo>
                <a:lnTo>
                  <a:pt x="817" y="6869154"/>
                </a:lnTo>
                <a:cubicBezTo>
                  <a:pt x="-2013" y="4576257"/>
                  <a:pt x="3647" y="2292897"/>
                  <a:pt x="817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8FA28A1C-1A53-4758-8269-5591B2B90115}"/>
              </a:ext>
            </a:extLst>
          </p:cNvPr>
          <p:cNvSpPr/>
          <p:nvPr userDrawn="1"/>
        </p:nvSpPr>
        <p:spPr>
          <a:xfrm>
            <a:off x="0" y="-2401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1A1B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128D1-849B-1B46-B793-6EDE1EA6D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140" y="1914207"/>
            <a:ext cx="4340729" cy="2193535"/>
          </a:xfrm>
          <a:prstGeom prst="rect">
            <a:avLst/>
          </a:prstGeom>
        </p:spPr>
        <p:txBody>
          <a:bodyPr wrap="square" lIns="0" tIns="90000">
            <a:spAutoFit/>
          </a:bodyPr>
          <a:lstStyle>
            <a:lvl1pPr marL="0" indent="0">
              <a:lnSpc>
                <a:spcPct val="100000"/>
              </a:lnSpc>
              <a:buNone/>
              <a:defRPr sz="1867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«Ростелеком-Солар», компания группы ПАО «Ростелеком» – национальный провайдер сервисов </a:t>
            </a:r>
            <a:br>
              <a:rPr lang="ru-RU" dirty="0"/>
            </a:br>
            <a:r>
              <a:rPr lang="ru-RU" dirty="0"/>
              <a:t>и технологий для защиты информационных активов, целевого мониторинга и управления информационной безопасностью</a:t>
            </a:r>
          </a:p>
        </p:txBody>
      </p:sp>
      <p:sp>
        <p:nvSpPr>
          <p:cNvPr id="8" name="Заголовок 17">
            <a:extLst>
              <a:ext uri="{FF2B5EF4-FFF2-40B4-BE49-F238E27FC236}">
                <a16:creationId xmlns:a16="http://schemas.microsoft.com/office/drawing/2014/main" id="{880BE3AF-AC26-E548-9A40-E1DA1B333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62796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A24B9216-1697-4DCF-9430-96BAB893776C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7203361" y="1701547"/>
            <a:ext cx="4340729" cy="3997503"/>
          </a:xfrm>
          <a:prstGeom prst="rect">
            <a:avLst/>
          </a:prstGeom>
        </p:spPr>
        <p:txBody>
          <a:bodyPr anchor="b" anchorCtr="1"/>
          <a:lstStyle>
            <a:lvl1pPr marL="0" indent="0" algn="ctr">
              <a:buNone/>
              <a:defRPr sz="1333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r>
              <a:rPr lang="ru-RU" sz="1333" dirty="0">
                <a:latin typeface="Basis Grotesque Pro Medium" panose="02000603030000020004" pitchFamily="50" charset="0"/>
              </a:rPr>
              <a:t>Вставить диаграмму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FC32EC-98FA-432E-A8E6-0FA7FABFF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200" y="5886000"/>
            <a:ext cx="1874833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444FFC-8122-4FCF-B633-BE963998E3CB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321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1">
            <a:extLst>
              <a:ext uri="{FF2B5EF4-FFF2-40B4-BE49-F238E27FC236}">
                <a16:creationId xmlns:a16="http://schemas.microsoft.com/office/drawing/2014/main" id="{3979C0DE-7634-4517-8F09-BC3FAD8870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75447" y="0"/>
            <a:ext cx="7819780" cy="68580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333" b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7290771B-ADD7-4C70-A644-E644C64C3698}"/>
              </a:ext>
            </a:extLst>
          </p:cNvPr>
          <p:cNvSpPr/>
          <p:nvPr userDrawn="1"/>
        </p:nvSpPr>
        <p:spPr>
          <a:xfrm>
            <a:off x="2" y="0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2D08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9014BB5-332E-4D4A-912A-92575A94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139" y="2444249"/>
            <a:ext cx="3407016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519BEFA-8F46-2D4F-9845-0ED7B08AF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139" y="381787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+7 (499) </a:t>
            </a:r>
            <a:r>
              <a:rPr lang="en-US" dirty="0"/>
              <a:t>755</a:t>
            </a:r>
            <a:r>
              <a:rPr lang="ru-RU" dirty="0"/>
              <a:t>-</a:t>
            </a:r>
            <a:r>
              <a:rPr lang="en-US" dirty="0"/>
              <a:t>07</a:t>
            </a:r>
            <a:r>
              <a:rPr lang="ru-RU" dirty="0"/>
              <a:t>-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C504121-A9AD-E442-8756-28B0540599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139" y="2980175"/>
            <a:ext cx="4328584" cy="74879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125009 г. Москва, </a:t>
            </a:r>
            <a:br>
              <a:rPr lang="ru-RU" dirty="0"/>
            </a:br>
            <a:r>
              <a:rPr lang="ru-RU" dirty="0"/>
              <a:t>Никитский переулок, 7с1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4C1EF0-6F07-7F41-8A90-FD91995FE4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139" y="433533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FF903F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en-US" dirty="0"/>
              <a:t>solar@rt-solar.ru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21CC638-056B-4DD8-A453-44BE23F9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580139" y="583915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83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">
    <p:bg>
      <p:bgPr>
        <a:solidFill>
          <a:srgbClr val="2D0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4CBBF6-3B05-48F8-A39B-1B2761E73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973" y="1728284"/>
            <a:ext cx="6352915" cy="943848"/>
          </a:xfrm>
          <a:prstGeom prst="rect">
            <a:avLst/>
          </a:prstGeom>
          <a:solidFill>
            <a:srgbClr val="801FE3"/>
          </a:solidFill>
        </p:spPr>
        <p:txBody>
          <a:bodyPr lIns="54000" anchor="ctr"/>
          <a:lstStyle>
            <a:lvl1pPr algn="l">
              <a:defRPr sz="5333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3" y="834321"/>
            <a:ext cx="2091111" cy="395942"/>
          </a:xfrm>
          <a:prstGeom prst="rect">
            <a:avLst/>
          </a:prstGeom>
          <a:noFill/>
        </p:spPr>
        <p:txBody>
          <a:bodyPr wrap="square" lIns="72000" anchor="ctr">
            <a:spAutoFit/>
          </a:bodyPr>
          <a:lstStyle>
            <a:lvl1pPr marL="0" indent="0">
              <a:buNone/>
              <a:defRPr sz="2133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</p:spTree>
    <p:extLst>
      <p:ext uri="{BB962C8B-B14F-4D97-AF65-F5344CB8AC3E}">
        <p14:creationId xmlns:p14="http://schemas.microsoft.com/office/powerpoint/2010/main" val="37235894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1">
            <a:extLst>
              <a:ext uri="{FF2B5EF4-FFF2-40B4-BE49-F238E27FC236}">
                <a16:creationId xmlns:a16="http://schemas.microsoft.com/office/drawing/2014/main" id="{3979C0DE-7634-4517-8F09-BC3FAD8870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75447" y="0"/>
            <a:ext cx="7819780" cy="68580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333" b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7" name="Прямоугольник 6">
            <a:extLst>
              <a:ext uri="{FF2B5EF4-FFF2-40B4-BE49-F238E27FC236}">
                <a16:creationId xmlns:a16="http://schemas.microsoft.com/office/drawing/2014/main" id="{CC20F7A1-8E0C-42B9-9AF6-011C07B4B76D}"/>
              </a:ext>
            </a:extLst>
          </p:cNvPr>
          <p:cNvSpPr/>
          <p:nvPr userDrawn="1"/>
        </p:nvSpPr>
        <p:spPr>
          <a:xfrm>
            <a:off x="0" y="0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rgbClr val="1D1644"/>
              </a:gs>
              <a:gs pos="0">
                <a:srgbClr val="140E33"/>
              </a:gs>
              <a:gs pos="100000">
                <a:srgbClr val="5947B2"/>
              </a:gs>
            </a:gsLst>
            <a:lin ang="18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9014BB5-332E-4D4A-912A-92575A94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139" y="2444249"/>
            <a:ext cx="3407016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519BEFA-8F46-2D4F-9845-0ED7B08AF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139" y="381787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+7 (499) </a:t>
            </a:r>
            <a:r>
              <a:rPr lang="en-US" dirty="0"/>
              <a:t>755</a:t>
            </a:r>
            <a:r>
              <a:rPr lang="ru-RU" dirty="0"/>
              <a:t>-</a:t>
            </a:r>
            <a:r>
              <a:rPr lang="en-US" dirty="0"/>
              <a:t>07</a:t>
            </a:r>
            <a:r>
              <a:rPr lang="ru-RU" dirty="0"/>
              <a:t>-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C504121-A9AD-E442-8756-28B0540599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139" y="2980175"/>
            <a:ext cx="4328584" cy="74879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125009 г. Москва, </a:t>
            </a:r>
            <a:br>
              <a:rPr lang="ru-RU" dirty="0"/>
            </a:br>
            <a:r>
              <a:rPr lang="ru-RU" dirty="0"/>
              <a:t>Никитский переулок, 7с1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4C1EF0-6F07-7F41-8A90-FD91995FE4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139" y="433533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FF903F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en-US" dirty="0"/>
              <a:t>solar@rt-solar.ru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0B5A66-102E-4013-9CF7-640367A08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580139" y="583915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3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1">
            <a:extLst>
              <a:ext uri="{FF2B5EF4-FFF2-40B4-BE49-F238E27FC236}">
                <a16:creationId xmlns:a16="http://schemas.microsoft.com/office/drawing/2014/main" id="{3979C0DE-7634-4517-8F09-BC3FAD8870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75447" y="0"/>
            <a:ext cx="7819780" cy="68580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333" b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A06B3F5D-3CEE-437F-94A8-3E0A149BA9D5}"/>
              </a:ext>
            </a:extLst>
          </p:cNvPr>
          <p:cNvSpPr/>
          <p:nvPr userDrawn="1"/>
        </p:nvSpPr>
        <p:spPr>
          <a:xfrm>
            <a:off x="2" y="0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1A1B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9014BB5-332E-4D4A-912A-92575A94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139" y="2444249"/>
            <a:ext cx="3407016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519BEFA-8F46-2D4F-9845-0ED7B08AF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139" y="381787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+7 (499) </a:t>
            </a:r>
            <a:r>
              <a:rPr lang="en-US" dirty="0"/>
              <a:t>755</a:t>
            </a:r>
            <a:r>
              <a:rPr lang="ru-RU" dirty="0"/>
              <a:t>-</a:t>
            </a:r>
            <a:r>
              <a:rPr lang="en-US" dirty="0"/>
              <a:t>07</a:t>
            </a:r>
            <a:r>
              <a:rPr lang="ru-RU" dirty="0"/>
              <a:t>-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C504121-A9AD-E442-8756-28B0540599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139" y="2980175"/>
            <a:ext cx="4328584" cy="74879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125009 г. Москва, </a:t>
            </a:r>
            <a:br>
              <a:rPr lang="ru-RU" dirty="0"/>
            </a:br>
            <a:r>
              <a:rPr lang="ru-RU" dirty="0"/>
              <a:t>Никитский переулок, 7с1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4C1EF0-6F07-7F41-8A90-FD91995FE4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139" y="433533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801FE3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en-US" dirty="0"/>
              <a:t>solar@rt-solar.ru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E31BF8-167C-4AA9-B090-2324084038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580139" y="583915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69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1">
            <a:extLst>
              <a:ext uri="{FF2B5EF4-FFF2-40B4-BE49-F238E27FC236}">
                <a16:creationId xmlns:a16="http://schemas.microsoft.com/office/drawing/2014/main" id="{3979C0DE-7634-4517-8F09-BC3FAD8870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75447" y="0"/>
            <a:ext cx="7819780" cy="6858000"/>
          </a:xfrm>
          <a:custGeom>
            <a:avLst/>
            <a:gdLst>
              <a:gd name="connsiteX0" fmla="*/ 0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0 w 5005840"/>
              <a:gd name="connsiteY4" fmla="*/ 0 h 5143500"/>
              <a:gd name="connsiteX0" fmla="*/ 2235941 w 5005840"/>
              <a:gd name="connsiteY0" fmla="*/ 0 h 5143500"/>
              <a:gd name="connsiteX1" fmla="*/ 5005840 w 5005840"/>
              <a:gd name="connsiteY1" fmla="*/ 0 h 5143500"/>
              <a:gd name="connsiteX2" fmla="*/ 5005840 w 5005840"/>
              <a:gd name="connsiteY2" fmla="*/ 5143500 h 5143500"/>
              <a:gd name="connsiteX3" fmla="*/ 0 w 5005840"/>
              <a:gd name="connsiteY3" fmla="*/ 5143500 h 5143500"/>
              <a:gd name="connsiteX4" fmla="*/ 2235941 w 5005840"/>
              <a:gd name="connsiteY4" fmla="*/ 0 h 5143500"/>
              <a:gd name="connsiteX0" fmla="*/ 1882195 w 4652094"/>
              <a:gd name="connsiteY0" fmla="*/ 0 h 5143500"/>
              <a:gd name="connsiteX1" fmla="*/ 4652094 w 4652094"/>
              <a:gd name="connsiteY1" fmla="*/ 0 h 5143500"/>
              <a:gd name="connsiteX2" fmla="*/ 4652094 w 4652094"/>
              <a:gd name="connsiteY2" fmla="*/ 5143500 h 5143500"/>
              <a:gd name="connsiteX3" fmla="*/ 0 w 4652094"/>
              <a:gd name="connsiteY3" fmla="*/ 5136825 h 5143500"/>
              <a:gd name="connsiteX4" fmla="*/ 1882195 w 4652094"/>
              <a:gd name="connsiteY4" fmla="*/ 0 h 5143500"/>
              <a:gd name="connsiteX0" fmla="*/ 1839332 w 4609231"/>
              <a:gd name="connsiteY0" fmla="*/ 0 h 5167782"/>
              <a:gd name="connsiteX1" fmla="*/ 4609231 w 4609231"/>
              <a:gd name="connsiteY1" fmla="*/ 0 h 5167782"/>
              <a:gd name="connsiteX2" fmla="*/ 4609231 w 4609231"/>
              <a:gd name="connsiteY2" fmla="*/ 5143500 h 5167782"/>
              <a:gd name="connsiteX3" fmla="*/ 0 w 4609231"/>
              <a:gd name="connsiteY3" fmla="*/ 5167782 h 5167782"/>
              <a:gd name="connsiteX4" fmla="*/ 1839332 w 4609231"/>
              <a:gd name="connsiteY4" fmla="*/ 0 h 5167782"/>
              <a:gd name="connsiteX0" fmla="*/ 1886957 w 4656856"/>
              <a:gd name="connsiteY0" fmla="*/ 0 h 5146350"/>
              <a:gd name="connsiteX1" fmla="*/ 4656856 w 4656856"/>
              <a:gd name="connsiteY1" fmla="*/ 0 h 5146350"/>
              <a:gd name="connsiteX2" fmla="*/ 4656856 w 4656856"/>
              <a:gd name="connsiteY2" fmla="*/ 5143500 h 5146350"/>
              <a:gd name="connsiteX3" fmla="*/ 0 w 4656856"/>
              <a:gd name="connsiteY3" fmla="*/ 5146350 h 5146350"/>
              <a:gd name="connsiteX4" fmla="*/ 1886957 w 4656856"/>
              <a:gd name="connsiteY4" fmla="*/ 0 h 5146350"/>
              <a:gd name="connsiteX0" fmla="*/ 1883782 w 4656856"/>
              <a:gd name="connsiteY0" fmla="*/ 0 h 5149525"/>
              <a:gd name="connsiteX1" fmla="*/ 4656856 w 4656856"/>
              <a:gd name="connsiteY1" fmla="*/ 3175 h 5149525"/>
              <a:gd name="connsiteX2" fmla="*/ 4656856 w 4656856"/>
              <a:gd name="connsiteY2" fmla="*/ 5146675 h 5149525"/>
              <a:gd name="connsiteX3" fmla="*/ 0 w 4656856"/>
              <a:gd name="connsiteY3" fmla="*/ 5149525 h 5149525"/>
              <a:gd name="connsiteX4" fmla="*/ 1883782 w 4656856"/>
              <a:gd name="connsiteY4" fmla="*/ 0 h 5149525"/>
              <a:gd name="connsiteX0" fmla="*/ 1820886 w 4593960"/>
              <a:gd name="connsiteY0" fmla="*/ 0 h 5146675"/>
              <a:gd name="connsiteX1" fmla="*/ 4593960 w 4593960"/>
              <a:gd name="connsiteY1" fmla="*/ 3175 h 5146675"/>
              <a:gd name="connsiteX2" fmla="*/ 4593960 w 4593960"/>
              <a:gd name="connsiteY2" fmla="*/ 5146675 h 5146675"/>
              <a:gd name="connsiteX3" fmla="*/ 0 w 4593960"/>
              <a:gd name="connsiteY3" fmla="*/ 5098725 h 5146675"/>
              <a:gd name="connsiteX4" fmla="*/ 1820886 w 4593960"/>
              <a:gd name="connsiteY4" fmla="*/ 0 h 5146675"/>
              <a:gd name="connsiteX0" fmla="*/ 1886201 w 4659275"/>
              <a:gd name="connsiteY0" fmla="*/ 0 h 5146675"/>
              <a:gd name="connsiteX1" fmla="*/ 4659275 w 4659275"/>
              <a:gd name="connsiteY1" fmla="*/ 3175 h 5146675"/>
              <a:gd name="connsiteX2" fmla="*/ 4659275 w 4659275"/>
              <a:gd name="connsiteY2" fmla="*/ 5146675 h 5146675"/>
              <a:gd name="connsiteX3" fmla="*/ 0 w 4659275"/>
              <a:gd name="connsiteY3" fmla="*/ 5144687 h 5146675"/>
              <a:gd name="connsiteX4" fmla="*/ 1886201 w 4659275"/>
              <a:gd name="connsiteY4" fmla="*/ 0 h 5146675"/>
              <a:gd name="connsiteX0" fmla="*/ 1886201 w 4659275"/>
              <a:gd name="connsiteY0" fmla="*/ 0 h 5144687"/>
              <a:gd name="connsiteX1" fmla="*/ 4659275 w 4659275"/>
              <a:gd name="connsiteY1" fmla="*/ 3175 h 5144687"/>
              <a:gd name="connsiteX2" fmla="*/ 4591542 w 4659275"/>
              <a:gd name="connsiteY2" fmla="*/ 5086199 h 5144687"/>
              <a:gd name="connsiteX3" fmla="*/ 0 w 4659275"/>
              <a:gd name="connsiteY3" fmla="*/ 5144687 h 5144687"/>
              <a:gd name="connsiteX4" fmla="*/ 1886201 w 4659275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25408 w 4661694"/>
              <a:gd name="connsiteY1" fmla="*/ 41880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886201 w 4661694"/>
              <a:gd name="connsiteY0" fmla="*/ 0 h 5144687"/>
              <a:gd name="connsiteX1" fmla="*/ 4659275 w 4661694"/>
              <a:gd name="connsiteY1" fmla="*/ 3175 h 5144687"/>
              <a:gd name="connsiteX2" fmla="*/ 4661694 w 4661694"/>
              <a:gd name="connsiteY2" fmla="*/ 5144256 h 5144687"/>
              <a:gd name="connsiteX3" fmla="*/ 0 w 4661694"/>
              <a:gd name="connsiteY3" fmla="*/ 5144687 h 5144687"/>
              <a:gd name="connsiteX4" fmla="*/ 1886201 w 4661694"/>
              <a:gd name="connsiteY4" fmla="*/ 0 h 5144687"/>
              <a:gd name="connsiteX0" fmla="*/ 1900716 w 4661694"/>
              <a:gd name="connsiteY0" fmla="*/ 37949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900716 w 4661694"/>
              <a:gd name="connsiteY4" fmla="*/ 37949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1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6201 w 4661694"/>
              <a:gd name="connsiteY0" fmla="*/ 1663 h 5143462"/>
              <a:gd name="connsiteX1" fmla="*/ 4659275 w 4661694"/>
              <a:gd name="connsiteY1" fmla="*/ 0 h 5143462"/>
              <a:gd name="connsiteX2" fmla="*/ 4661694 w 4661694"/>
              <a:gd name="connsiteY2" fmla="*/ 5143462 h 5143462"/>
              <a:gd name="connsiteX3" fmla="*/ 0 w 4661694"/>
              <a:gd name="connsiteY3" fmla="*/ 5141512 h 5143462"/>
              <a:gd name="connsiteX4" fmla="*/ 1886201 w 4661694"/>
              <a:gd name="connsiteY4" fmla="*/ 1663 h 5143462"/>
              <a:gd name="connsiteX0" fmla="*/ 1886201 w 4661694"/>
              <a:gd name="connsiteY0" fmla="*/ 1663 h 5141512"/>
              <a:gd name="connsiteX1" fmla="*/ 4659275 w 4661694"/>
              <a:gd name="connsiteY1" fmla="*/ 0 h 5141512"/>
              <a:gd name="connsiteX2" fmla="*/ 4661694 w 4661694"/>
              <a:gd name="connsiteY2" fmla="*/ 5141080 h 5141512"/>
              <a:gd name="connsiteX3" fmla="*/ 0 w 4661694"/>
              <a:gd name="connsiteY3" fmla="*/ 5141512 h 5141512"/>
              <a:gd name="connsiteX4" fmla="*/ 1886201 w 4661694"/>
              <a:gd name="connsiteY4" fmla="*/ 1663 h 5141512"/>
              <a:gd name="connsiteX0" fmla="*/ 1888582 w 4664075"/>
              <a:gd name="connsiteY0" fmla="*/ 1663 h 5141512"/>
              <a:gd name="connsiteX1" fmla="*/ 4661656 w 4664075"/>
              <a:gd name="connsiteY1" fmla="*/ 0 h 5141512"/>
              <a:gd name="connsiteX2" fmla="*/ 4664075 w 4664075"/>
              <a:gd name="connsiteY2" fmla="*/ 5141080 h 5141512"/>
              <a:gd name="connsiteX3" fmla="*/ 0 w 4664075"/>
              <a:gd name="connsiteY3" fmla="*/ 5141512 h 5141512"/>
              <a:gd name="connsiteX4" fmla="*/ 1888582 w 4664075"/>
              <a:gd name="connsiteY4" fmla="*/ 1663 h 514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4075" h="5141512">
                <a:moveTo>
                  <a:pt x="1888582" y="1663"/>
                </a:moveTo>
                <a:lnTo>
                  <a:pt x="4661656" y="0"/>
                </a:lnTo>
                <a:cubicBezTo>
                  <a:pt x="4662462" y="1713694"/>
                  <a:pt x="4663269" y="3427386"/>
                  <a:pt x="4664075" y="5141080"/>
                </a:cubicBezTo>
                <a:lnTo>
                  <a:pt x="0" y="5141512"/>
                </a:lnTo>
                <a:lnTo>
                  <a:pt x="1888582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b" anchorCtr="1"/>
          <a:lstStyle>
            <a:lvl1pPr marL="0" indent="0" algn="r">
              <a:buNone/>
              <a:defRPr sz="1333" b="0">
                <a:latin typeface="Rostelecom Basis" panose="020B0503030604040103" pitchFamily="34" charset="0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A06B3F5D-3CEE-437F-94A8-3E0A149BA9D5}"/>
              </a:ext>
            </a:extLst>
          </p:cNvPr>
          <p:cNvSpPr/>
          <p:nvPr userDrawn="1"/>
        </p:nvSpPr>
        <p:spPr>
          <a:xfrm>
            <a:off x="2" y="0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9014BB5-332E-4D4A-912A-92575A94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139" y="2444249"/>
            <a:ext cx="3407016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519BEFA-8F46-2D4F-9845-0ED7B08AF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139" y="381787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+7 (499) </a:t>
            </a:r>
            <a:r>
              <a:rPr lang="en-US" dirty="0"/>
              <a:t>755</a:t>
            </a:r>
            <a:r>
              <a:rPr lang="ru-RU" dirty="0"/>
              <a:t>-</a:t>
            </a:r>
            <a:r>
              <a:rPr lang="en-US" dirty="0"/>
              <a:t>07</a:t>
            </a:r>
            <a:r>
              <a:rPr lang="ru-RU" dirty="0"/>
              <a:t>-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C504121-A9AD-E442-8756-28B0540599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139" y="2980175"/>
            <a:ext cx="4328584" cy="74879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buNone/>
              <a:defRPr sz="2133" b="0" i="0">
                <a:solidFill>
                  <a:schemeClr val="tx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125009 г. Москва, </a:t>
            </a:r>
            <a:br>
              <a:rPr lang="ru-RU" dirty="0"/>
            </a:br>
            <a:r>
              <a:rPr lang="ru-RU" dirty="0"/>
              <a:t>Никитский переулок, 7с1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4C1EF0-6F07-7F41-8A90-FD91995FE4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139" y="433533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801FE3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en-US" dirty="0"/>
              <a:t>solar@rt-solar.ru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41C062-8531-47DE-9D29-EC3841E372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00" y="5839200"/>
            <a:ext cx="1874833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69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83C1B9-2914-49F7-B0EF-A31AA6BF0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8419" y="0"/>
            <a:ext cx="7853581" cy="6859200"/>
          </a:xfrm>
          <a:prstGeom prst="rect">
            <a:avLst/>
          </a:prstGeom>
        </p:spPr>
      </p:pic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F98DAC3C-E16A-4C2C-9C8B-03571181FF7F}"/>
              </a:ext>
            </a:extLst>
          </p:cNvPr>
          <p:cNvSpPr/>
          <p:nvPr userDrawn="1"/>
        </p:nvSpPr>
        <p:spPr>
          <a:xfrm>
            <a:off x="2" y="0"/>
            <a:ext cx="7705657" cy="6859200"/>
          </a:xfrm>
          <a:custGeom>
            <a:avLst/>
            <a:gdLst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6869152 w 6869152"/>
              <a:gd name="connsiteY2" fmla="*/ 6869152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2"/>
              <a:gd name="connsiteX1" fmla="*/ 6869152 w 6869152"/>
              <a:gd name="connsiteY1" fmla="*/ 0 h 6869152"/>
              <a:gd name="connsiteX2" fmla="*/ 5274528 w 6869152"/>
              <a:gd name="connsiteY2" fmla="*/ 6858001 h 6869152"/>
              <a:gd name="connsiteX3" fmla="*/ 0 w 6869152"/>
              <a:gd name="connsiteY3" fmla="*/ 6869152 h 6869152"/>
              <a:gd name="connsiteX4" fmla="*/ 0 w 6869152"/>
              <a:gd name="connsiteY4" fmla="*/ 0 h 6869152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4334177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  <a:gd name="connsiteX0" fmla="*/ 0 w 6869152"/>
              <a:gd name="connsiteY0" fmla="*/ 0 h 6869153"/>
              <a:gd name="connsiteX1" fmla="*/ 6869152 w 6869152"/>
              <a:gd name="connsiteY1" fmla="*/ 0 h 6869153"/>
              <a:gd name="connsiteX2" fmla="*/ 3966905 w 6869152"/>
              <a:gd name="connsiteY2" fmla="*/ 6869153 h 6869153"/>
              <a:gd name="connsiteX3" fmla="*/ 0 w 6869152"/>
              <a:gd name="connsiteY3" fmla="*/ 6869152 h 6869153"/>
              <a:gd name="connsiteX4" fmla="*/ 0 w 6869152"/>
              <a:gd name="connsiteY4" fmla="*/ 0 h 686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9152" h="6869153">
                <a:moveTo>
                  <a:pt x="0" y="0"/>
                </a:moveTo>
                <a:lnTo>
                  <a:pt x="6869152" y="0"/>
                </a:lnTo>
                <a:lnTo>
                  <a:pt x="3966905" y="6869153"/>
                </a:lnTo>
                <a:lnTo>
                  <a:pt x="0" y="6869152"/>
                </a:lnTo>
                <a:lnTo>
                  <a:pt x="0" y="0"/>
                </a:lnTo>
                <a:close/>
              </a:path>
            </a:pathLst>
          </a:custGeom>
          <a:solidFill>
            <a:srgbClr val="2D08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stelecom Basis" panose="020B05030306040401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0" name="Заголовок 17">
            <a:extLst>
              <a:ext uri="{FF2B5EF4-FFF2-40B4-BE49-F238E27FC236}">
                <a16:creationId xmlns:a16="http://schemas.microsoft.com/office/drawing/2014/main" id="{64801AC5-BB8C-7F40-8AD0-DE7AA178F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39" y="322144"/>
            <a:ext cx="10959997" cy="54784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3200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9014BB5-332E-4D4A-912A-92575A945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0139" y="2444249"/>
            <a:ext cx="3407016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Центральный офис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519BEFA-8F46-2D4F-9845-0ED7B08AF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139" y="381787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ru-RU" dirty="0"/>
              <a:t>+7 (499) </a:t>
            </a:r>
            <a:r>
              <a:rPr lang="en-US" dirty="0"/>
              <a:t>755</a:t>
            </a:r>
            <a:r>
              <a:rPr lang="ru-RU" dirty="0"/>
              <a:t>-</a:t>
            </a:r>
            <a:r>
              <a:rPr lang="en-US" dirty="0"/>
              <a:t>07</a:t>
            </a:r>
            <a:r>
              <a:rPr lang="ru-RU" dirty="0"/>
              <a:t>-</a:t>
            </a:r>
            <a:r>
              <a:rPr lang="en-US" dirty="0"/>
              <a:t>70</a:t>
            </a:r>
            <a:endParaRPr lang="ru-RU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C504121-A9AD-E442-8756-28B0540599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139" y="2980175"/>
            <a:ext cx="4328584" cy="74879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lnSpc>
                <a:spcPct val="100000"/>
              </a:lnSpc>
              <a:buNone/>
              <a:defRPr sz="2133" b="0" i="0">
                <a:solidFill>
                  <a:schemeClr val="bg1"/>
                </a:solidFill>
                <a:latin typeface="Rostelecom Basis Medium" panose="020B0503030604040103" pitchFamily="34" charset="0"/>
              </a:defRPr>
            </a:lvl1pPr>
          </a:lstStyle>
          <a:p>
            <a:pPr lvl="0"/>
            <a:r>
              <a:rPr lang="ru-RU" dirty="0"/>
              <a:t>125009 г. Москва, </a:t>
            </a:r>
            <a:br>
              <a:rPr lang="ru-RU" dirty="0"/>
            </a:br>
            <a:r>
              <a:rPr lang="ru-RU" dirty="0"/>
              <a:t>Никитский переулок, 7с1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C4C1EF0-6F07-7F41-8A90-FD91995FE4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139" y="4335334"/>
            <a:ext cx="3417363" cy="393954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FF903F"/>
                </a:solidFill>
                <a:latin typeface="Rostelecom Basis" panose="020B0503030604040103" pitchFamily="34" charset="0"/>
              </a:defRPr>
            </a:lvl1pPr>
          </a:lstStyle>
          <a:p>
            <a:pPr lvl="0"/>
            <a:r>
              <a:rPr lang="en-US" dirty="0"/>
              <a:t>solar@rt-solar.ru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834C4A-3792-417E-8F70-E0BAE2D82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580139" y="583915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26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5">
    <p:bg>
      <p:bgPr>
        <a:gradFill>
          <a:gsLst>
            <a:gs pos="20900">
              <a:srgbClr val="22194C"/>
            </a:gs>
            <a:gs pos="0">
              <a:srgbClr val="130D30"/>
            </a:gs>
            <a:gs pos="100000">
              <a:srgbClr val="5A48B4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4566C180-0A4D-BC4D-B302-834B2F33C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973" y="1728284"/>
            <a:ext cx="6352915" cy="943848"/>
          </a:xfrm>
          <a:prstGeom prst="rect">
            <a:avLst/>
          </a:prstGeom>
          <a:solidFill>
            <a:schemeClr val="bg1"/>
          </a:solidFill>
        </p:spPr>
        <p:txBody>
          <a:bodyPr lIns="54000" anchor="ctr"/>
          <a:lstStyle>
            <a:lvl1pPr algn="l">
              <a:defRPr sz="5333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18D2836E-ABEE-4F4C-9E3D-E74919CCE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3" y="834321"/>
            <a:ext cx="2091111" cy="395942"/>
          </a:xfrm>
          <a:prstGeom prst="rect">
            <a:avLst/>
          </a:prstGeom>
          <a:noFill/>
        </p:spPr>
        <p:txBody>
          <a:bodyPr wrap="square" lIns="72000" anchor="ctr">
            <a:spAutoFit/>
          </a:bodyPr>
          <a:lstStyle>
            <a:lvl1pPr marL="0" indent="0">
              <a:buNone/>
              <a:defRPr sz="2133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D9028A-C833-4437-AFA0-8ED253BFF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66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5AED8DF-49D6-402F-85EF-26DAEB2F7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46800" rIns="90000" bIns="0" anchor="b" anchorCtr="1"/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1333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Кликните иконку для вставки изображения. </a:t>
            </a:r>
            <a:br>
              <a:rPr lang="ru-RU" dirty="0"/>
            </a:br>
            <a:r>
              <a:rPr lang="ru-RU" dirty="0"/>
              <a:t>Кадрировать, перемещать — в режиме «Обрезать»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Заголовок 17">
            <a:extLst>
              <a:ext uri="{FF2B5EF4-FFF2-40B4-BE49-F238E27FC236}">
                <a16:creationId xmlns:a16="http://schemas.microsoft.com/office/drawing/2014/main" id="{654DAB92-1D9C-452E-A4F0-62B653605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973" y="1722855"/>
            <a:ext cx="6352915" cy="949277"/>
          </a:xfrm>
          <a:prstGeom prst="rect">
            <a:avLst/>
          </a:prstGeom>
          <a:solidFill>
            <a:srgbClr val="6A11BE"/>
          </a:solidFill>
        </p:spPr>
        <p:txBody>
          <a:bodyPr lIns="54000" anchor="ctr">
            <a:noAutofit/>
          </a:bodyPr>
          <a:lstStyle>
            <a:lvl1pPr algn="l">
              <a:defRPr sz="5333" b="0" i="0">
                <a:solidFill>
                  <a:schemeClr val="bg1"/>
                </a:solidFill>
                <a:latin typeface="Rostelecom Basis Light" panose="020B0303030604040103" pitchFamily="34" charset="0"/>
              </a:defRPr>
            </a:lvl1pPr>
          </a:lstStyle>
          <a:p>
            <a:r>
              <a:rPr lang="ru-RU" dirty="0"/>
              <a:t>Введите заголовок</a:t>
            </a:r>
            <a:r>
              <a:rPr lang="en-US" dirty="0"/>
              <a:t>  </a:t>
            </a:r>
            <a:endParaRPr lang="ru-RU" dirty="0"/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1AE8887C-7799-4C72-B506-ECCC74B79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973" y="862673"/>
            <a:ext cx="2101900" cy="395942"/>
          </a:xfrm>
          <a:prstGeom prst="rect">
            <a:avLst/>
          </a:prstGeom>
          <a:noFill/>
        </p:spPr>
        <p:txBody>
          <a:bodyPr wrap="square" lIns="72000" anchor="ctr">
            <a:spAutoFit/>
          </a:bodyPr>
          <a:lstStyle>
            <a:lvl1pPr marL="0" indent="0">
              <a:buNone/>
              <a:defRPr sz="2133" b="0" i="0">
                <a:solidFill>
                  <a:schemeClr val="tx1"/>
                </a:solidFill>
                <a:latin typeface="Rostelecom Basis Light" panose="020B0303030604040103" pitchFamily="34" charset="0"/>
              </a:defRPr>
            </a:lvl1pPr>
          </a:lstStyle>
          <a:p>
            <a:pPr lvl="0"/>
            <a:r>
              <a:rPr lang="ru-RU" dirty="0"/>
              <a:t>Подзаголовок </a:t>
            </a:r>
          </a:p>
        </p:txBody>
      </p:sp>
    </p:spTree>
    <p:extLst>
      <p:ext uri="{BB962C8B-B14F-4D97-AF65-F5344CB8AC3E}">
        <p14:creationId xmlns:p14="http://schemas.microsoft.com/office/powerpoint/2010/main" val="2684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03850-784C-4170-822D-8300152F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D538C7-7ECE-4F4D-A85B-9F76F9733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956723-B148-4C14-AC8B-C1466B362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8B62A-4AA4-417A-A328-30C980AD69A3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576DC6-8D3B-4113-954A-A32DBAD4E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13FFA8-3562-4F39-B596-2DD332938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D9A9-A9D7-4728-B196-AE7116DD0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2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91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E06DFA-D8DB-4757-BAB5-313D942AC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69CE02-50AB-4F84-A3F4-081DE2EE2893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7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63" r:id="rId4"/>
    <p:sldLayoutId id="214748382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04479E-148F-4D22-8040-0602E402B2D1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2427C-6937-4230-8644-081683ED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11ABFF-3535-40B8-B5DC-E1AB0D26D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6132E-8FCD-4E9E-9FB9-686D937E6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CCCF-7926-453D-A809-F63A1C4BDA40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419E-D021-4D70-9A44-C21D9366F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DAC6E-3D29-4999-A8B8-3A15F636A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D588-CFBD-48C6-8201-64916B373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3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8" r:id="rId3"/>
    <p:sldLayoutId id="2147483859" r:id="rId4"/>
    <p:sldLayoutId id="21474838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B58897-1D85-4BB3-BD77-1BED7A7968C7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911" r:id="rId5"/>
    <p:sldLayoutId id="21474839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5526BB-EF4B-496B-9340-908AB7B74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8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DCD123F-C205-4D02-858B-BADDCEBB874E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7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6" r:id="rId2"/>
    <p:sldLayoutId id="2147483713" r:id="rId3"/>
    <p:sldLayoutId id="2147483712" r:id="rId4"/>
    <p:sldLayoutId id="2147483714" r:id="rId5"/>
    <p:sldLayoutId id="214748371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7CD7E1-22F0-4821-B780-5728EA66488C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tx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tx1"/>
              </a:solidFill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6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53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  <p:sldLayoutId id="2147483749" r:id="rId3"/>
    <p:sldLayoutId id="2147483747" r:id="rId4"/>
    <p:sldLayoutId id="2147483862" r:id="rId5"/>
    <p:sldLayoutId id="2147483748" r:id="rId6"/>
    <p:sldLayoutId id="2147483750" r:id="rId7"/>
    <p:sldLayoutId id="2147483751" r:id="rId8"/>
    <p:sldLayoutId id="2147483754" r:id="rId9"/>
    <p:sldLayoutId id="2147483752" r:id="rId10"/>
    <p:sldLayoutId id="2147483905" r:id="rId11"/>
    <p:sldLayoutId id="2147483753" r:id="rId12"/>
    <p:sldLayoutId id="2147483913" r:id="rId13"/>
    <p:sldLayoutId id="2147483914" r:id="rId14"/>
    <p:sldLayoutId id="21474839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D6F404-2A06-4260-A6D5-75A7C0DC805D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5CB22-4BAC-421D-A8C6-0831C6FF3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32660-53AE-4980-BB34-AEF1571B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004BC-C2D5-4823-8DA9-0846B4B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BF3F2-6619-4F77-AE09-F1313113E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5A8E-C141-47EC-83FA-B0974E999E9C}" type="datetimeFigureOut">
              <a:rPr lang="ru-RU" smtClean="0"/>
              <a:t>20.07.2022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CEA6C-795A-42F7-B186-BDB9C457C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03E2D-C1C4-45DE-97BE-37FE1C03E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8C06-8455-4C16-972D-BB43E7AEF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4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10F7B3-C136-4E75-B6E8-E4F8FD8E93E1}"/>
              </a:ext>
            </a:extLst>
          </p:cNvPr>
          <p:cNvSpPr txBox="1"/>
          <p:nvPr userDrawn="1"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‹#›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D7160E-24BC-4FC3-A68D-ED65F6497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6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.svg"/><Relationship Id="rId11" Type="http://schemas.openxmlformats.org/officeDocument/2006/relationships/image" Target="../media/image47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1.svg"/><Relationship Id="rId7" Type="http://schemas.openxmlformats.org/officeDocument/2006/relationships/image" Target="../media/image42.svg"/><Relationship Id="rId12" Type="http://schemas.openxmlformats.org/officeDocument/2006/relationships/image" Target="../media/image4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40.svg"/><Relationship Id="rId10" Type="http://schemas.openxmlformats.org/officeDocument/2006/relationships/image" Target="../media/image47.sv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8.png"/><Relationship Id="rId3" Type="http://schemas.openxmlformats.org/officeDocument/2006/relationships/image" Target="../media/image44.svg"/><Relationship Id="rId7" Type="http://schemas.openxmlformats.org/officeDocument/2006/relationships/image" Target="../media/image40.svg"/><Relationship Id="rId12" Type="http://schemas.openxmlformats.org/officeDocument/2006/relationships/image" Target="../media/image47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51.svg"/><Relationship Id="rId10" Type="http://schemas.openxmlformats.org/officeDocument/2006/relationships/image" Target="../media/image45.png"/><Relationship Id="rId4" Type="http://schemas.openxmlformats.org/officeDocument/2006/relationships/image" Target="../media/image50.png"/><Relationship Id="rId9" Type="http://schemas.openxmlformats.org/officeDocument/2006/relationships/image" Target="../media/image42.svg"/><Relationship Id="rId14" Type="http://schemas.openxmlformats.org/officeDocument/2006/relationships/image" Target="../media/image4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16C7788-D8D9-4607-AEC6-4B88854E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52" y="2435078"/>
            <a:ext cx="6544567" cy="1215717"/>
          </a:xfrm>
        </p:spPr>
        <p:txBody>
          <a:bodyPr/>
          <a:lstStyle/>
          <a:p>
            <a:r>
              <a:rPr lang="ru-RU" sz="4000" dirty="0">
                <a:latin typeface="Rostelecom Basis" panose="020B0503030604040103" pitchFamily="34" charset="0"/>
              </a:rPr>
              <a:t>Защита каналов связи</a:t>
            </a:r>
            <a:br>
              <a:rPr lang="ru-RU" sz="4000" dirty="0">
                <a:latin typeface="Rostelecom Basis" panose="020B0503030604040103" pitchFamily="34" charset="0"/>
              </a:rPr>
            </a:br>
            <a:r>
              <a:rPr lang="ru-RU" sz="4000" dirty="0">
                <a:latin typeface="Rostelecom Basis" panose="020B0503030604040103" pitchFamily="34" charset="0"/>
              </a:rPr>
              <a:t>по сервисной модели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1B106-1BEE-49A3-B5A2-0050D47506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0852" y="4562107"/>
            <a:ext cx="5829300" cy="71331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Rostelecom Basis" panose="020B0503030604040103" pitchFamily="34" charset="0"/>
              </a:rPr>
              <a:t>Александр Веселов</a:t>
            </a:r>
          </a:p>
          <a:p>
            <a:r>
              <a:rPr lang="ru-RU" sz="2000" dirty="0">
                <a:latin typeface="Rostelecom Basis" panose="020B0503030604040103" pitchFamily="34" charset="0"/>
              </a:rPr>
              <a:t>Руководитель направления ГОСТ </a:t>
            </a:r>
            <a:r>
              <a:rPr lang="en-US" sz="2000" dirty="0">
                <a:latin typeface="Rostelecom Basis" panose="020B0503030604040103" pitchFamily="34" charset="0"/>
              </a:rPr>
              <a:t>VPN</a:t>
            </a:r>
            <a:endParaRPr lang="ru-RU" sz="2000" dirty="0">
              <a:latin typeface="Rostelecom Basis" panose="020B0503030604040103" pitchFamily="34" charset="0"/>
            </a:endParaRPr>
          </a:p>
          <a:p>
            <a:endParaRPr lang="ru-RU" sz="2000" dirty="0">
              <a:latin typeface="Rostelecom Basis" panose="020B0503030604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0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2A0405A0-FCE2-4DC7-B8F0-CC88F51E10D7}"/>
              </a:ext>
            </a:extLst>
          </p:cNvPr>
          <p:cNvSpPr/>
          <p:nvPr/>
        </p:nvSpPr>
        <p:spPr>
          <a:xfrm>
            <a:off x="3290176" y="3718844"/>
            <a:ext cx="4825536" cy="2111290"/>
          </a:xfrm>
          <a:custGeom>
            <a:avLst/>
            <a:gdLst>
              <a:gd name="connsiteX0" fmla="*/ 4245965 w 4825535"/>
              <a:gd name="connsiteY0" fmla="*/ 24037 h 2111290"/>
              <a:gd name="connsiteX1" fmla="*/ 656233 w 4825535"/>
              <a:gd name="connsiteY1" fmla="*/ 1058400 h 2111290"/>
              <a:gd name="connsiteX2" fmla="*/ 25325 w 4825535"/>
              <a:gd name="connsiteY2" fmla="*/ 2095827 h 2111290"/>
              <a:gd name="connsiteX3" fmla="*/ 4813907 w 4825535"/>
              <a:gd name="connsiteY3" fmla="*/ 957773 h 2111290"/>
              <a:gd name="connsiteX4" fmla="*/ 4245965 w 4825535"/>
              <a:gd name="connsiteY4" fmla="*/ 24037 h 211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5535" h="2111290">
                <a:moveTo>
                  <a:pt x="4245965" y="24037"/>
                </a:moveTo>
                <a:lnTo>
                  <a:pt x="656233" y="1058400"/>
                </a:lnTo>
                <a:lnTo>
                  <a:pt x="25325" y="2095827"/>
                </a:lnTo>
                <a:lnTo>
                  <a:pt x="4813907" y="957773"/>
                </a:lnTo>
                <a:lnTo>
                  <a:pt x="4245965" y="24037"/>
                </a:lnTo>
                <a:close/>
              </a:path>
            </a:pathLst>
          </a:custGeom>
          <a:solidFill>
            <a:srgbClr val="734C9D"/>
          </a:solidFill>
          <a:ln w="179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EF19707-8637-4618-B18E-6B892FCA64FA}"/>
              </a:ext>
            </a:extLst>
          </p:cNvPr>
          <p:cNvSpPr/>
          <p:nvPr/>
        </p:nvSpPr>
        <p:spPr>
          <a:xfrm>
            <a:off x="4611547" y="1285412"/>
            <a:ext cx="2242349" cy="2366688"/>
          </a:xfrm>
          <a:custGeom>
            <a:avLst/>
            <a:gdLst>
              <a:gd name="connsiteX0" fmla="*/ 2234129 w 2242349"/>
              <a:gd name="connsiteY0" fmla="*/ 1322481 h 2366688"/>
              <a:gd name="connsiteX1" fmla="*/ 25325 w 2242349"/>
              <a:gd name="connsiteY1" fmla="*/ 2356843 h 2366688"/>
              <a:gd name="connsiteX2" fmla="*/ 593268 w 2242349"/>
              <a:gd name="connsiteY2" fmla="*/ 1423108 h 2366688"/>
              <a:gd name="connsiteX3" fmla="*/ 1444284 w 2242349"/>
              <a:gd name="connsiteY3" fmla="*/ 24037 h 2366688"/>
              <a:gd name="connsiteX4" fmla="*/ 2234129 w 2242349"/>
              <a:gd name="connsiteY4" fmla="*/ 1322481 h 236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349" h="2366688">
                <a:moveTo>
                  <a:pt x="2234129" y="1322481"/>
                </a:moveTo>
                <a:lnTo>
                  <a:pt x="25325" y="2356843"/>
                </a:lnTo>
                <a:lnTo>
                  <a:pt x="593268" y="1423108"/>
                </a:lnTo>
                <a:lnTo>
                  <a:pt x="1444284" y="24037"/>
                </a:lnTo>
                <a:lnTo>
                  <a:pt x="2234129" y="1322481"/>
                </a:lnTo>
                <a:close/>
              </a:path>
            </a:pathLst>
          </a:custGeom>
          <a:solidFill>
            <a:srgbClr val="734C9D"/>
          </a:solidFill>
          <a:ln w="179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1BE951C9-4361-42AE-B50C-42D203A8CD82}"/>
              </a:ext>
            </a:extLst>
          </p:cNvPr>
          <p:cNvSpPr/>
          <p:nvPr/>
        </p:nvSpPr>
        <p:spPr>
          <a:xfrm>
            <a:off x="3982434" y="2684482"/>
            <a:ext cx="3516004" cy="2009131"/>
          </a:xfrm>
          <a:custGeom>
            <a:avLst/>
            <a:gdLst>
              <a:gd name="connsiteX0" fmla="*/ 593268 w 3516003"/>
              <a:gd name="connsiteY0" fmla="*/ 1058400 h 2009131"/>
              <a:gd name="connsiteX1" fmla="*/ 2924594 w 3516003"/>
              <a:gd name="connsiteY1" fmla="*/ 24037 h 2009131"/>
              <a:gd name="connsiteX2" fmla="*/ 3492536 w 3516003"/>
              <a:gd name="connsiteY2" fmla="*/ 957773 h 2009131"/>
              <a:gd name="connsiteX3" fmla="*/ 25325 w 3516003"/>
              <a:gd name="connsiteY3" fmla="*/ 1992135 h 2009131"/>
              <a:gd name="connsiteX4" fmla="*/ 593268 w 3516003"/>
              <a:gd name="connsiteY4" fmla="*/ 1058400 h 200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6003" h="2009131">
                <a:moveTo>
                  <a:pt x="593268" y="1058400"/>
                </a:moveTo>
                <a:lnTo>
                  <a:pt x="2924594" y="24037"/>
                </a:lnTo>
                <a:lnTo>
                  <a:pt x="3492536" y="957773"/>
                </a:lnTo>
                <a:lnTo>
                  <a:pt x="25325" y="1992135"/>
                </a:lnTo>
                <a:lnTo>
                  <a:pt x="593268" y="1058400"/>
                </a:lnTo>
                <a:close/>
              </a:path>
            </a:pathLst>
          </a:custGeom>
          <a:solidFill>
            <a:srgbClr val="734C9D"/>
          </a:solidFill>
          <a:ln w="179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1E593131-664D-4318-AAF7-93EA1F71286C}"/>
              </a:ext>
            </a:extLst>
          </p:cNvPr>
          <p:cNvSpPr/>
          <p:nvPr/>
        </p:nvSpPr>
        <p:spPr>
          <a:xfrm>
            <a:off x="4611547" y="2684482"/>
            <a:ext cx="2888146" cy="970513"/>
          </a:xfrm>
          <a:custGeom>
            <a:avLst/>
            <a:gdLst>
              <a:gd name="connsiteX0" fmla="*/ 593268 w 2888145"/>
              <a:gd name="connsiteY0" fmla="*/ 24037 h 970512"/>
              <a:gd name="connsiteX1" fmla="*/ 25325 w 2888145"/>
              <a:gd name="connsiteY1" fmla="*/ 957773 h 970512"/>
              <a:gd name="connsiteX2" fmla="*/ 2863422 w 2888145"/>
              <a:gd name="connsiteY2" fmla="*/ 957773 h 970512"/>
              <a:gd name="connsiteX3" fmla="*/ 2295480 w 2888145"/>
              <a:gd name="connsiteY3" fmla="*/ 24037 h 970512"/>
              <a:gd name="connsiteX4" fmla="*/ 593268 w 2888145"/>
              <a:gd name="connsiteY4" fmla="*/ 24037 h 97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8145" h="970512">
                <a:moveTo>
                  <a:pt x="593268" y="24037"/>
                </a:moveTo>
                <a:lnTo>
                  <a:pt x="25325" y="957773"/>
                </a:lnTo>
                <a:lnTo>
                  <a:pt x="2863422" y="957773"/>
                </a:lnTo>
                <a:lnTo>
                  <a:pt x="2295480" y="24037"/>
                </a:lnTo>
                <a:lnTo>
                  <a:pt x="593268" y="24037"/>
                </a:lnTo>
                <a:close/>
              </a:path>
            </a:pathLst>
          </a:custGeom>
          <a:solidFill>
            <a:srgbClr val="7F3FC6"/>
          </a:solidFill>
          <a:ln w="179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3994B576-9F86-4D98-9907-8F897494071F}"/>
              </a:ext>
            </a:extLst>
          </p:cNvPr>
          <p:cNvSpPr/>
          <p:nvPr/>
        </p:nvSpPr>
        <p:spPr>
          <a:xfrm>
            <a:off x="5240840" y="1285412"/>
            <a:ext cx="1614491" cy="1345096"/>
          </a:xfrm>
          <a:custGeom>
            <a:avLst/>
            <a:gdLst>
              <a:gd name="connsiteX0" fmla="*/ 1604836 w 1614491"/>
              <a:gd name="connsiteY0" fmla="*/ 1322481 h 1345096"/>
              <a:gd name="connsiteX1" fmla="*/ 814991 w 1614491"/>
              <a:gd name="connsiteY1" fmla="*/ 24037 h 1345096"/>
              <a:gd name="connsiteX2" fmla="*/ 25325 w 1614491"/>
              <a:gd name="connsiteY2" fmla="*/ 1322481 h 1345096"/>
              <a:gd name="connsiteX3" fmla="*/ 1604836 w 1614491"/>
              <a:gd name="connsiteY3" fmla="*/ 1322481 h 134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491" h="1345096">
                <a:moveTo>
                  <a:pt x="1604836" y="1322481"/>
                </a:moveTo>
                <a:lnTo>
                  <a:pt x="814991" y="24037"/>
                </a:lnTo>
                <a:lnTo>
                  <a:pt x="25325" y="1322481"/>
                </a:lnTo>
                <a:lnTo>
                  <a:pt x="1604836" y="1322481"/>
                </a:lnTo>
                <a:close/>
              </a:path>
            </a:pathLst>
          </a:custGeom>
          <a:solidFill>
            <a:srgbClr val="9965D1"/>
          </a:solidFill>
          <a:ln w="179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05A5F049-2B79-4F3A-A64B-1A2B100A6EDB}"/>
              </a:ext>
            </a:extLst>
          </p:cNvPr>
          <p:cNvSpPr/>
          <p:nvPr/>
        </p:nvSpPr>
        <p:spPr>
          <a:xfrm>
            <a:off x="3982434" y="3718844"/>
            <a:ext cx="4143861" cy="970513"/>
          </a:xfrm>
          <a:custGeom>
            <a:avLst/>
            <a:gdLst>
              <a:gd name="connsiteX0" fmla="*/ 4121649 w 4143861"/>
              <a:gd name="connsiteY0" fmla="*/ 957773 h 970512"/>
              <a:gd name="connsiteX1" fmla="*/ 3553707 w 4143861"/>
              <a:gd name="connsiteY1" fmla="*/ 24037 h 970512"/>
              <a:gd name="connsiteX2" fmla="*/ 593268 w 4143861"/>
              <a:gd name="connsiteY2" fmla="*/ 24037 h 970512"/>
              <a:gd name="connsiteX3" fmla="*/ 25325 w 4143861"/>
              <a:gd name="connsiteY3" fmla="*/ 957773 h 970512"/>
              <a:gd name="connsiteX4" fmla="*/ 4121649 w 4143861"/>
              <a:gd name="connsiteY4" fmla="*/ 957773 h 97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861" h="970512">
                <a:moveTo>
                  <a:pt x="4121649" y="957773"/>
                </a:moveTo>
                <a:lnTo>
                  <a:pt x="3553707" y="24037"/>
                </a:lnTo>
                <a:lnTo>
                  <a:pt x="593268" y="24037"/>
                </a:lnTo>
                <a:lnTo>
                  <a:pt x="25325" y="957773"/>
                </a:lnTo>
                <a:lnTo>
                  <a:pt x="4121649" y="957773"/>
                </a:lnTo>
                <a:close/>
              </a:path>
            </a:pathLst>
          </a:custGeom>
          <a:solidFill>
            <a:srgbClr val="6414B9"/>
          </a:solidFill>
          <a:ln w="179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5B93A71E-4307-4162-A971-F2F7D026EB18}"/>
              </a:ext>
            </a:extLst>
          </p:cNvPr>
          <p:cNvSpPr/>
          <p:nvPr/>
        </p:nvSpPr>
        <p:spPr>
          <a:xfrm>
            <a:off x="3290176" y="4753206"/>
            <a:ext cx="5525149" cy="1072672"/>
          </a:xfrm>
          <a:custGeom>
            <a:avLst/>
            <a:gdLst>
              <a:gd name="connsiteX0" fmla="*/ 656233 w 5525148"/>
              <a:gd name="connsiteY0" fmla="*/ 24037 h 1072671"/>
              <a:gd name="connsiteX1" fmla="*/ 25325 w 5525148"/>
              <a:gd name="connsiteY1" fmla="*/ 1061464 h 1072671"/>
              <a:gd name="connsiteX2" fmla="*/ 5506165 w 5525148"/>
              <a:gd name="connsiteY2" fmla="*/ 1061464 h 1072671"/>
              <a:gd name="connsiteX3" fmla="*/ 4875079 w 5525148"/>
              <a:gd name="connsiteY3" fmla="*/ 24037 h 1072671"/>
              <a:gd name="connsiteX4" fmla="*/ 656233 w 5525148"/>
              <a:gd name="connsiteY4" fmla="*/ 24037 h 10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5148" h="1072671">
                <a:moveTo>
                  <a:pt x="656233" y="24037"/>
                </a:moveTo>
                <a:lnTo>
                  <a:pt x="25325" y="1061464"/>
                </a:lnTo>
                <a:lnTo>
                  <a:pt x="5506165" y="1061464"/>
                </a:lnTo>
                <a:lnTo>
                  <a:pt x="4875079" y="24037"/>
                </a:lnTo>
                <a:lnTo>
                  <a:pt x="656233" y="24037"/>
                </a:lnTo>
                <a:close/>
              </a:path>
            </a:pathLst>
          </a:custGeom>
          <a:solidFill>
            <a:srgbClr val="4C118A"/>
          </a:solidFill>
          <a:ln w="179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D7C97E6-9DC1-46DA-89A1-21BDEFDDFF6B}"/>
              </a:ext>
            </a:extLst>
          </p:cNvPr>
          <p:cNvSpPr/>
          <p:nvPr/>
        </p:nvSpPr>
        <p:spPr>
          <a:xfrm>
            <a:off x="580139" y="1123363"/>
            <a:ext cx="2999681" cy="7805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7735E5-41DA-42B9-8CDB-8F22AAE732C9}"/>
              </a:ext>
            </a:extLst>
          </p:cNvPr>
          <p:cNvSpPr/>
          <p:nvPr/>
        </p:nvSpPr>
        <p:spPr>
          <a:xfrm>
            <a:off x="7784760" y="1129485"/>
            <a:ext cx="3607513" cy="771420"/>
          </a:xfrm>
          <a:prstGeom prst="rect">
            <a:avLst/>
          </a:prstGeom>
          <a:solidFill>
            <a:srgbClr val="641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B8EF244-4583-4126-8897-CC54466B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39" y="322144"/>
            <a:ext cx="10959997" cy="547842"/>
          </a:xfrm>
        </p:spPr>
        <p:txBody>
          <a:bodyPr/>
          <a:lstStyle/>
          <a:p>
            <a:r>
              <a:rPr lang="ru-RU" dirty="0">
                <a:latin typeface="Rostelecom Basis" panose="020B0503030604040103" pitchFamily="34" charset="0"/>
              </a:rPr>
              <a:t>Новый подход к зонам ответственности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77387C-3B58-4159-A858-46DC35701094}"/>
              </a:ext>
            </a:extLst>
          </p:cNvPr>
          <p:cNvSpPr/>
          <p:nvPr/>
        </p:nvSpPr>
        <p:spPr>
          <a:xfrm>
            <a:off x="2978649" y="1580984"/>
            <a:ext cx="6548491" cy="4337996"/>
          </a:xfrm>
          <a:prstGeom prst="rect">
            <a:avLst/>
          </a:prstGeom>
          <a:ln>
            <a:noFill/>
          </a:ln>
        </p:spPr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86661EE-9183-4921-8427-13F9BF02AF5C}"/>
              </a:ext>
            </a:extLst>
          </p:cNvPr>
          <p:cNvSpPr/>
          <p:nvPr/>
        </p:nvSpPr>
        <p:spPr>
          <a:xfrm>
            <a:off x="5519362" y="2051813"/>
            <a:ext cx="1153275" cy="455405"/>
          </a:xfrm>
          <a:custGeom>
            <a:avLst/>
            <a:gdLst>
              <a:gd name="connsiteX0" fmla="*/ 0 w 2114773"/>
              <a:gd name="connsiteY0" fmla="*/ 0 h 578258"/>
              <a:gd name="connsiteX1" fmla="*/ 2114773 w 2114773"/>
              <a:gd name="connsiteY1" fmla="*/ 0 h 578258"/>
              <a:gd name="connsiteX2" fmla="*/ 2114773 w 2114773"/>
              <a:gd name="connsiteY2" fmla="*/ 578258 h 578258"/>
              <a:gd name="connsiteX3" fmla="*/ 0 w 2114773"/>
              <a:gd name="connsiteY3" fmla="*/ 578258 h 578258"/>
              <a:gd name="connsiteX4" fmla="*/ 0 w 2114773"/>
              <a:gd name="connsiteY4" fmla="*/ 0 h 57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773" h="578258">
                <a:moveTo>
                  <a:pt x="0" y="0"/>
                </a:moveTo>
                <a:lnTo>
                  <a:pt x="2114773" y="0"/>
                </a:lnTo>
                <a:lnTo>
                  <a:pt x="2114773" y="578258"/>
                </a:lnTo>
                <a:lnTo>
                  <a:pt x="0" y="57825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182"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Управление ИБ</a:t>
            </a:r>
            <a:endParaRPr lang="en-US" sz="1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C5477F10-8E21-4A7F-9B2F-1CADA6B59D54}"/>
              </a:ext>
            </a:extLst>
          </p:cNvPr>
          <p:cNvSpPr/>
          <p:nvPr/>
        </p:nvSpPr>
        <p:spPr>
          <a:xfrm>
            <a:off x="5159896" y="2825888"/>
            <a:ext cx="1765939" cy="709610"/>
          </a:xfrm>
          <a:custGeom>
            <a:avLst/>
            <a:gdLst>
              <a:gd name="connsiteX0" fmla="*/ 0 w 2114773"/>
              <a:gd name="connsiteY0" fmla="*/ 0 h 578258"/>
              <a:gd name="connsiteX1" fmla="*/ 2114773 w 2114773"/>
              <a:gd name="connsiteY1" fmla="*/ 0 h 578258"/>
              <a:gd name="connsiteX2" fmla="*/ 2114773 w 2114773"/>
              <a:gd name="connsiteY2" fmla="*/ 578258 h 578258"/>
              <a:gd name="connsiteX3" fmla="*/ 0 w 2114773"/>
              <a:gd name="connsiteY3" fmla="*/ 578258 h 578258"/>
              <a:gd name="connsiteX4" fmla="*/ 0 w 2114773"/>
              <a:gd name="connsiteY4" fmla="*/ 0 h 57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773" h="578258">
                <a:moveTo>
                  <a:pt x="0" y="0"/>
                </a:moveTo>
                <a:lnTo>
                  <a:pt x="2114773" y="0"/>
                </a:lnTo>
                <a:lnTo>
                  <a:pt x="2114773" y="578258"/>
                </a:lnTo>
                <a:lnTo>
                  <a:pt x="0" y="57825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182"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Эксплуатация СКЗИ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7B7362B-FDC5-4E87-BAA4-27C240B7DDBD}"/>
              </a:ext>
            </a:extLst>
          </p:cNvPr>
          <p:cNvSpPr/>
          <p:nvPr/>
        </p:nvSpPr>
        <p:spPr>
          <a:xfrm>
            <a:off x="4439816" y="3856742"/>
            <a:ext cx="3247398" cy="720000"/>
          </a:xfrm>
          <a:custGeom>
            <a:avLst/>
            <a:gdLst>
              <a:gd name="connsiteX0" fmla="*/ 0 w 2114773"/>
              <a:gd name="connsiteY0" fmla="*/ 0 h 578258"/>
              <a:gd name="connsiteX1" fmla="*/ 2114773 w 2114773"/>
              <a:gd name="connsiteY1" fmla="*/ 0 h 578258"/>
              <a:gd name="connsiteX2" fmla="*/ 2114773 w 2114773"/>
              <a:gd name="connsiteY2" fmla="*/ 578258 h 578258"/>
              <a:gd name="connsiteX3" fmla="*/ 0 w 2114773"/>
              <a:gd name="connsiteY3" fmla="*/ 578258 h 578258"/>
              <a:gd name="connsiteX4" fmla="*/ 0 w 2114773"/>
              <a:gd name="connsiteY4" fmla="*/ 0 h 57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773" h="578258">
                <a:moveTo>
                  <a:pt x="0" y="0"/>
                </a:moveTo>
                <a:lnTo>
                  <a:pt x="2114773" y="0"/>
                </a:lnTo>
                <a:lnTo>
                  <a:pt x="2114773" y="578258"/>
                </a:lnTo>
                <a:lnTo>
                  <a:pt x="0" y="57825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182"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Оборудование СКЗИ</a:t>
            </a:r>
            <a:endParaRPr lang="en-US" sz="12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1D04FFC5-748E-405F-8248-E341A03F6F93}"/>
              </a:ext>
            </a:extLst>
          </p:cNvPr>
          <p:cNvSpPr/>
          <p:nvPr/>
        </p:nvSpPr>
        <p:spPr>
          <a:xfrm>
            <a:off x="3866615" y="4962612"/>
            <a:ext cx="4518733" cy="720000"/>
          </a:xfrm>
          <a:custGeom>
            <a:avLst/>
            <a:gdLst>
              <a:gd name="connsiteX0" fmla="*/ 0 w 2114773"/>
              <a:gd name="connsiteY0" fmla="*/ 0 h 578258"/>
              <a:gd name="connsiteX1" fmla="*/ 2114773 w 2114773"/>
              <a:gd name="connsiteY1" fmla="*/ 0 h 578258"/>
              <a:gd name="connsiteX2" fmla="*/ 2114773 w 2114773"/>
              <a:gd name="connsiteY2" fmla="*/ 578258 h 578258"/>
              <a:gd name="connsiteX3" fmla="*/ 0 w 2114773"/>
              <a:gd name="connsiteY3" fmla="*/ 578258 h 578258"/>
              <a:gd name="connsiteX4" fmla="*/ 0 w 2114773"/>
              <a:gd name="connsiteY4" fmla="*/ 0 h 57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773" h="578258">
                <a:moveTo>
                  <a:pt x="0" y="0"/>
                </a:moveTo>
                <a:lnTo>
                  <a:pt x="2114773" y="0"/>
                </a:lnTo>
                <a:lnTo>
                  <a:pt x="2114773" y="578258"/>
                </a:lnTo>
                <a:lnTo>
                  <a:pt x="0" y="57825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182"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bg1"/>
                </a:solidFill>
                <a:latin typeface="Rostelecom Basis" panose="020B0503030604040103" pitchFamily="34" charset="0"/>
              </a:rPr>
              <a:t>Каналы связи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53FA5D4D-4719-4316-BB0B-DE953B4FD460}"/>
              </a:ext>
            </a:extLst>
          </p:cNvPr>
          <p:cNvSpPr txBox="1">
            <a:spLocks/>
          </p:cNvSpPr>
          <p:nvPr/>
        </p:nvSpPr>
        <p:spPr>
          <a:xfrm>
            <a:off x="9719900" y="4014551"/>
            <a:ext cx="2184187" cy="453781"/>
          </a:xfrm>
          <a:prstGeom prst="rect">
            <a:avLst/>
          </a:prstGeom>
        </p:spPr>
        <p:txBody>
          <a:bodyPr lIns="0" tIns="12000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00FF"/>
              </a:buClr>
            </a:pPr>
            <a:r>
              <a:rPr lang="ru-RU" sz="1400" dirty="0">
                <a:solidFill>
                  <a:srgbClr val="750CBF"/>
                </a:solidFill>
              </a:rPr>
              <a:t> ПАО «Ростелеком»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C6A208D8-B1D0-4CC6-93B6-82CCEC3C05D0}"/>
              </a:ext>
            </a:extLst>
          </p:cNvPr>
          <p:cNvSpPr txBox="1">
            <a:spLocks/>
          </p:cNvSpPr>
          <p:nvPr/>
        </p:nvSpPr>
        <p:spPr>
          <a:xfrm>
            <a:off x="7865616" y="1986301"/>
            <a:ext cx="3079786" cy="415599"/>
          </a:xfrm>
          <a:prstGeom prst="rect">
            <a:avLst/>
          </a:prstGeom>
        </p:spPr>
        <p:txBody>
          <a:bodyPr lIns="0" tIns="12000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00FF"/>
              </a:buClr>
            </a:pPr>
            <a:r>
              <a:rPr lang="ru-RU" sz="1400" dirty="0">
                <a:solidFill>
                  <a:srgbClr val="750CBF"/>
                </a:solidFill>
              </a:rPr>
              <a:t>Клиент или «Ростелеком-</a:t>
            </a:r>
            <a:r>
              <a:rPr lang="ru-RU" sz="1400" dirty="0" err="1">
                <a:solidFill>
                  <a:srgbClr val="750CBF"/>
                </a:solidFill>
              </a:rPr>
              <a:t>Солар</a:t>
            </a:r>
            <a:r>
              <a:rPr lang="ru-RU" sz="1400" dirty="0">
                <a:solidFill>
                  <a:srgbClr val="750CBF"/>
                </a:solidFill>
              </a:rPr>
              <a:t>»</a:t>
            </a:r>
          </a:p>
          <a:p>
            <a:pPr>
              <a:buClr>
                <a:srgbClr val="8600FF"/>
              </a:buClr>
            </a:pPr>
            <a:endParaRPr lang="ru-RU" sz="1400" dirty="0">
              <a:solidFill>
                <a:srgbClr val="750CBF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2C252EB-750A-4DA7-B95A-9C949F0A5238}"/>
              </a:ext>
            </a:extLst>
          </p:cNvPr>
          <p:cNvCxnSpPr/>
          <p:nvPr/>
        </p:nvCxnSpPr>
        <p:spPr>
          <a:xfrm>
            <a:off x="703346" y="2702958"/>
            <a:ext cx="111241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F2CC769-7415-4B13-8241-429AFD6A67F3}"/>
              </a:ext>
            </a:extLst>
          </p:cNvPr>
          <p:cNvCxnSpPr/>
          <p:nvPr/>
        </p:nvCxnSpPr>
        <p:spPr>
          <a:xfrm>
            <a:off x="672597" y="3749982"/>
            <a:ext cx="111241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7F0D16F-5287-4EE6-959A-2E538579DD43}"/>
              </a:ext>
            </a:extLst>
          </p:cNvPr>
          <p:cNvCxnSpPr/>
          <p:nvPr/>
        </p:nvCxnSpPr>
        <p:spPr>
          <a:xfrm>
            <a:off x="672597" y="4774489"/>
            <a:ext cx="111241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7FBCC6B-BED5-46D1-9F15-D29CA1D7E65B}"/>
              </a:ext>
            </a:extLst>
          </p:cNvPr>
          <p:cNvCxnSpPr/>
          <p:nvPr/>
        </p:nvCxnSpPr>
        <p:spPr>
          <a:xfrm>
            <a:off x="672597" y="5812444"/>
            <a:ext cx="111241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578507DF-AAF0-458E-9337-88F5A6718ED0}"/>
              </a:ext>
            </a:extLst>
          </p:cNvPr>
          <p:cNvSpPr txBox="1">
            <a:spLocks/>
          </p:cNvSpPr>
          <p:nvPr/>
        </p:nvSpPr>
        <p:spPr>
          <a:xfrm>
            <a:off x="7926554" y="1143072"/>
            <a:ext cx="3567836" cy="601664"/>
          </a:xfrm>
          <a:prstGeom prst="rect">
            <a:avLst/>
          </a:prstGeom>
          <a:noFill/>
        </p:spPr>
        <p:txBody>
          <a:bodyPr lIns="0" tIns="12000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8600FF"/>
              </a:buClr>
            </a:pPr>
            <a:r>
              <a:rPr lang="ru-RU" sz="1600" dirty="0">
                <a:solidFill>
                  <a:schemeClr val="bg1"/>
                </a:solidFill>
              </a:rPr>
              <a:t>Зоны ответственности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новом подходе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58CEB651-9617-402D-8CFE-0185E299C812}"/>
              </a:ext>
            </a:extLst>
          </p:cNvPr>
          <p:cNvSpPr txBox="1">
            <a:spLocks/>
          </p:cNvSpPr>
          <p:nvPr/>
        </p:nvSpPr>
        <p:spPr>
          <a:xfrm>
            <a:off x="697610" y="1129485"/>
            <a:ext cx="3168537" cy="682603"/>
          </a:xfrm>
          <a:prstGeom prst="rect">
            <a:avLst/>
          </a:prstGeom>
          <a:noFill/>
        </p:spPr>
        <p:txBody>
          <a:bodyPr lIns="0" tIns="120000" anchor="ctr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8600FF"/>
              </a:buClr>
            </a:pPr>
            <a:r>
              <a:rPr lang="ru-RU" sz="1600" dirty="0"/>
              <a:t>Зоны ответственности</a:t>
            </a:r>
            <a:br>
              <a:rPr lang="ru-RU" sz="1600" dirty="0"/>
            </a:br>
            <a:r>
              <a:rPr lang="ru-RU" sz="1600" dirty="0"/>
              <a:t>в традиционном подходе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D9CF139A-BCE8-4BA5-92D9-84E93BF060EE}"/>
              </a:ext>
            </a:extLst>
          </p:cNvPr>
          <p:cNvSpPr txBox="1">
            <a:spLocks/>
          </p:cNvSpPr>
          <p:nvPr/>
        </p:nvSpPr>
        <p:spPr>
          <a:xfrm>
            <a:off x="703346" y="5074491"/>
            <a:ext cx="2275303" cy="415599"/>
          </a:xfrm>
          <a:prstGeom prst="rect">
            <a:avLst/>
          </a:prstGeom>
        </p:spPr>
        <p:txBody>
          <a:bodyPr lIns="0" tIns="12000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00FF"/>
              </a:buClr>
            </a:pPr>
            <a:r>
              <a:rPr lang="ru-RU" sz="1400" dirty="0"/>
              <a:t>ПАО «Ростелеком»*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55CB4AE5-940F-43DB-9331-B5ED78DB7A97}"/>
              </a:ext>
            </a:extLst>
          </p:cNvPr>
          <p:cNvSpPr txBox="1">
            <a:spLocks/>
          </p:cNvSpPr>
          <p:nvPr/>
        </p:nvSpPr>
        <p:spPr>
          <a:xfrm>
            <a:off x="697610" y="4187423"/>
            <a:ext cx="3920608" cy="415599"/>
          </a:xfrm>
          <a:prstGeom prst="rect">
            <a:avLst/>
          </a:prstGeom>
        </p:spPr>
        <p:txBody>
          <a:bodyPr lIns="0" tIns="12000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8600FF"/>
              </a:buClr>
            </a:pPr>
            <a:r>
              <a:rPr lang="ru-RU" sz="1400" dirty="0"/>
              <a:t>Клиент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9F0D550-E995-4814-BE8C-91894A2C7A54}"/>
              </a:ext>
            </a:extLst>
          </p:cNvPr>
          <p:cNvSpPr txBox="1">
            <a:spLocks/>
          </p:cNvSpPr>
          <p:nvPr/>
        </p:nvSpPr>
        <p:spPr>
          <a:xfrm>
            <a:off x="697611" y="2702958"/>
            <a:ext cx="3920607" cy="13167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00FF"/>
              </a:buClr>
            </a:pPr>
            <a:r>
              <a:rPr lang="ru-RU" sz="1400" dirty="0"/>
              <a:t>Клиент и подрядчики</a:t>
            </a:r>
          </a:p>
          <a:p>
            <a:pPr marL="228594" indent="-228594">
              <a:lnSpc>
                <a:spcPct val="100000"/>
              </a:lnSpc>
              <a:spcBef>
                <a:spcPts val="0"/>
              </a:spcBef>
              <a:buClr>
                <a:srgbClr val="750CBF"/>
              </a:buClr>
              <a:buFont typeface="Arial" panose="020B0604020202020204" pitchFamily="34" charset="0"/>
              <a:buChar char="•"/>
            </a:pPr>
            <a:r>
              <a:rPr lang="ru-RU" dirty="0"/>
              <a:t>Региональные администраторы</a:t>
            </a:r>
          </a:p>
          <a:p>
            <a:pPr marL="228594" indent="-228594">
              <a:lnSpc>
                <a:spcPct val="100000"/>
              </a:lnSpc>
              <a:spcBef>
                <a:spcPts val="0"/>
              </a:spcBef>
              <a:buClr>
                <a:srgbClr val="750CBF"/>
              </a:buClr>
              <a:buFont typeface="Arial" panose="020B0604020202020204" pitchFamily="34" charset="0"/>
              <a:buChar char="•"/>
            </a:pPr>
            <a:r>
              <a:rPr lang="ru-RU" dirty="0"/>
              <a:t>Техническая поддержка</a:t>
            </a:r>
          </a:p>
          <a:p>
            <a:pPr marL="228594" indent="-228594">
              <a:lnSpc>
                <a:spcPct val="100000"/>
              </a:lnSpc>
              <a:spcBef>
                <a:spcPts val="0"/>
              </a:spcBef>
              <a:buClr>
                <a:srgbClr val="750CBF"/>
              </a:buClr>
              <a:buFont typeface="Arial" panose="020B0604020202020204" pitchFamily="34" charset="0"/>
              <a:buChar char="•"/>
            </a:pPr>
            <a:r>
              <a:rPr lang="ru-RU" dirty="0"/>
              <a:t>Поддержание квалификации персонала</a:t>
            </a:r>
          </a:p>
          <a:p>
            <a:pPr marL="228594" indent="-228594">
              <a:lnSpc>
                <a:spcPct val="100000"/>
              </a:lnSpc>
              <a:spcBef>
                <a:spcPts val="0"/>
              </a:spcBef>
              <a:buClr>
                <a:srgbClr val="750CBF"/>
              </a:buClr>
              <a:buFont typeface="Arial" panose="020B0604020202020204" pitchFamily="34" charset="0"/>
              <a:buChar char="•"/>
            </a:pPr>
            <a:r>
              <a:rPr lang="ru-RU" dirty="0"/>
              <a:t>Ведение журналов учета СКЗИ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76D9A61E-CF34-49D4-8206-4E0C88DD10E1}"/>
              </a:ext>
            </a:extLst>
          </p:cNvPr>
          <p:cNvSpPr txBox="1">
            <a:spLocks/>
          </p:cNvSpPr>
          <p:nvPr/>
        </p:nvSpPr>
        <p:spPr>
          <a:xfrm>
            <a:off x="699645" y="1992145"/>
            <a:ext cx="2880175" cy="415599"/>
          </a:xfrm>
          <a:prstGeom prst="rect">
            <a:avLst/>
          </a:prstGeom>
        </p:spPr>
        <p:txBody>
          <a:bodyPr lIns="0" tIns="12000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00FF"/>
              </a:buClr>
            </a:pPr>
            <a:r>
              <a:rPr lang="ru-RU" sz="1400" dirty="0"/>
              <a:t>Клиент</a:t>
            </a: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24D78957-421F-4706-90BF-E39A3F8C6783}"/>
              </a:ext>
            </a:extLst>
          </p:cNvPr>
          <p:cNvSpPr/>
          <p:nvPr/>
        </p:nvSpPr>
        <p:spPr>
          <a:xfrm>
            <a:off x="9025932" y="2787183"/>
            <a:ext cx="419624" cy="2968712"/>
          </a:xfrm>
          <a:prstGeom prst="rightBrace">
            <a:avLst>
              <a:gd name="adj1" fmla="val 0"/>
              <a:gd name="adj2" fmla="val 50279"/>
            </a:avLst>
          </a:prstGeom>
          <a:ln w="12700">
            <a:solidFill>
              <a:srgbClr val="750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B5546DD6-8B43-4746-9DDD-D9B1D87138DB}"/>
              </a:ext>
            </a:extLst>
          </p:cNvPr>
          <p:cNvSpPr txBox="1">
            <a:spLocks/>
          </p:cNvSpPr>
          <p:nvPr/>
        </p:nvSpPr>
        <p:spPr>
          <a:xfrm>
            <a:off x="7862891" y="2318287"/>
            <a:ext cx="2700920" cy="384671"/>
          </a:xfrm>
          <a:prstGeom prst="rect">
            <a:avLst/>
          </a:prstGeom>
        </p:spPr>
        <p:txBody>
          <a:bodyPr lIns="0" tIns="12000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00FF"/>
              </a:buClr>
            </a:pPr>
            <a:r>
              <a:rPr lang="ru-RU" dirty="0"/>
              <a:t>в зависимости от запросов клиента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33C1A548-E602-4526-9602-604B3514F738}"/>
              </a:ext>
            </a:extLst>
          </p:cNvPr>
          <p:cNvSpPr txBox="1">
            <a:spLocks/>
          </p:cNvSpPr>
          <p:nvPr/>
        </p:nvSpPr>
        <p:spPr>
          <a:xfrm>
            <a:off x="693828" y="5819818"/>
            <a:ext cx="3796054" cy="384671"/>
          </a:xfrm>
          <a:prstGeom prst="rect">
            <a:avLst/>
          </a:prstGeom>
        </p:spPr>
        <p:txBody>
          <a:bodyPr lIns="0" tIns="12000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00FF"/>
              </a:buClr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* Оператором связи может быть другая компания. </a:t>
            </a:r>
          </a:p>
        </p:txBody>
      </p:sp>
    </p:spTree>
    <p:extLst>
      <p:ext uri="{BB962C8B-B14F-4D97-AF65-F5344CB8AC3E}">
        <p14:creationId xmlns:p14="http://schemas.microsoft.com/office/powerpoint/2010/main" val="285878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>
            <a:extLst>
              <a:ext uri="{FF2B5EF4-FFF2-40B4-BE49-F238E27FC236}">
                <a16:creationId xmlns:a16="http://schemas.microsoft.com/office/drawing/2014/main" id="{7ECA0131-1F50-491D-B449-560484F44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8128" y="2779203"/>
            <a:ext cx="4495853" cy="2630036"/>
          </a:xfrm>
        </p:spPr>
        <p:txBody>
          <a:bodyPr/>
          <a:lstStyle/>
          <a:p>
            <a:pPr marL="177800" indent="-177800">
              <a:spcBef>
                <a:spcPts val="1200"/>
              </a:spcBef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cs typeface="Segoe UI" pitchFamily="34" charset="0"/>
              </a:rPr>
              <a:t>Закупка и доставка оборудования</a:t>
            </a:r>
          </a:p>
          <a:p>
            <a:pPr marL="177800" indent="-177800">
              <a:spcBef>
                <a:spcPts val="1200"/>
              </a:spcBef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cs typeface="Segoe UI" pitchFamily="34" charset="0"/>
              </a:rPr>
              <a:t>Первичная настройка СКЗИ</a:t>
            </a:r>
            <a:endParaRPr lang="en-US" sz="1600" dirty="0">
              <a:solidFill>
                <a:schemeClr val="tx1"/>
              </a:solidFill>
              <a:cs typeface="Segoe UI" pitchFamily="34" charset="0"/>
            </a:endParaRPr>
          </a:p>
          <a:p>
            <a:pPr marL="177800" indent="-177800">
              <a:spcBef>
                <a:spcPts val="1200"/>
              </a:spcBef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cs typeface="Segoe UI" pitchFamily="34" charset="0"/>
              </a:rPr>
              <a:t>Непрерывная эксплуатация на весь период подписки на сервис ГОСТ VPN</a:t>
            </a:r>
            <a:endParaRPr lang="en-US" sz="1600" dirty="0">
              <a:solidFill>
                <a:schemeClr val="tx1"/>
              </a:solidFill>
              <a:cs typeface="Segoe UI" pitchFamily="34" charset="0"/>
            </a:endParaRPr>
          </a:p>
          <a:p>
            <a:pPr marL="177800" indent="-177800">
              <a:spcBef>
                <a:spcPts val="1200"/>
              </a:spcBef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cs typeface="Segoe UI" pitchFamily="34" charset="0"/>
              </a:rPr>
              <a:t>Мониторинг и реагирование на инциденты</a:t>
            </a:r>
          </a:p>
          <a:p>
            <a:pPr marL="177800" indent="-177800">
              <a:spcBef>
                <a:spcPts val="1200"/>
              </a:spcBef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cs typeface="Segoe UI" pitchFamily="34" charset="0"/>
              </a:rPr>
              <a:t>Ведение журналов учета СКЗИ</a:t>
            </a:r>
          </a:p>
          <a:p>
            <a:pPr marL="177800" indent="-177800">
              <a:spcBef>
                <a:spcPts val="1200"/>
              </a:spcBef>
              <a:buClr>
                <a:srgbClr val="FF9933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cs typeface="Segoe UI" pitchFamily="34" charset="0"/>
              </a:rPr>
              <a:t>Ремонт и обновление оборудования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FA50D5-C8AB-41E5-A851-DD87C515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stelecom Basis" panose="020B0503030604040103" pitchFamily="34" charset="0"/>
              </a:rPr>
              <a:t>Зоны ответственности </a:t>
            </a: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30A44705-2377-4D18-8742-69EF8724235C}"/>
              </a:ext>
            </a:extLst>
          </p:cNvPr>
          <p:cNvSpPr txBox="1">
            <a:spLocks/>
          </p:cNvSpPr>
          <p:nvPr/>
        </p:nvSpPr>
        <p:spPr>
          <a:xfrm>
            <a:off x="580139" y="2783250"/>
            <a:ext cx="4363734" cy="2229926"/>
          </a:xfrm>
          <a:prstGeom prst="rect">
            <a:avLst/>
          </a:prstGeom>
          <a:noFill/>
        </p:spPr>
        <p:txBody>
          <a:bodyPr lIns="0" tIns="12000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1" indent="-176213">
              <a:lnSpc>
                <a:spcPct val="100000"/>
              </a:lnSpc>
              <a:spcBef>
                <a:spcPts val="1200"/>
              </a:spcBef>
              <a:buClr>
                <a:srgbClr val="FF9933"/>
              </a:buClr>
              <a:defRPr/>
            </a:pPr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  <a:cs typeface="Segoe UI" pitchFamily="34" charset="0"/>
                <a:sym typeface="Wingdings" panose="05000000000000000000" pitchFamily="2" charset="2"/>
              </a:rPr>
              <a:t>Заполнение опросных листов</a:t>
            </a:r>
          </a:p>
          <a:p>
            <a:pPr marL="176213" lvl="1" indent="-176213">
              <a:lnSpc>
                <a:spcPct val="100000"/>
              </a:lnSpc>
              <a:spcBef>
                <a:spcPts val="1200"/>
              </a:spcBef>
              <a:buClr>
                <a:srgbClr val="FF9933"/>
              </a:buClr>
              <a:defRPr/>
            </a:pPr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  <a:cs typeface="Segoe UI" pitchFamily="34" charset="0"/>
                <a:sym typeface="Wingdings" panose="05000000000000000000" pitchFamily="2" charset="2"/>
              </a:rPr>
              <a:t>Прием оборудования и выполнение требований по его размещению</a:t>
            </a:r>
          </a:p>
          <a:p>
            <a:pPr marL="176213" lvl="1" indent="-176213">
              <a:lnSpc>
                <a:spcPct val="100000"/>
              </a:lnSpc>
              <a:spcBef>
                <a:spcPts val="1200"/>
              </a:spcBef>
              <a:buClr>
                <a:srgbClr val="FF9933"/>
              </a:buClr>
              <a:defRPr/>
            </a:pPr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  <a:cs typeface="Segoe UI" pitchFamily="34" charset="0"/>
              </a:rPr>
              <a:t>Ежемесячная оплата сервиса</a:t>
            </a:r>
            <a:endParaRPr lang="en-US" sz="1600" dirty="0">
              <a:solidFill>
                <a:schemeClr val="bg1"/>
              </a:solidFill>
              <a:latin typeface="Rostelecom Basis" panose="020B0503030604040103" pitchFamily="34" charset="0"/>
              <a:cs typeface="Segoe UI" pitchFamily="34" charset="0"/>
              <a:sym typeface="Wingdings" panose="05000000000000000000" pitchFamily="2" charset="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B2A7EA-ED42-4C6D-AC7E-86BB631CEDE2}"/>
              </a:ext>
            </a:extLst>
          </p:cNvPr>
          <p:cNvSpPr/>
          <p:nvPr/>
        </p:nvSpPr>
        <p:spPr>
          <a:xfrm>
            <a:off x="580139" y="2167857"/>
            <a:ext cx="4079776" cy="373936"/>
          </a:xfrm>
          <a:prstGeom prst="rect">
            <a:avLst/>
          </a:prstGeom>
        </p:spPr>
        <p:txBody>
          <a:bodyPr wrap="square" lIns="48000" tIns="48000" rIns="48000" bIns="48000">
            <a:spAutoFit/>
          </a:bodyPr>
          <a:lstStyle/>
          <a:p>
            <a:pPr algn="l">
              <a:buClr>
                <a:srgbClr val="FF6942"/>
              </a:buClr>
              <a:defRPr/>
            </a:pPr>
            <a:r>
              <a:rPr lang="ru-RU" dirty="0">
                <a:solidFill>
                  <a:srgbClr val="FF9933"/>
                </a:solidFill>
                <a:latin typeface="Rostelecom Basis" charset="0"/>
                <a:cs typeface="Segoe UI" pitchFamily="34" charset="0"/>
              </a:rPr>
              <a:t>Клиент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9CF5ED-8AEA-49A6-AF12-B5B5BAA94CB0}"/>
              </a:ext>
            </a:extLst>
          </p:cNvPr>
          <p:cNvSpPr/>
          <p:nvPr/>
        </p:nvSpPr>
        <p:spPr>
          <a:xfrm>
            <a:off x="7248128" y="2167857"/>
            <a:ext cx="3571645" cy="373936"/>
          </a:xfrm>
          <a:prstGeom prst="rect">
            <a:avLst/>
          </a:prstGeom>
        </p:spPr>
        <p:txBody>
          <a:bodyPr wrap="square" lIns="48000" tIns="48000" rIns="48000" bIns="48000">
            <a:spAutoFit/>
          </a:bodyPr>
          <a:lstStyle/>
          <a:p>
            <a:pPr algn="l">
              <a:buClr>
                <a:srgbClr val="FF6942"/>
              </a:buClr>
              <a:defRPr/>
            </a:pPr>
            <a:r>
              <a:rPr lang="ru-RU" dirty="0">
                <a:solidFill>
                  <a:srgbClr val="FF9933"/>
                </a:solidFill>
                <a:latin typeface="Rostelecom Basis" charset="0"/>
                <a:cs typeface="Segoe UI" pitchFamily="34" charset="0"/>
              </a:rPr>
              <a:t>«Ростелеком-Солар»</a:t>
            </a: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096A7B50-F2B5-4F7B-B969-87D6D7E60A79}"/>
              </a:ext>
            </a:extLst>
          </p:cNvPr>
          <p:cNvSpPr/>
          <p:nvPr/>
        </p:nvSpPr>
        <p:spPr>
          <a:xfrm>
            <a:off x="7131600" y="432048"/>
            <a:ext cx="4079776" cy="764704"/>
          </a:xfrm>
          <a:prstGeom prst="parallelogram">
            <a:avLst>
              <a:gd name="adj" fmla="val 47564"/>
            </a:avLst>
          </a:prstGeom>
          <a:solidFill>
            <a:srgbClr val="FF9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Rostelecom Basis" panose="020B0503030604040103" pitchFamily="34" charset="0"/>
              </a:rPr>
              <a:t>Услуга предоставляется </a:t>
            </a:r>
            <a:br>
              <a:rPr lang="ru-RU" dirty="0">
                <a:latin typeface="Rostelecom Basis" panose="020B0503030604040103" pitchFamily="34" charset="0"/>
              </a:rPr>
            </a:br>
            <a:r>
              <a:rPr lang="ru-RU" dirty="0">
                <a:latin typeface="Rostelecom Basis" panose="020B0503030604040103" pitchFamily="34" charset="0"/>
              </a:rPr>
              <a:t>«с порта»</a:t>
            </a:r>
          </a:p>
        </p:txBody>
      </p:sp>
    </p:spTree>
    <p:extLst>
      <p:ext uri="{BB962C8B-B14F-4D97-AF65-F5344CB8AC3E}">
        <p14:creationId xmlns:p14="http://schemas.microsoft.com/office/powerpoint/2010/main" val="29998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8E18B3-F78B-459F-98D7-1639E4C3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39" y="322144"/>
            <a:ext cx="11059283" cy="547842"/>
          </a:xfrm>
        </p:spPr>
        <p:txBody>
          <a:bodyPr/>
          <a:lstStyle/>
          <a:p>
            <a:r>
              <a:rPr lang="ru-RU" dirty="0">
                <a:latin typeface="Rostelecom Basis" panose="020B0503030604040103" pitchFamily="34" charset="0"/>
              </a:rPr>
              <a:t>Варианты подключения</a:t>
            </a:r>
            <a:r>
              <a:rPr lang="en-US" dirty="0">
                <a:latin typeface="Rostelecom Basis" panose="020B0503030604040103" pitchFamily="34" charset="0"/>
              </a:rPr>
              <a:t> </a:t>
            </a:r>
            <a:r>
              <a:rPr lang="ru-RU" dirty="0">
                <a:latin typeface="Rostelecom Basis" panose="020B0503030604040103" pitchFamily="34" charset="0"/>
              </a:rPr>
              <a:t>ГОСТ </a:t>
            </a:r>
            <a:r>
              <a:rPr lang="en-US" dirty="0">
                <a:latin typeface="Rostelecom Basis" panose="020B0503030604040103" pitchFamily="34" charset="0"/>
              </a:rPr>
              <a:t>VPN</a:t>
            </a:r>
            <a:endParaRPr lang="ru-RU" dirty="0">
              <a:latin typeface="Rostelecom Basis" panose="020B0503030604040103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426DB9E-330C-4CCB-BEB0-9550CF16B66E}"/>
              </a:ext>
            </a:extLst>
          </p:cNvPr>
          <p:cNvGrpSpPr/>
          <p:nvPr/>
        </p:nvGrpSpPr>
        <p:grpSpPr>
          <a:xfrm>
            <a:off x="580139" y="1054505"/>
            <a:ext cx="3361048" cy="4029739"/>
            <a:chOff x="580139" y="1582407"/>
            <a:chExt cx="3361048" cy="4029739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816CAB1-CCCE-42DE-A113-3C9D6142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139" y="1582407"/>
              <a:ext cx="3361048" cy="4029739"/>
            </a:xfrm>
            <a:prstGeom prst="rect">
              <a:avLst/>
            </a:prstGeom>
          </p:spPr>
        </p:pic>
        <p:sp>
          <p:nvSpPr>
            <p:cNvPr id="78" name="Текст 6">
              <a:extLst>
                <a:ext uri="{FF2B5EF4-FFF2-40B4-BE49-F238E27FC236}">
                  <a16:creationId xmlns:a16="http://schemas.microsoft.com/office/drawing/2014/main" id="{B62F5697-7C3E-42BF-9F8B-76F65162CA8D}"/>
                </a:ext>
              </a:extLst>
            </p:cNvPr>
            <p:cNvSpPr txBox="1">
              <a:spLocks/>
            </p:cNvSpPr>
            <p:nvPr/>
          </p:nvSpPr>
          <p:spPr>
            <a:xfrm>
              <a:off x="995505" y="2516961"/>
              <a:ext cx="2500464" cy="124198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40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  <a:t>1</a:t>
              </a:r>
              <a:br>
                <a:rPr lang="ru-RU" sz="1600" dirty="0">
                  <a:latin typeface="Rostelecom Basis" panose="020B0503030604040103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  <a:t>Подключение </a:t>
              </a:r>
              <a:br>
                <a:rPr lang="ru-RU" sz="16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  <a:t>сервиса</a:t>
              </a:r>
              <a:br>
                <a:rPr lang="en-US" sz="16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  <a:t>к существующим каналам связи</a:t>
              </a:r>
              <a:endParaRPr lang="ru-RU" sz="1400" dirty="0">
                <a:solidFill>
                  <a:schemeClr val="bg1"/>
                </a:solidFill>
                <a:latin typeface="Rostelecom Basis" panose="020B0503030604040103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AA4EF42-8AAC-4E6F-8EBA-059AF569A79F}"/>
              </a:ext>
            </a:extLst>
          </p:cNvPr>
          <p:cNvGrpSpPr/>
          <p:nvPr/>
        </p:nvGrpSpPr>
        <p:grpSpPr>
          <a:xfrm>
            <a:off x="4058626" y="1063588"/>
            <a:ext cx="3361048" cy="4029739"/>
            <a:chOff x="4058626" y="1591490"/>
            <a:chExt cx="3361048" cy="4029739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2504CAAA-EC0B-4713-AC91-6E2B01C4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8626" y="1591490"/>
              <a:ext cx="3361048" cy="4029739"/>
            </a:xfrm>
            <a:prstGeom prst="rect">
              <a:avLst/>
            </a:prstGeom>
          </p:spPr>
        </p:pic>
        <p:sp>
          <p:nvSpPr>
            <p:cNvPr id="85" name="Текст 6">
              <a:extLst>
                <a:ext uri="{FF2B5EF4-FFF2-40B4-BE49-F238E27FC236}">
                  <a16:creationId xmlns:a16="http://schemas.microsoft.com/office/drawing/2014/main" id="{8E04E775-0F47-4178-97F5-2E97BC9192B1}"/>
                </a:ext>
              </a:extLst>
            </p:cNvPr>
            <p:cNvSpPr txBox="1">
              <a:spLocks/>
            </p:cNvSpPr>
            <p:nvPr/>
          </p:nvSpPr>
          <p:spPr>
            <a:xfrm>
              <a:off x="4555501" y="2516961"/>
              <a:ext cx="2356314" cy="162141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40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  <a:t>2</a:t>
              </a:r>
              <a:br>
                <a:rPr lang="ru-RU" sz="1600" dirty="0">
                  <a:latin typeface="Rostelecom Basis" panose="020B0503030604040103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  <a:t>Создание новых каналов связи, защищенных сервисом</a:t>
              </a:r>
              <a:endParaRPr lang="ru-RU" sz="1400" dirty="0">
                <a:solidFill>
                  <a:schemeClr val="bg1"/>
                </a:solidFill>
                <a:latin typeface="Rostelecom Basis" panose="020B0503030604040103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D8EC4DE-B0AB-4B67-AA24-10E94329D81D}"/>
              </a:ext>
            </a:extLst>
          </p:cNvPr>
          <p:cNvGrpSpPr/>
          <p:nvPr/>
        </p:nvGrpSpPr>
        <p:grpSpPr>
          <a:xfrm>
            <a:off x="7510800" y="1054506"/>
            <a:ext cx="3361047" cy="4029738"/>
            <a:chOff x="7510800" y="1582408"/>
            <a:chExt cx="3361047" cy="4029738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080BC00E-64FB-4ADF-8FAF-BB72EFC7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0800" y="1582408"/>
              <a:ext cx="3361047" cy="4029738"/>
            </a:xfrm>
            <a:prstGeom prst="rect">
              <a:avLst/>
            </a:prstGeom>
          </p:spPr>
        </p:pic>
        <p:sp>
          <p:nvSpPr>
            <p:cNvPr id="89" name="Текст 6">
              <a:extLst>
                <a:ext uri="{FF2B5EF4-FFF2-40B4-BE49-F238E27FC236}">
                  <a16:creationId xmlns:a16="http://schemas.microsoft.com/office/drawing/2014/main" id="{AC9BC86E-83D3-4908-92A4-FE89590EBD13}"/>
                </a:ext>
              </a:extLst>
            </p:cNvPr>
            <p:cNvSpPr txBox="1">
              <a:spLocks/>
            </p:cNvSpPr>
            <p:nvPr/>
          </p:nvSpPr>
          <p:spPr>
            <a:xfrm>
              <a:off x="8140041" y="2516961"/>
              <a:ext cx="2116324" cy="142344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ru-RU" sz="40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  <a:t>3</a:t>
              </a:r>
              <a:br>
                <a:rPr lang="ru-RU" sz="1600" dirty="0">
                  <a:latin typeface="Rostelecom Basis" panose="020B0503030604040103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Rostelecom Basis" panose="020B0503030604040103" pitchFamily="34" charset="0"/>
                </a:rPr>
                <a:t>Оказание сервиса на каналах стороннего оператора</a:t>
              </a:r>
              <a:endParaRPr lang="ru-RU" sz="1400" dirty="0">
                <a:solidFill>
                  <a:schemeClr val="bg1"/>
                </a:solidFill>
                <a:latin typeface="Rostelecom Basis" panose="020B0503030604040103" pitchFamily="34" charset="0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C0981DF-3EF2-4D62-BDE4-137080536FFC}"/>
              </a:ext>
            </a:extLst>
          </p:cNvPr>
          <p:cNvGrpSpPr/>
          <p:nvPr/>
        </p:nvGrpSpPr>
        <p:grpSpPr>
          <a:xfrm>
            <a:off x="593097" y="5122453"/>
            <a:ext cx="6966023" cy="547842"/>
            <a:chOff x="593097" y="1021787"/>
            <a:chExt cx="6966023" cy="54784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FDBA8CD-879F-4FA7-9BA3-3A6B65806228}"/>
                </a:ext>
              </a:extLst>
            </p:cNvPr>
            <p:cNvSpPr/>
            <p:nvPr/>
          </p:nvSpPr>
          <p:spPr>
            <a:xfrm>
              <a:off x="593097" y="1021787"/>
              <a:ext cx="6505287" cy="547842"/>
            </a:xfrm>
            <a:prstGeom prst="rect">
              <a:avLst/>
            </a:prstGeom>
            <a:solidFill>
              <a:srgbClr val="E7E6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Текст 2">
              <a:extLst>
                <a:ext uri="{FF2B5EF4-FFF2-40B4-BE49-F238E27FC236}">
                  <a16:creationId xmlns:a16="http://schemas.microsoft.com/office/drawing/2014/main" id="{BE9406F0-9371-4115-AC5F-281810C077CF}"/>
                </a:ext>
              </a:extLst>
            </p:cNvPr>
            <p:cNvSpPr txBox="1">
              <a:spLocks/>
            </p:cNvSpPr>
            <p:nvPr/>
          </p:nvSpPr>
          <p:spPr>
            <a:xfrm>
              <a:off x="2245737" y="1055696"/>
              <a:ext cx="5313383" cy="384671"/>
            </a:xfrm>
            <a:prstGeom prst="rect">
              <a:avLst/>
            </a:prstGeom>
          </p:spPr>
          <p:txBody>
            <a:bodyPr lIns="0" tIns="120000" anchor="t">
              <a:no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tx1"/>
                  </a:solidFill>
                  <a:latin typeface="Rostelecom Basis" panose="020B05030306040401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8600FF"/>
                </a:buClr>
              </a:pPr>
              <a:r>
                <a:rPr lang="ru-RU" sz="1600" dirty="0"/>
                <a:t>Оператор связи – ПАО «Ростелеком»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9E5019-A2E4-4AEA-AB3A-3B4C42677DA2}"/>
              </a:ext>
            </a:extLst>
          </p:cNvPr>
          <p:cNvGrpSpPr/>
          <p:nvPr/>
        </p:nvGrpSpPr>
        <p:grpSpPr>
          <a:xfrm>
            <a:off x="7322259" y="5122453"/>
            <a:ext cx="3837577" cy="547842"/>
            <a:chOff x="7322263" y="1021787"/>
            <a:chExt cx="3551600" cy="54784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C1A62D9-7D14-4882-A095-331D995FDEB5}"/>
                </a:ext>
              </a:extLst>
            </p:cNvPr>
            <p:cNvSpPr/>
            <p:nvPr/>
          </p:nvSpPr>
          <p:spPr>
            <a:xfrm>
              <a:off x="7322263" y="1021787"/>
              <a:ext cx="3361048" cy="547842"/>
            </a:xfrm>
            <a:prstGeom prst="rect">
              <a:avLst/>
            </a:prstGeom>
            <a:solidFill>
              <a:srgbClr val="E7E6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Текст 2">
              <a:extLst>
                <a:ext uri="{FF2B5EF4-FFF2-40B4-BE49-F238E27FC236}">
                  <a16:creationId xmlns:a16="http://schemas.microsoft.com/office/drawing/2014/main" id="{F3FF80D4-5015-4C76-885B-5492129DE560}"/>
                </a:ext>
              </a:extLst>
            </p:cNvPr>
            <p:cNvSpPr txBox="1">
              <a:spLocks/>
            </p:cNvSpPr>
            <p:nvPr/>
          </p:nvSpPr>
          <p:spPr>
            <a:xfrm>
              <a:off x="7974634" y="1043987"/>
              <a:ext cx="2899229" cy="384671"/>
            </a:xfrm>
            <a:prstGeom prst="rect">
              <a:avLst/>
            </a:prstGeom>
          </p:spPr>
          <p:txBody>
            <a:bodyPr lIns="0" tIns="120000" anchor="t">
              <a:noAutofit/>
            </a:bodyPr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baseline="0">
                  <a:solidFill>
                    <a:schemeClr val="tx1"/>
                  </a:solidFill>
                  <a:latin typeface="Rostelecom Basis" panose="020B05030306040401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8600FF"/>
                </a:buClr>
              </a:pPr>
              <a:r>
                <a:rPr lang="ru-RU" sz="1600" dirty="0"/>
                <a:t>Другие операторы связи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20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AEBDB3E-3C92-432A-86E8-12EA8441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28031B76-8D07-47B9-8E5D-0637D70D6DE0}"/>
              </a:ext>
            </a:extLst>
          </p:cNvPr>
          <p:cNvSpPr txBox="1">
            <a:spLocks/>
          </p:cNvSpPr>
          <p:nvPr/>
        </p:nvSpPr>
        <p:spPr>
          <a:xfrm>
            <a:off x="580139" y="3224492"/>
            <a:ext cx="4044782" cy="10997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Александр Веселов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Руководитель направления ГОСТ VPN </a:t>
            </a:r>
            <a:br>
              <a:rPr lang="ru-RU" sz="1400" b="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4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компании «Ростелеком-</a:t>
            </a:r>
            <a:r>
              <a:rPr lang="ru-RU" sz="1400" b="0" dirty="0" err="1">
                <a:solidFill>
                  <a:schemeClr val="bg1"/>
                </a:solidFill>
                <a:latin typeface="Rostelecom Basis" panose="020B0503030604040103" pitchFamily="34" charset="0"/>
              </a:rPr>
              <a:t>Солар</a:t>
            </a:r>
            <a:r>
              <a:rPr lang="ru-RU" sz="14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»</a:t>
            </a:r>
          </a:p>
          <a:p>
            <a:pPr marL="0" indent="0">
              <a:buNone/>
            </a:pPr>
            <a:r>
              <a:rPr lang="ru-RU" sz="1400" b="0" dirty="0">
                <a:solidFill>
                  <a:srgbClr val="FF903F"/>
                </a:solidFill>
                <a:latin typeface="Rostelecom Basis" panose="020B0503030604040103" pitchFamily="34" charset="0"/>
              </a:rPr>
              <a:t>a.veselov@rt-solar.ru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F6E19F-8D31-4312-8F1F-E385EBF9B0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>
            <a:fillRect/>
          </a:stretch>
        </p:blipFill>
        <p:spPr>
          <a:xfrm>
            <a:off x="702139" y="1183440"/>
            <a:ext cx="1480435" cy="14817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9954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427F0A-0D57-479C-AD22-249A0E15A3F2}"/>
              </a:ext>
            </a:extLst>
          </p:cNvPr>
          <p:cNvSpPr/>
          <p:nvPr/>
        </p:nvSpPr>
        <p:spPr>
          <a:xfrm>
            <a:off x="580139" y="1203520"/>
            <a:ext cx="11198892" cy="1512168"/>
          </a:xfrm>
          <a:prstGeom prst="rect">
            <a:avLst/>
          </a:prstGeom>
          <a:noFill/>
          <a:ln w="254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FA50D5-C8AB-41E5-A851-DD87C515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stelecom Basis" panose="020B0503030604040103" pitchFamily="34" charset="0"/>
              </a:rPr>
              <a:t>Подходы к построению криптозащиты</a:t>
            </a:r>
          </a:p>
        </p:txBody>
      </p:sp>
      <p:sp>
        <p:nvSpPr>
          <p:cNvPr id="28" name="Текст 17">
            <a:extLst>
              <a:ext uri="{FF2B5EF4-FFF2-40B4-BE49-F238E27FC236}">
                <a16:creationId xmlns:a16="http://schemas.microsoft.com/office/drawing/2014/main" id="{7D47F8FF-EF3C-4A37-9B5E-0D3F1E472CE8}"/>
              </a:ext>
            </a:extLst>
          </p:cNvPr>
          <p:cNvSpPr txBox="1">
            <a:spLocks/>
          </p:cNvSpPr>
          <p:nvPr/>
        </p:nvSpPr>
        <p:spPr>
          <a:xfrm>
            <a:off x="1481886" y="1499504"/>
            <a:ext cx="10552382" cy="1432207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1A1B21"/>
                </a:solidFill>
                <a:latin typeface="Rostelecom Basis" panose="020B0503030604040103" pitchFamily="34" charset="0"/>
              </a:rPr>
              <a:t>В соответствии с Постановлением Правительства Российской Федерации № 313 «Об утверждении Положения о лицензировании деятельности по разработке, производству, распространению шифровальных (криптографических) средств…» возможно несколько подходов к построению систем криптозащиты.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64077BD-4B51-44D9-9CF9-6DD8D72E94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767027" y="3349211"/>
            <a:ext cx="4453341" cy="350399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rgbClr val="2D0869"/>
                </a:solidFill>
                <a:latin typeface="Rostelecom Basis Medium" panose="020B0603030604040103" pitchFamily="34" charset="0"/>
              </a:rPr>
              <a:t>Комплексный проект</a:t>
            </a:r>
          </a:p>
          <a:p>
            <a:pPr>
              <a:defRPr/>
            </a:pPr>
            <a:endParaRPr lang="ru-RU" sz="1800" dirty="0">
              <a:latin typeface="Rostelecom Basis Medium" panose="020B0603030604040103" pitchFamily="34" charset="0"/>
            </a:endParaRP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227948C-2B36-4337-AD0F-E3A389672101}"/>
              </a:ext>
            </a:extLst>
          </p:cNvPr>
          <p:cNvSpPr txBox="1">
            <a:spLocks/>
          </p:cNvSpPr>
          <p:nvPr/>
        </p:nvSpPr>
        <p:spPr bwMode="auto">
          <a:xfrm>
            <a:off x="6096000" y="3349211"/>
            <a:ext cx="5263233" cy="350399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600" b="1" i="0">
                <a:latin typeface="Rostelecom Basis" panose="020B05030306040401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ru-RU" sz="1800" b="0" dirty="0">
                <a:solidFill>
                  <a:srgbClr val="750CBF"/>
                </a:solidFill>
                <a:latin typeface="Rostelecom Basis Medium" panose="020B0603030604040103" pitchFamily="34" charset="0"/>
              </a:rPr>
              <a:t>Сервисный подход</a:t>
            </a:r>
          </a:p>
          <a:p>
            <a:endParaRPr lang="ru-RU" sz="1800" b="0" dirty="0">
              <a:latin typeface="Rostelecom Basis Medium" panose="020B0603030604040103" pitchFamily="34" charset="0"/>
            </a:endParaRPr>
          </a:p>
          <a:p>
            <a:endParaRPr lang="ru-RU" sz="1800" b="0" dirty="0">
              <a:latin typeface="Rostelecom Basis Medium" panose="020B06030306040401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54C039-B3C3-4D97-A6B9-94CE540F6F3A}"/>
              </a:ext>
            </a:extLst>
          </p:cNvPr>
          <p:cNvSpPr/>
          <p:nvPr/>
        </p:nvSpPr>
        <p:spPr>
          <a:xfrm>
            <a:off x="580139" y="3915633"/>
            <a:ext cx="2497196" cy="1569660"/>
          </a:xfrm>
          <a:prstGeom prst="rect">
            <a:avLst/>
          </a:prstGeom>
          <a:solidFill>
            <a:srgbClr val="2D0869"/>
          </a:solidFill>
        </p:spPr>
        <p:txBody>
          <a:bodyPr wrap="square">
            <a:spAutoFit/>
          </a:bodyPr>
          <a:lstStyle/>
          <a:p>
            <a:pPr algn="l"/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 marL="92075" algn="l"/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 marL="92075"/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Заказчик</a:t>
            </a:r>
            <a:r>
              <a:rPr lang="en-US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выполняет </a:t>
            </a:r>
            <a:b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собственными </a:t>
            </a:r>
            <a:b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силами</a:t>
            </a:r>
          </a:p>
          <a:p>
            <a:pPr algn="l"/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07AD62-17D4-44C6-8C92-20A1A21D860E}"/>
              </a:ext>
            </a:extLst>
          </p:cNvPr>
          <p:cNvSpPr/>
          <p:nvPr/>
        </p:nvSpPr>
        <p:spPr>
          <a:xfrm>
            <a:off x="3077335" y="3915633"/>
            <a:ext cx="2849969" cy="1569660"/>
          </a:xfrm>
          <a:prstGeom prst="rect">
            <a:avLst/>
          </a:prstGeom>
          <a:solidFill>
            <a:srgbClr val="2D0869"/>
          </a:solidFill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 marL="92075"/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С привлечением </a:t>
            </a:r>
            <a:b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интегратора</a:t>
            </a:r>
          </a:p>
          <a:p>
            <a:pPr marL="92075"/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C44298-F156-4E75-9E6F-C6F3DA0B9B34}"/>
              </a:ext>
            </a:extLst>
          </p:cNvPr>
          <p:cNvSpPr/>
          <p:nvPr/>
        </p:nvSpPr>
        <p:spPr>
          <a:xfrm>
            <a:off x="5927304" y="3915633"/>
            <a:ext cx="6264696" cy="1569660"/>
          </a:xfrm>
          <a:prstGeom prst="rect">
            <a:avLst/>
          </a:prstGeom>
          <a:solidFill>
            <a:srgbClr val="750CBF"/>
          </a:solidFill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 marL="92075"/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Сервис</a:t>
            </a:r>
            <a:r>
              <a:rPr lang="en-US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 </a:t>
            </a:r>
            <a:b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шифрования </a:t>
            </a:r>
            <a:b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  <a:t>каналов связи </a:t>
            </a:r>
            <a:br>
              <a:rPr lang="ru-RU" sz="160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cxnSp>
        <p:nvCxnSpPr>
          <p:cNvPr id="10" name="Прямая соединительная линия 2">
            <a:extLst>
              <a:ext uri="{FF2B5EF4-FFF2-40B4-BE49-F238E27FC236}">
                <a16:creationId xmlns:a16="http://schemas.microsoft.com/office/drawing/2014/main" id="{F0378954-1BA5-4BE0-828C-E60B5C2E6F21}"/>
              </a:ext>
            </a:extLst>
          </p:cNvPr>
          <p:cNvCxnSpPr/>
          <p:nvPr/>
        </p:nvCxnSpPr>
        <p:spPr>
          <a:xfrm>
            <a:off x="812695" y="4293096"/>
            <a:ext cx="669191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1" name="Прямая соединительная линия 2">
            <a:extLst>
              <a:ext uri="{FF2B5EF4-FFF2-40B4-BE49-F238E27FC236}">
                <a16:creationId xmlns:a16="http://schemas.microsoft.com/office/drawing/2014/main" id="{B0C56AC5-292B-4B36-B5FA-A872226726A1}"/>
              </a:ext>
            </a:extLst>
          </p:cNvPr>
          <p:cNvCxnSpPr/>
          <p:nvPr/>
        </p:nvCxnSpPr>
        <p:spPr>
          <a:xfrm>
            <a:off x="3287688" y="4293096"/>
            <a:ext cx="669191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12" name="Прямая соединительная линия 2">
            <a:extLst>
              <a:ext uri="{FF2B5EF4-FFF2-40B4-BE49-F238E27FC236}">
                <a16:creationId xmlns:a16="http://schemas.microsoft.com/office/drawing/2014/main" id="{3E8D0FED-E162-430D-85E8-281E1284607F}"/>
              </a:ext>
            </a:extLst>
          </p:cNvPr>
          <p:cNvCxnSpPr/>
          <p:nvPr/>
        </p:nvCxnSpPr>
        <p:spPr>
          <a:xfrm>
            <a:off x="6096000" y="4293096"/>
            <a:ext cx="669191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7E9B3E-CB69-45C4-92B7-C3DF2E911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909" y="1523490"/>
            <a:ext cx="651856" cy="8321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86FA30-EE70-4EEE-885C-1AE57BAD4E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44" b="41001"/>
          <a:stretch/>
        </p:blipFill>
        <p:spPr>
          <a:xfrm>
            <a:off x="7608168" y="4517819"/>
            <a:ext cx="4478076" cy="9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4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FA50D5-C8AB-41E5-A851-DD87C515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Rostelecom Basis" panose="020B0503030604040103" pitchFamily="34" charset="0"/>
              </a:rPr>
              <a:t>Жизненный цикл системы защиты</a:t>
            </a:r>
          </a:p>
        </p:txBody>
      </p:sp>
      <p:sp>
        <p:nvSpPr>
          <p:cNvPr id="39" name="Стрелка: пятиугольник 38">
            <a:extLst>
              <a:ext uri="{FF2B5EF4-FFF2-40B4-BE49-F238E27FC236}">
                <a16:creationId xmlns:a16="http://schemas.microsoft.com/office/drawing/2014/main" id="{C4951755-5A25-4B31-AED1-4681AB0EF652}"/>
              </a:ext>
            </a:extLst>
          </p:cNvPr>
          <p:cNvSpPr/>
          <p:nvPr/>
        </p:nvSpPr>
        <p:spPr>
          <a:xfrm>
            <a:off x="1066405" y="2027131"/>
            <a:ext cx="1291866" cy="1222252"/>
          </a:xfrm>
          <a:prstGeom prst="homePlate">
            <a:avLst>
              <a:gd name="adj" fmla="val 20906"/>
            </a:avLst>
          </a:prstGeom>
          <a:solidFill>
            <a:srgbClr val="3D1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Rostelecom Basis" panose="020B0503030604040103" pitchFamily="34" charset="0"/>
              </a:rPr>
              <a:t>Получение сертификата</a:t>
            </a:r>
          </a:p>
        </p:txBody>
      </p:sp>
      <p:sp>
        <p:nvSpPr>
          <p:cNvPr id="49" name="Стрелка: шеврон 48">
            <a:extLst>
              <a:ext uri="{FF2B5EF4-FFF2-40B4-BE49-F238E27FC236}">
                <a16:creationId xmlns:a16="http://schemas.microsoft.com/office/drawing/2014/main" id="{61BABCA2-424B-4FD2-9EDF-4B99A44B6F9B}"/>
              </a:ext>
            </a:extLst>
          </p:cNvPr>
          <p:cNvSpPr/>
          <p:nvPr/>
        </p:nvSpPr>
        <p:spPr>
          <a:xfrm>
            <a:off x="3478560" y="2025548"/>
            <a:ext cx="1544832" cy="1225416"/>
          </a:xfrm>
          <a:prstGeom prst="chevron">
            <a:avLst>
              <a:gd name="adj" fmla="val 20823"/>
            </a:avLst>
          </a:prstGeom>
          <a:solidFill>
            <a:srgbClr val="3D1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  <a:t>Внедрение</a:t>
            </a:r>
          </a:p>
        </p:txBody>
      </p:sp>
      <p:sp>
        <p:nvSpPr>
          <p:cNvPr id="80" name="Стрелка: шеврон 79">
            <a:extLst>
              <a:ext uri="{FF2B5EF4-FFF2-40B4-BE49-F238E27FC236}">
                <a16:creationId xmlns:a16="http://schemas.microsoft.com/office/drawing/2014/main" id="{CC21E214-92B5-481B-B00D-5A68A8CAAB53}"/>
              </a:ext>
            </a:extLst>
          </p:cNvPr>
          <p:cNvSpPr/>
          <p:nvPr/>
        </p:nvSpPr>
        <p:spPr>
          <a:xfrm>
            <a:off x="4811121" y="2025548"/>
            <a:ext cx="1829418" cy="1225416"/>
          </a:xfrm>
          <a:prstGeom prst="chevron">
            <a:avLst>
              <a:gd name="adj" fmla="val 20823"/>
            </a:avLst>
          </a:prstGeom>
          <a:solidFill>
            <a:srgbClr val="FF4F1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  <a:t>Использование</a:t>
            </a:r>
          </a:p>
        </p:txBody>
      </p:sp>
      <p:sp>
        <p:nvSpPr>
          <p:cNvPr id="81" name="Стрелка: шеврон 80">
            <a:extLst>
              <a:ext uri="{FF2B5EF4-FFF2-40B4-BE49-F238E27FC236}">
                <a16:creationId xmlns:a16="http://schemas.microsoft.com/office/drawing/2014/main" id="{24786AF9-3914-4038-B824-0B553CC547E6}"/>
              </a:ext>
            </a:extLst>
          </p:cNvPr>
          <p:cNvSpPr/>
          <p:nvPr/>
        </p:nvSpPr>
        <p:spPr>
          <a:xfrm>
            <a:off x="6428268" y="2025548"/>
            <a:ext cx="1861372" cy="1225416"/>
          </a:xfrm>
          <a:prstGeom prst="chevron">
            <a:avLst>
              <a:gd name="adj" fmla="val 20823"/>
            </a:avLst>
          </a:prstGeom>
          <a:solidFill>
            <a:srgbClr val="3D1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  <a:t>Продление сертификата или покупка новой версии ПО</a:t>
            </a:r>
          </a:p>
        </p:txBody>
      </p:sp>
      <p:sp>
        <p:nvSpPr>
          <p:cNvPr id="82" name="Стрелка: шеврон 81">
            <a:extLst>
              <a:ext uri="{FF2B5EF4-FFF2-40B4-BE49-F238E27FC236}">
                <a16:creationId xmlns:a16="http://schemas.microsoft.com/office/drawing/2014/main" id="{8427F1BF-100A-4238-94A1-7364DF37205F}"/>
              </a:ext>
            </a:extLst>
          </p:cNvPr>
          <p:cNvSpPr/>
          <p:nvPr/>
        </p:nvSpPr>
        <p:spPr>
          <a:xfrm>
            <a:off x="8077369" y="2025548"/>
            <a:ext cx="1488076" cy="1225416"/>
          </a:xfrm>
          <a:prstGeom prst="chevron">
            <a:avLst>
              <a:gd name="adj" fmla="val 20823"/>
            </a:avLst>
          </a:prstGeom>
          <a:solidFill>
            <a:srgbClr val="3D128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  <a:t>Выход </a:t>
            </a:r>
            <a:b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  <a:t>из строя платформ</a:t>
            </a:r>
          </a:p>
        </p:txBody>
      </p:sp>
      <p:sp>
        <p:nvSpPr>
          <p:cNvPr id="83" name="Стрелка: шеврон 82">
            <a:extLst>
              <a:ext uri="{FF2B5EF4-FFF2-40B4-BE49-F238E27FC236}">
                <a16:creationId xmlns:a16="http://schemas.microsoft.com/office/drawing/2014/main" id="{636CFA59-9E27-485E-9004-5389B26097E5}"/>
              </a:ext>
            </a:extLst>
          </p:cNvPr>
          <p:cNvSpPr/>
          <p:nvPr/>
        </p:nvSpPr>
        <p:spPr>
          <a:xfrm>
            <a:off x="9353174" y="2025548"/>
            <a:ext cx="1987714" cy="1225416"/>
          </a:xfrm>
          <a:prstGeom prst="chevron">
            <a:avLst>
              <a:gd name="adj" fmla="val 20823"/>
            </a:avLst>
          </a:prstGeom>
          <a:solidFill>
            <a:srgbClr val="3D1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  <a:t>Замена аппаратной платформы </a:t>
            </a:r>
            <a:b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  <a:t>и покупка новой версии ПО</a:t>
            </a:r>
          </a:p>
        </p:txBody>
      </p:sp>
      <p:sp>
        <p:nvSpPr>
          <p:cNvPr id="84" name="Текст 2">
            <a:extLst>
              <a:ext uri="{FF2B5EF4-FFF2-40B4-BE49-F238E27FC236}">
                <a16:creationId xmlns:a16="http://schemas.microsoft.com/office/drawing/2014/main" id="{EF9E33E8-A15B-4315-A6DC-8F35E8CF79D6}"/>
              </a:ext>
            </a:extLst>
          </p:cNvPr>
          <p:cNvSpPr txBox="1">
            <a:spLocks/>
          </p:cNvSpPr>
          <p:nvPr/>
        </p:nvSpPr>
        <p:spPr>
          <a:xfrm>
            <a:off x="6491009" y="2623612"/>
            <a:ext cx="916738" cy="766746"/>
          </a:xfrm>
          <a:prstGeom prst="rect">
            <a:avLst/>
          </a:prstGeom>
          <a:noFill/>
          <a:effectLst/>
        </p:spPr>
        <p:txBody>
          <a:bodyPr vert="horz" lIns="0" tIns="9000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dirty="0">
                <a:solidFill>
                  <a:schemeClr val="bg1">
                    <a:alpha val="10000"/>
                  </a:schemeClr>
                </a:solidFill>
                <a:latin typeface="Rostelecom Basis Medium" panose="020B0603030604040103" pitchFamily="34" charset="0"/>
              </a:rPr>
              <a:t>5</a:t>
            </a:r>
          </a:p>
        </p:txBody>
      </p:sp>
      <p:sp>
        <p:nvSpPr>
          <p:cNvPr id="88" name="Стрелка: шеврон 87">
            <a:extLst>
              <a:ext uri="{FF2B5EF4-FFF2-40B4-BE49-F238E27FC236}">
                <a16:creationId xmlns:a16="http://schemas.microsoft.com/office/drawing/2014/main" id="{9D3F8F82-018A-440E-ADEB-0DE5EA5FD2FE}"/>
              </a:ext>
            </a:extLst>
          </p:cNvPr>
          <p:cNvSpPr/>
          <p:nvPr/>
        </p:nvSpPr>
        <p:spPr>
          <a:xfrm>
            <a:off x="2146000" y="2025548"/>
            <a:ext cx="1544831" cy="1225416"/>
          </a:xfrm>
          <a:prstGeom prst="chevron">
            <a:avLst>
              <a:gd name="adj" fmla="val 20823"/>
            </a:avLst>
          </a:prstGeom>
          <a:solidFill>
            <a:srgbClr val="3D128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30" dirty="0">
                <a:solidFill>
                  <a:schemeClr val="bg1"/>
                </a:solidFill>
                <a:latin typeface="Rostelecom Basis" panose="020B0503030604040103" pitchFamily="34" charset="0"/>
              </a:rPr>
              <a:t>Закупка</a:t>
            </a:r>
          </a:p>
        </p:txBody>
      </p:sp>
      <p:sp>
        <p:nvSpPr>
          <p:cNvPr id="89" name="Текст 2">
            <a:extLst>
              <a:ext uri="{FF2B5EF4-FFF2-40B4-BE49-F238E27FC236}">
                <a16:creationId xmlns:a16="http://schemas.microsoft.com/office/drawing/2014/main" id="{3D6730C0-BB85-402D-8E69-C4AF72A40BF4}"/>
              </a:ext>
            </a:extLst>
          </p:cNvPr>
          <p:cNvSpPr txBox="1">
            <a:spLocks/>
          </p:cNvSpPr>
          <p:nvPr/>
        </p:nvSpPr>
        <p:spPr>
          <a:xfrm>
            <a:off x="805738" y="2623612"/>
            <a:ext cx="916738" cy="766746"/>
          </a:xfrm>
          <a:prstGeom prst="rect">
            <a:avLst/>
          </a:prstGeom>
          <a:noFill/>
          <a:effectLst/>
        </p:spPr>
        <p:txBody>
          <a:bodyPr vert="horz" lIns="0" tIns="9000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dirty="0">
                <a:solidFill>
                  <a:schemeClr val="bg1">
                    <a:alpha val="10000"/>
                  </a:schemeClr>
                </a:solidFill>
                <a:latin typeface="Rostelecom Basis Medium" panose="020B0603030604040103" pitchFamily="34" charset="0"/>
              </a:rPr>
              <a:t>1</a:t>
            </a:r>
          </a:p>
        </p:txBody>
      </p:sp>
      <p:sp>
        <p:nvSpPr>
          <p:cNvPr id="90" name="Текст 2">
            <a:extLst>
              <a:ext uri="{FF2B5EF4-FFF2-40B4-BE49-F238E27FC236}">
                <a16:creationId xmlns:a16="http://schemas.microsoft.com/office/drawing/2014/main" id="{DC1F664A-AED3-4004-A900-752A95EA7D60}"/>
              </a:ext>
            </a:extLst>
          </p:cNvPr>
          <p:cNvSpPr txBox="1">
            <a:spLocks/>
          </p:cNvSpPr>
          <p:nvPr/>
        </p:nvSpPr>
        <p:spPr>
          <a:xfrm>
            <a:off x="2210614" y="2623612"/>
            <a:ext cx="916738" cy="766746"/>
          </a:xfrm>
          <a:prstGeom prst="rect">
            <a:avLst/>
          </a:prstGeom>
          <a:noFill/>
          <a:effectLst/>
        </p:spPr>
        <p:txBody>
          <a:bodyPr vert="horz" lIns="0" tIns="9000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dirty="0">
                <a:solidFill>
                  <a:schemeClr val="bg1">
                    <a:alpha val="10000"/>
                  </a:schemeClr>
                </a:solidFill>
                <a:latin typeface="Rostelecom Basis Medium" panose="020B0603030604040103" pitchFamily="34" charset="0"/>
              </a:rPr>
              <a:t>2</a:t>
            </a:r>
          </a:p>
        </p:txBody>
      </p:sp>
      <p:sp>
        <p:nvSpPr>
          <p:cNvPr id="91" name="Текст 2">
            <a:extLst>
              <a:ext uri="{FF2B5EF4-FFF2-40B4-BE49-F238E27FC236}">
                <a16:creationId xmlns:a16="http://schemas.microsoft.com/office/drawing/2014/main" id="{C042D172-DFDE-40D6-AD8E-3CE5376E3F2C}"/>
              </a:ext>
            </a:extLst>
          </p:cNvPr>
          <p:cNvSpPr txBox="1">
            <a:spLocks/>
          </p:cNvSpPr>
          <p:nvPr/>
        </p:nvSpPr>
        <p:spPr>
          <a:xfrm>
            <a:off x="3549552" y="2623612"/>
            <a:ext cx="916738" cy="766746"/>
          </a:xfrm>
          <a:prstGeom prst="rect">
            <a:avLst/>
          </a:prstGeom>
          <a:noFill/>
          <a:effectLst/>
        </p:spPr>
        <p:txBody>
          <a:bodyPr vert="horz" lIns="0" tIns="9000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dirty="0">
                <a:solidFill>
                  <a:schemeClr val="bg1">
                    <a:alpha val="10000"/>
                  </a:schemeClr>
                </a:solidFill>
                <a:latin typeface="Rostelecom Basis Medium" panose="020B0603030604040103" pitchFamily="34" charset="0"/>
              </a:rPr>
              <a:t>3</a:t>
            </a:r>
          </a:p>
        </p:txBody>
      </p:sp>
      <p:sp>
        <p:nvSpPr>
          <p:cNvPr id="92" name="Текст 2">
            <a:extLst>
              <a:ext uri="{FF2B5EF4-FFF2-40B4-BE49-F238E27FC236}">
                <a16:creationId xmlns:a16="http://schemas.microsoft.com/office/drawing/2014/main" id="{2BE07B19-D219-469C-A268-A6F906569824}"/>
              </a:ext>
            </a:extLst>
          </p:cNvPr>
          <p:cNvSpPr txBox="1">
            <a:spLocks/>
          </p:cNvSpPr>
          <p:nvPr/>
        </p:nvSpPr>
        <p:spPr>
          <a:xfrm>
            <a:off x="4855856" y="2623612"/>
            <a:ext cx="916738" cy="766746"/>
          </a:xfrm>
          <a:prstGeom prst="rect">
            <a:avLst/>
          </a:prstGeom>
          <a:noFill/>
          <a:effectLst/>
        </p:spPr>
        <p:txBody>
          <a:bodyPr vert="horz" lIns="0" tIns="9000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dirty="0">
                <a:solidFill>
                  <a:schemeClr val="bg1">
                    <a:alpha val="10000"/>
                  </a:schemeClr>
                </a:solidFill>
                <a:latin typeface="Rostelecom Basis Medium" panose="020B0603030604040103" pitchFamily="34" charset="0"/>
              </a:rPr>
              <a:t>4</a:t>
            </a:r>
          </a:p>
        </p:txBody>
      </p:sp>
      <p:sp>
        <p:nvSpPr>
          <p:cNvPr id="93" name="Текст 2">
            <a:extLst>
              <a:ext uri="{FF2B5EF4-FFF2-40B4-BE49-F238E27FC236}">
                <a16:creationId xmlns:a16="http://schemas.microsoft.com/office/drawing/2014/main" id="{A117FE9A-EF20-4263-B9CC-FA2B6166A2D8}"/>
              </a:ext>
            </a:extLst>
          </p:cNvPr>
          <p:cNvSpPr txBox="1">
            <a:spLocks/>
          </p:cNvSpPr>
          <p:nvPr/>
        </p:nvSpPr>
        <p:spPr>
          <a:xfrm>
            <a:off x="8120603" y="2623612"/>
            <a:ext cx="916738" cy="766746"/>
          </a:xfrm>
          <a:prstGeom prst="rect">
            <a:avLst/>
          </a:prstGeom>
          <a:noFill/>
          <a:effectLst/>
        </p:spPr>
        <p:txBody>
          <a:bodyPr vert="horz" lIns="0" tIns="9000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dirty="0">
                <a:solidFill>
                  <a:schemeClr val="bg1">
                    <a:alpha val="10000"/>
                  </a:schemeClr>
                </a:solidFill>
                <a:latin typeface="Rostelecom Basis Medium" panose="020B0603030604040103" pitchFamily="34" charset="0"/>
              </a:rPr>
              <a:t>6</a:t>
            </a:r>
          </a:p>
        </p:txBody>
      </p:sp>
      <p:sp>
        <p:nvSpPr>
          <p:cNvPr id="94" name="Текст 2">
            <a:extLst>
              <a:ext uri="{FF2B5EF4-FFF2-40B4-BE49-F238E27FC236}">
                <a16:creationId xmlns:a16="http://schemas.microsoft.com/office/drawing/2014/main" id="{ED46A7A0-002B-43DD-A455-4554B28DF8F4}"/>
              </a:ext>
            </a:extLst>
          </p:cNvPr>
          <p:cNvSpPr txBox="1">
            <a:spLocks/>
          </p:cNvSpPr>
          <p:nvPr/>
        </p:nvSpPr>
        <p:spPr>
          <a:xfrm>
            <a:off x="9457314" y="2623612"/>
            <a:ext cx="916738" cy="766746"/>
          </a:xfrm>
          <a:prstGeom prst="rect">
            <a:avLst/>
          </a:prstGeom>
          <a:noFill/>
          <a:effectLst/>
        </p:spPr>
        <p:txBody>
          <a:bodyPr vert="horz" lIns="0" tIns="9000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bg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000" dirty="0">
                <a:solidFill>
                  <a:schemeClr val="bg1">
                    <a:alpha val="10000"/>
                  </a:schemeClr>
                </a:solidFill>
                <a:latin typeface="Rostelecom Basis Medium" panose="020B0603030604040103" pitchFamily="34" charset="0"/>
              </a:rPr>
              <a:t>7</a:t>
            </a:r>
          </a:p>
        </p:txBody>
      </p:sp>
      <p:sp>
        <p:nvSpPr>
          <p:cNvPr id="95" name="Дуга 94">
            <a:extLst>
              <a:ext uri="{FF2B5EF4-FFF2-40B4-BE49-F238E27FC236}">
                <a16:creationId xmlns:a16="http://schemas.microsoft.com/office/drawing/2014/main" id="{34C20FDA-D0A5-4163-894D-C623260AD96B}"/>
              </a:ext>
            </a:extLst>
          </p:cNvPr>
          <p:cNvSpPr/>
          <p:nvPr/>
        </p:nvSpPr>
        <p:spPr>
          <a:xfrm>
            <a:off x="10066029" y="1745181"/>
            <a:ext cx="1694832" cy="1786150"/>
          </a:xfrm>
          <a:prstGeom prst="arc">
            <a:avLst>
              <a:gd name="adj1" fmla="val 16081135"/>
              <a:gd name="adj2" fmla="val 5650358"/>
            </a:avLst>
          </a:prstGeom>
          <a:ln w="38100">
            <a:solidFill>
              <a:srgbClr val="750C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Дуга 96">
            <a:extLst>
              <a:ext uri="{FF2B5EF4-FFF2-40B4-BE49-F238E27FC236}">
                <a16:creationId xmlns:a16="http://schemas.microsoft.com/office/drawing/2014/main" id="{53FB9923-7DCF-4B95-89FC-182FCE422C4C}"/>
              </a:ext>
            </a:extLst>
          </p:cNvPr>
          <p:cNvSpPr/>
          <p:nvPr/>
        </p:nvSpPr>
        <p:spPr>
          <a:xfrm rot="10800000">
            <a:off x="492960" y="1745181"/>
            <a:ext cx="1694832" cy="1786150"/>
          </a:xfrm>
          <a:prstGeom prst="arc">
            <a:avLst>
              <a:gd name="adj1" fmla="val 16081135"/>
              <a:gd name="adj2" fmla="val 5650358"/>
            </a:avLst>
          </a:prstGeom>
          <a:ln w="38100">
            <a:solidFill>
              <a:srgbClr val="750C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FDD1296-F273-44BC-86DB-CD6414D99493}"/>
              </a:ext>
            </a:extLst>
          </p:cNvPr>
          <p:cNvCxnSpPr>
            <a:cxnSpLocks/>
            <a:stCxn id="95" idx="0"/>
          </p:cNvCxnSpPr>
          <p:nvPr/>
        </p:nvCxnSpPr>
        <p:spPr>
          <a:xfrm flipH="1" flipV="1">
            <a:off x="1530886" y="1745182"/>
            <a:ext cx="9351688" cy="592"/>
          </a:xfrm>
          <a:prstGeom prst="line">
            <a:avLst/>
          </a:prstGeom>
          <a:ln w="38100">
            <a:solidFill>
              <a:srgbClr val="750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C09F06CD-06DC-43AE-8D8B-84CC12DF2A6D}"/>
              </a:ext>
            </a:extLst>
          </p:cNvPr>
          <p:cNvCxnSpPr>
            <a:cxnSpLocks/>
          </p:cNvCxnSpPr>
          <p:nvPr/>
        </p:nvCxnSpPr>
        <p:spPr>
          <a:xfrm flipH="1">
            <a:off x="1371247" y="3540786"/>
            <a:ext cx="9413652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Текст 3">
            <a:extLst>
              <a:ext uri="{FF2B5EF4-FFF2-40B4-BE49-F238E27FC236}">
                <a16:creationId xmlns:a16="http://schemas.microsoft.com/office/drawing/2014/main" id="{F39FEA96-0CEE-47B9-A101-40AD14E6D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3478560" y="3549253"/>
            <a:ext cx="4453341" cy="281356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FF9933"/>
                </a:solidFill>
                <a:latin typeface="Rostelecom Basis Medium" panose="020B0603030604040103" pitchFamily="34" charset="0"/>
              </a:rPr>
              <a:t>5 лет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F6553B-F4C7-49ED-B5B7-4DA37A7A3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4" t="58322"/>
          <a:stretch/>
        </p:blipFill>
        <p:spPr>
          <a:xfrm>
            <a:off x="8616502" y="4894103"/>
            <a:ext cx="1757550" cy="6179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B3BEA01-D812-4541-94E3-DD5FD5B5D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0" t="51226" r="28910"/>
          <a:stretch/>
        </p:blipFill>
        <p:spPr>
          <a:xfrm>
            <a:off x="5161072" y="4858891"/>
            <a:ext cx="2481291" cy="7022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73E25F-1746-4911-B16F-B1F8A9C85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r="44693" b="58364"/>
          <a:stretch/>
        </p:blipFill>
        <p:spPr>
          <a:xfrm>
            <a:off x="1562670" y="4857362"/>
            <a:ext cx="2296109" cy="75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F47DF91A-0A46-4CB3-AA96-9B7A98EEEB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7897" y="4907193"/>
            <a:ext cx="4346643" cy="12818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Сложность построения и эксплуатации сетей для компаний с </a:t>
            </a:r>
            <a:r>
              <a:rPr lang="ru-RU" dirty="0" err="1"/>
              <a:t>геораспределенными</a:t>
            </a:r>
            <a:r>
              <a:rPr lang="ru-RU" dirty="0"/>
              <a:t> офисами в присутствием в разных регионах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C6C1F07-9A02-4A26-AA2A-AF4072E975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3987" y="2843214"/>
            <a:ext cx="4450380" cy="11888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Нехватка бюджета на оперативное построение новых сетей и обновление оборудования для существующих.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B2701-98EF-419F-9097-A17ECEAD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41" y="322144"/>
            <a:ext cx="10959997" cy="547842"/>
          </a:xfrm>
        </p:spPr>
        <p:txBody>
          <a:bodyPr/>
          <a:lstStyle/>
          <a:p>
            <a:r>
              <a:rPr lang="ru-RU" dirty="0"/>
              <a:t>Основные проблемы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C16889F-F03F-4843-B858-68802004A2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57763" y="4907193"/>
            <a:ext cx="4966478" cy="9331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Отсутствие гарантий для поддержания ключевых бизнес-функций при выполнении непрофильных </a:t>
            </a:r>
            <a:br>
              <a:rPr lang="ru-RU" dirty="0"/>
            </a:br>
            <a:r>
              <a:rPr lang="ru-RU" dirty="0"/>
              <a:t>задач ИБ и ИТ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2253324B-C93B-4205-B029-C35F9A57CC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3851" y="2843214"/>
            <a:ext cx="4653015" cy="7450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Отсутствие в штате профильных специалистов и их общий дефицит на рынке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ADEEFBE4-2FEC-45F8-9363-C2C4FE2F1A8C}"/>
              </a:ext>
            </a:extLst>
          </p:cNvPr>
          <p:cNvSpPr txBox="1">
            <a:spLocks/>
          </p:cNvSpPr>
          <p:nvPr/>
        </p:nvSpPr>
        <p:spPr>
          <a:xfrm>
            <a:off x="485985" y="1017668"/>
            <a:ext cx="10322158" cy="745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  <a:latin typeface="Rostelecom Basis" panose="020B0503030604040103" pitchFamily="34" charset="0"/>
              </a:rPr>
              <a:t>Большинство компаний сталкиваются с целым рядом проблем, связанных </a:t>
            </a:r>
            <a:br>
              <a:rPr lang="ru-RU" sz="180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Rostelecom Basis" panose="020B0503030604040103" pitchFamily="34" charset="0"/>
              </a:rPr>
              <a:t>с построением и эксплуатацией защищенных сетей.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45D6B1-776C-4572-872A-06C8B8F8D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6" y="2072905"/>
            <a:ext cx="692892" cy="6785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20E18F5-424C-4D02-8094-4BCC474F6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6" y="4133520"/>
            <a:ext cx="625997" cy="74556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DD89CC-B766-4F50-8194-E21B7189AC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82" y="4133521"/>
            <a:ext cx="625997" cy="664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5E919F-241C-4A08-885F-7A86A0582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1382" y="2040861"/>
            <a:ext cx="745068" cy="7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1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8DEBE2F-477B-4859-86E3-3E9AAB42A8C8}"/>
              </a:ext>
            </a:extLst>
          </p:cNvPr>
          <p:cNvSpPr/>
          <p:nvPr/>
        </p:nvSpPr>
        <p:spPr>
          <a:xfrm>
            <a:off x="0" y="2508422"/>
            <a:ext cx="12192000" cy="4349577"/>
          </a:xfrm>
          <a:prstGeom prst="rect">
            <a:avLst/>
          </a:prstGeom>
          <a:gradFill>
            <a:gsLst>
              <a:gs pos="18200">
                <a:srgbClr val="211849"/>
              </a:gs>
              <a:gs pos="0">
                <a:srgbClr val="140E32"/>
              </a:gs>
              <a:gs pos="100000">
                <a:srgbClr val="5947B3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E9109A4-7E38-45F7-B6F6-23311675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Решаемые задачи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0AA2ABB-C97F-4F55-8167-4F5AF2C8E111}"/>
              </a:ext>
            </a:extLst>
          </p:cNvPr>
          <p:cNvGrpSpPr/>
          <p:nvPr/>
        </p:nvGrpSpPr>
        <p:grpSpPr>
          <a:xfrm>
            <a:off x="580139" y="1200793"/>
            <a:ext cx="11091108" cy="4478766"/>
            <a:chOff x="1594022" y="1689720"/>
            <a:chExt cx="8645610" cy="3451654"/>
          </a:xfrm>
          <a:solidFill>
            <a:schemeClr val="bg1"/>
          </a:solidFill>
          <a:effectLst/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FF97179-CD94-4866-8F8C-B8258AF42822}"/>
                </a:ext>
              </a:extLst>
            </p:cNvPr>
            <p:cNvSpPr/>
            <p:nvPr/>
          </p:nvSpPr>
          <p:spPr>
            <a:xfrm>
              <a:off x="1594022" y="1689720"/>
              <a:ext cx="4143632" cy="15816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DCA16B9-312E-49EF-9A21-1A37545F41FA}"/>
                </a:ext>
              </a:extLst>
            </p:cNvPr>
            <p:cNvSpPr/>
            <p:nvPr/>
          </p:nvSpPr>
          <p:spPr>
            <a:xfrm>
              <a:off x="1594022" y="3559710"/>
              <a:ext cx="4143632" cy="15816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2B2DECE-7D7D-4540-A7AD-8BCB9B3485BF}"/>
                </a:ext>
              </a:extLst>
            </p:cNvPr>
            <p:cNvSpPr/>
            <p:nvPr/>
          </p:nvSpPr>
          <p:spPr>
            <a:xfrm>
              <a:off x="6096000" y="1689720"/>
              <a:ext cx="4143632" cy="15816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AFBE991-77BE-4221-BEA3-24D8F1E647A7}"/>
                </a:ext>
              </a:extLst>
            </p:cNvPr>
            <p:cNvSpPr/>
            <p:nvPr/>
          </p:nvSpPr>
          <p:spPr>
            <a:xfrm>
              <a:off x="6096000" y="3559710"/>
              <a:ext cx="4143632" cy="15816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B844A521-2DDC-4AE0-A992-33655D701C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7642" y="2321513"/>
            <a:ext cx="4066619" cy="778818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Предоставление</a:t>
            </a:r>
            <a:r>
              <a:rPr lang="en-US" dirty="0"/>
              <a:t> </a:t>
            </a:r>
            <a:r>
              <a:rPr lang="ru-RU" dirty="0"/>
              <a:t>и эксплуатация защищенных сетей силами специалистов «Ростелеком» и «Ростелеком-Солар»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03C9A5B-9ED8-474B-95FA-529091F68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30456" y="2279504"/>
            <a:ext cx="4066619" cy="77881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Решение проблемы нехватки бюджетов за счет более низкой стоимости сервиса и разбиения платежей на удобные части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</p:txBody>
      </p:sp>
      <p:sp>
        <p:nvSpPr>
          <p:cNvPr id="26" name="Текст 5">
            <a:extLst>
              <a:ext uri="{FF2B5EF4-FFF2-40B4-BE49-F238E27FC236}">
                <a16:creationId xmlns:a16="http://schemas.microsoft.com/office/drawing/2014/main" id="{E4935BAC-802F-4629-B1A7-F927AC648ED6}"/>
              </a:ext>
            </a:extLst>
          </p:cNvPr>
          <p:cNvSpPr txBox="1">
            <a:spLocks/>
          </p:cNvSpPr>
          <p:nvPr/>
        </p:nvSpPr>
        <p:spPr>
          <a:xfrm>
            <a:off x="967643" y="4672717"/>
            <a:ext cx="4438321" cy="549905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Поддержка распределенных филиальных сетей во всех регионах страны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16060457-ACD9-4556-A08D-A3B39B399D48}"/>
              </a:ext>
            </a:extLst>
          </p:cNvPr>
          <p:cNvSpPr txBox="1">
            <a:spLocks/>
          </p:cNvSpPr>
          <p:nvPr/>
        </p:nvSpPr>
        <p:spPr>
          <a:xfrm>
            <a:off x="6744101" y="4672717"/>
            <a:ext cx="4314715" cy="778818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dirty="0"/>
              <a:t>Обеспечение высокой эффективности работы сети в режиме 24/7 и </a:t>
            </a:r>
            <a:r>
              <a:rPr lang="en-US" dirty="0"/>
              <a:t>SLA</a:t>
            </a:r>
            <a:r>
              <a:rPr lang="ru-RU" dirty="0"/>
              <a:t> </a:t>
            </a:r>
            <a:br>
              <a:rPr lang="en-US" dirty="0"/>
            </a:br>
            <a:r>
              <a:rPr lang="ru-RU" dirty="0"/>
              <a:t>не менее 99,5%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B07564-AC53-42E5-9FCA-A0012BADFF24}"/>
              </a:ext>
            </a:extLst>
          </p:cNvPr>
          <p:cNvSpPr txBox="1"/>
          <p:nvPr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5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F012662-D63C-45E9-8924-A7BB3DA83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35" name="Текст 6">
            <a:extLst>
              <a:ext uri="{FF2B5EF4-FFF2-40B4-BE49-F238E27FC236}">
                <a16:creationId xmlns:a16="http://schemas.microsoft.com/office/drawing/2014/main" id="{87F8FEAA-E3C2-491F-BB57-FF5EE7CE9D9A}"/>
              </a:ext>
            </a:extLst>
          </p:cNvPr>
          <p:cNvSpPr txBox="1">
            <a:spLocks/>
          </p:cNvSpPr>
          <p:nvPr/>
        </p:nvSpPr>
        <p:spPr>
          <a:xfrm>
            <a:off x="7629365" y="1675737"/>
            <a:ext cx="3041988" cy="334133"/>
          </a:xfrm>
          <a:prstGeom prst="rect">
            <a:avLst/>
          </a:prstGeom>
        </p:spPr>
        <p:txBody>
          <a:bodyPr lIns="0" tIns="90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/>
              <a:t>Оптимизация бюджетов</a:t>
            </a:r>
          </a:p>
        </p:txBody>
      </p:sp>
      <p:sp>
        <p:nvSpPr>
          <p:cNvPr id="36" name="Текст 5">
            <a:extLst>
              <a:ext uri="{FF2B5EF4-FFF2-40B4-BE49-F238E27FC236}">
                <a16:creationId xmlns:a16="http://schemas.microsoft.com/office/drawing/2014/main" id="{CD7AEA62-92F7-4EF4-846F-5A9ED6ABD716}"/>
              </a:ext>
            </a:extLst>
          </p:cNvPr>
          <p:cNvSpPr txBox="1">
            <a:spLocks/>
          </p:cNvSpPr>
          <p:nvPr/>
        </p:nvSpPr>
        <p:spPr>
          <a:xfrm>
            <a:off x="1813738" y="4055839"/>
            <a:ext cx="2818997" cy="413885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Работа во всех регионах</a:t>
            </a:r>
          </a:p>
        </p:txBody>
      </p:sp>
      <p:sp>
        <p:nvSpPr>
          <p:cNvPr id="39" name="Текст 5">
            <a:extLst>
              <a:ext uri="{FF2B5EF4-FFF2-40B4-BE49-F238E27FC236}">
                <a16:creationId xmlns:a16="http://schemas.microsoft.com/office/drawing/2014/main" id="{63CFDC98-D0F8-406B-8C56-9B22F0C5A7DC}"/>
              </a:ext>
            </a:extLst>
          </p:cNvPr>
          <p:cNvSpPr txBox="1">
            <a:spLocks/>
          </p:cNvSpPr>
          <p:nvPr/>
        </p:nvSpPr>
        <p:spPr>
          <a:xfrm>
            <a:off x="1813738" y="1685618"/>
            <a:ext cx="2818997" cy="413885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Защита сетей</a:t>
            </a:r>
          </a:p>
        </p:txBody>
      </p:sp>
      <p:sp>
        <p:nvSpPr>
          <p:cNvPr id="40" name="Текст 5">
            <a:extLst>
              <a:ext uri="{FF2B5EF4-FFF2-40B4-BE49-F238E27FC236}">
                <a16:creationId xmlns:a16="http://schemas.microsoft.com/office/drawing/2014/main" id="{2B98226A-FB8E-48BC-B628-8C7D1CDB1C0C}"/>
              </a:ext>
            </a:extLst>
          </p:cNvPr>
          <p:cNvSpPr txBox="1">
            <a:spLocks/>
          </p:cNvSpPr>
          <p:nvPr/>
        </p:nvSpPr>
        <p:spPr>
          <a:xfrm>
            <a:off x="7622439" y="4059140"/>
            <a:ext cx="2866116" cy="413885"/>
          </a:xfrm>
          <a:prstGeom prst="rect">
            <a:avLst/>
          </a:prstGeom>
        </p:spPr>
        <p:txBody>
          <a:bodyPr lIns="0" tIns="90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600" b="0" i="0" kern="1200" dirty="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Работоспособность сети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A871B2-557F-4B94-9330-935A899ED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099" y="3825961"/>
            <a:ext cx="814623" cy="8146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F7F806-6EC4-460D-9ED8-6E41C52A0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9947" y="3772389"/>
            <a:ext cx="864500" cy="864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3547E2-546E-4C61-BA8A-D3D4D6BA0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0091" y="1464221"/>
            <a:ext cx="814087" cy="8140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A77085-7D44-4448-939F-01C1ED9A9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546" y="1464221"/>
            <a:ext cx="713394" cy="7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7172E87B-0220-478F-85D3-3AED3F101750}"/>
              </a:ext>
            </a:extLst>
          </p:cNvPr>
          <p:cNvCxnSpPr>
            <a:cxnSpLocks/>
          </p:cNvCxnSpPr>
          <p:nvPr/>
        </p:nvCxnSpPr>
        <p:spPr>
          <a:xfrm>
            <a:off x="3383280" y="4835177"/>
            <a:ext cx="5271076" cy="0"/>
          </a:xfrm>
          <a:prstGeom prst="line">
            <a:avLst/>
          </a:prstGeom>
          <a:ln w="19050">
            <a:solidFill>
              <a:srgbClr val="750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852FEC5-F556-4DC5-83F2-E04408986727}"/>
              </a:ext>
            </a:extLst>
          </p:cNvPr>
          <p:cNvGrpSpPr/>
          <p:nvPr/>
        </p:nvGrpSpPr>
        <p:grpSpPr>
          <a:xfrm>
            <a:off x="3137446" y="3007041"/>
            <a:ext cx="5785242" cy="560874"/>
            <a:chOff x="3137446" y="3007041"/>
            <a:chExt cx="5785242" cy="560874"/>
          </a:xfrm>
          <a:solidFill>
            <a:srgbClr val="FF903F"/>
          </a:solidFill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2905DA32-2A35-4DEA-80C1-6D4D32CE1719}"/>
                </a:ext>
              </a:extLst>
            </p:cNvPr>
            <p:cNvGrpSpPr/>
            <p:nvPr/>
          </p:nvGrpSpPr>
          <p:grpSpPr>
            <a:xfrm>
              <a:off x="3137446" y="3047477"/>
              <a:ext cx="5785242" cy="520438"/>
              <a:chOff x="3137446" y="3047477"/>
              <a:chExt cx="5785242" cy="520438"/>
            </a:xfrm>
            <a:grpFill/>
          </p:grpSpPr>
          <p:cxnSp>
            <p:nvCxnSpPr>
              <p:cNvPr id="122" name="Прямая соединительная линия 121">
                <a:extLst>
                  <a:ext uri="{FF2B5EF4-FFF2-40B4-BE49-F238E27FC236}">
                    <a16:creationId xmlns:a16="http://schemas.microsoft.com/office/drawing/2014/main" id="{9AF0A6BF-382D-439B-BE88-38CB397ED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9313" y="3055338"/>
                <a:ext cx="5526817" cy="0"/>
              </a:xfrm>
              <a:prstGeom prst="line">
                <a:avLst/>
              </a:prstGeom>
              <a:grpFill/>
              <a:ln w="19050">
                <a:solidFill>
                  <a:srgbClr val="FF903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>
                <a:extLst>
                  <a:ext uri="{FF2B5EF4-FFF2-40B4-BE49-F238E27FC236}">
                    <a16:creationId xmlns:a16="http://schemas.microsoft.com/office/drawing/2014/main" id="{FCCBE8B4-D6CE-4C8E-8914-6C3773103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9313" y="3047477"/>
                <a:ext cx="0" cy="373663"/>
              </a:xfrm>
              <a:prstGeom prst="line">
                <a:avLst/>
              </a:prstGeom>
              <a:grpFill/>
              <a:ln w="19050">
                <a:solidFill>
                  <a:srgbClr val="FF903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>
                <a:extLst>
                  <a:ext uri="{FF2B5EF4-FFF2-40B4-BE49-F238E27FC236}">
                    <a16:creationId xmlns:a16="http://schemas.microsoft.com/office/drawing/2014/main" id="{F3197DFF-AB65-4B28-B644-3074BE060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8843" y="3047477"/>
                <a:ext cx="0" cy="359109"/>
              </a:xfrm>
              <a:prstGeom prst="line">
                <a:avLst/>
              </a:prstGeom>
              <a:grpFill/>
              <a:ln w="19050">
                <a:solidFill>
                  <a:srgbClr val="FF903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Равнобедренный треугольник 18">
                <a:extLst>
                  <a:ext uri="{FF2B5EF4-FFF2-40B4-BE49-F238E27FC236}">
                    <a16:creationId xmlns:a16="http://schemas.microsoft.com/office/drawing/2014/main" id="{871CECD0-B7AA-42F3-993B-237548B48A1A}"/>
                  </a:ext>
                </a:extLst>
              </p:cNvPr>
              <p:cNvSpPr/>
              <p:nvPr/>
            </p:nvSpPr>
            <p:spPr>
              <a:xfrm rot="10800000">
                <a:off x="3137446" y="3402036"/>
                <a:ext cx="268332" cy="165879"/>
              </a:xfrm>
              <a:prstGeom prst="triangle">
                <a:avLst/>
              </a:prstGeom>
              <a:grpFill/>
              <a:ln>
                <a:solidFill>
                  <a:srgbClr val="FF90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Равнобедренный треугольник 126">
                <a:extLst>
                  <a:ext uri="{FF2B5EF4-FFF2-40B4-BE49-F238E27FC236}">
                    <a16:creationId xmlns:a16="http://schemas.microsoft.com/office/drawing/2014/main" id="{83210659-22AF-48FF-852C-6BF9805F1074}"/>
                  </a:ext>
                </a:extLst>
              </p:cNvPr>
              <p:cNvSpPr/>
              <p:nvPr/>
            </p:nvSpPr>
            <p:spPr>
              <a:xfrm rot="10800000">
                <a:off x="8654356" y="3402036"/>
                <a:ext cx="268332" cy="165879"/>
              </a:xfrm>
              <a:prstGeom prst="triangle">
                <a:avLst/>
              </a:prstGeom>
              <a:grpFill/>
              <a:ln>
                <a:solidFill>
                  <a:srgbClr val="FF90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A3D671D3-AB92-44C2-AA50-B4AEF7787E2B}"/>
                </a:ext>
              </a:extLst>
            </p:cNvPr>
            <p:cNvSpPr/>
            <p:nvPr/>
          </p:nvSpPr>
          <p:spPr>
            <a:xfrm>
              <a:off x="5993510" y="3007041"/>
              <a:ext cx="90000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9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8E18B3-F78B-459F-98D7-1639E4C3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39" y="322144"/>
            <a:ext cx="11059283" cy="547842"/>
          </a:xfrm>
        </p:spPr>
        <p:txBody>
          <a:bodyPr/>
          <a:lstStyle/>
          <a:p>
            <a:r>
              <a:rPr lang="ru-RU" dirty="0"/>
              <a:t>Защищенное взаимодействие площадок клиента</a:t>
            </a:r>
          </a:p>
        </p:txBody>
      </p:sp>
      <p:sp>
        <p:nvSpPr>
          <p:cNvPr id="120" name="Текст 6">
            <a:extLst>
              <a:ext uri="{FF2B5EF4-FFF2-40B4-BE49-F238E27FC236}">
                <a16:creationId xmlns:a16="http://schemas.microsoft.com/office/drawing/2014/main" id="{4886963F-1F11-46A1-92F0-D3D5146888A3}"/>
              </a:ext>
            </a:extLst>
          </p:cNvPr>
          <p:cNvSpPr txBox="1">
            <a:spLocks/>
          </p:cNvSpPr>
          <p:nvPr/>
        </p:nvSpPr>
        <p:spPr>
          <a:xfrm>
            <a:off x="488227" y="1017668"/>
            <a:ext cx="10852321" cy="1029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Rostelecom Basis" panose="020B0503030604040103" pitchFamily="34" charset="0"/>
              </a:rPr>
              <a:t>Построение системы защищенного взаимодействия между территориально распределенными филиалами компании клиента, последующая эксплуатация системы, мониторинг и реагирование на инциденты.</a:t>
            </a:r>
          </a:p>
        </p:txBody>
      </p: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AF134DAC-478F-4E2A-8A1C-1F6C21F5D82F}"/>
              </a:ext>
            </a:extLst>
          </p:cNvPr>
          <p:cNvGrpSpPr/>
          <p:nvPr/>
        </p:nvGrpSpPr>
        <p:grpSpPr>
          <a:xfrm>
            <a:off x="3311424" y="4571503"/>
            <a:ext cx="90000" cy="274465"/>
            <a:chOff x="2380629" y="2160876"/>
            <a:chExt cx="90000" cy="274465"/>
          </a:xfrm>
        </p:grpSpPr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EF82871B-204B-487B-A672-86E0DF14AE90}"/>
                </a:ext>
              </a:extLst>
            </p:cNvPr>
            <p:cNvCxnSpPr>
              <a:cxnSpLocks/>
            </p:cNvCxnSpPr>
            <p:nvPr/>
          </p:nvCxnSpPr>
          <p:spPr>
            <a:xfrm>
              <a:off x="2423270" y="2255639"/>
              <a:ext cx="0" cy="179702"/>
            </a:xfrm>
            <a:prstGeom prst="line">
              <a:avLst/>
            </a:prstGeom>
            <a:ln w="19050">
              <a:solidFill>
                <a:srgbClr val="750C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1DFAEC14-C9E3-458E-9CFF-D2D2BEB311F8}"/>
                </a:ext>
              </a:extLst>
            </p:cNvPr>
            <p:cNvSpPr/>
            <p:nvPr/>
          </p:nvSpPr>
          <p:spPr>
            <a:xfrm>
              <a:off x="2380629" y="2160876"/>
              <a:ext cx="90000" cy="90000"/>
            </a:xfrm>
            <a:prstGeom prst="ellipse">
              <a:avLst/>
            </a:prstGeom>
            <a:noFill/>
            <a:ln w="19050">
              <a:solidFill>
                <a:srgbClr val="750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B2DD4249-6112-4A66-9E0F-1BE891629F45}"/>
              </a:ext>
            </a:extLst>
          </p:cNvPr>
          <p:cNvGrpSpPr/>
          <p:nvPr/>
        </p:nvGrpSpPr>
        <p:grpSpPr>
          <a:xfrm>
            <a:off x="8641999" y="4577376"/>
            <a:ext cx="90000" cy="264579"/>
            <a:chOff x="2380629" y="2160876"/>
            <a:chExt cx="90000" cy="264579"/>
          </a:xfrm>
        </p:grpSpPr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5F9FCA72-9880-461E-90C0-7CCD956516E9}"/>
                </a:ext>
              </a:extLst>
            </p:cNvPr>
            <p:cNvCxnSpPr>
              <a:cxnSpLocks/>
            </p:cNvCxnSpPr>
            <p:nvPr/>
          </p:nvCxnSpPr>
          <p:spPr>
            <a:xfrm>
              <a:off x="2427389" y="2259686"/>
              <a:ext cx="0" cy="165769"/>
            </a:xfrm>
            <a:prstGeom prst="line">
              <a:avLst/>
            </a:prstGeom>
            <a:ln w="19050">
              <a:solidFill>
                <a:srgbClr val="750C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A3733F2D-F6B9-4D4C-8F36-544E6B297FB9}"/>
                </a:ext>
              </a:extLst>
            </p:cNvPr>
            <p:cNvSpPr/>
            <p:nvPr/>
          </p:nvSpPr>
          <p:spPr>
            <a:xfrm>
              <a:off x="2380629" y="2160876"/>
              <a:ext cx="90000" cy="90000"/>
            </a:xfrm>
            <a:prstGeom prst="ellipse">
              <a:avLst/>
            </a:prstGeom>
            <a:noFill/>
            <a:ln w="19050">
              <a:solidFill>
                <a:srgbClr val="750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CA67FF3-3169-4A51-9F42-B132DD51CF84}"/>
              </a:ext>
            </a:extLst>
          </p:cNvPr>
          <p:cNvGrpSpPr/>
          <p:nvPr/>
        </p:nvGrpSpPr>
        <p:grpSpPr>
          <a:xfrm>
            <a:off x="1102582" y="4571503"/>
            <a:ext cx="2160806" cy="313135"/>
            <a:chOff x="1102582" y="4571503"/>
            <a:chExt cx="2160806" cy="313135"/>
          </a:xfrm>
        </p:grpSpPr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4DF05EA8-2697-4D4C-8B58-67AA7AC76C73}"/>
                </a:ext>
              </a:extLst>
            </p:cNvPr>
            <p:cNvCxnSpPr>
              <a:cxnSpLocks/>
            </p:cNvCxnSpPr>
            <p:nvPr/>
          </p:nvCxnSpPr>
          <p:spPr>
            <a:xfrm>
              <a:off x="1152320" y="4837138"/>
              <a:ext cx="2064471" cy="0"/>
            </a:xfrm>
            <a:prstGeom prst="line">
              <a:avLst/>
            </a:prstGeom>
            <a:ln w="19050">
              <a:solidFill>
                <a:srgbClr val="8D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F9A76726-F1C0-4332-8B3F-64820CCE6AFD}"/>
                </a:ext>
              </a:extLst>
            </p:cNvPr>
            <p:cNvSpPr/>
            <p:nvPr/>
          </p:nvSpPr>
          <p:spPr>
            <a:xfrm>
              <a:off x="2157894" y="4794638"/>
              <a:ext cx="90001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D8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4D701620-FBD9-444F-9846-FEAF2A025CA4}"/>
                </a:ext>
              </a:extLst>
            </p:cNvPr>
            <p:cNvGrpSpPr/>
            <p:nvPr/>
          </p:nvGrpSpPr>
          <p:grpSpPr>
            <a:xfrm>
              <a:off x="3173387" y="4572000"/>
              <a:ext cx="90001" cy="274465"/>
              <a:chOff x="3173387" y="4582911"/>
              <a:chExt cx="90001" cy="274465"/>
            </a:xfrm>
          </p:grpSpPr>
          <p:cxnSp>
            <p:nvCxnSpPr>
              <p:cNvPr id="142" name="Прямая соединительная линия 141">
                <a:extLst>
                  <a:ext uri="{FF2B5EF4-FFF2-40B4-BE49-F238E27FC236}">
                    <a16:creationId xmlns:a16="http://schemas.microsoft.com/office/drawing/2014/main" id="{7665A879-6A6D-46C7-9476-CD228607D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37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id="{0A75C00F-F316-4175-887C-51C01C00B492}"/>
                  </a:ext>
                </a:extLst>
              </p:cNvPr>
              <p:cNvSpPr/>
              <p:nvPr/>
            </p:nvSpPr>
            <p:spPr>
              <a:xfrm>
                <a:off x="3173387" y="4582911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CD8EC476-FCD4-4E1D-B52B-636033C314C4}"/>
                </a:ext>
              </a:extLst>
            </p:cNvPr>
            <p:cNvGrpSpPr/>
            <p:nvPr/>
          </p:nvGrpSpPr>
          <p:grpSpPr>
            <a:xfrm>
              <a:off x="1102582" y="4571503"/>
              <a:ext cx="90001" cy="274465"/>
              <a:chOff x="3170245" y="4582911"/>
              <a:chExt cx="90001" cy="274465"/>
            </a:xfrm>
          </p:grpSpPr>
          <p:cxnSp>
            <p:nvCxnSpPr>
              <p:cNvPr id="147" name="Прямая соединительная линия 146">
                <a:extLst>
                  <a:ext uri="{FF2B5EF4-FFF2-40B4-BE49-F238E27FC236}">
                    <a16:creationId xmlns:a16="http://schemas.microsoft.com/office/drawing/2014/main" id="{67C2C63C-4F06-4EB0-8AA1-1FC6C498A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37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Овал 147">
                <a:extLst>
                  <a:ext uri="{FF2B5EF4-FFF2-40B4-BE49-F238E27FC236}">
                    <a16:creationId xmlns:a16="http://schemas.microsoft.com/office/drawing/2014/main" id="{39FEFE13-57D2-4689-A188-13E155D552A0}"/>
                  </a:ext>
                </a:extLst>
              </p:cNvPr>
              <p:cNvSpPr/>
              <p:nvPr/>
            </p:nvSpPr>
            <p:spPr>
              <a:xfrm>
                <a:off x="3170245" y="4582911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2F051871-1DEA-4411-BBE9-A2B43FE56413}"/>
              </a:ext>
            </a:extLst>
          </p:cNvPr>
          <p:cNvGrpSpPr/>
          <p:nvPr/>
        </p:nvGrpSpPr>
        <p:grpSpPr>
          <a:xfrm>
            <a:off x="8804222" y="4574688"/>
            <a:ext cx="2157664" cy="308111"/>
            <a:chOff x="1105724" y="4576527"/>
            <a:chExt cx="2157664" cy="308111"/>
          </a:xfrm>
        </p:grpSpPr>
        <p:cxnSp>
          <p:nvCxnSpPr>
            <p:cNvPr id="150" name="Прямая соединительная линия 149">
              <a:extLst>
                <a:ext uri="{FF2B5EF4-FFF2-40B4-BE49-F238E27FC236}">
                  <a16:creationId xmlns:a16="http://schemas.microsoft.com/office/drawing/2014/main" id="{F66116A6-2F75-4E54-8758-DB853201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52320" y="4837138"/>
              <a:ext cx="2064471" cy="0"/>
            </a:xfrm>
            <a:prstGeom prst="line">
              <a:avLst/>
            </a:prstGeom>
            <a:ln w="19050">
              <a:solidFill>
                <a:srgbClr val="8D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3351F54C-0E8E-44E8-9A38-9E33476B055E}"/>
                </a:ext>
              </a:extLst>
            </p:cNvPr>
            <p:cNvSpPr/>
            <p:nvPr/>
          </p:nvSpPr>
          <p:spPr>
            <a:xfrm>
              <a:off x="2148468" y="4794638"/>
              <a:ext cx="90001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D8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FD10D966-2129-4D46-84DF-CB9ED5E2F600}"/>
                </a:ext>
              </a:extLst>
            </p:cNvPr>
            <p:cNvGrpSpPr/>
            <p:nvPr/>
          </p:nvGrpSpPr>
          <p:grpSpPr>
            <a:xfrm>
              <a:off x="3173387" y="4577024"/>
              <a:ext cx="90001" cy="269711"/>
              <a:chOff x="3173387" y="4587935"/>
              <a:chExt cx="90001" cy="269711"/>
            </a:xfrm>
          </p:grpSpPr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:a16="http://schemas.microsoft.com/office/drawing/2014/main" id="{5597D4FD-E4BE-49F0-A800-ADBC68713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64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Овал 156">
                <a:extLst>
                  <a:ext uri="{FF2B5EF4-FFF2-40B4-BE49-F238E27FC236}">
                    <a16:creationId xmlns:a16="http://schemas.microsoft.com/office/drawing/2014/main" id="{956DEA37-7295-4110-A336-E971EF95F0E1}"/>
                  </a:ext>
                </a:extLst>
              </p:cNvPr>
              <p:cNvSpPr/>
              <p:nvPr/>
            </p:nvSpPr>
            <p:spPr>
              <a:xfrm>
                <a:off x="3173387" y="4587935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852131C2-F576-4CED-BE5F-B586DEA914F4}"/>
                </a:ext>
              </a:extLst>
            </p:cNvPr>
            <p:cNvGrpSpPr/>
            <p:nvPr/>
          </p:nvGrpSpPr>
          <p:grpSpPr>
            <a:xfrm>
              <a:off x="1105724" y="4576527"/>
              <a:ext cx="90001" cy="269711"/>
              <a:chOff x="3173387" y="4587935"/>
              <a:chExt cx="90001" cy="269711"/>
            </a:xfrm>
          </p:grpSpPr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id="{1612B109-7B85-4D52-BE8F-805BE5BCA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64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Овал 154">
                <a:extLst>
                  <a:ext uri="{FF2B5EF4-FFF2-40B4-BE49-F238E27FC236}">
                    <a16:creationId xmlns:a16="http://schemas.microsoft.com/office/drawing/2014/main" id="{8728B5D7-D4CD-4EFB-A5F4-487F96809360}"/>
                  </a:ext>
                </a:extLst>
              </p:cNvPr>
              <p:cNvSpPr/>
              <p:nvPr/>
            </p:nvSpPr>
            <p:spPr>
              <a:xfrm>
                <a:off x="3173387" y="4587935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D1577023-2FC6-46A2-A75B-843C944E4BD4}"/>
              </a:ext>
            </a:extLst>
          </p:cNvPr>
          <p:cNvCxnSpPr>
            <a:cxnSpLocks/>
          </p:cNvCxnSpPr>
          <p:nvPr/>
        </p:nvCxnSpPr>
        <p:spPr>
          <a:xfrm>
            <a:off x="5601147" y="4735004"/>
            <a:ext cx="89157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E3D5402C-C724-42AA-8F5B-AACDA8E3EB9B}"/>
              </a:ext>
            </a:extLst>
          </p:cNvPr>
          <p:cNvCxnSpPr>
            <a:cxnSpLocks/>
          </p:cNvCxnSpPr>
          <p:nvPr/>
        </p:nvCxnSpPr>
        <p:spPr>
          <a:xfrm>
            <a:off x="5605984" y="4923713"/>
            <a:ext cx="89157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Текст 5">
            <a:extLst>
              <a:ext uri="{FF2B5EF4-FFF2-40B4-BE49-F238E27FC236}">
                <a16:creationId xmlns:a16="http://schemas.microsoft.com/office/drawing/2014/main" id="{2AEA04B2-CB81-4510-9F1D-7CE52C66CD9E}"/>
              </a:ext>
            </a:extLst>
          </p:cNvPr>
          <p:cNvSpPr txBox="1">
            <a:spLocks/>
          </p:cNvSpPr>
          <p:nvPr/>
        </p:nvSpPr>
        <p:spPr>
          <a:xfrm>
            <a:off x="5141448" y="3157534"/>
            <a:ext cx="1790683" cy="267562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Администраторы</a:t>
            </a:r>
            <a:br>
              <a:rPr lang="ru-RU" sz="1000" dirty="0"/>
            </a:br>
            <a:r>
              <a:rPr lang="ru-RU" sz="1000" dirty="0"/>
              <a:t>«Ростелеком-Солар»</a:t>
            </a:r>
          </a:p>
        </p:txBody>
      </p:sp>
      <p:sp>
        <p:nvSpPr>
          <p:cNvPr id="174" name="Текст 5">
            <a:extLst>
              <a:ext uri="{FF2B5EF4-FFF2-40B4-BE49-F238E27FC236}">
                <a16:creationId xmlns:a16="http://schemas.microsoft.com/office/drawing/2014/main" id="{EF1A1CA6-0BD0-4CA0-B267-819F6A4EB1D8}"/>
              </a:ext>
            </a:extLst>
          </p:cNvPr>
          <p:cNvSpPr txBox="1">
            <a:spLocks/>
          </p:cNvSpPr>
          <p:nvPr/>
        </p:nvSpPr>
        <p:spPr>
          <a:xfrm>
            <a:off x="3724794" y="2314132"/>
            <a:ext cx="966171" cy="396805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5" name="Текст 5">
            <a:extLst>
              <a:ext uri="{FF2B5EF4-FFF2-40B4-BE49-F238E27FC236}">
                <a16:creationId xmlns:a16="http://schemas.microsoft.com/office/drawing/2014/main" id="{5FE74D8C-8E9E-4472-8AE7-449AFD22A907}"/>
              </a:ext>
            </a:extLst>
          </p:cNvPr>
          <p:cNvSpPr txBox="1">
            <a:spLocks/>
          </p:cNvSpPr>
          <p:nvPr/>
        </p:nvSpPr>
        <p:spPr>
          <a:xfrm>
            <a:off x="7438138" y="2314132"/>
            <a:ext cx="966171" cy="396805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6" name="Текст 5">
            <a:extLst>
              <a:ext uri="{FF2B5EF4-FFF2-40B4-BE49-F238E27FC236}">
                <a16:creationId xmlns:a16="http://schemas.microsoft.com/office/drawing/2014/main" id="{04197EC9-B942-41CB-BB53-E7EE6A7469A4}"/>
              </a:ext>
            </a:extLst>
          </p:cNvPr>
          <p:cNvSpPr txBox="1">
            <a:spLocks/>
          </p:cNvSpPr>
          <p:nvPr/>
        </p:nvSpPr>
        <p:spPr>
          <a:xfrm>
            <a:off x="7109306" y="5061021"/>
            <a:ext cx="966171" cy="281068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7" name="Текст 5">
            <a:extLst>
              <a:ext uri="{FF2B5EF4-FFF2-40B4-BE49-F238E27FC236}">
                <a16:creationId xmlns:a16="http://schemas.microsoft.com/office/drawing/2014/main" id="{8DF4999D-A35A-44FF-94E9-138793FBD86F}"/>
              </a:ext>
            </a:extLst>
          </p:cNvPr>
          <p:cNvSpPr txBox="1">
            <a:spLocks/>
          </p:cNvSpPr>
          <p:nvPr/>
        </p:nvSpPr>
        <p:spPr>
          <a:xfrm>
            <a:off x="3990938" y="5061021"/>
            <a:ext cx="966171" cy="278554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8" name="Текст 5">
            <a:extLst>
              <a:ext uri="{FF2B5EF4-FFF2-40B4-BE49-F238E27FC236}">
                <a16:creationId xmlns:a16="http://schemas.microsoft.com/office/drawing/2014/main" id="{B065A5F5-0A53-4C34-8741-E3AD27C510D5}"/>
              </a:ext>
            </a:extLst>
          </p:cNvPr>
          <p:cNvSpPr txBox="1">
            <a:spLocks/>
          </p:cNvSpPr>
          <p:nvPr/>
        </p:nvSpPr>
        <p:spPr>
          <a:xfrm>
            <a:off x="1710372" y="5061014"/>
            <a:ext cx="985043" cy="278561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Серверы клиента</a:t>
            </a:r>
          </a:p>
        </p:txBody>
      </p:sp>
      <p:sp>
        <p:nvSpPr>
          <p:cNvPr id="179" name="Текст 5">
            <a:extLst>
              <a:ext uri="{FF2B5EF4-FFF2-40B4-BE49-F238E27FC236}">
                <a16:creationId xmlns:a16="http://schemas.microsoft.com/office/drawing/2014/main" id="{29FD101C-E124-4BCD-A216-3B8BE83755AB}"/>
              </a:ext>
            </a:extLst>
          </p:cNvPr>
          <p:cNvSpPr txBox="1">
            <a:spLocks/>
          </p:cNvSpPr>
          <p:nvPr/>
        </p:nvSpPr>
        <p:spPr>
          <a:xfrm>
            <a:off x="9417566" y="5061013"/>
            <a:ext cx="985043" cy="278561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Серверы клиента</a:t>
            </a:r>
          </a:p>
        </p:txBody>
      </p:sp>
      <p:sp>
        <p:nvSpPr>
          <p:cNvPr id="180" name="Текст 5">
            <a:extLst>
              <a:ext uri="{FF2B5EF4-FFF2-40B4-BE49-F238E27FC236}">
                <a16:creationId xmlns:a16="http://schemas.microsoft.com/office/drawing/2014/main" id="{77F70F40-278C-4351-91BF-7C98B69D411E}"/>
              </a:ext>
            </a:extLst>
          </p:cNvPr>
          <p:cNvSpPr txBox="1">
            <a:spLocks/>
          </p:cNvSpPr>
          <p:nvPr/>
        </p:nvSpPr>
        <p:spPr>
          <a:xfrm>
            <a:off x="655220" y="5062155"/>
            <a:ext cx="985043" cy="2774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Устройства</a:t>
            </a:r>
            <a:br>
              <a:rPr lang="ru-RU" sz="1000" dirty="0"/>
            </a:br>
            <a:r>
              <a:rPr lang="ru-RU" sz="1000" dirty="0"/>
              <a:t>клиента</a:t>
            </a:r>
          </a:p>
        </p:txBody>
      </p:sp>
      <p:sp>
        <p:nvSpPr>
          <p:cNvPr id="181" name="Текст 5">
            <a:extLst>
              <a:ext uri="{FF2B5EF4-FFF2-40B4-BE49-F238E27FC236}">
                <a16:creationId xmlns:a16="http://schemas.microsoft.com/office/drawing/2014/main" id="{C8331EF8-1B16-4ECB-886D-9C736C3333EA}"/>
              </a:ext>
            </a:extLst>
          </p:cNvPr>
          <p:cNvSpPr txBox="1">
            <a:spLocks/>
          </p:cNvSpPr>
          <p:nvPr/>
        </p:nvSpPr>
        <p:spPr>
          <a:xfrm>
            <a:off x="10430452" y="5059034"/>
            <a:ext cx="985043" cy="2774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Устройства</a:t>
            </a:r>
            <a:br>
              <a:rPr lang="ru-RU" sz="1000" dirty="0"/>
            </a:br>
            <a:r>
              <a:rPr lang="ru-RU" sz="1000" dirty="0"/>
              <a:t>клиента</a:t>
            </a:r>
          </a:p>
        </p:txBody>
      </p:sp>
      <p:sp>
        <p:nvSpPr>
          <p:cNvPr id="182" name="Текст 5">
            <a:extLst>
              <a:ext uri="{FF2B5EF4-FFF2-40B4-BE49-F238E27FC236}">
                <a16:creationId xmlns:a16="http://schemas.microsoft.com/office/drawing/2014/main" id="{4F5CFE54-FC80-4731-A011-45869ACFF860}"/>
              </a:ext>
            </a:extLst>
          </p:cNvPr>
          <p:cNvSpPr txBox="1">
            <a:spLocks/>
          </p:cNvSpPr>
          <p:nvPr/>
        </p:nvSpPr>
        <p:spPr>
          <a:xfrm>
            <a:off x="5573577" y="5307270"/>
            <a:ext cx="966171" cy="281068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Открытые каналы</a:t>
            </a:r>
          </a:p>
        </p:txBody>
      </p:sp>
      <p:sp>
        <p:nvSpPr>
          <p:cNvPr id="183" name="Текст 5">
            <a:extLst>
              <a:ext uri="{FF2B5EF4-FFF2-40B4-BE49-F238E27FC236}">
                <a16:creationId xmlns:a16="http://schemas.microsoft.com/office/drawing/2014/main" id="{0A7EEB63-2E55-4E15-9DEC-1EFBB29A3A9E}"/>
              </a:ext>
            </a:extLst>
          </p:cNvPr>
          <p:cNvSpPr txBox="1">
            <a:spLocks/>
          </p:cNvSpPr>
          <p:nvPr/>
        </p:nvSpPr>
        <p:spPr>
          <a:xfrm>
            <a:off x="2509154" y="3661144"/>
            <a:ext cx="1490349" cy="267555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СКЗИ компании «Ростелеком-</a:t>
            </a:r>
            <a:r>
              <a:rPr lang="ru-RU" sz="1000" dirty="0" err="1"/>
              <a:t>Солар</a:t>
            </a:r>
            <a:r>
              <a:rPr lang="ru-RU" sz="1000" dirty="0"/>
              <a:t>»</a:t>
            </a:r>
          </a:p>
        </p:txBody>
      </p:sp>
      <p:sp>
        <p:nvSpPr>
          <p:cNvPr id="184" name="Текст 5">
            <a:extLst>
              <a:ext uri="{FF2B5EF4-FFF2-40B4-BE49-F238E27FC236}">
                <a16:creationId xmlns:a16="http://schemas.microsoft.com/office/drawing/2014/main" id="{C75FDA47-6920-4ADD-BEFE-BE2CE9DB858E}"/>
              </a:ext>
            </a:extLst>
          </p:cNvPr>
          <p:cNvSpPr txBox="1">
            <a:spLocks/>
          </p:cNvSpPr>
          <p:nvPr/>
        </p:nvSpPr>
        <p:spPr>
          <a:xfrm>
            <a:off x="7965973" y="3658376"/>
            <a:ext cx="1574218" cy="21381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СКЗИ компании «Ростелеком-</a:t>
            </a:r>
            <a:r>
              <a:rPr lang="ru-RU" sz="1000" dirty="0" err="1"/>
              <a:t>Солар</a:t>
            </a:r>
            <a:r>
              <a:rPr lang="ru-RU" sz="1000" dirty="0"/>
              <a:t>»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1C0700-3072-48C0-A42A-3E5275F9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57" y="3790151"/>
            <a:ext cx="1044000" cy="1044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4959CC5-9B27-47CF-98A1-173028E7E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9539" y="3781473"/>
            <a:ext cx="1044000" cy="1044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41CFE5D-9028-4C29-A5D1-98D4A78C6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594" y="3569610"/>
            <a:ext cx="1044000" cy="1044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93B909D-C802-4D47-AD81-A2023551A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3289" y="3571673"/>
            <a:ext cx="1044000" cy="1044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E600FC4-4828-4201-8D3B-E776B223D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0947" y="3727788"/>
            <a:ext cx="1044000" cy="10440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9695F6-D816-4C6B-B32F-7D280FEC16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38433" y="3727209"/>
            <a:ext cx="1044000" cy="1044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BF264A7-8709-4611-8F51-A0743B2E92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42" y="2209069"/>
            <a:ext cx="722544" cy="78064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BBFF7F0-A10F-49C8-A65C-264FEBBF41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62270"/>
          <a:stretch/>
        </p:blipFill>
        <p:spPr>
          <a:xfrm>
            <a:off x="5642757" y="4432196"/>
            <a:ext cx="802576" cy="30280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65E3812-6A31-4C5E-9774-3E16F6C9F9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61242"/>
          <a:stretch/>
        </p:blipFill>
        <p:spPr>
          <a:xfrm>
            <a:off x="5642757" y="4923712"/>
            <a:ext cx="802576" cy="3110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F8640A-1593-401B-9EE9-C33739EEB266}"/>
              </a:ext>
            </a:extLst>
          </p:cNvPr>
          <p:cNvGrpSpPr/>
          <p:nvPr/>
        </p:nvGrpSpPr>
        <p:grpSpPr>
          <a:xfrm>
            <a:off x="3914868" y="2766466"/>
            <a:ext cx="581025" cy="581025"/>
            <a:chOff x="3892998" y="2764825"/>
            <a:chExt cx="581025" cy="58102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E725173-1589-4495-AC5C-192BAC028D13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4501ABF-6846-41BB-9AFD-6CE45C9E2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F3F8A3B-3301-4D3F-A188-74F20079F992}"/>
              </a:ext>
            </a:extLst>
          </p:cNvPr>
          <p:cNvGrpSpPr/>
          <p:nvPr/>
        </p:nvGrpSpPr>
        <p:grpSpPr>
          <a:xfrm>
            <a:off x="7620487" y="2766466"/>
            <a:ext cx="581025" cy="581025"/>
            <a:chOff x="3892998" y="2764825"/>
            <a:chExt cx="581025" cy="581025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FEE723A0-A668-4EF2-B3AE-3C9A1EFC4A0C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DEDC817C-2615-4A22-AC42-6267FAD4E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891B5510-DB7D-4103-9C0C-916359BC1171}"/>
              </a:ext>
            </a:extLst>
          </p:cNvPr>
          <p:cNvGrpSpPr/>
          <p:nvPr/>
        </p:nvGrpSpPr>
        <p:grpSpPr>
          <a:xfrm>
            <a:off x="4191615" y="4530906"/>
            <a:ext cx="581025" cy="581025"/>
            <a:chOff x="3892998" y="2764825"/>
            <a:chExt cx="581025" cy="581025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DEF92ABA-ECEA-4224-88D6-7B763781DEB1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09A0F10-12B0-4EED-8CB2-9FF4CBE56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D0AD93DF-B82E-4A8C-98D0-49FAE5024344}"/>
              </a:ext>
            </a:extLst>
          </p:cNvPr>
          <p:cNvGrpSpPr/>
          <p:nvPr/>
        </p:nvGrpSpPr>
        <p:grpSpPr>
          <a:xfrm>
            <a:off x="7278109" y="4530906"/>
            <a:ext cx="581025" cy="581025"/>
            <a:chOff x="3892998" y="2764825"/>
            <a:chExt cx="581025" cy="581025"/>
          </a:xfrm>
        </p:grpSpPr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1EF52996-BA5F-4C31-AFCB-7D29C1853071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5AA7243-CD94-49D8-9401-CFBA251D8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71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9695F6-D816-4C6B-B32F-7D280FEC1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433" y="3727209"/>
            <a:ext cx="1044000" cy="1044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E600FC4-4828-4201-8D3B-E776B223D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0947" y="3727788"/>
            <a:ext cx="1044000" cy="1044000"/>
          </a:xfrm>
          <a:prstGeom prst="rect">
            <a:avLst/>
          </a:prstGeom>
        </p:spPr>
      </p:pic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7172E87B-0220-478F-85D3-3AED3F101750}"/>
              </a:ext>
            </a:extLst>
          </p:cNvPr>
          <p:cNvCxnSpPr>
            <a:cxnSpLocks/>
          </p:cNvCxnSpPr>
          <p:nvPr/>
        </p:nvCxnSpPr>
        <p:spPr>
          <a:xfrm>
            <a:off x="3383280" y="4835177"/>
            <a:ext cx="5271076" cy="0"/>
          </a:xfrm>
          <a:prstGeom prst="line">
            <a:avLst/>
          </a:prstGeom>
          <a:ln w="19050">
            <a:solidFill>
              <a:srgbClr val="750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852FEC5-F556-4DC5-83F2-E04408986727}"/>
              </a:ext>
            </a:extLst>
          </p:cNvPr>
          <p:cNvGrpSpPr/>
          <p:nvPr/>
        </p:nvGrpSpPr>
        <p:grpSpPr>
          <a:xfrm>
            <a:off x="3137446" y="3007041"/>
            <a:ext cx="5785242" cy="560874"/>
            <a:chOff x="3137446" y="3007041"/>
            <a:chExt cx="5785242" cy="560874"/>
          </a:xfrm>
          <a:solidFill>
            <a:srgbClr val="FF903F"/>
          </a:solidFill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2905DA32-2A35-4DEA-80C1-6D4D32CE1719}"/>
                </a:ext>
              </a:extLst>
            </p:cNvPr>
            <p:cNvGrpSpPr/>
            <p:nvPr/>
          </p:nvGrpSpPr>
          <p:grpSpPr>
            <a:xfrm>
              <a:off x="3137446" y="3047477"/>
              <a:ext cx="5785242" cy="520438"/>
              <a:chOff x="3137446" y="3047477"/>
              <a:chExt cx="5785242" cy="520438"/>
            </a:xfrm>
            <a:grpFill/>
          </p:grpSpPr>
          <p:cxnSp>
            <p:nvCxnSpPr>
              <p:cNvPr id="122" name="Прямая соединительная линия 121">
                <a:extLst>
                  <a:ext uri="{FF2B5EF4-FFF2-40B4-BE49-F238E27FC236}">
                    <a16:creationId xmlns:a16="http://schemas.microsoft.com/office/drawing/2014/main" id="{9AF0A6BF-382D-439B-BE88-38CB397ED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9313" y="3055338"/>
                <a:ext cx="5526817" cy="0"/>
              </a:xfrm>
              <a:prstGeom prst="line">
                <a:avLst/>
              </a:prstGeom>
              <a:grpFill/>
              <a:ln w="19050">
                <a:solidFill>
                  <a:srgbClr val="FF903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>
                <a:extLst>
                  <a:ext uri="{FF2B5EF4-FFF2-40B4-BE49-F238E27FC236}">
                    <a16:creationId xmlns:a16="http://schemas.microsoft.com/office/drawing/2014/main" id="{FCCBE8B4-D6CE-4C8E-8914-6C3773103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9313" y="3047477"/>
                <a:ext cx="0" cy="373663"/>
              </a:xfrm>
              <a:prstGeom prst="line">
                <a:avLst/>
              </a:prstGeom>
              <a:grpFill/>
              <a:ln w="19050">
                <a:solidFill>
                  <a:srgbClr val="FF903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>
                <a:extLst>
                  <a:ext uri="{FF2B5EF4-FFF2-40B4-BE49-F238E27FC236}">
                    <a16:creationId xmlns:a16="http://schemas.microsoft.com/office/drawing/2014/main" id="{F3197DFF-AB65-4B28-B644-3074BE060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8843" y="3047477"/>
                <a:ext cx="0" cy="359109"/>
              </a:xfrm>
              <a:prstGeom prst="line">
                <a:avLst/>
              </a:prstGeom>
              <a:grpFill/>
              <a:ln w="19050">
                <a:solidFill>
                  <a:srgbClr val="FF903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Равнобедренный треугольник 18">
                <a:extLst>
                  <a:ext uri="{FF2B5EF4-FFF2-40B4-BE49-F238E27FC236}">
                    <a16:creationId xmlns:a16="http://schemas.microsoft.com/office/drawing/2014/main" id="{871CECD0-B7AA-42F3-993B-237548B48A1A}"/>
                  </a:ext>
                </a:extLst>
              </p:cNvPr>
              <p:cNvSpPr/>
              <p:nvPr/>
            </p:nvSpPr>
            <p:spPr>
              <a:xfrm rot="10800000">
                <a:off x="3137446" y="3402036"/>
                <a:ext cx="268332" cy="165879"/>
              </a:xfrm>
              <a:prstGeom prst="triangle">
                <a:avLst/>
              </a:prstGeom>
              <a:grpFill/>
              <a:ln>
                <a:solidFill>
                  <a:srgbClr val="FF90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Равнобедренный треугольник 126">
                <a:extLst>
                  <a:ext uri="{FF2B5EF4-FFF2-40B4-BE49-F238E27FC236}">
                    <a16:creationId xmlns:a16="http://schemas.microsoft.com/office/drawing/2014/main" id="{83210659-22AF-48FF-852C-6BF9805F1074}"/>
                  </a:ext>
                </a:extLst>
              </p:cNvPr>
              <p:cNvSpPr/>
              <p:nvPr/>
            </p:nvSpPr>
            <p:spPr>
              <a:xfrm rot="10800000">
                <a:off x="8654356" y="3402036"/>
                <a:ext cx="268332" cy="165879"/>
              </a:xfrm>
              <a:prstGeom prst="triangle">
                <a:avLst/>
              </a:prstGeom>
              <a:grpFill/>
              <a:ln>
                <a:solidFill>
                  <a:srgbClr val="FF90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A3D671D3-AB92-44C2-AA50-B4AEF7787E2B}"/>
                </a:ext>
              </a:extLst>
            </p:cNvPr>
            <p:cNvSpPr/>
            <p:nvPr/>
          </p:nvSpPr>
          <p:spPr>
            <a:xfrm>
              <a:off x="5993510" y="3007041"/>
              <a:ext cx="90000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9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8E18B3-F78B-459F-98D7-1639E4C3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39" y="322144"/>
            <a:ext cx="11059283" cy="547842"/>
          </a:xfrm>
        </p:spPr>
        <p:txBody>
          <a:bodyPr/>
          <a:lstStyle/>
          <a:p>
            <a:r>
              <a:rPr lang="ru-RU" dirty="0"/>
              <a:t>Эксплуатация защищенной сети клиента</a:t>
            </a:r>
          </a:p>
        </p:txBody>
      </p:sp>
      <p:sp>
        <p:nvSpPr>
          <p:cNvPr id="120" name="Текст 6">
            <a:extLst>
              <a:ext uri="{FF2B5EF4-FFF2-40B4-BE49-F238E27FC236}">
                <a16:creationId xmlns:a16="http://schemas.microsoft.com/office/drawing/2014/main" id="{4886963F-1F11-46A1-92F0-D3D5146888A3}"/>
              </a:ext>
            </a:extLst>
          </p:cNvPr>
          <p:cNvSpPr txBox="1">
            <a:spLocks/>
          </p:cNvSpPr>
          <p:nvPr/>
        </p:nvSpPr>
        <p:spPr>
          <a:xfrm>
            <a:off x="488227" y="1017668"/>
            <a:ext cx="10852321" cy="1029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Rostelecom Basis" panose="020B0503030604040103" pitchFamily="34" charset="0"/>
              </a:rPr>
              <a:t>Эксплуатация уже существующей системы защищенного взаимодействия клиента, мониторинг </a:t>
            </a:r>
            <a:br>
              <a:rPr lang="ru-RU" sz="1800" dirty="0">
                <a:latin typeface="Rostelecom Basis" panose="020B0503030604040103" pitchFamily="34" charset="0"/>
              </a:rPr>
            </a:br>
            <a:r>
              <a:rPr lang="ru-RU" sz="1800" dirty="0">
                <a:latin typeface="Rostelecom Basis" panose="020B0503030604040103" pitchFamily="34" charset="0"/>
              </a:rPr>
              <a:t>и реагирование на инциденты.</a:t>
            </a:r>
          </a:p>
        </p:txBody>
      </p: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AF134DAC-478F-4E2A-8A1C-1F6C21F5D82F}"/>
              </a:ext>
            </a:extLst>
          </p:cNvPr>
          <p:cNvGrpSpPr/>
          <p:nvPr/>
        </p:nvGrpSpPr>
        <p:grpSpPr>
          <a:xfrm>
            <a:off x="3311424" y="4571503"/>
            <a:ext cx="90000" cy="274465"/>
            <a:chOff x="2380629" y="2160876"/>
            <a:chExt cx="90000" cy="274465"/>
          </a:xfrm>
        </p:grpSpPr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EF82871B-204B-487B-A672-86E0DF14AE90}"/>
                </a:ext>
              </a:extLst>
            </p:cNvPr>
            <p:cNvCxnSpPr>
              <a:cxnSpLocks/>
            </p:cNvCxnSpPr>
            <p:nvPr/>
          </p:nvCxnSpPr>
          <p:spPr>
            <a:xfrm>
              <a:off x="2423270" y="2255639"/>
              <a:ext cx="0" cy="179702"/>
            </a:xfrm>
            <a:prstGeom prst="line">
              <a:avLst/>
            </a:prstGeom>
            <a:ln w="19050">
              <a:solidFill>
                <a:srgbClr val="750C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1DFAEC14-C9E3-458E-9CFF-D2D2BEB311F8}"/>
                </a:ext>
              </a:extLst>
            </p:cNvPr>
            <p:cNvSpPr/>
            <p:nvPr/>
          </p:nvSpPr>
          <p:spPr>
            <a:xfrm>
              <a:off x="2380629" y="2160876"/>
              <a:ext cx="90000" cy="90000"/>
            </a:xfrm>
            <a:prstGeom prst="ellipse">
              <a:avLst/>
            </a:prstGeom>
            <a:noFill/>
            <a:ln w="19050">
              <a:solidFill>
                <a:srgbClr val="750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B2DD4249-6112-4A66-9E0F-1BE891629F45}"/>
              </a:ext>
            </a:extLst>
          </p:cNvPr>
          <p:cNvGrpSpPr/>
          <p:nvPr/>
        </p:nvGrpSpPr>
        <p:grpSpPr>
          <a:xfrm>
            <a:off x="8641999" y="4577376"/>
            <a:ext cx="90000" cy="264579"/>
            <a:chOff x="2380629" y="2160876"/>
            <a:chExt cx="90000" cy="264579"/>
          </a:xfrm>
        </p:grpSpPr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5F9FCA72-9880-461E-90C0-7CCD956516E9}"/>
                </a:ext>
              </a:extLst>
            </p:cNvPr>
            <p:cNvCxnSpPr>
              <a:cxnSpLocks/>
            </p:cNvCxnSpPr>
            <p:nvPr/>
          </p:nvCxnSpPr>
          <p:spPr>
            <a:xfrm>
              <a:off x="2427389" y="2259686"/>
              <a:ext cx="0" cy="165769"/>
            </a:xfrm>
            <a:prstGeom prst="line">
              <a:avLst/>
            </a:prstGeom>
            <a:ln w="19050">
              <a:solidFill>
                <a:srgbClr val="750C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A3733F2D-F6B9-4D4C-8F36-544E6B297FB9}"/>
                </a:ext>
              </a:extLst>
            </p:cNvPr>
            <p:cNvSpPr/>
            <p:nvPr/>
          </p:nvSpPr>
          <p:spPr>
            <a:xfrm>
              <a:off x="2380629" y="2160876"/>
              <a:ext cx="90000" cy="90000"/>
            </a:xfrm>
            <a:prstGeom prst="ellipse">
              <a:avLst/>
            </a:prstGeom>
            <a:noFill/>
            <a:ln w="19050">
              <a:solidFill>
                <a:srgbClr val="750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CA67FF3-3169-4A51-9F42-B132DD51CF84}"/>
              </a:ext>
            </a:extLst>
          </p:cNvPr>
          <p:cNvGrpSpPr/>
          <p:nvPr/>
        </p:nvGrpSpPr>
        <p:grpSpPr>
          <a:xfrm>
            <a:off x="1102582" y="4571503"/>
            <a:ext cx="2160806" cy="313135"/>
            <a:chOff x="1102582" y="4571503"/>
            <a:chExt cx="2160806" cy="313135"/>
          </a:xfrm>
        </p:grpSpPr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4DF05EA8-2697-4D4C-8B58-67AA7AC76C73}"/>
                </a:ext>
              </a:extLst>
            </p:cNvPr>
            <p:cNvCxnSpPr>
              <a:cxnSpLocks/>
            </p:cNvCxnSpPr>
            <p:nvPr/>
          </p:nvCxnSpPr>
          <p:spPr>
            <a:xfrm>
              <a:off x="1152320" y="4837138"/>
              <a:ext cx="2064471" cy="0"/>
            </a:xfrm>
            <a:prstGeom prst="line">
              <a:avLst/>
            </a:prstGeom>
            <a:ln w="19050">
              <a:solidFill>
                <a:srgbClr val="8D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F9A76726-F1C0-4332-8B3F-64820CCE6AFD}"/>
                </a:ext>
              </a:extLst>
            </p:cNvPr>
            <p:cNvSpPr/>
            <p:nvPr/>
          </p:nvSpPr>
          <p:spPr>
            <a:xfrm>
              <a:off x="2157894" y="4794638"/>
              <a:ext cx="90001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D8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4D701620-FBD9-444F-9846-FEAF2A025CA4}"/>
                </a:ext>
              </a:extLst>
            </p:cNvPr>
            <p:cNvGrpSpPr/>
            <p:nvPr/>
          </p:nvGrpSpPr>
          <p:grpSpPr>
            <a:xfrm>
              <a:off x="3173387" y="4572000"/>
              <a:ext cx="90001" cy="274465"/>
              <a:chOff x="3173387" y="4582911"/>
              <a:chExt cx="90001" cy="274465"/>
            </a:xfrm>
          </p:grpSpPr>
          <p:cxnSp>
            <p:nvCxnSpPr>
              <p:cNvPr id="142" name="Прямая соединительная линия 141">
                <a:extLst>
                  <a:ext uri="{FF2B5EF4-FFF2-40B4-BE49-F238E27FC236}">
                    <a16:creationId xmlns:a16="http://schemas.microsoft.com/office/drawing/2014/main" id="{7665A879-6A6D-46C7-9476-CD228607D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37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id="{0A75C00F-F316-4175-887C-51C01C00B492}"/>
                  </a:ext>
                </a:extLst>
              </p:cNvPr>
              <p:cNvSpPr/>
              <p:nvPr/>
            </p:nvSpPr>
            <p:spPr>
              <a:xfrm>
                <a:off x="3173387" y="4582911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CD8EC476-FCD4-4E1D-B52B-636033C314C4}"/>
                </a:ext>
              </a:extLst>
            </p:cNvPr>
            <p:cNvGrpSpPr/>
            <p:nvPr/>
          </p:nvGrpSpPr>
          <p:grpSpPr>
            <a:xfrm>
              <a:off x="1102582" y="4571503"/>
              <a:ext cx="90001" cy="274465"/>
              <a:chOff x="3170245" y="4582911"/>
              <a:chExt cx="90001" cy="274465"/>
            </a:xfrm>
          </p:grpSpPr>
          <p:cxnSp>
            <p:nvCxnSpPr>
              <p:cNvPr id="147" name="Прямая соединительная линия 146">
                <a:extLst>
                  <a:ext uri="{FF2B5EF4-FFF2-40B4-BE49-F238E27FC236}">
                    <a16:creationId xmlns:a16="http://schemas.microsoft.com/office/drawing/2014/main" id="{67C2C63C-4F06-4EB0-8AA1-1FC6C498A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37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Овал 147">
                <a:extLst>
                  <a:ext uri="{FF2B5EF4-FFF2-40B4-BE49-F238E27FC236}">
                    <a16:creationId xmlns:a16="http://schemas.microsoft.com/office/drawing/2014/main" id="{39FEFE13-57D2-4689-A188-13E155D552A0}"/>
                  </a:ext>
                </a:extLst>
              </p:cNvPr>
              <p:cNvSpPr/>
              <p:nvPr/>
            </p:nvSpPr>
            <p:spPr>
              <a:xfrm>
                <a:off x="3170245" y="4582911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2F051871-1DEA-4411-BBE9-A2B43FE56413}"/>
              </a:ext>
            </a:extLst>
          </p:cNvPr>
          <p:cNvGrpSpPr/>
          <p:nvPr/>
        </p:nvGrpSpPr>
        <p:grpSpPr>
          <a:xfrm>
            <a:off x="8804222" y="4574688"/>
            <a:ext cx="2157664" cy="308111"/>
            <a:chOff x="1105724" y="4576527"/>
            <a:chExt cx="2157664" cy="308111"/>
          </a:xfrm>
        </p:grpSpPr>
        <p:cxnSp>
          <p:nvCxnSpPr>
            <p:cNvPr id="150" name="Прямая соединительная линия 149">
              <a:extLst>
                <a:ext uri="{FF2B5EF4-FFF2-40B4-BE49-F238E27FC236}">
                  <a16:creationId xmlns:a16="http://schemas.microsoft.com/office/drawing/2014/main" id="{F66116A6-2F75-4E54-8758-DB853201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52320" y="4837138"/>
              <a:ext cx="2064471" cy="0"/>
            </a:xfrm>
            <a:prstGeom prst="line">
              <a:avLst/>
            </a:prstGeom>
            <a:ln w="19050">
              <a:solidFill>
                <a:srgbClr val="8D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3351F54C-0E8E-44E8-9A38-9E33476B055E}"/>
                </a:ext>
              </a:extLst>
            </p:cNvPr>
            <p:cNvSpPr/>
            <p:nvPr/>
          </p:nvSpPr>
          <p:spPr>
            <a:xfrm>
              <a:off x="2148468" y="4794638"/>
              <a:ext cx="90001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D8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FD10D966-2129-4D46-84DF-CB9ED5E2F600}"/>
                </a:ext>
              </a:extLst>
            </p:cNvPr>
            <p:cNvGrpSpPr/>
            <p:nvPr/>
          </p:nvGrpSpPr>
          <p:grpSpPr>
            <a:xfrm>
              <a:off x="3173387" y="4577024"/>
              <a:ext cx="90001" cy="269711"/>
              <a:chOff x="3173387" y="4587935"/>
              <a:chExt cx="90001" cy="269711"/>
            </a:xfrm>
          </p:grpSpPr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:a16="http://schemas.microsoft.com/office/drawing/2014/main" id="{5597D4FD-E4BE-49F0-A800-ADBC68713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64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Овал 156">
                <a:extLst>
                  <a:ext uri="{FF2B5EF4-FFF2-40B4-BE49-F238E27FC236}">
                    <a16:creationId xmlns:a16="http://schemas.microsoft.com/office/drawing/2014/main" id="{956DEA37-7295-4110-A336-E971EF95F0E1}"/>
                  </a:ext>
                </a:extLst>
              </p:cNvPr>
              <p:cNvSpPr/>
              <p:nvPr/>
            </p:nvSpPr>
            <p:spPr>
              <a:xfrm>
                <a:off x="3173387" y="4587935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852131C2-F576-4CED-BE5F-B586DEA914F4}"/>
                </a:ext>
              </a:extLst>
            </p:cNvPr>
            <p:cNvGrpSpPr/>
            <p:nvPr/>
          </p:nvGrpSpPr>
          <p:grpSpPr>
            <a:xfrm>
              <a:off x="1105724" y="4576527"/>
              <a:ext cx="90001" cy="269711"/>
              <a:chOff x="3173387" y="4587935"/>
              <a:chExt cx="90001" cy="269711"/>
            </a:xfrm>
          </p:grpSpPr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id="{1612B109-7B85-4D52-BE8F-805BE5BCA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64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Овал 154">
                <a:extLst>
                  <a:ext uri="{FF2B5EF4-FFF2-40B4-BE49-F238E27FC236}">
                    <a16:creationId xmlns:a16="http://schemas.microsoft.com/office/drawing/2014/main" id="{8728B5D7-D4CD-4EFB-A5F4-487F96809360}"/>
                  </a:ext>
                </a:extLst>
              </p:cNvPr>
              <p:cNvSpPr/>
              <p:nvPr/>
            </p:nvSpPr>
            <p:spPr>
              <a:xfrm>
                <a:off x="3173387" y="4587935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D1577023-2FC6-46A2-A75B-843C944E4BD4}"/>
              </a:ext>
            </a:extLst>
          </p:cNvPr>
          <p:cNvCxnSpPr>
            <a:cxnSpLocks/>
          </p:cNvCxnSpPr>
          <p:nvPr/>
        </p:nvCxnSpPr>
        <p:spPr>
          <a:xfrm>
            <a:off x="5601147" y="4735004"/>
            <a:ext cx="89157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E3D5402C-C724-42AA-8F5B-AACDA8E3EB9B}"/>
              </a:ext>
            </a:extLst>
          </p:cNvPr>
          <p:cNvCxnSpPr>
            <a:cxnSpLocks/>
          </p:cNvCxnSpPr>
          <p:nvPr/>
        </p:nvCxnSpPr>
        <p:spPr>
          <a:xfrm>
            <a:off x="5605984" y="4923713"/>
            <a:ext cx="89157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Текст 5">
            <a:extLst>
              <a:ext uri="{FF2B5EF4-FFF2-40B4-BE49-F238E27FC236}">
                <a16:creationId xmlns:a16="http://schemas.microsoft.com/office/drawing/2014/main" id="{2AEA04B2-CB81-4510-9F1D-7CE52C66CD9E}"/>
              </a:ext>
            </a:extLst>
          </p:cNvPr>
          <p:cNvSpPr txBox="1">
            <a:spLocks/>
          </p:cNvSpPr>
          <p:nvPr/>
        </p:nvSpPr>
        <p:spPr>
          <a:xfrm>
            <a:off x="5141448" y="3157534"/>
            <a:ext cx="1790683" cy="267562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Администраторы</a:t>
            </a:r>
            <a:br>
              <a:rPr lang="ru-RU" sz="1000" dirty="0"/>
            </a:br>
            <a:r>
              <a:rPr lang="ru-RU" sz="1000" dirty="0"/>
              <a:t>«Ростелеком-Солар»</a:t>
            </a:r>
          </a:p>
        </p:txBody>
      </p:sp>
      <p:sp>
        <p:nvSpPr>
          <p:cNvPr id="174" name="Текст 5">
            <a:extLst>
              <a:ext uri="{FF2B5EF4-FFF2-40B4-BE49-F238E27FC236}">
                <a16:creationId xmlns:a16="http://schemas.microsoft.com/office/drawing/2014/main" id="{EF1A1CA6-0BD0-4CA0-B267-819F6A4EB1D8}"/>
              </a:ext>
            </a:extLst>
          </p:cNvPr>
          <p:cNvSpPr txBox="1">
            <a:spLocks/>
          </p:cNvSpPr>
          <p:nvPr/>
        </p:nvSpPr>
        <p:spPr>
          <a:xfrm>
            <a:off x="3724794" y="2314132"/>
            <a:ext cx="966171" cy="396805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5" name="Текст 5">
            <a:extLst>
              <a:ext uri="{FF2B5EF4-FFF2-40B4-BE49-F238E27FC236}">
                <a16:creationId xmlns:a16="http://schemas.microsoft.com/office/drawing/2014/main" id="{5FE74D8C-8E9E-4472-8AE7-449AFD22A907}"/>
              </a:ext>
            </a:extLst>
          </p:cNvPr>
          <p:cNvSpPr txBox="1">
            <a:spLocks/>
          </p:cNvSpPr>
          <p:nvPr/>
        </p:nvSpPr>
        <p:spPr>
          <a:xfrm>
            <a:off x="7438138" y="2314132"/>
            <a:ext cx="966171" cy="396805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6" name="Текст 5">
            <a:extLst>
              <a:ext uri="{FF2B5EF4-FFF2-40B4-BE49-F238E27FC236}">
                <a16:creationId xmlns:a16="http://schemas.microsoft.com/office/drawing/2014/main" id="{04197EC9-B942-41CB-BB53-E7EE6A7469A4}"/>
              </a:ext>
            </a:extLst>
          </p:cNvPr>
          <p:cNvSpPr txBox="1">
            <a:spLocks/>
          </p:cNvSpPr>
          <p:nvPr/>
        </p:nvSpPr>
        <p:spPr>
          <a:xfrm>
            <a:off x="7109306" y="5061021"/>
            <a:ext cx="966171" cy="281068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7" name="Текст 5">
            <a:extLst>
              <a:ext uri="{FF2B5EF4-FFF2-40B4-BE49-F238E27FC236}">
                <a16:creationId xmlns:a16="http://schemas.microsoft.com/office/drawing/2014/main" id="{8DF4999D-A35A-44FF-94E9-138793FBD86F}"/>
              </a:ext>
            </a:extLst>
          </p:cNvPr>
          <p:cNvSpPr txBox="1">
            <a:spLocks/>
          </p:cNvSpPr>
          <p:nvPr/>
        </p:nvSpPr>
        <p:spPr>
          <a:xfrm>
            <a:off x="3990938" y="5061021"/>
            <a:ext cx="966171" cy="278554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8" name="Текст 5">
            <a:extLst>
              <a:ext uri="{FF2B5EF4-FFF2-40B4-BE49-F238E27FC236}">
                <a16:creationId xmlns:a16="http://schemas.microsoft.com/office/drawing/2014/main" id="{B065A5F5-0A53-4C34-8741-E3AD27C510D5}"/>
              </a:ext>
            </a:extLst>
          </p:cNvPr>
          <p:cNvSpPr txBox="1">
            <a:spLocks/>
          </p:cNvSpPr>
          <p:nvPr/>
        </p:nvSpPr>
        <p:spPr>
          <a:xfrm>
            <a:off x="1710372" y="5061014"/>
            <a:ext cx="985043" cy="278561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Серверы клиента</a:t>
            </a:r>
          </a:p>
        </p:txBody>
      </p:sp>
      <p:sp>
        <p:nvSpPr>
          <p:cNvPr id="179" name="Текст 5">
            <a:extLst>
              <a:ext uri="{FF2B5EF4-FFF2-40B4-BE49-F238E27FC236}">
                <a16:creationId xmlns:a16="http://schemas.microsoft.com/office/drawing/2014/main" id="{29FD101C-E124-4BCD-A216-3B8BE83755AB}"/>
              </a:ext>
            </a:extLst>
          </p:cNvPr>
          <p:cNvSpPr txBox="1">
            <a:spLocks/>
          </p:cNvSpPr>
          <p:nvPr/>
        </p:nvSpPr>
        <p:spPr>
          <a:xfrm>
            <a:off x="9417566" y="5061013"/>
            <a:ext cx="985043" cy="278561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Серверы клиента</a:t>
            </a:r>
          </a:p>
        </p:txBody>
      </p:sp>
      <p:sp>
        <p:nvSpPr>
          <p:cNvPr id="180" name="Текст 5">
            <a:extLst>
              <a:ext uri="{FF2B5EF4-FFF2-40B4-BE49-F238E27FC236}">
                <a16:creationId xmlns:a16="http://schemas.microsoft.com/office/drawing/2014/main" id="{77F70F40-278C-4351-91BF-7C98B69D411E}"/>
              </a:ext>
            </a:extLst>
          </p:cNvPr>
          <p:cNvSpPr txBox="1">
            <a:spLocks/>
          </p:cNvSpPr>
          <p:nvPr/>
        </p:nvSpPr>
        <p:spPr>
          <a:xfrm>
            <a:off x="655220" y="5062155"/>
            <a:ext cx="985043" cy="2774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Устройства</a:t>
            </a:r>
            <a:br>
              <a:rPr lang="ru-RU" sz="1000" dirty="0"/>
            </a:br>
            <a:r>
              <a:rPr lang="ru-RU" sz="1000" dirty="0"/>
              <a:t>клиента</a:t>
            </a:r>
          </a:p>
        </p:txBody>
      </p:sp>
      <p:sp>
        <p:nvSpPr>
          <p:cNvPr id="181" name="Текст 5">
            <a:extLst>
              <a:ext uri="{FF2B5EF4-FFF2-40B4-BE49-F238E27FC236}">
                <a16:creationId xmlns:a16="http://schemas.microsoft.com/office/drawing/2014/main" id="{C8331EF8-1B16-4ECB-886D-9C736C3333EA}"/>
              </a:ext>
            </a:extLst>
          </p:cNvPr>
          <p:cNvSpPr txBox="1">
            <a:spLocks/>
          </p:cNvSpPr>
          <p:nvPr/>
        </p:nvSpPr>
        <p:spPr>
          <a:xfrm>
            <a:off x="10430452" y="5059034"/>
            <a:ext cx="985043" cy="2774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Устройства</a:t>
            </a:r>
            <a:br>
              <a:rPr lang="ru-RU" sz="1000" dirty="0"/>
            </a:br>
            <a:r>
              <a:rPr lang="ru-RU" sz="1000" dirty="0"/>
              <a:t>клиента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1C0700-3072-48C0-A42A-3E5275F98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6457" y="3790151"/>
            <a:ext cx="1044000" cy="1044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4959CC5-9B27-47CF-98A1-173028E7E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9539" y="3781473"/>
            <a:ext cx="1044000" cy="1044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41CFE5D-9028-4C29-A5D1-98D4A78C69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594" y="3569610"/>
            <a:ext cx="1044000" cy="1044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93B909D-C802-4D47-AD81-A2023551AF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3289" y="3571673"/>
            <a:ext cx="1044000" cy="1044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BF264A7-8709-4611-8F51-A0743B2E9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42" y="2209069"/>
            <a:ext cx="722544" cy="78064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BBFF7F0-A10F-49C8-A65C-264FEBBF41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62270"/>
          <a:stretch/>
        </p:blipFill>
        <p:spPr>
          <a:xfrm>
            <a:off x="5642757" y="4432196"/>
            <a:ext cx="802576" cy="30280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65E3812-6A31-4C5E-9774-3E16F6C9F9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61242"/>
          <a:stretch/>
        </p:blipFill>
        <p:spPr>
          <a:xfrm>
            <a:off x="5642757" y="4923712"/>
            <a:ext cx="802576" cy="311059"/>
          </a:xfrm>
          <a:prstGeom prst="rect">
            <a:avLst/>
          </a:prstGeom>
        </p:spPr>
      </p:pic>
      <p:sp>
        <p:nvSpPr>
          <p:cNvPr id="60" name="Текст 5">
            <a:extLst>
              <a:ext uri="{FF2B5EF4-FFF2-40B4-BE49-F238E27FC236}">
                <a16:creationId xmlns:a16="http://schemas.microsoft.com/office/drawing/2014/main" id="{E6946679-8C16-4BFE-AF86-18C4A51B4BBD}"/>
              </a:ext>
            </a:extLst>
          </p:cNvPr>
          <p:cNvSpPr txBox="1">
            <a:spLocks/>
          </p:cNvSpPr>
          <p:nvPr/>
        </p:nvSpPr>
        <p:spPr>
          <a:xfrm>
            <a:off x="2593024" y="3661446"/>
            <a:ext cx="1356405" cy="267562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СКЗИ клиента</a:t>
            </a:r>
          </a:p>
        </p:txBody>
      </p:sp>
      <p:sp>
        <p:nvSpPr>
          <p:cNvPr id="61" name="Текст 5">
            <a:extLst>
              <a:ext uri="{FF2B5EF4-FFF2-40B4-BE49-F238E27FC236}">
                <a16:creationId xmlns:a16="http://schemas.microsoft.com/office/drawing/2014/main" id="{EB0FE12D-E427-4E7A-B914-0C467075540B}"/>
              </a:ext>
            </a:extLst>
          </p:cNvPr>
          <p:cNvSpPr txBox="1">
            <a:spLocks/>
          </p:cNvSpPr>
          <p:nvPr/>
        </p:nvSpPr>
        <p:spPr>
          <a:xfrm>
            <a:off x="8108628" y="3658360"/>
            <a:ext cx="1356405" cy="267562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СКЗИ клиента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A79DFE92-9B5E-4CEC-A195-0D55CA81370C}"/>
              </a:ext>
            </a:extLst>
          </p:cNvPr>
          <p:cNvGrpSpPr/>
          <p:nvPr/>
        </p:nvGrpSpPr>
        <p:grpSpPr>
          <a:xfrm>
            <a:off x="3914868" y="2766466"/>
            <a:ext cx="581025" cy="581025"/>
            <a:chOff x="3892998" y="2764825"/>
            <a:chExt cx="581025" cy="581025"/>
          </a:xfrm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72323BA-4667-46DD-8FC0-524C666A13BC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ABE1BC97-CBFF-49A2-81B5-B4E268B8B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AEB102E-2655-4226-A29F-97D8F0C4486C}"/>
              </a:ext>
            </a:extLst>
          </p:cNvPr>
          <p:cNvGrpSpPr/>
          <p:nvPr/>
        </p:nvGrpSpPr>
        <p:grpSpPr>
          <a:xfrm>
            <a:off x="7620487" y="2766466"/>
            <a:ext cx="581025" cy="581025"/>
            <a:chOff x="3892998" y="2764825"/>
            <a:chExt cx="581025" cy="581025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659740C1-448F-42D2-9AF1-F957F71AF4E3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700E2D2C-E092-4AED-A6B5-3CA877442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A4FF2E9-BA82-4B4E-8E8D-7AB65E438317}"/>
              </a:ext>
            </a:extLst>
          </p:cNvPr>
          <p:cNvGrpSpPr/>
          <p:nvPr/>
        </p:nvGrpSpPr>
        <p:grpSpPr>
          <a:xfrm>
            <a:off x="4191615" y="4530906"/>
            <a:ext cx="581025" cy="581025"/>
            <a:chOff x="3892998" y="2764825"/>
            <a:chExt cx="581025" cy="581025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DA561168-2D9D-446A-AA15-5FA1B47D909A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B927E761-C994-407E-A9A2-960AB30B2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3F968DF-0613-489D-953B-DEC512AF9EA7}"/>
              </a:ext>
            </a:extLst>
          </p:cNvPr>
          <p:cNvGrpSpPr/>
          <p:nvPr/>
        </p:nvGrpSpPr>
        <p:grpSpPr>
          <a:xfrm>
            <a:off x="7278109" y="4530906"/>
            <a:ext cx="581025" cy="581025"/>
            <a:chOff x="3892998" y="2764825"/>
            <a:chExt cx="581025" cy="581025"/>
          </a:xfrm>
        </p:grpSpPr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A153AB9F-47D0-4429-B0C2-2F63E5A56061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B202DFBD-AB6B-43D7-8EEA-9D672D3E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sp>
        <p:nvSpPr>
          <p:cNvPr id="91" name="Текст 5">
            <a:extLst>
              <a:ext uri="{FF2B5EF4-FFF2-40B4-BE49-F238E27FC236}">
                <a16:creationId xmlns:a16="http://schemas.microsoft.com/office/drawing/2014/main" id="{0D485D04-0659-4C16-9E60-C55F8A41B32D}"/>
              </a:ext>
            </a:extLst>
          </p:cNvPr>
          <p:cNvSpPr txBox="1">
            <a:spLocks/>
          </p:cNvSpPr>
          <p:nvPr/>
        </p:nvSpPr>
        <p:spPr>
          <a:xfrm>
            <a:off x="5573577" y="5307270"/>
            <a:ext cx="966171" cy="281068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Открытые каналы</a:t>
            </a:r>
          </a:p>
        </p:txBody>
      </p:sp>
    </p:spTree>
    <p:extLst>
      <p:ext uri="{BB962C8B-B14F-4D97-AF65-F5344CB8AC3E}">
        <p14:creationId xmlns:p14="http://schemas.microsoft.com/office/powerpoint/2010/main" val="45655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A9695F6-D816-4C6B-B32F-7D280FEC1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433" y="3727209"/>
            <a:ext cx="1044000" cy="1044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E600FC4-4828-4201-8D3B-E776B223D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947" y="3727788"/>
            <a:ext cx="1044000" cy="1044000"/>
          </a:xfrm>
          <a:prstGeom prst="rect">
            <a:avLst/>
          </a:prstGeom>
        </p:spPr>
      </p:pic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7172E87B-0220-478F-85D3-3AED3F101750}"/>
              </a:ext>
            </a:extLst>
          </p:cNvPr>
          <p:cNvCxnSpPr>
            <a:cxnSpLocks/>
          </p:cNvCxnSpPr>
          <p:nvPr/>
        </p:nvCxnSpPr>
        <p:spPr>
          <a:xfrm>
            <a:off x="3383280" y="4835177"/>
            <a:ext cx="5271076" cy="0"/>
          </a:xfrm>
          <a:prstGeom prst="line">
            <a:avLst/>
          </a:prstGeom>
          <a:ln w="19050">
            <a:solidFill>
              <a:srgbClr val="750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852FEC5-F556-4DC5-83F2-E04408986727}"/>
              </a:ext>
            </a:extLst>
          </p:cNvPr>
          <p:cNvGrpSpPr/>
          <p:nvPr/>
        </p:nvGrpSpPr>
        <p:grpSpPr>
          <a:xfrm>
            <a:off x="3137446" y="3007041"/>
            <a:ext cx="5785242" cy="560874"/>
            <a:chOff x="3137446" y="3007041"/>
            <a:chExt cx="5785242" cy="560874"/>
          </a:xfrm>
          <a:solidFill>
            <a:srgbClr val="FF903F"/>
          </a:solidFill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2905DA32-2A35-4DEA-80C1-6D4D32CE1719}"/>
                </a:ext>
              </a:extLst>
            </p:cNvPr>
            <p:cNvGrpSpPr/>
            <p:nvPr/>
          </p:nvGrpSpPr>
          <p:grpSpPr>
            <a:xfrm>
              <a:off x="3137446" y="3047477"/>
              <a:ext cx="5785242" cy="520438"/>
              <a:chOff x="3137446" y="3047477"/>
              <a:chExt cx="5785242" cy="520438"/>
            </a:xfrm>
            <a:grpFill/>
          </p:grpSpPr>
          <p:cxnSp>
            <p:nvCxnSpPr>
              <p:cNvPr id="122" name="Прямая соединительная линия 121">
                <a:extLst>
                  <a:ext uri="{FF2B5EF4-FFF2-40B4-BE49-F238E27FC236}">
                    <a16:creationId xmlns:a16="http://schemas.microsoft.com/office/drawing/2014/main" id="{9AF0A6BF-382D-439B-BE88-38CB397ED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9313" y="3055338"/>
                <a:ext cx="5526817" cy="0"/>
              </a:xfrm>
              <a:prstGeom prst="line">
                <a:avLst/>
              </a:prstGeom>
              <a:grpFill/>
              <a:ln w="19050">
                <a:solidFill>
                  <a:srgbClr val="FF903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>
                <a:extLst>
                  <a:ext uri="{FF2B5EF4-FFF2-40B4-BE49-F238E27FC236}">
                    <a16:creationId xmlns:a16="http://schemas.microsoft.com/office/drawing/2014/main" id="{FCCBE8B4-D6CE-4C8E-8914-6C3773103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9313" y="3047477"/>
                <a:ext cx="0" cy="373663"/>
              </a:xfrm>
              <a:prstGeom prst="line">
                <a:avLst/>
              </a:prstGeom>
              <a:grpFill/>
              <a:ln w="19050">
                <a:solidFill>
                  <a:srgbClr val="FF903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>
                <a:extLst>
                  <a:ext uri="{FF2B5EF4-FFF2-40B4-BE49-F238E27FC236}">
                    <a16:creationId xmlns:a16="http://schemas.microsoft.com/office/drawing/2014/main" id="{F3197DFF-AB65-4B28-B644-3074BE060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8843" y="3047477"/>
                <a:ext cx="0" cy="359109"/>
              </a:xfrm>
              <a:prstGeom prst="line">
                <a:avLst/>
              </a:prstGeom>
              <a:grpFill/>
              <a:ln w="19050">
                <a:solidFill>
                  <a:srgbClr val="FF903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Равнобедренный треугольник 18">
                <a:extLst>
                  <a:ext uri="{FF2B5EF4-FFF2-40B4-BE49-F238E27FC236}">
                    <a16:creationId xmlns:a16="http://schemas.microsoft.com/office/drawing/2014/main" id="{871CECD0-B7AA-42F3-993B-237548B48A1A}"/>
                  </a:ext>
                </a:extLst>
              </p:cNvPr>
              <p:cNvSpPr/>
              <p:nvPr/>
            </p:nvSpPr>
            <p:spPr>
              <a:xfrm rot="10800000">
                <a:off x="3137446" y="3402036"/>
                <a:ext cx="268332" cy="165879"/>
              </a:xfrm>
              <a:prstGeom prst="triangle">
                <a:avLst/>
              </a:prstGeom>
              <a:grpFill/>
              <a:ln>
                <a:solidFill>
                  <a:srgbClr val="FF90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Равнобедренный треугольник 126">
                <a:extLst>
                  <a:ext uri="{FF2B5EF4-FFF2-40B4-BE49-F238E27FC236}">
                    <a16:creationId xmlns:a16="http://schemas.microsoft.com/office/drawing/2014/main" id="{83210659-22AF-48FF-852C-6BF9805F1074}"/>
                  </a:ext>
                </a:extLst>
              </p:cNvPr>
              <p:cNvSpPr/>
              <p:nvPr/>
            </p:nvSpPr>
            <p:spPr>
              <a:xfrm rot="10800000">
                <a:off x="8654356" y="3402036"/>
                <a:ext cx="268332" cy="165879"/>
              </a:xfrm>
              <a:prstGeom prst="triangle">
                <a:avLst/>
              </a:prstGeom>
              <a:grpFill/>
              <a:ln>
                <a:solidFill>
                  <a:srgbClr val="FF90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A3D671D3-AB92-44C2-AA50-B4AEF7787E2B}"/>
                </a:ext>
              </a:extLst>
            </p:cNvPr>
            <p:cNvSpPr/>
            <p:nvPr/>
          </p:nvSpPr>
          <p:spPr>
            <a:xfrm>
              <a:off x="5993510" y="3007041"/>
              <a:ext cx="90000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90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8E18B3-F78B-459F-98D7-1639E4C3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39" y="322144"/>
            <a:ext cx="11059283" cy="547842"/>
          </a:xfrm>
        </p:spPr>
        <p:txBody>
          <a:bodyPr/>
          <a:lstStyle/>
          <a:p>
            <a:r>
              <a:rPr lang="ru-RU" dirty="0"/>
              <a:t>Гибридный вариант</a:t>
            </a:r>
          </a:p>
        </p:txBody>
      </p:sp>
      <p:sp>
        <p:nvSpPr>
          <p:cNvPr id="120" name="Текст 6">
            <a:extLst>
              <a:ext uri="{FF2B5EF4-FFF2-40B4-BE49-F238E27FC236}">
                <a16:creationId xmlns:a16="http://schemas.microsoft.com/office/drawing/2014/main" id="{4886963F-1F11-46A1-92F0-D3D5146888A3}"/>
              </a:ext>
            </a:extLst>
          </p:cNvPr>
          <p:cNvSpPr txBox="1">
            <a:spLocks/>
          </p:cNvSpPr>
          <p:nvPr/>
        </p:nvSpPr>
        <p:spPr>
          <a:xfrm>
            <a:off x="488227" y="1017668"/>
            <a:ext cx="11151187" cy="10297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Rostelecom Basis" panose="020B0503030604040103" pitchFamily="34" charset="0"/>
              </a:rPr>
              <a:t>Эксплуатация существующей системы защищенного взаимодействия клиента, замена оборудования клиента на оборудование сервис-провайдера по мере окончания жизненного цикла, мониторинг </a:t>
            </a:r>
            <a:br>
              <a:rPr lang="ru-RU" sz="1800" dirty="0">
                <a:latin typeface="Rostelecom Basis" panose="020B0503030604040103" pitchFamily="34" charset="0"/>
              </a:rPr>
            </a:br>
            <a:r>
              <a:rPr lang="ru-RU" sz="1800" dirty="0">
                <a:latin typeface="Rostelecom Basis" panose="020B0503030604040103" pitchFamily="34" charset="0"/>
              </a:rPr>
              <a:t>и реагирование на инциденты.</a:t>
            </a:r>
          </a:p>
        </p:txBody>
      </p: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AF134DAC-478F-4E2A-8A1C-1F6C21F5D82F}"/>
              </a:ext>
            </a:extLst>
          </p:cNvPr>
          <p:cNvGrpSpPr/>
          <p:nvPr/>
        </p:nvGrpSpPr>
        <p:grpSpPr>
          <a:xfrm>
            <a:off x="3311424" y="4571503"/>
            <a:ext cx="90000" cy="274465"/>
            <a:chOff x="2380629" y="2160876"/>
            <a:chExt cx="90000" cy="274465"/>
          </a:xfrm>
        </p:grpSpPr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EF82871B-204B-487B-A672-86E0DF14AE90}"/>
                </a:ext>
              </a:extLst>
            </p:cNvPr>
            <p:cNvCxnSpPr>
              <a:cxnSpLocks/>
            </p:cNvCxnSpPr>
            <p:nvPr/>
          </p:nvCxnSpPr>
          <p:spPr>
            <a:xfrm>
              <a:off x="2423270" y="2255639"/>
              <a:ext cx="0" cy="179702"/>
            </a:xfrm>
            <a:prstGeom prst="line">
              <a:avLst/>
            </a:prstGeom>
            <a:ln w="19050">
              <a:solidFill>
                <a:srgbClr val="750C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1DFAEC14-C9E3-458E-9CFF-D2D2BEB311F8}"/>
                </a:ext>
              </a:extLst>
            </p:cNvPr>
            <p:cNvSpPr/>
            <p:nvPr/>
          </p:nvSpPr>
          <p:spPr>
            <a:xfrm>
              <a:off x="2380629" y="2160876"/>
              <a:ext cx="90000" cy="90000"/>
            </a:xfrm>
            <a:prstGeom prst="ellipse">
              <a:avLst/>
            </a:prstGeom>
            <a:noFill/>
            <a:ln w="19050">
              <a:solidFill>
                <a:srgbClr val="750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B2DD4249-6112-4A66-9E0F-1BE891629F45}"/>
              </a:ext>
            </a:extLst>
          </p:cNvPr>
          <p:cNvGrpSpPr/>
          <p:nvPr/>
        </p:nvGrpSpPr>
        <p:grpSpPr>
          <a:xfrm>
            <a:off x="8641999" y="4577376"/>
            <a:ext cx="90000" cy="264579"/>
            <a:chOff x="2380629" y="2160876"/>
            <a:chExt cx="90000" cy="264579"/>
          </a:xfrm>
        </p:grpSpPr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5F9FCA72-9880-461E-90C0-7CCD956516E9}"/>
                </a:ext>
              </a:extLst>
            </p:cNvPr>
            <p:cNvCxnSpPr>
              <a:cxnSpLocks/>
            </p:cNvCxnSpPr>
            <p:nvPr/>
          </p:nvCxnSpPr>
          <p:spPr>
            <a:xfrm>
              <a:off x="2427389" y="2259686"/>
              <a:ext cx="0" cy="165769"/>
            </a:xfrm>
            <a:prstGeom prst="line">
              <a:avLst/>
            </a:prstGeom>
            <a:ln w="19050">
              <a:solidFill>
                <a:srgbClr val="750C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A3733F2D-F6B9-4D4C-8F36-544E6B297FB9}"/>
                </a:ext>
              </a:extLst>
            </p:cNvPr>
            <p:cNvSpPr/>
            <p:nvPr/>
          </p:nvSpPr>
          <p:spPr>
            <a:xfrm>
              <a:off x="2380629" y="2160876"/>
              <a:ext cx="90000" cy="90000"/>
            </a:xfrm>
            <a:prstGeom prst="ellipse">
              <a:avLst/>
            </a:prstGeom>
            <a:noFill/>
            <a:ln w="19050">
              <a:solidFill>
                <a:srgbClr val="750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CA67FF3-3169-4A51-9F42-B132DD51CF84}"/>
              </a:ext>
            </a:extLst>
          </p:cNvPr>
          <p:cNvGrpSpPr/>
          <p:nvPr/>
        </p:nvGrpSpPr>
        <p:grpSpPr>
          <a:xfrm>
            <a:off x="1102582" y="4571503"/>
            <a:ext cx="2160806" cy="313135"/>
            <a:chOff x="1102582" y="4571503"/>
            <a:chExt cx="2160806" cy="313135"/>
          </a:xfrm>
        </p:grpSpPr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4DF05EA8-2697-4D4C-8B58-67AA7AC76C73}"/>
                </a:ext>
              </a:extLst>
            </p:cNvPr>
            <p:cNvCxnSpPr>
              <a:cxnSpLocks/>
            </p:cNvCxnSpPr>
            <p:nvPr/>
          </p:nvCxnSpPr>
          <p:spPr>
            <a:xfrm>
              <a:off x="1152320" y="4837138"/>
              <a:ext cx="2064471" cy="0"/>
            </a:xfrm>
            <a:prstGeom prst="line">
              <a:avLst/>
            </a:prstGeom>
            <a:ln w="19050">
              <a:solidFill>
                <a:srgbClr val="8D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id="{F9A76726-F1C0-4332-8B3F-64820CCE6AFD}"/>
                </a:ext>
              </a:extLst>
            </p:cNvPr>
            <p:cNvSpPr/>
            <p:nvPr/>
          </p:nvSpPr>
          <p:spPr>
            <a:xfrm>
              <a:off x="2157894" y="4794638"/>
              <a:ext cx="90001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D8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4D701620-FBD9-444F-9846-FEAF2A025CA4}"/>
                </a:ext>
              </a:extLst>
            </p:cNvPr>
            <p:cNvGrpSpPr/>
            <p:nvPr/>
          </p:nvGrpSpPr>
          <p:grpSpPr>
            <a:xfrm>
              <a:off x="3173387" y="4572000"/>
              <a:ext cx="90001" cy="274465"/>
              <a:chOff x="3173387" y="4582911"/>
              <a:chExt cx="90001" cy="274465"/>
            </a:xfrm>
          </p:grpSpPr>
          <p:cxnSp>
            <p:nvCxnSpPr>
              <p:cNvPr id="142" name="Прямая соединительная линия 141">
                <a:extLst>
                  <a:ext uri="{FF2B5EF4-FFF2-40B4-BE49-F238E27FC236}">
                    <a16:creationId xmlns:a16="http://schemas.microsoft.com/office/drawing/2014/main" id="{7665A879-6A6D-46C7-9476-CD228607D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37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id="{0A75C00F-F316-4175-887C-51C01C00B492}"/>
                  </a:ext>
                </a:extLst>
              </p:cNvPr>
              <p:cNvSpPr/>
              <p:nvPr/>
            </p:nvSpPr>
            <p:spPr>
              <a:xfrm>
                <a:off x="3173387" y="4582911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CD8EC476-FCD4-4E1D-B52B-636033C314C4}"/>
                </a:ext>
              </a:extLst>
            </p:cNvPr>
            <p:cNvGrpSpPr/>
            <p:nvPr/>
          </p:nvGrpSpPr>
          <p:grpSpPr>
            <a:xfrm>
              <a:off x="1102582" y="4571503"/>
              <a:ext cx="90001" cy="274465"/>
              <a:chOff x="3170245" y="4582911"/>
              <a:chExt cx="90001" cy="274465"/>
            </a:xfrm>
          </p:grpSpPr>
          <p:cxnSp>
            <p:nvCxnSpPr>
              <p:cNvPr id="147" name="Прямая соединительная линия 146">
                <a:extLst>
                  <a:ext uri="{FF2B5EF4-FFF2-40B4-BE49-F238E27FC236}">
                    <a16:creationId xmlns:a16="http://schemas.microsoft.com/office/drawing/2014/main" id="{67C2C63C-4F06-4EB0-8AA1-1FC6C498A6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37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Овал 147">
                <a:extLst>
                  <a:ext uri="{FF2B5EF4-FFF2-40B4-BE49-F238E27FC236}">
                    <a16:creationId xmlns:a16="http://schemas.microsoft.com/office/drawing/2014/main" id="{39FEFE13-57D2-4689-A188-13E155D552A0}"/>
                  </a:ext>
                </a:extLst>
              </p:cNvPr>
              <p:cNvSpPr/>
              <p:nvPr/>
            </p:nvSpPr>
            <p:spPr>
              <a:xfrm>
                <a:off x="3170245" y="4582911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2F051871-1DEA-4411-BBE9-A2B43FE56413}"/>
              </a:ext>
            </a:extLst>
          </p:cNvPr>
          <p:cNvGrpSpPr/>
          <p:nvPr/>
        </p:nvGrpSpPr>
        <p:grpSpPr>
          <a:xfrm>
            <a:off x="8804222" y="4574688"/>
            <a:ext cx="2157664" cy="308111"/>
            <a:chOff x="1105724" y="4576527"/>
            <a:chExt cx="2157664" cy="308111"/>
          </a:xfrm>
        </p:grpSpPr>
        <p:cxnSp>
          <p:nvCxnSpPr>
            <p:cNvPr id="150" name="Прямая соединительная линия 149">
              <a:extLst>
                <a:ext uri="{FF2B5EF4-FFF2-40B4-BE49-F238E27FC236}">
                  <a16:creationId xmlns:a16="http://schemas.microsoft.com/office/drawing/2014/main" id="{F66116A6-2F75-4E54-8758-DB853201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52320" y="4837138"/>
              <a:ext cx="2064471" cy="0"/>
            </a:xfrm>
            <a:prstGeom prst="line">
              <a:avLst/>
            </a:prstGeom>
            <a:ln w="19050">
              <a:solidFill>
                <a:srgbClr val="8D8B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3351F54C-0E8E-44E8-9A38-9E33476B055E}"/>
                </a:ext>
              </a:extLst>
            </p:cNvPr>
            <p:cNvSpPr/>
            <p:nvPr/>
          </p:nvSpPr>
          <p:spPr>
            <a:xfrm>
              <a:off x="2148468" y="4794638"/>
              <a:ext cx="90001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8D8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FD10D966-2129-4D46-84DF-CB9ED5E2F600}"/>
                </a:ext>
              </a:extLst>
            </p:cNvPr>
            <p:cNvGrpSpPr/>
            <p:nvPr/>
          </p:nvGrpSpPr>
          <p:grpSpPr>
            <a:xfrm>
              <a:off x="3173387" y="4577024"/>
              <a:ext cx="90001" cy="269711"/>
              <a:chOff x="3173387" y="4587935"/>
              <a:chExt cx="90001" cy="269711"/>
            </a:xfrm>
          </p:grpSpPr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:a16="http://schemas.microsoft.com/office/drawing/2014/main" id="{5597D4FD-E4BE-49F0-A800-ADBC68713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64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Овал 156">
                <a:extLst>
                  <a:ext uri="{FF2B5EF4-FFF2-40B4-BE49-F238E27FC236}">
                    <a16:creationId xmlns:a16="http://schemas.microsoft.com/office/drawing/2014/main" id="{956DEA37-7295-4110-A336-E971EF95F0E1}"/>
                  </a:ext>
                </a:extLst>
              </p:cNvPr>
              <p:cNvSpPr/>
              <p:nvPr/>
            </p:nvSpPr>
            <p:spPr>
              <a:xfrm>
                <a:off x="3173387" y="4587935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852131C2-F576-4CED-BE5F-B586DEA914F4}"/>
                </a:ext>
              </a:extLst>
            </p:cNvPr>
            <p:cNvGrpSpPr/>
            <p:nvPr/>
          </p:nvGrpSpPr>
          <p:grpSpPr>
            <a:xfrm>
              <a:off x="1105724" y="4576527"/>
              <a:ext cx="90001" cy="269711"/>
              <a:chOff x="3173387" y="4587935"/>
              <a:chExt cx="90001" cy="269711"/>
            </a:xfrm>
          </p:grpSpPr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id="{1612B109-7B85-4D52-BE8F-805BE5BCA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6791" y="4677646"/>
                <a:ext cx="0" cy="180000"/>
              </a:xfrm>
              <a:prstGeom prst="line">
                <a:avLst/>
              </a:prstGeom>
              <a:ln w="19050">
                <a:solidFill>
                  <a:srgbClr val="8D8B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Овал 154">
                <a:extLst>
                  <a:ext uri="{FF2B5EF4-FFF2-40B4-BE49-F238E27FC236}">
                    <a16:creationId xmlns:a16="http://schemas.microsoft.com/office/drawing/2014/main" id="{8728B5D7-D4CD-4EFB-A5F4-487F96809360}"/>
                  </a:ext>
                </a:extLst>
              </p:cNvPr>
              <p:cNvSpPr/>
              <p:nvPr/>
            </p:nvSpPr>
            <p:spPr>
              <a:xfrm>
                <a:off x="3173387" y="4587935"/>
                <a:ext cx="90001" cy="90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8D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69" name="Прямая соединительная линия 168">
            <a:extLst>
              <a:ext uri="{FF2B5EF4-FFF2-40B4-BE49-F238E27FC236}">
                <a16:creationId xmlns:a16="http://schemas.microsoft.com/office/drawing/2014/main" id="{D1577023-2FC6-46A2-A75B-843C944E4BD4}"/>
              </a:ext>
            </a:extLst>
          </p:cNvPr>
          <p:cNvCxnSpPr>
            <a:cxnSpLocks/>
          </p:cNvCxnSpPr>
          <p:nvPr/>
        </p:nvCxnSpPr>
        <p:spPr>
          <a:xfrm>
            <a:off x="5601147" y="4735004"/>
            <a:ext cx="89157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E3D5402C-C724-42AA-8F5B-AACDA8E3EB9B}"/>
              </a:ext>
            </a:extLst>
          </p:cNvPr>
          <p:cNvCxnSpPr>
            <a:cxnSpLocks/>
          </p:cNvCxnSpPr>
          <p:nvPr/>
        </p:nvCxnSpPr>
        <p:spPr>
          <a:xfrm>
            <a:off x="5605984" y="4923713"/>
            <a:ext cx="89157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Текст 5">
            <a:extLst>
              <a:ext uri="{FF2B5EF4-FFF2-40B4-BE49-F238E27FC236}">
                <a16:creationId xmlns:a16="http://schemas.microsoft.com/office/drawing/2014/main" id="{2AEA04B2-CB81-4510-9F1D-7CE52C66CD9E}"/>
              </a:ext>
            </a:extLst>
          </p:cNvPr>
          <p:cNvSpPr txBox="1">
            <a:spLocks/>
          </p:cNvSpPr>
          <p:nvPr/>
        </p:nvSpPr>
        <p:spPr>
          <a:xfrm>
            <a:off x="5141448" y="3157534"/>
            <a:ext cx="1790683" cy="267562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Администраторы</a:t>
            </a:r>
            <a:br>
              <a:rPr lang="ru-RU" sz="1000" dirty="0"/>
            </a:br>
            <a:r>
              <a:rPr lang="ru-RU" sz="1000" dirty="0"/>
              <a:t>«Ростелеком-Солар»</a:t>
            </a:r>
          </a:p>
        </p:txBody>
      </p:sp>
      <p:sp>
        <p:nvSpPr>
          <p:cNvPr id="174" name="Текст 5">
            <a:extLst>
              <a:ext uri="{FF2B5EF4-FFF2-40B4-BE49-F238E27FC236}">
                <a16:creationId xmlns:a16="http://schemas.microsoft.com/office/drawing/2014/main" id="{EF1A1CA6-0BD0-4CA0-B267-819F6A4EB1D8}"/>
              </a:ext>
            </a:extLst>
          </p:cNvPr>
          <p:cNvSpPr txBox="1">
            <a:spLocks/>
          </p:cNvSpPr>
          <p:nvPr/>
        </p:nvSpPr>
        <p:spPr>
          <a:xfrm>
            <a:off x="3724794" y="2314132"/>
            <a:ext cx="966171" cy="396805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5" name="Текст 5">
            <a:extLst>
              <a:ext uri="{FF2B5EF4-FFF2-40B4-BE49-F238E27FC236}">
                <a16:creationId xmlns:a16="http://schemas.microsoft.com/office/drawing/2014/main" id="{5FE74D8C-8E9E-4472-8AE7-449AFD22A907}"/>
              </a:ext>
            </a:extLst>
          </p:cNvPr>
          <p:cNvSpPr txBox="1">
            <a:spLocks/>
          </p:cNvSpPr>
          <p:nvPr/>
        </p:nvSpPr>
        <p:spPr>
          <a:xfrm>
            <a:off x="7438138" y="2314132"/>
            <a:ext cx="966171" cy="396805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6" name="Текст 5">
            <a:extLst>
              <a:ext uri="{FF2B5EF4-FFF2-40B4-BE49-F238E27FC236}">
                <a16:creationId xmlns:a16="http://schemas.microsoft.com/office/drawing/2014/main" id="{04197EC9-B942-41CB-BB53-E7EE6A7469A4}"/>
              </a:ext>
            </a:extLst>
          </p:cNvPr>
          <p:cNvSpPr txBox="1">
            <a:spLocks/>
          </p:cNvSpPr>
          <p:nvPr/>
        </p:nvSpPr>
        <p:spPr>
          <a:xfrm>
            <a:off x="7109306" y="5061021"/>
            <a:ext cx="966171" cy="281068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7" name="Текст 5">
            <a:extLst>
              <a:ext uri="{FF2B5EF4-FFF2-40B4-BE49-F238E27FC236}">
                <a16:creationId xmlns:a16="http://schemas.microsoft.com/office/drawing/2014/main" id="{8DF4999D-A35A-44FF-94E9-138793FBD86F}"/>
              </a:ext>
            </a:extLst>
          </p:cNvPr>
          <p:cNvSpPr txBox="1">
            <a:spLocks/>
          </p:cNvSpPr>
          <p:nvPr/>
        </p:nvSpPr>
        <p:spPr>
          <a:xfrm>
            <a:off x="3990938" y="5061021"/>
            <a:ext cx="966171" cy="278554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Шифрование ГОСТ</a:t>
            </a:r>
          </a:p>
        </p:txBody>
      </p:sp>
      <p:sp>
        <p:nvSpPr>
          <p:cNvPr id="178" name="Текст 5">
            <a:extLst>
              <a:ext uri="{FF2B5EF4-FFF2-40B4-BE49-F238E27FC236}">
                <a16:creationId xmlns:a16="http://schemas.microsoft.com/office/drawing/2014/main" id="{B065A5F5-0A53-4C34-8741-E3AD27C510D5}"/>
              </a:ext>
            </a:extLst>
          </p:cNvPr>
          <p:cNvSpPr txBox="1">
            <a:spLocks/>
          </p:cNvSpPr>
          <p:nvPr/>
        </p:nvSpPr>
        <p:spPr>
          <a:xfrm>
            <a:off x="1710372" y="5061014"/>
            <a:ext cx="985043" cy="278561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Серверы клиента</a:t>
            </a:r>
          </a:p>
        </p:txBody>
      </p:sp>
      <p:sp>
        <p:nvSpPr>
          <p:cNvPr id="179" name="Текст 5">
            <a:extLst>
              <a:ext uri="{FF2B5EF4-FFF2-40B4-BE49-F238E27FC236}">
                <a16:creationId xmlns:a16="http://schemas.microsoft.com/office/drawing/2014/main" id="{29FD101C-E124-4BCD-A216-3B8BE83755AB}"/>
              </a:ext>
            </a:extLst>
          </p:cNvPr>
          <p:cNvSpPr txBox="1">
            <a:spLocks/>
          </p:cNvSpPr>
          <p:nvPr/>
        </p:nvSpPr>
        <p:spPr>
          <a:xfrm>
            <a:off x="9417566" y="5061013"/>
            <a:ext cx="985043" cy="278561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Серверы клиента</a:t>
            </a:r>
          </a:p>
        </p:txBody>
      </p:sp>
      <p:sp>
        <p:nvSpPr>
          <p:cNvPr id="180" name="Текст 5">
            <a:extLst>
              <a:ext uri="{FF2B5EF4-FFF2-40B4-BE49-F238E27FC236}">
                <a16:creationId xmlns:a16="http://schemas.microsoft.com/office/drawing/2014/main" id="{77F70F40-278C-4351-91BF-7C98B69D411E}"/>
              </a:ext>
            </a:extLst>
          </p:cNvPr>
          <p:cNvSpPr txBox="1">
            <a:spLocks/>
          </p:cNvSpPr>
          <p:nvPr/>
        </p:nvSpPr>
        <p:spPr>
          <a:xfrm>
            <a:off x="655220" y="5062155"/>
            <a:ext cx="985043" cy="2774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Устройства</a:t>
            </a:r>
            <a:br>
              <a:rPr lang="ru-RU" sz="1000" dirty="0"/>
            </a:br>
            <a:r>
              <a:rPr lang="ru-RU" sz="1000" dirty="0"/>
              <a:t>клиента</a:t>
            </a:r>
          </a:p>
        </p:txBody>
      </p:sp>
      <p:sp>
        <p:nvSpPr>
          <p:cNvPr id="181" name="Текст 5">
            <a:extLst>
              <a:ext uri="{FF2B5EF4-FFF2-40B4-BE49-F238E27FC236}">
                <a16:creationId xmlns:a16="http://schemas.microsoft.com/office/drawing/2014/main" id="{C8331EF8-1B16-4ECB-886D-9C736C3333EA}"/>
              </a:ext>
            </a:extLst>
          </p:cNvPr>
          <p:cNvSpPr txBox="1">
            <a:spLocks/>
          </p:cNvSpPr>
          <p:nvPr/>
        </p:nvSpPr>
        <p:spPr>
          <a:xfrm>
            <a:off x="10430452" y="5059034"/>
            <a:ext cx="985043" cy="27742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Устройства</a:t>
            </a:r>
            <a:br>
              <a:rPr lang="ru-RU" sz="1000" dirty="0"/>
            </a:br>
            <a:r>
              <a:rPr lang="ru-RU" sz="1000" dirty="0"/>
              <a:t>клиента</a:t>
            </a:r>
          </a:p>
        </p:txBody>
      </p:sp>
      <p:sp>
        <p:nvSpPr>
          <p:cNvPr id="182" name="Текст 5">
            <a:extLst>
              <a:ext uri="{FF2B5EF4-FFF2-40B4-BE49-F238E27FC236}">
                <a16:creationId xmlns:a16="http://schemas.microsoft.com/office/drawing/2014/main" id="{4F5CFE54-FC80-4731-A011-45869ACFF860}"/>
              </a:ext>
            </a:extLst>
          </p:cNvPr>
          <p:cNvSpPr txBox="1">
            <a:spLocks/>
          </p:cNvSpPr>
          <p:nvPr/>
        </p:nvSpPr>
        <p:spPr>
          <a:xfrm>
            <a:off x="5573577" y="5307270"/>
            <a:ext cx="966171" cy="281068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Открытые каналы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1C0700-3072-48C0-A42A-3E5275F986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6457" y="3790151"/>
            <a:ext cx="1044000" cy="1044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4959CC5-9B27-47CF-98A1-173028E7E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9539" y="3781473"/>
            <a:ext cx="1044000" cy="1044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41CFE5D-9028-4C29-A5D1-98D4A78C6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594" y="3569610"/>
            <a:ext cx="1044000" cy="10440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93B909D-C802-4D47-AD81-A2023551AF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93289" y="3571673"/>
            <a:ext cx="1044000" cy="10440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BF264A7-8709-4611-8F51-A0743B2E9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42" y="2209069"/>
            <a:ext cx="722544" cy="78064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BBFF7F0-A10F-49C8-A65C-264FEBBF41C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62270"/>
          <a:stretch/>
        </p:blipFill>
        <p:spPr>
          <a:xfrm>
            <a:off x="5642757" y="4432196"/>
            <a:ext cx="802576" cy="30280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65E3812-6A31-4C5E-9774-3E16F6C9F9E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61242"/>
          <a:stretch/>
        </p:blipFill>
        <p:spPr>
          <a:xfrm>
            <a:off x="5642757" y="4923712"/>
            <a:ext cx="802576" cy="311059"/>
          </a:xfrm>
          <a:prstGeom prst="rect">
            <a:avLst/>
          </a:prstGeom>
        </p:spPr>
      </p:pic>
      <p:sp>
        <p:nvSpPr>
          <p:cNvPr id="60" name="Текст 5">
            <a:extLst>
              <a:ext uri="{FF2B5EF4-FFF2-40B4-BE49-F238E27FC236}">
                <a16:creationId xmlns:a16="http://schemas.microsoft.com/office/drawing/2014/main" id="{E6946679-8C16-4BFE-AF86-18C4A51B4BBD}"/>
              </a:ext>
            </a:extLst>
          </p:cNvPr>
          <p:cNvSpPr txBox="1">
            <a:spLocks/>
          </p:cNvSpPr>
          <p:nvPr/>
        </p:nvSpPr>
        <p:spPr>
          <a:xfrm>
            <a:off x="2593024" y="3661446"/>
            <a:ext cx="1356405" cy="267562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СКЗИ клиента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A79DFE92-9B5E-4CEC-A195-0D55CA81370C}"/>
              </a:ext>
            </a:extLst>
          </p:cNvPr>
          <p:cNvGrpSpPr/>
          <p:nvPr/>
        </p:nvGrpSpPr>
        <p:grpSpPr>
          <a:xfrm>
            <a:off x="3914868" y="2766466"/>
            <a:ext cx="581025" cy="581025"/>
            <a:chOff x="3892998" y="2764825"/>
            <a:chExt cx="581025" cy="581025"/>
          </a:xfrm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72323BA-4667-46DD-8FC0-524C666A13BC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ABE1BC97-CBFF-49A2-81B5-B4E268B8B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AEB102E-2655-4226-A29F-97D8F0C4486C}"/>
              </a:ext>
            </a:extLst>
          </p:cNvPr>
          <p:cNvGrpSpPr/>
          <p:nvPr/>
        </p:nvGrpSpPr>
        <p:grpSpPr>
          <a:xfrm>
            <a:off x="7620487" y="2766466"/>
            <a:ext cx="581025" cy="581025"/>
            <a:chOff x="3892998" y="2764825"/>
            <a:chExt cx="581025" cy="581025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659740C1-448F-42D2-9AF1-F957F71AF4E3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700E2D2C-E092-4AED-A6B5-3CA877442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A4FF2E9-BA82-4B4E-8E8D-7AB65E438317}"/>
              </a:ext>
            </a:extLst>
          </p:cNvPr>
          <p:cNvGrpSpPr/>
          <p:nvPr/>
        </p:nvGrpSpPr>
        <p:grpSpPr>
          <a:xfrm>
            <a:off x="4191615" y="4530906"/>
            <a:ext cx="581025" cy="581025"/>
            <a:chOff x="3892998" y="2764825"/>
            <a:chExt cx="581025" cy="581025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DA561168-2D9D-446A-AA15-5FA1B47D909A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B927E761-C994-407E-A9A2-960AB30B2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3F968DF-0613-489D-953B-DEC512AF9EA7}"/>
              </a:ext>
            </a:extLst>
          </p:cNvPr>
          <p:cNvGrpSpPr/>
          <p:nvPr/>
        </p:nvGrpSpPr>
        <p:grpSpPr>
          <a:xfrm>
            <a:off x="7278109" y="4530906"/>
            <a:ext cx="581025" cy="581025"/>
            <a:chOff x="3892998" y="2764825"/>
            <a:chExt cx="581025" cy="581025"/>
          </a:xfrm>
        </p:grpSpPr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A153AB9F-47D0-4429-B0C2-2F63E5A56061}"/>
                </a:ext>
              </a:extLst>
            </p:cNvPr>
            <p:cNvSpPr/>
            <p:nvPr/>
          </p:nvSpPr>
          <p:spPr>
            <a:xfrm>
              <a:off x="3990938" y="2805017"/>
              <a:ext cx="370047" cy="50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B202DFBD-AB6B-43D7-8EEA-9D672D3E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892998" y="2764825"/>
              <a:ext cx="581025" cy="581025"/>
            </a:xfrm>
            <a:prstGeom prst="rect">
              <a:avLst/>
            </a:prstGeom>
          </p:spPr>
        </p:pic>
      </p:grpSp>
      <p:sp>
        <p:nvSpPr>
          <p:cNvPr id="90" name="Текст 5">
            <a:extLst>
              <a:ext uri="{FF2B5EF4-FFF2-40B4-BE49-F238E27FC236}">
                <a16:creationId xmlns:a16="http://schemas.microsoft.com/office/drawing/2014/main" id="{158D9943-8036-499C-BA33-6FECDEF8E016}"/>
              </a:ext>
            </a:extLst>
          </p:cNvPr>
          <p:cNvSpPr txBox="1">
            <a:spLocks/>
          </p:cNvSpPr>
          <p:nvPr/>
        </p:nvSpPr>
        <p:spPr>
          <a:xfrm>
            <a:off x="7965973" y="3681526"/>
            <a:ext cx="1574218" cy="213810"/>
          </a:xfrm>
          <a:prstGeom prst="rect">
            <a:avLst/>
          </a:prstGeom>
        </p:spPr>
        <p:txBody>
          <a:bodyPr lIns="0" tIns="90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stelecom Basis" panose="020B05030306040401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ru-RU" sz="1000" dirty="0"/>
              <a:t>СКЗИ компании «Ростелеком-</a:t>
            </a:r>
            <a:r>
              <a:rPr lang="ru-RU" sz="1000" dirty="0" err="1"/>
              <a:t>Солар</a:t>
            </a:r>
            <a:r>
              <a:rPr lang="ru-RU" sz="1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0407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8576D6-0150-45C4-A5CF-2ED04F86B57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18200">
                <a:srgbClr val="211849"/>
              </a:gs>
              <a:gs pos="0">
                <a:srgbClr val="140E32"/>
              </a:gs>
              <a:gs pos="100000">
                <a:srgbClr val="5947B3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5A215F-70DE-4A69-9AE5-A44F8B2F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Личный кабинет</a:t>
            </a: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id="{51FA9D75-04A8-4BFC-9D74-CDB82F9A53ED}"/>
              </a:ext>
            </a:extLst>
          </p:cNvPr>
          <p:cNvSpPr/>
          <p:nvPr/>
        </p:nvSpPr>
        <p:spPr>
          <a:xfrm flipH="1">
            <a:off x="0" y="1246378"/>
            <a:ext cx="5442856" cy="5570890"/>
          </a:xfrm>
          <a:custGeom>
            <a:avLst/>
            <a:gdLst>
              <a:gd name="connsiteX0" fmla="*/ 0 w 5037840"/>
              <a:gd name="connsiteY0" fmla="*/ 74514 h 4801173"/>
              <a:gd name="connsiteX1" fmla="*/ 74514 w 5037840"/>
              <a:gd name="connsiteY1" fmla="*/ 0 h 4801173"/>
              <a:gd name="connsiteX2" fmla="*/ 4963326 w 5037840"/>
              <a:gd name="connsiteY2" fmla="*/ 0 h 4801173"/>
              <a:gd name="connsiteX3" fmla="*/ 5037840 w 5037840"/>
              <a:gd name="connsiteY3" fmla="*/ 74514 h 4801173"/>
              <a:gd name="connsiteX4" fmla="*/ 5037840 w 5037840"/>
              <a:gd name="connsiteY4" fmla="*/ 4726659 h 4801173"/>
              <a:gd name="connsiteX5" fmla="*/ 4963326 w 5037840"/>
              <a:gd name="connsiteY5" fmla="*/ 4801173 h 4801173"/>
              <a:gd name="connsiteX6" fmla="*/ 74514 w 5037840"/>
              <a:gd name="connsiteY6" fmla="*/ 4801173 h 4801173"/>
              <a:gd name="connsiteX7" fmla="*/ 0 w 5037840"/>
              <a:gd name="connsiteY7" fmla="*/ 4726659 h 4801173"/>
              <a:gd name="connsiteX8" fmla="*/ 0 w 5037840"/>
              <a:gd name="connsiteY8" fmla="*/ 74514 h 4801173"/>
              <a:gd name="connsiteX0" fmla="*/ 0 w 5351344"/>
              <a:gd name="connsiteY0" fmla="*/ 74514 h 4801173"/>
              <a:gd name="connsiteX1" fmla="*/ 74514 w 5351344"/>
              <a:gd name="connsiteY1" fmla="*/ 0 h 4801173"/>
              <a:gd name="connsiteX2" fmla="*/ 4963326 w 5351344"/>
              <a:gd name="connsiteY2" fmla="*/ 0 h 4801173"/>
              <a:gd name="connsiteX3" fmla="*/ 5037840 w 5351344"/>
              <a:gd name="connsiteY3" fmla="*/ 4726659 h 4801173"/>
              <a:gd name="connsiteX4" fmla="*/ 4963326 w 5351344"/>
              <a:gd name="connsiteY4" fmla="*/ 4801173 h 4801173"/>
              <a:gd name="connsiteX5" fmla="*/ 74514 w 5351344"/>
              <a:gd name="connsiteY5" fmla="*/ 4801173 h 4801173"/>
              <a:gd name="connsiteX6" fmla="*/ 0 w 5351344"/>
              <a:gd name="connsiteY6" fmla="*/ 4726659 h 4801173"/>
              <a:gd name="connsiteX7" fmla="*/ 0 w 5351344"/>
              <a:gd name="connsiteY7" fmla="*/ 74514 h 4801173"/>
              <a:gd name="connsiteX0" fmla="*/ 0 w 5574427"/>
              <a:gd name="connsiteY0" fmla="*/ 74514 h 4801173"/>
              <a:gd name="connsiteX1" fmla="*/ 74514 w 5574427"/>
              <a:gd name="connsiteY1" fmla="*/ 0 h 4801173"/>
              <a:gd name="connsiteX2" fmla="*/ 4963326 w 5574427"/>
              <a:gd name="connsiteY2" fmla="*/ 0 h 4801173"/>
              <a:gd name="connsiteX3" fmla="*/ 4963326 w 5574427"/>
              <a:gd name="connsiteY3" fmla="*/ 4801173 h 4801173"/>
              <a:gd name="connsiteX4" fmla="*/ 74514 w 5574427"/>
              <a:gd name="connsiteY4" fmla="*/ 4801173 h 4801173"/>
              <a:gd name="connsiteX5" fmla="*/ 0 w 5574427"/>
              <a:gd name="connsiteY5" fmla="*/ 4726659 h 4801173"/>
              <a:gd name="connsiteX6" fmla="*/ 0 w 5574427"/>
              <a:gd name="connsiteY6" fmla="*/ 74514 h 4801173"/>
              <a:gd name="connsiteX0" fmla="*/ 0 w 5330363"/>
              <a:gd name="connsiteY0" fmla="*/ 74514 h 4801173"/>
              <a:gd name="connsiteX1" fmla="*/ 74514 w 5330363"/>
              <a:gd name="connsiteY1" fmla="*/ 0 h 4801173"/>
              <a:gd name="connsiteX2" fmla="*/ 4963326 w 5330363"/>
              <a:gd name="connsiteY2" fmla="*/ 0 h 4801173"/>
              <a:gd name="connsiteX3" fmla="*/ 4963326 w 5330363"/>
              <a:gd name="connsiteY3" fmla="*/ 4801173 h 4801173"/>
              <a:gd name="connsiteX4" fmla="*/ 74514 w 5330363"/>
              <a:gd name="connsiteY4" fmla="*/ 4801173 h 4801173"/>
              <a:gd name="connsiteX5" fmla="*/ 0 w 5330363"/>
              <a:gd name="connsiteY5" fmla="*/ 4726659 h 4801173"/>
              <a:gd name="connsiteX6" fmla="*/ 0 w 5330363"/>
              <a:gd name="connsiteY6" fmla="*/ 74514 h 4801173"/>
              <a:gd name="connsiteX0" fmla="*/ 0 w 4971702"/>
              <a:gd name="connsiteY0" fmla="*/ 74514 h 4801173"/>
              <a:gd name="connsiteX1" fmla="*/ 74514 w 4971702"/>
              <a:gd name="connsiteY1" fmla="*/ 0 h 4801173"/>
              <a:gd name="connsiteX2" fmla="*/ 4963326 w 4971702"/>
              <a:gd name="connsiteY2" fmla="*/ 0 h 4801173"/>
              <a:gd name="connsiteX3" fmla="*/ 4963326 w 4971702"/>
              <a:gd name="connsiteY3" fmla="*/ 4801173 h 4801173"/>
              <a:gd name="connsiteX4" fmla="*/ 74514 w 4971702"/>
              <a:gd name="connsiteY4" fmla="*/ 4801173 h 4801173"/>
              <a:gd name="connsiteX5" fmla="*/ 0 w 4971702"/>
              <a:gd name="connsiteY5" fmla="*/ 4726659 h 4801173"/>
              <a:gd name="connsiteX6" fmla="*/ 0 w 4971702"/>
              <a:gd name="connsiteY6" fmla="*/ 74514 h 4801173"/>
              <a:gd name="connsiteX0" fmla="*/ 0 w 4973127"/>
              <a:gd name="connsiteY0" fmla="*/ 74514 h 4801173"/>
              <a:gd name="connsiteX1" fmla="*/ 74514 w 4973127"/>
              <a:gd name="connsiteY1" fmla="*/ 0 h 4801173"/>
              <a:gd name="connsiteX2" fmla="*/ 4963326 w 4973127"/>
              <a:gd name="connsiteY2" fmla="*/ 0 h 4801173"/>
              <a:gd name="connsiteX3" fmla="*/ 4963326 w 4973127"/>
              <a:gd name="connsiteY3" fmla="*/ 4801173 h 4801173"/>
              <a:gd name="connsiteX4" fmla="*/ 74514 w 4973127"/>
              <a:gd name="connsiteY4" fmla="*/ 4801173 h 4801173"/>
              <a:gd name="connsiteX5" fmla="*/ 0 w 4973127"/>
              <a:gd name="connsiteY5" fmla="*/ 4726659 h 4801173"/>
              <a:gd name="connsiteX6" fmla="*/ 0 w 4973127"/>
              <a:gd name="connsiteY6" fmla="*/ 74514 h 4801173"/>
              <a:gd name="connsiteX0" fmla="*/ 0 w 4974941"/>
              <a:gd name="connsiteY0" fmla="*/ 74514 h 4801173"/>
              <a:gd name="connsiteX1" fmla="*/ 74514 w 4974941"/>
              <a:gd name="connsiteY1" fmla="*/ 0 h 4801173"/>
              <a:gd name="connsiteX2" fmla="*/ 4963326 w 4974941"/>
              <a:gd name="connsiteY2" fmla="*/ 0 h 4801173"/>
              <a:gd name="connsiteX3" fmla="*/ 4963326 w 4974941"/>
              <a:gd name="connsiteY3" fmla="*/ 4801173 h 4801173"/>
              <a:gd name="connsiteX4" fmla="*/ 74514 w 4974941"/>
              <a:gd name="connsiteY4" fmla="*/ 4801173 h 4801173"/>
              <a:gd name="connsiteX5" fmla="*/ 0 w 4974941"/>
              <a:gd name="connsiteY5" fmla="*/ 4726659 h 4801173"/>
              <a:gd name="connsiteX6" fmla="*/ 0 w 4974941"/>
              <a:gd name="connsiteY6" fmla="*/ 74514 h 4801173"/>
              <a:gd name="connsiteX0" fmla="*/ 0 w 4973127"/>
              <a:gd name="connsiteY0" fmla="*/ 74514 h 4801173"/>
              <a:gd name="connsiteX1" fmla="*/ 74514 w 4973127"/>
              <a:gd name="connsiteY1" fmla="*/ 0 h 4801173"/>
              <a:gd name="connsiteX2" fmla="*/ 4963326 w 4973127"/>
              <a:gd name="connsiteY2" fmla="*/ 0 h 4801173"/>
              <a:gd name="connsiteX3" fmla="*/ 4963326 w 4973127"/>
              <a:gd name="connsiteY3" fmla="*/ 4801173 h 4801173"/>
              <a:gd name="connsiteX4" fmla="*/ 74514 w 4973127"/>
              <a:gd name="connsiteY4" fmla="*/ 4801173 h 4801173"/>
              <a:gd name="connsiteX5" fmla="*/ 0 w 4973127"/>
              <a:gd name="connsiteY5" fmla="*/ 4726659 h 4801173"/>
              <a:gd name="connsiteX6" fmla="*/ 0 w 4973127"/>
              <a:gd name="connsiteY6" fmla="*/ 74514 h 4801173"/>
              <a:gd name="connsiteX0" fmla="*/ 0 w 4966779"/>
              <a:gd name="connsiteY0" fmla="*/ 74514 h 4801173"/>
              <a:gd name="connsiteX1" fmla="*/ 74514 w 4966779"/>
              <a:gd name="connsiteY1" fmla="*/ 0 h 4801173"/>
              <a:gd name="connsiteX2" fmla="*/ 4963326 w 4966779"/>
              <a:gd name="connsiteY2" fmla="*/ 0 h 4801173"/>
              <a:gd name="connsiteX3" fmla="*/ 4963326 w 4966779"/>
              <a:gd name="connsiteY3" fmla="*/ 4801173 h 4801173"/>
              <a:gd name="connsiteX4" fmla="*/ 74514 w 4966779"/>
              <a:gd name="connsiteY4" fmla="*/ 4801173 h 4801173"/>
              <a:gd name="connsiteX5" fmla="*/ 0 w 4966779"/>
              <a:gd name="connsiteY5" fmla="*/ 4726659 h 4801173"/>
              <a:gd name="connsiteX6" fmla="*/ 0 w 4966779"/>
              <a:gd name="connsiteY6" fmla="*/ 74514 h 4801173"/>
              <a:gd name="connsiteX0" fmla="*/ 0 w 4969953"/>
              <a:gd name="connsiteY0" fmla="*/ 74514 h 4801173"/>
              <a:gd name="connsiteX1" fmla="*/ 74514 w 4969953"/>
              <a:gd name="connsiteY1" fmla="*/ 0 h 4801173"/>
              <a:gd name="connsiteX2" fmla="*/ 4963326 w 4969953"/>
              <a:gd name="connsiteY2" fmla="*/ 0 h 4801173"/>
              <a:gd name="connsiteX3" fmla="*/ 4963326 w 4969953"/>
              <a:gd name="connsiteY3" fmla="*/ 4801173 h 4801173"/>
              <a:gd name="connsiteX4" fmla="*/ 74514 w 4969953"/>
              <a:gd name="connsiteY4" fmla="*/ 4801173 h 4801173"/>
              <a:gd name="connsiteX5" fmla="*/ 0 w 4969953"/>
              <a:gd name="connsiteY5" fmla="*/ 4726659 h 4801173"/>
              <a:gd name="connsiteX6" fmla="*/ 0 w 4969953"/>
              <a:gd name="connsiteY6" fmla="*/ 74514 h 4801173"/>
              <a:gd name="connsiteX0" fmla="*/ 0 w 4971878"/>
              <a:gd name="connsiteY0" fmla="*/ 74514 h 4801173"/>
              <a:gd name="connsiteX1" fmla="*/ 74514 w 4971878"/>
              <a:gd name="connsiteY1" fmla="*/ 0 h 4801173"/>
              <a:gd name="connsiteX2" fmla="*/ 4963326 w 4971878"/>
              <a:gd name="connsiteY2" fmla="*/ 0 h 4801173"/>
              <a:gd name="connsiteX3" fmla="*/ 4963326 w 4971878"/>
              <a:gd name="connsiteY3" fmla="*/ 4801173 h 4801173"/>
              <a:gd name="connsiteX4" fmla="*/ 74514 w 4971878"/>
              <a:gd name="connsiteY4" fmla="*/ 4801173 h 4801173"/>
              <a:gd name="connsiteX5" fmla="*/ 0 w 4971878"/>
              <a:gd name="connsiteY5" fmla="*/ 4726659 h 4801173"/>
              <a:gd name="connsiteX6" fmla="*/ 0 w 4971878"/>
              <a:gd name="connsiteY6" fmla="*/ 74514 h 4801173"/>
              <a:gd name="connsiteX0" fmla="*/ 0 w 4971878"/>
              <a:gd name="connsiteY0" fmla="*/ 74514 h 4801173"/>
              <a:gd name="connsiteX1" fmla="*/ 74514 w 4971878"/>
              <a:gd name="connsiteY1" fmla="*/ 0 h 4801173"/>
              <a:gd name="connsiteX2" fmla="*/ 4963326 w 4971878"/>
              <a:gd name="connsiteY2" fmla="*/ 0 h 4801173"/>
              <a:gd name="connsiteX3" fmla="*/ 4963326 w 4971878"/>
              <a:gd name="connsiteY3" fmla="*/ 4801173 h 4801173"/>
              <a:gd name="connsiteX4" fmla="*/ 74514 w 4971878"/>
              <a:gd name="connsiteY4" fmla="*/ 4801173 h 4801173"/>
              <a:gd name="connsiteX5" fmla="*/ 0 w 4971878"/>
              <a:gd name="connsiteY5" fmla="*/ 4726659 h 4801173"/>
              <a:gd name="connsiteX6" fmla="*/ 0 w 4971878"/>
              <a:gd name="connsiteY6" fmla="*/ 74514 h 4801173"/>
              <a:gd name="connsiteX0" fmla="*/ 0 w 4965598"/>
              <a:gd name="connsiteY0" fmla="*/ 74514 h 4801173"/>
              <a:gd name="connsiteX1" fmla="*/ 74514 w 4965598"/>
              <a:gd name="connsiteY1" fmla="*/ 0 h 4801173"/>
              <a:gd name="connsiteX2" fmla="*/ 4963326 w 4965598"/>
              <a:gd name="connsiteY2" fmla="*/ 0 h 4801173"/>
              <a:gd name="connsiteX3" fmla="*/ 4963326 w 4965598"/>
              <a:gd name="connsiteY3" fmla="*/ 4801173 h 4801173"/>
              <a:gd name="connsiteX4" fmla="*/ 74514 w 4965598"/>
              <a:gd name="connsiteY4" fmla="*/ 4801173 h 4801173"/>
              <a:gd name="connsiteX5" fmla="*/ 0 w 4965598"/>
              <a:gd name="connsiteY5" fmla="*/ 4726659 h 4801173"/>
              <a:gd name="connsiteX6" fmla="*/ 0 w 4965598"/>
              <a:gd name="connsiteY6" fmla="*/ 74514 h 4801173"/>
              <a:gd name="connsiteX0" fmla="*/ 0 w 4963326"/>
              <a:gd name="connsiteY0" fmla="*/ 74514 h 4801173"/>
              <a:gd name="connsiteX1" fmla="*/ 74514 w 4963326"/>
              <a:gd name="connsiteY1" fmla="*/ 0 h 4801173"/>
              <a:gd name="connsiteX2" fmla="*/ 4963326 w 4963326"/>
              <a:gd name="connsiteY2" fmla="*/ 0 h 4801173"/>
              <a:gd name="connsiteX3" fmla="*/ 4963326 w 4963326"/>
              <a:gd name="connsiteY3" fmla="*/ 4801173 h 4801173"/>
              <a:gd name="connsiteX4" fmla="*/ 74514 w 4963326"/>
              <a:gd name="connsiteY4" fmla="*/ 4801173 h 4801173"/>
              <a:gd name="connsiteX5" fmla="*/ 0 w 4963326"/>
              <a:gd name="connsiteY5" fmla="*/ 4726659 h 4801173"/>
              <a:gd name="connsiteX6" fmla="*/ 0 w 4963326"/>
              <a:gd name="connsiteY6" fmla="*/ 74514 h 4801173"/>
              <a:gd name="connsiteX0" fmla="*/ 0 w 4963326"/>
              <a:gd name="connsiteY0" fmla="*/ 74514 h 4801173"/>
              <a:gd name="connsiteX1" fmla="*/ 74514 w 4963326"/>
              <a:gd name="connsiteY1" fmla="*/ 0 h 4801173"/>
              <a:gd name="connsiteX2" fmla="*/ 4963326 w 4963326"/>
              <a:gd name="connsiteY2" fmla="*/ 0 h 4801173"/>
              <a:gd name="connsiteX3" fmla="*/ 4963326 w 4963326"/>
              <a:gd name="connsiteY3" fmla="*/ 4801173 h 4801173"/>
              <a:gd name="connsiteX4" fmla="*/ 0 w 4963326"/>
              <a:gd name="connsiteY4" fmla="*/ 4726659 h 4801173"/>
              <a:gd name="connsiteX5" fmla="*/ 0 w 4963326"/>
              <a:gd name="connsiteY5" fmla="*/ 74514 h 4801173"/>
              <a:gd name="connsiteX0" fmla="*/ 0 w 4977614"/>
              <a:gd name="connsiteY0" fmla="*/ 74514 h 4726659"/>
              <a:gd name="connsiteX1" fmla="*/ 74514 w 4977614"/>
              <a:gd name="connsiteY1" fmla="*/ 0 h 4726659"/>
              <a:gd name="connsiteX2" fmla="*/ 4963326 w 4977614"/>
              <a:gd name="connsiteY2" fmla="*/ 0 h 4726659"/>
              <a:gd name="connsiteX3" fmla="*/ 4977614 w 4977614"/>
              <a:gd name="connsiteY3" fmla="*/ 4708304 h 4726659"/>
              <a:gd name="connsiteX4" fmla="*/ 0 w 4977614"/>
              <a:gd name="connsiteY4" fmla="*/ 4726659 h 4726659"/>
              <a:gd name="connsiteX5" fmla="*/ 0 w 4977614"/>
              <a:gd name="connsiteY5" fmla="*/ 74514 h 4726659"/>
              <a:gd name="connsiteX0" fmla="*/ 0 w 4977614"/>
              <a:gd name="connsiteY0" fmla="*/ 74514 h 4736879"/>
              <a:gd name="connsiteX1" fmla="*/ 74514 w 4977614"/>
              <a:gd name="connsiteY1" fmla="*/ 0 h 4736879"/>
              <a:gd name="connsiteX2" fmla="*/ 4963326 w 4977614"/>
              <a:gd name="connsiteY2" fmla="*/ 0 h 4736879"/>
              <a:gd name="connsiteX3" fmla="*/ 4977614 w 4977614"/>
              <a:gd name="connsiteY3" fmla="*/ 4736879 h 4736879"/>
              <a:gd name="connsiteX4" fmla="*/ 0 w 4977614"/>
              <a:gd name="connsiteY4" fmla="*/ 4726659 h 4736879"/>
              <a:gd name="connsiteX5" fmla="*/ 0 w 4977614"/>
              <a:gd name="connsiteY5" fmla="*/ 74514 h 4736879"/>
              <a:gd name="connsiteX0" fmla="*/ 0 w 4984758"/>
              <a:gd name="connsiteY0" fmla="*/ 74514 h 4729735"/>
              <a:gd name="connsiteX1" fmla="*/ 74514 w 4984758"/>
              <a:gd name="connsiteY1" fmla="*/ 0 h 4729735"/>
              <a:gd name="connsiteX2" fmla="*/ 4963326 w 4984758"/>
              <a:gd name="connsiteY2" fmla="*/ 0 h 4729735"/>
              <a:gd name="connsiteX3" fmla="*/ 4984758 w 4984758"/>
              <a:gd name="connsiteY3" fmla="*/ 4729735 h 4729735"/>
              <a:gd name="connsiteX4" fmla="*/ 0 w 4984758"/>
              <a:gd name="connsiteY4" fmla="*/ 4726659 h 4729735"/>
              <a:gd name="connsiteX5" fmla="*/ 0 w 4984758"/>
              <a:gd name="connsiteY5" fmla="*/ 74514 h 4729735"/>
              <a:gd name="connsiteX0" fmla="*/ 0 w 4977614"/>
              <a:gd name="connsiteY0" fmla="*/ 74514 h 4736879"/>
              <a:gd name="connsiteX1" fmla="*/ 74514 w 4977614"/>
              <a:gd name="connsiteY1" fmla="*/ 0 h 4736879"/>
              <a:gd name="connsiteX2" fmla="*/ 4963326 w 4977614"/>
              <a:gd name="connsiteY2" fmla="*/ 0 h 4736879"/>
              <a:gd name="connsiteX3" fmla="*/ 4977614 w 4977614"/>
              <a:gd name="connsiteY3" fmla="*/ 4736879 h 4736879"/>
              <a:gd name="connsiteX4" fmla="*/ 0 w 4977614"/>
              <a:gd name="connsiteY4" fmla="*/ 4726659 h 4736879"/>
              <a:gd name="connsiteX5" fmla="*/ 0 w 4977614"/>
              <a:gd name="connsiteY5" fmla="*/ 74514 h 4736879"/>
              <a:gd name="connsiteX0" fmla="*/ 0 w 4984758"/>
              <a:gd name="connsiteY0" fmla="*/ 74514 h 4736879"/>
              <a:gd name="connsiteX1" fmla="*/ 74514 w 4984758"/>
              <a:gd name="connsiteY1" fmla="*/ 0 h 4736879"/>
              <a:gd name="connsiteX2" fmla="*/ 4963326 w 4984758"/>
              <a:gd name="connsiteY2" fmla="*/ 0 h 4736879"/>
              <a:gd name="connsiteX3" fmla="*/ 4984758 w 4984758"/>
              <a:gd name="connsiteY3" fmla="*/ 4736879 h 4736879"/>
              <a:gd name="connsiteX4" fmla="*/ 0 w 4984758"/>
              <a:gd name="connsiteY4" fmla="*/ 4726659 h 4736879"/>
              <a:gd name="connsiteX5" fmla="*/ 0 w 4984758"/>
              <a:gd name="connsiteY5" fmla="*/ 74514 h 4736879"/>
              <a:gd name="connsiteX0" fmla="*/ 0 w 4984758"/>
              <a:gd name="connsiteY0" fmla="*/ 74514 h 4726659"/>
              <a:gd name="connsiteX1" fmla="*/ 74514 w 4984758"/>
              <a:gd name="connsiteY1" fmla="*/ 0 h 4726659"/>
              <a:gd name="connsiteX2" fmla="*/ 4963326 w 4984758"/>
              <a:gd name="connsiteY2" fmla="*/ 0 h 4726659"/>
              <a:gd name="connsiteX3" fmla="*/ 4984758 w 4984758"/>
              <a:gd name="connsiteY3" fmla="*/ 4722591 h 4726659"/>
              <a:gd name="connsiteX4" fmla="*/ 0 w 4984758"/>
              <a:gd name="connsiteY4" fmla="*/ 4726659 h 4726659"/>
              <a:gd name="connsiteX5" fmla="*/ 0 w 4984758"/>
              <a:gd name="connsiteY5" fmla="*/ 74514 h 4726659"/>
              <a:gd name="connsiteX0" fmla="*/ 0 w 4984758"/>
              <a:gd name="connsiteY0" fmla="*/ 74514 h 4729735"/>
              <a:gd name="connsiteX1" fmla="*/ 74514 w 4984758"/>
              <a:gd name="connsiteY1" fmla="*/ 0 h 4729735"/>
              <a:gd name="connsiteX2" fmla="*/ 4963326 w 4984758"/>
              <a:gd name="connsiteY2" fmla="*/ 0 h 4729735"/>
              <a:gd name="connsiteX3" fmla="*/ 4984758 w 4984758"/>
              <a:gd name="connsiteY3" fmla="*/ 4729735 h 4729735"/>
              <a:gd name="connsiteX4" fmla="*/ 0 w 4984758"/>
              <a:gd name="connsiteY4" fmla="*/ 4726659 h 4729735"/>
              <a:gd name="connsiteX5" fmla="*/ 0 w 4984758"/>
              <a:gd name="connsiteY5" fmla="*/ 74514 h 4729735"/>
              <a:gd name="connsiteX0" fmla="*/ 0 w 4977614"/>
              <a:gd name="connsiteY0" fmla="*/ 74514 h 4729735"/>
              <a:gd name="connsiteX1" fmla="*/ 74514 w 4977614"/>
              <a:gd name="connsiteY1" fmla="*/ 0 h 4729735"/>
              <a:gd name="connsiteX2" fmla="*/ 4963326 w 4977614"/>
              <a:gd name="connsiteY2" fmla="*/ 0 h 4729735"/>
              <a:gd name="connsiteX3" fmla="*/ 4977614 w 4977614"/>
              <a:gd name="connsiteY3" fmla="*/ 4729735 h 4729735"/>
              <a:gd name="connsiteX4" fmla="*/ 0 w 4977614"/>
              <a:gd name="connsiteY4" fmla="*/ 4726659 h 4729735"/>
              <a:gd name="connsiteX5" fmla="*/ 0 w 4977614"/>
              <a:gd name="connsiteY5" fmla="*/ 74514 h 4729735"/>
              <a:gd name="connsiteX0" fmla="*/ 0 w 4977614"/>
              <a:gd name="connsiteY0" fmla="*/ 74514 h 4729735"/>
              <a:gd name="connsiteX1" fmla="*/ 74514 w 4977614"/>
              <a:gd name="connsiteY1" fmla="*/ 0 h 4729735"/>
              <a:gd name="connsiteX2" fmla="*/ 4963326 w 4977614"/>
              <a:gd name="connsiteY2" fmla="*/ 0 h 4729735"/>
              <a:gd name="connsiteX3" fmla="*/ 4977614 w 4977614"/>
              <a:gd name="connsiteY3" fmla="*/ 4729735 h 4729735"/>
              <a:gd name="connsiteX4" fmla="*/ 0 w 4977614"/>
              <a:gd name="connsiteY4" fmla="*/ 4726659 h 4729735"/>
              <a:gd name="connsiteX5" fmla="*/ 0 w 4977614"/>
              <a:gd name="connsiteY5" fmla="*/ 74514 h 4729735"/>
              <a:gd name="connsiteX0" fmla="*/ 0 w 4970470"/>
              <a:gd name="connsiteY0" fmla="*/ 74514 h 4729735"/>
              <a:gd name="connsiteX1" fmla="*/ 74514 w 4970470"/>
              <a:gd name="connsiteY1" fmla="*/ 0 h 4729735"/>
              <a:gd name="connsiteX2" fmla="*/ 4963326 w 4970470"/>
              <a:gd name="connsiteY2" fmla="*/ 0 h 4729735"/>
              <a:gd name="connsiteX3" fmla="*/ 4970470 w 4970470"/>
              <a:gd name="connsiteY3" fmla="*/ 4729735 h 4729735"/>
              <a:gd name="connsiteX4" fmla="*/ 0 w 4970470"/>
              <a:gd name="connsiteY4" fmla="*/ 4726659 h 4729735"/>
              <a:gd name="connsiteX5" fmla="*/ 0 w 4970470"/>
              <a:gd name="connsiteY5" fmla="*/ 74514 h 4729735"/>
              <a:gd name="connsiteX0" fmla="*/ 0 w 4963326"/>
              <a:gd name="connsiteY0" fmla="*/ 74514 h 4729735"/>
              <a:gd name="connsiteX1" fmla="*/ 74514 w 4963326"/>
              <a:gd name="connsiteY1" fmla="*/ 0 h 4729735"/>
              <a:gd name="connsiteX2" fmla="*/ 4963326 w 4963326"/>
              <a:gd name="connsiteY2" fmla="*/ 0 h 4729735"/>
              <a:gd name="connsiteX3" fmla="*/ 4963326 w 4963326"/>
              <a:gd name="connsiteY3" fmla="*/ 4729735 h 4729735"/>
              <a:gd name="connsiteX4" fmla="*/ 0 w 4963326"/>
              <a:gd name="connsiteY4" fmla="*/ 4726659 h 4729735"/>
              <a:gd name="connsiteX5" fmla="*/ 0 w 4963326"/>
              <a:gd name="connsiteY5" fmla="*/ 74514 h 472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3326" h="4729735">
                <a:moveTo>
                  <a:pt x="0" y="74514"/>
                </a:moveTo>
                <a:cubicBezTo>
                  <a:pt x="0" y="33361"/>
                  <a:pt x="33361" y="0"/>
                  <a:pt x="74514" y="0"/>
                </a:cubicBezTo>
                <a:lnTo>
                  <a:pt x="4963326" y="0"/>
                </a:lnTo>
                <a:cubicBezTo>
                  <a:pt x="4956596" y="1471708"/>
                  <a:pt x="4956596" y="3208020"/>
                  <a:pt x="4963326" y="4729735"/>
                </a:cubicBezTo>
                <a:lnTo>
                  <a:pt x="0" y="4726659"/>
                </a:lnTo>
                <a:lnTo>
                  <a:pt x="0" y="74514"/>
                </a:lnTo>
                <a:close/>
              </a:path>
            </a:pathLst>
          </a:custGeom>
          <a:solidFill>
            <a:srgbClr val="1A1B2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A2207-8364-4CC3-A44C-51193EDEAF21}"/>
              </a:ext>
            </a:extLst>
          </p:cNvPr>
          <p:cNvSpPr txBox="1"/>
          <p:nvPr/>
        </p:nvSpPr>
        <p:spPr>
          <a:xfrm>
            <a:off x="327996" y="6306391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1600" smtClean="0">
                <a:solidFill>
                  <a:schemeClr val="bg1"/>
                </a:solidFill>
                <a:latin typeface="Rostelecom Basis" panose="020B0503030604040103" pitchFamily="34" charset="0"/>
              </a:rPr>
              <a:t>9</a:t>
            </a:fld>
            <a:endParaRPr lang="ru-RU" sz="1600" dirty="0">
              <a:solidFill>
                <a:schemeClr val="bg1"/>
              </a:solidFill>
              <a:latin typeface="Rostelecom Basis" panose="020B05030306040401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43CF88-5214-4906-B613-B18BB3571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5" t="4784" r="9680" b="11140"/>
          <a:stretch/>
        </p:blipFill>
        <p:spPr>
          <a:xfrm>
            <a:off x="9780496" y="5884279"/>
            <a:ext cx="1890751" cy="68546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BB6915-FD9D-4BBF-854E-2F54DC529C5A}"/>
              </a:ext>
            </a:extLst>
          </p:cNvPr>
          <p:cNvSpPr/>
          <p:nvPr/>
        </p:nvSpPr>
        <p:spPr>
          <a:xfrm>
            <a:off x="2137752" y="5026847"/>
            <a:ext cx="2952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solidFill>
                  <a:srgbClr val="FF903F"/>
                </a:solidFill>
                <a:latin typeface="Rostelecom Basis" panose="020B0503030604040103" pitchFamily="34" charset="0"/>
              </a:rPr>
              <a:t>Подробнее </a:t>
            </a:r>
            <a:br>
              <a:rPr lang="en-US" sz="1600" b="0" dirty="0">
                <a:solidFill>
                  <a:srgbClr val="FF903F"/>
                </a:solidFill>
                <a:latin typeface="Rostelecom Basis" panose="020B0503030604040103" pitchFamily="34" charset="0"/>
              </a:rPr>
            </a:br>
            <a:r>
              <a:rPr lang="ru-RU" sz="1600" b="0" dirty="0">
                <a:solidFill>
                  <a:srgbClr val="FF903F"/>
                </a:solidFill>
                <a:latin typeface="Rostelecom Basis" panose="020B0503030604040103" pitchFamily="34" charset="0"/>
              </a:rPr>
              <a:t>о личном кабинете</a:t>
            </a:r>
            <a:endParaRPr lang="ru-RU" sz="1600" dirty="0">
              <a:solidFill>
                <a:srgbClr val="FF903F"/>
              </a:solidFill>
              <a:latin typeface="Rostelecom Basis" panose="020B05030306040401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DF386C-6E51-4B6B-AD81-23854F89430E}"/>
              </a:ext>
            </a:extLst>
          </p:cNvPr>
          <p:cNvSpPr/>
          <p:nvPr/>
        </p:nvSpPr>
        <p:spPr>
          <a:xfrm>
            <a:off x="651864" y="1572114"/>
            <a:ext cx="4631628" cy="2831544"/>
          </a:xfrm>
          <a:prstGeom prst="rect">
            <a:avLst/>
          </a:prstGeom>
        </p:spPr>
        <p:txBody>
          <a:bodyPr wrap="square" lIns="0" rIns="0" anchor="t">
            <a:spAutoFit/>
          </a:bodyPr>
          <a:lstStyle/>
          <a:p>
            <a:pPr marL="182563" indent="-182563" algn="l">
              <a:spcBef>
                <a:spcPts val="1200"/>
              </a:spcBef>
              <a:buClr>
                <a:srgbClr val="FF903F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Оперативная связь с личным менеджером</a:t>
            </a:r>
            <a:endParaRPr lang="en-US" sz="1600" b="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 marL="182563" indent="-182563" algn="l">
              <a:spcBef>
                <a:spcPts val="1200"/>
              </a:spcBef>
              <a:buClr>
                <a:srgbClr val="FF903F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Актуальные статусы подписок</a:t>
            </a:r>
            <a:endParaRPr lang="en-US" sz="1600" b="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 marL="182563" indent="-182563" algn="l">
              <a:spcBef>
                <a:spcPts val="1200"/>
              </a:spcBef>
              <a:buClr>
                <a:srgbClr val="FF903F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Детализированные отчеты для руководства</a:t>
            </a:r>
            <a:endParaRPr lang="en-US" sz="1600" b="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 marL="182563" indent="-182563" algn="l">
              <a:spcBef>
                <a:spcPts val="1200"/>
              </a:spcBef>
              <a:buClr>
                <a:srgbClr val="FF903F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Индивидуально настраиваемые виджеты </a:t>
            </a:r>
            <a:b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по работе сервисов</a:t>
            </a:r>
            <a:endParaRPr lang="en-US" sz="1600" b="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 marL="182563" indent="-182563" algn="l">
              <a:spcBef>
                <a:spcPts val="1200"/>
              </a:spcBef>
              <a:buClr>
                <a:srgbClr val="FF903F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Информативные ответы на частые вопросы</a:t>
            </a:r>
            <a:endParaRPr lang="en-US" sz="1600" b="0" dirty="0">
              <a:solidFill>
                <a:schemeClr val="bg1"/>
              </a:solidFill>
              <a:latin typeface="Rostelecom Basis" panose="020B0503030604040103" pitchFamily="34" charset="0"/>
            </a:endParaRPr>
          </a:p>
          <a:p>
            <a:pPr marL="182563" indent="-182563" algn="l">
              <a:spcBef>
                <a:spcPts val="1200"/>
              </a:spcBef>
              <a:buClr>
                <a:srgbClr val="FF903F"/>
              </a:buClr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Подробная информация о заявках </a:t>
            </a:r>
            <a:b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</a:br>
            <a:r>
              <a:rPr lang="ru-RU" sz="1600" b="0" dirty="0">
                <a:solidFill>
                  <a:schemeClr val="bg1"/>
                </a:solidFill>
                <a:latin typeface="Rostelecom Basis" panose="020B0503030604040103" pitchFamily="34" charset="0"/>
              </a:rPr>
              <a:t>в техническую поддержку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461568-C040-41EA-9425-93C9DEC7C61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4" y="4966559"/>
            <a:ext cx="1212478" cy="11819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E2521CC-F98F-4ACE-B0F3-27479528E11C}"/>
              </a:ext>
            </a:extLst>
          </p:cNvPr>
          <p:cNvGrpSpPr/>
          <p:nvPr/>
        </p:nvGrpSpPr>
        <p:grpSpPr>
          <a:xfrm>
            <a:off x="5409368" y="389301"/>
            <a:ext cx="6787624" cy="5991426"/>
            <a:chOff x="5409368" y="389301"/>
            <a:chExt cx="6787624" cy="599142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EF382CB-9B4C-49B5-BEA2-9A8BB91A0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3" r="22996"/>
            <a:stretch/>
          </p:blipFill>
          <p:spPr>
            <a:xfrm>
              <a:off x="5409368" y="389301"/>
              <a:ext cx="6782699" cy="599142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8CFA0C7-1307-43CA-97FB-C23D9608B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" b="1971"/>
            <a:stretch/>
          </p:blipFill>
          <p:spPr>
            <a:xfrm>
              <a:off x="6542690" y="1233690"/>
              <a:ext cx="5654302" cy="4010972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48606731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Инфографи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аблицы и графи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Контакт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ы и обложки раздело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еребивки между слайдам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зисы и цитат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равнен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ов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Слайды с иконкам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Слайды с шагами и пунктам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лайды с лицам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13565</TotalTime>
  <Words>813</Words>
  <Application>Microsoft Office PowerPoint</Application>
  <PresentationFormat>Широкоэкранный</PresentationFormat>
  <Paragraphs>158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35" baseType="lpstr">
      <vt:lpstr>Arial</vt:lpstr>
      <vt:lpstr>Basis Grotesque Pro Medium</vt:lpstr>
      <vt:lpstr>Calibri</vt:lpstr>
      <vt:lpstr>Calibri Light</vt:lpstr>
      <vt:lpstr>Helvetica Neue</vt:lpstr>
      <vt:lpstr>Rostelecom Basis</vt:lpstr>
      <vt:lpstr>Rostelecom Basis Light</vt:lpstr>
      <vt:lpstr>Rostelecom Basis Medium</vt:lpstr>
      <vt:lpstr>Segoe UI</vt:lpstr>
      <vt:lpstr>Wingdings</vt:lpstr>
      <vt:lpstr>Обложки</vt:lpstr>
      <vt:lpstr>Темы и обложки разделов</vt:lpstr>
      <vt:lpstr>Перебивки между слайдами</vt:lpstr>
      <vt:lpstr>Тезисы и цитаты</vt:lpstr>
      <vt:lpstr>Сравнения</vt:lpstr>
      <vt:lpstr>Текстовые слайды</vt:lpstr>
      <vt:lpstr>Слайды с иконками</vt:lpstr>
      <vt:lpstr>Слайды с шагами и пунктами</vt:lpstr>
      <vt:lpstr>Слайды с лицами</vt:lpstr>
      <vt:lpstr>Инфографика</vt:lpstr>
      <vt:lpstr>Таблицы и графики</vt:lpstr>
      <vt:lpstr>Контакты</vt:lpstr>
      <vt:lpstr>Защита каналов связи по сервисной модели</vt:lpstr>
      <vt:lpstr>Подходы к построению криптозащиты</vt:lpstr>
      <vt:lpstr>Жизненный цикл системы защиты</vt:lpstr>
      <vt:lpstr>Основные проблемы</vt:lpstr>
      <vt:lpstr>Решаемые задачи</vt:lpstr>
      <vt:lpstr>Защищенное взаимодействие площадок клиента</vt:lpstr>
      <vt:lpstr>Эксплуатация защищенной сети клиента</vt:lpstr>
      <vt:lpstr>Гибридный вариант</vt:lpstr>
      <vt:lpstr>Личный кабинет</vt:lpstr>
      <vt:lpstr>Новый подход к зонам ответственности</vt:lpstr>
      <vt:lpstr>Зоны ответственности </vt:lpstr>
      <vt:lpstr>Варианты подключения ГОСТ VPN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Нестерова Татьяна Максимовна</dc:creator>
  <cp:lastModifiedBy>Веселов Александр Геннадьевич</cp:lastModifiedBy>
  <cp:revision>263</cp:revision>
  <dcterms:created xsi:type="dcterms:W3CDTF">2021-10-21T08:17:01Z</dcterms:created>
  <dcterms:modified xsi:type="dcterms:W3CDTF">2022-07-21T07:45:15Z</dcterms:modified>
</cp:coreProperties>
</file>