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3" r:id="rId2"/>
  </p:sldMasterIdLst>
  <p:notesMasterIdLst>
    <p:notesMasterId r:id="rId26"/>
  </p:notesMasterIdLst>
  <p:sldIdLst>
    <p:sldId id="257" r:id="rId3"/>
    <p:sldId id="643" r:id="rId4"/>
    <p:sldId id="640" r:id="rId5"/>
    <p:sldId id="665" r:id="rId6"/>
    <p:sldId id="664" r:id="rId7"/>
    <p:sldId id="639" r:id="rId8"/>
    <p:sldId id="666" r:id="rId9"/>
    <p:sldId id="660" r:id="rId10"/>
    <p:sldId id="649" r:id="rId11"/>
    <p:sldId id="667" r:id="rId12"/>
    <p:sldId id="1461" r:id="rId13"/>
    <p:sldId id="1450" r:id="rId14"/>
    <p:sldId id="668" r:id="rId15"/>
    <p:sldId id="1462" r:id="rId16"/>
    <p:sldId id="651" r:id="rId17"/>
    <p:sldId id="671" r:id="rId18"/>
    <p:sldId id="663" r:id="rId19"/>
    <p:sldId id="655" r:id="rId20"/>
    <p:sldId id="670" r:id="rId21"/>
    <p:sldId id="630" r:id="rId22"/>
    <p:sldId id="619" r:id="rId23"/>
    <p:sldId id="633" r:id="rId24"/>
    <p:sldId id="646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5300" indent="-36513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3775" indent="-79375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0663" indent="-119063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89138" indent="-16033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5C6754-796D-4869-867A-C6434E752C0D}">
          <p14:sldIdLst>
            <p14:sldId id="257"/>
            <p14:sldId id="643"/>
            <p14:sldId id="640"/>
            <p14:sldId id="665"/>
            <p14:sldId id="664"/>
            <p14:sldId id="639"/>
            <p14:sldId id="666"/>
            <p14:sldId id="660"/>
            <p14:sldId id="649"/>
            <p14:sldId id="667"/>
            <p14:sldId id="1461"/>
            <p14:sldId id="1450"/>
            <p14:sldId id="668"/>
            <p14:sldId id="1462"/>
            <p14:sldId id="651"/>
            <p14:sldId id="671"/>
            <p14:sldId id="663"/>
            <p14:sldId id="655"/>
            <p14:sldId id="670"/>
            <p14:sldId id="630"/>
            <p14:sldId id="619"/>
            <p14:sldId id="633"/>
            <p14:sldId id="6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Богловская (МРФ Санкт-Петербург)" initials="ЕБ(СП" lastIdx="16" clrIdx="0">
    <p:extLst>
      <p:ext uri="{19B8F6BF-5375-455C-9EA6-DF929625EA0E}">
        <p15:presenceInfo xmlns:p15="http://schemas.microsoft.com/office/powerpoint/2012/main" userId="S::e.boglovskaya@7801378904.onmicrosoft.com::cd90ab9f-70ed-459a-8c79-0c657185b8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F0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31594014165569E-2"/>
          <c:y val="5.8993858244781067E-2"/>
          <c:w val="0.97573681197166884"/>
          <c:h val="0.902833645243889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Что вернет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3797159400721835"/>
                  <c:y val="5.1602983708897415E-3"/>
                </c:manualLayout>
              </c:layout>
              <c:tx>
                <c:rich>
                  <a:bodyPr/>
                  <a:lstStyle/>
                  <a:p>
                    <a:fld id="{3DB08762-5447-4037-BFFE-4B5AE76534A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0FE-4B1E-8527-617064E4FFFE}"/>
                </c:ext>
              </c:extLst>
            </c:dLbl>
            <c:dLbl>
              <c:idx val="1"/>
              <c:layout>
                <c:manualLayout>
                  <c:x val="-0.12890205079516651"/>
                  <c:y val="2.5801491854448707E-3"/>
                </c:manualLayout>
              </c:layout>
              <c:tx>
                <c:rich>
                  <a:bodyPr/>
                  <a:lstStyle/>
                  <a:p>
                    <a:fld id="{F8118DB4-639F-4ACC-B2E1-A3099DDC24C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0FE-4B1E-8527-617064E4FFFE}"/>
                </c:ext>
              </c:extLst>
            </c:dLbl>
            <c:dLbl>
              <c:idx val="2"/>
              <c:layout>
                <c:manualLayout>
                  <c:x val="-0.12733197764000462"/>
                  <c:y val="-2.580149185444823E-3"/>
                </c:manualLayout>
              </c:layout>
              <c:tx>
                <c:rich>
                  <a:bodyPr/>
                  <a:lstStyle/>
                  <a:p>
                    <a:fld id="{D1D466A5-573E-4F25-9510-1BA4FFDC1FC0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0FE-4B1E-8527-617064E4FFFE}"/>
                </c:ext>
              </c:extLst>
            </c:dLbl>
            <c:dLbl>
              <c:idx val="3"/>
              <c:layout>
                <c:manualLayout>
                  <c:x val="-0.11710739725898925"/>
                  <c:y val="2.5803523467980553E-3"/>
                </c:manualLayout>
              </c:layout>
              <c:tx>
                <c:rich>
                  <a:bodyPr/>
                  <a:lstStyle/>
                  <a:p>
                    <a:fld id="{A65F5D80-6ED6-413B-8192-082881E0D8D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0FE-4B1E-8527-617064E4F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Отмена НДФЛ</c:v>
                </c:pt>
                <c:pt idx="1">
                  <c:v>Отмена призыва</c:v>
                </c:pt>
                <c:pt idx="2">
                  <c:v>Другое</c:v>
                </c:pt>
                <c:pt idx="3">
                  <c:v>Льготная ипотека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-0.42</c:v>
                </c:pt>
                <c:pt idx="1">
                  <c:v>-0.21</c:v>
                </c:pt>
                <c:pt idx="2">
                  <c:v>-0.2</c:v>
                </c:pt>
                <c:pt idx="3">
                  <c:v>-0.17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Sheet1!$E$2:$E$5</c15:f>
                <c15:dlblRangeCache>
                  <c:ptCount val="4"/>
                  <c:pt idx="0">
                    <c:v>42%</c:v>
                  </c:pt>
                  <c:pt idx="1">
                    <c:v>21%</c:v>
                  </c:pt>
                  <c:pt idx="2">
                    <c:v>20%</c:v>
                  </c:pt>
                  <c:pt idx="3">
                    <c:v>17%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7CE-45DD-B875-6C552F98F8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Что повлияло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2821421459825883"/>
                  <c:y val="2.58014918544487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FE-4B1E-8527-617064E4FFFE}"/>
                </c:ext>
              </c:extLst>
            </c:dLbl>
            <c:dLbl>
              <c:idx val="1"/>
              <c:layout>
                <c:manualLayout>
                  <c:x val="7.8728313690195478E-2"/>
                  <c:y val="-7.7404475563347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FE-4B1E-8527-617064E4FFFE}"/>
                </c:ext>
              </c:extLst>
            </c:dLbl>
            <c:dLbl>
              <c:idx val="2"/>
              <c:layout>
                <c:manualLayout>
                  <c:x val="0.14353803306827639"/>
                  <c:y val="2.5801491854448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FE-4B1E-8527-617064E4FFFE}"/>
                </c:ext>
              </c:extLst>
            </c:dLbl>
            <c:dLbl>
              <c:idx val="3"/>
              <c:layout>
                <c:manualLayout>
                  <c:x val="0.14464090525138235"/>
                  <c:y val="-2.58014918544487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FE-4B1E-8527-617064E4F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Отмена НДФЛ</c:v>
                </c:pt>
                <c:pt idx="1">
                  <c:v>Отмена призыва</c:v>
                </c:pt>
                <c:pt idx="2">
                  <c:v>Другое</c:v>
                </c:pt>
                <c:pt idx="3">
                  <c:v>Льготная ипотека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0.11</c:v>
                </c:pt>
                <c:pt idx="2">
                  <c:v>0.24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E-45DD-B875-6C552F98F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4853216"/>
        <c:axId val="874855184"/>
      </c:barChart>
      <c:catAx>
        <c:axId val="874853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4855184"/>
        <c:crosses val="autoZero"/>
        <c:auto val="1"/>
        <c:lblAlgn val="ctr"/>
        <c:lblOffset val="100"/>
        <c:noMultiLvlLbl val="0"/>
      </c:catAx>
      <c:valAx>
        <c:axId val="874855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748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21E0-EF45-48AD-9BC2-7CE82BAC6BDB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863E-8975-454E-B881-E50B23E8D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640FD-4C16-46F7-B286-65945CFC4706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461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640FD-4C16-46F7-B286-65945CFC4706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7214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640FD-4C16-46F7-B286-65945CFC4706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032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640FD-4C16-46F7-B286-65945CFC4706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444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640FD-4C16-46F7-B286-65945CFC4706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192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640FD-4C16-46F7-B286-65945CFC4706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149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8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6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8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C0EF-CED6-48CD-8063-EDF64048513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9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9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6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300" cap="small" baseline="0">
                <a:solidFill>
                  <a:srgbClr val="1D2631"/>
                </a:solidFill>
              </a:defRPr>
            </a:lvl1pPr>
            <a:lvl2pPr marL="371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7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6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" y="2"/>
            <a:ext cx="1218831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66844-8298-4C77-A0AD-0D4B5D47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04" y="6378001"/>
            <a:ext cx="3190988" cy="3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9" tIns="40995" rIns="81989" bIns="40995">
            <a:spAutoFit/>
          </a:bodyPr>
          <a:lstStyle>
            <a:lvl1pPr defTabSz="1042988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9D232E-86D7-4C60-8E1B-D0749E933C5E}" type="slidenum">
              <a:rPr lang="ru-RU" altLang="ru-RU" sz="1415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algn="r" eaLnBrk="1" hangingPunct="1"/>
              <a:t>‹#›</a:t>
            </a:fld>
            <a:endParaRPr lang="ru-RU" altLang="ru-RU" sz="1572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BE8D637-2CA0-47E6-BEB2-DD43C9CEBEA8}"/>
              </a:ext>
            </a:extLst>
          </p:cNvPr>
          <p:cNvCxnSpPr/>
          <p:nvPr/>
        </p:nvCxnSpPr>
        <p:spPr>
          <a:xfrm>
            <a:off x="514035" y="6571470"/>
            <a:ext cx="1101603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9276" y="16265"/>
            <a:ext cx="9919767" cy="751263"/>
          </a:xfrm>
        </p:spPr>
        <p:txBody>
          <a:bodyPr/>
          <a:lstStyle>
            <a:lvl1pPr algn="l">
              <a:defRPr sz="1258" b="1" cap="all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9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9239" userDrawn="1">
          <p15:clr>
            <a:srgbClr val="FBAE40"/>
          </p15:clr>
        </p15:guide>
        <p15:guide id="3" orient="horz" pos="4138" userDrawn="1">
          <p15:clr>
            <a:srgbClr val="FBAE40"/>
          </p15:clr>
        </p15:guide>
        <p15:guide id="4" pos="1089" userDrawn="1">
          <p15:clr>
            <a:srgbClr val="FBAE40"/>
          </p15:clr>
        </p15:guide>
        <p15:guide id="5" pos="4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4061" y="2130426"/>
            <a:ext cx="9566031" cy="1470025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8123" y="3886200"/>
            <a:ext cx="7877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0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6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0" y="941296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5" y="6387355"/>
            <a:ext cx="2032000" cy="13447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3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PwCFirm"/>
          <p:cNvSpPr txBox="1"/>
          <p:nvPr/>
        </p:nvSpPr>
        <p:spPr>
          <a:xfrm>
            <a:off x="646547" y="6387355"/>
            <a:ext cx="3509818" cy="13447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37" noProof="0" dirty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737" baseline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37" noProof="0" dirty="0">
                <a:latin typeface="Arial" pitchFamily="34" charset="0"/>
                <a:cs typeface="Arial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96498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02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74073"/>
            <a:ext cx="12192000" cy="699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02" y="1002628"/>
            <a:ext cx="2021996" cy="15026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13713-64A2-4BDF-A758-C51C7B861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74073"/>
            <a:ext cx="12192000" cy="6995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145FCA-893E-41AF-97BF-77D4CE12E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02" y="1002628"/>
            <a:ext cx="2021996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 flipV="1">
            <a:off x="497889" y="609977"/>
            <a:ext cx="11040000" cy="0"/>
          </a:xfrm>
          <a:prstGeom prst="line">
            <a:avLst/>
          </a:prstGeom>
          <a:ln w="15875">
            <a:gradFill flip="none" rotWithShape="1">
              <a:gsLst>
                <a:gs pos="26000">
                  <a:schemeClr val="bg1"/>
                </a:gs>
                <a:gs pos="100000">
                  <a:srgbClr val="003264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97889" y="6541887"/>
            <a:ext cx="11040000" cy="0"/>
          </a:xfrm>
          <a:prstGeom prst="line">
            <a:avLst/>
          </a:prstGeom>
          <a:ln w="19050" cmpd="thickThin">
            <a:gradFill flip="none" rotWithShape="1">
              <a:gsLst>
                <a:gs pos="0">
                  <a:srgbClr val="FF6408"/>
                </a:gs>
                <a:gs pos="100000">
                  <a:schemeClr val="bg1"/>
                </a:gs>
              </a:gsLst>
              <a:lin ang="10800000" scaled="1"/>
              <a:tileRect/>
            </a:gradFill>
            <a:headEnd w="lg" len="med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7891" y="231086"/>
            <a:ext cx="10448368" cy="37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950" baseline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/>
              <a:t>НАИМЕНОВАНИЕ СЛАЙДА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00494" y="6362700"/>
            <a:ext cx="206721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A0DB5A-4A1A-4420-9295-8BB2A863997E}" type="slidenum">
              <a:rPr lang="ru-RU" sz="813" smtClean="0">
                <a:solidFill>
                  <a:srgbClr val="003264"/>
                </a:solidFill>
              </a:rPr>
              <a:pPr algn="r"/>
              <a:t>‹#›</a:t>
            </a:fld>
            <a:endParaRPr lang="ru-RU" sz="813" dirty="0">
              <a:solidFill>
                <a:srgbClr val="003264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15" y="82496"/>
            <a:ext cx="713910" cy="63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97FEF8-6411-4F6C-9176-E5E060CBFB24}"/>
              </a:ext>
            </a:extLst>
          </p:cNvPr>
          <p:cNvCxnSpPr/>
          <p:nvPr userDrawn="1"/>
        </p:nvCxnSpPr>
        <p:spPr>
          <a:xfrm flipH="1" flipV="1">
            <a:off x="497889" y="609977"/>
            <a:ext cx="11040000" cy="0"/>
          </a:xfrm>
          <a:prstGeom prst="line">
            <a:avLst/>
          </a:prstGeom>
          <a:ln w="15875">
            <a:gradFill flip="none" rotWithShape="1">
              <a:gsLst>
                <a:gs pos="26000">
                  <a:schemeClr val="bg1"/>
                </a:gs>
                <a:gs pos="100000">
                  <a:srgbClr val="003264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289E9FE-4104-40E4-8A1B-DC2FF39896A8}"/>
              </a:ext>
            </a:extLst>
          </p:cNvPr>
          <p:cNvCxnSpPr/>
          <p:nvPr userDrawn="1"/>
        </p:nvCxnSpPr>
        <p:spPr>
          <a:xfrm flipH="1">
            <a:off x="497889" y="6541887"/>
            <a:ext cx="11040000" cy="0"/>
          </a:xfrm>
          <a:prstGeom prst="line">
            <a:avLst/>
          </a:prstGeom>
          <a:ln w="19050" cmpd="thickThin">
            <a:gradFill flip="none" rotWithShape="1">
              <a:gsLst>
                <a:gs pos="0">
                  <a:srgbClr val="FF6408"/>
                </a:gs>
                <a:gs pos="100000">
                  <a:schemeClr val="bg1"/>
                </a:gs>
              </a:gsLst>
              <a:lin ang="10800000" scaled="1"/>
              <a:tileRect/>
            </a:gradFill>
            <a:headEnd w="lg" len="med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7817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74073"/>
            <a:ext cx="12192000" cy="699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002628"/>
            <a:ext cx="1847850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 flipH="1" flipV="1">
            <a:off x="497889" y="609977"/>
            <a:ext cx="11040000" cy="0"/>
          </a:xfrm>
          <a:prstGeom prst="line">
            <a:avLst/>
          </a:prstGeom>
          <a:ln w="15875">
            <a:gradFill flip="none" rotWithShape="1">
              <a:gsLst>
                <a:gs pos="26000">
                  <a:schemeClr val="bg1"/>
                </a:gs>
                <a:gs pos="100000">
                  <a:srgbClr val="003264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497889" y="6541887"/>
            <a:ext cx="11040000" cy="0"/>
          </a:xfrm>
          <a:prstGeom prst="line">
            <a:avLst/>
          </a:prstGeom>
          <a:ln w="19050" cmpd="thickThin">
            <a:gradFill flip="none" rotWithShape="1">
              <a:gsLst>
                <a:gs pos="0">
                  <a:srgbClr val="FF6408"/>
                </a:gs>
                <a:gs pos="100000">
                  <a:schemeClr val="bg1"/>
                </a:gs>
              </a:gsLst>
              <a:lin ang="10800000" scaled="1"/>
              <a:tileRect/>
            </a:gradFill>
            <a:headEnd w="lg" len="med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7890" y="231085"/>
            <a:ext cx="10448368" cy="37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 cap="all" baseline="0">
                <a:solidFill>
                  <a:srgbClr val="0032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НАИМЕНОВАНИЕ СЛАЙДА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800493" y="6362701"/>
            <a:ext cx="2067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A0DB5A-4A1A-4420-9295-8BB2A863997E}" type="slidenum">
              <a:rPr lang="ru-RU" sz="1000" smtClean="0">
                <a:solidFill>
                  <a:srgbClr val="003264"/>
                </a:solidFill>
              </a:rPr>
              <a:pPr algn="r"/>
              <a:t>‹#›</a:t>
            </a:fld>
            <a:endParaRPr lang="ru-RU" sz="1000" dirty="0">
              <a:solidFill>
                <a:srgbClr val="003264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4071347-9F32-6536-521B-6E6CE666E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15" y="82496"/>
            <a:ext cx="713910" cy="63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907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" y="2"/>
            <a:ext cx="1218831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144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74073"/>
            <a:ext cx="12192000" cy="699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3A6E9-C1E9-4F5A-BB01-824FE9077E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261923"/>
            <a:ext cx="1360742" cy="112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16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74073"/>
            <a:ext cx="12192000" cy="69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02628"/>
            <a:ext cx="1828800" cy="1502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r="3661"/>
          <a:stretch/>
        </p:blipFill>
        <p:spPr>
          <a:xfrm>
            <a:off x="0" y="3355346"/>
            <a:ext cx="12192000" cy="6278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8" y="3366977"/>
            <a:ext cx="1218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135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165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74073"/>
            <a:ext cx="12192000" cy="69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002628"/>
            <a:ext cx="1771650" cy="1502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r="3661"/>
          <a:stretch/>
        </p:blipFill>
        <p:spPr>
          <a:xfrm>
            <a:off x="0" y="3355346"/>
            <a:ext cx="12192000" cy="6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7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021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9117DF-03FA-49EF-A0C4-7A6BD98C9AC3}"/>
              </a:ext>
            </a:extLst>
          </p:cNvPr>
          <p:cNvSpPr/>
          <p:nvPr userDrawn="1"/>
        </p:nvSpPr>
        <p:spPr>
          <a:xfrm>
            <a:off x="1" y="0"/>
            <a:ext cx="10554704" cy="908384"/>
          </a:xfrm>
          <a:prstGeom prst="rect">
            <a:avLst/>
          </a:prstGeom>
          <a:solidFill>
            <a:srgbClr val="2B75B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A2D57-55DB-44DF-9DCD-ABEEAB38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71" y="263872"/>
            <a:ext cx="10176933" cy="498809"/>
          </a:xfrm>
          <a:prstGeom prst="rect">
            <a:avLst/>
          </a:prstGeom>
        </p:spPr>
        <p:txBody>
          <a:bodyPr/>
          <a:lstStyle>
            <a:lvl1pPr>
              <a:defRPr sz="2275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F2E3E6F-6418-45E5-ABE6-E89AEF84F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9022" y="145704"/>
            <a:ext cx="684794" cy="6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61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375A3B6-705E-477D-8215-7C5A9C62D0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sz="813">
              <a:solidFill>
                <a:schemeClr val="tx1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450E5D4-10F3-461F-8816-1F530B2D17D7}"/>
              </a:ext>
            </a:extLst>
          </p:cNvPr>
          <p:cNvSpPr/>
          <p:nvPr userDrawn="1"/>
        </p:nvSpPr>
        <p:spPr>
          <a:xfrm rot="1133863">
            <a:off x="-612682" y="-389876"/>
            <a:ext cx="22303067" cy="6605995"/>
          </a:xfrm>
          <a:prstGeom prst="arc">
            <a:avLst>
              <a:gd name="adj1" fmla="val 2765499"/>
              <a:gd name="adj2" fmla="val 10727054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13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66D8467-52EB-40FB-A3FB-6A8A83546647}"/>
              </a:ext>
            </a:extLst>
          </p:cNvPr>
          <p:cNvSpPr/>
          <p:nvPr userDrawn="1"/>
        </p:nvSpPr>
        <p:spPr>
          <a:xfrm rot="10800000">
            <a:off x="979714" y="-194872"/>
            <a:ext cx="11212286" cy="6858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sz="8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0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791079" y="6320609"/>
            <a:ext cx="975579" cy="216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81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BB2107-50E8-4020-A265-E2E05D6FF44D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cs typeface="Arial" charset="0"/>
            </a:endParaRP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-955662" y="243875"/>
            <a:ext cx="955668" cy="183229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506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-15402" y="6872565"/>
            <a:ext cx="854140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-971077" y="1611561"/>
            <a:ext cx="955668" cy="183229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506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924388"/>
            <a:ext cx="10774783" cy="45787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66492" indent="0">
              <a:buNone/>
              <a:defRPr sz="1474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your subheadline here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335491"/>
            <a:ext cx="10774783" cy="580258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1622" b="1">
                <a:solidFill>
                  <a:srgbClr val="232323"/>
                </a:solidFill>
              </a:defRPr>
            </a:lvl1pPr>
          </a:lstStyle>
          <a:p>
            <a:r>
              <a:rPr lang="en-US" dirty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 bwMode="auto">
          <a:xfrm>
            <a:off x="-955661" y="6445469"/>
            <a:ext cx="940263" cy="183229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506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11339587" y="6874671"/>
            <a:ext cx="854140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73854" y="6871954"/>
            <a:ext cx="854140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10364009" y="6871954"/>
            <a:ext cx="854140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/>
        </p:nvSpPr>
        <p:spPr bwMode="auto">
          <a:xfrm>
            <a:off x="-971075" y="5713859"/>
            <a:ext cx="955668" cy="183229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506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732853" fontAlgn="base">
              <a:spcBef>
                <a:spcPct val="0"/>
              </a:spcBef>
              <a:spcAft>
                <a:spcPct val="0"/>
              </a:spcAft>
            </a:pPr>
            <a:r>
              <a:rPr lang="en-US" sz="737" dirty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73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11668" y="6105796"/>
            <a:ext cx="562186" cy="432703"/>
            <a:chOff x="367788" y="298888"/>
            <a:chExt cx="488950" cy="473075"/>
          </a:xfrm>
          <a:solidFill>
            <a:schemeClr val="accent5"/>
          </a:solidFill>
        </p:grpSpPr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466455" y="381710"/>
              <a:ext cx="290482" cy="302699"/>
            </a:xfrm>
            <a:custGeom>
              <a:avLst/>
              <a:gdLst>
                <a:gd name="T0" fmla="*/ 33 w 149"/>
                <a:gd name="T1" fmla="*/ 76 h 155"/>
                <a:gd name="T2" fmla="*/ 38 w 149"/>
                <a:gd name="T3" fmla="*/ 64 h 155"/>
                <a:gd name="T4" fmla="*/ 43 w 149"/>
                <a:gd name="T5" fmla="*/ 51 h 155"/>
                <a:gd name="T6" fmla="*/ 54 w 149"/>
                <a:gd name="T7" fmla="*/ 44 h 155"/>
                <a:gd name="T8" fmla="*/ 65 w 149"/>
                <a:gd name="T9" fmla="*/ 37 h 155"/>
                <a:gd name="T10" fmla="*/ 75 w 149"/>
                <a:gd name="T11" fmla="*/ 39 h 155"/>
                <a:gd name="T12" fmla="*/ 84 w 149"/>
                <a:gd name="T13" fmla="*/ 37 h 155"/>
                <a:gd name="T14" fmla="*/ 95 w 149"/>
                <a:gd name="T15" fmla="*/ 45 h 155"/>
                <a:gd name="T16" fmla="*/ 107 w 149"/>
                <a:gd name="T17" fmla="*/ 52 h 155"/>
                <a:gd name="T18" fmla="*/ 111 w 149"/>
                <a:gd name="T19" fmla="*/ 65 h 155"/>
                <a:gd name="T20" fmla="*/ 117 w 149"/>
                <a:gd name="T21" fmla="*/ 78 h 155"/>
                <a:gd name="T22" fmla="*/ 111 w 149"/>
                <a:gd name="T23" fmla="*/ 91 h 155"/>
                <a:gd name="T24" fmla="*/ 107 w 149"/>
                <a:gd name="T25" fmla="*/ 104 h 155"/>
                <a:gd name="T26" fmla="*/ 96 w 149"/>
                <a:gd name="T27" fmla="*/ 111 h 155"/>
                <a:gd name="T28" fmla="*/ 85 w 149"/>
                <a:gd name="T29" fmla="*/ 118 h 155"/>
                <a:gd name="T30" fmla="*/ 83 w 149"/>
                <a:gd name="T31" fmla="*/ 118 h 155"/>
                <a:gd name="T32" fmla="*/ 76 w 149"/>
                <a:gd name="T33" fmla="*/ 117 h 155"/>
                <a:gd name="T34" fmla="*/ 73 w 149"/>
                <a:gd name="T35" fmla="*/ 117 h 155"/>
                <a:gd name="T36" fmla="*/ 65 w 149"/>
                <a:gd name="T37" fmla="*/ 118 h 155"/>
                <a:gd name="T38" fmla="*/ 63 w 149"/>
                <a:gd name="T39" fmla="*/ 118 h 155"/>
                <a:gd name="T40" fmla="*/ 53 w 149"/>
                <a:gd name="T41" fmla="*/ 110 h 155"/>
                <a:gd name="T42" fmla="*/ 42 w 149"/>
                <a:gd name="T43" fmla="*/ 104 h 155"/>
                <a:gd name="T44" fmla="*/ 38 w 149"/>
                <a:gd name="T45" fmla="*/ 90 h 155"/>
                <a:gd name="T46" fmla="*/ 33 w 149"/>
                <a:gd name="T47" fmla="*/ 78 h 155"/>
                <a:gd name="T48" fmla="*/ 33 w 149"/>
                <a:gd name="T49" fmla="*/ 76 h 155"/>
                <a:gd name="T50" fmla="*/ 47 w 149"/>
                <a:gd name="T51" fmla="*/ 13 h 155"/>
                <a:gd name="T52" fmla="*/ 43 w 149"/>
                <a:gd name="T53" fmla="*/ 13 h 155"/>
                <a:gd name="T54" fmla="*/ 27 w 149"/>
                <a:gd name="T55" fmla="*/ 18 h 155"/>
                <a:gd name="T56" fmla="*/ 21 w 149"/>
                <a:gd name="T57" fmla="*/ 33 h 155"/>
                <a:gd name="T58" fmla="*/ 10 w 149"/>
                <a:gd name="T59" fmla="*/ 45 h 155"/>
                <a:gd name="T60" fmla="*/ 0 w 149"/>
                <a:gd name="T61" fmla="*/ 57 h 155"/>
                <a:gd name="T62" fmla="*/ 0 w 149"/>
                <a:gd name="T63" fmla="*/ 59 h 155"/>
                <a:gd name="T64" fmla="*/ 5 w 149"/>
                <a:gd name="T65" fmla="*/ 76 h 155"/>
                <a:gd name="T66" fmla="*/ 5 w 149"/>
                <a:gd name="T67" fmla="*/ 81 h 155"/>
                <a:gd name="T68" fmla="*/ 0 w 149"/>
                <a:gd name="T69" fmla="*/ 98 h 155"/>
                <a:gd name="T70" fmla="*/ 0 w 149"/>
                <a:gd name="T71" fmla="*/ 99 h 155"/>
                <a:gd name="T72" fmla="*/ 10 w 149"/>
                <a:gd name="T73" fmla="*/ 111 h 155"/>
                <a:gd name="T74" fmla="*/ 20 w 149"/>
                <a:gd name="T75" fmla="*/ 122 h 155"/>
                <a:gd name="T76" fmla="*/ 26 w 149"/>
                <a:gd name="T77" fmla="*/ 137 h 155"/>
                <a:gd name="T78" fmla="*/ 41 w 149"/>
                <a:gd name="T79" fmla="*/ 143 h 155"/>
                <a:gd name="T80" fmla="*/ 46 w 149"/>
                <a:gd name="T81" fmla="*/ 143 h 155"/>
                <a:gd name="T82" fmla="*/ 72 w 149"/>
                <a:gd name="T83" fmla="*/ 155 h 155"/>
                <a:gd name="T84" fmla="*/ 77 w 149"/>
                <a:gd name="T85" fmla="*/ 155 h 155"/>
                <a:gd name="T86" fmla="*/ 88 w 149"/>
                <a:gd name="T87" fmla="*/ 148 h 155"/>
                <a:gd name="T88" fmla="*/ 101 w 149"/>
                <a:gd name="T89" fmla="*/ 143 h 155"/>
                <a:gd name="T90" fmla="*/ 109 w 149"/>
                <a:gd name="T91" fmla="*/ 143 h 155"/>
                <a:gd name="T92" fmla="*/ 123 w 149"/>
                <a:gd name="T93" fmla="*/ 138 h 155"/>
                <a:gd name="T94" fmla="*/ 129 w 149"/>
                <a:gd name="T95" fmla="*/ 122 h 155"/>
                <a:gd name="T96" fmla="*/ 139 w 149"/>
                <a:gd name="T97" fmla="*/ 111 h 155"/>
                <a:gd name="T98" fmla="*/ 149 w 149"/>
                <a:gd name="T99" fmla="*/ 100 h 155"/>
                <a:gd name="T100" fmla="*/ 149 w 149"/>
                <a:gd name="T101" fmla="*/ 96 h 155"/>
                <a:gd name="T102" fmla="*/ 144 w 149"/>
                <a:gd name="T103" fmla="*/ 80 h 155"/>
                <a:gd name="T104" fmla="*/ 144 w 149"/>
                <a:gd name="T105" fmla="*/ 76 h 155"/>
                <a:gd name="T106" fmla="*/ 149 w 149"/>
                <a:gd name="T107" fmla="*/ 61 h 155"/>
                <a:gd name="T108" fmla="*/ 149 w 149"/>
                <a:gd name="T109" fmla="*/ 56 h 155"/>
                <a:gd name="T110" fmla="*/ 138 w 149"/>
                <a:gd name="T111" fmla="*/ 44 h 155"/>
                <a:gd name="T112" fmla="*/ 128 w 149"/>
                <a:gd name="T113" fmla="*/ 32 h 155"/>
                <a:gd name="T114" fmla="*/ 122 w 149"/>
                <a:gd name="T115" fmla="*/ 17 h 155"/>
                <a:gd name="T116" fmla="*/ 104 w 149"/>
                <a:gd name="T117" fmla="*/ 13 h 155"/>
                <a:gd name="T118" fmla="*/ 103 w 149"/>
                <a:gd name="T119" fmla="*/ 13 h 155"/>
                <a:gd name="T120" fmla="*/ 75 w 149"/>
                <a:gd name="T121" fmla="*/ 0 h 155"/>
                <a:gd name="T122" fmla="*/ 74 w 149"/>
                <a:gd name="T123" fmla="*/ 0 h 155"/>
                <a:gd name="T124" fmla="*/ 47 w 149"/>
                <a:gd name="T12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" h="155">
                  <a:moveTo>
                    <a:pt x="33" y="76"/>
                  </a:moveTo>
                  <a:cubicBezTo>
                    <a:pt x="33" y="74"/>
                    <a:pt x="37" y="68"/>
                    <a:pt x="38" y="64"/>
                  </a:cubicBezTo>
                  <a:cubicBezTo>
                    <a:pt x="40" y="58"/>
                    <a:pt x="38" y="54"/>
                    <a:pt x="43" y="51"/>
                  </a:cubicBezTo>
                  <a:cubicBezTo>
                    <a:pt x="48" y="48"/>
                    <a:pt x="50" y="49"/>
                    <a:pt x="54" y="44"/>
                  </a:cubicBezTo>
                  <a:cubicBezTo>
                    <a:pt x="57" y="41"/>
                    <a:pt x="59" y="37"/>
                    <a:pt x="65" y="37"/>
                  </a:cubicBezTo>
                  <a:cubicBezTo>
                    <a:pt x="68" y="37"/>
                    <a:pt x="71" y="39"/>
                    <a:pt x="75" y="39"/>
                  </a:cubicBezTo>
                  <a:cubicBezTo>
                    <a:pt x="78" y="39"/>
                    <a:pt x="83" y="37"/>
                    <a:pt x="84" y="37"/>
                  </a:cubicBezTo>
                  <a:cubicBezTo>
                    <a:pt x="91" y="37"/>
                    <a:pt x="92" y="41"/>
                    <a:pt x="95" y="45"/>
                  </a:cubicBezTo>
                  <a:cubicBezTo>
                    <a:pt x="99" y="48"/>
                    <a:pt x="105" y="49"/>
                    <a:pt x="107" y="52"/>
                  </a:cubicBezTo>
                  <a:cubicBezTo>
                    <a:pt x="112" y="56"/>
                    <a:pt x="110" y="58"/>
                    <a:pt x="111" y="65"/>
                  </a:cubicBezTo>
                  <a:cubicBezTo>
                    <a:pt x="113" y="70"/>
                    <a:pt x="117" y="74"/>
                    <a:pt x="117" y="78"/>
                  </a:cubicBezTo>
                  <a:cubicBezTo>
                    <a:pt x="117" y="82"/>
                    <a:pt x="113" y="86"/>
                    <a:pt x="111" y="91"/>
                  </a:cubicBezTo>
                  <a:cubicBezTo>
                    <a:pt x="110" y="97"/>
                    <a:pt x="112" y="100"/>
                    <a:pt x="107" y="104"/>
                  </a:cubicBezTo>
                  <a:cubicBezTo>
                    <a:pt x="104" y="107"/>
                    <a:pt x="100" y="107"/>
                    <a:pt x="96" y="111"/>
                  </a:cubicBezTo>
                  <a:cubicBezTo>
                    <a:pt x="93" y="113"/>
                    <a:pt x="91" y="118"/>
                    <a:pt x="85" y="118"/>
                  </a:cubicBezTo>
                  <a:lnTo>
                    <a:pt x="83" y="118"/>
                  </a:lnTo>
                  <a:cubicBezTo>
                    <a:pt x="81" y="118"/>
                    <a:pt x="79" y="117"/>
                    <a:pt x="76" y="117"/>
                  </a:cubicBezTo>
                  <a:lnTo>
                    <a:pt x="73" y="117"/>
                  </a:lnTo>
                  <a:cubicBezTo>
                    <a:pt x="70" y="117"/>
                    <a:pt x="68" y="118"/>
                    <a:pt x="65" y="118"/>
                  </a:cubicBezTo>
                  <a:lnTo>
                    <a:pt x="63" y="118"/>
                  </a:lnTo>
                  <a:cubicBezTo>
                    <a:pt x="59" y="118"/>
                    <a:pt x="56" y="113"/>
                    <a:pt x="53" y="110"/>
                  </a:cubicBezTo>
                  <a:cubicBezTo>
                    <a:pt x="49" y="107"/>
                    <a:pt x="45" y="107"/>
                    <a:pt x="42" y="104"/>
                  </a:cubicBezTo>
                  <a:cubicBezTo>
                    <a:pt x="38" y="101"/>
                    <a:pt x="39" y="95"/>
                    <a:pt x="38" y="90"/>
                  </a:cubicBezTo>
                  <a:cubicBezTo>
                    <a:pt x="36" y="85"/>
                    <a:pt x="33" y="83"/>
                    <a:pt x="33" y="78"/>
                  </a:cubicBezTo>
                  <a:lnTo>
                    <a:pt x="33" y="76"/>
                  </a:lnTo>
                  <a:close/>
                  <a:moveTo>
                    <a:pt x="47" y="13"/>
                  </a:moveTo>
                  <a:lnTo>
                    <a:pt x="43" y="13"/>
                  </a:lnTo>
                  <a:cubicBezTo>
                    <a:pt x="33" y="13"/>
                    <a:pt x="33" y="12"/>
                    <a:pt x="27" y="18"/>
                  </a:cubicBezTo>
                  <a:cubicBezTo>
                    <a:pt x="23" y="21"/>
                    <a:pt x="24" y="28"/>
                    <a:pt x="21" y="33"/>
                  </a:cubicBezTo>
                  <a:cubicBezTo>
                    <a:pt x="18" y="38"/>
                    <a:pt x="15" y="42"/>
                    <a:pt x="10" y="45"/>
                  </a:cubicBezTo>
                  <a:cubicBezTo>
                    <a:pt x="6" y="47"/>
                    <a:pt x="0" y="51"/>
                    <a:pt x="0" y="57"/>
                  </a:cubicBezTo>
                  <a:lnTo>
                    <a:pt x="0" y="59"/>
                  </a:lnTo>
                  <a:cubicBezTo>
                    <a:pt x="0" y="64"/>
                    <a:pt x="5" y="68"/>
                    <a:pt x="5" y="76"/>
                  </a:cubicBezTo>
                  <a:lnTo>
                    <a:pt x="5" y="81"/>
                  </a:lnTo>
                  <a:cubicBezTo>
                    <a:pt x="5" y="88"/>
                    <a:pt x="0" y="92"/>
                    <a:pt x="0" y="98"/>
                  </a:cubicBezTo>
                  <a:lnTo>
                    <a:pt x="0" y="99"/>
                  </a:lnTo>
                  <a:cubicBezTo>
                    <a:pt x="0" y="105"/>
                    <a:pt x="5" y="108"/>
                    <a:pt x="10" y="111"/>
                  </a:cubicBezTo>
                  <a:cubicBezTo>
                    <a:pt x="15" y="114"/>
                    <a:pt x="17" y="116"/>
                    <a:pt x="20" y="122"/>
                  </a:cubicBezTo>
                  <a:cubicBezTo>
                    <a:pt x="23" y="127"/>
                    <a:pt x="23" y="134"/>
                    <a:pt x="26" y="137"/>
                  </a:cubicBezTo>
                  <a:cubicBezTo>
                    <a:pt x="30" y="143"/>
                    <a:pt x="33" y="143"/>
                    <a:pt x="41" y="143"/>
                  </a:cubicBezTo>
                  <a:lnTo>
                    <a:pt x="46" y="143"/>
                  </a:lnTo>
                  <a:cubicBezTo>
                    <a:pt x="61" y="143"/>
                    <a:pt x="66" y="155"/>
                    <a:pt x="72" y="155"/>
                  </a:cubicBezTo>
                  <a:lnTo>
                    <a:pt x="77" y="155"/>
                  </a:lnTo>
                  <a:cubicBezTo>
                    <a:pt x="81" y="155"/>
                    <a:pt x="85" y="150"/>
                    <a:pt x="88" y="148"/>
                  </a:cubicBezTo>
                  <a:cubicBezTo>
                    <a:pt x="90" y="147"/>
                    <a:pt x="98" y="143"/>
                    <a:pt x="101" y="143"/>
                  </a:cubicBezTo>
                  <a:lnTo>
                    <a:pt x="109" y="143"/>
                  </a:lnTo>
                  <a:cubicBezTo>
                    <a:pt x="116" y="143"/>
                    <a:pt x="120" y="143"/>
                    <a:pt x="123" y="138"/>
                  </a:cubicBezTo>
                  <a:cubicBezTo>
                    <a:pt x="126" y="133"/>
                    <a:pt x="126" y="127"/>
                    <a:pt x="129" y="122"/>
                  </a:cubicBezTo>
                  <a:cubicBezTo>
                    <a:pt x="131" y="118"/>
                    <a:pt x="135" y="114"/>
                    <a:pt x="139" y="111"/>
                  </a:cubicBezTo>
                  <a:cubicBezTo>
                    <a:pt x="142" y="109"/>
                    <a:pt x="149" y="106"/>
                    <a:pt x="149" y="100"/>
                  </a:cubicBezTo>
                  <a:lnTo>
                    <a:pt x="149" y="96"/>
                  </a:lnTo>
                  <a:cubicBezTo>
                    <a:pt x="149" y="92"/>
                    <a:pt x="144" y="87"/>
                    <a:pt x="144" y="80"/>
                  </a:cubicBezTo>
                  <a:lnTo>
                    <a:pt x="144" y="76"/>
                  </a:lnTo>
                  <a:cubicBezTo>
                    <a:pt x="144" y="70"/>
                    <a:pt x="149" y="63"/>
                    <a:pt x="149" y="61"/>
                  </a:cubicBezTo>
                  <a:lnTo>
                    <a:pt x="149" y="56"/>
                  </a:lnTo>
                  <a:cubicBezTo>
                    <a:pt x="149" y="50"/>
                    <a:pt x="142" y="47"/>
                    <a:pt x="138" y="44"/>
                  </a:cubicBezTo>
                  <a:cubicBezTo>
                    <a:pt x="135" y="42"/>
                    <a:pt x="130" y="36"/>
                    <a:pt x="128" y="32"/>
                  </a:cubicBezTo>
                  <a:cubicBezTo>
                    <a:pt x="126" y="27"/>
                    <a:pt x="126" y="21"/>
                    <a:pt x="122" y="17"/>
                  </a:cubicBezTo>
                  <a:cubicBezTo>
                    <a:pt x="117" y="11"/>
                    <a:pt x="113" y="13"/>
                    <a:pt x="104" y="13"/>
                  </a:cubicBezTo>
                  <a:lnTo>
                    <a:pt x="103" y="13"/>
                  </a:lnTo>
                  <a:cubicBezTo>
                    <a:pt x="89" y="13"/>
                    <a:pt x="84" y="0"/>
                    <a:pt x="75" y="0"/>
                  </a:cubicBezTo>
                  <a:lnTo>
                    <a:pt x="74" y="0"/>
                  </a:lnTo>
                  <a:cubicBezTo>
                    <a:pt x="65" y="0"/>
                    <a:pt x="61" y="13"/>
                    <a:pt x="4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737" dirty="0">
                <a:cs typeface="+mn-cs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367788" y="298888"/>
              <a:ext cx="488950" cy="473075"/>
            </a:xfrm>
            <a:custGeom>
              <a:avLst/>
              <a:gdLst>
                <a:gd name="T0" fmla="*/ 106 w 214"/>
                <a:gd name="T1" fmla="*/ 25 h 207"/>
                <a:gd name="T2" fmla="*/ 135 w 214"/>
                <a:gd name="T3" fmla="*/ 38 h 207"/>
                <a:gd name="T4" fmla="*/ 154 w 214"/>
                <a:gd name="T5" fmla="*/ 42 h 207"/>
                <a:gd name="T6" fmla="*/ 170 w 214"/>
                <a:gd name="T7" fmla="*/ 69 h 207"/>
                <a:gd name="T8" fmla="*/ 181 w 214"/>
                <a:gd name="T9" fmla="*/ 86 h 207"/>
                <a:gd name="T10" fmla="*/ 176 w 214"/>
                <a:gd name="T11" fmla="*/ 105 h 207"/>
                <a:gd name="T12" fmla="*/ 181 w 214"/>
                <a:gd name="T13" fmla="*/ 125 h 207"/>
                <a:gd name="T14" fmla="*/ 161 w 214"/>
                <a:gd name="T15" fmla="*/ 147 h 207"/>
                <a:gd name="T16" fmla="*/ 141 w 214"/>
                <a:gd name="T17" fmla="*/ 168 h 207"/>
                <a:gd name="T18" fmla="*/ 120 w 214"/>
                <a:gd name="T19" fmla="*/ 173 h 207"/>
                <a:gd name="T20" fmla="*/ 104 w 214"/>
                <a:gd name="T21" fmla="*/ 180 h 207"/>
                <a:gd name="T22" fmla="*/ 73 w 214"/>
                <a:gd name="T23" fmla="*/ 168 h 207"/>
                <a:gd name="T24" fmla="*/ 52 w 214"/>
                <a:gd name="T25" fmla="*/ 147 h 207"/>
                <a:gd name="T26" fmla="*/ 32 w 214"/>
                <a:gd name="T27" fmla="*/ 124 h 207"/>
                <a:gd name="T28" fmla="*/ 37 w 214"/>
                <a:gd name="T29" fmla="*/ 106 h 207"/>
                <a:gd name="T30" fmla="*/ 32 w 214"/>
                <a:gd name="T31" fmla="*/ 84 h 207"/>
                <a:gd name="T32" fmla="*/ 42 w 214"/>
                <a:gd name="T33" fmla="*/ 70 h 207"/>
                <a:gd name="T34" fmla="*/ 59 w 214"/>
                <a:gd name="T35" fmla="*/ 43 h 207"/>
                <a:gd name="T36" fmla="*/ 79 w 214"/>
                <a:gd name="T37" fmla="*/ 38 h 207"/>
                <a:gd name="T38" fmla="*/ 0 w 214"/>
                <a:gd name="T39" fmla="*/ 105 h 207"/>
                <a:gd name="T40" fmla="*/ 11 w 214"/>
                <a:gd name="T41" fmla="*/ 139 h 207"/>
                <a:gd name="T42" fmla="*/ 25 w 214"/>
                <a:gd name="T43" fmla="*/ 172 h 207"/>
                <a:gd name="T44" fmla="*/ 53 w 214"/>
                <a:gd name="T45" fmla="*/ 190 h 207"/>
                <a:gd name="T46" fmla="*/ 84 w 214"/>
                <a:gd name="T47" fmla="*/ 206 h 207"/>
                <a:gd name="T48" fmla="*/ 111 w 214"/>
                <a:gd name="T49" fmla="*/ 204 h 207"/>
                <a:gd name="T50" fmla="*/ 131 w 214"/>
                <a:gd name="T51" fmla="*/ 206 h 207"/>
                <a:gd name="T52" fmla="*/ 174 w 214"/>
                <a:gd name="T53" fmla="*/ 180 h 207"/>
                <a:gd name="T54" fmla="*/ 203 w 214"/>
                <a:gd name="T55" fmla="*/ 138 h 207"/>
                <a:gd name="T56" fmla="*/ 214 w 214"/>
                <a:gd name="T57" fmla="*/ 102 h 207"/>
                <a:gd name="T58" fmla="*/ 202 w 214"/>
                <a:gd name="T59" fmla="*/ 67 h 207"/>
                <a:gd name="T60" fmla="*/ 174 w 214"/>
                <a:gd name="T61" fmla="*/ 26 h 207"/>
                <a:gd name="T62" fmla="*/ 131 w 214"/>
                <a:gd name="T63" fmla="*/ 0 h 207"/>
                <a:gd name="T64" fmla="*/ 113 w 214"/>
                <a:gd name="T65" fmla="*/ 1 h 207"/>
                <a:gd name="T66" fmla="*/ 84 w 214"/>
                <a:gd name="T67" fmla="*/ 0 h 207"/>
                <a:gd name="T68" fmla="*/ 53 w 214"/>
                <a:gd name="T69" fmla="*/ 16 h 207"/>
                <a:gd name="T70" fmla="*/ 12 w 214"/>
                <a:gd name="T71" fmla="*/ 66 h 207"/>
                <a:gd name="T72" fmla="*/ 0 w 214"/>
                <a:gd name="T73" fmla="*/ 9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07">
                  <a:moveTo>
                    <a:pt x="79" y="38"/>
                  </a:moveTo>
                  <a:cubicBezTo>
                    <a:pt x="93" y="38"/>
                    <a:pt x="97" y="25"/>
                    <a:pt x="106" y="25"/>
                  </a:cubicBezTo>
                  <a:lnTo>
                    <a:pt x="107" y="25"/>
                  </a:lnTo>
                  <a:cubicBezTo>
                    <a:pt x="116" y="25"/>
                    <a:pt x="121" y="38"/>
                    <a:pt x="135" y="38"/>
                  </a:cubicBezTo>
                  <a:lnTo>
                    <a:pt x="136" y="38"/>
                  </a:lnTo>
                  <a:cubicBezTo>
                    <a:pt x="145" y="38"/>
                    <a:pt x="149" y="36"/>
                    <a:pt x="154" y="42"/>
                  </a:cubicBezTo>
                  <a:cubicBezTo>
                    <a:pt x="158" y="46"/>
                    <a:pt x="158" y="52"/>
                    <a:pt x="160" y="57"/>
                  </a:cubicBezTo>
                  <a:cubicBezTo>
                    <a:pt x="162" y="61"/>
                    <a:pt x="167" y="67"/>
                    <a:pt x="170" y="69"/>
                  </a:cubicBezTo>
                  <a:cubicBezTo>
                    <a:pt x="174" y="72"/>
                    <a:pt x="181" y="75"/>
                    <a:pt x="181" y="81"/>
                  </a:cubicBezTo>
                  <a:lnTo>
                    <a:pt x="181" y="86"/>
                  </a:lnTo>
                  <a:cubicBezTo>
                    <a:pt x="181" y="88"/>
                    <a:pt x="176" y="95"/>
                    <a:pt x="176" y="101"/>
                  </a:cubicBezTo>
                  <a:lnTo>
                    <a:pt x="176" y="105"/>
                  </a:lnTo>
                  <a:cubicBezTo>
                    <a:pt x="176" y="112"/>
                    <a:pt x="181" y="117"/>
                    <a:pt x="181" y="121"/>
                  </a:cubicBezTo>
                  <a:lnTo>
                    <a:pt x="181" y="125"/>
                  </a:lnTo>
                  <a:cubicBezTo>
                    <a:pt x="181" y="131"/>
                    <a:pt x="174" y="134"/>
                    <a:pt x="171" y="136"/>
                  </a:cubicBezTo>
                  <a:cubicBezTo>
                    <a:pt x="167" y="139"/>
                    <a:pt x="163" y="143"/>
                    <a:pt x="161" y="147"/>
                  </a:cubicBezTo>
                  <a:cubicBezTo>
                    <a:pt x="158" y="152"/>
                    <a:pt x="158" y="158"/>
                    <a:pt x="155" y="163"/>
                  </a:cubicBezTo>
                  <a:cubicBezTo>
                    <a:pt x="152" y="168"/>
                    <a:pt x="148" y="168"/>
                    <a:pt x="141" y="168"/>
                  </a:cubicBezTo>
                  <a:lnTo>
                    <a:pt x="133" y="168"/>
                  </a:lnTo>
                  <a:cubicBezTo>
                    <a:pt x="130" y="168"/>
                    <a:pt x="122" y="172"/>
                    <a:pt x="120" y="173"/>
                  </a:cubicBezTo>
                  <a:cubicBezTo>
                    <a:pt x="117" y="175"/>
                    <a:pt x="113" y="180"/>
                    <a:pt x="109" y="180"/>
                  </a:cubicBezTo>
                  <a:lnTo>
                    <a:pt x="104" y="180"/>
                  </a:lnTo>
                  <a:cubicBezTo>
                    <a:pt x="98" y="180"/>
                    <a:pt x="93" y="168"/>
                    <a:pt x="78" y="168"/>
                  </a:cubicBezTo>
                  <a:lnTo>
                    <a:pt x="73" y="168"/>
                  </a:lnTo>
                  <a:cubicBezTo>
                    <a:pt x="65" y="168"/>
                    <a:pt x="62" y="168"/>
                    <a:pt x="58" y="162"/>
                  </a:cubicBezTo>
                  <a:cubicBezTo>
                    <a:pt x="55" y="159"/>
                    <a:pt x="55" y="152"/>
                    <a:pt x="52" y="147"/>
                  </a:cubicBezTo>
                  <a:cubicBezTo>
                    <a:pt x="49" y="141"/>
                    <a:pt x="47" y="139"/>
                    <a:pt x="42" y="136"/>
                  </a:cubicBezTo>
                  <a:cubicBezTo>
                    <a:pt x="37" y="133"/>
                    <a:pt x="32" y="130"/>
                    <a:pt x="32" y="124"/>
                  </a:cubicBezTo>
                  <a:lnTo>
                    <a:pt x="32" y="123"/>
                  </a:lnTo>
                  <a:cubicBezTo>
                    <a:pt x="32" y="117"/>
                    <a:pt x="37" y="113"/>
                    <a:pt x="37" y="106"/>
                  </a:cubicBezTo>
                  <a:lnTo>
                    <a:pt x="37" y="101"/>
                  </a:lnTo>
                  <a:cubicBezTo>
                    <a:pt x="37" y="93"/>
                    <a:pt x="32" y="89"/>
                    <a:pt x="32" y="84"/>
                  </a:cubicBezTo>
                  <a:lnTo>
                    <a:pt x="32" y="82"/>
                  </a:lnTo>
                  <a:cubicBezTo>
                    <a:pt x="32" y="76"/>
                    <a:pt x="38" y="72"/>
                    <a:pt x="42" y="70"/>
                  </a:cubicBezTo>
                  <a:cubicBezTo>
                    <a:pt x="47" y="67"/>
                    <a:pt x="50" y="63"/>
                    <a:pt x="53" y="58"/>
                  </a:cubicBezTo>
                  <a:cubicBezTo>
                    <a:pt x="56" y="53"/>
                    <a:pt x="55" y="46"/>
                    <a:pt x="59" y="43"/>
                  </a:cubicBezTo>
                  <a:cubicBezTo>
                    <a:pt x="65" y="37"/>
                    <a:pt x="65" y="38"/>
                    <a:pt x="75" y="38"/>
                  </a:cubicBezTo>
                  <a:lnTo>
                    <a:pt x="79" y="38"/>
                  </a:lnTo>
                  <a:close/>
                  <a:moveTo>
                    <a:pt x="0" y="99"/>
                  </a:moveTo>
                  <a:lnTo>
                    <a:pt x="0" y="105"/>
                  </a:lnTo>
                  <a:cubicBezTo>
                    <a:pt x="0" y="113"/>
                    <a:pt x="3" y="117"/>
                    <a:pt x="5" y="122"/>
                  </a:cubicBezTo>
                  <a:cubicBezTo>
                    <a:pt x="8" y="128"/>
                    <a:pt x="9" y="133"/>
                    <a:pt x="11" y="139"/>
                  </a:cubicBezTo>
                  <a:cubicBezTo>
                    <a:pt x="14" y="144"/>
                    <a:pt x="14" y="152"/>
                    <a:pt x="16" y="158"/>
                  </a:cubicBezTo>
                  <a:cubicBezTo>
                    <a:pt x="17" y="163"/>
                    <a:pt x="21" y="169"/>
                    <a:pt x="25" y="172"/>
                  </a:cubicBezTo>
                  <a:cubicBezTo>
                    <a:pt x="30" y="175"/>
                    <a:pt x="35" y="177"/>
                    <a:pt x="40" y="180"/>
                  </a:cubicBezTo>
                  <a:cubicBezTo>
                    <a:pt x="45" y="183"/>
                    <a:pt x="49" y="187"/>
                    <a:pt x="53" y="190"/>
                  </a:cubicBezTo>
                  <a:cubicBezTo>
                    <a:pt x="58" y="194"/>
                    <a:pt x="61" y="198"/>
                    <a:pt x="66" y="201"/>
                  </a:cubicBezTo>
                  <a:cubicBezTo>
                    <a:pt x="68" y="203"/>
                    <a:pt x="78" y="207"/>
                    <a:pt x="84" y="206"/>
                  </a:cubicBezTo>
                  <a:lnTo>
                    <a:pt x="100" y="205"/>
                  </a:lnTo>
                  <a:lnTo>
                    <a:pt x="111" y="204"/>
                  </a:lnTo>
                  <a:lnTo>
                    <a:pt x="130" y="206"/>
                  </a:lnTo>
                  <a:lnTo>
                    <a:pt x="131" y="206"/>
                  </a:lnTo>
                  <a:cubicBezTo>
                    <a:pt x="147" y="206"/>
                    <a:pt x="152" y="196"/>
                    <a:pt x="161" y="189"/>
                  </a:cubicBezTo>
                  <a:cubicBezTo>
                    <a:pt x="165" y="186"/>
                    <a:pt x="169" y="183"/>
                    <a:pt x="174" y="180"/>
                  </a:cubicBezTo>
                  <a:cubicBezTo>
                    <a:pt x="179" y="177"/>
                    <a:pt x="185" y="174"/>
                    <a:pt x="189" y="171"/>
                  </a:cubicBezTo>
                  <a:cubicBezTo>
                    <a:pt x="200" y="160"/>
                    <a:pt x="198" y="153"/>
                    <a:pt x="203" y="138"/>
                  </a:cubicBezTo>
                  <a:cubicBezTo>
                    <a:pt x="205" y="131"/>
                    <a:pt x="206" y="126"/>
                    <a:pt x="209" y="121"/>
                  </a:cubicBezTo>
                  <a:cubicBezTo>
                    <a:pt x="212" y="114"/>
                    <a:pt x="214" y="111"/>
                    <a:pt x="214" y="102"/>
                  </a:cubicBezTo>
                  <a:cubicBezTo>
                    <a:pt x="214" y="94"/>
                    <a:pt x="211" y="90"/>
                    <a:pt x="209" y="84"/>
                  </a:cubicBezTo>
                  <a:cubicBezTo>
                    <a:pt x="206" y="79"/>
                    <a:pt x="204" y="73"/>
                    <a:pt x="202" y="67"/>
                  </a:cubicBezTo>
                  <a:cubicBezTo>
                    <a:pt x="197" y="50"/>
                    <a:pt x="201" y="47"/>
                    <a:pt x="189" y="35"/>
                  </a:cubicBezTo>
                  <a:cubicBezTo>
                    <a:pt x="185" y="31"/>
                    <a:pt x="179" y="29"/>
                    <a:pt x="174" y="26"/>
                  </a:cubicBezTo>
                  <a:cubicBezTo>
                    <a:pt x="169" y="23"/>
                    <a:pt x="165" y="20"/>
                    <a:pt x="160" y="16"/>
                  </a:cubicBezTo>
                  <a:cubicBezTo>
                    <a:pt x="151" y="9"/>
                    <a:pt x="148" y="0"/>
                    <a:pt x="131" y="0"/>
                  </a:cubicBezTo>
                  <a:lnTo>
                    <a:pt x="130" y="0"/>
                  </a:lnTo>
                  <a:lnTo>
                    <a:pt x="113" y="1"/>
                  </a:lnTo>
                  <a:lnTo>
                    <a:pt x="101" y="2"/>
                  </a:lnTo>
                  <a:lnTo>
                    <a:pt x="84" y="0"/>
                  </a:lnTo>
                  <a:lnTo>
                    <a:pt x="81" y="0"/>
                  </a:lnTo>
                  <a:cubicBezTo>
                    <a:pt x="68" y="0"/>
                    <a:pt x="59" y="10"/>
                    <a:pt x="53" y="16"/>
                  </a:cubicBezTo>
                  <a:cubicBezTo>
                    <a:pt x="44" y="24"/>
                    <a:pt x="34" y="28"/>
                    <a:pt x="25" y="34"/>
                  </a:cubicBezTo>
                  <a:cubicBezTo>
                    <a:pt x="15" y="42"/>
                    <a:pt x="16" y="52"/>
                    <a:pt x="12" y="66"/>
                  </a:cubicBezTo>
                  <a:cubicBezTo>
                    <a:pt x="10" y="72"/>
                    <a:pt x="8" y="77"/>
                    <a:pt x="6" y="83"/>
                  </a:cubicBezTo>
                  <a:cubicBezTo>
                    <a:pt x="4" y="87"/>
                    <a:pt x="0" y="92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737" dirty="0">
                <a:cs typeface="+mn-cs"/>
              </a:endParaRPr>
            </a:p>
          </p:txBody>
        </p:sp>
      </p:grpSp>
      <p:pic>
        <p:nvPicPr>
          <p:cNvPr id="18" name="Picture 2" descr="http://neva-e.ru/wp-content/uploads/2014/02/Inter-RAO-EES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7" t="28110" r="45472" b="30227"/>
          <a:stretch/>
        </p:blipFill>
        <p:spPr bwMode="auto">
          <a:xfrm>
            <a:off x="10709631" y="162703"/>
            <a:ext cx="1245264" cy="9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1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" y="2"/>
            <a:ext cx="1218831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440" y="3167759"/>
            <a:ext cx="10972800" cy="1143001"/>
          </a:xfrm>
        </p:spPr>
        <p:txBody>
          <a:bodyPr/>
          <a:lstStyle>
            <a:lvl1pPr algn="l">
              <a:defRPr sz="1887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" y="2"/>
            <a:ext cx="12194206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2073130" y="16264"/>
            <a:ext cx="9615850" cy="1192176"/>
          </a:xfrm>
        </p:spPr>
        <p:txBody>
          <a:bodyPr/>
          <a:lstStyle>
            <a:lvl1pPr algn="l">
              <a:defRPr sz="1887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6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" y="2"/>
            <a:ext cx="12194206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2367" y="6627813"/>
            <a:ext cx="937436" cy="21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3" b="1" spc="4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813" b="1" dirty="0">
              <a:latin typeface="Tahoma"/>
              <a:cs typeface="Tahoma"/>
            </a:endParaRPr>
          </a:p>
        </p:txBody>
      </p:sp>
      <p:pic>
        <p:nvPicPr>
          <p:cNvPr id="3" name="Picture 6" descr="F:\Минпромторг\Орел черный - прозрачный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11072120" y="58869"/>
            <a:ext cx="940126" cy="528674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</p:pic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1" y="-4762"/>
            <a:ext cx="749300" cy="579438"/>
            <a:chOff x="0" y="0"/>
            <a:chExt cx="561315" cy="5789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813" dirty="0">
                <a:latin typeface="Arial Narrow" panose="020B0606020202030204" pitchFamily="34" charset="0"/>
              </a:endParaRPr>
            </a:p>
          </p:txBody>
        </p:sp>
        <p:pic>
          <p:nvPicPr>
            <p:cNvPr id="6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7" y="102192"/>
              <a:ext cx="360869" cy="37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4" descr="ÐÐ°ÑÑÐ¸Ð½ÐºÐ¸ Ð¿Ð¾ Ð·Ð°Ð¿ÑÐ¾ÑÑ ÑÑÐ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37137" r="17400" b="37175"/>
          <a:stretch>
            <a:fillRect/>
          </a:stretch>
        </p:blipFill>
        <p:spPr bwMode="auto">
          <a:xfrm>
            <a:off x="9772651" y="176215"/>
            <a:ext cx="129963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7C0EF-CED6-48CD-8063-EDF64048513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3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043160" y="1718552"/>
            <a:ext cx="8442609" cy="207726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1985" y="6614572"/>
            <a:ext cx="11261130" cy="205184"/>
          </a:xfrm>
        </p:spPr>
        <p:txBody>
          <a:bodyPr/>
          <a:lstStyle>
            <a:lvl1pPr>
              <a:defRPr sz="1078"/>
            </a:lvl1pPr>
          </a:lstStyle>
          <a:p>
            <a:pPr lvl="0"/>
            <a:r>
              <a:rPr lang="ru-RU" dirty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85" y="6376150"/>
            <a:ext cx="11261130" cy="205184"/>
          </a:xfrm>
        </p:spPr>
        <p:txBody>
          <a:bodyPr/>
          <a:lstStyle>
            <a:lvl1pPr>
              <a:defRPr sz="1078"/>
            </a:lvl1pPr>
          </a:lstStyle>
          <a:p>
            <a:pPr lvl="0"/>
            <a:r>
              <a:rPr lang="ru-RU" dirty="0"/>
              <a:t>1 Сноска</a:t>
            </a:r>
          </a:p>
        </p:txBody>
      </p:sp>
      <p:sp>
        <p:nvSpPr>
          <p:cNvPr id="1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44354" y="161378"/>
            <a:ext cx="9844650" cy="60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80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5" y="890687"/>
            <a:ext cx="9600574" cy="405401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95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5" y="304508"/>
            <a:ext cx="9600574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cap="all" baseline="0">
                <a:solidFill>
                  <a:srgbClr val="2F3A4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50" y="5774480"/>
            <a:ext cx="1460650" cy="10835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37556" y="6237313"/>
            <a:ext cx="585654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13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6" y="6237314"/>
            <a:ext cx="585654" cy="390437"/>
          </a:xfrm>
          <a:prstGeom prst="rect">
            <a:avLst/>
          </a:prstGeom>
        </p:spPr>
        <p:txBody>
          <a:bodyPr anchor="ctr"/>
          <a:lstStyle>
            <a:lvl1pPr algn="ctr">
              <a:defRPr sz="976">
                <a:solidFill>
                  <a:srgbClr val="2F3A46"/>
                </a:solidFill>
              </a:defRPr>
            </a:lvl1pPr>
          </a:lstStyle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2"/>
          <p:cNvGrpSpPr/>
          <p:nvPr/>
        </p:nvGrpSpPr>
        <p:grpSpPr>
          <a:xfrm>
            <a:off x="10112600" y="237075"/>
            <a:ext cx="1914030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3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07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6" userDrawn="1">
          <p15:clr>
            <a:srgbClr val="FBAE40"/>
          </p15:clr>
        </p15:guide>
        <p15:guide id="2" pos="8969" userDrawn="1">
          <p15:clr>
            <a:srgbClr val="FBAE40"/>
          </p15:clr>
        </p15:guide>
        <p15:guide id="3" pos="4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964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9" tIns="52150" rIns="104299" bIns="521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964" y="1599673"/>
            <a:ext cx="10972076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9" tIns="52150" rIns="104299" bIns="52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EB3C4-7D2D-4E04-A5D5-8A6C75AF3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963" y="6356934"/>
            <a:ext cx="2845282" cy="364282"/>
          </a:xfrm>
          <a:prstGeom prst="rect">
            <a:avLst/>
          </a:prstGeom>
        </p:spPr>
        <p:txBody>
          <a:bodyPr vert="horz" wrap="square" lIns="104299" tIns="52150" rIns="104299" bIns="5215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1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fld id="{BDA7C0EF-CED6-48CD-8063-EDF64048513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E8D17-C757-4ECC-8471-6A3CEB2CF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4"/>
            <a:ext cx="3862490" cy="364282"/>
          </a:xfrm>
          <a:prstGeom prst="rect">
            <a:avLst/>
          </a:prstGeom>
        </p:spPr>
        <p:txBody>
          <a:bodyPr vert="horz" lIns="104299" tIns="52150" rIns="104299" bIns="52150" rtlCol="0" anchor="ctr"/>
          <a:lstStyle>
            <a:lvl1pPr algn="ctr" eaLnBrk="1" hangingPunct="1">
              <a:defRPr sz="110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0478F-201F-414F-8DF6-BB9D96CF1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756" y="6356934"/>
            <a:ext cx="2845282" cy="364282"/>
          </a:xfrm>
          <a:prstGeom prst="rect">
            <a:avLst/>
          </a:prstGeom>
        </p:spPr>
        <p:txBody>
          <a:bodyPr vert="horz" wrap="square" lIns="104299" tIns="52150" rIns="104299" bIns="5215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1">
                <a:solidFill>
                  <a:srgbClr val="898989"/>
                </a:solidFill>
              </a:defRPr>
            </a:lvl1pPr>
          </a:lstStyle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0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685" r:id="rId18"/>
    <p:sldLayoutId id="2147483686" r:id="rId19"/>
    <p:sldLayoutId id="2147483690" r:id="rId20"/>
    <p:sldLayoutId id="2147483689" r:id="rId21"/>
    <p:sldLayoutId id="2147483712" r:id="rId22"/>
    <p:sldLayoutId id="2147483672" r:id="rId23"/>
    <p:sldLayoutId id="2147483691" r:id="rId24"/>
    <p:sldLayoutId id="2147483715" r:id="rId25"/>
  </p:sldLayoutIdLst>
  <p:txStyles>
    <p:titleStyle>
      <a:lvl1pPr algn="ctr" defTabSz="818645" rtl="0" eaLnBrk="1" fontAlgn="base" hangingPunct="1">
        <a:spcBef>
          <a:spcPct val="0"/>
        </a:spcBef>
        <a:spcAft>
          <a:spcPct val="0"/>
        </a:spcAft>
        <a:defRPr kumimoji="1" sz="3931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defTabSz="818645" rtl="0" eaLnBrk="1" fontAlgn="base" hangingPunct="1">
        <a:spcBef>
          <a:spcPct val="0"/>
        </a:spcBef>
        <a:spcAft>
          <a:spcPct val="0"/>
        </a:spcAft>
        <a:defRPr kumimoji="1" sz="3931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818645" rtl="0" eaLnBrk="1" fontAlgn="base" hangingPunct="1">
        <a:spcBef>
          <a:spcPct val="0"/>
        </a:spcBef>
        <a:spcAft>
          <a:spcPct val="0"/>
        </a:spcAft>
        <a:defRPr kumimoji="1" sz="3931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818645" rtl="0" eaLnBrk="1" fontAlgn="base" hangingPunct="1">
        <a:spcBef>
          <a:spcPct val="0"/>
        </a:spcBef>
        <a:spcAft>
          <a:spcPct val="0"/>
        </a:spcAft>
        <a:defRPr kumimoji="1" sz="3931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818645" rtl="0" eaLnBrk="1" fontAlgn="base" hangingPunct="1">
        <a:spcBef>
          <a:spcPct val="0"/>
        </a:spcBef>
        <a:spcAft>
          <a:spcPct val="0"/>
        </a:spcAft>
        <a:defRPr kumimoji="1" sz="3931">
          <a:solidFill>
            <a:schemeClr val="tx1"/>
          </a:solidFill>
          <a:latin typeface="Calibri" pitchFamily="34" charset="0"/>
          <a:cs typeface="Arial" charset="0"/>
        </a:defRPr>
      </a:lvl5pPr>
      <a:lvl6pPr marL="359382" algn="ctr" defTabSz="819841" rtl="0" eaLnBrk="1" fontAlgn="base" hangingPunct="1"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" pitchFamily="34" charset="0"/>
        </a:defRPr>
      </a:lvl6pPr>
      <a:lvl7pPr marL="718765" algn="ctr" defTabSz="819841" rtl="0" eaLnBrk="1" fontAlgn="base" hangingPunct="1"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" pitchFamily="34" charset="0"/>
        </a:defRPr>
      </a:lvl7pPr>
      <a:lvl8pPr marL="1078146" algn="ctr" defTabSz="819841" rtl="0" eaLnBrk="1" fontAlgn="base" hangingPunct="1"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" pitchFamily="34" charset="0"/>
        </a:defRPr>
      </a:lvl8pPr>
      <a:lvl9pPr marL="1437529" algn="ctr" defTabSz="819841" rtl="0" eaLnBrk="1" fontAlgn="base" hangingPunct="1"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" pitchFamily="34" charset="0"/>
        </a:defRPr>
      </a:lvl9pPr>
    </p:titleStyle>
    <p:bodyStyle>
      <a:lvl1pPr marL="305744" indent="-305744" algn="l" defTabSz="81864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909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63901" indent="-254578" algn="l" defTabSz="81864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516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22058" indent="-203414" algn="l" defTabSz="81864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122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32628" indent="-203414" algn="l" defTabSz="81864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1808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843199" indent="-203414" algn="l" defTabSz="81864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1808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254709" indent="-204974" algn="l" defTabSz="819894" rtl="0" eaLnBrk="1" latinLnBrk="0" hangingPunct="1">
        <a:spcBef>
          <a:spcPct val="20000"/>
        </a:spcBef>
        <a:buFont typeface="Arial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664657" indent="-204974" algn="l" defTabSz="819894" rtl="0" eaLnBrk="1" latinLnBrk="0" hangingPunct="1">
        <a:spcBef>
          <a:spcPct val="20000"/>
        </a:spcBef>
        <a:buFont typeface="Arial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074605" indent="-204974" algn="l" defTabSz="819894" rtl="0" eaLnBrk="1" latinLnBrk="0" hangingPunct="1">
        <a:spcBef>
          <a:spcPct val="20000"/>
        </a:spcBef>
        <a:buFont typeface="Arial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484552" indent="-204974" algn="l" defTabSz="819894" rtl="0" eaLnBrk="1" latinLnBrk="0" hangingPunct="1">
        <a:spcBef>
          <a:spcPct val="20000"/>
        </a:spcBef>
        <a:buFont typeface="Arial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1pPr>
      <a:lvl2pPr marL="409947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2pPr>
      <a:lvl3pPr marL="819894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3pPr>
      <a:lvl4pPr marL="1229842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4pPr>
      <a:lvl5pPr marL="1639790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5pPr>
      <a:lvl6pPr marL="2049737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6pPr>
      <a:lvl7pPr marL="2459683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7pPr>
      <a:lvl8pPr marL="2869631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8pPr>
      <a:lvl9pPr marL="3279578" algn="l" defTabSz="819894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0791079" y="6320609"/>
            <a:ext cx="975579" cy="216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81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BB2107-50E8-4020-A265-E2E05D6FF44D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marL="195194" indent="0" algn="l" defTabSz="732853" rtl="0" eaLnBrk="1" fontAlgn="base" hangingPunct="1">
        <a:spcBef>
          <a:spcPct val="0"/>
        </a:spcBef>
        <a:spcAft>
          <a:spcPct val="0"/>
        </a:spcAft>
        <a:defRPr sz="1769">
          <a:solidFill>
            <a:srgbClr val="00264D"/>
          </a:solidFill>
          <a:latin typeface="Calibri" pitchFamily="34" charset="0"/>
          <a:ea typeface="+mj-ea"/>
          <a:cs typeface="Calibri" pitchFamily="34" charset="0"/>
        </a:defRPr>
      </a:lvl1pPr>
      <a:lvl2pPr marL="266492" indent="-266492" algn="l" defTabSz="732853" rtl="0" eaLnBrk="1" fontAlgn="base" hangingPunct="1">
        <a:spcBef>
          <a:spcPct val="0"/>
        </a:spcBef>
        <a:spcAft>
          <a:spcPct val="0"/>
        </a:spcAft>
        <a:defRPr sz="2211">
          <a:solidFill>
            <a:srgbClr val="00264D"/>
          </a:solidFill>
          <a:latin typeface="Calibri" pitchFamily="34" charset="0"/>
          <a:cs typeface="Calibri" pitchFamily="34" charset="0"/>
        </a:defRPr>
      </a:lvl2pPr>
      <a:lvl3pPr marL="266492" indent="-266492" algn="l" defTabSz="732853" rtl="0" eaLnBrk="1" fontAlgn="base" hangingPunct="1">
        <a:spcBef>
          <a:spcPct val="0"/>
        </a:spcBef>
        <a:spcAft>
          <a:spcPct val="0"/>
        </a:spcAft>
        <a:defRPr sz="2211">
          <a:solidFill>
            <a:srgbClr val="00264D"/>
          </a:solidFill>
          <a:latin typeface="Calibri" pitchFamily="34" charset="0"/>
          <a:cs typeface="Calibri" pitchFamily="34" charset="0"/>
        </a:defRPr>
      </a:lvl3pPr>
      <a:lvl4pPr marL="266492" indent="-266492" algn="l" defTabSz="732853" rtl="0" eaLnBrk="1" fontAlgn="base" hangingPunct="1">
        <a:spcBef>
          <a:spcPct val="0"/>
        </a:spcBef>
        <a:spcAft>
          <a:spcPct val="0"/>
        </a:spcAft>
        <a:defRPr sz="2211">
          <a:solidFill>
            <a:srgbClr val="00264D"/>
          </a:solidFill>
          <a:latin typeface="Calibri" pitchFamily="34" charset="0"/>
          <a:cs typeface="Calibri" pitchFamily="34" charset="0"/>
        </a:defRPr>
      </a:lvl4pPr>
      <a:lvl5pPr marL="266492" indent="-266492" algn="l" defTabSz="732853" rtl="0" eaLnBrk="1" fontAlgn="base" hangingPunct="1">
        <a:spcBef>
          <a:spcPct val="0"/>
        </a:spcBef>
        <a:spcAft>
          <a:spcPct val="0"/>
        </a:spcAft>
        <a:defRPr sz="2211">
          <a:solidFill>
            <a:srgbClr val="00264D"/>
          </a:solidFill>
          <a:latin typeface="Calibri" pitchFamily="34" charset="0"/>
          <a:cs typeface="Calibri" pitchFamily="34" charset="0"/>
        </a:defRPr>
      </a:lvl5pPr>
      <a:lvl6pPr marL="603112" algn="l" defTabSz="732853" rtl="0" eaLnBrk="1" fontAlgn="base" hangingPunct="1">
        <a:spcBef>
          <a:spcPct val="0"/>
        </a:spcBef>
        <a:spcAft>
          <a:spcPct val="0"/>
        </a:spcAft>
        <a:defRPr b="1">
          <a:solidFill>
            <a:srgbClr val="00355F"/>
          </a:solidFill>
          <a:latin typeface="Arial" charset="0"/>
        </a:defRPr>
      </a:lvl6pPr>
      <a:lvl7pPr marL="939735" algn="l" defTabSz="732853" rtl="0" eaLnBrk="1" fontAlgn="base" hangingPunct="1">
        <a:spcBef>
          <a:spcPct val="0"/>
        </a:spcBef>
        <a:spcAft>
          <a:spcPct val="0"/>
        </a:spcAft>
        <a:defRPr b="1">
          <a:solidFill>
            <a:srgbClr val="00355F"/>
          </a:solidFill>
          <a:latin typeface="Arial" charset="0"/>
        </a:defRPr>
      </a:lvl7pPr>
      <a:lvl8pPr marL="1276357" algn="l" defTabSz="732853" rtl="0" eaLnBrk="1" fontAlgn="base" hangingPunct="1">
        <a:spcBef>
          <a:spcPct val="0"/>
        </a:spcBef>
        <a:spcAft>
          <a:spcPct val="0"/>
        </a:spcAft>
        <a:defRPr b="1">
          <a:solidFill>
            <a:srgbClr val="00355F"/>
          </a:solidFill>
          <a:latin typeface="Arial" charset="0"/>
        </a:defRPr>
      </a:lvl8pPr>
      <a:lvl9pPr marL="1612977" algn="l" defTabSz="732853" rtl="0" eaLnBrk="1" fontAlgn="base" hangingPunct="1">
        <a:spcBef>
          <a:spcPct val="0"/>
        </a:spcBef>
        <a:spcAft>
          <a:spcPct val="0"/>
        </a:spcAft>
        <a:defRPr b="1">
          <a:solidFill>
            <a:srgbClr val="00355F"/>
          </a:solidFill>
          <a:latin typeface="Arial" charset="0"/>
        </a:defRPr>
      </a:lvl9pPr>
    </p:titleStyle>
    <p:bodyStyle>
      <a:lvl1pPr marL="142596" indent="-142596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264D"/>
          </a:solidFill>
          <a:latin typeface="Calibri" pitchFamily="34" charset="0"/>
          <a:ea typeface="+mn-ea"/>
          <a:cs typeface="Calibri" pitchFamily="34" charset="0"/>
        </a:defRPr>
      </a:lvl1pPr>
      <a:lvl2pPr marL="433635" indent="-147272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79">
          <a:solidFill>
            <a:srgbClr val="00264D"/>
          </a:solidFill>
          <a:latin typeface="Calibri" pitchFamily="34" charset="0"/>
          <a:cs typeface="Calibri" pitchFamily="34" charset="0"/>
        </a:defRPr>
      </a:lvl2pPr>
      <a:lvl3pPr marL="718827" indent="-141429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032">
          <a:solidFill>
            <a:srgbClr val="00264D"/>
          </a:solidFill>
          <a:latin typeface="Calibri" pitchFamily="34" charset="0"/>
          <a:cs typeface="Calibri" pitchFamily="34" charset="0"/>
        </a:defRPr>
      </a:lvl3pPr>
      <a:lvl4pPr marL="1004020" indent="-141429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958">
          <a:solidFill>
            <a:srgbClr val="00264D"/>
          </a:solidFill>
          <a:latin typeface="Calibri" pitchFamily="34" charset="0"/>
          <a:cs typeface="Calibri" pitchFamily="34" charset="0"/>
        </a:defRPr>
      </a:lvl4pPr>
      <a:lvl5pPr marL="1297396" indent="-142596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958">
          <a:solidFill>
            <a:srgbClr val="00264D"/>
          </a:solidFill>
          <a:latin typeface="Calibri" pitchFamily="34" charset="0"/>
          <a:cs typeface="Calibri" pitchFamily="34" charset="0"/>
        </a:defRPr>
      </a:lvl5pPr>
      <a:lvl6pPr marL="1634017" indent="-142596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810">
          <a:solidFill>
            <a:srgbClr val="00355F"/>
          </a:solidFill>
          <a:latin typeface="+mn-lt"/>
        </a:defRPr>
      </a:lvl6pPr>
      <a:lvl7pPr marL="1970638" indent="-142596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810">
          <a:solidFill>
            <a:srgbClr val="00355F"/>
          </a:solidFill>
          <a:latin typeface="+mn-lt"/>
        </a:defRPr>
      </a:lvl7pPr>
      <a:lvl8pPr marL="2307260" indent="-142596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810">
          <a:solidFill>
            <a:srgbClr val="00355F"/>
          </a:solidFill>
          <a:latin typeface="+mn-lt"/>
        </a:defRPr>
      </a:lvl8pPr>
      <a:lvl9pPr marL="2643881" indent="-142596" algn="l" defTabSz="73285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810">
          <a:solidFill>
            <a:srgbClr val="00355F"/>
          </a:solidFill>
          <a:latin typeface="+mn-lt"/>
        </a:defRPr>
      </a:lvl9pPr>
    </p:bodyStyle>
    <p:otherStyle>
      <a:defPPr>
        <a:defRPr lang="ru-RU"/>
      </a:defPPr>
      <a:lvl1pPr marL="0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1pPr>
      <a:lvl2pPr marL="336622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2pPr>
      <a:lvl3pPr marL="673241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3pPr>
      <a:lvl4pPr marL="1009864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4pPr>
      <a:lvl5pPr marL="1346486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5pPr>
      <a:lvl6pPr marL="1683108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6pPr>
      <a:lvl7pPr marL="2019729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7pPr>
      <a:lvl8pPr marL="2356350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8pPr>
      <a:lvl9pPr marL="2692970" algn="l" defTabSz="673241" rtl="0" eaLnBrk="1" latinLnBrk="0" hangingPunct="1">
        <a:defRPr sz="13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ersant.ru/doc/52595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ria.ru/20220125/spetsialisty-1769497479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superjob.ru/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544" y="2758074"/>
            <a:ext cx="7400552" cy="1018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343" dirty="0">
                <a:solidFill>
                  <a:srgbClr val="003D8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ИТ-специалисты для энергетики: </a:t>
            </a:r>
          </a:p>
          <a:p>
            <a:pPr algn="ctr">
              <a:lnSpc>
                <a:spcPct val="90000"/>
              </a:lnSpc>
            </a:pPr>
            <a:r>
              <a:rPr lang="ru-RU" sz="3343" dirty="0">
                <a:solidFill>
                  <a:srgbClr val="003D8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какие, где найти и как удержать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14A9A-2557-4033-9B26-4075AC36E3E5}"/>
              </a:ext>
            </a:extLst>
          </p:cNvPr>
          <p:cNvSpPr txBox="1"/>
          <p:nvPr/>
        </p:nvSpPr>
        <p:spPr>
          <a:xfrm>
            <a:off x="2118661" y="4543810"/>
            <a:ext cx="8002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3264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Докладчик: </a:t>
            </a:r>
            <a:r>
              <a:rPr lang="ru-RU" sz="1400" kern="1400" dirty="0">
                <a:solidFill>
                  <a:srgbClr val="00326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Т.А. </a:t>
            </a:r>
            <a:r>
              <a:rPr lang="ru-RU" sz="1400" kern="1400" dirty="0" err="1">
                <a:solidFill>
                  <a:srgbClr val="00326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Меребашвили</a:t>
            </a:r>
            <a:r>
              <a:rPr lang="ru-RU" sz="1400" kern="1400" dirty="0">
                <a:solidFill>
                  <a:srgbClr val="00326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, заместитель генерального директора ПАО «Интер РАО»</a:t>
            </a:r>
          </a:p>
        </p:txBody>
      </p:sp>
    </p:spTree>
    <p:extLst>
      <p:ext uri="{BB962C8B-B14F-4D97-AF65-F5344CB8AC3E}">
        <p14:creationId xmlns:p14="http://schemas.microsoft.com/office/powerpoint/2010/main" val="150677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7B416-F5B6-C975-747E-C7D320E3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Обещания государства по мерам поддержки и реальность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3AA030-64B7-0E31-6B20-73A874AAC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69952"/>
              </p:ext>
            </p:extLst>
          </p:nvPr>
        </p:nvGraphicFramePr>
        <p:xfrm>
          <a:off x="1247222" y="722605"/>
          <a:ext cx="9744628" cy="5770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828">
                  <a:extLst>
                    <a:ext uri="{9D8B030D-6E8A-4147-A177-3AD203B41FA5}">
                      <a16:colId xmlns:a16="http://schemas.microsoft.com/office/drawing/2014/main" val="137945824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430987247"/>
                    </a:ext>
                  </a:extLst>
                </a:gridCol>
              </a:tblGrid>
              <a:tr h="3702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Реальность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93613"/>
                  </a:ext>
                </a:extLst>
              </a:tr>
              <a:tr h="37027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Льготная ипотека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43022"/>
                  </a:ext>
                </a:extLst>
              </a:tr>
              <a:tr h="179557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до 5%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Сумма:18 млн. руб. – для городов-миллионников,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млн. руб. – для остальных населенных пунктов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работников – от 22 до 45 лет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Зарплата в месяц до вычета НДФЛ – 150 тыс. руб. для городов-миллионников, 100 тыс. руб. – для регионов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рассчитана на приобретение жилья только на первичном рынке, где сопоставимые условия декларируются застройщиками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взнос 15% от стоимости недвижимости (много!).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Неопределенность статуса ИТ-компаний, зависимость условий ипотеки от статуса работодателя, нечеткость правил, риски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81558"/>
                  </a:ext>
                </a:extLst>
              </a:tr>
              <a:tr h="37027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Отсрочка от армии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255553"/>
                  </a:ext>
                </a:extLst>
              </a:tr>
              <a:tr h="243467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Гражданство РФ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от 18 до 27 лет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Работает по трудовому договору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Нормальная продолжительность рабочего дня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образование по специальности,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которой предусмотрена отсрочка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Работал в аккредитованных компаниях не менее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месяцев с 1 апреля 2021 по 1 апреля 2022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устроился на работу в течение года после окончания учебы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все ИТ специалисты имеют высшее образование </a:t>
                      </a:r>
                      <a:b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специальностям, предусмотренным программой.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все ИТ специалисты желают передавать  персональные данные в государственные органы (военкомат).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0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8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23FDE0-7CDC-4B60-A2F1-54D4F1086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414221"/>
              </p:ext>
            </p:extLst>
          </p:nvPr>
        </p:nvGraphicFramePr>
        <p:xfrm>
          <a:off x="1416022" y="1688070"/>
          <a:ext cx="9356252" cy="297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7539888-D854-42B8-AD6E-292B1664D5B0}"/>
              </a:ext>
            </a:extLst>
          </p:cNvPr>
          <p:cNvSpPr txBox="1"/>
          <p:nvPr/>
        </p:nvSpPr>
        <p:spPr>
          <a:xfrm>
            <a:off x="2796279" y="5497569"/>
            <a:ext cx="2213660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Отметили как один из трех важнейших факторов вернуться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82E453-AADF-44E4-94CF-65FA1C88E364}"/>
              </a:ext>
            </a:extLst>
          </p:cNvPr>
          <p:cNvSpPr/>
          <p:nvPr/>
        </p:nvSpPr>
        <p:spPr>
          <a:xfrm>
            <a:off x="3584616" y="4742506"/>
            <a:ext cx="636987" cy="636987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3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4A9EAC-62F0-44E5-A38B-53F5FCBEAD58}"/>
              </a:ext>
            </a:extLst>
          </p:cNvPr>
          <p:cNvSpPr txBox="1"/>
          <p:nvPr/>
        </p:nvSpPr>
        <p:spPr>
          <a:xfrm>
            <a:off x="3494264" y="4876011"/>
            <a:ext cx="81769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US" sz="19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F2347C-1BB7-4288-B2BB-B99BFB998460}"/>
              </a:ext>
            </a:extLst>
          </p:cNvPr>
          <p:cNvSpPr txBox="1"/>
          <p:nvPr/>
        </p:nvSpPr>
        <p:spPr>
          <a:xfrm>
            <a:off x="7509669" y="5453349"/>
            <a:ext cx="2393950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Отметили как один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трех важнейших факторов остаться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8D48AA-CA75-4BB3-95E7-EF857512EE44}"/>
              </a:ext>
            </a:extLst>
          </p:cNvPr>
          <p:cNvSpPr/>
          <p:nvPr/>
        </p:nvSpPr>
        <p:spPr>
          <a:xfrm>
            <a:off x="8351781" y="4701231"/>
            <a:ext cx="636987" cy="636987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3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AD8728-12C3-4266-8FF0-B625D02076F2}"/>
              </a:ext>
            </a:extLst>
          </p:cNvPr>
          <p:cNvSpPr txBox="1"/>
          <p:nvPr/>
        </p:nvSpPr>
        <p:spPr>
          <a:xfrm>
            <a:off x="8261428" y="4834736"/>
            <a:ext cx="81769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n-US" sz="19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988EB8-B53E-43EA-8DAA-B605BB1B7CAF}"/>
              </a:ext>
            </a:extLst>
          </p:cNvPr>
          <p:cNvSpPr txBox="1"/>
          <p:nvPr/>
        </p:nvSpPr>
        <p:spPr>
          <a:xfrm>
            <a:off x="4872843" y="4067567"/>
            <a:ext cx="26368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Временная отмена НДФЛ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90655-1904-4C74-A328-5DC516CC8AAF}"/>
              </a:ext>
            </a:extLst>
          </p:cNvPr>
          <p:cNvSpPr txBox="1"/>
          <p:nvPr/>
        </p:nvSpPr>
        <p:spPr>
          <a:xfrm>
            <a:off x="1629078" y="1492460"/>
            <a:ext cx="4466923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тех, кто уехал</a:t>
            </a:r>
            <a:endParaRPr lang="en-US" sz="16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6D6735-C805-43BE-B3B0-44ED4FCFE1B4}"/>
              </a:ext>
            </a:extLst>
          </p:cNvPr>
          <p:cNvSpPr txBox="1"/>
          <p:nvPr/>
        </p:nvSpPr>
        <p:spPr>
          <a:xfrm>
            <a:off x="6096000" y="1507908"/>
            <a:ext cx="4453804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тех, кто остался</a:t>
            </a:r>
            <a:endParaRPr lang="en-US" sz="16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4C40E-7814-4435-8A78-E7CC920C070E}"/>
              </a:ext>
            </a:extLst>
          </p:cNvPr>
          <p:cNvSpPr txBox="1"/>
          <p:nvPr/>
        </p:nvSpPr>
        <p:spPr>
          <a:xfrm>
            <a:off x="3980663" y="2714059"/>
            <a:ext cx="45152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Другое, но не могут дать конкретики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DFEDC7-D40E-4E82-9933-AA75F1C95520}"/>
              </a:ext>
            </a:extLst>
          </p:cNvPr>
          <p:cNvSpPr txBox="1"/>
          <p:nvPr/>
        </p:nvSpPr>
        <p:spPr>
          <a:xfrm>
            <a:off x="4775734" y="3385112"/>
            <a:ext cx="26368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призыва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02608-C812-4430-B703-C409FF577962}"/>
              </a:ext>
            </a:extLst>
          </p:cNvPr>
          <p:cNvSpPr txBox="1"/>
          <p:nvPr/>
        </p:nvSpPr>
        <p:spPr>
          <a:xfrm>
            <a:off x="4872843" y="2043714"/>
            <a:ext cx="26368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ипотека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43E98-EB72-45DB-AD69-60760D26FE19}"/>
              </a:ext>
            </a:extLst>
          </p:cNvPr>
          <p:cNvSpPr txBox="1"/>
          <p:nvPr/>
        </p:nvSpPr>
        <p:spPr>
          <a:xfrm>
            <a:off x="3869098" y="940474"/>
            <a:ext cx="44538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преференции для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B545F-522D-850D-5AB9-BFBEF5E3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none" dirty="0"/>
              <a:t>Наиболее важные преференции для IT</a:t>
            </a:r>
          </a:p>
        </p:txBody>
      </p:sp>
    </p:spTree>
    <p:extLst>
      <p:ext uri="{BB962C8B-B14F-4D97-AF65-F5344CB8AC3E}">
        <p14:creationId xmlns:p14="http://schemas.microsoft.com/office/powerpoint/2010/main" val="399345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artial Circle 38">
            <a:extLst>
              <a:ext uri="{FF2B5EF4-FFF2-40B4-BE49-F238E27FC236}">
                <a16:creationId xmlns:a16="http://schemas.microsoft.com/office/drawing/2014/main" id="{72A8B0EF-6BC2-4227-9A9C-39AB21FFE7F2}"/>
              </a:ext>
            </a:extLst>
          </p:cNvPr>
          <p:cNvSpPr/>
          <p:nvPr/>
        </p:nvSpPr>
        <p:spPr>
          <a:xfrm>
            <a:off x="7633858" y="2955843"/>
            <a:ext cx="2146485" cy="2146485"/>
          </a:xfrm>
          <a:prstGeom prst="pie">
            <a:avLst>
              <a:gd name="adj1" fmla="val 632176"/>
              <a:gd name="adj2" fmla="val 14375359"/>
            </a:avLst>
          </a:prstGeom>
          <a:solidFill>
            <a:schemeClr val="tx2"/>
          </a:solidFill>
          <a:ln w="730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3" dirty="0">
              <a:solidFill>
                <a:schemeClr val="tx1"/>
              </a:solidFill>
            </a:endParaRPr>
          </a:p>
        </p:txBody>
      </p:sp>
      <p:sp>
        <p:nvSpPr>
          <p:cNvPr id="41" name="Partial Circle 40">
            <a:extLst>
              <a:ext uri="{FF2B5EF4-FFF2-40B4-BE49-F238E27FC236}">
                <a16:creationId xmlns:a16="http://schemas.microsoft.com/office/drawing/2014/main" id="{70E4AEE5-40C9-42B6-95A1-18719164F111}"/>
              </a:ext>
            </a:extLst>
          </p:cNvPr>
          <p:cNvSpPr/>
          <p:nvPr/>
        </p:nvSpPr>
        <p:spPr>
          <a:xfrm>
            <a:off x="7633858" y="2955843"/>
            <a:ext cx="2146485" cy="2146485"/>
          </a:xfrm>
          <a:prstGeom prst="pie">
            <a:avLst>
              <a:gd name="adj1" fmla="val 14370131"/>
              <a:gd name="adj2" fmla="val 634829"/>
            </a:avLst>
          </a:prstGeom>
          <a:solidFill>
            <a:schemeClr val="accent2">
              <a:lumMod val="60000"/>
              <a:lumOff val="40000"/>
            </a:schemeClr>
          </a:solidFill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3" dirty="0">
              <a:solidFill>
                <a:schemeClr val="tx1"/>
              </a:solidFill>
            </a:endParaRPr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5DB31EFB-0B91-4492-B93E-03129FEB516B}"/>
              </a:ext>
            </a:extLst>
          </p:cNvPr>
          <p:cNvSpPr/>
          <p:nvPr/>
        </p:nvSpPr>
        <p:spPr>
          <a:xfrm>
            <a:off x="2411659" y="2955843"/>
            <a:ext cx="2146485" cy="2146485"/>
          </a:xfrm>
          <a:prstGeom prst="pie">
            <a:avLst>
              <a:gd name="adj1" fmla="val 632176"/>
              <a:gd name="adj2" fmla="val 14375359"/>
            </a:avLst>
          </a:prstGeom>
          <a:solidFill>
            <a:schemeClr val="tx2"/>
          </a:solidFill>
          <a:ln w="730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3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18981B-6F3C-4FEE-B814-62BB4F907FAF}"/>
              </a:ext>
            </a:extLst>
          </p:cNvPr>
          <p:cNvSpPr txBox="1"/>
          <p:nvPr/>
        </p:nvSpPr>
        <p:spPr>
          <a:xfrm>
            <a:off x="2715026" y="1221956"/>
            <a:ext cx="6761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5738"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должна поменяться система вознаграждения и мотивации линейного персонала ИТ-компаний?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Graphic 19" descr="Money">
            <a:extLst>
              <a:ext uri="{FF2B5EF4-FFF2-40B4-BE49-F238E27FC236}">
                <a16:creationId xmlns:a16="http://schemas.microsoft.com/office/drawing/2014/main" id="{BFE63729-7DB1-4D5F-99B7-8F3A633C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3674" y="4029086"/>
            <a:ext cx="810132" cy="810131"/>
          </a:xfrm>
          <a:prstGeom prst="rect">
            <a:avLst/>
          </a:prstGeom>
        </p:spPr>
      </p:pic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8100364A-0A78-4DAD-ABDF-E2F024118CC9}"/>
              </a:ext>
            </a:extLst>
          </p:cNvPr>
          <p:cNvSpPr/>
          <p:nvPr/>
        </p:nvSpPr>
        <p:spPr>
          <a:xfrm>
            <a:off x="7633858" y="2955843"/>
            <a:ext cx="2146485" cy="2146485"/>
          </a:xfrm>
          <a:prstGeom prst="pie">
            <a:avLst>
              <a:gd name="adj1" fmla="val 14370131"/>
              <a:gd name="adj2" fmla="val 19493279"/>
            </a:avLst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3" dirty="0">
              <a:solidFill>
                <a:schemeClr val="tx1"/>
              </a:solidFill>
            </a:endParaRPr>
          </a:p>
        </p:txBody>
      </p:sp>
      <p:pic>
        <p:nvPicPr>
          <p:cNvPr id="42" name="Graphic 41" descr="Bar graph with upward trend with solid fill">
            <a:extLst>
              <a:ext uri="{FF2B5EF4-FFF2-40B4-BE49-F238E27FC236}">
                <a16:creationId xmlns:a16="http://schemas.microsoft.com/office/drawing/2014/main" id="{48D2736D-7579-446C-BBC3-ED7312B25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560" y="3669341"/>
            <a:ext cx="359744" cy="359744"/>
          </a:xfrm>
          <a:prstGeom prst="rect">
            <a:avLst/>
          </a:prstGeom>
        </p:spPr>
      </p:pic>
      <p:pic>
        <p:nvPicPr>
          <p:cNvPr id="47" name="Graphic 46" descr="Contract with solid fill">
            <a:extLst>
              <a:ext uri="{FF2B5EF4-FFF2-40B4-BE49-F238E27FC236}">
                <a16:creationId xmlns:a16="http://schemas.microsoft.com/office/drawing/2014/main" id="{520A88AA-C61F-4689-B318-6AFE32E91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9079" y="3099949"/>
            <a:ext cx="569392" cy="569392"/>
          </a:xfrm>
          <a:prstGeom prst="rect">
            <a:avLst/>
          </a:prstGeom>
        </p:spPr>
      </p:pic>
      <p:pic>
        <p:nvPicPr>
          <p:cNvPr id="49" name="Graphic 48" descr="Arrow: Straight with solid fill">
            <a:extLst>
              <a:ext uri="{FF2B5EF4-FFF2-40B4-BE49-F238E27FC236}">
                <a16:creationId xmlns:a16="http://schemas.microsoft.com/office/drawing/2014/main" id="{EC440789-233F-43CF-BC0A-ECD45F1DF0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287743" y="3163491"/>
            <a:ext cx="1616515" cy="14387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B3B2F-E262-C96F-A92A-E603D53D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none" dirty="0"/>
              <a:t>Изменение системы мотивации</a:t>
            </a:r>
          </a:p>
        </p:txBody>
      </p:sp>
      <p:pic>
        <p:nvPicPr>
          <p:cNvPr id="38" name="Graphic 19" descr="Money">
            <a:extLst>
              <a:ext uri="{FF2B5EF4-FFF2-40B4-BE49-F238E27FC236}">
                <a16:creationId xmlns:a16="http://schemas.microsoft.com/office/drawing/2014/main" id="{8BDF578A-4541-4396-BA2C-2DC66E16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642" y="4029086"/>
            <a:ext cx="810132" cy="810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30103-3A6E-4F18-98C5-E29F1F24CAB6}"/>
              </a:ext>
            </a:extLst>
          </p:cNvPr>
          <p:cNvSpPr txBox="1"/>
          <p:nvPr/>
        </p:nvSpPr>
        <p:spPr>
          <a:xfrm>
            <a:off x="2411659" y="5534026"/>
            <a:ext cx="2760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/>
              <a:t>Финансовая мотивация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A25B5-AD8C-4A88-BD4F-E86C4C8A1A72}"/>
              </a:ext>
            </a:extLst>
          </p:cNvPr>
          <p:cNvSpPr txBox="1"/>
          <p:nvPr/>
        </p:nvSpPr>
        <p:spPr>
          <a:xfrm>
            <a:off x="7633858" y="5504021"/>
            <a:ext cx="276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/>
              <a:t>Финансовая мотивация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/>
              <a:t>Корпоративная культура, внутренние коммуникации, развитие </a:t>
            </a:r>
            <a:r>
              <a:rPr lang="en-US" b="0" dirty="0"/>
              <a:t>Soft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/>
              <a:t>Обучение – развитие </a:t>
            </a:r>
            <a:r>
              <a:rPr lang="en-US" b="0" dirty="0"/>
              <a:t>Hard skills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22593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3D4F6-F723-50AE-0725-867BAC30A36C}"/>
              </a:ext>
            </a:extLst>
          </p:cNvPr>
          <p:cNvSpPr txBox="1"/>
          <p:nvPr/>
        </p:nvSpPr>
        <p:spPr>
          <a:xfrm>
            <a:off x="474569" y="1512196"/>
            <a:ext cx="5335681" cy="428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критерии для включения в Реестр аккредитованных организаций, уточнить требования для организаций, имеющих отдельные структурные подразделения по разработке и поддержке ПО и программно-аппаратных комплексов, обеспечению ИБ.</a:t>
            </a:r>
          </a:p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Упростить отчетность по проектам с целевым финансированием. Ввести мораторий на штрафы и пени за изменение сроков реализации проектов.</a:t>
            </a:r>
          </a:p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новые или расширить действующие механизмы грантовой поддержки российских ИТ-решений, оказываемые в рамках национальной программы «Цифровая экономика Российской Федерации». Приоритетность оказания финансовой поддержки цифровизации российской электроэнергетики, в том числе в части финансирования крупных проектов по импортозамещению.</a:t>
            </a:r>
          </a:p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возможность реализации проекта грантополучателем — предприятиям электроэнергетики в деятельности своих аффилированных лиц.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5C3A5-BCBF-6A62-1D7F-B1001245D2AB}"/>
              </a:ext>
            </a:extLst>
          </p:cNvPr>
          <p:cNvSpPr txBox="1"/>
          <p:nvPr/>
        </p:nvSpPr>
        <p:spPr>
          <a:xfrm>
            <a:off x="6096000" y="1512196"/>
            <a:ext cx="4743226" cy="387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Установить возможность определять минимальный размер гранта для проектов, реализуемых с учетом приоритетов по развитию отдельных высокотехнологичных направлений в рамках соглашений с Правительством РФ.</a:t>
            </a:r>
          </a:p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 с карательной на сервисную модель контроля.</a:t>
            </a:r>
          </a:p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Реализовать проекты по импортозамещению широко используемого ПО (средств ERP, систем управления базами данных и т.п.) в рамках государственного заказа. Перевести локальные инициативы крупных заказчиков в «общественное поле».</a:t>
            </a:r>
          </a:p>
          <a:p>
            <a:pPr marL="182563" marR="62230" lvl="1" indent="-182563">
              <a:lnSpc>
                <a:spcPct val="112000"/>
              </a:lnSpc>
              <a:spcAft>
                <a:spcPts val="1805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Рекомендовать включить Ассоциацию «Цифровая энергетика» в рабочую группу по созданию маркетплейса российского ПО в секции по энергетике в целях формирования консолидированной позиции отраслевых компаний — Членов Ассоциации «Цифровая энергетика».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313B0-FEB3-297E-66A7-7F5435B38115}"/>
              </a:ext>
            </a:extLst>
          </p:cNvPr>
          <p:cNvSpPr txBox="1"/>
          <p:nvPr/>
        </p:nvSpPr>
        <p:spPr>
          <a:xfrm>
            <a:off x="474570" y="993966"/>
            <a:ext cx="7135009" cy="31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5" marR="357505" indent="-34925">
              <a:lnSpc>
                <a:spcPct val="112000"/>
              </a:lnSpc>
              <a:spcAft>
                <a:spcPts val="1805"/>
              </a:spcAft>
            </a:pPr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юридических лиц, осуществляющих деятельность в сфере ИТ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BADFB-0BDC-AD36-A9E6-1A78F2B302C2}"/>
              </a:ext>
            </a:extLst>
          </p:cNvPr>
          <p:cNvSpPr txBox="1"/>
          <p:nvPr/>
        </p:nvSpPr>
        <p:spPr>
          <a:xfrm>
            <a:off x="450589" y="688491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Часть 1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24C307F-CA69-7517-39E4-9016E915F50D}"/>
              </a:ext>
            </a:extLst>
          </p:cNvPr>
          <p:cNvSpPr txBox="1">
            <a:spLocks/>
          </p:cNvSpPr>
          <p:nvPr/>
        </p:nvSpPr>
        <p:spPr bwMode="auto">
          <a:xfrm>
            <a:off x="414062" y="259661"/>
            <a:ext cx="8282263" cy="2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1950" kern="1200" baseline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59382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6pPr>
            <a:lvl7pPr marL="718765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7pPr>
            <a:lvl8pPr marL="1078146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8pPr>
            <a:lvl9pPr marL="1437529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/>
              <a:t>Меры поддержки ИТ-отрасли по мнению Ассоциации «Цифровая энергетика»</a:t>
            </a:r>
          </a:p>
        </p:txBody>
      </p:sp>
    </p:spTree>
    <p:extLst>
      <p:ext uri="{BB962C8B-B14F-4D97-AF65-F5344CB8AC3E}">
        <p14:creationId xmlns:p14="http://schemas.microsoft.com/office/powerpoint/2010/main" val="102306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FD5AF0-CE8C-4332-CEDA-6E502271BDC7}"/>
              </a:ext>
            </a:extLst>
          </p:cNvPr>
          <p:cNvSpPr/>
          <p:nvPr/>
        </p:nvSpPr>
        <p:spPr>
          <a:xfrm>
            <a:off x="6096000" y="5210175"/>
            <a:ext cx="6096000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DA269-7961-A024-E84C-754721CF5A33}"/>
              </a:ext>
            </a:extLst>
          </p:cNvPr>
          <p:cNvSpPr txBox="1"/>
          <p:nvPr/>
        </p:nvSpPr>
        <p:spPr>
          <a:xfrm>
            <a:off x="478042" y="1892714"/>
            <a:ext cx="4960733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010" marR="9525" indent="-171450">
              <a:lnSpc>
                <a:spcPct val="11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Распространить действие мер поддержки ИТ-специалистов для всех должностей в аккредитованных компаниях, без предъявления требований к профильному образованию работников при наличии минимального опыта работы в области информационных технологий. Общий трудовой стаж ИТ-специалиста — 1 год, трудовой стаж ИТ-специалиста </a:t>
            </a:r>
            <a:b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данной аккредитованной компании — от З месяцев.</a:t>
            </a:r>
          </a:p>
          <a:p>
            <a:pPr marL="207010" marR="9525" indent="-171450">
              <a:lnSpc>
                <a:spcPct val="11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возможности льготного кредитования для </a:t>
            </a:r>
            <a:b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ИТ-специалистов. Предусмотреть возможность рефинансирования существующих кредитов, выданных ранее 2020 года. Увеличить размер суммарной денежной помощи государства и суммарное количество граждан, которые могут получить данную меру поддержки.</a:t>
            </a:r>
          </a:p>
          <a:p>
            <a:pPr marL="27305" marR="9525" indent="450850">
              <a:lnSpc>
                <a:spcPct val="112000"/>
              </a:lnSpc>
              <a:spcAft>
                <a:spcPts val="1200"/>
              </a:spcAft>
            </a:pPr>
            <a:r>
              <a:rPr lang="ru-RU" sz="1200" b="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7C3C-5FFF-37F3-7F45-550E3AEAE262}"/>
              </a:ext>
            </a:extLst>
          </p:cNvPr>
          <p:cNvSpPr txBox="1"/>
          <p:nvPr/>
        </p:nvSpPr>
        <p:spPr>
          <a:xfrm>
            <a:off x="6064063" y="1892714"/>
            <a:ext cx="4975412" cy="2245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010" indent="-171450">
              <a:lnSpc>
                <a:spcPct val="11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Увеличить количество мест в высших и средних специальных учебных заведениях по направлениям подготовки в сфере ИТ.</a:t>
            </a:r>
          </a:p>
          <a:p>
            <a:pPr marL="207010" indent="-171450">
              <a:lnSpc>
                <a:spcPct val="11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механизмы компенсации расходов </a:t>
            </a:r>
            <a:b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ИТ-компаниям на профильные стажировки студентов, а также повышение квалификации специалистов.</a:t>
            </a:r>
          </a:p>
          <a:p>
            <a:pPr marL="207010" indent="-171450">
              <a:lnSpc>
                <a:spcPct val="11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Увеличить государственное со-финансирование обучения по направлениям ИТ в рамках федерального проекта «Кадры для цифровой экономики» национальной программы «Цифровая экономика Российской федерации».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8322C-1355-A804-F3E6-03175DCCD3A0}"/>
              </a:ext>
            </a:extLst>
          </p:cNvPr>
          <p:cNvSpPr txBox="1"/>
          <p:nvPr/>
        </p:nvSpPr>
        <p:spPr>
          <a:xfrm>
            <a:off x="450589" y="688491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Часть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29091-A12E-B7FB-608E-030A7667B830}"/>
              </a:ext>
            </a:extLst>
          </p:cNvPr>
          <p:cNvSpPr txBox="1"/>
          <p:nvPr/>
        </p:nvSpPr>
        <p:spPr>
          <a:xfrm>
            <a:off x="456193" y="1178565"/>
            <a:ext cx="4525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физических лиц, специалистов в области информационных технологий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7CEA7-DBF7-1C9F-BA1C-2A9B42E7BD10}"/>
              </a:ext>
            </a:extLst>
          </p:cNvPr>
          <p:cNvSpPr txBox="1"/>
          <p:nvPr/>
        </p:nvSpPr>
        <p:spPr>
          <a:xfrm>
            <a:off x="6096000" y="1178566"/>
            <a:ext cx="3708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Образование и подготовка кадров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8BF469F-5BFD-43A5-9C0D-938E5B696F7E}"/>
              </a:ext>
            </a:extLst>
          </p:cNvPr>
          <p:cNvSpPr txBox="1">
            <a:spLocks/>
          </p:cNvSpPr>
          <p:nvPr/>
        </p:nvSpPr>
        <p:spPr bwMode="auto">
          <a:xfrm>
            <a:off x="414062" y="259661"/>
            <a:ext cx="8282263" cy="2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1950" kern="1200" baseline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818645" rtl="0" eaLnBrk="1" fontAlgn="base" hangingPunct="1">
              <a:spcBef>
                <a:spcPct val="0"/>
              </a:spcBef>
              <a:spcAft>
                <a:spcPct val="0"/>
              </a:spcAft>
              <a:defRPr kumimoji="1" sz="393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59382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6pPr>
            <a:lvl7pPr marL="718765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7pPr>
            <a:lvl8pPr marL="1078146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8pPr>
            <a:lvl9pPr marL="1437529" algn="ctr" defTabSz="819841" rtl="0" eaLnBrk="1" fontAlgn="base" hangingPunct="1">
              <a:spcBef>
                <a:spcPct val="0"/>
              </a:spcBef>
              <a:spcAft>
                <a:spcPct val="0"/>
              </a:spcAft>
              <a:defRPr sz="393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/>
              <a:t>Меры поддержки ИТ-отрасли по мнению Ассоциации «Цифровая энергетика»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E48A6-BEFA-51C7-5618-64513AF0E796}"/>
              </a:ext>
            </a:extLst>
          </p:cNvPr>
          <p:cNvSpPr txBox="1"/>
          <p:nvPr/>
        </p:nvSpPr>
        <p:spPr>
          <a:xfrm>
            <a:off x="6362700" y="5341931"/>
            <a:ext cx="4257675" cy="555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">
              <a:lnSpc>
                <a:spcPct val="112000"/>
              </a:lnSpc>
              <a:spcAft>
                <a:spcPts val="1200"/>
              </a:spcAft>
            </a:pPr>
            <a:r>
              <a:rPr lang="ru-RU" sz="1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РЕЗУЛЬТАТ: Предложения не поддержаны </a:t>
            </a:r>
            <a:r>
              <a:rPr lang="ru-RU" sz="14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Минцифрой</a:t>
            </a:r>
            <a:r>
              <a:rPr lang="ru-RU" sz="1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ru-RU" sz="1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ru-RU" sz="140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3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6AD0F-F003-4D49-8B16-6CCE8CEB9A0E}"/>
              </a:ext>
            </a:extLst>
          </p:cNvPr>
          <p:cNvSpPr txBox="1"/>
          <p:nvPr/>
        </p:nvSpPr>
        <p:spPr>
          <a:xfrm>
            <a:off x="905748" y="3110976"/>
            <a:ext cx="10380504" cy="14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chemeClr val="bg1"/>
                </a:solidFill>
              </a:rPr>
              <a:t>А ЧТО УЖЕ СЕГОДНЯ МОЖЕТ СДЕЛАТЬ РАБОТОДАТЕЛЬ </a:t>
            </a:r>
          </a:p>
          <a:p>
            <a:pPr algn="ctr">
              <a:lnSpc>
                <a:spcPct val="200000"/>
              </a:lnSpc>
            </a:pPr>
            <a:r>
              <a:rPr lang="ru-RU" sz="2000" dirty="0">
                <a:solidFill>
                  <a:schemeClr val="accent1"/>
                </a:solidFill>
              </a:rPr>
              <a:t>для удержания ИТ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ru-RU" sz="2000" dirty="0">
                <a:solidFill>
                  <a:schemeClr val="accent1"/>
                </a:solidFill>
              </a:rPr>
              <a:t>специалистов? </a:t>
            </a:r>
          </a:p>
        </p:txBody>
      </p:sp>
    </p:spTree>
    <p:extLst>
      <p:ext uri="{BB962C8B-B14F-4D97-AF65-F5344CB8AC3E}">
        <p14:creationId xmlns:p14="http://schemas.microsoft.com/office/powerpoint/2010/main" val="123083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1B41F-F331-8FF0-702A-E0954E7E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none" dirty="0"/>
              <a:t>Простые и не сложные решения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AB264D-6485-6F68-3566-7BCBBF4FA3A1}"/>
              </a:ext>
            </a:extLst>
          </p:cNvPr>
          <p:cNvSpPr/>
          <p:nvPr/>
        </p:nvSpPr>
        <p:spPr>
          <a:xfrm>
            <a:off x="533400" y="940713"/>
            <a:ext cx="7524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</a:rPr>
              <a:t>Пересмотр структуры заработной платы с целью увеличения ежемесячного заработка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AE72C2-E636-61FE-AFF8-A9A0DD667BBE}"/>
              </a:ext>
            </a:extLst>
          </p:cNvPr>
          <p:cNvSpPr/>
          <p:nvPr/>
        </p:nvSpPr>
        <p:spPr>
          <a:xfrm>
            <a:off x="533399" y="3159152"/>
            <a:ext cx="676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000" dirty="0">
                <a:solidFill>
                  <a:schemeClr val="accent2"/>
                </a:solidFill>
              </a:rPr>
              <a:t>Расширение социальных программ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9F8D80-2256-D423-F69B-B2EA5FF3D4E6}"/>
              </a:ext>
            </a:extLst>
          </p:cNvPr>
          <p:cNvSpPr/>
          <p:nvPr/>
        </p:nvSpPr>
        <p:spPr>
          <a:xfrm>
            <a:off x="533399" y="5765411"/>
            <a:ext cx="8953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000" dirty="0">
                <a:solidFill>
                  <a:schemeClr val="accent2"/>
                </a:solidFill>
              </a:rPr>
              <a:t>Создание комфортного офисного пространства (релакс-зоны)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0CC4C-CBEB-8988-4531-CD2F21DF6B29}"/>
              </a:ext>
            </a:extLst>
          </p:cNvPr>
          <p:cNvSpPr txBox="1"/>
          <p:nvPr/>
        </p:nvSpPr>
        <p:spPr>
          <a:xfrm>
            <a:off x="933449" y="1681129"/>
            <a:ext cx="8277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Перераспределить годовую премию в пользу ежемесячной заработной платы;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Применять повышенные индивидуальные ИСН для удержания работников на критически важных должностях;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Предусмотреть программу долгосрочной мотивации (премирование работников за выполнение долгосрочных показателей эффективности, выплата надбавок за выслугу лет).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20FB6-D911-E8B0-C450-BC790FEA83D7}"/>
              </a:ext>
            </a:extLst>
          </p:cNvPr>
          <p:cNvSpPr txBox="1"/>
          <p:nvPr/>
        </p:nvSpPr>
        <p:spPr>
          <a:xfrm>
            <a:off x="933449" y="3596735"/>
            <a:ext cx="82772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Сокращение продолжительности рабочего времени в неделю без снижения уровня заработка, норм выработки и объема работы (например, до 36 часов в неделю);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Дополнительные оплачиваемые выходные дни по заявлению работника (в случаях важных событий в жизни работника - день рождения, 1 сентября и др.);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Программа поддержки работников для укрепления психического(ментального) здоровья, профилактики стресса и выгорания (консультации юриста, врача, психолога, а также консультирование по вопросам финансов, банковских продуктов, налогов, содействие в переговорах с третьими лицами)</a:t>
            </a:r>
          </a:p>
        </p:txBody>
      </p:sp>
    </p:spTree>
    <p:extLst>
      <p:ext uri="{BB962C8B-B14F-4D97-AF65-F5344CB8AC3E}">
        <p14:creationId xmlns:p14="http://schemas.microsoft.com/office/powerpoint/2010/main" val="202625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6D6B93D-FCE8-42A5-A907-1E2BE626BF45}"/>
              </a:ext>
            </a:extLst>
          </p:cNvPr>
          <p:cNvSpPr/>
          <p:nvPr/>
        </p:nvSpPr>
        <p:spPr>
          <a:xfrm>
            <a:off x="485775" y="2184318"/>
            <a:ext cx="11220450" cy="25249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E37C8-3C66-40DA-BB32-7D655A1B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Регулярный пересмотр заработных плат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6B561-A5B5-4971-ABA2-732458BE7374}"/>
              </a:ext>
            </a:extLst>
          </p:cNvPr>
          <p:cNvSpPr txBox="1"/>
          <p:nvPr/>
        </p:nvSpPr>
        <p:spPr>
          <a:xfrm>
            <a:off x="5006786" y="2300066"/>
            <a:ext cx="2225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Должностной оклад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DCA8A-0243-4D2C-96F4-638405F13DF3}"/>
              </a:ext>
            </a:extLst>
          </p:cNvPr>
          <p:cNvSpPr txBox="1"/>
          <p:nvPr/>
        </p:nvSpPr>
        <p:spPr>
          <a:xfrm>
            <a:off x="3835959" y="2863514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Минимальный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0C19D-88F5-4D32-ABA4-9CFDE6F275F0}"/>
              </a:ext>
            </a:extLst>
          </p:cNvPr>
          <p:cNvSpPr txBox="1"/>
          <p:nvPr/>
        </p:nvSpPr>
        <p:spPr>
          <a:xfrm>
            <a:off x="5885182" y="2863514"/>
            <a:ext cx="102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Средний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9A669-7432-4B1D-B902-6AC49770FE69}"/>
              </a:ext>
            </a:extLst>
          </p:cNvPr>
          <p:cNvSpPr txBox="1"/>
          <p:nvPr/>
        </p:nvSpPr>
        <p:spPr>
          <a:xfrm>
            <a:off x="7463963" y="2863514"/>
            <a:ext cx="164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Максимальный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C8F41-C037-4C88-A722-CA1439A2ECB7}"/>
              </a:ext>
            </a:extLst>
          </p:cNvPr>
          <p:cNvSpPr txBox="1"/>
          <p:nvPr/>
        </p:nvSpPr>
        <p:spPr>
          <a:xfrm>
            <a:off x="3835960" y="331187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125 000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23213-5F71-48E5-A199-B6C00B25E0F0}"/>
              </a:ext>
            </a:extLst>
          </p:cNvPr>
          <p:cNvSpPr txBox="1"/>
          <p:nvPr/>
        </p:nvSpPr>
        <p:spPr>
          <a:xfrm>
            <a:off x="5885182" y="331187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150 000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1048-8326-4CA5-80E3-1C8D6EE635F1}"/>
              </a:ext>
            </a:extLst>
          </p:cNvPr>
          <p:cNvSpPr txBox="1"/>
          <p:nvPr/>
        </p:nvSpPr>
        <p:spPr>
          <a:xfrm>
            <a:off x="7463963" y="331187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175 000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84C08-9F88-458A-B459-FB9A084BD356}"/>
              </a:ext>
            </a:extLst>
          </p:cNvPr>
          <p:cNvSpPr txBox="1"/>
          <p:nvPr/>
        </p:nvSpPr>
        <p:spPr>
          <a:xfrm>
            <a:off x="3835960" y="3935862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75 000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6435B-0588-458F-B8FB-22C5526C62D5}"/>
              </a:ext>
            </a:extLst>
          </p:cNvPr>
          <p:cNvSpPr txBox="1"/>
          <p:nvPr/>
        </p:nvSpPr>
        <p:spPr>
          <a:xfrm>
            <a:off x="5885182" y="3935862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8DB04-252A-4583-9D12-94980D59E68D}"/>
              </a:ext>
            </a:extLst>
          </p:cNvPr>
          <p:cNvSpPr txBox="1"/>
          <p:nvPr/>
        </p:nvSpPr>
        <p:spPr>
          <a:xfrm>
            <a:off x="7463963" y="3935862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125 000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F1EE8-9B2A-4381-B202-A7E59BC40B44}"/>
              </a:ext>
            </a:extLst>
          </p:cNvPr>
          <p:cNvSpPr txBox="1"/>
          <p:nvPr/>
        </p:nvSpPr>
        <p:spPr>
          <a:xfrm>
            <a:off x="2459336" y="3311878"/>
            <a:ext cx="918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Грейд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430FF-AE63-4241-8875-196CD1C29944}"/>
              </a:ext>
            </a:extLst>
          </p:cNvPr>
          <p:cNvSpPr txBox="1"/>
          <p:nvPr/>
        </p:nvSpPr>
        <p:spPr>
          <a:xfrm>
            <a:off x="2459336" y="3935862"/>
            <a:ext cx="918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</a:rPr>
              <a:t>Грейд 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FD1A214-90D3-45E8-A2B7-9B03F67D8CC8}"/>
              </a:ext>
            </a:extLst>
          </p:cNvPr>
          <p:cNvCxnSpPr/>
          <p:nvPr/>
        </p:nvCxnSpPr>
        <p:spPr>
          <a:xfrm>
            <a:off x="2459335" y="3202068"/>
            <a:ext cx="6772588" cy="0"/>
          </a:xfrm>
          <a:prstGeom prst="line">
            <a:avLst/>
          </a:prstGeom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26748A4-8C42-49B3-BDD1-C33133816DEA}"/>
              </a:ext>
            </a:extLst>
          </p:cNvPr>
          <p:cNvCxnSpPr/>
          <p:nvPr/>
        </p:nvCxnSpPr>
        <p:spPr>
          <a:xfrm>
            <a:off x="2459335" y="3794921"/>
            <a:ext cx="6772588" cy="0"/>
          </a:xfrm>
          <a:prstGeom prst="line">
            <a:avLst/>
          </a:prstGeom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5D9A15F-23FF-4CCB-8191-C0FAB86D5FA1}"/>
              </a:ext>
            </a:extLst>
          </p:cNvPr>
          <p:cNvCxnSpPr/>
          <p:nvPr/>
        </p:nvCxnSpPr>
        <p:spPr>
          <a:xfrm>
            <a:off x="2459335" y="4377725"/>
            <a:ext cx="6772588" cy="0"/>
          </a:xfrm>
          <a:prstGeom prst="line">
            <a:avLst/>
          </a:prstGeom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869495-8726-4194-B6F6-C00FB0F77008}"/>
              </a:ext>
            </a:extLst>
          </p:cNvPr>
          <p:cNvSpPr txBox="1"/>
          <p:nvPr/>
        </p:nvSpPr>
        <p:spPr>
          <a:xfrm>
            <a:off x="1593326" y="1657299"/>
            <a:ext cx="902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Создание «вилки» окладов по грейдам (пример)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3A67B-D4D7-416A-AD6A-9818018C1969}"/>
              </a:ext>
            </a:extLst>
          </p:cNvPr>
          <p:cNvSpPr txBox="1"/>
          <p:nvPr/>
        </p:nvSpPr>
        <p:spPr>
          <a:xfrm>
            <a:off x="1593326" y="5105006"/>
            <a:ext cx="875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</a:rPr>
              <a:t>Преимущество: </a:t>
            </a:r>
            <a:r>
              <a:rPr lang="ru-RU" sz="1800" b="0" dirty="0">
                <a:solidFill>
                  <a:schemeClr val="tx2"/>
                </a:solidFill>
              </a:rPr>
              <a:t>дифференциация заработной платы работников аналогичных профессий и позиций в зависимости от квалификации, опыта, привносимой бизнес-ценности конкретным работником без существенного роста общих затрат на ФОТ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A579A3-FBE1-4165-9A34-49BE5E8EAF10}"/>
              </a:ext>
            </a:extLst>
          </p:cNvPr>
          <p:cNvSpPr txBox="1"/>
          <p:nvPr/>
        </p:nvSpPr>
        <p:spPr>
          <a:xfrm>
            <a:off x="1814332" y="641340"/>
            <a:ext cx="8222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accent1"/>
                </a:solidFill>
              </a:rPr>
              <a:t>Исходя из личного уровня знаний, профессионализма, ценности для компании</a:t>
            </a:r>
            <a:r>
              <a:rPr lang="en-US" sz="1800" b="0" dirty="0">
                <a:solidFill>
                  <a:schemeClr val="accent1"/>
                </a:solidFill>
              </a:rPr>
              <a:t>. C</a:t>
            </a:r>
            <a:r>
              <a:rPr lang="ru-RU" sz="1800" b="0" dirty="0" err="1">
                <a:solidFill>
                  <a:schemeClr val="accent1"/>
                </a:solidFill>
              </a:rPr>
              <a:t>истема</a:t>
            </a:r>
            <a:r>
              <a:rPr lang="ru-RU" sz="1800" b="0" dirty="0">
                <a:solidFill>
                  <a:schemeClr val="accent1"/>
                </a:solidFill>
              </a:rPr>
              <a:t> гибкого управления доходом за счет дифференциации окладов, надбавок и доплат, гибкой системы премирования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34548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19CF-1BF8-4EE5-A423-C4E005DF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Варианты дополнительных мотивационных мер для работников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35739-F095-44A0-888C-E86C91224755}"/>
              </a:ext>
            </a:extLst>
          </p:cNvPr>
          <p:cNvSpPr txBox="1"/>
          <p:nvPr/>
        </p:nvSpPr>
        <p:spPr>
          <a:xfrm>
            <a:off x="777040" y="1099298"/>
            <a:ext cx="465221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Добровольное медицинское страхование (расширение действующей программы, дополнительное страхование членов семьи)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Компенсация расходов на аренду жилья 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Улучшение жилищных условий (льготная ипотека </a:t>
            </a:r>
            <a:br>
              <a:rPr lang="ru-RU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от работодателя, взаимодействие с застройщиками на покупку жилья по сниженным ценам, рефинансирование действующих ипотечных кредитов)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Единовременная выплата к ежегодному отпуску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Компенсация расходов на путёвки в санатории, пансионаты, детские лагеря (может рассматриваться как частичная компенсация стоимости, так и полная оплата работодателем в рассрочку полного погашения работником)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Сумма компенсации расходов на питание до 500 рублей </a:t>
            </a:r>
            <a:br>
              <a:rPr lang="ru-RU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в день. Возможность использовать компенсацию не только в корпоративной столовой, но и в сторонних местах общественного питания, территориально находящихся рядом с офисом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2"/>
                </a:solidFill>
              </a:rPr>
              <a:t>Негосударственное пенсионное страхование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A0903-43A3-4D85-8964-F3B72B1B1315}"/>
              </a:ext>
            </a:extLst>
          </p:cNvPr>
          <p:cNvSpPr txBox="1"/>
          <p:nvPr/>
        </p:nvSpPr>
        <p:spPr>
          <a:xfrm>
            <a:off x="6284261" y="1099298"/>
            <a:ext cx="465221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Компенсация расходов на спортивные секции, тренажерные залы, мастер-классы, хобби и т.д. </a:t>
            </a:r>
            <a:br>
              <a:rPr lang="ru-RU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(не менее 40%)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Сокращение продолжительности рабочего времени </a:t>
            </a:r>
            <a:br>
              <a:rPr lang="ru-RU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в неделю без снижения уровня заработка, норм выработки </a:t>
            </a:r>
            <a:br>
              <a:rPr lang="ru-RU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и объема работы (например, до 36 часов в неделю)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Дополнительные оплачиваемые выходные дни по заявлению работника (в случаях важных событий в жизни работника - День рождения, 1 сентября и др.)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Единовременная выплата «подъемных» вновь принятому работнику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Привлечение психолога для психологической разгрузки работников (индивидуальные консультации)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Выплата надбавки за выслугу лет (в зависимости от стажа работы)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2"/>
                </a:solidFill>
              </a:rPr>
              <a:t>Программа долгосрочной мотивации (премирование работников за выполнение долгосрочных показателей эффективности)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22AE56-2C47-4B02-A4D6-D40294FA3919}"/>
              </a:ext>
            </a:extLst>
          </p:cNvPr>
          <p:cNvSpPr/>
          <p:nvPr/>
        </p:nvSpPr>
        <p:spPr>
          <a:xfrm rot="2700000">
            <a:off x="773485" y="1191874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0D49BC-D4D7-45BD-8AD3-C6CA5D6FFC21}"/>
              </a:ext>
            </a:extLst>
          </p:cNvPr>
          <p:cNvSpPr/>
          <p:nvPr/>
        </p:nvSpPr>
        <p:spPr>
          <a:xfrm rot="2700000">
            <a:off x="773485" y="1934613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F9A6D2-D9BF-45C8-9F19-0D6B7631D14C}"/>
              </a:ext>
            </a:extLst>
          </p:cNvPr>
          <p:cNvSpPr/>
          <p:nvPr/>
        </p:nvSpPr>
        <p:spPr>
          <a:xfrm rot="2700000">
            <a:off x="773485" y="2350448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7C2F1F-E701-45CB-A9D7-AC0EE41A7F2E}"/>
              </a:ext>
            </a:extLst>
          </p:cNvPr>
          <p:cNvSpPr/>
          <p:nvPr/>
        </p:nvSpPr>
        <p:spPr>
          <a:xfrm rot="2700000">
            <a:off x="773485" y="3314687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0E95A27-9AE8-471B-8B5B-859C5C38D908}"/>
              </a:ext>
            </a:extLst>
          </p:cNvPr>
          <p:cNvSpPr/>
          <p:nvPr/>
        </p:nvSpPr>
        <p:spPr>
          <a:xfrm rot="2700000">
            <a:off x="773485" y="3725249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F47B7C-2C21-4242-9875-2243AAFB0BD1}"/>
              </a:ext>
            </a:extLst>
          </p:cNvPr>
          <p:cNvSpPr/>
          <p:nvPr/>
        </p:nvSpPr>
        <p:spPr>
          <a:xfrm rot="2700000">
            <a:off x="773485" y="4724707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D0D0AAF-BAEA-4B6E-B14E-B9C902A8EB49}"/>
              </a:ext>
            </a:extLst>
          </p:cNvPr>
          <p:cNvSpPr/>
          <p:nvPr/>
        </p:nvSpPr>
        <p:spPr>
          <a:xfrm rot="2700000">
            <a:off x="773485" y="5830940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860CBB8-81E6-448B-8A71-87E73514589C}"/>
              </a:ext>
            </a:extLst>
          </p:cNvPr>
          <p:cNvSpPr/>
          <p:nvPr/>
        </p:nvSpPr>
        <p:spPr>
          <a:xfrm rot="2700000">
            <a:off x="6298328" y="1191874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A8EB3EB-81E9-4A1B-B827-E9510E4EAD2B}"/>
              </a:ext>
            </a:extLst>
          </p:cNvPr>
          <p:cNvSpPr/>
          <p:nvPr/>
        </p:nvSpPr>
        <p:spPr>
          <a:xfrm rot="2700000">
            <a:off x="6298328" y="1961508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B9FC3C3-FDE3-49C5-8A76-9F6C5F60A292}"/>
              </a:ext>
            </a:extLst>
          </p:cNvPr>
          <p:cNvSpPr/>
          <p:nvPr/>
        </p:nvSpPr>
        <p:spPr>
          <a:xfrm rot="2700000">
            <a:off x="6298328" y="2732319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E96FD1-D9F2-4658-8C5F-16A4AE8CA8CA}"/>
              </a:ext>
            </a:extLst>
          </p:cNvPr>
          <p:cNvSpPr/>
          <p:nvPr/>
        </p:nvSpPr>
        <p:spPr>
          <a:xfrm rot="2700000">
            <a:off x="6298328" y="3512613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6F1584C-BC30-485D-9005-09B4775F683E}"/>
              </a:ext>
            </a:extLst>
          </p:cNvPr>
          <p:cNvSpPr/>
          <p:nvPr/>
        </p:nvSpPr>
        <p:spPr>
          <a:xfrm rot="2700000">
            <a:off x="6298328" y="4095951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C1C955-C157-44D8-80C3-632D3249F25A}"/>
              </a:ext>
            </a:extLst>
          </p:cNvPr>
          <p:cNvSpPr/>
          <p:nvPr/>
        </p:nvSpPr>
        <p:spPr>
          <a:xfrm rot="2700000">
            <a:off x="6298328" y="4694241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B8B959B-45AA-4D16-8C41-7ACF69B856FA}"/>
              </a:ext>
            </a:extLst>
          </p:cNvPr>
          <p:cNvSpPr/>
          <p:nvPr/>
        </p:nvSpPr>
        <p:spPr>
          <a:xfrm rot="2700000">
            <a:off x="6298328" y="5277315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4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6AD0F-F003-4D49-8B16-6CCE8CEB9A0E}"/>
              </a:ext>
            </a:extLst>
          </p:cNvPr>
          <p:cNvSpPr txBox="1"/>
          <p:nvPr/>
        </p:nvSpPr>
        <p:spPr>
          <a:xfrm>
            <a:off x="2179983" y="3260325"/>
            <a:ext cx="783203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РАБОТА НА ПЕРСПЕКТИВУ: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5F572-E679-6F5C-C12F-DFB3D249F821}"/>
              </a:ext>
            </a:extLst>
          </p:cNvPr>
          <p:cNvSpPr txBox="1"/>
          <p:nvPr/>
        </p:nvSpPr>
        <p:spPr>
          <a:xfrm>
            <a:off x="2179983" y="3935028"/>
            <a:ext cx="783203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tx2"/>
                </a:solidFill>
              </a:rPr>
              <a:t>Создание кадрового резерва для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4089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6AD0F-F003-4D49-8B16-6CCE8CEB9A0E}"/>
              </a:ext>
            </a:extLst>
          </p:cNvPr>
          <p:cNvSpPr txBox="1"/>
          <p:nvPr/>
        </p:nvSpPr>
        <p:spPr>
          <a:xfrm>
            <a:off x="2179983" y="3260325"/>
            <a:ext cx="783203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ИТ</a:t>
            </a:r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ru-RU" sz="2800" dirty="0">
                <a:solidFill>
                  <a:schemeClr val="bg1"/>
                </a:solidFill>
              </a:rPr>
              <a:t>ПРОФЕССИОНАЛЫ И РЫНОК ТРУДА: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5F572-E679-6F5C-C12F-DFB3D249F821}"/>
              </a:ext>
            </a:extLst>
          </p:cNvPr>
          <p:cNvSpPr txBox="1"/>
          <p:nvPr/>
        </p:nvSpPr>
        <p:spPr>
          <a:xfrm>
            <a:off x="2179983" y="3935028"/>
            <a:ext cx="783203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tx2"/>
                </a:solidFill>
              </a:rPr>
              <a:t>Вчера и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1681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C80DFE10-6794-4C48-A851-43F5234FE16F}"/>
              </a:ext>
            </a:extLst>
          </p:cNvPr>
          <p:cNvSpPr/>
          <p:nvPr/>
        </p:nvSpPr>
        <p:spPr>
          <a:xfrm>
            <a:off x="841441" y="1644901"/>
            <a:ext cx="5054534" cy="1341941"/>
          </a:xfrm>
          <a:prstGeom prst="wedgeRectCallout">
            <a:avLst>
              <a:gd name="adj1" fmla="val -33095"/>
              <a:gd name="adj2" fmla="val 67623"/>
            </a:avLst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23F28F-7196-4F79-A12C-85F0A6A3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Создание кадрового резерва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B4048-E33B-496C-8F7C-59D1CACDF48E}"/>
              </a:ext>
            </a:extLst>
          </p:cNvPr>
          <p:cNvSpPr txBox="1"/>
          <p:nvPr/>
        </p:nvSpPr>
        <p:spPr>
          <a:xfrm>
            <a:off x="1216256" y="1743381"/>
            <a:ext cx="4186365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делать, если на рынке нет </a:t>
            </a:r>
            <a:br>
              <a:rPr lang="ru-RU" sz="19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или мало необходимых ресурсов и компетенций?</a:t>
            </a:r>
            <a:endParaRPr lang="ru-RU" sz="195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238F7-49B5-4F6F-B3BA-F0A1D4111213}"/>
              </a:ext>
            </a:extLst>
          </p:cNvPr>
          <p:cNvSpPr txBox="1"/>
          <p:nvPr/>
        </p:nvSpPr>
        <p:spPr>
          <a:xfrm>
            <a:off x="746983" y="4121321"/>
            <a:ext cx="44657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СИГМА.Академия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проект по сотрудничеству </a:t>
            </a:r>
            <a:br>
              <a:rPr lang="ru-RU" sz="14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лучшими профильными ВУЗами страны.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– подготовка </a:t>
            </a:r>
            <a:b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ИТ-специалистов для российской энергетики.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0CB6D1D-0EF0-4CEA-89F1-C9C7867E241B}"/>
              </a:ext>
            </a:extLst>
          </p:cNvPr>
          <p:cNvGrpSpPr/>
          <p:nvPr/>
        </p:nvGrpSpPr>
        <p:grpSpPr>
          <a:xfrm rot="994721">
            <a:off x="9818886" y="5072019"/>
            <a:ext cx="1625881" cy="1625881"/>
            <a:chOff x="6933657" y="4485813"/>
            <a:chExt cx="2429316" cy="2429316"/>
          </a:xfrm>
        </p:grpSpPr>
        <p:sp>
          <p:nvSpPr>
            <p:cNvPr id="5" name="Звезда: 10 точек 4">
              <a:extLst>
                <a:ext uri="{FF2B5EF4-FFF2-40B4-BE49-F238E27FC236}">
                  <a16:creationId xmlns:a16="http://schemas.microsoft.com/office/drawing/2014/main" id="{0DD80B92-17DA-4288-9295-6E3618707400}"/>
                </a:ext>
              </a:extLst>
            </p:cNvPr>
            <p:cNvSpPr/>
            <p:nvPr/>
          </p:nvSpPr>
          <p:spPr>
            <a:xfrm>
              <a:off x="6933657" y="4485813"/>
              <a:ext cx="2429316" cy="2429316"/>
            </a:xfrm>
            <a:prstGeom prst="star10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5141F08-348F-44CC-9A7F-AB81530AA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3127" y="5269621"/>
              <a:ext cx="1371040" cy="86129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2F7E2A5-BBDA-489F-A43A-3FC680D9CD65}"/>
              </a:ext>
            </a:extLst>
          </p:cNvPr>
          <p:cNvSpPr txBox="1"/>
          <p:nvPr/>
        </p:nvSpPr>
        <p:spPr>
          <a:xfrm>
            <a:off x="746983" y="5585734"/>
            <a:ext cx="4372752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Эксперты СИГМЫ участвуют в рецензировании </a:t>
            </a:r>
            <a:b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защитах дипломных проектов, проводят </a:t>
            </a:r>
            <a:b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и лекции.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5D2CA-DEBE-4ED0-90FF-8CC52677F971}"/>
              </a:ext>
            </a:extLst>
          </p:cNvPr>
          <p:cNvSpPr txBox="1"/>
          <p:nvPr/>
        </p:nvSpPr>
        <p:spPr>
          <a:xfrm>
            <a:off x="645434" y="3532180"/>
            <a:ext cx="8060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 реализации такого проекта есть у нас в холдинге – в компании «СИГМА»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4982EC-F6CA-45E2-A216-DA7CE7A3DF6C}"/>
              </a:ext>
            </a:extLst>
          </p:cNvPr>
          <p:cNvSpPr txBox="1"/>
          <p:nvPr/>
        </p:nvSpPr>
        <p:spPr>
          <a:xfrm>
            <a:off x="6298540" y="4121321"/>
            <a:ext cx="4889913" cy="12059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 err="1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СИГМА.Академия</a:t>
            </a:r>
            <a:r>
              <a:rPr lang="ru-RU" sz="140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больше, чем программа стажировок: 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участвовать в масштабных ИТ-проектах 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ru-RU" sz="1400" b="0" dirty="0">
                <a:solidFill>
                  <a:srgbClr val="000000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Шанс реализовать стартап-идеи по созданию инновационных решений. </a:t>
            </a: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7D64C975-263E-4288-8B43-A7C4BCBF625B}"/>
              </a:ext>
            </a:extLst>
          </p:cNvPr>
          <p:cNvSpPr/>
          <p:nvPr/>
        </p:nvSpPr>
        <p:spPr>
          <a:xfrm flipH="1">
            <a:off x="5781675" y="2087059"/>
            <a:ext cx="5176666" cy="1341941"/>
          </a:xfrm>
          <a:prstGeom prst="wedgeRectCallout">
            <a:avLst>
              <a:gd name="adj1" fmla="val -33282"/>
              <a:gd name="adj2" fmla="val 7026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7A482-C2C6-45A1-8F5A-1FF60897F6EF}"/>
              </a:ext>
            </a:extLst>
          </p:cNvPr>
          <p:cNvSpPr txBox="1"/>
          <p:nvPr/>
        </p:nvSpPr>
        <p:spPr>
          <a:xfrm>
            <a:off x="6559086" y="2413050"/>
            <a:ext cx="3129135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9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Создавать их своими силами</a:t>
            </a:r>
            <a:r>
              <a:rPr lang="en-US" sz="19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9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15C8B-9523-421F-91E8-039028A72861}"/>
              </a:ext>
            </a:extLst>
          </p:cNvPr>
          <p:cNvSpPr txBox="1"/>
          <p:nvPr/>
        </p:nvSpPr>
        <p:spPr>
          <a:xfrm>
            <a:off x="461234" y="766240"/>
            <a:ext cx="8282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accent1"/>
                </a:solidFill>
              </a:rPr>
              <a:t>Взаимодействие с учебными заведениями, целевое обучение, молодежный актив, формирование перечня ключевых работников с потенциалом </a:t>
            </a:r>
          </a:p>
        </p:txBody>
      </p:sp>
    </p:spTree>
    <p:extLst>
      <p:ext uri="{BB962C8B-B14F-4D97-AF65-F5344CB8AC3E}">
        <p14:creationId xmlns:p14="http://schemas.microsoft.com/office/powerpoint/2010/main" val="417438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53A13B5-5E76-47F5-B1C8-6CA947CB6223}"/>
              </a:ext>
            </a:extLst>
          </p:cNvPr>
          <p:cNvSpPr/>
          <p:nvPr/>
        </p:nvSpPr>
        <p:spPr>
          <a:xfrm>
            <a:off x="1143000" y="1728385"/>
            <a:ext cx="10641632" cy="2206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01600" sx="94000" sy="94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D0403-4CF1-46A5-868A-53D0F453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13172B-EDF2-4FD9-9CB9-3EF31D289651}"/>
              </a:ext>
            </a:extLst>
          </p:cNvPr>
          <p:cNvSpPr/>
          <p:nvPr/>
        </p:nvSpPr>
        <p:spPr>
          <a:xfrm>
            <a:off x="1126333" y="1884677"/>
            <a:ext cx="3906702" cy="295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ADA12-79CB-4081-AC29-9495D70A7AD8}"/>
              </a:ext>
            </a:extLst>
          </p:cNvPr>
          <p:cNvSpPr txBox="1"/>
          <p:nvPr/>
        </p:nvSpPr>
        <p:spPr>
          <a:xfrm>
            <a:off x="807542" y="1267878"/>
            <a:ext cx="4474683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7636" indent="-287636">
              <a:buClr>
                <a:srgbClr val="2B75BB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275" dirty="0"/>
              <a:t>Сотрудничество с ВУЗами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27860-7BC1-4EF6-A8CC-53039FD8E694}"/>
              </a:ext>
            </a:extLst>
          </p:cNvPr>
          <p:cNvSpPr txBox="1"/>
          <p:nvPr/>
        </p:nvSpPr>
        <p:spPr>
          <a:xfrm>
            <a:off x="2257796" y="1884676"/>
            <a:ext cx="1643777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2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Лаборатории</a:t>
            </a:r>
            <a:endParaRPr lang="ru-RU" sz="1625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2DE0D3D-2CF9-4FED-BAF0-957111A475B4}"/>
              </a:ext>
            </a:extLst>
          </p:cNvPr>
          <p:cNvSpPr/>
          <p:nvPr/>
        </p:nvSpPr>
        <p:spPr>
          <a:xfrm>
            <a:off x="1143000" y="4044926"/>
            <a:ext cx="10641632" cy="1601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01600" sx="94000" sy="94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5C574C-DA2B-4B5F-834D-FE438FF578BB}"/>
              </a:ext>
            </a:extLst>
          </p:cNvPr>
          <p:cNvSpPr txBox="1"/>
          <p:nvPr/>
        </p:nvSpPr>
        <p:spPr>
          <a:xfrm>
            <a:off x="1127639" y="2378087"/>
            <a:ext cx="4273037" cy="923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 СИГМЫ на территории ВУЗа, где студенты могут изучать новые технологии, приобрести первые навыки разработки ПО </a:t>
            </a:r>
            <a:br>
              <a:rPr lang="en-US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проектной работы. </a:t>
            </a:r>
            <a:b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38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FABBE30-60AE-4E0E-B2DA-EEDD0946048C}"/>
              </a:ext>
            </a:extLst>
          </p:cNvPr>
          <p:cNvSpPr/>
          <p:nvPr/>
        </p:nvSpPr>
        <p:spPr>
          <a:xfrm>
            <a:off x="6362224" y="1886549"/>
            <a:ext cx="4106104" cy="295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66BEE-F2F5-4C53-B0D6-884BFBFB932D}"/>
              </a:ext>
            </a:extLst>
          </p:cNvPr>
          <p:cNvSpPr txBox="1"/>
          <p:nvPr/>
        </p:nvSpPr>
        <p:spPr>
          <a:xfrm>
            <a:off x="7593388" y="1886548"/>
            <a:ext cx="1643777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2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Стажировки</a:t>
            </a:r>
            <a:endParaRPr lang="ru-RU" sz="1625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D8B5CE-F0BD-4091-B576-F979A34A1C43}"/>
              </a:ext>
            </a:extLst>
          </p:cNvPr>
          <p:cNvSpPr txBox="1"/>
          <p:nvPr/>
        </p:nvSpPr>
        <p:spPr>
          <a:xfrm>
            <a:off x="6362224" y="2378087"/>
            <a:ext cx="4106104" cy="552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Стажировку и производственную практику студенты могут пройти по направлениям: Java, JS, </a:t>
            </a:r>
            <a:r>
              <a:rPr lang="ru-RU" sz="1138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Angular</a:t>
            </a: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38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ExtJS</a:t>
            </a: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38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</a:t>
            </a: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1C и др. </a:t>
            </a:r>
            <a:endParaRPr lang="ru-RU" sz="113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5BE3F9A-7F48-426B-B1F8-22BBBFFBA813}"/>
              </a:ext>
            </a:extLst>
          </p:cNvPr>
          <p:cNvSpPr/>
          <p:nvPr/>
        </p:nvSpPr>
        <p:spPr>
          <a:xfrm>
            <a:off x="1107044" y="4298329"/>
            <a:ext cx="3906702" cy="295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B622C7-098C-4DEA-8169-7E398395FD13}"/>
              </a:ext>
            </a:extLst>
          </p:cNvPr>
          <p:cNvSpPr txBox="1"/>
          <p:nvPr/>
        </p:nvSpPr>
        <p:spPr>
          <a:xfrm>
            <a:off x="2238506" y="4309843"/>
            <a:ext cx="1643777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2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Спецкурсы</a:t>
            </a:r>
            <a:endParaRPr lang="ru-RU" sz="1625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580B74-76E3-45DF-B255-2F2D709ADD8B}"/>
              </a:ext>
            </a:extLst>
          </p:cNvPr>
          <p:cNvSpPr txBox="1"/>
          <p:nvPr/>
        </p:nvSpPr>
        <p:spPr>
          <a:xfrm>
            <a:off x="1107044" y="4796203"/>
            <a:ext cx="3906702" cy="740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Авторские профильные курсы от экспертов СИГМЫ. Студенты знакомятся с технологиями, которые широко используются в энергетике, а затем применяют их на практике. </a:t>
            </a:r>
            <a:endParaRPr lang="ru-RU" sz="113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222F6BD-CEED-4642-BFA7-41332A7921A5}"/>
              </a:ext>
            </a:extLst>
          </p:cNvPr>
          <p:cNvSpPr/>
          <p:nvPr/>
        </p:nvSpPr>
        <p:spPr>
          <a:xfrm>
            <a:off x="6362224" y="4294728"/>
            <a:ext cx="4106104" cy="295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97B18E-BD8B-47D9-A711-A368D6019C8A}"/>
              </a:ext>
            </a:extLst>
          </p:cNvPr>
          <p:cNvSpPr txBox="1"/>
          <p:nvPr/>
        </p:nvSpPr>
        <p:spPr>
          <a:xfrm>
            <a:off x="6362225" y="4325272"/>
            <a:ext cx="4106103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2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и защиты ВКР</a:t>
            </a:r>
            <a:endParaRPr lang="ru-RU" sz="1625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F8EA88-F005-4E55-B3E9-4D04DCBFDB08}"/>
              </a:ext>
            </a:extLst>
          </p:cNvPr>
          <p:cNvSpPr txBox="1"/>
          <p:nvPr/>
        </p:nvSpPr>
        <p:spPr>
          <a:xfrm>
            <a:off x="6362225" y="4796202"/>
            <a:ext cx="4027407" cy="552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дней карьеры, мастер-классов, совместных </a:t>
            </a:r>
            <a:r>
              <a:rPr lang="ru-RU" sz="1138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хакатонов</a:t>
            </a:r>
            <a:r>
              <a:rPr lang="ru-RU" sz="1138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курирование дипломных работ, участие в партнерских курсах и многое другое.</a:t>
            </a:r>
            <a:endParaRPr lang="ru-RU" sz="113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1F3C4-781C-4741-B48B-97D93826F8A8}"/>
              </a:ext>
            </a:extLst>
          </p:cNvPr>
          <p:cNvSpPr txBox="1"/>
          <p:nvPr/>
        </p:nvSpPr>
        <p:spPr>
          <a:xfrm>
            <a:off x="2256871" y="5974825"/>
            <a:ext cx="829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 с СПбГУ, ЛЭТИ, РЭУ, МИСИС,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ОмГТУ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СПбГПУ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Планы по открытию еще 2-х новых лабораторий до конца 2022 года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6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2D4178E-A554-4C8C-A9CA-EC4E16DCFC84}"/>
              </a:ext>
            </a:extLst>
          </p:cNvPr>
          <p:cNvSpPr/>
          <p:nvPr/>
        </p:nvSpPr>
        <p:spPr>
          <a:xfrm>
            <a:off x="384895" y="1242875"/>
            <a:ext cx="11397530" cy="1339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01600" sx="94000" sy="94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D0403-4CF1-46A5-868A-53D0F453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167A1-B10D-4CFB-A7FF-1067583341A0}"/>
              </a:ext>
            </a:extLst>
          </p:cNvPr>
          <p:cNvSpPr/>
          <p:nvPr/>
        </p:nvSpPr>
        <p:spPr>
          <a:xfrm>
            <a:off x="390525" y="5533694"/>
            <a:ext cx="11410950" cy="32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E30E5-213F-4045-ABBA-966898E222A1}"/>
              </a:ext>
            </a:extLst>
          </p:cNvPr>
          <p:cNvSpPr txBox="1"/>
          <p:nvPr/>
        </p:nvSpPr>
        <p:spPr>
          <a:xfrm>
            <a:off x="1493278" y="1395926"/>
            <a:ext cx="1450242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7636" indent="-287636">
              <a:buClr>
                <a:srgbClr val="2B75BB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75" dirty="0" err="1"/>
              <a:t>StartUP</a:t>
            </a:r>
            <a:endParaRPr lang="ru-RU" sz="2275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BA4D519-D8E9-41F1-92CE-A0B14578F68E}"/>
              </a:ext>
            </a:extLst>
          </p:cNvPr>
          <p:cNvSpPr/>
          <p:nvPr/>
        </p:nvSpPr>
        <p:spPr>
          <a:xfrm>
            <a:off x="384895" y="2589212"/>
            <a:ext cx="11397530" cy="2636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01600" sx="94000" sy="94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2AC31-66B4-4E00-882C-B1FA21D288A7}"/>
              </a:ext>
            </a:extLst>
          </p:cNvPr>
          <p:cNvSpPr txBox="1"/>
          <p:nvPr/>
        </p:nvSpPr>
        <p:spPr>
          <a:xfrm>
            <a:off x="1718786" y="1847377"/>
            <a:ext cx="7717189" cy="417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3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студент может предложить свою идею ИТ-решения, сервиса или мобильного приложения и воплотить ее в жизнь при поддержке экспертов-наставников СИГМЫ. </a:t>
            </a:r>
            <a:endParaRPr lang="ru-RU" sz="13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77926-CB66-40B7-86E0-3618B74014A7}"/>
              </a:ext>
            </a:extLst>
          </p:cNvPr>
          <p:cNvSpPr txBox="1"/>
          <p:nvPr/>
        </p:nvSpPr>
        <p:spPr>
          <a:xfrm>
            <a:off x="1493278" y="2750099"/>
            <a:ext cx="6537488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7636" indent="-287636">
              <a:buClr>
                <a:srgbClr val="2B75BB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275" dirty="0"/>
              <a:t>Школа программирования </a:t>
            </a:r>
            <a:r>
              <a:rPr lang="ru-RU" sz="2275" dirty="0" err="1"/>
              <a:t>КодКласс</a:t>
            </a:r>
            <a:endParaRPr lang="ru-RU" sz="227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5D2D98-673A-4BF4-A005-AD3622F7EAE5}"/>
              </a:ext>
            </a:extLst>
          </p:cNvPr>
          <p:cNvSpPr txBox="1"/>
          <p:nvPr/>
        </p:nvSpPr>
        <p:spPr>
          <a:xfrm>
            <a:off x="1718785" y="3267764"/>
            <a:ext cx="8998726" cy="175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ИТ отрасли необходимо искать, начиная со школы, так делают крупные компании, например, </a:t>
            </a:r>
            <a:br>
              <a:rPr lang="en-US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ГПН, </a:t>
            </a:r>
            <a:r>
              <a:rPr lang="ru-RU" sz="1300" b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Сбер</a:t>
            </a: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Биокад</a:t>
            </a: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 сотрудничестве с Детской школой программирования </a:t>
            </a:r>
            <a:r>
              <a:rPr lang="ru-RU" sz="1300" b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КодКласс</a:t>
            </a:r>
            <a:endParaRPr lang="ru-RU" sz="13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b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КодКлассе</a:t>
            </a: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и подростки от 7 до 15 лет в увлекательной форме повышают компьютерную грамотность, осваивают современные языки программирования и даже учатся разрабатывать игры и приложения. </a:t>
            </a:r>
          </a:p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нацелено на детей сотрудников СИГМЫ, направление позволяет поддерживать лояльность </a:t>
            </a:r>
            <a:b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формировать в долгосрочной перспективе кадровый резерв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52DC3D-892E-4582-89CE-3ED37336D673}"/>
              </a:ext>
            </a:extLst>
          </p:cNvPr>
          <p:cNvSpPr txBox="1"/>
          <p:nvPr/>
        </p:nvSpPr>
        <p:spPr>
          <a:xfrm>
            <a:off x="3618728" y="5541860"/>
            <a:ext cx="4954547" cy="32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ru-RU" sz="1463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формируется взаимовыгодная среда</a:t>
            </a:r>
            <a:endParaRPr lang="ru-RU" sz="1463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3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336D-D2CD-4169-96C9-AE36530A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 к обсуждению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F1EEC-8887-4487-91FB-4566F2EA3934}"/>
              </a:ext>
            </a:extLst>
          </p:cNvPr>
          <p:cNvSpPr txBox="1"/>
          <p:nvPr/>
        </p:nvSpPr>
        <p:spPr>
          <a:xfrm>
            <a:off x="979761" y="1112968"/>
            <a:ext cx="76461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Актуальны ли данные тренды для вашей компании?</a:t>
            </a:r>
          </a:p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В чем наше </a:t>
            </a:r>
            <a:r>
              <a:rPr lang="en-US" sz="1600" b="0" dirty="0">
                <a:solidFill>
                  <a:schemeClr val="tx2"/>
                </a:solidFill>
              </a:rPr>
              <a:t>EVP</a:t>
            </a:r>
            <a:r>
              <a:rPr lang="ru-RU" sz="1600" b="0" dirty="0">
                <a:solidFill>
                  <a:schemeClr val="tx2"/>
                </a:solidFill>
              </a:rPr>
              <a:t> (ценность работодателя для сотрудника)?</a:t>
            </a:r>
            <a:endParaRPr lang="en-US" sz="1600" b="0" dirty="0">
              <a:solidFill>
                <a:schemeClr val="tx2"/>
              </a:solidFill>
            </a:endParaRPr>
          </a:p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Насколько оно конкурентно по сравнению с другими крупными работодателями – </a:t>
            </a:r>
            <a:r>
              <a:rPr lang="ru-RU" sz="1600" b="0" dirty="0" err="1">
                <a:solidFill>
                  <a:schemeClr val="tx2"/>
                </a:solidFill>
              </a:rPr>
              <a:t>Сбер</a:t>
            </a:r>
            <a:r>
              <a:rPr lang="ru-RU" sz="1600" b="0" dirty="0">
                <a:solidFill>
                  <a:schemeClr val="tx2"/>
                </a:solidFill>
              </a:rPr>
              <a:t>, Газпром, СИБУР, </a:t>
            </a:r>
            <a:r>
              <a:rPr lang="en-US" sz="1600" b="0" dirty="0" err="1">
                <a:solidFill>
                  <a:schemeClr val="tx2"/>
                </a:solidFill>
              </a:rPr>
              <a:t>Biocad</a:t>
            </a:r>
            <a:r>
              <a:rPr lang="en-US" sz="1600" b="0" dirty="0">
                <a:solidFill>
                  <a:schemeClr val="tx2"/>
                </a:solidFill>
              </a:rPr>
              <a:t>, VK</a:t>
            </a:r>
            <a:endParaRPr lang="ru-RU" sz="1600" b="0" dirty="0">
              <a:solidFill>
                <a:schemeClr val="tx2"/>
              </a:solidFill>
            </a:endParaRPr>
          </a:p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Отличаются ли потребности и ожидания ИТ-специалистов разных направлений – например, инфраструктура, бизнес-приложения и ИБ? </a:t>
            </a:r>
          </a:p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Что мотивирует и </a:t>
            </a:r>
            <a:r>
              <a:rPr lang="ru-RU" sz="1600" b="0" dirty="0" err="1">
                <a:solidFill>
                  <a:schemeClr val="tx2"/>
                </a:solidFill>
              </a:rPr>
              <a:t>демотивирует</a:t>
            </a:r>
            <a:r>
              <a:rPr lang="ru-RU" sz="1600" b="0" dirty="0">
                <a:solidFill>
                  <a:schemeClr val="tx2"/>
                </a:solidFill>
              </a:rPr>
              <a:t> ИТ-специалистов сегодня?</a:t>
            </a:r>
          </a:p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Какие шаги мы предпринимаем для того, чтобы стать лучшим работодателем для ИТ-специалиста сейчас и в долгосрочной перспективе?</a:t>
            </a:r>
          </a:p>
          <a:p>
            <a:pPr marL="171450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</a:rPr>
              <a:t>Нужен ли айтишникам российский </a:t>
            </a:r>
            <a:r>
              <a:rPr lang="en-US" sz="1600" b="0" dirty="0">
                <a:solidFill>
                  <a:schemeClr val="tx2"/>
                </a:solidFill>
              </a:rPr>
              <a:t>LinkedIn</a:t>
            </a:r>
            <a:r>
              <a:rPr lang="ru-RU" sz="1600" b="0" dirty="0">
                <a:solidFill>
                  <a:schemeClr val="tx2"/>
                </a:solidFill>
              </a:rPr>
              <a:t>? </a:t>
            </a:r>
            <a:r>
              <a:rPr lang="ru-RU" sz="1600" b="0" dirty="0">
                <a:solidFill>
                  <a:srgbClr val="C00000"/>
                </a:solidFill>
              </a:rPr>
              <a:t>(</a:t>
            </a:r>
            <a:r>
              <a:rPr lang="en-US" sz="1600" b="0" dirty="0">
                <a:solidFill>
                  <a:srgbClr val="C00000"/>
                </a:solidFill>
              </a:rPr>
              <a:t>Digital way</a:t>
            </a:r>
            <a:r>
              <a:rPr lang="ru-RU" sz="1600" b="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6CBB7AB-DF3C-4BD2-B0FF-5469FD4FB8C5}"/>
              </a:ext>
            </a:extLst>
          </p:cNvPr>
          <p:cNvSpPr/>
          <p:nvPr/>
        </p:nvSpPr>
        <p:spPr>
          <a:xfrm>
            <a:off x="670479" y="1112969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4233303-9441-4BC8-ABC9-3BBA66BB10BE}"/>
              </a:ext>
            </a:extLst>
          </p:cNvPr>
          <p:cNvSpPr/>
          <p:nvPr/>
        </p:nvSpPr>
        <p:spPr>
          <a:xfrm>
            <a:off x="670479" y="1735900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B33E607-44E3-4786-8995-288B0660A56A}"/>
              </a:ext>
            </a:extLst>
          </p:cNvPr>
          <p:cNvSpPr/>
          <p:nvPr/>
        </p:nvSpPr>
        <p:spPr>
          <a:xfrm>
            <a:off x="670479" y="2346580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FCB128B-9569-4A89-90EC-0CE1D7A8EF2A}"/>
              </a:ext>
            </a:extLst>
          </p:cNvPr>
          <p:cNvSpPr/>
          <p:nvPr/>
        </p:nvSpPr>
        <p:spPr>
          <a:xfrm>
            <a:off x="670479" y="3228933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74AD7BE-C75A-4209-AA15-1244E62D0BF3}"/>
              </a:ext>
            </a:extLst>
          </p:cNvPr>
          <p:cNvSpPr/>
          <p:nvPr/>
        </p:nvSpPr>
        <p:spPr>
          <a:xfrm>
            <a:off x="670479" y="4073895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E8DA46E-803A-42F9-B3E6-189625EAD689}"/>
              </a:ext>
            </a:extLst>
          </p:cNvPr>
          <p:cNvSpPr/>
          <p:nvPr/>
        </p:nvSpPr>
        <p:spPr>
          <a:xfrm>
            <a:off x="670479" y="4703611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F7631F1-E4EA-5CAD-6BA2-A0632614B24B}"/>
              </a:ext>
            </a:extLst>
          </p:cNvPr>
          <p:cNvSpPr/>
          <p:nvPr/>
        </p:nvSpPr>
        <p:spPr>
          <a:xfrm>
            <a:off x="670479" y="5573623"/>
            <a:ext cx="493058" cy="3717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96633998-55BE-4F57-9FD6-C6D52991C5E5}"/>
              </a:ext>
            </a:extLst>
          </p:cNvPr>
          <p:cNvSpPr/>
          <p:nvPr/>
        </p:nvSpPr>
        <p:spPr>
          <a:xfrm flipH="1">
            <a:off x="6110572" y="3283326"/>
            <a:ext cx="5043203" cy="2545305"/>
          </a:xfrm>
          <a:prstGeom prst="wedgeRectCallout">
            <a:avLst>
              <a:gd name="adj1" fmla="val -33038"/>
              <a:gd name="adj2" fmla="val 56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0CF90B1A-FA2B-4717-8FC7-9BFA48600F2B}"/>
              </a:ext>
            </a:extLst>
          </p:cNvPr>
          <p:cNvSpPr/>
          <p:nvPr/>
        </p:nvSpPr>
        <p:spPr>
          <a:xfrm flipH="1">
            <a:off x="6110569" y="1419226"/>
            <a:ext cx="5043203" cy="1622952"/>
          </a:xfrm>
          <a:prstGeom prst="wedgeRectCallout">
            <a:avLst>
              <a:gd name="adj1" fmla="val -33038"/>
              <a:gd name="adj2" fmla="val 5625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6CC24B05-6F45-40B2-9C75-C37012C127C7}"/>
              </a:ext>
            </a:extLst>
          </p:cNvPr>
          <p:cNvSpPr/>
          <p:nvPr/>
        </p:nvSpPr>
        <p:spPr>
          <a:xfrm>
            <a:off x="1095375" y="1428751"/>
            <a:ext cx="4861673" cy="4399880"/>
          </a:xfrm>
          <a:prstGeom prst="wedgeRectCallout">
            <a:avLst>
              <a:gd name="adj1" fmla="val -33038"/>
              <a:gd name="adj2" fmla="val 56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24D1DC-818F-4442-97FA-0865FDB6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Рынок ИТ-специалистов, 2022: планы и реальность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D1788-3060-44F2-BD86-F3D7946F609D}"/>
              </a:ext>
            </a:extLst>
          </p:cNvPr>
          <p:cNvSpPr txBox="1"/>
          <p:nvPr/>
        </p:nvSpPr>
        <p:spPr>
          <a:xfrm>
            <a:off x="6297146" y="1634518"/>
            <a:ext cx="4389905" cy="122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Зарплатные ожидания не снижаются</a:t>
            </a:r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it-IT" sz="1200" b="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апреле</a:t>
            </a:r>
            <a:r>
              <a:rPr lang="it-IT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[</a:t>
            </a:r>
            <a:r>
              <a:rPr lang="it-IT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2022</a:t>
            </a:r>
            <a:r>
              <a:rPr lang="en-US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]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по сравнению с мартом, в целом </a:t>
            </a:r>
            <a:b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 России соискатели в ИТ-сфере свои зарплатные ожидания не только не снижали, но и повышали</a:t>
            </a:r>
            <a:r>
              <a:rPr lang="it-IT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 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300" b="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HeadHunter,ru</a:t>
            </a:r>
            <a:endParaRPr lang="ru-RU" sz="1300" b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D4BFA-D76D-4650-ACBD-25D8C4BFDCB2}"/>
              </a:ext>
            </a:extLst>
          </p:cNvPr>
          <p:cNvSpPr txBox="1"/>
          <p:nvPr/>
        </p:nvSpPr>
        <p:spPr>
          <a:xfrm>
            <a:off x="1414186" y="1634518"/>
            <a:ext cx="4409512" cy="316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Госсектор наращивает спрос</a:t>
            </a:r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it-IT" sz="1200" b="0" i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Более чем в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раза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вырос спрос </a:t>
            </a:r>
            <a:b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 ИТ-специалистов в госсекторе», – </a:t>
            </a:r>
            <a:r>
              <a:rPr lang="ru-RU" sz="1300" b="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HeadHunte</a:t>
            </a:r>
            <a:r>
              <a:rPr lang="it-IT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r.ru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КоммерсантЪ</a:t>
            </a:r>
            <a:r>
              <a:rPr lang="ru-RU" sz="1300" b="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17 марта 2022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):</a:t>
            </a:r>
            <a:r>
              <a:rPr lang="it-IT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300" b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41338" lvl="1" indent="-274638">
              <a:lnSpc>
                <a:spcPct val="107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Web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-инженер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120% </a:t>
            </a:r>
          </a:p>
          <a:p>
            <a:pPr marL="541338" lvl="1" indent="-274638">
              <a:lnSpc>
                <a:spcPct val="107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Системный администратор –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111%</a:t>
            </a:r>
          </a:p>
          <a:p>
            <a:pPr marL="541338" lvl="1" indent="-274638">
              <a:lnSpc>
                <a:spcPct val="107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Специалист техподдержки –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101%</a:t>
            </a:r>
          </a:p>
          <a:p>
            <a:pPr marL="541338" lvl="1" indent="-274638">
              <a:lnSpc>
                <a:spcPct val="107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Специалист по ИБ –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69%</a:t>
            </a:r>
          </a:p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 24.02 по 15.03.2022 года опубликовано 2,7 тыс. предложений по IT-специальностям в госсекторе – </a:t>
            </a:r>
            <a:b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108% 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больше, чем за аналогичный период прошлого года.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839BF-A8BC-4837-B7E5-77F334F6B687}"/>
              </a:ext>
            </a:extLst>
          </p:cNvPr>
          <p:cNvSpPr txBox="1"/>
          <p:nvPr/>
        </p:nvSpPr>
        <p:spPr>
          <a:xfrm>
            <a:off x="6334131" y="3436017"/>
            <a:ext cx="4643717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sz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Невысокая конкуренция за рабочие места в ИТ</a:t>
            </a:r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Кандидатов всегда не хватает, и борьба за рабочие места здесь (в ИТ) менее сильная: на одну вакансию приходится в среднем до 3 резюме, в то время как </a:t>
            </a:r>
            <a:b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 другим отраслям – до 6 резюме», – </a:t>
            </a:r>
            <a:r>
              <a:rPr lang="ru-RU" sz="1300" b="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HeadHunte</a:t>
            </a:r>
            <a:r>
              <a:rPr lang="it-IT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r.ru</a:t>
            </a: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171450" indent="-171450">
              <a:lnSpc>
                <a:spcPct val="107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«По состоянию на начало 2022 года в России не хватает около 1 млн ИТ-специалистов, дефицит планируется закрыть к 2030 году», – Дмитрий Чернушенко, вице-премьер РФ – </a:t>
            </a:r>
            <a:r>
              <a:rPr lang="ru-RU" sz="1300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для РИА Новости</a:t>
            </a:r>
            <a:r>
              <a:rPr lang="it-IT" sz="1300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300" b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1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3AE47-E93F-D28F-B861-7E43DCF9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Обзор зарплат</a:t>
            </a:r>
            <a:r>
              <a:rPr lang="en-US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ИТ-специалистов за 2021 год</a:t>
            </a:r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0B1538D-5477-407B-F632-F2961109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87003"/>
              </p:ext>
            </p:extLst>
          </p:nvPr>
        </p:nvGraphicFramePr>
        <p:xfrm>
          <a:off x="1620242" y="1363672"/>
          <a:ext cx="8951516" cy="4259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770">
                  <a:extLst>
                    <a:ext uri="{9D8B030D-6E8A-4147-A177-3AD203B41FA5}">
                      <a16:colId xmlns:a16="http://schemas.microsoft.com/office/drawing/2014/main" val="3640685474"/>
                    </a:ext>
                  </a:extLst>
                </a:gridCol>
                <a:gridCol w="2045519">
                  <a:extLst>
                    <a:ext uri="{9D8B030D-6E8A-4147-A177-3AD203B41FA5}">
                      <a16:colId xmlns:a16="http://schemas.microsoft.com/office/drawing/2014/main" val="2476800174"/>
                    </a:ext>
                  </a:extLst>
                </a:gridCol>
                <a:gridCol w="2045519">
                  <a:extLst>
                    <a:ext uri="{9D8B030D-6E8A-4147-A177-3AD203B41FA5}">
                      <a16:colId xmlns:a16="http://schemas.microsoft.com/office/drawing/2014/main" val="1199449479"/>
                    </a:ext>
                  </a:extLst>
                </a:gridCol>
                <a:gridCol w="2304708">
                  <a:extLst>
                    <a:ext uri="{9D8B030D-6E8A-4147-A177-3AD203B41FA5}">
                      <a16:colId xmlns:a16="http://schemas.microsoft.com/office/drawing/2014/main" val="1479949030"/>
                    </a:ext>
                  </a:extLst>
                </a:gridCol>
              </a:tblGrid>
              <a:tr h="305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Junior</a:t>
                      </a:r>
                      <a:endParaRPr lang="ru-RU" sz="15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Middle</a:t>
                      </a:r>
                      <a:endParaRPr lang="ru-RU" sz="15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Senior</a:t>
                      </a:r>
                      <a:endParaRPr lang="ru-RU" sz="15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084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Java </a:t>
                      </a:r>
                      <a:r>
                        <a:rPr lang="ru-RU" sz="1500" dirty="0">
                          <a:effectLst/>
                        </a:rPr>
                        <a:t>разработчики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000 – 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120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130 000 – 230 000 </a:t>
                      </a:r>
                      <a:endParaRPr lang="ru-RU" sz="13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250 000 – 380 000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709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Golang </a:t>
                      </a:r>
                      <a:r>
                        <a:rPr lang="ru-RU" sz="1500" dirty="0">
                          <a:effectLst/>
                        </a:rPr>
                        <a:t>разработчики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120 000 – 160 000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160 000 – 360 000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360 000 – 650 000 </a:t>
                      </a:r>
                      <a:endParaRPr lang="ru-RU" sz="13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732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Ruby </a:t>
                      </a:r>
                      <a:r>
                        <a:rPr lang="ru-RU" sz="1500" dirty="0">
                          <a:effectLst/>
                        </a:rPr>
                        <a:t>разработчики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100 000 – 160 000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160 000 – 220 000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220 000 – 320 000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88074"/>
                  </a:ext>
                </a:extLst>
              </a:tr>
              <a:tr h="626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Android/Flutter </a:t>
                      </a:r>
                      <a:r>
                        <a:rPr lang="ru-RU" sz="1500" dirty="0">
                          <a:effectLst/>
                        </a:rPr>
                        <a:t>разработчики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100 000 – 160 000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160 000 – 280 000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280 000 – 360 000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31018"/>
                  </a:ext>
                </a:extLst>
              </a:tr>
              <a:tr h="626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Angular/</a:t>
                      </a:r>
                      <a:r>
                        <a:rPr lang="en-US" sz="1500" dirty="0" err="1">
                          <a:effectLst/>
                        </a:rPr>
                        <a:t>ExtJS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разработчики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80 000 – 110 000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120 000 – 180 000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200 000 – 300 000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106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C# </a:t>
                      </a:r>
                      <a:r>
                        <a:rPr lang="ru-RU" sz="1500" dirty="0">
                          <a:effectLst/>
                        </a:rPr>
                        <a:t>разработчики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60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000 – 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110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0 000 - 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180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000 – 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904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Специалисты</a:t>
                      </a:r>
                      <a:r>
                        <a:rPr lang="en-US" sz="1500" dirty="0">
                          <a:effectLst/>
                        </a:rPr>
                        <a:t> 1С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80 000 – 1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0 000 – 180 000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200 000 – 350 000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184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DevOps</a:t>
                      </a:r>
                      <a:r>
                        <a:rPr lang="ru-RU" sz="1500" dirty="0">
                          <a:effectLst/>
                        </a:rPr>
                        <a:t> инженеры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92 000 – 150 000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150 000 – 300 000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000- 450 000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227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ИБ инженеры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70 000 – 120 000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150 000 – 280 000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300 000 – 550 000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510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Аналитики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80 000 – 100 000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150 000 – 200 000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220 000 – 350 000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19" marR="1004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104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658320-9DF1-4EF5-3107-9442A5552101}"/>
              </a:ext>
            </a:extLst>
          </p:cNvPr>
          <p:cNvSpPr txBox="1"/>
          <p:nvPr/>
        </p:nvSpPr>
        <p:spPr>
          <a:xfrm>
            <a:off x="1547536" y="6193612"/>
            <a:ext cx="43781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Источник – Исследование </a:t>
            </a:r>
            <a:r>
              <a:rPr lang="en-US" dirty="0"/>
              <a:t>Korn Ferry, 2022</a:t>
            </a:r>
            <a:r>
              <a:rPr lang="ru-RU" dirty="0"/>
              <a:t> – по итогам 2021 года</a:t>
            </a:r>
          </a:p>
        </p:txBody>
      </p:sp>
    </p:spTree>
    <p:extLst>
      <p:ext uri="{BB962C8B-B14F-4D97-AF65-F5344CB8AC3E}">
        <p14:creationId xmlns:p14="http://schemas.microsoft.com/office/powerpoint/2010/main" val="7400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9C70B-BBBC-283F-F1AF-14416AD8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Аналитика по изменению средней ЗП в отрасли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96874-8B73-8D15-AE4A-38993B15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46" y="840959"/>
            <a:ext cx="4610654" cy="2073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5B56D-EDCC-0A38-DFDC-D281D09482E6}"/>
              </a:ext>
            </a:extLst>
          </p:cNvPr>
          <p:cNvSpPr txBox="1"/>
          <p:nvPr/>
        </p:nvSpPr>
        <p:spPr>
          <a:xfrm>
            <a:off x="6185769" y="6041050"/>
            <a:ext cx="4204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данных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 соискателей на сайте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habr.com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9FBAA77-CC38-6BE1-83C0-59BEE0EC228F}"/>
              </a:ext>
            </a:extLst>
          </p:cNvPr>
          <p:cNvGrpSpPr/>
          <p:nvPr/>
        </p:nvGrpSpPr>
        <p:grpSpPr>
          <a:xfrm>
            <a:off x="9237117" y="3522818"/>
            <a:ext cx="1667504" cy="1745132"/>
            <a:chOff x="2191971" y="3556790"/>
            <a:chExt cx="1667504" cy="174513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6AF38E5-8926-F647-1236-51514C21E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1971" y="3616611"/>
              <a:ext cx="361950" cy="16097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A4D2F0-19A8-2F80-CACE-98F48B4A4956}"/>
                </a:ext>
              </a:extLst>
            </p:cNvPr>
            <p:cNvSpPr txBox="1"/>
            <p:nvPr/>
          </p:nvSpPr>
          <p:spPr>
            <a:xfrm>
              <a:off x="2634385" y="3556790"/>
              <a:ext cx="1225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перцентиль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A4BD02-DD3E-35C4-466B-24089A0E550D}"/>
                </a:ext>
              </a:extLst>
            </p:cNvPr>
            <p:cNvSpPr txBox="1"/>
            <p:nvPr/>
          </p:nvSpPr>
          <p:spPr>
            <a:xfrm>
              <a:off x="2632071" y="3878597"/>
              <a:ext cx="1225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перцентиль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B50CEF-AC54-E2DE-A89E-44B472EFB296}"/>
                </a:ext>
              </a:extLst>
            </p:cNvPr>
            <p:cNvSpPr txBox="1"/>
            <p:nvPr/>
          </p:nvSpPr>
          <p:spPr>
            <a:xfrm>
              <a:off x="2632071" y="4343404"/>
              <a:ext cx="1225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Медиана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AB20A2-29B0-C856-81A4-32ACAA0CE776}"/>
                </a:ext>
              </a:extLst>
            </p:cNvPr>
            <p:cNvSpPr txBox="1"/>
            <p:nvPr/>
          </p:nvSpPr>
          <p:spPr>
            <a:xfrm>
              <a:off x="2632071" y="5055701"/>
              <a:ext cx="1225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перцентиль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2CDC08-BED1-2F3D-9753-82D9DE8096BF}"/>
                </a:ext>
              </a:extLst>
            </p:cNvPr>
            <p:cNvSpPr txBox="1"/>
            <p:nvPr/>
          </p:nvSpPr>
          <p:spPr>
            <a:xfrm>
              <a:off x="2631530" y="4808211"/>
              <a:ext cx="1225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перцентиль</a:t>
              </a: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29BC5C48-EBFF-6CB6-BBC4-DB8B074C9387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2488320" y="3679900"/>
              <a:ext cx="1460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74237E5C-9A22-7819-A25E-461818163143}"/>
                </a:ext>
              </a:extLst>
            </p:cNvPr>
            <p:cNvCxnSpPr/>
            <p:nvPr/>
          </p:nvCxnSpPr>
          <p:spPr>
            <a:xfrm flipH="1" flipV="1">
              <a:off x="2503985" y="4003217"/>
              <a:ext cx="1460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7471DC77-2126-6200-EDD5-8A248E19A9F1}"/>
                </a:ext>
              </a:extLst>
            </p:cNvPr>
            <p:cNvCxnSpPr/>
            <p:nvPr/>
          </p:nvCxnSpPr>
          <p:spPr>
            <a:xfrm flipH="1" flipV="1">
              <a:off x="2494542" y="4468315"/>
              <a:ext cx="1460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BB365D29-A587-8157-CBAA-AD6A5CB65FB7}"/>
                </a:ext>
              </a:extLst>
            </p:cNvPr>
            <p:cNvCxnSpPr/>
            <p:nvPr/>
          </p:nvCxnSpPr>
          <p:spPr>
            <a:xfrm flipH="1" flipV="1">
              <a:off x="2503985" y="4934801"/>
              <a:ext cx="1460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86B34930-5818-38B0-B056-6E03DB39E8E9}"/>
                </a:ext>
              </a:extLst>
            </p:cNvPr>
            <p:cNvCxnSpPr/>
            <p:nvPr/>
          </p:nvCxnSpPr>
          <p:spPr>
            <a:xfrm flipH="1" flipV="1">
              <a:off x="2501661" y="5178810"/>
              <a:ext cx="1460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F11A5A7-6E59-9F17-321E-1ADFAC26B2A7}"/>
              </a:ext>
            </a:extLst>
          </p:cNvPr>
          <p:cNvGrpSpPr/>
          <p:nvPr/>
        </p:nvGrpSpPr>
        <p:grpSpPr>
          <a:xfrm>
            <a:off x="5395808" y="3294522"/>
            <a:ext cx="3663928" cy="2060177"/>
            <a:chOff x="4504002" y="3091649"/>
            <a:chExt cx="5369905" cy="30194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A32A30B-8134-EA7C-0F9E-C13FDD274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4002" y="3091649"/>
              <a:ext cx="5334000" cy="30194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9DCC9-348A-B3CA-A967-2E9EB3ACA0F3}"/>
                </a:ext>
              </a:extLst>
            </p:cNvPr>
            <p:cNvSpPr txBox="1"/>
            <p:nvPr/>
          </p:nvSpPr>
          <p:spPr>
            <a:xfrm>
              <a:off x="5807242" y="4632911"/>
              <a:ext cx="684140" cy="36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16192"/>
                  </a:solidFill>
                </a:rPr>
                <a:t>110</a:t>
              </a:r>
              <a:r>
                <a:rPr lang="en-US" dirty="0">
                  <a:solidFill>
                    <a:srgbClr val="F16192"/>
                  </a:solidFill>
                </a:rPr>
                <a:t>k</a:t>
              </a:r>
              <a:endParaRPr lang="ru-RU" dirty="0">
                <a:solidFill>
                  <a:srgbClr val="F1619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96F551-FDB9-5324-C00F-051163D817A3}"/>
                </a:ext>
              </a:extLst>
            </p:cNvPr>
            <p:cNvSpPr txBox="1"/>
            <p:nvPr/>
          </p:nvSpPr>
          <p:spPr>
            <a:xfrm>
              <a:off x="6906088" y="4555291"/>
              <a:ext cx="778117" cy="58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0">
                  <a:solidFill>
                    <a:srgbClr val="F16192"/>
                  </a:solidFill>
                </a:defRPr>
              </a:lvl1pPr>
            </a:lstStyle>
            <a:p>
              <a:r>
                <a:rPr lang="ru-RU" b="1" dirty="0"/>
                <a:t>1</a:t>
              </a:r>
              <a:r>
                <a:rPr lang="en-US" b="1" dirty="0"/>
                <a:t>2</a:t>
              </a:r>
              <a:r>
                <a:rPr lang="ru-RU" b="1" dirty="0"/>
                <a:t>0</a:t>
              </a:r>
              <a:r>
                <a:rPr lang="en-US" b="1" dirty="0"/>
                <a:t>k</a:t>
              </a:r>
            </a:p>
            <a:p>
              <a:r>
                <a:rPr lang="en-US" dirty="0"/>
                <a:t>(+9%)</a:t>
              </a:r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3D401C-928A-7AA1-3908-5C00A7504DC5}"/>
                </a:ext>
              </a:extLst>
            </p:cNvPr>
            <p:cNvSpPr txBox="1"/>
            <p:nvPr/>
          </p:nvSpPr>
          <p:spPr>
            <a:xfrm>
              <a:off x="8015679" y="4432181"/>
              <a:ext cx="881489" cy="58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0">
                  <a:solidFill>
                    <a:srgbClr val="F16192"/>
                  </a:solidFill>
                </a:defRPr>
              </a:lvl1pPr>
            </a:lstStyle>
            <a:p>
              <a:r>
                <a:rPr lang="ru-RU" b="1" dirty="0"/>
                <a:t>1</a:t>
              </a:r>
              <a:r>
                <a:rPr lang="en-US" b="1" dirty="0"/>
                <a:t>37k</a:t>
              </a:r>
            </a:p>
            <a:p>
              <a:r>
                <a:rPr lang="en-US" dirty="0"/>
                <a:t>(+14%)</a:t>
              </a:r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C227B0-E93B-F713-888B-2495FC0EA181}"/>
                </a:ext>
              </a:extLst>
            </p:cNvPr>
            <p:cNvSpPr txBox="1"/>
            <p:nvPr/>
          </p:nvSpPr>
          <p:spPr>
            <a:xfrm>
              <a:off x="9095790" y="4407330"/>
              <a:ext cx="778117" cy="58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0">
                  <a:solidFill>
                    <a:srgbClr val="F16192"/>
                  </a:solidFill>
                </a:defRPr>
              </a:lvl1pPr>
            </a:lstStyle>
            <a:p>
              <a:r>
                <a:rPr lang="ru-RU" b="1" dirty="0"/>
                <a:t>1</a:t>
              </a:r>
              <a:r>
                <a:rPr lang="en-US" b="1" dirty="0"/>
                <a:t>40k</a:t>
              </a:r>
            </a:p>
            <a:p>
              <a:r>
                <a:rPr lang="en-US" dirty="0"/>
                <a:t>(+2%)</a:t>
              </a:r>
              <a:endParaRPr lang="ru-RU" dirty="0"/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71AB4BF-7CE4-FD2A-1D2A-744079FED0B0}"/>
              </a:ext>
            </a:extLst>
          </p:cNvPr>
          <p:cNvCxnSpPr/>
          <p:nvPr/>
        </p:nvCxnSpPr>
        <p:spPr>
          <a:xfrm>
            <a:off x="1533617" y="2974019"/>
            <a:ext cx="92150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B1D59D5-34A7-5929-537C-31BCB57C2188}"/>
              </a:ext>
            </a:extLst>
          </p:cNvPr>
          <p:cNvGrpSpPr/>
          <p:nvPr/>
        </p:nvGrpSpPr>
        <p:grpSpPr>
          <a:xfrm>
            <a:off x="6721302" y="837274"/>
            <a:ext cx="4094853" cy="707886"/>
            <a:chOff x="5049147" y="1041810"/>
            <a:chExt cx="4094853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30FA04-4168-DCA8-4B85-83A16D36D387}"/>
                </a:ext>
              </a:extLst>
            </p:cNvPr>
            <p:cNvSpPr txBox="1"/>
            <p:nvPr/>
          </p:nvSpPr>
          <p:spPr>
            <a:xfrm>
              <a:off x="6334792" y="1123099"/>
              <a:ext cx="280920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Прогнозируемый прирост среднерыночных зарплат разработчиков к концу 2022 года (</a:t>
              </a:r>
              <a:r>
                <a:rPr lang="ru-RU" b="0" u="sng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SuperJob.ru</a:t>
              </a:r>
              <a:r>
                <a:rPr lang="ru-RU" b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E6AE2A-2AA0-BEFD-004B-C2C1CE7F1933}"/>
                </a:ext>
              </a:extLst>
            </p:cNvPr>
            <p:cNvSpPr txBox="1"/>
            <p:nvPr/>
          </p:nvSpPr>
          <p:spPr>
            <a:xfrm>
              <a:off x="5049147" y="1041810"/>
              <a:ext cx="134341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 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701DCB6-E3F5-A0CA-944D-8C6F65951F93}"/>
                </a:ext>
              </a:extLst>
            </p:cNvPr>
            <p:cNvCxnSpPr>
              <a:cxnSpLocks/>
            </p:cNvCxnSpPr>
            <p:nvPr/>
          </p:nvCxnSpPr>
          <p:spPr>
            <a:xfrm>
              <a:off x="6274127" y="1127342"/>
              <a:ext cx="0" cy="538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76EA085-5AE5-227C-25DE-34E168BF05ED}"/>
              </a:ext>
            </a:extLst>
          </p:cNvPr>
          <p:cNvSpPr txBox="1"/>
          <p:nvPr/>
        </p:nvSpPr>
        <p:spPr>
          <a:xfrm>
            <a:off x="6771952" y="1680810"/>
            <a:ext cx="3984281" cy="9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Медианная зарплата в ИТ-индустрии (</a:t>
            </a:r>
            <a:r>
              <a:rPr lang="ru-RU" dirty="0" err="1">
                <a:solidFill>
                  <a:schemeClr val="tx2"/>
                </a:solidFill>
              </a:rPr>
              <a:t>Habr</a:t>
            </a:r>
            <a:r>
              <a:rPr lang="ru-RU" dirty="0">
                <a:solidFill>
                  <a:schemeClr val="tx2"/>
                </a:solidFill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/>
                </a:solidFill>
              </a:rPr>
              <a:t>•  210 000 ₽ </a:t>
            </a:r>
            <a:r>
              <a:rPr lang="ru-RU" dirty="0">
                <a:solidFill>
                  <a:schemeClr val="tx2"/>
                </a:solidFill>
              </a:rPr>
              <a:t>— Москва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/>
                </a:solidFill>
              </a:rPr>
              <a:t>•  180 000 ₽ </a:t>
            </a:r>
            <a:r>
              <a:rPr lang="ru-RU" dirty="0">
                <a:solidFill>
                  <a:schemeClr val="tx2"/>
                </a:solidFill>
              </a:rPr>
              <a:t>— Санкт-Петербург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/>
                </a:solidFill>
              </a:rPr>
              <a:t>•  150 000 ₽ </a:t>
            </a:r>
            <a:r>
              <a:rPr lang="ru-RU" dirty="0">
                <a:solidFill>
                  <a:schemeClr val="tx2"/>
                </a:solidFill>
              </a:rPr>
              <a:t>— остальные регионы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28DA9A-F4E2-0D97-1D4D-A7CAC3ABD991}"/>
              </a:ext>
            </a:extLst>
          </p:cNvPr>
          <p:cNvSpPr txBox="1"/>
          <p:nvPr/>
        </p:nvSpPr>
        <p:spPr>
          <a:xfrm>
            <a:off x="1492623" y="3697940"/>
            <a:ext cx="38685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7,5% </a:t>
            </a:r>
            <a:r>
              <a:rPr lang="ru-RU" dirty="0">
                <a:solidFill>
                  <a:schemeClr val="accent1"/>
                </a:solidFill>
              </a:rPr>
              <a:t>— в «Газпроме» с января 2022 г. </a:t>
            </a:r>
            <a:r>
              <a:rPr lang="ru-RU" sz="900" dirty="0">
                <a:solidFill>
                  <a:schemeClr val="accent1"/>
                </a:solidFill>
              </a:rPr>
              <a:t>(Ведомости)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9% </a:t>
            </a:r>
            <a:r>
              <a:rPr lang="ru-RU" dirty="0">
                <a:solidFill>
                  <a:schemeClr val="accent1"/>
                </a:solidFill>
              </a:rPr>
              <a:t>(но не меньше чем на 10 000 ₽) — в «Северстали» с 1 апреля 2022 г. В 2022 г. средняя заработная плата в «Северстали» вырастет на 15% (представитель компании). </a:t>
            </a:r>
            <a:r>
              <a:rPr lang="ru-RU" sz="900" dirty="0">
                <a:solidFill>
                  <a:schemeClr val="accent1"/>
                </a:solidFill>
              </a:rPr>
              <a:t>(Ведомости)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20% </a:t>
            </a:r>
            <a:r>
              <a:rPr lang="ru-RU" dirty="0">
                <a:solidFill>
                  <a:schemeClr val="accent1"/>
                </a:solidFill>
              </a:rPr>
              <a:t>— в «Лаборатории Касперского» с апреля 2022 г.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A19FC0-40B2-045E-7A35-1274C1B8D662}"/>
              </a:ext>
            </a:extLst>
          </p:cNvPr>
          <p:cNvSpPr txBox="1"/>
          <p:nvPr/>
        </p:nvSpPr>
        <p:spPr>
          <a:xfrm>
            <a:off x="1593477" y="3182780"/>
            <a:ext cx="3193676" cy="474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Индексация заработной платы среди крупных компаний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1B3677-BAE1-E120-DC2B-DC5D4B35C541}"/>
              </a:ext>
            </a:extLst>
          </p:cNvPr>
          <p:cNvSpPr txBox="1"/>
          <p:nvPr/>
        </p:nvSpPr>
        <p:spPr>
          <a:xfrm>
            <a:off x="3193680" y="5721442"/>
            <a:ext cx="23047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 инфляция в апреле в годовом выражении (Росстат). </a:t>
            </a:r>
            <a:br>
              <a:rPr lang="ru-RU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от 01.06.2022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FDDB8B-C802-8D66-D3DA-BF224AD8A159}"/>
              </a:ext>
            </a:extLst>
          </p:cNvPr>
          <p:cNvSpPr txBox="1"/>
          <p:nvPr/>
        </p:nvSpPr>
        <p:spPr>
          <a:xfrm>
            <a:off x="1585160" y="5615954"/>
            <a:ext cx="1699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 i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17,6%</a:t>
            </a:r>
          </a:p>
        </p:txBody>
      </p:sp>
    </p:spTree>
    <p:extLst>
      <p:ext uri="{BB962C8B-B14F-4D97-AF65-F5344CB8AC3E}">
        <p14:creationId xmlns:p14="http://schemas.microsoft.com/office/powerpoint/2010/main" val="102981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5B619B-AD61-4E9A-8A6B-E70AD0100693}"/>
              </a:ext>
            </a:extLst>
          </p:cNvPr>
          <p:cNvSpPr/>
          <p:nvPr/>
        </p:nvSpPr>
        <p:spPr>
          <a:xfrm>
            <a:off x="1143001" y="2787601"/>
            <a:ext cx="9906000" cy="702303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4C4D47-08C7-4CCA-9F98-647C0B204C2F}"/>
              </a:ext>
            </a:extLst>
          </p:cNvPr>
          <p:cNvSpPr/>
          <p:nvPr/>
        </p:nvSpPr>
        <p:spPr>
          <a:xfrm>
            <a:off x="6096000" y="4346256"/>
            <a:ext cx="4953000" cy="74319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099E5E-1889-4BED-B83D-D6864BB54F60}"/>
              </a:ext>
            </a:extLst>
          </p:cNvPr>
          <p:cNvSpPr/>
          <p:nvPr/>
        </p:nvSpPr>
        <p:spPr>
          <a:xfrm>
            <a:off x="1143001" y="1567148"/>
            <a:ext cx="9906000" cy="4751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24D1DC-818F-4442-97FA-0865FDB6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Приоритеты работодателей-2022: планы и реальность</a:t>
            </a:r>
            <a:endParaRPr lang="ru-RU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BBEB31-783B-4DEB-B030-C0611E6D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809" y="960714"/>
            <a:ext cx="4276803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Реальность: ТОП-5 результатов опроса* </a:t>
            </a:r>
            <a:br>
              <a:rPr lang="ru-RU" alt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11-17 </a:t>
            </a:r>
            <a:r>
              <a:rPr lang="ru-RU" alt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марта 2022 года: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ru-RU" altLang="ru-RU" sz="1200" dirty="0">
                <a:latin typeface="Arial" panose="020B0604020202020204" pitchFamily="34" charset="0"/>
                <a:cs typeface="Times New Roman" panose="02020603050405020304" pitchFamily="18" charset="0"/>
              </a:rPr>
              <a:t>Оплата труда</a:t>
            </a:r>
            <a:r>
              <a:rPr lang="ru-RU" altLang="ru-RU" sz="1200" b="0" dirty="0">
                <a:latin typeface="Arial" panose="020B0604020202020204" pitchFamily="34" charset="0"/>
                <a:cs typeface="Times New Roman" panose="02020603050405020304" pitchFamily="18" charset="0"/>
              </a:rPr>
              <a:t>: 62% будут повышать / уже повысили зарплату сотрудникам на 4-9%. 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Найм: </a:t>
            </a: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37% приостановили найм, 17% будут нанимать персонал в ближайшие 3 месяца, </a:t>
            </a:r>
            <a:b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24% будут только замещать уходящих сотрудников. 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Компетенции: </a:t>
            </a:r>
            <a:r>
              <a:rPr lang="ru-RU" altLang="ru-RU" sz="12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продажи,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ИТ</a:t>
            </a:r>
            <a:r>
              <a:rPr lang="ru-RU" altLang="ru-RU" sz="12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и производство – наиболее востребованные специализации, найм </a:t>
            </a:r>
            <a:br>
              <a:rPr lang="ru-RU" altLang="ru-RU" sz="12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2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 сокращается 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ru-RU" altLang="ru-RU" sz="1200" dirty="0">
                <a:latin typeface="Arial" panose="020B0604020202020204" pitchFamily="34" charset="0"/>
                <a:cs typeface="Times New Roman" panose="02020603050405020304" pitchFamily="18" charset="0"/>
              </a:rPr>
              <a:t>Затраты на развитие</a:t>
            </a:r>
            <a:r>
              <a:rPr lang="ru-RU" alt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46% работодателей решили оптимизировать затраты, 36% приостановили бизнес-трансформацию, 16% отложили выплату бонусов. 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Релокация</a:t>
            </a: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51% международных компаний в России имеет возможность релокации сотрудников, 17% предлагают ее в данный момент.</a:t>
            </a:r>
            <a:endParaRPr lang="ru-RU" altLang="ru-RU" sz="1600" b="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40C44-639B-4884-9ADF-1D111159E38C}"/>
              </a:ext>
            </a:extLst>
          </p:cNvPr>
          <p:cNvSpPr txBox="1"/>
          <p:nvPr/>
        </p:nvSpPr>
        <p:spPr>
          <a:xfrm flipH="1">
            <a:off x="6108810" y="5949907"/>
            <a:ext cx="4684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* Пульс-опрос кадрового агентства </a:t>
            </a:r>
            <a:r>
              <a:rPr lang="en-US" b="0" i="1" dirty="0" err="1">
                <a:latin typeface="Arial" panose="020B0604020202020204" pitchFamily="34" charset="0"/>
                <a:cs typeface="Arial" panose="020B0604020202020204" pitchFamily="34" charset="0"/>
              </a:rPr>
              <a:t>Antal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Russia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об изменении планов работодателей в РФ (опрошены руководители 302 компаний), март 2022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D1788-3060-44F2-BD86-F3D7946F609D}"/>
              </a:ext>
            </a:extLst>
          </p:cNvPr>
          <p:cNvSpPr txBox="1"/>
          <p:nvPr/>
        </p:nvSpPr>
        <p:spPr>
          <a:xfrm>
            <a:off x="1547534" y="991492"/>
            <a:ext cx="37819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на 2022*  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Оплата труда: </a:t>
            </a:r>
            <a:r>
              <a:rPr lang="ru-RU" alt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77% планируют повышать зарплаты на 4-9%.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Найм: </a:t>
            </a: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планируют увеличить найм, </a:t>
            </a:r>
            <a:b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– только замещать уходящих сотрудников. </a:t>
            </a:r>
            <a:b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2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Компетенции: </a:t>
            </a:r>
            <a:r>
              <a:rPr lang="ru-RU" altLang="ru-RU" sz="12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продажи,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lang="ru-RU" altLang="ru-RU" sz="12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производство, инжиниринг, наиболее востребованы.</a:t>
            </a:r>
            <a:br>
              <a:rPr lang="ru-RU" altLang="ru-RU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Бизнес-ожидания</a:t>
            </a:r>
            <a:r>
              <a:rPr lang="ru-RU" altLang="ru-RU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 российских </a:t>
            </a:r>
            <a:br>
              <a:rPr lang="ru-RU" sz="12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54% международных компаний прогнозируют успешный 2022 год, 11% работодателей планируют открыть новые офисы в России.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666B3-4C64-4494-B515-1C4D2E21EBC9}"/>
              </a:ext>
            </a:extLst>
          </p:cNvPr>
          <p:cNvSpPr txBox="1"/>
          <p:nvPr/>
        </p:nvSpPr>
        <p:spPr>
          <a:xfrm>
            <a:off x="1560344" y="5949908"/>
            <a:ext cx="3781982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  <a:r>
              <a:rPr lang="en-US" b="0" i="1" dirty="0" err="1">
                <a:latin typeface="Arial" panose="020B0604020202020204" pitchFamily="34" charset="0"/>
                <a:cs typeface="Arial" panose="020B0604020202020204" pitchFamily="34" charset="0"/>
              </a:rPr>
              <a:t>Antal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Russia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HR-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планам и бюджетам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на 2022, 12.10.2021 – 12.11.2021, руководители 123 компаний)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DABA5-5142-47AA-B73B-0D36A4D60D02}"/>
              </a:ext>
            </a:extLst>
          </p:cNvPr>
          <p:cNvSpPr txBox="1"/>
          <p:nvPr/>
        </p:nvSpPr>
        <p:spPr>
          <a:xfrm>
            <a:off x="1544251" y="5272060"/>
            <a:ext cx="693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Перспектива развития ИТ-отрасли: рост продолжится, и дефицит ИТ-специалистов сохранится</a:t>
            </a:r>
          </a:p>
        </p:txBody>
      </p:sp>
    </p:spTree>
    <p:extLst>
      <p:ext uri="{BB962C8B-B14F-4D97-AF65-F5344CB8AC3E}">
        <p14:creationId xmlns:p14="http://schemas.microsoft.com/office/powerpoint/2010/main" val="167201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9EA08-4719-B0EF-0429-C9460D7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ИТ-специалисты ждут от работодателя</a:t>
            </a:r>
          </a:p>
        </p:txBody>
      </p:sp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B8D30682-A3A8-56D0-9998-0D9CB0C785AF}"/>
              </a:ext>
            </a:extLst>
          </p:cNvPr>
          <p:cNvSpPr/>
          <p:nvPr/>
        </p:nvSpPr>
        <p:spPr>
          <a:xfrm>
            <a:off x="1876010" y="1279118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29ADA-E341-E097-376E-8562860DC2FE}"/>
              </a:ext>
            </a:extLst>
          </p:cNvPr>
          <p:cNvSpPr txBox="1"/>
          <p:nvPr/>
        </p:nvSpPr>
        <p:spPr>
          <a:xfrm>
            <a:off x="2031351" y="1437764"/>
            <a:ext cx="2077375" cy="5425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463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Интересные задачи и проекты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724F5E06-EBEA-25E0-8F60-4BAEC3D6210B}"/>
              </a:ext>
            </a:extLst>
          </p:cNvPr>
          <p:cNvSpPr/>
          <p:nvPr/>
        </p:nvSpPr>
        <p:spPr>
          <a:xfrm>
            <a:off x="1876010" y="2714305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27622-D97B-BC6E-6832-3EF0D829ED27}"/>
              </a:ext>
            </a:extLst>
          </p:cNvPr>
          <p:cNvSpPr txBox="1"/>
          <p:nvPr/>
        </p:nvSpPr>
        <p:spPr>
          <a:xfrm>
            <a:off x="2031351" y="2872951"/>
            <a:ext cx="2077375" cy="5425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463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Справедливое вознаграждение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E4FA0FA1-8CB4-53F7-FB13-27C53E0F3EAD}"/>
              </a:ext>
            </a:extLst>
          </p:cNvPr>
          <p:cNvSpPr/>
          <p:nvPr/>
        </p:nvSpPr>
        <p:spPr>
          <a:xfrm>
            <a:off x="1876010" y="4183778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2093-0C90-8F53-1F8A-331364AF160E}"/>
              </a:ext>
            </a:extLst>
          </p:cNvPr>
          <p:cNvSpPr txBox="1"/>
          <p:nvPr/>
        </p:nvSpPr>
        <p:spPr>
          <a:xfrm>
            <a:off x="2031350" y="4255225"/>
            <a:ext cx="2303740" cy="99283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463" spc="-3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Регулярный пересмотр </a:t>
            </a: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заработных плат </a:t>
            </a:r>
            <a:b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</a:t>
            </a:r>
            <a:r>
              <a:rPr lang="en-US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performance review</a:t>
            </a:r>
            <a:endParaRPr lang="ru-RU" dirty="0"/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9FC90B42-8198-DB48-D801-36C247605C6D}"/>
              </a:ext>
            </a:extLst>
          </p:cNvPr>
          <p:cNvSpPr/>
          <p:nvPr/>
        </p:nvSpPr>
        <p:spPr>
          <a:xfrm>
            <a:off x="4882978" y="742616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A364E-FA17-6523-6D9F-2DDDE36E7893}"/>
              </a:ext>
            </a:extLst>
          </p:cNvPr>
          <p:cNvSpPr txBox="1"/>
          <p:nvPr/>
        </p:nvSpPr>
        <p:spPr>
          <a:xfrm>
            <a:off x="5038318" y="901262"/>
            <a:ext cx="2178936" cy="797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команда единомышленников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2E30D54E-ED1B-EC53-BE58-66FBFADA8985}"/>
              </a:ext>
            </a:extLst>
          </p:cNvPr>
          <p:cNvSpPr/>
          <p:nvPr/>
        </p:nvSpPr>
        <p:spPr>
          <a:xfrm>
            <a:off x="4882978" y="2174007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26AFD-4DF3-4CBD-7687-C555BDD24F60}"/>
              </a:ext>
            </a:extLst>
          </p:cNvPr>
          <p:cNvSpPr txBox="1"/>
          <p:nvPr/>
        </p:nvSpPr>
        <p:spPr>
          <a:xfrm>
            <a:off x="5038318" y="2332654"/>
            <a:ext cx="2178936" cy="556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Минимум бюрократии</a:t>
            </a:r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0D34412C-7AF8-B078-0D33-E5A459DB39F7}"/>
              </a:ext>
            </a:extLst>
          </p:cNvPr>
          <p:cNvSpPr/>
          <p:nvPr/>
        </p:nvSpPr>
        <p:spPr>
          <a:xfrm>
            <a:off x="4882978" y="3605398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896CD-F8C4-1B65-3EDE-68DD7A2CCBA5}"/>
              </a:ext>
            </a:extLst>
          </p:cNvPr>
          <p:cNvSpPr txBox="1"/>
          <p:nvPr/>
        </p:nvSpPr>
        <p:spPr>
          <a:xfrm>
            <a:off x="5038318" y="3764044"/>
            <a:ext cx="2012770" cy="9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Гибкий подход </a:t>
            </a: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(возможность удаленной работы и гибридного </a:t>
            </a:r>
            <a:b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формата)</a:t>
            </a:r>
          </a:p>
        </p:txBody>
      </p:sp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FA68140-590C-E5CF-003E-23101FF857A7}"/>
              </a:ext>
            </a:extLst>
          </p:cNvPr>
          <p:cNvSpPr/>
          <p:nvPr/>
        </p:nvSpPr>
        <p:spPr>
          <a:xfrm>
            <a:off x="7713026" y="1151835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D5082-7D52-BC0B-79B6-BC40E93B339A}"/>
              </a:ext>
            </a:extLst>
          </p:cNvPr>
          <p:cNvSpPr txBox="1"/>
          <p:nvPr/>
        </p:nvSpPr>
        <p:spPr>
          <a:xfrm>
            <a:off x="7868367" y="1310482"/>
            <a:ext cx="2081281" cy="5566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Заботу о здоровье </a:t>
            </a:r>
            <a:b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work-life balance</a:t>
            </a:r>
            <a:endParaRPr lang="ru-RU" sz="1463" dirty="0">
              <a:solidFill>
                <a:schemeClr val="tx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блачко с текстом: прямоугольное 16">
            <a:extLst>
              <a:ext uri="{FF2B5EF4-FFF2-40B4-BE49-F238E27FC236}">
                <a16:creationId xmlns:a16="http://schemas.microsoft.com/office/drawing/2014/main" id="{9E20AC57-8D61-EAFC-3124-D6351363BEF0}"/>
              </a:ext>
            </a:extLst>
          </p:cNvPr>
          <p:cNvSpPr/>
          <p:nvPr/>
        </p:nvSpPr>
        <p:spPr>
          <a:xfrm>
            <a:off x="7713026" y="2766641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45C8D-074A-AB40-F4FE-083FBA4B572A}"/>
              </a:ext>
            </a:extLst>
          </p:cNvPr>
          <p:cNvSpPr txBox="1"/>
          <p:nvPr/>
        </p:nvSpPr>
        <p:spPr>
          <a:xfrm>
            <a:off x="7868366" y="2925288"/>
            <a:ext cx="2459080" cy="5566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Стабильность </a:t>
            </a:r>
            <a:b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безопасность</a:t>
            </a:r>
          </a:p>
        </p:txBody>
      </p:sp>
      <p:sp>
        <p:nvSpPr>
          <p:cNvPr id="19" name="Облачко с текстом: прямоугольное 18">
            <a:extLst>
              <a:ext uri="{FF2B5EF4-FFF2-40B4-BE49-F238E27FC236}">
                <a16:creationId xmlns:a16="http://schemas.microsoft.com/office/drawing/2014/main" id="{6920979D-E507-BBC5-A5BC-F34A62B7461B}"/>
              </a:ext>
            </a:extLst>
          </p:cNvPr>
          <p:cNvSpPr/>
          <p:nvPr/>
        </p:nvSpPr>
        <p:spPr>
          <a:xfrm>
            <a:off x="7713026" y="4321517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71933-6F1F-7434-F207-28EE0C58C642}"/>
              </a:ext>
            </a:extLst>
          </p:cNvPr>
          <p:cNvSpPr txBox="1"/>
          <p:nvPr/>
        </p:nvSpPr>
        <p:spPr>
          <a:xfrm>
            <a:off x="7868366" y="4480164"/>
            <a:ext cx="1965872" cy="5566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Комфортные условия труда</a:t>
            </a: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FD11F2E6-7930-4ED4-76CF-25E0CDE73B2D}"/>
              </a:ext>
            </a:extLst>
          </p:cNvPr>
          <p:cNvSpPr/>
          <p:nvPr/>
        </p:nvSpPr>
        <p:spPr>
          <a:xfrm>
            <a:off x="4882978" y="5036790"/>
            <a:ext cx="2459080" cy="1236458"/>
          </a:xfrm>
          <a:prstGeom prst="wedgeRectCallout">
            <a:avLst>
              <a:gd name="adj1" fmla="val -33469"/>
              <a:gd name="adj2" fmla="val 60346"/>
            </a:avLst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46D472-8C2B-B8BD-C838-174CF0FEFBD8}"/>
              </a:ext>
            </a:extLst>
          </p:cNvPr>
          <p:cNvSpPr txBox="1"/>
          <p:nvPr/>
        </p:nvSpPr>
        <p:spPr>
          <a:xfrm>
            <a:off x="5038319" y="5195437"/>
            <a:ext cx="2206085" cy="556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463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развитие и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78322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CD91A-2531-4A5F-8BC8-27E379B1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Демотиваторы ИТ-профессионалов: вчера и сегодня</a:t>
            </a:r>
            <a:endParaRPr lang="ru-RU" b="1" dirty="0"/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4AFBFF46-2D07-42CE-B603-53DA4683CA7D}"/>
              </a:ext>
            </a:extLst>
          </p:cNvPr>
          <p:cNvSpPr/>
          <p:nvPr/>
        </p:nvSpPr>
        <p:spPr>
          <a:xfrm>
            <a:off x="1716398" y="5454198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4C151961-13C4-42E1-A2D2-85F8EC31D222}"/>
              </a:ext>
            </a:extLst>
          </p:cNvPr>
          <p:cNvSpPr/>
          <p:nvPr/>
        </p:nvSpPr>
        <p:spPr>
          <a:xfrm>
            <a:off x="1716398" y="1221809"/>
            <a:ext cx="4140000" cy="73857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4200C-BFF7-4100-8CE1-214D3D5F78EE}"/>
              </a:ext>
            </a:extLst>
          </p:cNvPr>
          <p:cNvSpPr txBox="1"/>
          <p:nvPr/>
        </p:nvSpPr>
        <p:spPr>
          <a:xfrm>
            <a:off x="2620330" y="1338359"/>
            <a:ext cx="19026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зарплата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бонусы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AAE7D710-B014-4DAE-85D8-26B9EE707416}"/>
              </a:ext>
            </a:extLst>
          </p:cNvPr>
          <p:cNvSpPr/>
          <p:nvPr/>
        </p:nvSpPr>
        <p:spPr>
          <a:xfrm>
            <a:off x="1716399" y="3301635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4EF1B-5E3A-464B-B492-D841017672EE}"/>
              </a:ext>
            </a:extLst>
          </p:cNvPr>
          <p:cNvSpPr txBox="1"/>
          <p:nvPr/>
        </p:nvSpPr>
        <p:spPr>
          <a:xfrm>
            <a:off x="2620329" y="3468219"/>
            <a:ext cx="31301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или малый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обучения</a:t>
            </a: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A9155499-5690-413E-9FB9-EF3D249E7EAD}"/>
              </a:ext>
            </a:extLst>
          </p:cNvPr>
          <p:cNvSpPr/>
          <p:nvPr/>
        </p:nvSpPr>
        <p:spPr>
          <a:xfrm>
            <a:off x="1716398" y="2225353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6F3CA-2949-4725-AEA4-87EC37AECB99}"/>
              </a:ext>
            </a:extLst>
          </p:cNvPr>
          <p:cNvSpPr txBox="1"/>
          <p:nvPr/>
        </p:nvSpPr>
        <p:spPr>
          <a:xfrm>
            <a:off x="2620329" y="2342202"/>
            <a:ext cx="215949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шансов для  карьерного роста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A8C9FD-B6E2-4D7C-AEC2-11B45D106997}"/>
              </a:ext>
            </a:extLst>
          </p:cNvPr>
          <p:cNvGrpSpPr/>
          <p:nvPr/>
        </p:nvGrpSpPr>
        <p:grpSpPr>
          <a:xfrm>
            <a:off x="1760495" y="1021512"/>
            <a:ext cx="698459" cy="727511"/>
            <a:chOff x="4845293" y="2129881"/>
            <a:chExt cx="1109607" cy="1109607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61CC215-FA53-4B33-B720-DEA69760F1A4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BA981DA-E2B8-440D-BDDC-6C6E43996D80}"/>
                </a:ext>
              </a:extLst>
            </p:cNvPr>
            <p:cNvSpPr/>
            <p:nvPr/>
          </p:nvSpPr>
          <p:spPr>
            <a:xfrm>
              <a:off x="4923848" y="2208434"/>
              <a:ext cx="952502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1CF2E25-6119-4901-8FF6-D1F7D863E0BC}"/>
              </a:ext>
            </a:extLst>
          </p:cNvPr>
          <p:cNvGrpSpPr/>
          <p:nvPr/>
        </p:nvGrpSpPr>
        <p:grpSpPr>
          <a:xfrm>
            <a:off x="1760495" y="2098152"/>
            <a:ext cx="698459" cy="727511"/>
            <a:chOff x="4845293" y="2129881"/>
            <a:chExt cx="1109607" cy="1109607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9738AF8-2B6E-4237-BEF7-E868B7E6FFCC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0EA65FC-0E43-4AE6-99B7-45DA87248419}"/>
                </a:ext>
              </a:extLst>
            </p:cNvPr>
            <p:cNvSpPr/>
            <p:nvPr/>
          </p:nvSpPr>
          <p:spPr>
            <a:xfrm>
              <a:off x="4923848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6CE04B3-8D9A-4B40-9E0B-7BD3CD361EBE}"/>
              </a:ext>
            </a:extLst>
          </p:cNvPr>
          <p:cNvGrpSpPr/>
          <p:nvPr/>
        </p:nvGrpSpPr>
        <p:grpSpPr>
          <a:xfrm>
            <a:off x="1760495" y="3174792"/>
            <a:ext cx="698459" cy="727511"/>
            <a:chOff x="4845293" y="2129881"/>
            <a:chExt cx="1109607" cy="1109607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26FA6CC-B319-4EED-B89D-B1D586B577DE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A4318A0-9550-42DA-9325-84A17B1EB1E4}"/>
                </a:ext>
              </a:extLst>
            </p:cNvPr>
            <p:cNvSpPr/>
            <p:nvPr/>
          </p:nvSpPr>
          <p:spPr>
            <a:xfrm>
              <a:off x="4923847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05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Скругленный прямоугольник 4">
            <a:extLst>
              <a:ext uri="{FF2B5EF4-FFF2-40B4-BE49-F238E27FC236}">
                <a16:creationId xmlns:a16="http://schemas.microsoft.com/office/drawing/2014/main" id="{3CFD29E2-3EFD-406A-8177-2305C2EC6369}"/>
              </a:ext>
            </a:extLst>
          </p:cNvPr>
          <p:cNvSpPr/>
          <p:nvPr/>
        </p:nvSpPr>
        <p:spPr>
          <a:xfrm>
            <a:off x="1728052" y="4377917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734B8A5-41DB-473D-A61F-AE26F8DBC332}"/>
              </a:ext>
            </a:extLst>
          </p:cNvPr>
          <p:cNvGrpSpPr/>
          <p:nvPr/>
        </p:nvGrpSpPr>
        <p:grpSpPr>
          <a:xfrm>
            <a:off x="1760495" y="4251432"/>
            <a:ext cx="698459" cy="727511"/>
            <a:chOff x="4845293" y="2129881"/>
            <a:chExt cx="1109607" cy="1109607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6E4E667-7681-44D8-BB70-730949F26AD9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2B99D118-7E29-4A95-98A8-CF8FA11DA656}"/>
                </a:ext>
              </a:extLst>
            </p:cNvPr>
            <p:cNvSpPr/>
            <p:nvPr/>
          </p:nvSpPr>
          <p:spPr>
            <a:xfrm>
              <a:off x="4923847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1FC1E91-DF93-4527-BF9B-B7A3034FECB7}"/>
              </a:ext>
            </a:extLst>
          </p:cNvPr>
          <p:cNvGrpSpPr/>
          <p:nvPr/>
        </p:nvGrpSpPr>
        <p:grpSpPr>
          <a:xfrm>
            <a:off x="1760495" y="5328073"/>
            <a:ext cx="698459" cy="727511"/>
            <a:chOff x="4845293" y="2129881"/>
            <a:chExt cx="1109607" cy="1109607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3787DF5-1E86-4C65-A123-588023163190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B172F6C9-55CA-4B3E-826A-3C6DB1F039BA}"/>
                </a:ext>
              </a:extLst>
            </p:cNvPr>
            <p:cNvSpPr/>
            <p:nvPr/>
          </p:nvSpPr>
          <p:spPr>
            <a:xfrm>
              <a:off x="4923847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05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6C985ED-4ACC-4EED-9207-58F8922F0FFE}"/>
              </a:ext>
            </a:extLst>
          </p:cNvPr>
          <p:cNvSpPr txBox="1"/>
          <p:nvPr/>
        </p:nvSpPr>
        <p:spPr>
          <a:xfrm>
            <a:off x="2620329" y="4487848"/>
            <a:ext cx="32971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Неразвитая корпоративная культура, бюрократия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E4BB78-DD9A-4F7B-A369-CA72110D88EE}"/>
              </a:ext>
            </a:extLst>
          </p:cNvPr>
          <p:cNvSpPr txBox="1"/>
          <p:nvPr/>
        </p:nvSpPr>
        <p:spPr>
          <a:xfrm>
            <a:off x="2620329" y="5613634"/>
            <a:ext cx="215949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work-life balance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4">
            <a:extLst>
              <a:ext uri="{FF2B5EF4-FFF2-40B4-BE49-F238E27FC236}">
                <a16:creationId xmlns:a16="http://schemas.microsoft.com/office/drawing/2014/main" id="{6EF9F92E-9286-4809-BCA5-EB201CC5EFBE}"/>
              </a:ext>
            </a:extLst>
          </p:cNvPr>
          <p:cNvSpPr/>
          <p:nvPr/>
        </p:nvSpPr>
        <p:spPr>
          <a:xfrm>
            <a:off x="6096000" y="5454198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2" name="Скругленный прямоугольник 4">
            <a:extLst>
              <a:ext uri="{FF2B5EF4-FFF2-40B4-BE49-F238E27FC236}">
                <a16:creationId xmlns:a16="http://schemas.microsoft.com/office/drawing/2014/main" id="{38E26109-D43C-4338-BB79-6AC1177AE772}"/>
              </a:ext>
            </a:extLst>
          </p:cNvPr>
          <p:cNvSpPr/>
          <p:nvPr/>
        </p:nvSpPr>
        <p:spPr>
          <a:xfrm>
            <a:off x="6096000" y="1221809"/>
            <a:ext cx="4140000" cy="73857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4BB2DE-DF06-4E02-A0FF-7F3A53BE874B}"/>
              </a:ext>
            </a:extLst>
          </p:cNvPr>
          <p:cNvSpPr txBox="1"/>
          <p:nvPr/>
        </p:nvSpPr>
        <p:spPr>
          <a:xfrm>
            <a:off x="6999931" y="1284458"/>
            <a:ext cx="28254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Падение доходов</a:t>
            </a:r>
          </a:p>
        </p:txBody>
      </p:sp>
      <p:sp>
        <p:nvSpPr>
          <p:cNvPr id="34" name="Скругленный прямоугольник 4">
            <a:extLst>
              <a:ext uri="{FF2B5EF4-FFF2-40B4-BE49-F238E27FC236}">
                <a16:creationId xmlns:a16="http://schemas.microsoft.com/office/drawing/2014/main" id="{28B3885D-875B-4681-B03D-79B92841E062}"/>
              </a:ext>
            </a:extLst>
          </p:cNvPr>
          <p:cNvSpPr/>
          <p:nvPr/>
        </p:nvSpPr>
        <p:spPr>
          <a:xfrm>
            <a:off x="6096001" y="3301635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79B277-A7C3-42B8-B641-A378B789E74E}"/>
              </a:ext>
            </a:extLst>
          </p:cNvPr>
          <p:cNvSpPr txBox="1"/>
          <p:nvPr/>
        </p:nvSpPr>
        <p:spPr>
          <a:xfrm>
            <a:off x="6999932" y="3468219"/>
            <a:ext cx="25376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доступности современных технологий</a:t>
            </a:r>
          </a:p>
        </p:txBody>
      </p:sp>
      <p:sp>
        <p:nvSpPr>
          <p:cNvPr id="36" name="Скругленный прямоугольник 4">
            <a:extLst>
              <a:ext uri="{FF2B5EF4-FFF2-40B4-BE49-F238E27FC236}">
                <a16:creationId xmlns:a16="http://schemas.microsoft.com/office/drawing/2014/main" id="{5D97332B-1E59-41DF-9E6D-5F59000C62E5}"/>
              </a:ext>
            </a:extLst>
          </p:cNvPr>
          <p:cNvSpPr/>
          <p:nvPr/>
        </p:nvSpPr>
        <p:spPr>
          <a:xfrm>
            <a:off x="6096000" y="2225353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7A58C3-B56F-4D27-B031-B6F4B6B5791F}"/>
              </a:ext>
            </a:extLst>
          </p:cNvPr>
          <p:cNvSpPr txBox="1"/>
          <p:nvPr/>
        </p:nvSpPr>
        <p:spPr>
          <a:xfrm>
            <a:off x="6999931" y="2342202"/>
            <a:ext cx="29407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 госсектор: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ограничений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A08F4DE-7AD2-49AE-BE52-BBC923F41319}"/>
              </a:ext>
            </a:extLst>
          </p:cNvPr>
          <p:cNvGrpSpPr/>
          <p:nvPr/>
        </p:nvGrpSpPr>
        <p:grpSpPr>
          <a:xfrm>
            <a:off x="6140097" y="1021512"/>
            <a:ext cx="698459" cy="727511"/>
            <a:chOff x="4845293" y="2129881"/>
            <a:chExt cx="1109607" cy="1109607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FCD99258-10D4-428F-8A33-528E3B5E10C8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A454B1C-BB20-4435-B31B-A62543DB30E1}"/>
                </a:ext>
              </a:extLst>
            </p:cNvPr>
            <p:cNvSpPr/>
            <p:nvPr/>
          </p:nvSpPr>
          <p:spPr>
            <a:xfrm>
              <a:off x="4923848" y="2208434"/>
              <a:ext cx="952502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05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ADC3919-3976-4C02-A052-FF93C4F1EAE3}"/>
              </a:ext>
            </a:extLst>
          </p:cNvPr>
          <p:cNvGrpSpPr/>
          <p:nvPr/>
        </p:nvGrpSpPr>
        <p:grpSpPr>
          <a:xfrm>
            <a:off x="6140097" y="2098152"/>
            <a:ext cx="698459" cy="727511"/>
            <a:chOff x="4845293" y="2129881"/>
            <a:chExt cx="1109607" cy="1109607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DAA78B26-0239-4C83-A449-787CBE224585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F007D41-5539-43F4-BA27-EC4ECBE678C9}"/>
                </a:ext>
              </a:extLst>
            </p:cNvPr>
            <p:cNvSpPr/>
            <p:nvPr/>
          </p:nvSpPr>
          <p:spPr>
            <a:xfrm>
              <a:off x="4923848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4CC34E7-DD1A-4962-953F-25CEB0B8B594}"/>
              </a:ext>
            </a:extLst>
          </p:cNvPr>
          <p:cNvGrpSpPr/>
          <p:nvPr/>
        </p:nvGrpSpPr>
        <p:grpSpPr>
          <a:xfrm>
            <a:off x="6140097" y="3174792"/>
            <a:ext cx="698459" cy="727511"/>
            <a:chOff x="4845293" y="2129881"/>
            <a:chExt cx="1109607" cy="110960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37D8704-776D-4CB7-AB60-C85E71CACE4D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127D2C96-EB51-429E-BC5B-998B798ED954}"/>
                </a:ext>
              </a:extLst>
            </p:cNvPr>
            <p:cNvSpPr/>
            <p:nvPr/>
          </p:nvSpPr>
          <p:spPr>
            <a:xfrm>
              <a:off x="4923847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05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Скругленный прямоугольник 4">
            <a:extLst>
              <a:ext uri="{FF2B5EF4-FFF2-40B4-BE49-F238E27FC236}">
                <a16:creationId xmlns:a16="http://schemas.microsoft.com/office/drawing/2014/main" id="{0B87074F-3B49-40AE-8501-B5265AAC273C}"/>
              </a:ext>
            </a:extLst>
          </p:cNvPr>
          <p:cNvSpPr/>
          <p:nvPr/>
        </p:nvSpPr>
        <p:spPr>
          <a:xfrm>
            <a:off x="6107654" y="4377917"/>
            <a:ext cx="4140000" cy="8113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1A578F9-CE35-494B-B671-3637F4391A93}"/>
              </a:ext>
            </a:extLst>
          </p:cNvPr>
          <p:cNvGrpSpPr/>
          <p:nvPr/>
        </p:nvGrpSpPr>
        <p:grpSpPr>
          <a:xfrm>
            <a:off x="6140097" y="4251432"/>
            <a:ext cx="698459" cy="727511"/>
            <a:chOff x="4845293" y="2129881"/>
            <a:chExt cx="1109607" cy="110960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4F4FD71-F87C-4AB4-B550-01F79C3366EC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81A32AE-4902-41C6-81E4-BC8F402FEFA5}"/>
                </a:ext>
              </a:extLst>
            </p:cNvPr>
            <p:cNvSpPr/>
            <p:nvPr/>
          </p:nvSpPr>
          <p:spPr>
            <a:xfrm>
              <a:off x="4923847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14530B2-CAEB-4BC3-BDCC-8E884FA469B6}"/>
              </a:ext>
            </a:extLst>
          </p:cNvPr>
          <p:cNvGrpSpPr/>
          <p:nvPr/>
        </p:nvGrpSpPr>
        <p:grpSpPr>
          <a:xfrm>
            <a:off x="6140097" y="5328073"/>
            <a:ext cx="698459" cy="727511"/>
            <a:chOff x="4845293" y="2129881"/>
            <a:chExt cx="1109607" cy="1109607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EA86B8D8-F802-45E6-8415-5D42163942E3}"/>
                </a:ext>
              </a:extLst>
            </p:cNvPr>
            <p:cNvSpPr/>
            <p:nvPr/>
          </p:nvSpPr>
          <p:spPr>
            <a:xfrm>
              <a:off x="4845293" y="2129881"/>
              <a:ext cx="1109607" cy="110960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264792A-AE7F-4405-8E80-F83A670A5762}"/>
                </a:ext>
              </a:extLst>
            </p:cNvPr>
            <p:cNvSpPr/>
            <p:nvPr/>
          </p:nvSpPr>
          <p:spPr>
            <a:xfrm>
              <a:off x="4923847" y="2208434"/>
              <a:ext cx="952501" cy="952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spc="-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2941AC6-4C1C-426E-837D-87F159619EE2}"/>
              </a:ext>
            </a:extLst>
          </p:cNvPr>
          <p:cNvSpPr txBox="1"/>
          <p:nvPr/>
        </p:nvSpPr>
        <p:spPr>
          <a:xfrm>
            <a:off x="6999931" y="4461859"/>
            <a:ext cx="28254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возможностей профессионального развития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4ECBBE-E43D-491B-8B62-02C90B78F42B}"/>
              </a:ext>
            </a:extLst>
          </p:cNvPr>
          <p:cNvSpPr txBox="1"/>
          <p:nvPr/>
        </p:nvSpPr>
        <p:spPr>
          <a:xfrm>
            <a:off x="6999931" y="5613634"/>
            <a:ext cx="27950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политическая и экономическая нестабильность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0DE89C-0BF5-4A1F-8249-A36516838445}"/>
              </a:ext>
            </a:extLst>
          </p:cNvPr>
          <p:cNvSpPr txBox="1"/>
          <p:nvPr/>
        </p:nvSpPr>
        <p:spPr>
          <a:xfrm>
            <a:off x="6107655" y="5399440"/>
            <a:ext cx="698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spc="-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A2FB6CD-5703-FA4D-1B71-01C914D49AFA}"/>
              </a:ext>
            </a:extLst>
          </p:cNvPr>
          <p:cNvSpPr txBox="1"/>
          <p:nvPr/>
        </p:nvSpPr>
        <p:spPr>
          <a:xfrm>
            <a:off x="4901891" y="822819"/>
            <a:ext cx="190264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927515-963D-D83D-05E3-8DBD2F8D77A5}"/>
              </a:ext>
            </a:extLst>
          </p:cNvPr>
          <p:cNvSpPr txBox="1"/>
          <p:nvPr/>
        </p:nvSpPr>
        <p:spPr>
          <a:xfrm>
            <a:off x="9281493" y="822819"/>
            <a:ext cx="14671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1014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28BE6-336F-4964-BBF3-A6B503D0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5565"/>
            <a:ext cx="9087091" cy="399565"/>
          </a:xfrm>
        </p:spPr>
        <p:txBody>
          <a:bodyPr/>
          <a:lstStyle/>
          <a:p>
            <a:r>
              <a:rPr lang="ru-RU" sz="1800" b="1" dirty="0"/>
              <a:t>Что мотивирует ИТ-специалистов и повышает лояльность к работодателю</a:t>
            </a: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F576FB7F-8123-456A-B838-A61ED693306A}"/>
              </a:ext>
            </a:extLst>
          </p:cNvPr>
          <p:cNvSpPr/>
          <p:nvPr/>
        </p:nvSpPr>
        <p:spPr>
          <a:xfrm>
            <a:off x="1587291" y="851572"/>
            <a:ext cx="2520000" cy="1008000"/>
          </a:xfrm>
          <a:prstGeom prst="foldedCorner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DF9F3-54D8-4EDB-88A5-DD8B600F5CAF}"/>
              </a:ext>
            </a:extLst>
          </p:cNvPr>
          <p:cNvSpPr txBox="1"/>
          <p:nvPr/>
        </p:nvSpPr>
        <p:spPr>
          <a:xfrm>
            <a:off x="1626612" y="1227304"/>
            <a:ext cx="241579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Компания дает возможности для самореализации и роста</a:t>
            </a:r>
            <a:endParaRPr lang="ru-RU" sz="1200" b="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id="{033933AA-2BD4-48C2-BC71-3C6E817AE7F6}"/>
              </a:ext>
            </a:extLst>
          </p:cNvPr>
          <p:cNvSpPr/>
          <p:nvPr/>
        </p:nvSpPr>
        <p:spPr>
          <a:xfrm>
            <a:off x="4609469" y="841547"/>
            <a:ext cx="2520000" cy="864000"/>
          </a:xfrm>
          <a:prstGeom prst="foldedCorner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29BBB-184B-489B-8780-8765D800B1AB}"/>
              </a:ext>
            </a:extLst>
          </p:cNvPr>
          <p:cNvSpPr txBox="1"/>
          <p:nvPr/>
        </p:nvSpPr>
        <p:spPr>
          <a:xfrm>
            <a:off x="4680756" y="1254422"/>
            <a:ext cx="228758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Поддержка руководителя</a:t>
            </a:r>
            <a:endParaRPr lang="ru-RU" sz="1200" b="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загнутый угол 16">
            <a:extLst>
              <a:ext uri="{FF2B5EF4-FFF2-40B4-BE49-F238E27FC236}">
                <a16:creationId xmlns:a16="http://schemas.microsoft.com/office/drawing/2014/main" id="{6692906F-E5A4-46A3-9A92-C8CE8F0EEF80}"/>
              </a:ext>
            </a:extLst>
          </p:cNvPr>
          <p:cNvSpPr/>
          <p:nvPr/>
        </p:nvSpPr>
        <p:spPr>
          <a:xfrm>
            <a:off x="7679466" y="851572"/>
            <a:ext cx="2520000" cy="1008000"/>
          </a:xfrm>
          <a:prstGeom prst="foldedCorner">
            <a:avLst/>
          </a:prstGeom>
          <a:solidFill>
            <a:schemeClr val="accent1">
              <a:lumMod val="75000"/>
              <a:lumOff val="2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89352-202C-4D40-932F-BBC8CB8F8143}"/>
              </a:ext>
            </a:extLst>
          </p:cNvPr>
          <p:cNvSpPr txBox="1"/>
          <p:nvPr/>
        </p:nvSpPr>
        <p:spPr>
          <a:xfrm>
            <a:off x="7756907" y="1183551"/>
            <a:ext cx="2021159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Понятная и прозрачная система коммуникаций, постановки задач</a:t>
            </a:r>
          </a:p>
        </p:txBody>
      </p:sp>
      <p:sp>
        <p:nvSpPr>
          <p:cNvPr id="21" name="Прямоугольник: загнутый угол 20">
            <a:extLst>
              <a:ext uri="{FF2B5EF4-FFF2-40B4-BE49-F238E27FC236}">
                <a16:creationId xmlns:a16="http://schemas.microsoft.com/office/drawing/2014/main" id="{4D7AA4DD-2F8B-428D-96A4-B671B7E397DC}"/>
              </a:ext>
            </a:extLst>
          </p:cNvPr>
          <p:cNvSpPr/>
          <p:nvPr/>
        </p:nvSpPr>
        <p:spPr>
          <a:xfrm>
            <a:off x="1581723" y="3244167"/>
            <a:ext cx="2520000" cy="1008000"/>
          </a:xfrm>
          <a:prstGeom prst="foldedCorner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9C17F-31A3-48DB-9176-755641C53C3F}"/>
              </a:ext>
            </a:extLst>
          </p:cNvPr>
          <p:cNvSpPr txBox="1"/>
          <p:nvPr/>
        </p:nvSpPr>
        <p:spPr>
          <a:xfrm>
            <a:off x="1626613" y="3667083"/>
            <a:ext cx="2376695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Открытость и безопасность коммуникации с руководством</a:t>
            </a:r>
          </a:p>
        </p:txBody>
      </p:sp>
      <p:sp>
        <p:nvSpPr>
          <p:cNvPr id="25" name="Прямоугольник: загнутый угол 24">
            <a:extLst>
              <a:ext uri="{FF2B5EF4-FFF2-40B4-BE49-F238E27FC236}">
                <a16:creationId xmlns:a16="http://schemas.microsoft.com/office/drawing/2014/main" id="{B899F1D5-7D60-40F5-ABCF-8764D2684742}"/>
              </a:ext>
            </a:extLst>
          </p:cNvPr>
          <p:cNvSpPr/>
          <p:nvPr/>
        </p:nvSpPr>
        <p:spPr>
          <a:xfrm>
            <a:off x="4626317" y="5402453"/>
            <a:ext cx="2520000" cy="1008000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8F2D5A-CDB1-4D7B-9FEF-02BFD54CA031}"/>
              </a:ext>
            </a:extLst>
          </p:cNvPr>
          <p:cNvSpPr txBox="1"/>
          <p:nvPr/>
        </p:nvSpPr>
        <p:spPr>
          <a:xfrm>
            <a:off x="4680756" y="5832242"/>
            <a:ext cx="2332557" cy="4732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участвовать в корпоративных мероприятиях</a:t>
            </a:r>
          </a:p>
        </p:txBody>
      </p:sp>
      <p:sp>
        <p:nvSpPr>
          <p:cNvPr id="27" name="Прямоугольник: загнутый угол 26">
            <a:extLst>
              <a:ext uri="{FF2B5EF4-FFF2-40B4-BE49-F238E27FC236}">
                <a16:creationId xmlns:a16="http://schemas.microsoft.com/office/drawing/2014/main" id="{63E0DB52-9193-4EE9-BDD3-5B36F05C4D81}"/>
              </a:ext>
            </a:extLst>
          </p:cNvPr>
          <p:cNvSpPr/>
          <p:nvPr/>
        </p:nvSpPr>
        <p:spPr>
          <a:xfrm>
            <a:off x="7679466" y="2027136"/>
            <a:ext cx="2520000" cy="1008000"/>
          </a:xfrm>
          <a:prstGeom prst="foldedCorner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94B26-A318-4A09-8C67-349ED1D5B61C}"/>
              </a:ext>
            </a:extLst>
          </p:cNvPr>
          <p:cNvSpPr txBox="1"/>
          <p:nvPr/>
        </p:nvSpPr>
        <p:spPr>
          <a:xfrm>
            <a:off x="7728942" y="2525140"/>
            <a:ext cx="2520000" cy="4732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помогать и делиться опытом с коллегами</a:t>
            </a:r>
          </a:p>
        </p:txBody>
      </p:sp>
      <p:sp>
        <p:nvSpPr>
          <p:cNvPr id="29" name="Прямоугольник: загнутый угол 28">
            <a:extLst>
              <a:ext uri="{FF2B5EF4-FFF2-40B4-BE49-F238E27FC236}">
                <a16:creationId xmlns:a16="http://schemas.microsoft.com/office/drawing/2014/main" id="{223A902D-AC67-4074-B383-D26FD04A5D4F}"/>
              </a:ext>
            </a:extLst>
          </p:cNvPr>
          <p:cNvSpPr/>
          <p:nvPr/>
        </p:nvSpPr>
        <p:spPr>
          <a:xfrm>
            <a:off x="4609469" y="4179769"/>
            <a:ext cx="2520000" cy="1008000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1EA27-5645-43E1-9B15-097602894EDF}"/>
              </a:ext>
            </a:extLst>
          </p:cNvPr>
          <p:cNvSpPr txBox="1"/>
          <p:nvPr/>
        </p:nvSpPr>
        <p:spPr>
          <a:xfrm>
            <a:off x="4680755" y="4597222"/>
            <a:ext cx="2063332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оплатой труда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7EB8-193D-4EE9-AF6C-0F937A92178F}"/>
              </a:ext>
            </a:extLst>
          </p:cNvPr>
          <p:cNvSpPr txBox="1"/>
          <p:nvPr/>
        </p:nvSpPr>
        <p:spPr>
          <a:xfrm flipH="1">
            <a:off x="7626776" y="5854193"/>
            <a:ext cx="2724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</a:t>
            </a:r>
            <a:r>
              <a:rPr lang="en-US" dirty="0"/>
              <a:t> </a:t>
            </a:r>
            <a:r>
              <a:rPr lang="ru-RU" b="0" dirty="0"/>
              <a:t>опрос удовлетворенности сотрудников Группы, декабрь 2021, </a:t>
            </a:r>
            <a:br>
              <a:rPr lang="ru-RU" b="0" dirty="0"/>
            </a:br>
            <a:r>
              <a:rPr lang="en-US" b="0" dirty="0"/>
              <a:t>~600 </a:t>
            </a:r>
            <a:r>
              <a:rPr lang="ru-RU" b="0" dirty="0"/>
              <a:t>участников</a:t>
            </a:r>
          </a:p>
        </p:txBody>
      </p:sp>
      <p:sp>
        <p:nvSpPr>
          <p:cNvPr id="31" name="Прямоугольник: загнутый угол 30">
            <a:extLst>
              <a:ext uri="{FF2B5EF4-FFF2-40B4-BE49-F238E27FC236}">
                <a16:creationId xmlns:a16="http://schemas.microsoft.com/office/drawing/2014/main" id="{FF82C6C5-8263-4DC6-B18B-EE17E008F265}"/>
              </a:ext>
            </a:extLst>
          </p:cNvPr>
          <p:cNvSpPr/>
          <p:nvPr/>
        </p:nvSpPr>
        <p:spPr>
          <a:xfrm>
            <a:off x="1581723" y="4465598"/>
            <a:ext cx="2520000" cy="1008000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34A423-AAE5-4099-A003-EDCF2301C672}"/>
              </a:ext>
            </a:extLst>
          </p:cNvPr>
          <p:cNvSpPr txBox="1"/>
          <p:nvPr/>
        </p:nvSpPr>
        <p:spPr>
          <a:xfrm>
            <a:off x="1626613" y="4851561"/>
            <a:ext cx="2206085" cy="4732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 spc="-3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pc="0" dirty="0"/>
              <a:t>Знание долгосрочных задач по развитию подразделения</a:t>
            </a:r>
          </a:p>
        </p:txBody>
      </p:sp>
      <p:sp>
        <p:nvSpPr>
          <p:cNvPr id="33" name="Прямоугольник: загнутый угол 32">
            <a:extLst>
              <a:ext uri="{FF2B5EF4-FFF2-40B4-BE49-F238E27FC236}">
                <a16:creationId xmlns:a16="http://schemas.microsoft.com/office/drawing/2014/main" id="{880F482C-D020-41CC-BA3B-A063BDF89AB7}"/>
              </a:ext>
            </a:extLst>
          </p:cNvPr>
          <p:cNvSpPr/>
          <p:nvPr/>
        </p:nvSpPr>
        <p:spPr>
          <a:xfrm>
            <a:off x="4626317" y="2957085"/>
            <a:ext cx="2520000" cy="1008000"/>
          </a:xfrm>
          <a:prstGeom prst="foldedCorner">
            <a:avLst/>
          </a:prstGeom>
          <a:solidFill>
            <a:schemeClr val="accent1">
              <a:lumMod val="75000"/>
              <a:lumOff val="2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C979A9-9A8F-4F8F-9B8E-0043713DF516}"/>
              </a:ext>
            </a:extLst>
          </p:cNvPr>
          <p:cNvSpPr txBox="1"/>
          <p:nvPr/>
        </p:nvSpPr>
        <p:spPr>
          <a:xfrm>
            <a:off x="4680756" y="3374538"/>
            <a:ext cx="2253445" cy="4732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 рекомендовать компанию другим</a:t>
            </a:r>
          </a:p>
        </p:txBody>
      </p:sp>
      <p:sp>
        <p:nvSpPr>
          <p:cNvPr id="35" name="Прямоугольник: загнутый угол 34">
            <a:extLst>
              <a:ext uri="{FF2B5EF4-FFF2-40B4-BE49-F238E27FC236}">
                <a16:creationId xmlns:a16="http://schemas.microsoft.com/office/drawing/2014/main" id="{E195F60C-9C30-4617-805E-1229E4FEA098}"/>
              </a:ext>
            </a:extLst>
          </p:cNvPr>
          <p:cNvSpPr/>
          <p:nvPr/>
        </p:nvSpPr>
        <p:spPr>
          <a:xfrm>
            <a:off x="4626317" y="1899316"/>
            <a:ext cx="2520000" cy="864000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CDA28B-E85C-4F73-A40F-F22F5E47BD20}"/>
              </a:ext>
            </a:extLst>
          </p:cNvPr>
          <p:cNvSpPr txBox="1"/>
          <p:nvPr/>
        </p:nvSpPr>
        <p:spPr>
          <a:xfrm>
            <a:off x="4680756" y="2310958"/>
            <a:ext cx="2245127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Регулярная обратная связь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9FE7AF-925F-4762-83BB-941500E8FF81}"/>
              </a:ext>
            </a:extLst>
          </p:cNvPr>
          <p:cNvSpPr txBox="1"/>
          <p:nvPr/>
        </p:nvSpPr>
        <p:spPr>
          <a:xfrm>
            <a:off x="1626612" y="851572"/>
            <a:ext cx="706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45%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2857B5-573B-4441-A2D7-239701B5B806}"/>
              </a:ext>
            </a:extLst>
          </p:cNvPr>
          <p:cNvSpPr txBox="1"/>
          <p:nvPr/>
        </p:nvSpPr>
        <p:spPr>
          <a:xfrm>
            <a:off x="4680756" y="844545"/>
            <a:ext cx="1425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83%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1B2A626-9D5C-4905-BE8E-B1ADF3E3A502}"/>
              </a:ext>
            </a:extLst>
          </p:cNvPr>
          <p:cNvGrpSpPr/>
          <p:nvPr/>
        </p:nvGrpSpPr>
        <p:grpSpPr>
          <a:xfrm>
            <a:off x="7679466" y="3244167"/>
            <a:ext cx="2520000" cy="1008000"/>
            <a:chOff x="6536466" y="3266972"/>
            <a:chExt cx="2520000" cy="1008000"/>
          </a:xfrm>
        </p:grpSpPr>
        <p:sp>
          <p:nvSpPr>
            <p:cNvPr id="14" name="Прямоугольник: загнутый угол 13">
              <a:extLst>
                <a:ext uri="{FF2B5EF4-FFF2-40B4-BE49-F238E27FC236}">
                  <a16:creationId xmlns:a16="http://schemas.microsoft.com/office/drawing/2014/main" id="{55DBBEB9-5C19-4B50-828C-C5033D3DE8B1}"/>
                </a:ext>
              </a:extLst>
            </p:cNvPr>
            <p:cNvSpPr/>
            <p:nvPr/>
          </p:nvSpPr>
          <p:spPr>
            <a:xfrm>
              <a:off x="6536466" y="3266972"/>
              <a:ext cx="2520000" cy="1008000"/>
            </a:xfrm>
            <a:prstGeom prst="foldedCorner">
              <a:avLst/>
            </a:prstGeom>
            <a:solidFill>
              <a:schemeClr val="accent1">
                <a:lumMod val="10000"/>
                <a:lumOff val="90000"/>
              </a:schemeClr>
            </a:solidFill>
            <a:ln w="19050">
              <a:solidFill>
                <a:schemeClr val="accent1">
                  <a:lumMod val="10000"/>
                  <a:lumOff val="9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2D9017-DB7A-425F-A50C-F7150FD9C0A0}"/>
                </a:ext>
              </a:extLst>
            </p:cNvPr>
            <p:cNvSpPr txBox="1"/>
            <p:nvPr/>
          </p:nvSpPr>
          <p:spPr>
            <a:xfrm>
              <a:off x="6589992" y="3608598"/>
              <a:ext cx="2306357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solidFill>
                    <a:schemeClr val="tx1">
                      <a:lumMod val="75000"/>
                    </a:schemeClr>
                  </a:solidFill>
                  <a:cs typeface="Times New Roman" panose="02020603050405020304" pitchFamily="18" charset="0"/>
                </a:rPr>
                <a:t>Системы мотивации (премии,</a:t>
              </a:r>
              <a:r>
                <a:rPr lang="en-US" sz="1200" b="0" dirty="0">
                  <a:solidFill>
                    <a:schemeClr val="tx1">
                      <a:lumMod val="75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200" b="0" dirty="0">
                  <a:solidFill>
                    <a:schemeClr val="tx1">
                      <a:lumMod val="75000"/>
                    </a:schemeClr>
                  </a:solidFill>
                  <a:cs typeface="Times New Roman" panose="02020603050405020304" pitchFamily="18" charset="0"/>
                </a:rPr>
                <a:t>бонусы, социальные программы)</a:t>
              </a:r>
              <a:endParaRPr lang="ru-RU" sz="1200" b="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EE425E-44A0-4805-A634-95486312C049}"/>
                </a:ext>
              </a:extLst>
            </p:cNvPr>
            <p:cNvSpPr txBox="1"/>
            <p:nvPr/>
          </p:nvSpPr>
          <p:spPr>
            <a:xfrm>
              <a:off x="6613906" y="3266972"/>
              <a:ext cx="12065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kumimoji="0" sz="200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42%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861A7E6-E5FF-4EF1-9557-B46445C83A7E}"/>
              </a:ext>
            </a:extLst>
          </p:cNvPr>
          <p:cNvSpPr txBox="1"/>
          <p:nvPr/>
        </p:nvSpPr>
        <p:spPr>
          <a:xfrm>
            <a:off x="1626612" y="4465598"/>
            <a:ext cx="798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38%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67E7E9-06BE-4AB3-B4EC-1D1CF38B8E6A}"/>
              </a:ext>
            </a:extLst>
          </p:cNvPr>
          <p:cNvSpPr txBox="1"/>
          <p:nvPr/>
        </p:nvSpPr>
        <p:spPr>
          <a:xfrm>
            <a:off x="7756906" y="851572"/>
            <a:ext cx="863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68%</a:t>
            </a:r>
          </a:p>
        </p:txBody>
      </p:sp>
      <p:sp>
        <p:nvSpPr>
          <p:cNvPr id="19" name="Прямоугольник: загнутый угол 18">
            <a:extLst>
              <a:ext uri="{FF2B5EF4-FFF2-40B4-BE49-F238E27FC236}">
                <a16:creationId xmlns:a16="http://schemas.microsoft.com/office/drawing/2014/main" id="{565BA2EC-E2E0-468A-A70C-E2C0CDD06D0F}"/>
              </a:ext>
            </a:extLst>
          </p:cNvPr>
          <p:cNvSpPr/>
          <p:nvPr/>
        </p:nvSpPr>
        <p:spPr>
          <a:xfrm>
            <a:off x="7679466" y="4465598"/>
            <a:ext cx="2520000" cy="1008000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E272D-D368-4899-9BDB-0B69BA91F680}"/>
              </a:ext>
            </a:extLst>
          </p:cNvPr>
          <p:cNvSpPr txBox="1"/>
          <p:nvPr/>
        </p:nvSpPr>
        <p:spPr>
          <a:xfrm>
            <a:off x="7796112" y="4851561"/>
            <a:ext cx="2442560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Понятная и эффективная структура подразделения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91F667-F7AA-4AFB-9ACF-AC510D27FBBA}"/>
              </a:ext>
            </a:extLst>
          </p:cNvPr>
          <p:cNvSpPr txBox="1"/>
          <p:nvPr/>
        </p:nvSpPr>
        <p:spPr>
          <a:xfrm>
            <a:off x="7796112" y="4465598"/>
            <a:ext cx="785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35%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D24915-39B8-4316-862C-9C0704789DA1}"/>
              </a:ext>
            </a:extLst>
          </p:cNvPr>
          <p:cNvSpPr txBox="1"/>
          <p:nvPr/>
        </p:nvSpPr>
        <p:spPr>
          <a:xfrm>
            <a:off x="1626613" y="3244167"/>
            <a:ext cx="768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62%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4DD427-F26F-4036-98E1-946A1074F2C7}"/>
              </a:ext>
            </a:extLst>
          </p:cNvPr>
          <p:cNvSpPr txBox="1"/>
          <p:nvPr/>
        </p:nvSpPr>
        <p:spPr>
          <a:xfrm>
            <a:off x="4680756" y="4179769"/>
            <a:ext cx="953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18%</a:t>
            </a:r>
          </a:p>
        </p:txBody>
      </p:sp>
      <p:sp>
        <p:nvSpPr>
          <p:cNvPr id="23" name="Прямоугольник: загнутый угол 22">
            <a:extLst>
              <a:ext uri="{FF2B5EF4-FFF2-40B4-BE49-F238E27FC236}">
                <a16:creationId xmlns:a16="http://schemas.microsoft.com/office/drawing/2014/main" id="{42679C8C-2DAE-45A1-984B-22D9724AB6A5}"/>
              </a:ext>
            </a:extLst>
          </p:cNvPr>
          <p:cNvSpPr/>
          <p:nvPr/>
        </p:nvSpPr>
        <p:spPr>
          <a:xfrm>
            <a:off x="1581723" y="2027136"/>
            <a:ext cx="2520000" cy="1008000"/>
          </a:xfrm>
          <a:prstGeom prst="foldedCorner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19825B-5FF1-456B-BAD9-669AE93032C5}"/>
              </a:ext>
            </a:extLst>
          </p:cNvPr>
          <p:cNvSpPr txBox="1"/>
          <p:nvPr/>
        </p:nvSpPr>
        <p:spPr>
          <a:xfrm>
            <a:off x="1642557" y="2428533"/>
            <a:ext cx="1932404" cy="4732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rgbClr val="2B75BB"/>
              </a:buClr>
              <a:buSzPct val="120000"/>
            </a:pPr>
            <a:r>
              <a:rPr lang="ru-RU" sz="12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Позитивное отношение к компании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A8C723-D398-4ECA-88CF-1960B2ADEF9C}"/>
              </a:ext>
            </a:extLst>
          </p:cNvPr>
          <p:cNvSpPr txBox="1"/>
          <p:nvPr/>
        </p:nvSpPr>
        <p:spPr>
          <a:xfrm>
            <a:off x="1642558" y="2027136"/>
            <a:ext cx="992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69%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78E7FB-0932-43EC-92B0-F25C6F1915A8}"/>
              </a:ext>
            </a:extLst>
          </p:cNvPr>
          <p:cNvSpPr txBox="1"/>
          <p:nvPr/>
        </p:nvSpPr>
        <p:spPr>
          <a:xfrm>
            <a:off x="4680755" y="5454083"/>
            <a:ext cx="7910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27%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4165D8-C06D-44D6-8287-9CFC15D0F55B}"/>
              </a:ext>
            </a:extLst>
          </p:cNvPr>
          <p:cNvSpPr txBox="1"/>
          <p:nvPr/>
        </p:nvSpPr>
        <p:spPr>
          <a:xfrm>
            <a:off x="7728943" y="2027136"/>
            <a:ext cx="905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87%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AA0AEA-CAC1-4659-BD0E-A72382E06A53}"/>
              </a:ext>
            </a:extLst>
          </p:cNvPr>
          <p:cNvSpPr txBox="1"/>
          <p:nvPr/>
        </p:nvSpPr>
        <p:spPr>
          <a:xfrm>
            <a:off x="4680756" y="2957085"/>
            <a:ext cx="7538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49%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4081BC-D195-4BA9-95BA-FD8F3688E2CB}"/>
              </a:ext>
            </a:extLst>
          </p:cNvPr>
          <p:cNvSpPr txBox="1"/>
          <p:nvPr/>
        </p:nvSpPr>
        <p:spPr>
          <a:xfrm>
            <a:off x="4680756" y="1955248"/>
            <a:ext cx="767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20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4044677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ИнтерРАО ЕЭС">
  <a:themeElements>
    <a:clrScheme name="Другая 2">
      <a:dk1>
        <a:srgbClr val="000000"/>
      </a:dk1>
      <a:lt1>
        <a:srgbClr val="FFFFFF"/>
      </a:lt1>
      <a:dk2>
        <a:srgbClr val="1F497D"/>
      </a:dk2>
      <a:lt2>
        <a:srgbClr val="FDEFE1"/>
      </a:lt2>
      <a:accent1>
        <a:srgbClr val="003263"/>
      </a:accent1>
      <a:accent2>
        <a:srgbClr val="F78E1E"/>
      </a:accent2>
      <a:accent3>
        <a:srgbClr val="0F77B4"/>
      </a:accent3>
      <a:accent4>
        <a:srgbClr val="329ED1"/>
      </a:accent4>
      <a:accent5>
        <a:srgbClr val="7EC8E5"/>
      </a:accent5>
      <a:accent6>
        <a:srgbClr val="F8B369"/>
      </a:accent6>
      <a:hlink>
        <a:srgbClr val="0000FF"/>
      </a:hlink>
      <a:folHlink>
        <a:srgbClr val="800080"/>
      </a:folHlink>
    </a:clrScheme>
    <a:fontScheme name="ИНТЕР РАО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ИнтерРАО ЕЭС" id="{2DBD4389-2568-4051-8617-C93457942833}" vid="{D32428C7-7402-44FF-B3D5-454391A2C23C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Rosneft">
      <a:dk1>
        <a:srgbClr val="000000"/>
      </a:dk1>
      <a:lt1>
        <a:srgbClr val="FFFFFF"/>
      </a:lt1>
      <a:dk2>
        <a:srgbClr val="F07436"/>
      </a:dk2>
      <a:lt2>
        <a:srgbClr val="F8F8F8"/>
      </a:lt2>
      <a:accent1>
        <a:srgbClr val="F07436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F07436"/>
      </a:hlink>
      <a:folHlink>
        <a:srgbClr val="808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иложение_2_Презентация_концепции_маркетплейс_КРИ_0206_3" id="{F1943FA1-38D9-406F-97CA-1752245A015E}" vid="{5000C231-FDC1-4749-8303-E2AF410144E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ИнтерРАО ЕЭС</Template>
  <TotalTime>2527</TotalTime>
  <Words>2780</Words>
  <Application>Microsoft Office PowerPoint</Application>
  <PresentationFormat>Широкоэкранный</PresentationFormat>
  <Paragraphs>328</Paragraphs>
  <Slides>23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GeosansLight</vt:lpstr>
      <vt:lpstr>Open Sans</vt:lpstr>
      <vt:lpstr>Segoe UI</vt:lpstr>
      <vt:lpstr>Tahoma</vt:lpstr>
      <vt:lpstr>ИнтерРАО ЕЭС</vt:lpstr>
      <vt:lpstr>1_Специальное оформление</vt:lpstr>
      <vt:lpstr>think-cell Slide</vt:lpstr>
      <vt:lpstr>Презентация PowerPoint</vt:lpstr>
      <vt:lpstr>Презентация PowerPoint</vt:lpstr>
      <vt:lpstr>Рынок ИТ-специалистов, 2022: планы и реальность</vt:lpstr>
      <vt:lpstr>Обзор зарплат ИТ-специалистов за 2021 год</vt:lpstr>
      <vt:lpstr>Аналитика по изменению средней ЗП в отрасли</vt:lpstr>
      <vt:lpstr>Приоритеты работодателей-2022: планы и реальность</vt:lpstr>
      <vt:lpstr>Что ИТ-специалисты ждут от работодателя</vt:lpstr>
      <vt:lpstr>Демотиваторы ИТ-профессионалов: вчера и сегодня</vt:lpstr>
      <vt:lpstr>Что мотивирует ИТ-специалистов и повышает лояльность к работодателю</vt:lpstr>
      <vt:lpstr>Обещания государства по мерам поддержки и реальность</vt:lpstr>
      <vt:lpstr>Наиболее важные преференции для IT</vt:lpstr>
      <vt:lpstr>Изменение системы мотивации</vt:lpstr>
      <vt:lpstr>Презентация PowerPoint</vt:lpstr>
      <vt:lpstr>Презентация PowerPoint</vt:lpstr>
      <vt:lpstr>Презентация PowerPoint</vt:lpstr>
      <vt:lpstr>Простые и не сложные решения</vt:lpstr>
      <vt:lpstr> Регулярный пересмотр заработных плат</vt:lpstr>
      <vt:lpstr>Варианты дополнительных мотивационных мер для работников</vt:lpstr>
      <vt:lpstr>Презентация PowerPoint</vt:lpstr>
      <vt:lpstr>Создание кадрового резерва</vt:lpstr>
      <vt:lpstr>Направления деятельности</vt:lpstr>
      <vt:lpstr>Направления деятельности</vt:lpstr>
      <vt:lpstr>Вопросы к обсуждению</vt:lpstr>
    </vt:vector>
  </TitlesOfParts>
  <Company>Interrao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Кадушин Александр Владимирович</dc:creator>
  <cp:lastModifiedBy>Елена Богловская (МРФ Санкт-Петербург)</cp:lastModifiedBy>
  <cp:revision>107</cp:revision>
  <dcterms:created xsi:type="dcterms:W3CDTF">2019-10-09T15:53:58Z</dcterms:created>
  <dcterms:modified xsi:type="dcterms:W3CDTF">2022-07-20T10:12:41Z</dcterms:modified>
</cp:coreProperties>
</file>