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  <p:sldMasterId id="2147484778" r:id="rId6"/>
  </p:sldMasterIdLst>
  <p:notesMasterIdLst>
    <p:notesMasterId r:id="rId25"/>
  </p:notesMasterIdLst>
  <p:handoutMasterIdLst>
    <p:handoutMasterId r:id="rId26"/>
  </p:handoutMasterIdLst>
  <p:sldIdLst>
    <p:sldId id="257" r:id="rId7"/>
    <p:sldId id="315" r:id="rId8"/>
    <p:sldId id="324" r:id="rId9"/>
    <p:sldId id="328" r:id="rId10"/>
    <p:sldId id="327" r:id="rId11"/>
    <p:sldId id="322" r:id="rId12"/>
    <p:sldId id="333" r:id="rId13"/>
    <p:sldId id="323" r:id="rId14"/>
    <p:sldId id="334" r:id="rId15"/>
    <p:sldId id="335" r:id="rId16"/>
    <p:sldId id="336" r:id="rId17"/>
    <p:sldId id="321" r:id="rId18"/>
    <p:sldId id="330" r:id="rId19"/>
    <p:sldId id="331" r:id="rId20"/>
    <p:sldId id="332" r:id="rId21"/>
    <p:sldId id="337" r:id="rId22"/>
    <p:sldId id="326" r:id="rId23"/>
    <p:sldId id="309" r:id="rId24"/>
  </p:sldIdLst>
  <p:sldSz cx="9144000" cy="5143500" type="screen16x9"/>
  <p:notesSz cx="6797675" cy="9928225"/>
  <p:custDataLst>
    <p:tags r:id="rId27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9">
          <p15:clr>
            <a:srgbClr val="A4A3A4"/>
          </p15:clr>
        </p15:guide>
        <p15:guide id="2" pos="281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авлушко" initials=" С. А.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CA0"/>
    <a:srgbClr val="99CCFF"/>
    <a:srgbClr val="A88C5E"/>
    <a:srgbClr val="E2E2E2"/>
    <a:srgbClr val="DDDDDD"/>
    <a:srgbClr val="F2F2F2"/>
    <a:srgbClr val="3399FF"/>
    <a:srgbClr val="C0C0C0"/>
    <a:srgbClr val="996633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00" autoAdjust="0"/>
    <p:restoredTop sz="91657" autoAdjust="0"/>
  </p:normalViewPr>
  <p:slideViewPr>
    <p:cSldViewPr snapToGrid="0" showGuides="1">
      <p:cViewPr varScale="1">
        <p:scale>
          <a:sx n="141" d="100"/>
          <a:sy n="141" d="100"/>
        </p:scale>
        <p:origin x="828" y="114"/>
      </p:cViewPr>
      <p:guideLst>
        <p:guide orient="horz" pos="3239"/>
        <p:guide pos="2814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-2058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gs" Target="tags/tag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1996860129732618E-2"/>
          <c:y val="0"/>
          <c:w val="0.80792817242512371"/>
          <c:h val="0.8338556969983007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5CFB-4DAE-81FF-EDCA9DF682C3}"/>
              </c:ext>
            </c:extLst>
          </c:dPt>
          <c:dPt>
            <c:idx val="1"/>
            <c:bubble3D val="0"/>
            <c:explosion val="5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3-5CFB-4DAE-81FF-EDCA9DF682C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Лист2!$I$3:$I$5</c:f>
              <c:strCache>
                <c:ptCount val="2"/>
                <c:pt idx="0">
                  <c:v>Специализированный ПК</c:v>
                </c:pt>
                <c:pt idx="1">
                  <c:v>CIM-портал</c:v>
                </c:pt>
              </c:strCache>
            </c:strRef>
          </c:cat>
          <c:val>
            <c:numRef>
              <c:f>Лист2!$J$3:$J$5</c:f>
              <c:numCache>
                <c:formatCode>General</c:formatCode>
                <c:ptCount val="3"/>
                <c:pt idx="0">
                  <c:v>7</c:v>
                </c:pt>
                <c:pt idx="1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CFB-4DAE-81FF-EDCA9DF682C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4.9125191160480138E-3"/>
          <c:y val="0.85940925893105802"/>
          <c:w val="0.97817905686825379"/>
          <c:h val="0.13999924044864165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3E6E0D-3D2D-49C3-957E-8355076A14F3}" type="doc">
      <dgm:prSet loTypeId="urn:microsoft.com/office/officeart/2005/8/layout/target3" loCatId="relationship" qsTypeId="urn:microsoft.com/office/officeart/2005/8/quickstyle/simple5" qsCatId="simple" csTypeId="urn:microsoft.com/office/officeart/2005/8/colors/accent2_3" csCatId="accent2"/>
      <dgm:spPr/>
      <dgm:t>
        <a:bodyPr/>
        <a:lstStyle/>
        <a:p>
          <a:endParaRPr lang="ru-RU"/>
        </a:p>
      </dgm:t>
    </dgm:pt>
    <dgm:pt modelId="{7AC31D5B-69ED-4D6E-A7B4-AF421141DB76}">
      <dgm:prSet/>
      <dgm:spPr/>
      <dgm:t>
        <a:bodyPr/>
        <a:lstStyle/>
        <a:p>
          <a:pPr rtl="0"/>
          <a:r>
            <a:rPr lang="ru-RU" b="0" smtClean="0"/>
            <a:t>Проверены фрагменты в объеме базисного профиля с Восточным ПМЭС, Ямало-Ненецким ПМЭС, Южным ПМЭС. </a:t>
          </a:r>
          <a:endParaRPr lang="ru-RU"/>
        </a:p>
      </dgm:t>
    </dgm:pt>
    <dgm:pt modelId="{0C5CCB78-A6FB-412C-A3C8-5239944E0DB3}" type="parTrans" cxnId="{A3C34102-2C18-4D2E-B43A-72D178CEE42F}">
      <dgm:prSet/>
      <dgm:spPr/>
      <dgm:t>
        <a:bodyPr/>
        <a:lstStyle/>
        <a:p>
          <a:endParaRPr lang="ru-RU"/>
        </a:p>
      </dgm:t>
    </dgm:pt>
    <dgm:pt modelId="{CA83E720-1559-4FCD-A888-4CC6F4A680CA}" type="sibTrans" cxnId="{A3C34102-2C18-4D2E-B43A-72D178CEE42F}">
      <dgm:prSet/>
      <dgm:spPr/>
      <dgm:t>
        <a:bodyPr/>
        <a:lstStyle/>
        <a:p>
          <a:endParaRPr lang="ru-RU"/>
        </a:p>
      </dgm:t>
    </dgm:pt>
    <dgm:pt modelId="{27097E5B-8E3B-4FC5-9A7E-05E17A13C817}">
      <dgm:prSet/>
      <dgm:spPr/>
      <dgm:t>
        <a:bodyPr/>
        <a:lstStyle/>
        <a:p>
          <a:pPr rtl="0"/>
          <a:r>
            <a:rPr lang="ru-RU" b="0" smtClean="0"/>
            <a:t>Проверен фрагмент расширенного профиля по 6 объектам от ЦПМЭС.</a:t>
          </a:r>
          <a:endParaRPr lang="ru-RU"/>
        </a:p>
      </dgm:t>
    </dgm:pt>
    <dgm:pt modelId="{589D0424-4E0F-4F61-B562-A76FFDF15461}" type="parTrans" cxnId="{66FDDBF7-2CE6-434B-8B6E-AF6444D025E6}">
      <dgm:prSet/>
      <dgm:spPr/>
      <dgm:t>
        <a:bodyPr/>
        <a:lstStyle/>
        <a:p>
          <a:endParaRPr lang="ru-RU"/>
        </a:p>
      </dgm:t>
    </dgm:pt>
    <dgm:pt modelId="{005E28A8-DE3B-4505-AE0C-2BA3D6845DB7}" type="sibTrans" cxnId="{66FDDBF7-2CE6-434B-8B6E-AF6444D025E6}">
      <dgm:prSet/>
      <dgm:spPr/>
      <dgm:t>
        <a:bodyPr/>
        <a:lstStyle/>
        <a:p>
          <a:endParaRPr lang="ru-RU"/>
        </a:p>
      </dgm:t>
    </dgm:pt>
    <dgm:pt modelId="{2310AF70-1110-4B97-8253-B84491818855}">
      <dgm:prSet/>
      <dgm:spPr/>
      <dgm:t>
        <a:bodyPr/>
        <a:lstStyle/>
        <a:p>
          <a:pPr rtl="0"/>
          <a:r>
            <a:rPr lang="ru-RU" b="1" dirty="0" smtClean="0"/>
            <a:t>Планируется  выдать рекомендации по тиражированию проекта и разработать детализированные графики информационного обмена филиалов </a:t>
          </a:r>
          <a:br>
            <a:rPr lang="ru-RU" b="1" dirty="0" smtClean="0"/>
          </a:br>
          <a:r>
            <a:rPr lang="ru-RU" b="1" dirty="0" smtClean="0"/>
            <a:t>ПАО «Россети» - ПМЭС с филиалами АО «СО ЕЭС».</a:t>
          </a:r>
          <a:endParaRPr lang="ru-RU" dirty="0"/>
        </a:p>
      </dgm:t>
    </dgm:pt>
    <dgm:pt modelId="{28638189-8D29-4677-8955-7F8098A1D388}" type="parTrans" cxnId="{4FB13719-6970-4B23-9B94-8C003DEDD503}">
      <dgm:prSet/>
      <dgm:spPr/>
      <dgm:t>
        <a:bodyPr/>
        <a:lstStyle/>
        <a:p>
          <a:endParaRPr lang="ru-RU"/>
        </a:p>
      </dgm:t>
    </dgm:pt>
    <dgm:pt modelId="{4E62C019-4C29-4C12-9FFC-C532D11BB842}" type="sibTrans" cxnId="{4FB13719-6970-4B23-9B94-8C003DEDD503}">
      <dgm:prSet/>
      <dgm:spPr/>
      <dgm:t>
        <a:bodyPr/>
        <a:lstStyle/>
        <a:p>
          <a:endParaRPr lang="ru-RU"/>
        </a:p>
      </dgm:t>
    </dgm:pt>
    <dgm:pt modelId="{0A8F20EA-482E-4241-9AB6-07EDEAF841A5}" type="pres">
      <dgm:prSet presAssocID="{C73E6E0D-3D2D-49C3-957E-8355076A14F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600083-8D32-4458-B63B-4224E7C94AE4}" type="pres">
      <dgm:prSet presAssocID="{7AC31D5B-69ED-4D6E-A7B4-AF421141DB76}" presName="circle1" presStyleLbl="node1" presStyleIdx="0" presStyleCnt="3"/>
      <dgm:spPr/>
    </dgm:pt>
    <dgm:pt modelId="{A1E906EF-F3A0-4FDD-9A60-7FE7DC7C4448}" type="pres">
      <dgm:prSet presAssocID="{7AC31D5B-69ED-4D6E-A7B4-AF421141DB76}" presName="space" presStyleCnt="0"/>
      <dgm:spPr/>
    </dgm:pt>
    <dgm:pt modelId="{03B6269E-F3F7-422F-9857-0C04AA387B8C}" type="pres">
      <dgm:prSet presAssocID="{7AC31D5B-69ED-4D6E-A7B4-AF421141DB76}" presName="rect1" presStyleLbl="alignAcc1" presStyleIdx="0" presStyleCnt="3"/>
      <dgm:spPr/>
      <dgm:t>
        <a:bodyPr/>
        <a:lstStyle/>
        <a:p>
          <a:endParaRPr lang="ru-RU"/>
        </a:p>
      </dgm:t>
    </dgm:pt>
    <dgm:pt modelId="{E178BB1D-E42A-4FE5-839D-B940254DC7EE}" type="pres">
      <dgm:prSet presAssocID="{27097E5B-8E3B-4FC5-9A7E-05E17A13C817}" presName="vertSpace2" presStyleLbl="node1" presStyleIdx="0" presStyleCnt="3"/>
      <dgm:spPr/>
    </dgm:pt>
    <dgm:pt modelId="{CFB8BF42-49E0-4280-ABD1-886025E13ABE}" type="pres">
      <dgm:prSet presAssocID="{27097E5B-8E3B-4FC5-9A7E-05E17A13C817}" presName="circle2" presStyleLbl="node1" presStyleIdx="1" presStyleCnt="3"/>
      <dgm:spPr/>
    </dgm:pt>
    <dgm:pt modelId="{2D51848E-BF1E-4326-9134-7AA65843FA7C}" type="pres">
      <dgm:prSet presAssocID="{27097E5B-8E3B-4FC5-9A7E-05E17A13C817}" presName="rect2" presStyleLbl="alignAcc1" presStyleIdx="1" presStyleCnt="3"/>
      <dgm:spPr/>
      <dgm:t>
        <a:bodyPr/>
        <a:lstStyle/>
        <a:p>
          <a:endParaRPr lang="ru-RU"/>
        </a:p>
      </dgm:t>
    </dgm:pt>
    <dgm:pt modelId="{1A29166D-B634-4818-8F92-B242312F00BF}" type="pres">
      <dgm:prSet presAssocID="{2310AF70-1110-4B97-8253-B84491818855}" presName="vertSpace3" presStyleLbl="node1" presStyleIdx="1" presStyleCnt="3"/>
      <dgm:spPr/>
    </dgm:pt>
    <dgm:pt modelId="{54D284F6-FD6A-4F7D-86E6-EE494E95432B}" type="pres">
      <dgm:prSet presAssocID="{2310AF70-1110-4B97-8253-B84491818855}" presName="circle3" presStyleLbl="node1" presStyleIdx="2" presStyleCnt="3"/>
      <dgm:spPr/>
    </dgm:pt>
    <dgm:pt modelId="{1E55EE32-5026-4E8C-ACEF-6E2E98E18A6A}" type="pres">
      <dgm:prSet presAssocID="{2310AF70-1110-4B97-8253-B84491818855}" presName="rect3" presStyleLbl="alignAcc1" presStyleIdx="2" presStyleCnt="3"/>
      <dgm:spPr/>
      <dgm:t>
        <a:bodyPr/>
        <a:lstStyle/>
        <a:p>
          <a:endParaRPr lang="ru-RU"/>
        </a:p>
      </dgm:t>
    </dgm:pt>
    <dgm:pt modelId="{7AB44886-46D2-4DF9-B3DA-8C8841A80103}" type="pres">
      <dgm:prSet presAssocID="{7AC31D5B-69ED-4D6E-A7B4-AF421141DB76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00ED0A-51A4-4CB3-9033-F9C27470E5FB}" type="pres">
      <dgm:prSet presAssocID="{27097E5B-8E3B-4FC5-9A7E-05E17A13C817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ACD72A-DF73-4986-BBD0-070B36ABDF42}" type="pres">
      <dgm:prSet presAssocID="{2310AF70-1110-4B97-8253-B84491818855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6FDDBF7-2CE6-434B-8B6E-AF6444D025E6}" srcId="{C73E6E0D-3D2D-49C3-957E-8355076A14F3}" destId="{27097E5B-8E3B-4FC5-9A7E-05E17A13C817}" srcOrd="1" destOrd="0" parTransId="{589D0424-4E0F-4F61-B562-A76FFDF15461}" sibTransId="{005E28A8-DE3B-4505-AE0C-2BA3D6845DB7}"/>
    <dgm:cxn modelId="{F8D7810D-F24F-4F4C-AFCF-0436F2D2A4DB}" type="presOf" srcId="{27097E5B-8E3B-4FC5-9A7E-05E17A13C817}" destId="{2D51848E-BF1E-4326-9134-7AA65843FA7C}" srcOrd="0" destOrd="0" presId="urn:microsoft.com/office/officeart/2005/8/layout/target3"/>
    <dgm:cxn modelId="{2F4B90A5-1554-4CD6-99EC-1B138D2AF2FB}" type="presOf" srcId="{2310AF70-1110-4B97-8253-B84491818855}" destId="{1E55EE32-5026-4E8C-ACEF-6E2E98E18A6A}" srcOrd="0" destOrd="0" presId="urn:microsoft.com/office/officeart/2005/8/layout/target3"/>
    <dgm:cxn modelId="{33949A67-7F94-4AC4-8553-CCAFB3D3C006}" type="presOf" srcId="{7AC31D5B-69ED-4D6E-A7B4-AF421141DB76}" destId="{03B6269E-F3F7-422F-9857-0C04AA387B8C}" srcOrd="0" destOrd="0" presId="urn:microsoft.com/office/officeart/2005/8/layout/target3"/>
    <dgm:cxn modelId="{6E27B19C-C0D4-4D85-B708-3F0815570651}" type="presOf" srcId="{2310AF70-1110-4B97-8253-B84491818855}" destId="{ABACD72A-DF73-4986-BBD0-070B36ABDF42}" srcOrd="1" destOrd="0" presId="urn:microsoft.com/office/officeart/2005/8/layout/target3"/>
    <dgm:cxn modelId="{038C155B-D112-4C4B-B711-D3D19B4558FE}" type="presOf" srcId="{7AC31D5B-69ED-4D6E-A7B4-AF421141DB76}" destId="{7AB44886-46D2-4DF9-B3DA-8C8841A80103}" srcOrd="1" destOrd="0" presId="urn:microsoft.com/office/officeart/2005/8/layout/target3"/>
    <dgm:cxn modelId="{B1829540-3730-4653-969E-E56FD7015F1D}" type="presOf" srcId="{27097E5B-8E3B-4FC5-9A7E-05E17A13C817}" destId="{3500ED0A-51A4-4CB3-9033-F9C27470E5FB}" srcOrd="1" destOrd="0" presId="urn:microsoft.com/office/officeart/2005/8/layout/target3"/>
    <dgm:cxn modelId="{4FB13719-6970-4B23-9B94-8C003DEDD503}" srcId="{C73E6E0D-3D2D-49C3-957E-8355076A14F3}" destId="{2310AF70-1110-4B97-8253-B84491818855}" srcOrd="2" destOrd="0" parTransId="{28638189-8D29-4677-8955-7F8098A1D388}" sibTransId="{4E62C019-4C29-4C12-9FFC-C532D11BB842}"/>
    <dgm:cxn modelId="{A3C34102-2C18-4D2E-B43A-72D178CEE42F}" srcId="{C73E6E0D-3D2D-49C3-957E-8355076A14F3}" destId="{7AC31D5B-69ED-4D6E-A7B4-AF421141DB76}" srcOrd="0" destOrd="0" parTransId="{0C5CCB78-A6FB-412C-A3C8-5239944E0DB3}" sibTransId="{CA83E720-1559-4FCD-A888-4CC6F4A680CA}"/>
    <dgm:cxn modelId="{99BF1414-6208-412B-A297-272BEBB55C28}" type="presOf" srcId="{C73E6E0D-3D2D-49C3-957E-8355076A14F3}" destId="{0A8F20EA-482E-4241-9AB6-07EDEAF841A5}" srcOrd="0" destOrd="0" presId="urn:microsoft.com/office/officeart/2005/8/layout/target3"/>
    <dgm:cxn modelId="{20D9BE25-099D-4451-9F75-6D79ADAB52D8}" type="presParOf" srcId="{0A8F20EA-482E-4241-9AB6-07EDEAF841A5}" destId="{8B600083-8D32-4458-B63B-4224E7C94AE4}" srcOrd="0" destOrd="0" presId="urn:microsoft.com/office/officeart/2005/8/layout/target3"/>
    <dgm:cxn modelId="{AB5D4B6B-0511-440C-BB36-F9B3EC77EC3F}" type="presParOf" srcId="{0A8F20EA-482E-4241-9AB6-07EDEAF841A5}" destId="{A1E906EF-F3A0-4FDD-9A60-7FE7DC7C4448}" srcOrd="1" destOrd="0" presId="urn:microsoft.com/office/officeart/2005/8/layout/target3"/>
    <dgm:cxn modelId="{B3F24014-7EAF-4A54-A11E-D458BE7B9F3E}" type="presParOf" srcId="{0A8F20EA-482E-4241-9AB6-07EDEAF841A5}" destId="{03B6269E-F3F7-422F-9857-0C04AA387B8C}" srcOrd="2" destOrd="0" presId="urn:microsoft.com/office/officeart/2005/8/layout/target3"/>
    <dgm:cxn modelId="{88A17EAC-8202-4C85-949D-A131E49ADE3B}" type="presParOf" srcId="{0A8F20EA-482E-4241-9AB6-07EDEAF841A5}" destId="{E178BB1D-E42A-4FE5-839D-B940254DC7EE}" srcOrd="3" destOrd="0" presId="urn:microsoft.com/office/officeart/2005/8/layout/target3"/>
    <dgm:cxn modelId="{27E114FA-D4E4-4DDE-8FFE-80B625B40D98}" type="presParOf" srcId="{0A8F20EA-482E-4241-9AB6-07EDEAF841A5}" destId="{CFB8BF42-49E0-4280-ABD1-886025E13ABE}" srcOrd="4" destOrd="0" presId="urn:microsoft.com/office/officeart/2005/8/layout/target3"/>
    <dgm:cxn modelId="{D0C5F0A6-3EA8-4AC6-B3C1-13B0C237B9ED}" type="presParOf" srcId="{0A8F20EA-482E-4241-9AB6-07EDEAF841A5}" destId="{2D51848E-BF1E-4326-9134-7AA65843FA7C}" srcOrd="5" destOrd="0" presId="urn:microsoft.com/office/officeart/2005/8/layout/target3"/>
    <dgm:cxn modelId="{C6AF9524-126E-4D80-8417-F6238729E929}" type="presParOf" srcId="{0A8F20EA-482E-4241-9AB6-07EDEAF841A5}" destId="{1A29166D-B634-4818-8F92-B242312F00BF}" srcOrd="6" destOrd="0" presId="urn:microsoft.com/office/officeart/2005/8/layout/target3"/>
    <dgm:cxn modelId="{27C6FA03-DBDD-492F-B1EC-BC9F5C79628B}" type="presParOf" srcId="{0A8F20EA-482E-4241-9AB6-07EDEAF841A5}" destId="{54D284F6-FD6A-4F7D-86E6-EE494E95432B}" srcOrd="7" destOrd="0" presId="urn:microsoft.com/office/officeart/2005/8/layout/target3"/>
    <dgm:cxn modelId="{BDE90F0D-43A9-4F1D-8C2F-21EF25704A7C}" type="presParOf" srcId="{0A8F20EA-482E-4241-9AB6-07EDEAF841A5}" destId="{1E55EE32-5026-4E8C-ACEF-6E2E98E18A6A}" srcOrd="8" destOrd="0" presId="urn:microsoft.com/office/officeart/2005/8/layout/target3"/>
    <dgm:cxn modelId="{974C2B15-BA8C-4B29-8B71-1136C2B67DCD}" type="presParOf" srcId="{0A8F20EA-482E-4241-9AB6-07EDEAF841A5}" destId="{7AB44886-46D2-4DF9-B3DA-8C8841A80103}" srcOrd="9" destOrd="0" presId="urn:microsoft.com/office/officeart/2005/8/layout/target3"/>
    <dgm:cxn modelId="{04050059-7C00-4308-86DA-1FC86EA5727C}" type="presParOf" srcId="{0A8F20EA-482E-4241-9AB6-07EDEAF841A5}" destId="{3500ED0A-51A4-4CB3-9033-F9C27470E5FB}" srcOrd="10" destOrd="0" presId="urn:microsoft.com/office/officeart/2005/8/layout/target3"/>
    <dgm:cxn modelId="{7FB30B51-97AA-4C5D-ACDA-DF59200E524A}" type="presParOf" srcId="{0A8F20EA-482E-4241-9AB6-07EDEAF841A5}" destId="{ABACD72A-DF73-4986-BBD0-070B36ABDF42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403FDB-BDFE-4652-8CFF-7687256A9992}" type="doc">
      <dgm:prSet loTypeId="urn:microsoft.com/office/officeart/2005/8/layout/hProcess9" loCatId="process" qsTypeId="urn:microsoft.com/office/officeart/2005/8/quickstyle/3d4" qsCatId="3D" csTypeId="urn:microsoft.com/office/officeart/2005/8/colors/accent6_3" csCatId="accent6" phldr="1"/>
      <dgm:spPr/>
      <dgm:t>
        <a:bodyPr/>
        <a:lstStyle/>
        <a:p>
          <a:endParaRPr lang="ru-RU"/>
        </a:p>
      </dgm:t>
    </dgm:pt>
    <dgm:pt modelId="{EA41F17F-5100-4C62-84EB-A31E78E13EB9}">
      <dgm:prSet custT="1"/>
      <dgm:spPr/>
      <dgm:t>
        <a:bodyPr/>
        <a:lstStyle/>
        <a:p>
          <a:pPr rtl="0"/>
          <a:r>
            <a:rPr lang="ru-RU" sz="1200" b="1" dirty="0" smtClean="0"/>
            <a:t>Сведения о параметрах </a:t>
          </a:r>
          <a:r>
            <a:rPr lang="ru-RU" sz="1200" b="1" dirty="0" err="1" smtClean="0"/>
            <a:t>потокораспределения</a:t>
          </a:r>
          <a:r>
            <a:rPr lang="ru-RU" sz="1200" b="1" dirty="0" smtClean="0"/>
            <a:t> электрического режима, нагрузках и уровнях напряжения;</a:t>
          </a:r>
          <a:endParaRPr lang="ru-RU" sz="1200" b="1" dirty="0"/>
        </a:p>
      </dgm:t>
    </dgm:pt>
    <dgm:pt modelId="{E4664AE3-038C-4094-B73A-139BDD754D6A}" type="parTrans" cxnId="{E664A24D-64D0-4037-B42D-437D0A5071E0}">
      <dgm:prSet/>
      <dgm:spPr/>
      <dgm:t>
        <a:bodyPr/>
        <a:lstStyle/>
        <a:p>
          <a:endParaRPr lang="ru-RU"/>
        </a:p>
      </dgm:t>
    </dgm:pt>
    <dgm:pt modelId="{5170BDD5-2569-48A5-82B3-E99385852095}" type="sibTrans" cxnId="{E664A24D-64D0-4037-B42D-437D0A5071E0}">
      <dgm:prSet/>
      <dgm:spPr/>
      <dgm:t>
        <a:bodyPr/>
        <a:lstStyle/>
        <a:p>
          <a:endParaRPr lang="ru-RU"/>
        </a:p>
      </dgm:t>
    </dgm:pt>
    <dgm:pt modelId="{DF319B69-04AA-4301-8BF3-E5F59E6679EA}">
      <dgm:prSet custT="1"/>
      <dgm:spPr/>
      <dgm:t>
        <a:bodyPr/>
        <a:lstStyle/>
        <a:p>
          <a:pPr rtl="0"/>
          <a:r>
            <a:rPr lang="ru-RU" sz="1200" b="1" dirty="0" smtClean="0"/>
            <a:t>Сведения о нагрузке потребителей</a:t>
          </a:r>
          <a:r>
            <a:rPr lang="en-US" sz="1200" b="1" dirty="0" smtClean="0"/>
            <a:t>, </a:t>
          </a:r>
          <a:r>
            <a:rPr lang="ru-RU" sz="1200" b="1" dirty="0" smtClean="0"/>
            <a:t>включенных в графики аварийного ограничения режима потребления;</a:t>
          </a:r>
          <a:endParaRPr lang="ru-RU" sz="1200" b="1" dirty="0"/>
        </a:p>
      </dgm:t>
    </dgm:pt>
    <dgm:pt modelId="{A54F9FDE-C226-4203-9EBD-32D9FA96C290}" type="parTrans" cxnId="{F7692B6F-4FDD-4D90-888C-B666198B2271}">
      <dgm:prSet/>
      <dgm:spPr/>
      <dgm:t>
        <a:bodyPr/>
        <a:lstStyle/>
        <a:p>
          <a:endParaRPr lang="ru-RU"/>
        </a:p>
      </dgm:t>
    </dgm:pt>
    <dgm:pt modelId="{D76B87A6-A687-4F93-AAE8-E7896C97F871}" type="sibTrans" cxnId="{F7692B6F-4FDD-4D90-888C-B666198B2271}">
      <dgm:prSet/>
      <dgm:spPr/>
      <dgm:t>
        <a:bodyPr/>
        <a:lstStyle/>
        <a:p>
          <a:endParaRPr lang="ru-RU"/>
        </a:p>
      </dgm:t>
    </dgm:pt>
    <dgm:pt modelId="{D584B6CF-2856-4185-B9C0-EF55641D113C}">
      <dgm:prSet custT="1"/>
      <dgm:spPr/>
      <dgm:t>
        <a:bodyPr/>
        <a:lstStyle/>
        <a:p>
          <a:pPr rtl="0"/>
          <a:r>
            <a:rPr lang="ru-RU" sz="1200" b="1" dirty="0" smtClean="0"/>
            <a:t>Сведения о настройке и объемах управляющих воздействий автоматики частотной разгрузки и иных видов противоаварийной автоматики</a:t>
          </a:r>
          <a:endParaRPr lang="ru-RU" sz="1200" b="1" dirty="0"/>
        </a:p>
      </dgm:t>
    </dgm:pt>
    <dgm:pt modelId="{8BE54646-CFA4-45FF-8451-B3D32D7239BD}" type="parTrans" cxnId="{5E40D566-E5C6-4DD4-ADF9-A8338D6BFAC3}">
      <dgm:prSet/>
      <dgm:spPr/>
      <dgm:t>
        <a:bodyPr/>
        <a:lstStyle/>
        <a:p>
          <a:endParaRPr lang="ru-RU"/>
        </a:p>
      </dgm:t>
    </dgm:pt>
    <dgm:pt modelId="{7C2435E0-E926-43C6-8C53-B0C42D1408D4}" type="sibTrans" cxnId="{5E40D566-E5C6-4DD4-ADF9-A8338D6BFAC3}">
      <dgm:prSet/>
      <dgm:spPr/>
      <dgm:t>
        <a:bodyPr/>
        <a:lstStyle/>
        <a:p>
          <a:endParaRPr lang="ru-RU"/>
        </a:p>
      </dgm:t>
    </dgm:pt>
    <dgm:pt modelId="{E37BDDC3-A3A4-4212-B84E-38F7AE94FAE9}" type="pres">
      <dgm:prSet presAssocID="{07403FDB-BDFE-4652-8CFF-7687256A9992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6B22BBB-D10E-4888-8062-5253E43BBECE}" type="pres">
      <dgm:prSet presAssocID="{07403FDB-BDFE-4652-8CFF-7687256A9992}" presName="arrow" presStyleLbl="bgShp" presStyleIdx="0" presStyleCnt="1" custScaleX="117647" custLinFactNeighborX="0" custLinFactNeighborY="-5306"/>
      <dgm:spPr/>
    </dgm:pt>
    <dgm:pt modelId="{7E6CB430-2F4F-46E5-AE9F-6CA1877AE912}" type="pres">
      <dgm:prSet presAssocID="{07403FDB-BDFE-4652-8CFF-7687256A9992}" presName="linearProcess" presStyleCnt="0"/>
      <dgm:spPr/>
    </dgm:pt>
    <dgm:pt modelId="{CFB8F9F7-95C2-448B-8488-3605ACCCBC3C}" type="pres">
      <dgm:prSet presAssocID="{EA41F17F-5100-4C62-84EB-A31E78E13EB9}" presName="textNode" presStyleLbl="node1" presStyleIdx="0" presStyleCnt="3" custScaleX="76138" custScaleY="97242" custLinFactX="-10821" custLinFactNeighborX="-100000" custLinFactNeighborY="13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A4D23C-F4FC-423D-A490-2BCA0FD277E5}" type="pres">
      <dgm:prSet presAssocID="{5170BDD5-2569-48A5-82B3-E99385852095}" presName="sibTrans" presStyleCnt="0"/>
      <dgm:spPr/>
    </dgm:pt>
    <dgm:pt modelId="{0942BED7-1359-4A43-895D-4205DED6F8A3}" type="pres">
      <dgm:prSet presAssocID="{DF319B69-04AA-4301-8BF3-E5F59E6679EA}" presName="textNode" presStyleLbl="node1" presStyleIdx="1" presStyleCnt="3" custScaleX="74308" custScaleY="92734" custLinFactX="-7426" custLinFactNeighborX="-100000" custLinFactNeighborY="-1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46A7BA-497D-415E-A7E8-A46077469FA2}" type="pres">
      <dgm:prSet presAssocID="{D76B87A6-A687-4F93-AAE8-E7896C97F871}" presName="sibTrans" presStyleCnt="0"/>
      <dgm:spPr/>
    </dgm:pt>
    <dgm:pt modelId="{FDB45D79-5D09-4BCD-96E7-C0B56210E8E5}" type="pres">
      <dgm:prSet presAssocID="{D584B6CF-2856-4185-B9C0-EF55641D113C}" presName="textNode" presStyleLbl="node1" presStyleIdx="2" presStyleCnt="3" custScaleX="84034" custScaleY="95385" custLinFactX="-22689" custLinFactNeighborX="-100000" custLinFactNeighborY="-5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4C7B18-AC47-46E8-9C29-896BA715F0A3}" type="presOf" srcId="{DF319B69-04AA-4301-8BF3-E5F59E6679EA}" destId="{0942BED7-1359-4A43-895D-4205DED6F8A3}" srcOrd="0" destOrd="0" presId="urn:microsoft.com/office/officeart/2005/8/layout/hProcess9"/>
    <dgm:cxn modelId="{DA7D3251-2537-476E-A61A-6BFBC65FB4B4}" type="presOf" srcId="{EA41F17F-5100-4C62-84EB-A31E78E13EB9}" destId="{CFB8F9F7-95C2-448B-8488-3605ACCCBC3C}" srcOrd="0" destOrd="0" presId="urn:microsoft.com/office/officeart/2005/8/layout/hProcess9"/>
    <dgm:cxn modelId="{F7692B6F-4FDD-4D90-888C-B666198B2271}" srcId="{07403FDB-BDFE-4652-8CFF-7687256A9992}" destId="{DF319B69-04AA-4301-8BF3-E5F59E6679EA}" srcOrd="1" destOrd="0" parTransId="{A54F9FDE-C226-4203-9EBD-32D9FA96C290}" sibTransId="{D76B87A6-A687-4F93-AAE8-E7896C97F871}"/>
    <dgm:cxn modelId="{E664A24D-64D0-4037-B42D-437D0A5071E0}" srcId="{07403FDB-BDFE-4652-8CFF-7687256A9992}" destId="{EA41F17F-5100-4C62-84EB-A31E78E13EB9}" srcOrd="0" destOrd="0" parTransId="{E4664AE3-038C-4094-B73A-139BDD754D6A}" sibTransId="{5170BDD5-2569-48A5-82B3-E99385852095}"/>
    <dgm:cxn modelId="{BBB3B172-E2E4-4196-BC55-A9F2DC9EE863}" type="presOf" srcId="{D584B6CF-2856-4185-B9C0-EF55641D113C}" destId="{FDB45D79-5D09-4BCD-96E7-C0B56210E8E5}" srcOrd="0" destOrd="0" presId="urn:microsoft.com/office/officeart/2005/8/layout/hProcess9"/>
    <dgm:cxn modelId="{5E40D566-E5C6-4DD4-ADF9-A8338D6BFAC3}" srcId="{07403FDB-BDFE-4652-8CFF-7687256A9992}" destId="{D584B6CF-2856-4185-B9C0-EF55641D113C}" srcOrd="2" destOrd="0" parTransId="{8BE54646-CFA4-45FF-8451-B3D32D7239BD}" sibTransId="{7C2435E0-E926-43C6-8C53-B0C42D1408D4}"/>
    <dgm:cxn modelId="{430AD828-CE4B-41E6-B377-016792F74E16}" type="presOf" srcId="{07403FDB-BDFE-4652-8CFF-7687256A9992}" destId="{E37BDDC3-A3A4-4212-B84E-38F7AE94FAE9}" srcOrd="0" destOrd="0" presId="urn:microsoft.com/office/officeart/2005/8/layout/hProcess9"/>
    <dgm:cxn modelId="{1995D1DF-DD08-463A-A8CA-21482E2C9313}" type="presParOf" srcId="{E37BDDC3-A3A4-4212-B84E-38F7AE94FAE9}" destId="{96B22BBB-D10E-4888-8062-5253E43BBECE}" srcOrd="0" destOrd="0" presId="urn:microsoft.com/office/officeart/2005/8/layout/hProcess9"/>
    <dgm:cxn modelId="{1285DA54-DED8-46AC-8C89-260AA72FF4FD}" type="presParOf" srcId="{E37BDDC3-A3A4-4212-B84E-38F7AE94FAE9}" destId="{7E6CB430-2F4F-46E5-AE9F-6CA1877AE912}" srcOrd="1" destOrd="0" presId="urn:microsoft.com/office/officeart/2005/8/layout/hProcess9"/>
    <dgm:cxn modelId="{CC79A007-D942-4D21-9EF5-B8EE39548A9D}" type="presParOf" srcId="{7E6CB430-2F4F-46E5-AE9F-6CA1877AE912}" destId="{CFB8F9F7-95C2-448B-8488-3605ACCCBC3C}" srcOrd="0" destOrd="0" presId="urn:microsoft.com/office/officeart/2005/8/layout/hProcess9"/>
    <dgm:cxn modelId="{F382F9A7-5FA8-4757-9B5A-664DA9A4BC6A}" type="presParOf" srcId="{7E6CB430-2F4F-46E5-AE9F-6CA1877AE912}" destId="{7EA4D23C-F4FC-423D-A490-2BCA0FD277E5}" srcOrd="1" destOrd="0" presId="urn:microsoft.com/office/officeart/2005/8/layout/hProcess9"/>
    <dgm:cxn modelId="{11D6E75B-731C-465E-9DCC-71744EC9CD10}" type="presParOf" srcId="{7E6CB430-2F4F-46E5-AE9F-6CA1877AE912}" destId="{0942BED7-1359-4A43-895D-4205DED6F8A3}" srcOrd="2" destOrd="0" presId="urn:microsoft.com/office/officeart/2005/8/layout/hProcess9"/>
    <dgm:cxn modelId="{B71DE719-9F53-4930-98BC-D8491A7A6352}" type="presParOf" srcId="{7E6CB430-2F4F-46E5-AE9F-6CA1877AE912}" destId="{F146A7BA-497D-415E-A7E8-A46077469FA2}" srcOrd="3" destOrd="0" presId="urn:microsoft.com/office/officeart/2005/8/layout/hProcess9"/>
    <dgm:cxn modelId="{C4702EDB-8067-4AF0-AA6C-6DB27A230510}" type="presParOf" srcId="{7E6CB430-2F4F-46E5-AE9F-6CA1877AE912}" destId="{FDB45D79-5D09-4BCD-96E7-C0B56210E8E5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600083-8D32-4458-B63B-4224E7C94AE4}">
      <dsp:nvSpPr>
        <dsp:cNvPr id="0" name=""/>
        <dsp:cNvSpPr/>
      </dsp:nvSpPr>
      <dsp:spPr>
        <a:xfrm>
          <a:off x="0" y="0"/>
          <a:ext cx="2245279" cy="224527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3B6269E-F3F7-422F-9857-0C04AA387B8C}">
      <dsp:nvSpPr>
        <dsp:cNvPr id="0" name=""/>
        <dsp:cNvSpPr/>
      </dsp:nvSpPr>
      <dsp:spPr>
        <a:xfrm>
          <a:off x="1122639" y="0"/>
          <a:ext cx="7673697" cy="224527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smtClean="0"/>
            <a:t>Проверены фрагменты в объеме базисного профиля с Восточным ПМЭС, Ямало-Ненецким ПМЭС, Южным ПМЭС. </a:t>
          </a:r>
          <a:endParaRPr lang="ru-RU" sz="1400" kern="1200"/>
        </a:p>
      </dsp:txBody>
      <dsp:txXfrm>
        <a:off x="1122639" y="0"/>
        <a:ext cx="7673697" cy="673585"/>
      </dsp:txXfrm>
    </dsp:sp>
    <dsp:sp modelId="{CFB8BF42-49E0-4280-ABD1-886025E13ABE}">
      <dsp:nvSpPr>
        <dsp:cNvPr id="0" name=""/>
        <dsp:cNvSpPr/>
      </dsp:nvSpPr>
      <dsp:spPr>
        <a:xfrm>
          <a:off x="392924" y="673585"/>
          <a:ext cx="1459430" cy="145943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-14010"/>
                <a:lumOff val="15876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14010"/>
                <a:lumOff val="15876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14010"/>
                <a:lumOff val="15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D51848E-BF1E-4326-9134-7AA65843FA7C}">
      <dsp:nvSpPr>
        <dsp:cNvPr id="0" name=""/>
        <dsp:cNvSpPr/>
      </dsp:nvSpPr>
      <dsp:spPr>
        <a:xfrm>
          <a:off x="1122639" y="673585"/>
          <a:ext cx="7673697" cy="145943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14010"/>
              <a:lumOff val="1587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smtClean="0"/>
            <a:t>Проверен фрагмент расширенного профиля по 6 объектам от ЦПМЭС.</a:t>
          </a:r>
          <a:endParaRPr lang="ru-RU" sz="1400" kern="1200"/>
        </a:p>
      </dsp:txBody>
      <dsp:txXfrm>
        <a:off x="1122639" y="673585"/>
        <a:ext cx="7673697" cy="673583"/>
      </dsp:txXfrm>
    </dsp:sp>
    <dsp:sp modelId="{54D284F6-FD6A-4F7D-86E6-EE494E95432B}">
      <dsp:nvSpPr>
        <dsp:cNvPr id="0" name=""/>
        <dsp:cNvSpPr/>
      </dsp:nvSpPr>
      <dsp:spPr>
        <a:xfrm>
          <a:off x="785848" y="1347168"/>
          <a:ext cx="673583" cy="67358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-28019"/>
                <a:lumOff val="31752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28019"/>
                <a:lumOff val="31752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28019"/>
                <a:lumOff val="31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E55EE32-5026-4E8C-ACEF-6E2E98E18A6A}">
      <dsp:nvSpPr>
        <dsp:cNvPr id="0" name=""/>
        <dsp:cNvSpPr/>
      </dsp:nvSpPr>
      <dsp:spPr>
        <a:xfrm>
          <a:off x="1122639" y="1347168"/>
          <a:ext cx="7673697" cy="67358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28019"/>
              <a:lumOff val="3175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Планируется  выдать рекомендации по тиражированию проекта и разработать детализированные графики информационного обмена филиалов </a:t>
          </a:r>
          <a:br>
            <a:rPr lang="ru-RU" sz="1400" b="1" kern="1200" dirty="0" smtClean="0"/>
          </a:br>
          <a:r>
            <a:rPr lang="ru-RU" sz="1400" b="1" kern="1200" dirty="0" smtClean="0"/>
            <a:t>ПАО «Россети» - ПМЭС с филиалами АО «СО ЕЭС».</a:t>
          </a:r>
          <a:endParaRPr lang="ru-RU" sz="1400" kern="1200" dirty="0"/>
        </a:p>
      </dsp:txBody>
      <dsp:txXfrm>
        <a:off x="1122639" y="1347168"/>
        <a:ext cx="7673697" cy="6735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B22BBB-D10E-4888-8062-5253E43BBECE}">
      <dsp:nvSpPr>
        <dsp:cNvPr id="0" name=""/>
        <dsp:cNvSpPr/>
      </dsp:nvSpPr>
      <dsp:spPr>
        <a:xfrm>
          <a:off x="2" y="0"/>
          <a:ext cx="8796332" cy="2735657"/>
        </a:xfrm>
        <a:prstGeom prst="rightArrow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B8F9F7-95C2-448B-8488-3605ACCCBC3C}">
      <dsp:nvSpPr>
        <dsp:cNvPr id="0" name=""/>
        <dsp:cNvSpPr/>
      </dsp:nvSpPr>
      <dsp:spPr>
        <a:xfrm>
          <a:off x="0" y="850307"/>
          <a:ext cx="2435128" cy="1064083"/>
        </a:xfrm>
        <a:prstGeom prst="round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Сведения о параметрах </a:t>
          </a:r>
          <a:r>
            <a:rPr lang="ru-RU" sz="1200" b="1" kern="1200" dirty="0" err="1" smtClean="0"/>
            <a:t>потокораспределения</a:t>
          </a:r>
          <a:r>
            <a:rPr lang="ru-RU" sz="1200" b="1" kern="1200" dirty="0" smtClean="0"/>
            <a:t> электрического режима, нагрузках и уровнях напряжения;</a:t>
          </a:r>
          <a:endParaRPr lang="ru-RU" sz="1200" b="1" kern="1200" dirty="0"/>
        </a:p>
      </dsp:txBody>
      <dsp:txXfrm>
        <a:off x="51944" y="902251"/>
        <a:ext cx="2331240" cy="960195"/>
      </dsp:txXfrm>
    </dsp:sp>
    <dsp:sp modelId="{0942BED7-1359-4A43-895D-4205DED6F8A3}">
      <dsp:nvSpPr>
        <dsp:cNvPr id="0" name=""/>
        <dsp:cNvSpPr/>
      </dsp:nvSpPr>
      <dsp:spPr>
        <a:xfrm>
          <a:off x="2406276" y="858996"/>
          <a:ext cx="2376599" cy="1014753"/>
        </a:xfrm>
        <a:prstGeom prst="roundRect">
          <a:avLst/>
        </a:prstGeom>
        <a:solidFill>
          <a:schemeClr val="accent6">
            <a:shade val="80000"/>
            <a:hueOff val="0"/>
            <a:satOff val="-16910"/>
            <a:lumOff val="1690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Сведения о нагрузке потребителей</a:t>
          </a:r>
          <a:r>
            <a:rPr lang="en-US" sz="1200" b="1" kern="1200" dirty="0" smtClean="0"/>
            <a:t>, </a:t>
          </a:r>
          <a:r>
            <a:rPr lang="ru-RU" sz="1200" b="1" kern="1200" dirty="0" smtClean="0"/>
            <a:t>включенных в графики аварийного ограничения режима потребления;</a:t>
          </a:r>
          <a:endParaRPr lang="ru-RU" sz="1200" b="1" kern="1200" dirty="0"/>
        </a:p>
      </dsp:txBody>
      <dsp:txXfrm>
        <a:off x="2455812" y="908532"/>
        <a:ext cx="2277527" cy="915681"/>
      </dsp:txXfrm>
    </dsp:sp>
    <dsp:sp modelId="{FDB45D79-5D09-4BCD-96E7-C0B56210E8E5}">
      <dsp:nvSpPr>
        <dsp:cNvPr id="0" name=""/>
        <dsp:cNvSpPr/>
      </dsp:nvSpPr>
      <dsp:spPr>
        <a:xfrm>
          <a:off x="4734534" y="840136"/>
          <a:ext cx="2687667" cy="1043762"/>
        </a:xfrm>
        <a:prstGeom prst="roundRect">
          <a:avLst/>
        </a:prstGeom>
        <a:solidFill>
          <a:schemeClr val="accent6">
            <a:shade val="80000"/>
            <a:hueOff val="0"/>
            <a:satOff val="-33821"/>
            <a:lumOff val="3381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Сведения о настройке и объемах управляющих воздействий автоматики частотной разгрузки и иных видов противоаварийной автоматики</a:t>
          </a:r>
          <a:endParaRPr lang="ru-RU" sz="1200" b="1" kern="1200" dirty="0"/>
        </a:p>
      </dsp:txBody>
      <dsp:txXfrm>
        <a:off x="4785486" y="891088"/>
        <a:ext cx="2585763" cy="9418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9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fld id="{EA94BF79-D97C-4F17-B2B2-FE378A077667}" type="datetimeFigureOut">
              <a:rPr lang="ru-RU"/>
              <a:pPr>
                <a:defRPr/>
              </a:pPr>
              <a:t>03.02.2023</a:t>
            </a:fld>
            <a:endParaRPr lang="ru-RU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4" rIns="91430" bIns="45714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9" y="942975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4" rIns="91430" bIns="45714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fld id="{C6B50815-DEFA-46D5-9FE8-0B0B8C9928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6728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9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1" y="4716464"/>
            <a:ext cx="5438775" cy="4467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4" rIns="91430" bIns="4571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9" y="942975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4" rIns="91430" bIns="4571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CA58C9CF-F856-4DC9-B28E-C8C8EF2931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0249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864" indent="-285717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2868" indent="-228574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015" indent="-228574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163" indent="-228574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309" indent="-228574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456" indent="-228574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8604" indent="-228574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5751" indent="-228574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FBEFC78-A9EE-4847-ACF1-2BD899E886E5}" type="slidenum">
              <a:rPr lang="ru-RU" sz="1200" b="0"/>
              <a:pPr eaLnBrk="1" hangingPunct="1"/>
              <a:t>1</a:t>
            </a:fld>
            <a:endParaRPr lang="ru-RU" sz="1200" b="0" dirty="0"/>
          </a:p>
        </p:txBody>
      </p:sp>
      <p:sp>
        <p:nvSpPr>
          <p:cNvPr id="36867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36868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>
              <a:latin typeface="Arial" pitchFamily="34" charset="0"/>
            </a:endParaRPr>
          </a:p>
        </p:txBody>
      </p:sp>
      <p:sp>
        <p:nvSpPr>
          <p:cNvPr id="36869" name="Номер слайда 3"/>
          <p:cNvSpPr txBox="1">
            <a:spLocks noGrp="1"/>
          </p:cNvSpPr>
          <p:nvPr/>
        </p:nvSpPr>
        <p:spPr bwMode="auto">
          <a:xfrm>
            <a:off x="3849689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4" rIns="91430" bIns="45714" anchor="b"/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29349D58-A221-488D-A9E8-03D4C4F1903F}" type="slidenum">
              <a:rPr lang="ru-RU" sz="1200" b="0"/>
              <a:pPr algn="r" eaLnBrk="1" hangingPunct="1"/>
              <a:t>1</a:t>
            </a:fld>
            <a:endParaRPr lang="ru-RU" sz="1200" b="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90AFC58-74C9-42D5-AAB8-326977C7A68E}" type="slidenum">
              <a:rPr lang="ru-RU" altLang="ru-RU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410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90AFC58-74C9-42D5-AAB8-326977C7A68E}" type="slidenum">
              <a:rPr lang="ru-RU" altLang="ru-RU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5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410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докладе обязательно на</a:t>
            </a:r>
            <a:r>
              <a:rPr lang="ru-RU" baseline="0" dirty="0" smtClean="0"/>
              <a:t> словах кратко рассказать, как и в какой форме в настоящий момент принимается информация, как обрабатывается и как используется дальше.</a:t>
            </a:r>
            <a:endParaRPr lang="ru-RU" dirty="0" smtClean="0"/>
          </a:p>
          <a:p>
            <a:r>
              <a:rPr lang="ru-RU" dirty="0" smtClean="0"/>
              <a:t>Также </a:t>
            </a:r>
            <a:r>
              <a:rPr lang="ru-RU" baseline="0" dirty="0" smtClean="0"/>
              <a:t>обязательно упомянуть, что для других субъектов подготовлены предложения по порядку взаимодействия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8C9CF-F856-4DC9-B28E-C8C8EF29312B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420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8C9CF-F856-4DC9-B28E-C8C8EF29312B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085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8C9CF-F856-4DC9-B28E-C8C8EF29312B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4999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8C9CF-F856-4DC9-B28E-C8C8EF29312B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254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8C9CF-F856-4DC9-B28E-C8C8EF29312B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4231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203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" y="0"/>
            <a:ext cx="9127098" cy="5143500"/>
          </a:xfrm>
          <a:prstGeom prst="rect">
            <a:avLst/>
          </a:prstGeom>
        </p:spPr>
      </p:pic>
      <p:sp>
        <p:nvSpPr>
          <p:cNvPr id="542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47676" y="1647825"/>
            <a:ext cx="8207375" cy="2189560"/>
          </a:xfrm>
          <a:effectLst>
            <a:outerShdw dist="28398" dir="1593903" algn="ctr" rotWithShape="0">
              <a:schemeClr val="bg1"/>
            </a:outerShdw>
          </a:effectLst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ru-RU" noProof="0" dirty="0"/>
              <a:t>Образец заголовка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98488" y="4452937"/>
            <a:ext cx="8186737" cy="682229"/>
          </a:xfrm>
        </p:spPr>
        <p:txBody>
          <a:bodyPr/>
          <a:lstStyle>
            <a:lvl1pPr marL="0" indent="0" algn="ctr">
              <a:buFont typeface="Arial" charset="0"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</a:p>
        </p:txBody>
      </p:sp>
      <p:grpSp>
        <p:nvGrpSpPr>
          <p:cNvPr id="5" name="Группа 4"/>
          <p:cNvGrpSpPr/>
          <p:nvPr userDrawn="1"/>
        </p:nvGrpSpPr>
        <p:grpSpPr>
          <a:xfrm>
            <a:off x="2245309" y="566773"/>
            <a:ext cx="912944" cy="1033397"/>
            <a:chOff x="2481263" y="212726"/>
            <a:chExt cx="4175126" cy="4725988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2481263" y="212726"/>
              <a:ext cx="2366963" cy="4725988"/>
            </a:xfrm>
            <a:custGeom>
              <a:avLst/>
              <a:gdLst>
                <a:gd name="T0" fmla="*/ 2982 w 2982"/>
                <a:gd name="T1" fmla="*/ 441 h 5955"/>
                <a:gd name="T2" fmla="*/ 2650 w 2982"/>
                <a:gd name="T3" fmla="*/ 463 h 5955"/>
                <a:gd name="T4" fmla="*/ 2333 w 2982"/>
                <a:gd name="T5" fmla="*/ 524 h 5955"/>
                <a:gd name="T6" fmla="*/ 2031 w 2982"/>
                <a:gd name="T7" fmla="*/ 625 h 5955"/>
                <a:gd name="T8" fmla="*/ 1745 w 2982"/>
                <a:gd name="T9" fmla="*/ 761 h 5955"/>
                <a:gd name="T10" fmla="*/ 1483 w 2982"/>
                <a:gd name="T11" fmla="*/ 931 h 5955"/>
                <a:gd name="T12" fmla="*/ 1242 w 2982"/>
                <a:gd name="T13" fmla="*/ 1130 h 5955"/>
                <a:gd name="T14" fmla="*/ 1028 w 2982"/>
                <a:gd name="T15" fmla="*/ 1357 h 5955"/>
                <a:gd name="T16" fmla="*/ 844 w 2982"/>
                <a:gd name="T17" fmla="*/ 1609 h 5955"/>
                <a:gd name="T18" fmla="*/ 690 w 2982"/>
                <a:gd name="T19" fmla="*/ 1883 h 5955"/>
                <a:gd name="T20" fmla="*/ 570 w 2982"/>
                <a:gd name="T21" fmla="*/ 2176 h 5955"/>
                <a:gd name="T22" fmla="*/ 489 w 2982"/>
                <a:gd name="T23" fmla="*/ 2487 h 5955"/>
                <a:gd name="T24" fmla="*/ 447 w 2982"/>
                <a:gd name="T25" fmla="*/ 2810 h 5955"/>
                <a:gd name="T26" fmla="*/ 447 w 2982"/>
                <a:gd name="T27" fmla="*/ 3145 h 5955"/>
                <a:gd name="T28" fmla="*/ 489 w 2982"/>
                <a:gd name="T29" fmla="*/ 3468 h 5955"/>
                <a:gd name="T30" fmla="*/ 570 w 2982"/>
                <a:gd name="T31" fmla="*/ 3779 h 5955"/>
                <a:gd name="T32" fmla="*/ 690 w 2982"/>
                <a:gd name="T33" fmla="*/ 4072 h 5955"/>
                <a:gd name="T34" fmla="*/ 844 w 2982"/>
                <a:gd name="T35" fmla="*/ 4345 h 5955"/>
                <a:gd name="T36" fmla="*/ 1028 w 2982"/>
                <a:gd name="T37" fmla="*/ 4598 h 5955"/>
                <a:gd name="T38" fmla="*/ 1242 w 2982"/>
                <a:gd name="T39" fmla="*/ 4824 h 5955"/>
                <a:gd name="T40" fmla="*/ 1483 w 2982"/>
                <a:gd name="T41" fmla="*/ 5024 h 5955"/>
                <a:gd name="T42" fmla="*/ 1745 w 2982"/>
                <a:gd name="T43" fmla="*/ 5192 h 5955"/>
                <a:gd name="T44" fmla="*/ 2031 w 2982"/>
                <a:gd name="T45" fmla="*/ 5330 h 5955"/>
                <a:gd name="T46" fmla="*/ 2333 w 2982"/>
                <a:gd name="T47" fmla="*/ 5431 h 5955"/>
                <a:gd name="T48" fmla="*/ 2650 w 2982"/>
                <a:gd name="T49" fmla="*/ 5492 h 5955"/>
                <a:gd name="T50" fmla="*/ 2982 w 2982"/>
                <a:gd name="T51" fmla="*/ 5514 h 5955"/>
                <a:gd name="T52" fmla="*/ 2801 w 2982"/>
                <a:gd name="T53" fmla="*/ 5950 h 5955"/>
                <a:gd name="T54" fmla="*/ 2446 w 2982"/>
                <a:gd name="T55" fmla="*/ 5906 h 5955"/>
                <a:gd name="T56" fmla="*/ 2107 w 2982"/>
                <a:gd name="T57" fmla="*/ 5825 h 5955"/>
                <a:gd name="T58" fmla="*/ 1783 w 2982"/>
                <a:gd name="T59" fmla="*/ 5704 h 5955"/>
                <a:gd name="T60" fmla="*/ 1477 w 2982"/>
                <a:gd name="T61" fmla="*/ 5548 h 5955"/>
                <a:gd name="T62" fmla="*/ 1195 w 2982"/>
                <a:gd name="T63" fmla="*/ 5359 h 5955"/>
                <a:gd name="T64" fmla="*/ 934 w 2982"/>
                <a:gd name="T65" fmla="*/ 5142 h 5955"/>
                <a:gd name="T66" fmla="*/ 702 w 2982"/>
                <a:gd name="T67" fmla="*/ 4894 h 5955"/>
                <a:gd name="T68" fmla="*/ 498 w 2982"/>
                <a:gd name="T69" fmla="*/ 4623 h 5955"/>
                <a:gd name="T70" fmla="*/ 324 w 2982"/>
                <a:gd name="T71" fmla="*/ 4328 h 5955"/>
                <a:gd name="T72" fmla="*/ 186 w 2982"/>
                <a:gd name="T73" fmla="*/ 4016 h 5955"/>
                <a:gd name="T74" fmla="*/ 83 w 2982"/>
                <a:gd name="T75" fmla="*/ 3683 h 5955"/>
                <a:gd name="T76" fmla="*/ 22 w 2982"/>
                <a:gd name="T77" fmla="*/ 3336 h 5955"/>
                <a:gd name="T78" fmla="*/ 0 w 2982"/>
                <a:gd name="T79" fmla="*/ 2977 h 5955"/>
                <a:gd name="T80" fmla="*/ 22 w 2982"/>
                <a:gd name="T81" fmla="*/ 2619 h 5955"/>
                <a:gd name="T82" fmla="*/ 83 w 2982"/>
                <a:gd name="T83" fmla="*/ 2272 h 5955"/>
                <a:gd name="T84" fmla="*/ 186 w 2982"/>
                <a:gd name="T85" fmla="*/ 1939 h 5955"/>
                <a:gd name="T86" fmla="*/ 324 w 2982"/>
                <a:gd name="T87" fmla="*/ 1625 h 5955"/>
                <a:gd name="T88" fmla="*/ 498 w 2982"/>
                <a:gd name="T89" fmla="*/ 1332 h 5955"/>
                <a:gd name="T90" fmla="*/ 702 w 2982"/>
                <a:gd name="T91" fmla="*/ 1059 h 5955"/>
                <a:gd name="T92" fmla="*/ 934 w 2982"/>
                <a:gd name="T93" fmla="*/ 813 h 5955"/>
                <a:gd name="T94" fmla="*/ 1195 w 2982"/>
                <a:gd name="T95" fmla="*/ 595 h 5955"/>
                <a:gd name="T96" fmla="*/ 1477 w 2982"/>
                <a:gd name="T97" fmla="*/ 407 h 5955"/>
                <a:gd name="T98" fmla="*/ 1783 w 2982"/>
                <a:gd name="T99" fmla="*/ 251 h 5955"/>
                <a:gd name="T100" fmla="*/ 2107 w 2982"/>
                <a:gd name="T101" fmla="*/ 130 h 5955"/>
                <a:gd name="T102" fmla="*/ 2446 w 2982"/>
                <a:gd name="T103" fmla="*/ 47 h 5955"/>
                <a:gd name="T104" fmla="*/ 2801 w 2982"/>
                <a:gd name="T105" fmla="*/ 5 h 5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82" h="5955">
                  <a:moveTo>
                    <a:pt x="2982" y="0"/>
                  </a:moveTo>
                  <a:lnTo>
                    <a:pt x="2982" y="441"/>
                  </a:lnTo>
                  <a:lnTo>
                    <a:pt x="2815" y="446"/>
                  </a:lnTo>
                  <a:lnTo>
                    <a:pt x="2650" y="463"/>
                  </a:lnTo>
                  <a:lnTo>
                    <a:pt x="2491" y="488"/>
                  </a:lnTo>
                  <a:lnTo>
                    <a:pt x="2333" y="524"/>
                  </a:lnTo>
                  <a:lnTo>
                    <a:pt x="2180" y="571"/>
                  </a:lnTo>
                  <a:lnTo>
                    <a:pt x="2031" y="625"/>
                  </a:lnTo>
                  <a:lnTo>
                    <a:pt x="1886" y="689"/>
                  </a:lnTo>
                  <a:lnTo>
                    <a:pt x="1745" y="761"/>
                  </a:lnTo>
                  <a:lnTo>
                    <a:pt x="1611" y="842"/>
                  </a:lnTo>
                  <a:lnTo>
                    <a:pt x="1483" y="931"/>
                  </a:lnTo>
                  <a:lnTo>
                    <a:pt x="1360" y="1027"/>
                  </a:lnTo>
                  <a:lnTo>
                    <a:pt x="1242" y="1130"/>
                  </a:lnTo>
                  <a:lnTo>
                    <a:pt x="1131" y="1240"/>
                  </a:lnTo>
                  <a:lnTo>
                    <a:pt x="1028" y="1357"/>
                  </a:lnTo>
                  <a:lnTo>
                    <a:pt x="932" y="1480"/>
                  </a:lnTo>
                  <a:lnTo>
                    <a:pt x="844" y="1609"/>
                  </a:lnTo>
                  <a:lnTo>
                    <a:pt x="762" y="1744"/>
                  </a:lnTo>
                  <a:lnTo>
                    <a:pt x="690" y="1883"/>
                  </a:lnTo>
                  <a:lnTo>
                    <a:pt x="626" y="2028"/>
                  </a:lnTo>
                  <a:lnTo>
                    <a:pt x="570" y="2176"/>
                  </a:lnTo>
                  <a:lnTo>
                    <a:pt x="525" y="2330"/>
                  </a:lnTo>
                  <a:lnTo>
                    <a:pt x="489" y="2487"/>
                  </a:lnTo>
                  <a:lnTo>
                    <a:pt x="463" y="2648"/>
                  </a:lnTo>
                  <a:lnTo>
                    <a:pt x="447" y="2810"/>
                  </a:lnTo>
                  <a:lnTo>
                    <a:pt x="442" y="2977"/>
                  </a:lnTo>
                  <a:lnTo>
                    <a:pt x="447" y="3145"/>
                  </a:lnTo>
                  <a:lnTo>
                    <a:pt x="463" y="3307"/>
                  </a:lnTo>
                  <a:lnTo>
                    <a:pt x="489" y="3468"/>
                  </a:lnTo>
                  <a:lnTo>
                    <a:pt x="525" y="3625"/>
                  </a:lnTo>
                  <a:lnTo>
                    <a:pt x="570" y="3779"/>
                  </a:lnTo>
                  <a:lnTo>
                    <a:pt x="626" y="3927"/>
                  </a:lnTo>
                  <a:lnTo>
                    <a:pt x="690" y="4072"/>
                  </a:lnTo>
                  <a:lnTo>
                    <a:pt x="762" y="4211"/>
                  </a:lnTo>
                  <a:lnTo>
                    <a:pt x="844" y="4345"/>
                  </a:lnTo>
                  <a:lnTo>
                    <a:pt x="932" y="4475"/>
                  </a:lnTo>
                  <a:lnTo>
                    <a:pt x="1028" y="4598"/>
                  </a:lnTo>
                  <a:lnTo>
                    <a:pt x="1131" y="4713"/>
                  </a:lnTo>
                  <a:lnTo>
                    <a:pt x="1242" y="4824"/>
                  </a:lnTo>
                  <a:lnTo>
                    <a:pt x="1360" y="4928"/>
                  </a:lnTo>
                  <a:lnTo>
                    <a:pt x="1483" y="5024"/>
                  </a:lnTo>
                  <a:lnTo>
                    <a:pt x="1611" y="5113"/>
                  </a:lnTo>
                  <a:lnTo>
                    <a:pt x="1745" y="5192"/>
                  </a:lnTo>
                  <a:lnTo>
                    <a:pt x="1886" y="5265"/>
                  </a:lnTo>
                  <a:lnTo>
                    <a:pt x="2031" y="5330"/>
                  </a:lnTo>
                  <a:lnTo>
                    <a:pt x="2180" y="5384"/>
                  </a:lnTo>
                  <a:lnTo>
                    <a:pt x="2333" y="5431"/>
                  </a:lnTo>
                  <a:lnTo>
                    <a:pt x="2491" y="5467"/>
                  </a:lnTo>
                  <a:lnTo>
                    <a:pt x="2650" y="5492"/>
                  </a:lnTo>
                  <a:lnTo>
                    <a:pt x="2815" y="5509"/>
                  </a:lnTo>
                  <a:lnTo>
                    <a:pt x="2982" y="5514"/>
                  </a:lnTo>
                  <a:lnTo>
                    <a:pt x="2982" y="5955"/>
                  </a:lnTo>
                  <a:lnTo>
                    <a:pt x="2801" y="5950"/>
                  </a:lnTo>
                  <a:lnTo>
                    <a:pt x="2621" y="5933"/>
                  </a:lnTo>
                  <a:lnTo>
                    <a:pt x="2446" y="5906"/>
                  </a:lnTo>
                  <a:lnTo>
                    <a:pt x="2274" y="5870"/>
                  </a:lnTo>
                  <a:lnTo>
                    <a:pt x="2107" y="5825"/>
                  </a:lnTo>
                  <a:lnTo>
                    <a:pt x="1942" y="5769"/>
                  </a:lnTo>
                  <a:lnTo>
                    <a:pt x="1783" y="5704"/>
                  </a:lnTo>
                  <a:lnTo>
                    <a:pt x="1627" y="5630"/>
                  </a:lnTo>
                  <a:lnTo>
                    <a:pt x="1477" y="5548"/>
                  </a:lnTo>
                  <a:lnTo>
                    <a:pt x="1332" y="5458"/>
                  </a:lnTo>
                  <a:lnTo>
                    <a:pt x="1195" y="5359"/>
                  </a:lnTo>
                  <a:lnTo>
                    <a:pt x="1061" y="5254"/>
                  </a:lnTo>
                  <a:lnTo>
                    <a:pt x="934" y="5142"/>
                  </a:lnTo>
                  <a:lnTo>
                    <a:pt x="815" y="5021"/>
                  </a:lnTo>
                  <a:lnTo>
                    <a:pt x="702" y="4894"/>
                  </a:lnTo>
                  <a:lnTo>
                    <a:pt x="596" y="4762"/>
                  </a:lnTo>
                  <a:lnTo>
                    <a:pt x="498" y="4623"/>
                  </a:lnTo>
                  <a:lnTo>
                    <a:pt x="407" y="4478"/>
                  </a:lnTo>
                  <a:lnTo>
                    <a:pt x="324" y="4328"/>
                  </a:lnTo>
                  <a:lnTo>
                    <a:pt x="252" y="4175"/>
                  </a:lnTo>
                  <a:lnTo>
                    <a:pt x="186" y="4016"/>
                  </a:lnTo>
                  <a:lnTo>
                    <a:pt x="130" y="3851"/>
                  </a:lnTo>
                  <a:lnTo>
                    <a:pt x="83" y="3683"/>
                  </a:lnTo>
                  <a:lnTo>
                    <a:pt x="47" y="3512"/>
                  </a:lnTo>
                  <a:lnTo>
                    <a:pt x="22" y="3336"/>
                  </a:lnTo>
                  <a:lnTo>
                    <a:pt x="5" y="3159"/>
                  </a:lnTo>
                  <a:lnTo>
                    <a:pt x="0" y="2977"/>
                  </a:lnTo>
                  <a:lnTo>
                    <a:pt x="5" y="2796"/>
                  </a:lnTo>
                  <a:lnTo>
                    <a:pt x="22" y="2619"/>
                  </a:lnTo>
                  <a:lnTo>
                    <a:pt x="47" y="2443"/>
                  </a:lnTo>
                  <a:lnTo>
                    <a:pt x="83" y="2272"/>
                  </a:lnTo>
                  <a:lnTo>
                    <a:pt x="130" y="2104"/>
                  </a:lnTo>
                  <a:lnTo>
                    <a:pt x="186" y="1939"/>
                  </a:lnTo>
                  <a:lnTo>
                    <a:pt x="252" y="1780"/>
                  </a:lnTo>
                  <a:lnTo>
                    <a:pt x="324" y="1625"/>
                  </a:lnTo>
                  <a:lnTo>
                    <a:pt x="407" y="1475"/>
                  </a:lnTo>
                  <a:lnTo>
                    <a:pt x="498" y="1332"/>
                  </a:lnTo>
                  <a:lnTo>
                    <a:pt x="596" y="1193"/>
                  </a:lnTo>
                  <a:lnTo>
                    <a:pt x="702" y="1059"/>
                  </a:lnTo>
                  <a:lnTo>
                    <a:pt x="815" y="934"/>
                  </a:lnTo>
                  <a:lnTo>
                    <a:pt x="934" y="813"/>
                  </a:lnTo>
                  <a:lnTo>
                    <a:pt x="1061" y="701"/>
                  </a:lnTo>
                  <a:lnTo>
                    <a:pt x="1195" y="595"/>
                  </a:lnTo>
                  <a:lnTo>
                    <a:pt x="1332" y="497"/>
                  </a:lnTo>
                  <a:lnTo>
                    <a:pt x="1477" y="407"/>
                  </a:lnTo>
                  <a:lnTo>
                    <a:pt x="1627" y="325"/>
                  </a:lnTo>
                  <a:lnTo>
                    <a:pt x="1783" y="251"/>
                  </a:lnTo>
                  <a:lnTo>
                    <a:pt x="1942" y="186"/>
                  </a:lnTo>
                  <a:lnTo>
                    <a:pt x="2107" y="130"/>
                  </a:lnTo>
                  <a:lnTo>
                    <a:pt x="2274" y="85"/>
                  </a:lnTo>
                  <a:lnTo>
                    <a:pt x="2446" y="47"/>
                  </a:lnTo>
                  <a:lnTo>
                    <a:pt x="2621" y="22"/>
                  </a:lnTo>
                  <a:lnTo>
                    <a:pt x="2801" y="5"/>
                  </a:lnTo>
                  <a:lnTo>
                    <a:pt x="2982" y="0"/>
                  </a:lnTo>
                  <a:close/>
                </a:path>
              </a:pathLst>
            </a:custGeom>
            <a:solidFill>
              <a:srgbClr val="003CA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Freeform 10"/>
            <p:cNvSpPr>
              <a:spLocks noEditPoints="1"/>
            </p:cNvSpPr>
            <p:nvPr userDrawn="1"/>
          </p:nvSpPr>
          <p:spPr bwMode="auto">
            <a:xfrm>
              <a:off x="2997201" y="971551"/>
              <a:ext cx="3659188" cy="3322638"/>
            </a:xfrm>
            <a:custGeom>
              <a:avLst/>
              <a:gdLst>
                <a:gd name="T0" fmla="*/ 2953 w 4611"/>
                <a:gd name="T1" fmla="*/ 3810 h 4186"/>
                <a:gd name="T2" fmla="*/ 3029 w 4611"/>
                <a:gd name="T3" fmla="*/ 3616 h 4186"/>
                <a:gd name="T4" fmla="*/ 1209 w 4611"/>
                <a:gd name="T5" fmla="*/ 3792 h 4186"/>
                <a:gd name="T6" fmla="*/ 3124 w 4611"/>
                <a:gd name="T7" fmla="*/ 3311 h 4186"/>
                <a:gd name="T8" fmla="*/ 1054 w 4611"/>
                <a:gd name="T9" fmla="*/ 3190 h 4186"/>
                <a:gd name="T10" fmla="*/ 2301 w 4611"/>
                <a:gd name="T11" fmla="*/ 3291 h 4186"/>
                <a:gd name="T12" fmla="*/ 2357 w 4611"/>
                <a:gd name="T13" fmla="*/ 3414 h 4186"/>
                <a:gd name="T14" fmla="*/ 1924 w 4611"/>
                <a:gd name="T15" fmla="*/ 3061 h 4186"/>
                <a:gd name="T16" fmla="*/ 1292 w 4611"/>
                <a:gd name="T17" fmla="*/ 3049 h 4186"/>
                <a:gd name="T18" fmla="*/ 3208 w 4611"/>
                <a:gd name="T19" fmla="*/ 3201 h 4186"/>
                <a:gd name="T20" fmla="*/ 1604 w 4611"/>
                <a:gd name="T21" fmla="*/ 2893 h 4186"/>
                <a:gd name="T22" fmla="*/ 3735 w 4611"/>
                <a:gd name="T23" fmla="*/ 2758 h 4186"/>
                <a:gd name="T24" fmla="*/ 1215 w 4611"/>
                <a:gd name="T25" fmla="*/ 2872 h 4186"/>
                <a:gd name="T26" fmla="*/ 261 w 4611"/>
                <a:gd name="T27" fmla="*/ 2570 h 4186"/>
                <a:gd name="T28" fmla="*/ 3400 w 4611"/>
                <a:gd name="T29" fmla="*/ 2944 h 4186"/>
                <a:gd name="T30" fmla="*/ 3821 w 4611"/>
                <a:gd name="T31" fmla="*/ 2458 h 4186"/>
                <a:gd name="T32" fmla="*/ 802 w 4611"/>
                <a:gd name="T33" fmla="*/ 2434 h 4186"/>
                <a:gd name="T34" fmla="*/ 4611 w 4611"/>
                <a:gd name="T35" fmla="*/ 2479 h 4186"/>
                <a:gd name="T36" fmla="*/ 3680 w 4611"/>
                <a:gd name="T37" fmla="*/ 2463 h 4186"/>
                <a:gd name="T38" fmla="*/ 4296 w 4611"/>
                <a:gd name="T39" fmla="*/ 2378 h 4186"/>
                <a:gd name="T40" fmla="*/ 871 w 4611"/>
                <a:gd name="T41" fmla="*/ 2060 h 4186"/>
                <a:gd name="T42" fmla="*/ 380 w 4611"/>
                <a:gd name="T43" fmla="*/ 2060 h 4186"/>
                <a:gd name="T44" fmla="*/ 467 w 4611"/>
                <a:gd name="T45" fmla="*/ 2058 h 4186"/>
                <a:gd name="T46" fmla="*/ 706 w 4611"/>
                <a:gd name="T47" fmla="*/ 2015 h 4186"/>
                <a:gd name="T48" fmla="*/ 2234 w 4611"/>
                <a:gd name="T49" fmla="*/ 3032 h 4186"/>
                <a:gd name="T50" fmla="*/ 3128 w 4611"/>
                <a:gd name="T51" fmla="*/ 3116 h 4186"/>
                <a:gd name="T52" fmla="*/ 2085 w 4611"/>
                <a:gd name="T53" fmla="*/ 2917 h 4186"/>
                <a:gd name="T54" fmla="*/ 2529 w 4611"/>
                <a:gd name="T55" fmla="*/ 2178 h 4186"/>
                <a:gd name="T56" fmla="*/ 2422 w 4611"/>
                <a:gd name="T57" fmla="*/ 2055 h 4186"/>
                <a:gd name="T58" fmla="*/ 1655 w 4611"/>
                <a:gd name="T59" fmla="*/ 2447 h 4186"/>
                <a:gd name="T60" fmla="*/ 3108 w 4611"/>
                <a:gd name="T61" fmla="*/ 2689 h 4186"/>
                <a:gd name="T62" fmla="*/ 2969 w 4611"/>
                <a:gd name="T63" fmla="*/ 2098 h 4186"/>
                <a:gd name="T64" fmla="*/ 3919 w 4611"/>
                <a:gd name="T65" fmla="*/ 1876 h 4186"/>
                <a:gd name="T66" fmla="*/ 1790 w 4611"/>
                <a:gd name="T67" fmla="*/ 2179 h 4186"/>
                <a:gd name="T68" fmla="*/ 1944 w 4611"/>
                <a:gd name="T69" fmla="*/ 1834 h 4186"/>
                <a:gd name="T70" fmla="*/ 3845 w 4611"/>
                <a:gd name="T71" fmla="*/ 1793 h 4186"/>
                <a:gd name="T72" fmla="*/ 2991 w 4611"/>
                <a:gd name="T73" fmla="*/ 2019 h 4186"/>
                <a:gd name="T74" fmla="*/ 1960 w 4611"/>
                <a:gd name="T75" fmla="*/ 1710 h 4186"/>
                <a:gd name="T76" fmla="*/ 3765 w 4611"/>
                <a:gd name="T77" fmla="*/ 1688 h 4186"/>
                <a:gd name="T78" fmla="*/ 2600 w 4611"/>
                <a:gd name="T79" fmla="*/ 1610 h 4186"/>
                <a:gd name="T80" fmla="*/ 3421 w 4611"/>
                <a:gd name="T81" fmla="*/ 1822 h 4186"/>
                <a:gd name="T82" fmla="*/ 2933 w 4611"/>
                <a:gd name="T83" fmla="*/ 1316 h 4186"/>
                <a:gd name="T84" fmla="*/ 641 w 4611"/>
                <a:gd name="T85" fmla="*/ 1458 h 4186"/>
                <a:gd name="T86" fmla="*/ 1868 w 4611"/>
                <a:gd name="T87" fmla="*/ 1323 h 4186"/>
                <a:gd name="T88" fmla="*/ 4480 w 4611"/>
                <a:gd name="T89" fmla="*/ 1120 h 4186"/>
                <a:gd name="T90" fmla="*/ 1966 w 4611"/>
                <a:gd name="T91" fmla="*/ 1194 h 4186"/>
                <a:gd name="T92" fmla="*/ 2438 w 4611"/>
                <a:gd name="T93" fmla="*/ 1310 h 4186"/>
                <a:gd name="T94" fmla="*/ 2310 w 4611"/>
                <a:gd name="T95" fmla="*/ 1296 h 4186"/>
                <a:gd name="T96" fmla="*/ 3829 w 4611"/>
                <a:gd name="T97" fmla="*/ 1390 h 4186"/>
                <a:gd name="T98" fmla="*/ 3704 w 4611"/>
                <a:gd name="T99" fmla="*/ 1003 h 4186"/>
                <a:gd name="T100" fmla="*/ 3175 w 4611"/>
                <a:gd name="T101" fmla="*/ 1323 h 4186"/>
                <a:gd name="T102" fmla="*/ 3548 w 4611"/>
                <a:gd name="T103" fmla="*/ 858 h 4186"/>
                <a:gd name="T104" fmla="*/ 3369 w 4611"/>
                <a:gd name="T105" fmla="*/ 951 h 4186"/>
                <a:gd name="T106" fmla="*/ 1028 w 4611"/>
                <a:gd name="T107" fmla="*/ 1339 h 4186"/>
                <a:gd name="T108" fmla="*/ 2721 w 4611"/>
                <a:gd name="T109" fmla="*/ 723 h 4186"/>
                <a:gd name="T110" fmla="*/ 1401 w 4611"/>
                <a:gd name="T111" fmla="*/ 613 h 4186"/>
                <a:gd name="T112" fmla="*/ 1370 w 4611"/>
                <a:gd name="T113" fmla="*/ 528 h 4186"/>
                <a:gd name="T114" fmla="*/ 1302 w 4611"/>
                <a:gd name="T115" fmla="*/ 435 h 4186"/>
                <a:gd name="T116" fmla="*/ 3159 w 4611"/>
                <a:gd name="T117" fmla="*/ 875 h 4186"/>
                <a:gd name="T118" fmla="*/ 1169 w 4611"/>
                <a:gd name="T119" fmla="*/ 392 h 4186"/>
                <a:gd name="T120" fmla="*/ 1213 w 4611"/>
                <a:gd name="T121" fmla="*/ 1697 h 4186"/>
                <a:gd name="T122" fmla="*/ 2766 w 4611"/>
                <a:gd name="T123" fmla="*/ 508 h 4186"/>
                <a:gd name="T124" fmla="*/ 1535 w 4611"/>
                <a:gd name="T125" fmla="*/ 898 h 4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611" h="4186">
                  <a:moveTo>
                    <a:pt x="2938" y="4012"/>
                  </a:moveTo>
                  <a:lnTo>
                    <a:pt x="2938" y="4066"/>
                  </a:lnTo>
                  <a:lnTo>
                    <a:pt x="2934" y="4115"/>
                  </a:lnTo>
                  <a:lnTo>
                    <a:pt x="2933" y="4144"/>
                  </a:lnTo>
                  <a:lnTo>
                    <a:pt x="2933" y="4166"/>
                  </a:lnTo>
                  <a:lnTo>
                    <a:pt x="2931" y="4180"/>
                  </a:lnTo>
                  <a:lnTo>
                    <a:pt x="2931" y="4186"/>
                  </a:lnTo>
                  <a:lnTo>
                    <a:pt x="2929" y="4184"/>
                  </a:lnTo>
                  <a:lnTo>
                    <a:pt x="2924" y="4182"/>
                  </a:lnTo>
                  <a:lnTo>
                    <a:pt x="2913" y="4176"/>
                  </a:lnTo>
                  <a:lnTo>
                    <a:pt x="2896" y="4169"/>
                  </a:lnTo>
                  <a:lnTo>
                    <a:pt x="2880" y="4164"/>
                  </a:lnTo>
                  <a:lnTo>
                    <a:pt x="2860" y="4157"/>
                  </a:lnTo>
                  <a:lnTo>
                    <a:pt x="2837" y="4148"/>
                  </a:lnTo>
                  <a:lnTo>
                    <a:pt x="2938" y="4012"/>
                  </a:lnTo>
                  <a:close/>
                  <a:moveTo>
                    <a:pt x="2953" y="3810"/>
                  </a:moveTo>
                  <a:lnTo>
                    <a:pt x="2943" y="3853"/>
                  </a:lnTo>
                  <a:lnTo>
                    <a:pt x="2936" y="3895"/>
                  </a:lnTo>
                  <a:lnTo>
                    <a:pt x="2936" y="3931"/>
                  </a:lnTo>
                  <a:lnTo>
                    <a:pt x="2790" y="4131"/>
                  </a:lnTo>
                  <a:lnTo>
                    <a:pt x="2761" y="4119"/>
                  </a:lnTo>
                  <a:lnTo>
                    <a:pt x="2735" y="4104"/>
                  </a:lnTo>
                  <a:lnTo>
                    <a:pt x="2953" y="3810"/>
                  </a:lnTo>
                  <a:close/>
                  <a:moveTo>
                    <a:pt x="1063" y="3725"/>
                  </a:moveTo>
                  <a:lnTo>
                    <a:pt x="1048" y="3746"/>
                  </a:lnTo>
                  <a:lnTo>
                    <a:pt x="1028" y="3739"/>
                  </a:lnTo>
                  <a:lnTo>
                    <a:pt x="1012" y="3734"/>
                  </a:lnTo>
                  <a:lnTo>
                    <a:pt x="1003" y="3730"/>
                  </a:lnTo>
                  <a:lnTo>
                    <a:pt x="999" y="3728"/>
                  </a:lnTo>
                  <a:lnTo>
                    <a:pt x="1003" y="3728"/>
                  </a:lnTo>
                  <a:lnTo>
                    <a:pt x="1015" y="3728"/>
                  </a:lnTo>
                  <a:lnTo>
                    <a:pt x="1034" y="3726"/>
                  </a:lnTo>
                  <a:lnTo>
                    <a:pt x="1063" y="3725"/>
                  </a:lnTo>
                  <a:close/>
                  <a:moveTo>
                    <a:pt x="1211" y="3707"/>
                  </a:moveTo>
                  <a:lnTo>
                    <a:pt x="1157" y="3781"/>
                  </a:lnTo>
                  <a:lnTo>
                    <a:pt x="1126" y="3772"/>
                  </a:lnTo>
                  <a:lnTo>
                    <a:pt x="1099" y="3761"/>
                  </a:lnTo>
                  <a:lnTo>
                    <a:pt x="1130" y="3717"/>
                  </a:lnTo>
                  <a:lnTo>
                    <a:pt x="1151" y="3716"/>
                  </a:lnTo>
                  <a:lnTo>
                    <a:pt x="1175" y="3712"/>
                  </a:lnTo>
                  <a:lnTo>
                    <a:pt x="1211" y="3707"/>
                  </a:lnTo>
                  <a:close/>
                  <a:moveTo>
                    <a:pt x="3101" y="3428"/>
                  </a:moveTo>
                  <a:lnTo>
                    <a:pt x="3083" y="3490"/>
                  </a:lnTo>
                  <a:lnTo>
                    <a:pt x="3063" y="3544"/>
                  </a:lnTo>
                  <a:lnTo>
                    <a:pt x="3043" y="3591"/>
                  </a:lnTo>
                  <a:lnTo>
                    <a:pt x="3029" y="3616"/>
                  </a:lnTo>
                  <a:lnTo>
                    <a:pt x="3014" y="3643"/>
                  </a:lnTo>
                  <a:lnTo>
                    <a:pt x="2697" y="4072"/>
                  </a:lnTo>
                  <a:lnTo>
                    <a:pt x="2677" y="4048"/>
                  </a:lnTo>
                  <a:lnTo>
                    <a:pt x="2661" y="4023"/>
                  </a:lnTo>
                  <a:lnTo>
                    <a:pt x="3101" y="3428"/>
                  </a:lnTo>
                  <a:close/>
                  <a:moveTo>
                    <a:pt x="3841" y="3340"/>
                  </a:moveTo>
                  <a:lnTo>
                    <a:pt x="3861" y="3367"/>
                  </a:lnTo>
                  <a:lnTo>
                    <a:pt x="3881" y="3385"/>
                  </a:lnTo>
                  <a:lnTo>
                    <a:pt x="3897" y="3398"/>
                  </a:lnTo>
                  <a:lnTo>
                    <a:pt x="3910" y="3405"/>
                  </a:lnTo>
                  <a:lnTo>
                    <a:pt x="3914" y="3407"/>
                  </a:lnTo>
                  <a:lnTo>
                    <a:pt x="3912" y="3408"/>
                  </a:lnTo>
                  <a:lnTo>
                    <a:pt x="3903" y="3408"/>
                  </a:lnTo>
                  <a:lnTo>
                    <a:pt x="3887" y="3410"/>
                  </a:lnTo>
                  <a:lnTo>
                    <a:pt x="3861" y="3412"/>
                  </a:lnTo>
                  <a:lnTo>
                    <a:pt x="3821" y="3412"/>
                  </a:lnTo>
                  <a:lnTo>
                    <a:pt x="3805" y="3412"/>
                  </a:lnTo>
                  <a:lnTo>
                    <a:pt x="3791" y="3410"/>
                  </a:lnTo>
                  <a:lnTo>
                    <a:pt x="3841" y="3340"/>
                  </a:lnTo>
                  <a:close/>
                  <a:moveTo>
                    <a:pt x="1644" y="3305"/>
                  </a:moveTo>
                  <a:lnTo>
                    <a:pt x="1274" y="3804"/>
                  </a:lnTo>
                  <a:lnTo>
                    <a:pt x="1242" y="3799"/>
                  </a:lnTo>
                  <a:lnTo>
                    <a:pt x="1209" y="3792"/>
                  </a:lnTo>
                  <a:lnTo>
                    <a:pt x="1305" y="3665"/>
                  </a:lnTo>
                  <a:lnTo>
                    <a:pt x="1334" y="3642"/>
                  </a:lnTo>
                  <a:lnTo>
                    <a:pt x="1363" y="3613"/>
                  </a:lnTo>
                  <a:lnTo>
                    <a:pt x="1397" y="3582"/>
                  </a:lnTo>
                  <a:lnTo>
                    <a:pt x="1437" y="3544"/>
                  </a:lnTo>
                  <a:lnTo>
                    <a:pt x="1483" y="3501"/>
                  </a:lnTo>
                  <a:lnTo>
                    <a:pt x="1517" y="3459"/>
                  </a:lnTo>
                  <a:lnTo>
                    <a:pt x="1548" y="3417"/>
                  </a:lnTo>
                  <a:lnTo>
                    <a:pt x="1577" y="3378"/>
                  </a:lnTo>
                  <a:lnTo>
                    <a:pt x="1607" y="3340"/>
                  </a:lnTo>
                  <a:lnTo>
                    <a:pt x="1644" y="3305"/>
                  </a:lnTo>
                  <a:close/>
                  <a:moveTo>
                    <a:pt x="3794" y="3224"/>
                  </a:moveTo>
                  <a:lnTo>
                    <a:pt x="3803" y="3260"/>
                  </a:lnTo>
                  <a:lnTo>
                    <a:pt x="3814" y="3293"/>
                  </a:lnTo>
                  <a:lnTo>
                    <a:pt x="3744" y="3392"/>
                  </a:lnTo>
                  <a:lnTo>
                    <a:pt x="3731" y="3379"/>
                  </a:lnTo>
                  <a:lnTo>
                    <a:pt x="3716" y="3363"/>
                  </a:lnTo>
                  <a:lnTo>
                    <a:pt x="3704" y="3345"/>
                  </a:lnTo>
                  <a:lnTo>
                    <a:pt x="3794" y="3224"/>
                  </a:lnTo>
                  <a:close/>
                  <a:moveTo>
                    <a:pt x="3137" y="3195"/>
                  </a:moveTo>
                  <a:lnTo>
                    <a:pt x="3137" y="3228"/>
                  </a:lnTo>
                  <a:lnTo>
                    <a:pt x="3132" y="3267"/>
                  </a:lnTo>
                  <a:lnTo>
                    <a:pt x="3124" y="3311"/>
                  </a:lnTo>
                  <a:lnTo>
                    <a:pt x="2636" y="3972"/>
                  </a:lnTo>
                  <a:lnTo>
                    <a:pt x="2623" y="3936"/>
                  </a:lnTo>
                  <a:lnTo>
                    <a:pt x="2616" y="3900"/>
                  </a:lnTo>
                  <a:lnTo>
                    <a:pt x="3137" y="3195"/>
                  </a:lnTo>
                  <a:close/>
                  <a:moveTo>
                    <a:pt x="1054" y="3190"/>
                  </a:moveTo>
                  <a:lnTo>
                    <a:pt x="1019" y="3237"/>
                  </a:lnTo>
                  <a:lnTo>
                    <a:pt x="996" y="3228"/>
                  </a:lnTo>
                  <a:lnTo>
                    <a:pt x="977" y="3219"/>
                  </a:lnTo>
                  <a:lnTo>
                    <a:pt x="963" y="3211"/>
                  </a:lnTo>
                  <a:lnTo>
                    <a:pt x="959" y="3210"/>
                  </a:lnTo>
                  <a:lnTo>
                    <a:pt x="956" y="3208"/>
                  </a:lnTo>
                  <a:lnTo>
                    <a:pt x="954" y="3206"/>
                  </a:lnTo>
                  <a:lnTo>
                    <a:pt x="954" y="3206"/>
                  </a:lnTo>
                  <a:lnTo>
                    <a:pt x="954" y="3206"/>
                  </a:lnTo>
                  <a:lnTo>
                    <a:pt x="954" y="3206"/>
                  </a:lnTo>
                  <a:lnTo>
                    <a:pt x="956" y="3206"/>
                  </a:lnTo>
                  <a:lnTo>
                    <a:pt x="958" y="3204"/>
                  </a:lnTo>
                  <a:lnTo>
                    <a:pt x="963" y="3204"/>
                  </a:lnTo>
                  <a:lnTo>
                    <a:pt x="970" y="3202"/>
                  </a:lnTo>
                  <a:lnTo>
                    <a:pt x="983" y="3201"/>
                  </a:lnTo>
                  <a:lnTo>
                    <a:pt x="1001" y="3197"/>
                  </a:lnTo>
                  <a:lnTo>
                    <a:pt x="1023" y="3193"/>
                  </a:lnTo>
                  <a:lnTo>
                    <a:pt x="1054" y="3190"/>
                  </a:lnTo>
                  <a:close/>
                  <a:moveTo>
                    <a:pt x="3325" y="3125"/>
                  </a:moveTo>
                  <a:lnTo>
                    <a:pt x="3324" y="3164"/>
                  </a:lnTo>
                  <a:lnTo>
                    <a:pt x="3318" y="3204"/>
                  </a:lnTo>
                  <a:lnTo>
                    <a:pt x="3309" y="3244"/>
                  </a:lnTo>
                  <a:lnTo>
                    <a:pt x="3258" y="3314"/>
                  </a:lnTo>
                  <a:lnTo>
                    <a:pt x="3257" y="3305"/>
                  </a:lnTo>
                  <a:lnTo>
                    <a:pt x="3255" y="3296"/>
                  </a:lnTo>
                  <a:lnTo>
                    <a:pt x="3253" y="3286"/>
                  </a:lnTo>
                  <a:lnTo>
                    <a:pt x="3237" y="3244"/>
                  </a:lnTo>
                  <a:lnTo>
                    <a:pt x="3325" y="3125"/>
                  </a:lnTo>
                  <a:close/>
                  <a:moveTo>
                    <a:pt x="2248" y="3123"/>
                  </a:moveTo>
                  <a:lnTo>
                    <a:pt x="2274" y="3123"/>
                  </a:lnTo>
                  <a:lnTo>
                    <a:pt x="2301" y="3123"/>
                  </a:lnTo>
                  <a:lnTo>
                    <a:pt x="2317" y="3123"/>
                  </a:lnTo>
                  <a:lnTo>
                    <a:pt x="2140" y="3363"/>
                  </a:lnTo>
                  <a:lnTo>
                    <a:pt x="2091" y="3407"/>
                  </a:lnTo>
                  <a:lnTo>
                    <a:pt x="2038" y="3457"/>
                  </a:lnTo>
                  <a:lnTo>
                    <a:pt x="1979" y="3513"/>
                  </a:lnTo>
                  <a:lnTo>
                    <a:pt x="1913" y="3573"/>
                  </a:lnTo>
                  <a:lnTo>
                    <a:pt x="2248" y="3123"/>
                  </a:lnTo>
                  <a:close/>
                  <a:moveTo>
                    <a:pt x="2462" y="3112"/>
                  </a:moveTo>
                  <a:lnTo>
                    <a:pt x="2332" y="3287"/>
                  </a:lnTo>
                  <a:lnTo>
                    <a:pt x="2301" y="3291"/>
                  </a:lnTo>
                  <a:lnTo>
                    <a:pt x="2265" y="3296"/>
                  </a:lnTo>
                  <a:lnTo>
                    <a:pt x="2259" y="3296"/>
                  </a:lnTo>
                  <a:lnTo>
                    <a:pt x="2256" y="3298"/>
                  </a:lnTo>
                  <a:lnTo>
                    <a:pt x="2250" y="3300"/>
                  </a:lnTo>
                  <a:lnTo>
                    <a:pt x="2382" y="3119"/>
                  </a:lnTo>
                  <a:lnTo>
                    <a:pt x="2462" y="3112"/>
                  </a:lnTo>
                  <a:close/>
                  <a:moveTo>
                    <a:pt x="2122" y="3110"/>
                  </a:moveTo>
                  <a:lnTo>
                    <a:pt x="2154" y="3114"/>
                  </a:lnTo>
                  <a:lnTo>
                    <a:pt x="2189" y="3117"/>
                  </a:lnTo>
                  <a:lnTo>
                    <a:pt x="1779" y="3670"/>
                  </a:lnTo>
                  <a:lnTo>
                    <a:pt x="1723" y="3698"/>
                  </a:lnTo>
                  <a:lnTo>
                    <a:pt x="1667" y="3721"/>
                  </a:lnTo>
                  <a:lnTo>
                    <a:pt x="2122" y="3110"/>
                  </a:lnTo>
                  <a:close/>
                  <a:moveTo>
                    <a:pt x="2004" y="3085"/>
                  </a:moveTo>
                  <a:lnTo>
                    <a:pt x="2035" y="3094"/>
                  </a:lnTo>
                  <a:lnTo>
                    <a:pt x="2067" y="3101"/>
                  </a:lnTo>
                  <a:lnTo>
                    <a:pt x="1584" y="3752"/>
                  </a:lnTo>
                  <a:lnTo>
                    <a:pt x="1537" y="3764"/>
                  </a:lnTo>
                  <a:lnTo>
                    <a:pt x="1493" y="3773"/>
                  </a:lnTo>
                  <a:lnTo>
                    <a:pt x="2004" y="3085"/>
                  </a:lnTo>
                  <a:close/>
                  <a:moveTo>
                    <a:pt x="2621" y="3079"/>
                  </a:moveTo>
                  <a:lnTo>
                    <a:pt x="2342" y="3455"/>
                  </a:lnTo>
                  <a:lnTo>
                    <a:pt x="2357" y="3414"/>
                  </a:lnTo>
                  <a:lnTo>
                    <a:pt x="2373" y="3378"/>
                  </a:lnTo>
                  <a:lnTo>
                    <a:pt x="2391" y="3347"/>
                  </a:lnTo>
                  <a:lnTo>
                    <a:pt x="2406" y="3323"/>
                  </a:lnTo>
                  <a:lnTo>
                    <a:pt x="2420" y="3305"/>
                  </a:lnTo>
                  <a:lnTo>
                    <a:pt x="2429" y="3295"/>
                  </a:lnTo>
                  <a:lnTo>
                    <a:pt x="2431" y="3291"/>
                  </a:lnTo>
                  <a:lnTo>
                    <a:pt x="2428" y="3291"/>
                  </a:lnTo>
                  <a:lnTo>
                    <a:pt x="2415" y="3289"/>
                  </a:lnTo>
                  <a:lnTo>
                    <a:pt x="2395" y="3286"/>
                  </a:lnTo>
                  <a:lnTo>
                    <a:pt x="2533" y="3101"/>
                  </a:lnTo>
                  <a:lnTo>
                    <a:pt x="2621" y="3079"/>
                  </a:lnTo>
                  <a:close/>
                  <a:moveTo>
                    <a:pt x="3773" y="3070"/>
                  </a:moveTo>
                  <a:lnTo>
                    <a:pt x="3778" y="3112"/>
                  </a:lnTo>
                  <a:lnTo>
                    <a:pt x="3782" y="3154"/>
                  </a:lnTo>
                  <a:lnTo>
                    <a:pt x="3675" y="3302"/>
                  </a:lnTo>
                  <a:lnTo>
                    <a:pt x="3673" y="3298"/>
                  </a:lnTo>
                  <a:lnTo>
                    <a:pt x="3669" y="3295"/>
                  </a:lnTo>
                  <a:lnTo>
                    <a:pt x="3668" y="3291"/>
                  </a:lnTo>
                  <a:lnTo>
                    <a:pt x="3655" y="3269"/>
                  </a:lnTo>
                  <a:lnTo>
                    <a:pt x="3640" y="3248"/>
                  </a:lnTo>
                  <a:lnTo>
                    <a:pt x="3773" y="3070"/>
                  </a:lnTo>
                  <a:close/>
                  <a:moveTo>
                    <a:pt x="1895" y="3052"/>
                  </a:moveTo>
                  <a:lnTo>
                    <a:pt x="1924" y="3061"/>
                  </a:lnTo>
                  <a:lnTo>
                    <a:pt x="1953" y="3070"/>
                  </a:lnTo>
                  <a:lnTo>
                    <a:pt x="1421" y="3788"/>
                  </a:lnTo>
                  <a:lnTo>
                    <a:pt x="1376" y="3795"/>
                  </a:lnTo>
                  <a:lnTo>
                    <a:pt x="1340" y="3801"/>
                  </a:lnTo>
                  <a:lnTo>
                    <a:pt x="1765" y="3226"/>
                  </a:lnTo>
                  <a:lnTo>
                    <a:pt x="1794" y="3208"/>
                  </a:lnTo>
                  <a:lnTo>
                    <a:pt x="1819" y="3193"/>
                  </a:lnTo>
                  <a:lnTo>
                    <a:pt x="1837" y="3182"/>
                  </a:lnTo>
                  <a:lnTo>
                    <a:pt x="1848" y="3177"/>
                  </a:lnTo>
                  <a:lnTo>
                    <a:pt x="1852" y="3173"/>
                  </a:lnTo>
                  <a:lnTo>
                    <a:pt x="1848" y="3172"/>
                  </a:lnTo>
                  <a:lnTo>
                    <a:pt x="1834" y="3168"/>
                  </a:lnTo>
                  <a:lnTo>
                    <a:pt x="1812" y="3163"/>
                  </a:lnTo>
                  <a:lnTo>
                    <a:pt x="1895" y="3052"/>
                  </a:lnTo>
                  <a:close/>
                  <a:moveTo>
                    <a:pt x="1292" y="3049"/>
                  </a:moveTo>
                  <a:lnTo>
                    <a:pt x="1131" y="3266"/>
                  </a:lnTo>
                  <a:lnTo>
                    <a:pt x="1099" y="3260"/>
                  </a:lnTo>
                  <a:lnTo>
                    <a:pt x="1068" y="3253"/>
                  </a:lnTo>
                  <a:lnTo>
                    <a:pt x="1131" y="3164"/>
                  </a:lnTo>
                  <a:lnTo>
                    <a:pt x="1169" y="3145"/>
                  </a:lnTo>
                  <a:lnTo>
                    <a:pt x="1206" y="3117"/>
                  </a:lnTo>
                  <a:lnTo>
                    <a:pt x="1247" y="3087"/>
                  </a:lnTo>
                  <a:lnTo>
                    <a:pt x="1292" y="3049"/>
                  </a:lnTo>
                  <a:close/>
                  <a:moveTo>
                    <a:pt x="2811" y="3009"/>
                  </a:moveTo>
                  <a:lnTo>
                    <a:pt x="2294" y="3703"/>
                  </a:lnTo>
                  <a:lnTo>
                    <a:pt x="2294" y="3676"/>
                  </a:lnTo>
                  <a:lnTo>
                    <a:pt x="2295" y="3647"/>
                  </a:lnTo>
                  <a:lnTo>
                    <a:pt x="2299" y="3620"/>
                  </a:lnTo>
                  <a:lnTo>
                    <a:pt x="2304" y="3593"/>
                  </a:lnTo>
                  <a:lnTo>
                    <a:pt x="2703" y="3052"/>
                  </a:lnTo>
                  <a:lnTo>
                    <a:pt x="2757" y="3031"/>
                  </a:lnTo>
                  <a:lnTo>
                    <a:pt x="2811" y="3009"/>
                  </a:lnTo>
                  <a:close/>
                  <a:moveTo>
                    <a:pt x="1792" y="3005"/>
                  </a:moveTo>
                  <a:lnTo>
                    <a:pt x="1819" y="3020"/>
                  </a:lnTo>
                  <a:lnTo>
                    <a:pt x="1846" y="3032"/>
                  </a:lnTo>
                  <a:lnTo>
                    <a:pt x="1754" y="3157"/>
                  </a:lnTo>
                  <a:lnTo>
                    <a:pt x="1738" y="3159"/>
                  </a:lnTo>
                  <a:lnTo>
                    <a:pt x="1723" y="3159"/>
                  </a:lnTo>
                  <a:lnTo>
                    <a:pt x="1698" y="3163"/>
                  </a:lnTo>
                  <a:lnTo>
                    <a:pt x="1669" y="3172"/>
                  </a:lnTo>
                  <a:lnTo>
                    <a:pt x="1792" y="3005"/>
                  </a:lnTo>
                  <a:close/>
                  <a:moveTo>
                    <a:pt x="3315" y="2960"/>
                  </a:moveTo>
                  <a:lnTo>
                    <a:pt x="3316" y="2982"/>
                  </a:lnTo>
                  <a:lnTo>
                    <a:pt x="3320" y="3013"/>
                  </a:lnTo>
                  <a:lnTo>
                    <a:pt x="3322" y="3047"/>
                  </a:lnTo>
                  <a:lnTo>
                    <a:pt x="3208" y="3201"/>
                  </a:lnTo>
                  <a:lnTo>
                    <a:pt x="3190" y="3175"/>
                  </a:lnTo>
                  <a:lnTo>
                    <a:pt x="3170" y="3154"/>
                  </a:lnTo>
                  <a:lnTo>
                    <a:pt x="3315" y="2960"/>
                  </a:lnTo>
                  <a:close/>
                  <a:moveTo>
                    <a:pt x="1694" y="2955"/>
                  </a:moveTo>
                  <a:lnTo>
                    <a:pt x="1720" y="2969"/>
                  </a:lnTo>
                  <a:lnTo>
                    <a:pt x="1747" y="2986"/>
                  </a:lnTo>
                  <a:lnTo>
                    <a:pt x="1591" y="3193"/>
                  </a:lnTo>
                  <a:lnTo>
                    <a:pt x="1546" y="3208"/>
                  </a:lnTo>
                  <a:lnTo>
                    <a:pt x="1495" y="3224"/>
                  </a:lnTo>
                  <a:lnTo>
                    <a:pt x="1694" y="2955"/>
                  </a:lnTo>
                  <a:close/>
                  <a:moveTo>
                    <a:pt x="3754" y="2913"/>
                  </a:moveTo>
                  <a:lnTo>
                    <a:pt x="3758" y="2955"/>
                  </a:lnTo>
                  <a:lnTo>
                    <a:pt x="3764" y="2998"/>
                  </a:lnTo>
                  <a:lnTo>
                    <a:pt x="3611" y="3202"/>
                  </a:lnTo>
                  <a:lnTo>
                    <a:pt x="3595" y="3175"/>
                  </a:lnTo>
                  <a:lnTo>
                    <a:pt x="3577" y="3150"/>
                  </a:lnTo>
                  <a:lnTo>
                    <a:pt x="3754" y="2913"/>
                  </a:lnTo>
                  <a:close/>
                  <a:moveTo>
                    <a:pt x="1604" y="2893"/>
                  </a:moveTo>
                  <a:lnTo>
                    <a:pt x="1653" y="2928"/>
                  </a:lnTo>
                  <a:lnTo>
                    <a:pt x="1419" y="3242"/>
                  </a:lnTo>
                  <a:lnTo>
                    <a:pt x="1376" y="3253"/>
                  </a:lnTo>
                  <a:lnTo>
                    <a:pt x="1332" y="3260"/>
                  </a:lnTo>
                  <a:lnTo>
                    <a:pt x="1604" y="2893"/>
                  </a:lnTo>
                  <a:close/>
                  <a:moveTo>
                    <a:pt x="3079" y="2826"/>
                  </a:moveTo>
                  <a:lnTo>
                    <a:pt x="2695" y="3347"/>
                  </a:lnTo>
                  <a:lnTo>
                    <a:pt x="2683" y="3343"/>
                  </a:lnTo>
                  <a:lnTo>
                    <a:pt x="2668" y="3347"/>
                  </a:lnTo>
                  <a:lnTo>
                    <a:pt x="2650" y="3358"/>
                  </a:lnTo>
                  <a:lnTo>
                    <a:pt x="2628" y="3374"/>
                  </a:lnTo>
                  <a:lnTo>
                    <a:pt x="2600" y="3396"/>
                  </a:lnTo>
                  <a:lnTo>
                    <a:pt x="2563" y="3423"/>
                  </a:lnTo>
                  <a:lnTo>
                    <a:pt x="2914" y="2949"/>
                  </a:lnTo>
                  <a:lnTo>
                    <a:pt x="2972" y="2913"/>
                  </a:lnTo>
                  <a:lnTo>
                    <a:pt x="3027" y="2872"/>
                  </a:lnTo>
                  <a:lnTo>
                    <a:pt x="3079" y="2826"/>
                  </a:lnTo>
                  <a:close/>
                  <a:moveTo>
                    <a:pt x="1522" y="2825"/>
                  </a:moveTo>
                  <a:lnTo>
                    <a:pt x="1542" y="2845"/>
                  </a:lnTo>
                  <a:lnTo>
                    <a:pt x="1566" y="2864"/>
                  </a:lnTo>
                  <a:lnTo>
                    <a:pt x="1263" y="3269"/>
                  </a:lnTo>
                  <a:lnTo>
                    <a:pt x="1258" y="3269"/>
                  </a:lnTo>
                  <a:lnTo>
                    <a:pt x="1222" y="3273"/>
                  </a:lnTo>
                  <a:lnTo>
                    <a:pt x="1189" y="3273"/>
                  </a:lnTo>
                  <a:lnTo>
                    <a:pt x="1403" y="2984"/>
                  </a:lnTo>
                  <a:lnTo>
                    <a:pt x="1439" y="2939"/>
                  </a:lnTo>
                  <a:lnTo>
                    <a:pt x="1522" y="2825"/>
                  </a:lnTo>
                  <a:close/>
                  <a:moveTo>
                    <a:pt x="3735" y="2758"/>
                  </a:moveTo>
                  <a:lnTo>
                    <a:pt x="3735" y="2765"/>
                  </a:lnTo>
                  <a:lnTo>
                    <a:pt x="3735" y="2772"/>
                  </a:lnTo>
                  <a:lnTo>
                    <a:pt x="3736" y="2779"/>
                  </a:lnTo>
                  <a:lnTo>
                    <a:pt x="3740" y="2810"/>
                  </a:lnTo>
                  <a:lnTo>
                    <a:pt x="3745" y="2841"/>
                  </a:lnTo>
                  <a:lnTo>
                    <a:pt x="3548" y="3107"/>
                  </a:lnTo>
                  <a:lnTo>
                    <a:pt x="3512" y="3058"/>
                  </a:lnTo>
                  <a:lnTo>
                    <a:pt x="3735" y="2758"/>
                  </a:lnTo>
                  <a:close/>
                  <a:moveTo>
                    <a:pt x="1443" y="2747"/>
                  </a:moveTo>
                  <a:lnTo>
                    <a:pt x="1464" y="2769"/>
                  </a:lnTo>
                  <a:lnTo>
                    <a:pt x="1484" y="2792"/>
                  </a:lnTo>
                  <a:lnTo>
                    <a:pt x="1392" y="2917"/>
                  </a:lnTo>
                  <a:lnTo>
                    <a:pt x="1365" y="2906"/>
                  </a:lnTo>
                  <a:lnTo>
                    <a:pt x="1332" y="2897"/>
                  </a:lnTo>
                  <a:lnTo>
                    <a:pt x="1443" y="2747"/>
                  </a:lnTo>
                  <a:close/>
                  <a:moveTo>
                    <a:pt x="1372" y="2660"/>
                  </a:moveTo>
                  <a:lnTo>
                    <a:pt x="1390" y="2685"/>
                  </a:lnTo>
                  <a:lnTo>
                    <a:pt x="1410" y="2709"/>
                  </a:lnTo>
                  <a:lnTo>
                    <a:pt x="1280" y="2884"/>
                  </a:lnTo>
                  <a:lnTo>
                    <a:pt x="1276" y="2882"/>
                  </a:lnTo>
                  <a:lnTo>
                    <a:pt x="1273" y="2881"/>
                  </a:lnTo>
                  <a:lnTo>
                    <a:pt x="1269" y="2881"/>
                  </a:lnTo>
                  <a:lnTo>
                    <a:pt x="1215" y="2872"/>
                  </a:lnTo>
                  <a:lnTo>
                    <a:pt x="1372" y="2660"/>
                  </a:lnTo>
                  <a:close/>
                  <a:moveTo>
                    <a:pt x="3706" y="2613"/>
                  </a:moveTo>
                  <a:lnTo>
                    <a:pt x="3713" y="2649"/>
                  </a:lnTo>
                  <a:lnTo>
                    <a:pt x="3722" y="2689"/>
                  </a:lnTo>
                  <a:lnTo>
                    <a:pt x="3479" y="3016"/>
                  </a:lnTo>
                  <a:lnTo>
                    <a:pt x="3459" y="2995"/>
                  </a:lnTo>
                  <a:lnTo>
                    <a:pt x="3438" y="2973"/>
                  </a:lnTo>
                  <a:lnTo>
                    <a:pt x="3706" y="2613"/>
                  </a:lnTo>
                  <a:close/>
                  <a:moveTo>
                    <a:pt x="425" y="2577"/>
                  </a:moveTo>
                  <a:lnTo>
                    <a:pt x="268" y="2789"/>
                  </a:lnTo>
                  <a:lnTo>
                    <a:pt x="219" y="2756"/>
                  </a:lnTo>
                  <a:lnTo>
                    <a:pt x="351" y="2581"/>
                  </a:lnTo>
                  <a:lnTo>
                    <a:pt x="389" y="2579"/>
                  </a:lnTo>
                  <a:lnTo>
                    <a:pt x="425" y="2577"/>
                  </a:lnTo>
                  <a:close/>
                  <a:moveTo>
                    <a:pt x="1309" y="2564"/>
                  </a:moveTo>
                  <a:lnTo>
                    <a:pt x="1325" y="2592"/>
                  </a:lnTo>
                  <a:lnTo>
                    <a:pt x="1343" y="2617"/>
                  </a:lnTo>
                  <a:lnTo>
                    <a:pt x="1157" y="2868"/>
                  </a:lnTo>
                  <a:lnTo>
                    <a:pt x="1122" y="2866"/>
                  </a:lnTo>
                  <a:lnTo>
                    <a:pt x="1086" y="2864"/>
                  </a:lnTo>
                  <a:lnTo>
                    <a:pt x="1309" y="2564"/>
                  </a:lnTo>
                  <a:close/>
                  <a:moveTo>
                    <a:pt x="228" y="2564"/>
                  </a:moveTo>
                  <a:lnTo>
                    <a:pt x="261" y="2570"/>
                  </a:lnTo>
                  <a:lnTo>
                    <a:pt x="293" y="2577"/>
                  </a:lnTo>
                  <a:lnTo>
                    <a:pt x="183" y="2723"/>
                  </a:lnTo>
                  <a:lnTo>
                    <a:pt x="161" y="2702"/>
                  </a:lnTo>
                  <a:lnTo>
                    <a:pt x="141" y="2680"/>
                  </a:lnTo>
                  <a:lnTo>
                    <a:pt x="228" y="2564"/>
                  </a:lnTo>
                  <a:close/>
                  <a:moveTo>
                    <a:pt x="594" y="2534"/>
                  </a:moveTo>
                  <a:lnTo>
                    <a:pt x="369" y="2836"/>
                  </a:lnTo>
                  <a:lnTo>
                    <a:pt x="340" y="2826"/>
                  </a:lnTo>
                  <a:lnTo>
                    <a:pt x="313" y="2814"/>
                  </a:lnTo>
                  <a:lnTo>
                    <a:pt x="498" y="2564"/>
                  </a:lnTo>
                  <a:lnTo>
                    <a:pt x="550" y="2548"/>
                  </a:lnTo>
                  <a:lnTo>
                    <a:pt x="594" y="2534"/>
                  </a:lnTo>
                  <a:close/>
                  <a:moveTo>
                    <a:pt x="118" y="2528"/>
                  </a:moveTo>
                  <a:lnTo>
                    <a:pt x="147" y="2539"/>
                  </a:lnTo>
                  <a:lnTo>
                    <a:pt x="174" y="2548"/>
                  </a:lnTo>
                  <a:lnTo>
                    <a:pt x="109" y="2642"/>
                  </a:lnTo>
                  <a:lnTo>
                    <a:pt x="89" y="2617"/>
                  </a:lnTo>
                  <a:lnTo>
                    <a:pt x="72" y="2592"/>
                  </a:lnTo>
                  <a:lnTo>
                    <a:pt x="118" y="2528"/>
                  </a:lnTo>
                  <a:close/>
                  <a:moveTo>
                    <a:pt x="3657" y="2496"/>
                  </a:moveTo>
                  <a:lnTo>
                    <a:pt x="3671" y="2525"/>
                  </a:lnTo>
                  <a:lnTo>
                    <a:pt x="3686" y="2557"/>
                  </a:lnTo>
                  <a:lnTo>
                    <a:pt x="3400" y="2944"/>
                  </a:lnTo>
                  <a:lnTo>
                    <a:pt x="3376" y="2931"/>
                  </a:lnTo>
                  <a:lnTo>
                    <a:pt x="3356" y="2926"/>
                  </a:lnTo>
                  <a:lnTo>
                    <a:pt x="3340" y="2922"/>
                  </a:lnTo>
                  <a:lnTo>
                    <a:pt x="3657" y="2496"/>
                  </a:lnTo>
                  <a:close/>
                  <a:moveTo>
                    <a:pt x="0" y="2469"/>
                  </a:moveTo>
                  <a:lnTo>
                    <a:pt x="2" y="2469"/>
                  </a:lnTo>
                  <a:lnTo>
                    <a:pt x="4" y="2470"/>
                  </a:lnTo>
                  <a:lnTo>
                    <a:pt x="7" y="2472"/>
                  </a:lnTo>
                  <a:lnTo>
                    <a:pt x="13" y="2476"/>
                  </a:lnTo>
                  <a:lnTo>
                    <a:pt x="18" y="2479"/>
                  </a:lnTo>
                  <a:lnTo>
                    <a:pt x="32" y="2487"/>
                  </a:lnTo>
                  <a:lnTo>
                    <a:pt x="51" y="2496"/>
                  </a:lnTo>
                  <a:lnTo>
                    <a:pt x="72" y="2507"/>
                  </a:lnTo>
                  <a:lnTo>
                    <a:pt x="42" y="2548"/>
                  </a:lnTo>
                  <a:lnTo>
                    <a:pt x="29" y="2525"/>
                  </a:lnTo>
                  <a:lnTo>
                    <a:pt x="18" y="2507"/>
                  </a:lnTo>
                  <a:lnTo>
                    <a:pt x="11" y="2490"/>
                  </a:lnTo>
                  <a:lnTo>
                    <a:pt x="7" y="2483"/>
                  </a:lnTo>
                  <a:lnTo>
                    <a:pt x="4" y="2478"/>
                  </a:lnTo>
                  <a:lnTo>
                    <a:pt x="2" y="2472"/>
                  </a:lnTo>
                  <a:lnTo>
                    <a:pt x="0" y="2470"/>
                  </a:lnTo>
                  <a:lnTo>
                    <a:pt x="0" y="2469"/>
                  </a:lnTo>
                  <a:close/>
                  <a:moveTo>
                    <a:pt x="3821" y="2458"/>
                  </a:moveTo>
                  <a:lnTo>
                    <a:pt x="3831" y="2479"/>
                  </a:lnTo>
                  <a:lnTo>
                    <a:pt x="3840" y="2503"/>
                  </a:lnTo>
                  <a:lnTo>
                    <a:pt x="3847" y="2521"/>
                  </a:lnTo>
                  <a:lnTo>
                    <a:pt x="3850" y="2530"/>
                  </a:lnTo>
                  <a:lnTo>
                    <a:pt x="3854" y="2535"/>
                  </a:lnTo>
                  <a:lnTo>
                    <a:pt x="3856" y="2541"/>
                  </a:lnTo>
                  <a:lnTo>
                    <a:pt x="3858" y="2545"/>
                  </a:lnTo>
                  <a:lnTo>
                    <a:pt x="3858" y="2545"/>
                  </a:lnTo>
                  <a:lnTo>
                    <a:pt x="3856" y="2545"/>
                  </a:lnTo>
                  <a:lnTo>
                    <a:pt x="3854" y="2545"/>
                  </a:lnTo>
                  <a:lnTo>
                    <a:pt x="3849" y="2543"/>
                  </a:lnTo>
                  <a:lnTo>
                    <a:pt x="3841" y="2541"/>
                  </a:lnTo>
                  <a:lnTo>
                    <a:pt x="3832" y="2539"/>
                  </a:lnTo>
                  <a:lnTo>
                    <a:pt x="3809" y="2528"/>
                  </a:lnTo>
                  <a:lnTo>
                    <a:pt x="3778" y="2514"/>
                  </a:lnTo>
                  <a:lnTo>
                    <a:pt x="3821" y="2458"/>
                  </a:lnTo>
                  <a:close/>
                  <a:moveTo>
                    <a:pt x="1254" y="2458"/>
                  </a:moveTo>
                  <a:lnTo>
                    <a:pt x="1267" y="2487"/>
                  </a:lnTo>
                  <a:lnTo>
                    <a:pt x="1282" y="2516"/>
                  </a:lnTo>
                  <a:lnTo>
                    <a:pt x="1025" y="2864"/>
                  </a:lnTo>
                  <a:lnTo>
                    <a:pt x="952" y="2864"/>
                  </a:lnTo>
                  <a:lnTo>
                    <a:pt x="1254" y="2458"/>
                  </a:lnTo>
                  <a:close/>
                  <a:moveTo>
                    <a:pt x="802" y="2434"/>
                  </a:moveTo>
                  <a:lnTo>
                    <a:pt x="489" y="2857"/>
                  </a:lnTo>
                  <a:lnTo>
                    <a:pt x="481" y="2855"/>
                  </a:lnTo>
                  <a:lnTo>
                    <a:pt x="472" y="2855"/>
                  </a:lnTo>
                  <a:lnTo>
                    <a:pt x="463" y="2855"/>
                  </a:lnTo>
                  <a:lnTo>
                    <a:pt x="420" y="2850"/>
                  </a:lnTo>
                  <a:lnTo>
                    <a:pt x="699" y="2474"/>
                  </a:lnTo>
                  <a:lnTo>
                    <a:pt x="720" y="2461"/>
                  </a:lnTo>
                  <a:lnTo>
                    <a:pt x="744" y="2451"/>
                  </a:lnTo>
                  <a:lnTo>
                    <a:pt x="769" y="2442"/>
                  </a:lnTo>
                  <a:lnTo>
                    <a:pt x="802" y="2434"/>
                  </a:lnTo>
                  <a:close/>
                  <a:moveTo>
                    <a:pt x="867" y="2429"/>
                  </a:moveTo>
                  <a:lnTo>
                    <a:pt x="905" y="2432"/>
                  </a:lnTo>
                  <a:lnTo>
                    <a:pt x="936" y="2438"/>
                  </a:lnTo>
                  <a:lnTo>
                    <a:pt x="619" y="2864"/>
                  </a:lnTo>
                  <a:lnTo>
                    <a:pt x="583" y="2863"/>
                  </a:lnTo>
                  <a:lnTo>
                    <a:pt x="548" y="2859"/>
                  </a:lnTo>
                  <a:lnTo>
                    <a:pt x="867" y="2429"/>
                  </a:lnTo>
                  <a:close/>
                  <a:moveTo>
                    <a:pt x="4573" y="2353"/>
                  </a:moveTo>
                  <a:lnTo>
                    <a:pt x="4589" y="2387"/>
                  </a:lnTo>
                  <a:lnTo>
                    <a:pt x="4600" y="2418"/>
                  </a:lnTo>
                  <a:lnTo>
                    <a:pt x="4605" y="2445"/>
                  </a:lnTo>
                  <a:lnTo>
                    <a:pt x="4609" y="2465"/>
                  </a:lnTo>
                  <a:lnTo>
                    <a:pt x="4611" y="2479"/>
                  </a:lnTo>
                  <a:lnTo>
                    <a:pt x="4611" y="2485"/>
                  </a:lnTo>
                  <a:lnTo>
                    <a:pt x="4611" y="2485"/>
                  </a:lnTo>
                  <a:lnTo>
                    <a:pt x="4609" y="2483"/>
                  </a:lnTo>
                  <a:lnTo>
                    <a:pt x="4605" y="2481"/>
                  </a:lnTo>
                  <a:lnTo>
                    <a:pt x="4598" y="2476"/>
                  </a:lnTo>
                  <a:lnTo>
                    <a:pt x="4587" y="2469"/>
                  </a:lnTo>
                  <a:lnTo>
                    <a:pt x="4571" y="2458"/>
                  </a:lnTo>
                  <a:lnTo>
                    <a:pt x="4551" y="2443"/>
                  </a:lnTo>
                  <a:lnTo>
                    <a:pt x="4524" y="2423"/>
                  </a:lnTo>
                  <a:lnTo>
                    <a:pt x="4524" y="2423"/>
                  </a:lnTo>
                  <a:lnTo>
                    <a:pt x="4524" y="2423"/>
                  </a:lnTo>
                  <a:lnTo>
                    <a:pt x="4522" y="2422"/>
                  </a:lnTo>
                  <a:lnTo>
                    <a:pt x="4573" y="2353"/>
                  </a:lnTo>
                  <a:close/>
                  <a:moveTo>
                    <a:pt x="3774" y="2339"/>
                  </a:moveTo>
                  <a:lnTo>
                    <a:pt x="3782" y="2358"/>
                  </a:lnTo>
                  <a:lnTo>
                    <a:pt x="3789" y="2378"/>
                  </a:lnTo>
                  <a:lnTo>
                    <a:pt x="3791" y="2385"/>
                  </a:lnTo>
                  <a:lnTo>
                    <a:pt x="3794" y="2393"/>
                  </a:lnTo>
                  <a:lnTo>
                    <a:pt x="3798" y="2402"/>
                  </a:lnTo>
                  <a:lnTo>
                    <a:pt x="3738" y="2487"/>
                  </a:lnTo>
                  <a:lnTo>
                    <a:pt x="3716" y="2474"/>
                  </a:lnTo>
                  <a:lnTo>
                    <a:pt x="3697" y="2467"/>
                  </a:lnTo>
                  <a:lnTo>
                    <a:pt x="3680" y="2463"/>
                  </a:lnTo>
                  <a:lnTo>
                    <a:pt x="3774" y="2339"/>
                  </a:lnTo>
                  <a:close/>
                  <a:moveTo>
                    <a:pt x="1207" y="2333"/>
                  </a:moveTo>
                  <a:lnTo>
                    <a:pt x="1231" y="2402"/>
                  </a:lnTo>
                  <a:lnTo>
                    <a:pt x="889" y="2864"/>
                  </a:lnTo>
                  <a:lnTo>
                    <a:pt x="853" y="2864"/>
                  </a:lnTo>
                  <a:lnTo>
                    <a:pt x="816" y="2866"/>
                  </a:lnTo>
                  <a:lnTo>
                    <a:pt x="1207" y="2333"/>
                  </a:lnTo>
                  <a:close/>
                  <a:moveTo>
                    <a:pt x="4502" y="2266"/>
                  </a:moveTo>
                  <a:lnTo>
                    <a:pt x="4506" y="2268"/>
                  </a:lnTo>
                  <a:lnTo>
                    <a:pt x="4508" y="2270"/>
                  </a:lnTo>
                  <a:lnTo>
                    <a:pt x="4511" y="2272"/>
                  </a:lnTo>
                  <a:lnTo>
                    <a:pt x="4529" y="2290"/>
                  </a:lnTo>
                  <a:lnTo>
                    <a:pt x="4546" y="2310"/>
                  </a:lnTo>
                  <a:lnTo>
                    <a:pt x="4480" y="2396"/>
                  </a:lnTo>
                  <a:lnTo>
                    <a:pt x="4450" y="2385"/>
                  </a:lnTo>
                  <a:lnTo>
                    <a:pt x="4419" y="2380"/>
                  </a:lnTo>
                  <a:lnTo>
                    <a:pt x="4502" y="2266"/>
                  </a:lnTo>
                  <a:close/>
                  <a:moveTo>
                    <a:pt x="4417" y="2201"/>
                  </a:moveTo>
                  <a:lnTo>
                    <a:pt x="4442" y="2217"/>
                  </a:lnTo>
                  <a:lnTo>
                    <a:pt x="4466" y="2234"/>
                  </a:lnTo>
                  <a:lnTo>
                    <a:pt x="4359" y="2378"/>
                  </a:lnTo>
                  <a:lnTo>
                    <a:pt x="4299" y="2378"/>
                  </a:lnTo>
                  <a:lnTo>
                    <a:pt x="4296" y="2378"/>
                  </a:lnTo>
                  <a:lnTo>
                    <a:pt x="4290" y="2378"/>
                  </a:lnTo>
                  <a:lnTo>
                    <a:pt x="4285" y="2376"/>
                  </a:lnTo>
                  <a:lnTo>
                    <a:pt x="4417" y="2201"/>
                  </a:lnTo>
                  <a:close/>
                  <a:moveTo>
                    <a:pt x="1175" y="2198"/>
                  </a:moveTo>
                  <a:lnTo>
                    <a:pt x="1191" y="2273"/>
                  </a:lnTo>
                  <a:lnTo>
                    <a:pt x="753" y="2866"/>
                  </a:lnTo>
                  <a:lnTo>
                    <a:pt x="717" y="2866"/>
                  </a:lnTo>
                  <a:lnTo>
                    <a:pt x="681" y="2864"/>
                  </a:lnTo>
                  <a:lnTo>
                    <a:pt x="1175" y="2198"/>
                  </a:lnTo>
                  <a:close/>
                  <a:moveTo>
                    <a:pt x="4323" y="2143"/>
                  </a:moveTo>
                  <a:lnTo>
                    <a:pt x="4350" y="2158"/>
                  </a:lnTo>
                  <a:lnTo>
                    <a:pt x="4374" y="2174"/>
                  </a:lnTo>
                  <a:lnTo>
                    <a:pt x="4227" y="2375"/>
                  </a:lnTo>
                  <a:lnTo>
                    <a:pt x="4193" y="2373"/>
                  </a:lnTo>
                  <a:lnTo>
                    <a:pt x="4158" y="2369"/>
                  </a:lnTo>
                  <a:lnTo>
                    <a:pt x="4323" y="2143"/>
                  </a:lnTo>
                  <a:close/>
                  <a:moveTo>
                    <a:pt x="4229" y="2089"/>
                  </a:moveTo>
                  <a:lnTo>
                    <a:pt x="4256" y="2104"/>
                  </a:lnTo>
                  <a:lnTo>
                    <a:pt x="4281" y="2120"/>
                  </a:lnTo>
                  <a:lnTo>
                    <a:pt x="4098" y="2364"/>
                  </a:lnTo>
                  <a:lnTo>
                    <a:pt x="4031" y="2355"/>
                  </a:lnTo>
                  <a:lnTo>
                    <a:pt x="4229" y="2089"/>
                  </a:lnTo>
                  <a:close/>
                  <a:moveTo>
                    <a:pt x="871" y="2060"/>
                  </a:moveTo>
                  <a:lnTo>
                    <a:pt x="892" y="2085"/>
                  </a:lnTo>
                  <a:lnTo>
                    <a:pt x="907" y="2111"/>
                  </a:lnTo>
                  <a:lnTo>
                    <a:pt x="771" y="2295"/>
                  </a:lnTo>
                  <a:lnTo>
                    <a:pt x="740" y="2284"/>
                  </a:lnTo>
                  <a:lnTo>
                    <a:pt x="710" y="2277"/>
                  </a:lnTo>
                  <a:lnTo>
                    <a:pt x="871" y="2060"/>
                  </a:lnTo>
                  <a:close/>
                  <a:moveTo>
                    <a:pt x="4131" y="2038"/>
                  </a:moveTo>
                  <a:lnTo>
                    <a:pt x="4158" y="2053"/>
                  </a:lnTo>
                  <a:lnTo>
                    <a:pt x="4184" y="2066"/>
                  </a:lnTo>
                  <a:lnTo>
                    <a:pt x="3977" y="2346"/>
                  </a:lnTo>
                  <a:lnTo>
                    <a:pt x="3948" y="2339"/>
                  </a:lnTo>
                  <a:lnTo>
                    <a:pt x="3917" y="2329"/>
                  </a:lnTo>
                  <a:lnTo>
                    <a:pt x="4131" y="2038"/>
                  </a:lnTo>
                  <a:close/>
                  <a:moveTo>
                    <a:pt x="328" y="2038"/>
                  </a:moveTo>
                  <a:lnTo>
                    <a:pt x="328" y="2038"/>
                  </a:lnTo>
                  <a:lnTo>
                    <a:pt x="328" y="2038"/>
                  </a:lnTo>
                  <a:lnTo>
                    <a:pt x="329" y="2038"/>
                  </a:lnTo>
                  <a:lnTo>
                    <a:pt x="331" y="2040"/>
                  </a:lnTo>
                  <a:lnTo>
                    <a:pt x="335" y="2042"/>
                  </a:lnTo>
                  <a:lnTo>
                    <a:pt x="342" y="2044"/>
                  </a:lnTo>
                  <a:lnTo>
                    <a:pt x="355" y="2051"/>
                  </a:lnTo>
                  <a:lnTo>
                    <a:pt x="375" y="2058"/>
                  </a:lnTo>
                  <a:lnTo>
                    <a:pt x="380" y="2060"/>
                  </a:lnTo>
                  <a:lnTo>
                    <a:pt x="387" y="2064"/>
                  </a:lnTo>
                  <a:lnTo>
                    <a:pt x="393" y="2066"/>
                  </a:lnTo>
                  <a:lnTo>
                    <a:pt x="398" y="2066"/>
                  </a:lnTo>
                  <a:lnTo>
                    <a:pt x="369" y="2105"/>
                  </a:lnTo>
                  <a:lnTo>
                    <a:pt x="355" y="2085"/>
                  </a:lnTo>
                  <a:lnTo>
                    <a:pt x="344" y="2067"/>
                  </a:lnTo>
                  <a:lnTo>
                    <a:pt x="335" y="2053"/>
                  </a:lnTo>
                  <a:lnTo>
                    <a:pt x="331" y="2048"/>
                  </a:lnTo>
                  <a:lnTo>
                    <a:pt x="329" y="2042"/>
                  </a:lnTo>
                  <a:lnTo>
                    <a:pt x="328" y="2040"/>
                  </a:lnTo>
                  <a:lnTo>
                    <a:pt x="328" y="2038"/>
                  </a:lnTo>
                  <a:close/>
                  <a:moveTo>
                    <a:pt x="1162" y="2033"/>
                  </a:moveTo>
                  <a:lnTo>
                    <a:pt x="1164" y="2078"/>
                  </a:lnTo>
                  <a:lnTo>
                    <a:pt x="1168" y="2125"/>
                  </a:lnTo>
                  <a:lnTo>
                    <a:pt x="949" y="2418"/>
                  </a:lnTo>
                  <a:lnTo>
                    <a:pt x="938" y="2407"/>
                  </a:lnTo>
                  <a:lnTo>
                    <a:pt x="925" y="2393"/>
                  </a:lnTo>
                  <a:lnTo>
                    <a:pt x="907" y="2375"/>
                  </a:lnTo>
                  <a:lnTo>
                    <a:pt x="1162" y="2033"/>
                  </a:lnTo>
                  <a:close/>
                  <a:moveTo>
                    <a:pt x="563" y="2029"/>
                  </a:moveTo>
                  <a:lnTo>
                    <a:pt x="445" y="2187"/>
                  </a:lnTo>
                  <a:lnTo>
                    <a:pt x="402" y="2147"/>
                  </a:lnTo>
                  <a:lnTo>
                    <a:pt x="467" y="2058"/>
                  </a:lnTo>
                  <a:lnTo>
                    <a:pt x="489" y="2051"/>
                  </a:lnTo>
                  <a:lnTo>
                    <a:pt x="512" y="2044"/>
                  </a:lnTo>
                  <a:lnTo>
                    <a:pt x="541" y="2033"/>
                  </a:lnTo>
                  <a:lnTo>
                    <a:pt x="548" y="2031"/>
                  </a:lnTo>
                  <a:lnTo>
                    <a:pt x="556" y="2029"/>
                  </a:lnTo>
                  <a:lnTo>
                    <a:pt x="563" y="2029"/>
                  </a:lnTo>
                  <a:close/>
                  <a:moveTo>
                    <a:pt x="766" y="2022"/>
                  </a:moveTo>
                  <a:lnTo>
                    <a:pt x="800" y="2026"/>
                  </a:lnTo>
                  <a:lnTo>
                    <a:pt x="827" y="2035"/>
                  </a:lnTo>
                  <a:lnTo>
                    <a:pt x="657" y="2263"/>
                  </a:lnTo>
                  <a:lnTo>
                    <a:pt x="626" y="2257"/>
                  </a:lnTo>
                  <a:lnTo>
                    <a:pt x="595" y="2250"/>
                  </a:lnTo>
                  <a:lnTo>
                    <a:pt x="766" y="2022"/>
                  </a:lnTo>
                  <a:close/>
                  <a:moveTo>
                    <a:pt x="706" y="2015"/>
                  </a:moveTo>
                  <a:lnTo>
                    <a:pt x="541" y="2239"/>
                  </a:lnTo>
                  <a:lnTo>
                    <a:pt x="541" y="2237"/>
                  </a:lnTo>
                  <a:lnTo>
                    <a:pt x="539" y="2235"/>
                  </a:lnTo>
                  <a:lnTo>
                    <a:pt x="538" y="2235"/>
                  </a:lnTo>
                  <a:lnTo>
                    <a:pt x="510" y="2228"/>
                  </a:lnTo>
                  <a:lnTo>
                    <a:pt x="485" y="2214"/>
                  </a:lnTo>
                  <a:lnTo>
                    <a:pt x="634" y="2017"/>
                  </a:lnTo>
                  <a:lnTo>
                    <a:pt x="670" y="2015"/>
                  </a:lnTo>
                  <a:lnTo>
                    <a:pt x="706" y="2015"/>
                  </a:lnTo>
                  <a:close/>
                  <a:moveTo>
                    <a:pt x="4037" y="1984"/>
                  </a:moveTo>
                  <a:lnTo>
                    <a:pt x="4060" y="2001"/>
                  </a:lnTo>
                  <a:lnTo>
                    <a:pt x="4088" y="2015"/>
                  </a:lnTo>
                  <a:lnTo>
                    <a:pt x="3865" y="2311"/>
                  </a:lnTo>
                  <a:lnTo>
                    <a:pt x="3836" y="2302"/>
                  </a:lnTo>
                  <a:lnTo>
                    <a:pt x="3809" y="2292"/>
                  </a:lnTo>
                  <a:lnTo>
                    <a:pt x="4037" y="1984"/>
                  </a:lnTo>
                  <a:close/>
                  <a:moveTo>
                    <a:pt x="2321" y="1917"/>
                  </a:moveTo>
                  <a:lnTo>
                    <a:pt x="2330" y="1986"/>
                  </a:lnTo>
                  <a:lnTo>
                    <a:pt x="2342" y="2066"/>
                  </a:lnTo>
                  <a:lnTo>
                    <a:pt x="2355" y="2154"/>
                  </a:lnTo>
                  <a:lnTo>
                    <a:pt x="2368" y="2248"/>
                  </a:lnTo>
                  <a:lnTo>
                    <a:pt x="2382" y="2348"/>
                  </a:lnTo>
                  <a:lnTo>
                    <a:pt x="2399" y="2449"/>
                  </a:lnTo>
                  <a:lnTo>
                    <a:pt x="2413" y="2552"/>
                  </a:lnTo>
                  <a:lnTo>
                    <a:pt x="2428" y="2655"/>
                  </a:lnTo>
                  <a:lnTo>
                    <a:pt x="2442" y="2756"/>
                  </a:lnTo>
                  <a:lnTo>
                    <a:pt x="2456" y="2852"/>
                  </a:lnTo>
                  <a:lnTo>
                    <a:pt x="2471" y="2942"/>
                  </a:lnTo>
                  <a:lnTo>
                    <a:pt x="2482" y="3023"/>
                  </a:lnTo>
                  <a:lnTo>
                    <a:pt x="2402" y="3034"/>
                  </a:lnTo>
                  <a:lnTo>
                    <a:pt x="2323" y="3038"/>
                  </a:lnTo>
                  <a:lnTo>
                    <a:pt x="2234" y="3032"/>
                  </a:lnTo>
                  <a:lnTo>
                    <a:pt x="2149" y="3022"/>
                  </a:lnTo>
                  <a:lnTo>
                    <a:pt x="2163" y="2931"/>
                  </a:lnTo>
                  <a:lnTo>
                    <a:pt x="2178" y="2836"/>
                  </a:lnTo>
                  <a:lnTo>
                    <a:pt x="2194" y="2736"/>
                  </a:lnTo>
                  <a:lnTo>
                    <a:pt x="2210" y="2633"/>
                  </a:lnTo>
                  <a:lnTo>
                    <a:pt x="2225" y="2530"/>
                  </a:lnTo>
                  <a:lnTo>
                    <a:pt x="2241" y="2427"/>
                  </a:lnTo>
                  <a:lnTo>
                    <a:pt x="2257" y="2328"/>
                  </a:lnTo>
                  <a:lnTo>
                    <a:pt x="2272" y="2232"/>
                  </a:lnTo>
                  <a:lnTo>
                    <a:pt x="2286" y="2142"/>
                  </a:lnTo>
                  <a:lnTo>
                    <a:pt x="2299" y="2057"/>
                  </a:lnTo>
                  <a:lnTo>
                    <a:pt x="2310" y="1982"/>
                  </a:lnTo>
                  <a:lnTo>
                    <a:pt x="2321" y="1917"/>
                  </a:lnTo>
                  <a:close/>
                  <a:moveTo>
                    <a:pt x="3952" y="1914"/>
                  </a:moveTo>
                  <a:lnTo>
                    <a:pt x="3997" y="1954"/>
                  </a:lnTo>
                  <a:lnTo>
                    <a:pt x="3760" y="2273"/>
                  </a:lnTo>
                  <a:lnTo>
                    <a:pt x="3758" y="2273"/>
                  </a:lnTo>
                  <a:lnTo>
                    <a:pt x="3758" y="2272"/>
                  </a:lnTo>
                  <a:lnTo>
                    <a:pt x="3758" y="2272"/>
                  </a:lnTo>
                  <a:lnTo>
                    <a:pt x="3758" y="2275"/>
                  </a:lnTo>
                  <a:lnTo>
                    <a:pt x="3134" y="3119"/>
                  </a:lnTo>
                  <a:lnTo>
                    <a:pt x="3130" y="3117"/>
                  </a:lnTo>
                  <a:lnTo>
                    <a:pt x="3128" y="3116"/>
                  </a:lnTo>
                  <a:lnTo>
                    <a:pt x="3126" y="3114"/>
                  </a:lnTo>
                  <a:lnTo>
                    <a:pt x="3124" y="3114"/>
                  </a:lnTo>
                  <a:lnTo>
                    <a:pt x="3124" y="3114"/>
                  </a:lnTo>
                  <a:lnTo>
                    <a:pt x="3124" y="3114"/>
                  </a:lnTo>
                  <a:lnTo>
                    <a:pt x="3126" y="3116"/>
                  </a:lnTo>
                  <a:lnTo>
                    <a:pt x="3126" y="3119"/>
                  </a:lnTo>
                  <a:lnTo>
                    <a:pt x="3126" y="3125"/>
                  </a:lnTo>
                  <a:lnTo>
                    <a:pt x="2610" y="3826"/>
                  </a:lnTo>
                  <a:lnTo>
                    <a:pt x="2610" y="3768"/>
                  </a:lnTo>
                  <a:lnTo>
                    <a:pt x="2618" y="3714"/>
                  </a:lnTo>
                  <a:lnTo>
                    <a:pt x="3952" y="1914"/>
                  </a:lnTo>
                  <a:close/>
                  <a:moveTo>
                    <a:pt x="2241" y="1912"/>
                  </a:moveTo>
                  <a:lnTo>
                    <a:pt x="2230" y="1979"/>
                  </a:lnTo>
                  <a:lnTo>
                    <a:pt x="2219" y="2053"/>
                  </a:lnTo>
                  <a:lnTo>
                    <a:pt x="2205" y="2136"/>
                  </a:lnTo>
                  <a:lnTo>
                    <a:pt x="2192" y="2226"/>
                  </a:lnTo>
                  <a:lnTo>
                    <a:pt x="2178" y="2320"/>
                  </a:lnTo>
                  <a:lnTo>
                    <a:pt x="2161" y="2420"/>
                  </a:lnTo>
                  <a:lnTo>
                    <a:pt x="2147" y="2521"/>
                  </a:lnTo>
                  <a:lnTo>
                    <a:pt x="2131" y="2622"/>
                  </a:lnTo>
                  <a:lnTo>
                    <a:pt x="2114" y="2723"/>
                  </a:lnTo>
                  <a:lnTo>
                    <a:pt x="2100" y="2821"/>
                  </a:lnTo>
                  <a:lnTo>
                    <a:pt x="2085" y="2917"/>
                  </a:lnTo>
                  <a:lnTo>
                    <a:pt x="2071" y="3007"/>
                  </a:lnTo>
                  <a:lnTo>
                    <a:pt x="1993" y="2986"/>
                  </a:lnTo>
                  <a:lnTo>
                    <a:pt x="1919" y="2958"/>
                  </a:lnTo>
                  <a:lnTo>
                    <a:pt x="1846" y="2926"/>
                  </a:lnTo>
                  <a:lnTo>
                    <a:pt x="1778" y="2888"/>
                  </a:lnTo>
                  <a:lnTo>
                    <a:pt x="1810" y="2821"/>
                  </a:lnTo>
                  <a:lnTo>
                    <a:pt x="1845" y="2747"/>
                  </a:lnTo>
                  <a:lnTo>
                    <a:pt x="1881" y="2669"/>
                  </a:lnTo>
                  <a:lnTo>
                    <a:pt x="1919" y="2590"/>
                  </a:lnTo>
                  <a:lnTo>
                    <a:pt x="1959" y="2507"/>
                  </a:lnTo>
                  <a:lnTo>
                    <a:pt x="1998" y="2423"/>
                  </a:lnTo>
                  <a:lnTo>
                    <a:pt x="2038" y="2340"/>
                  </a:lnTo>
                  <a:lnTo>
                    <a:pt x="2076" y="2259"/>
                  </a:lnTo>
                  <a:lnTo>
                    <a:pt x="2114" y="2179"/>
                  </a:lnTo>
                  <a:lnTo>
                    <a:pt x="2149" y="2104"/>
                  </a:lnTo>
                  <a:lnTo>
                    <a:pt x="2183" y="2035"/>
                  </a:lnTo>
                  <a:lnTo>
                    <a:pt x="2214" y="1970"/>
                  </a:lnTo>
                  <a:lnTo>
                    <a:pt x="2241" y="1912"/>
                  </a:lnTo>
                  <a:close/>
                  <a:moveTo>
                    <a:pt x="2400" y="1907"/>
                  </a:moveTo>
                  <a:lnTo>
                    <a:pt x="2428" y="1964"/>
                  </a:lnTo>
                  <a:lnTo>
                    <a:pt x="2458" y="2029"/>
                  </a:lnTo>
                  <a:lnTo>
                    <a:pt x="2491" y="2102"/>
                  </a:lnTo>
                  <a:lnTo>
                    <a:pt x="2529" y="2178"/>
                  </a:lnTo>
                  <a:lnTo>
                    <a:pt x="2567" y="2259"/>
                  </a:lnTo>
                  <a:lnTo>
                    <a:pt x="2605" y="2340"/>
                  </a:lnTo>
                  <a:lnTo>
                    <a:pt x="2645" y="2425"/>
                  </a:lnTo>
                  <a:lnTo>
                    <a:pt x="2685" y="2510"/>
                  </a:lnTo>
                  <a:lnTo>
                    <a:pt x="2724" y="2593"/>
                  </a:lnTo>
                  <a:lnTo>
                    <a:pt x="2762" y="2673"/>
                  </a:lnTo>
                  <a:lnTo>
                    <a:pt x="2799" y="2751"/>
                  </a:lnTo>
                  <a:lnTo>
                    <a:pt x="2833" y="2823"/>
                  </a:lnTo>
                  <a:lnTo>
                    <a:pt x="2864" y="2888"/>
                  </a:lnTo>
                  <a:lnTo>
                    <a:pt x="2793" y="2928"/>
                  </a:lnTo>
                  <a:lnTo>
                    <a:pt x="2719" y="2960"/>
                  </a:lnTo>
                  <a:lnTo>
                    <a:pt x="2641" y="2987"/>
                  </a:lnTo>
                  <a:lnTo>
                    <a:pt x="2561" y="3009"/>
                  </a:lnTo>
                  <a:lnTo>
                    <a:pt x="2549" y="2928"/>
                  </a:lnTo>
                  <a:lnTo>
                    <a:pt x="2536" y="2837"/>
                  </a:lnTo>
                  <a:lnTo>
                    <a:pt x="2522" y="2742"/>
                  </a:lnTo>
                  <a:lnTo>
                    <a:pt x="2507" y="2640"/>
                  </a:lnTo>
                  <a:lnTo>
                    <a:pt x="2493" y="2539"/>
                  </a:lnTo>
                  <a:lnTo>
                    <a:pt x="2476" y="2436"/>
                  </a:lnTo>
                  <a:lnTo>
                    <a:pt x="2462" y="2333"/>
                  </a:lnTo>
                  <a:lnTo>
                    <a:pt x="2447" y="2235"/>
                  </a:lnTo>
                  <a:lnTo>
                    <a:pt x="2435" y="2142"/>
                  </a:lnTo>
                  <a:lnTo>
                    <a:pt x="2422" y="2055"/>
                  </a:lnTo>
                  <a:lnTo>
                    <a:pt x="2409" y="1975"/>
                  </a:lnTo>
                  <a:lnTo>
                    <a:pt x="2400" y="1907"/>
                  </a:lnTo>
                  <a:close/>
                  <a:moveTo>
                    <a:pt x="2170" y="1876"/>
                  </a:moveTo>
                  <a:lnTo>
                    <a:pt x="2143" y="1932"/>
                  </a:lnTo>
                  <a:lnTo>
                    <a:pt x="2113" y="1995"/>
                  </a:lnTo>
                  <a:lnTo>
                    <a:pt x="2080" y="2064"/>
                  </a:lnTo>
                  <a:lnTo>
                    <a:pt x="2046" y="2138"/>
                  </a:lnTo>
                  <a:lnTo>
                    <a:pt x="2008" y="2216"/>
                  </a:lnTo>
                  <a:lnTo>
                    <a:pt x="1970" y="2297"/>
                  </a:lnTo>
                  <a:lnTo>
                    <a:pt x="1932" y="2380"/>
                  </a:lnTo>
                  <a:lnTo>
                    <a:pt x="1892" y="2461"/>
                  </a:lnTo>
                  <a:lnTo>
                    <a:pt x="1852" y="2545"/>
                  </a:lnTo>
                  <a:lnTo>
                    <a:pt x="1814" y="2626"/>
                  </a:lnTo>
                  <a:lnTo>
                    <a:pt x="1778" y="2702"/>
                  </a:lnTo>
                  <a:lnTo>
                    <a:pt x="1743" y="2776"/>
                  </a:lnTo>
                  <a:lnTo>
                    <a:pt x="1711" y="2845"/>
                  </a:lnTo>
                  <a:lnTo>
                    <a:pt x="1649" y="2798"/>
                  </a:lnTo>
                  <a:lnTo>
                    <a:pt x="1591" y="2747"/>
                  </a:lnTo>
                  <a:lnTo>
                    <a:pt x="1537" y="2691"/>
                  </a:lnTo>
                  <a:lnTo>
                    <a:pt x="1488" y="2631"/>
                  </a:lnTo>
                  <a:lnTo>
                    <a:pt x="1539" y="2575"/>
                  </a:lnTo>
                  <a:lnTo>
                    <a:pt x="1595" y="2514"/>
                  </a:lnTo>
                  <a:lnTo>
                    <a:pt x="1655" y="2447"/>
                  </a:lnTo>
                  <a:lnTo>
                    <a:pt x="1716" y="2380"/>
                  </a:lnTo>
                  <a:lnTo>
                    <a:pt x="1778" y="2310"/>
                  </a:lnTo>
                  <a:lnTo>
                    <a:pt x="1841" y="2241"/>
                  </a:lnTo>
                  <a:lnTo>
                    <a:pt x="1903" y="2172"/>
                  </a:lnTo>
                  <a:lnTo>
                    <a:pt x="1964" y="2104"/>
                  </a:lnTo>
                  <a:lnTo>
                    <a:pt x="2022" y="2040"/>
                  </a:lnTo>
                  <a:lnTo>
                    <a:pt x="2076" y="1981"/>
                  </a:lnTo>
                  <a:lnTo>
                    <a:pt x="2125" y="1925"/>
                  </a:lnTo>
                  <a:lnTo>
                    <a:pt x="2170" y="1876"/>
                  </a:lnTo>
                  <a:close/>
                  <a:moveTo>
                    <a:pt x="2471" y="1872"/>
                  </a:moveTo>
                  <a:lnTo>
                    <a:pt x="2514" y="1921"/>
                  </a:lnTo>
                  <a:lnTo>
                    <a:pt x="2565" y="1975"/>
                  </a:lnTo>
                  <a:lnTo>
                    <a:pt x="2619" y="2035"/>
                  </a:lnTo>
                  <a:lnTo>
                    <a:pt x="2676" y="2098"/>
                  </a:lnTo>
                  <a:lnTo>
                    <a:pt x="2737" y="2165"/>
                  </a:lnTo>
                  <a:lnTo>
                    <a:pt x="2799" y="2234"/>
                  </a:lnTo>
                  <a:lnTo>
                    <a:pt x="2862" y="2304"/>
                  </a:lnTo>
                  <a:lnTo>
                    <a:pt x="2925" y="2373"/>
                  </a:lnTo>
                  <a:lnTo>
                    <a:pt x="2987" y="2442"/>
                  </a:lnTo>
                  <a:lnTo>
                    <a:pt x="3048" y="2508"/>
                  </a:lnTo>
                  <a:lnTo>
                    <a:pt x="3105" y="2570"/>
                  </a:lnTo>
                  <a:lnTo>
                    <a:pt x="3157" y="2629"/>
                  </a:lnTo>
                  <a:lnTo>
                    <a:pt x="3108" y="2689"/>
                  </a:lnTo>
                  <a:lnTo>
                    <a:pt x="3054" y="2745"/>
                  </a:lnTo>
                  <a:lnTo>
                    <a:pt x="2994" y="2798"/>
                  </a:lnTo>
                  <a:lnTo>
                    <a:pt x="2933" y="2845"/>
                  </a:lnTo>
                  <a:lnTo>
                    <a:pt x="2900" y="2779"/>
                  </a:lnTo>
                  <a:lnTo>
                    <a:pt x="2866" y="2707"/>
                  </a:lnTo>
                  <a:lnTo>
                    <a:pt x="2829" y="2629"/>
                  </a:lnTo>
                  <a:lnTo>
                    <a:pt x="2791" y="2550"/>
                  </a:lnTo>
                  <a:lnTo>
                    <a:pt x="2753" y="2467"/>
                  </a:lnTo>
                  <a:lnTo>
                    <a:pt x="2714" y="2384"/>
                  </a:lnTo>
                  <a:lnTo>
                    <a:pt x="2674" y="2301"/>
                  </a:lnTo>
                  <a:lnTo>
                    <a:pt x="2636" y="2219"/>
                  </a:lnTo>
                  <a:lnTo>
                    <a:pt x="2598" y="2140"/>
                  </a:lnTo>
                  <a:lnTo>
                    <a:pt x="2561" y="2064"/>
                  </a:lnTo>
                  <a:lnTo>
                    <a:pt x="2529" y="1993"/>
                  </a:lnTo>
                  <a:lnTo>
                    <a:pt x="2498" y="1928"/>
                  </a:lnTo>
                  <a:lnTo>
                    <a:pt x="2471" y="1872"/>
                  </a:lnTo>
                  <a:close/>
                  <a:moveTo>
                    <a:pt x="2540" y="1831"/>
                  </a:moveTo>
                  <a:lnTo>
                    <a:pt x="2600" y="1869"/>
                  </a:lnTo>
                  <a:lnTo>
                    <a:pt x="2666" y="1910"/>
                  </a:lnTo>
                  <a:lnTo>
                    <a:pt x="2739" y="1954"/>
                  </a:lnTo>
                  <a:lnTo>
                    <a:pt x="2815" y="2001"/>
                  </a:lnTo>
                  <a:lnTo>
                    <a:pt x="2891" y="2049"/>
                  </a:lnTo>
                  <a:lnTo>
                    <a:pt x="2969" y="2098"/>
                  </a:lnTo>
                  <a:lnTo>
                    <a:pt x="3047" y="2145"/>
                  </a:lnTo>
                  <a:lnTo>
                    <a:pt x="3121" y="2192"/>
                  </a:lnTo>
                  <a:lnTo>
                    <a:pt x="3193" y="2237"/>
                  </a:lnTo>
                  <a:lnTo>
                    <a:pt x="3258" y="2279"/>
                  </a:lnTo>
                  <a:lnTo>
                    <a:pt x="3318" y="2315"/>
                  </a:lnTo>
                  <a:lnTo>
                    <a:pt x="3289" y="2402"/>
                  </a:lnTo>
                  <a:lnTo>
                    <a:pt x="3249" y="2485"/>
                  </a:lnTo>
                  <a:lnTo>
                    <a:pt x="3204" y="2563"/>
                  </a:lnTo>
                  <a:lnTo>
                    <a:pt x="3152" y="2505"/>
                  </a:lnTo>
                  <a:lnTo>
                    <a:pt x="3097" y="2445"/>
                  </a:lnTo>
                  <a:lnTo>
                    <a:pt x="3039" y="2380"/>
                  </a:lnTo>
                  <a:lnTo>
                    <a:pt x="2980" y="2315"/>
                  </a:lnTo>
                  <a:lnTo>
                    <a:pt x="2918" y="2248"/>
                  </a:lnTo>
                  <a:lnTo>
                    <a:pt x="2857" y="2181"/>
                  </a:lnTo>
                  <a:lnTo>
                    <a:pt x="2797" y="2114"/>
                  </a:lnTo>
                  <a:lnTo>
                    <a:pt x="2739" y="2049"/>
                  </a:lnTo>
                  <a:lnTo>
                    <a:pt x="2683" y="1988"/>
                  </a:lnTo>
                  <a:lnTo>
                    <a:pt x="2630" y="1930"/>
                  </a:lnTo>
                  <a:lnTo>
                    <a:pt x="2583" y="1878"/>
                  </a:lnTo>
                  <a:lnTo>
                    <a:pt x="2540" y="1831"/>
                  </a:lnTo>
                  <a:close/>
                  <a:moveTo>
                    <a:pt x="3881" y="1829"/>
                  </a:moveTo>
                  <a:lnTo>
                    <a:pt x="3901" y="1849"/>
                  </a:lnTo>
                  <a:lnTo>
                    <a:pt x="3919" y="1876"/>
                  </a:lnTo>
                  <a:lnTo>
                    <a:pt x="2677" y="3553"/>
                  </a:lnTo>
                  <a:lnTo>
                    <a:pt x="2695" y="3502"/>
                  </a:lnTo>
                  <a:lnTo>
                    <a:pt x="2710" y="3461"/>
                  </a:lnTo>
                  <a:lnTo>
                    <a:pt x="2717" y="3425"/>
                  </a:lnTo>
                  <a:lnTo>
                    <a:pt x="2721" y="3396"/>
                  </a:lnTo>
                  <a:lnTo>
                    <a:pt x="3881" y="1829"/>
                  </a:lnTo>
                  <a:close/>
                  <a:moveTo>
                    <a:pt x="1180" y="1825"/>
                  </a:moveTo>
                  <a:lnTo>
                    <a:pt x="1171" y="1885"/>
                  </a:lnTo>
                  <a:lnTo>
                    <a:pt x="1164" y="1945"/>
                  </a:lnTo>
                  <a:lnTo>
                    <a:pt x="869" y="2346"/>
                  </a:lnTo>
                  <a:lnTo>
                    <a:pt x="865" y="2342"/>
                  </a:lnTo>
                  <a:lnTo>
                    <a:pt x="862" y="2340"/>
                  </a:lnTo>
                  <a:lnTo>
                    <a:pt x="858" y="2339"/>
                  </a:lnTo>
                  <a:lnTo>
                    <a:pt x="838" y="2324"/>
                  </a:lnTo>
                  <a:lnTo>
                    <a:pt x="818" y="2315"/>
                  </a:lnTo>
                  <a:lnTo>
                    <a:pt x="1180" y="1825"/>
                  </a:lnTo>
                  <a:close/>
                  <a:moveTo>
                    <a:pt x="2111" y="1823"/>
                  </a:moveTo>
                  <a:lnTo>
                    <a:pt x="2067" y="1870"/>
                  </a:lnTo>
                  <a:lnTo>
                    <a:pt x="2020" y="1925"/>
                  </a:lnTo>
                  <a:lnTo>
                    <a:pt x="1966" y="1984"/>
                  </a:lnTo>
                  <a:lnTo>
                    <a:pt x="1910" y="2046"/>
                  </a:lnTo>
                  <a:lnTo>
                    <a:pt x="1852" y="2111"/>
                  </a:lnTo>
                  <a:lnTo>
                    <a:pt x="1790" y="2179"/>
                  </a:lnTo>
                  <a:lnTo>
                    <a:pt x="1729" y="2248"/>
                  </a:lnTo>
                  <a:lnTo>
                    <a:pt x="1667" y="2315"/>
                  </a:lnTo>
                  <a:lnTo>
                    <a:pt x="1607" y="2382"/>
                  </a:lnTo>
                  <a:lnTo>
                    <a:pt x="1548" y="2447"/>
                  </a:lnTo>
                  <a:lnTo>
                    <a:pt x="1493" y="2508"/>
                  </a:lnTo>
                  <a:lnTo>
                    <a:pt x="1441" y="2566"/>
                  </a:lnTo>
                  <a:lnTo>
                    <a:pt x="1394" y="2485"/>
                  </a:lnTo>
                  <a:lnTo>
                    <a:pt x="1354" y="2398"/>
                  </a:lnTo>
                  <a:lnTo>
                    <a:pt x="1321" y="2308"/>
                  </a:lnTo>
                  <a:lnTo>
                    <a:pt x="1397" y="2261"/>
                  </a:lnTo>
                  <a:lnTo>
                    <a:pt x="1475" y="2212"/>
                  </a:lnTo>
                  <a:lnTo>
                    <a:pt x="1555" y="2163"/>
                  </a:lnTo>
                  <a:lnTo>
                    <a:pt x="1635" y="2114"/>
                  </a:lnTo>
                  <a:lnTo>
                    <a:pt x="1714" y="2067"/>
                  </a:lnTo>
                  <a:lnTo>
                    <a:pt x="1790" y="2020"/>
                  </a:lnTo>
                  <a:lnTo>
                    <a:pt x="1865" y="1975"/>
                  </a:lnTo>
                  <a:lnTo>
                    <a:pt x="1935" y="1932"/>
                  </a:lnTo>
                  <a:lnTo>
                    <a:pt x="2000" y="1892"/>
                  </a:lnTo>
                  <a:lnTo>
                    <a:pt x="2058" y="1856"/>
                  </a:lnTo>
                  <a:lnTo>
                    <a:pt x="2111" y="1823"/>
                  </a:lnTo>
                  <a:close/>
                  <a:moveTo>
                    <a:pt x="2064" y="1760"/>
                  </a:moveTo>
                  <a:lnTo>
                    <a:pt x="2008" y="1796"/>
                  </a:lnTo>
                  <a:lnTo>
                    <a:pt x="1944" y="1834"/>
                  </a:lnTo>
                  <a:lnTo>
                    <a:pt x="1874" y="1878"/>
                  </a:lnTo>
                  <a:lnTo>
                    <a:pt x="1798" y="1925"/>
                  </a:lnTo>
                  <a:lnTo>
                    <a:pt x="1718" y="1973"/>
                  </a:lnTo>
                  <a:lnTo>
                    <a:pt x="1635" y="2024"/>
                  </a:lnTo>
                  <a:lnTo>
                    <a:pt x="1551" y="2075"/>
                  </a:lnTo>
                  <a:lnTo>
                    <a:pt x="1466" y="2127"/>
                  </a:lnTo>
                  <a:lnTo>
                    <a:pt x="1383" y="2178"/>
                  </a:lnTo>
                  <a:lnTo>
                    <a:pt x="1302" y="2228"/>
                  </a:lnTo>
                  <a:lnTo>
                    <a:pt x="1287" y="2132"/>
                  </a:lnTo>
                  <a:lnTo>
                    <a:pt x="1282" y="2035"/>
                  </a:lnTo>
                  <a:lnTo>
                    <a:pt x="1285" y="1979"/>
                  </a:lnTo>
                  <a:lnTo>
                    <a:pt x="1365" y="1957"/>
                  </a:lnTo>
                  <a:lnTo>
                    <a:pt x="1452" y="1932"/>
                  </a:lnTo>
                  <a:lnTo>
                    <a:pt x="1542" y="1907"/>
                  </a:lnTo>
                  <a:lnTo>
                    <a:pt x="1635" y="1881"/>
                  </a:lnTo>
                  <a:lnTo>
                    <a:pt x="1729" y="1854"/>
                  </a:lnTo>
                  <a:lnTo>
                    <a:pt x="1819" y="1829"/>
                  </a:lnTo>
                  <a:lnTo>
                    <a:pt x="1908" y="1805"/>
                  </a:lnTo>
                  <a:lnTo>
                    <a:pt x="1989" y="1782"/>
                  </a:lnTo>
                  <a:lnTo>
                    <a:pt x="2064" y="1760"/>
                  </a:lnTo>
                  <a:close/>
                  <a:moveTo>
                    <a:pt x="3796" y="1760"/>
                  </a:moveTo>
                  <a:lnTo>
                    <a:pt x="3821" y="1776"/>
                  </a:lnTo>
                  <a:lnTo>
                    <a:pt x="3845" y="1793"/>
                  </a:lnTo>
                  <a:lnTo>
                    <a:pt x="3342" y="2472"/>
                  </a:lnTo>
                  <a:lnTo>
                    <a:pt x="3367" y="2411"/>
                  </a:lnTo>
                  <a:lnTo>
                    <a:pt x="3391" y="2349"/>
                  </a:lnTo>
                  <a:lnTo>
                    <a:pt x="3409" y="2282"/>
                  </a:lnTo>
                  <a:lnTo>
                    <a:pt x="3796" y="1760"/>
                  </a:lnTo>
                  <a:close/>
                  <a:moveTo>
                    <a:pt x="2574" y="1760"/>
                  </a:moveTo>
                  <a:lnTo>
                    <a:pt x="2647" y="1780"/>
                  </a:lnTo>
                  <a:lnTo>
                    <a:pt x="2728" y="1804"/>
                  </a:lnTo>
                  <a:lnTo>
                    <a:pt x="2815" y="1827"/>
                  </a:lnTo>
                  <a:lnTo>
                    <a:pt x="2905" y="1852"/>
                  </a:lnTo>
                  <a:lnTo>
                    <a:pt x="3000" y="1879"/>
                  </a:lnTo>
                  <a:lnTo>
                    <a:pt x="3094" y="1907"/>
                  </a:lnTo>
                  <a:lnTo>
                    <a:pt x="3186" y="1932"/>
                  </a:lnTo>
                  <a:lnTo>
                    <a:pt x="3275" y="1957"/>
                  </a:lnTo>
                  <a:lnTo>
                    <a:pt x="3358" y="1981"/>
                  </a:lnTo>
                  <a:lnTo>
                    <a:pt x="3362" y="2035"/>
                  </a:lnTo>
                  <a:lnTo>
                    <a:pt x="3356" y="2138"/>
                  </a:lnTo>
                  <a:lnTo>
                    <a:pt x="3340" y="2237"/>
                  </a:lnTo>
                  <a:lnTo>
                    <a:pt x="3278" y="2199"/>
                  </a:lnTo>
                  <a:lnTo>
                    <a:pt x="3211" y="2156"/>
                  </a:lnTo>
                  <a:lnTo>
                    <a:pt x="3141" y="2113"/>
                  </a:lnTo>
                  <a:lnTo>
                    <a:pt x="3067" y="2066"/>
                  </a:lnTo>
                  <a:lnTo>
                    <a:pt x="2991" y="2019"/>
                  </a:lnTo>
                  <a:lnTo>
                    <a:pt x="2913" y="1972"/>
                  </a:lnTo>
                  <a:lnTo>
                    <a:pt x="2838" y="1925"/>
                  </a:lnTo>
                  <a:lnTo>
                    <a:pt x="2766" y="1879"/>
                  </a:lnTo>
                  <a:lnTo>
                    <a:pt x="2695" y="1836"/>
                  </a:lnTo>
                  <a:lnTo>
                    <a:pt x="2632" y="1796"/>
                  </a:lnTo>
                  <a:lnTo>
                    <a:pt x="2574" y="1760"/>
                  </a:lnTo>
                  <a:close/>
                  <a:moveTo>
                    <a:pt x="2601" y="1688"/>
                  </a:moveTo>
                  <a:lnTo>
                    <a:pt x="3296" y="1688"/>
                  </a:lnTo>
                  <a:lnTo>
                    <a:pt x="3320" y="1755"/>
                  </a:lnTo>
                  <a:lnTo>
                    <a:pt x="3338" y="1825"/>
                  </a:lnTo>
                  <a:lnTo>
                    <a:pt x="3351" y="1898"/>
                  </a:lnTo>
                  <a:lnTo>
                    <a:pt x="3269" y="1876"/>
                  </a:lnTo>
                  <a:lnTo>
                    <a:pt x="3184" y="1851"/>
                  </a:lnTo>
                  <a:lnTo>
                    <a:pt x="3096" y="1825"/>
                  </a:lnTo>
                  <a:lnTo>
                    <a:pt x="3007" y="1802"/>
                  </a:lnTo>
                  <a:lnTo>
                    <a:pt x="2918" y="1776"/>
                  </a:lnTo>
                  <a:lnTo>
                    <a:pt x="2831" y="1751"/>
                  </a:lnTo>
                  <a:lnTo>
                    <a:pt x="2748" y="1728"/>
                  </a:lnTo>
                  <a:lnTo>
                    <a:pt x="2672" y="1706"/>
                  </a:lnTo>
                  <a:lnTo>
                    <a:pt x="2601" y="1688"/>
                  </a:lnTo>
                  <a:close/>
                  <a:moveTo>
                    <a:pt x="1347" y="1688"/>
                  </a:moveTo>
                  <a:lnTo>
                    <a:pt x="2040" y="1688"/>
                  </a:lnTo>
                  <a:lnTo>
                    <a:pt x="1960" y="1710"/>
                  </a:lnTo>
                  <a:lnTo>
                    <a:pt x="1872" y="1735"/>
                  </a:lnTo>
                  <a:lnTo>
                    <a:pt x="1776" y="1762"/>
                  </a:lnTo>
                  <a:lnTo>
                    <a:pt x="1676" y="1789"/>
                  </a:lnTo>
                  <a:lnTo>
                    <a:pt x="1577" y="1816"/>
                  </a:lnTo>
                  <a:lnTo>
                    <a:pt x="1477" y="1845"/>
                  </a:lnTo>
                  <a:lnTo>
                    <a:pt x="1381" y="1872"/>
                  </a:lnTo>
                  <a:lnTo>
                    <a:pt x="1292" y="1896"/>
                  </a:lnTo>
                  <a:lnTo>
                    <a:pt x="1305" y="1825"/>
                  </a:lnTo>
                  <a:lnTo>
                    <a:pt x="1323" y="1755"/>
                  </a:lnTo>
                  <a:lnTo>
                    <a:pt x="1347" y="1688"/>
                  </a:lnTo>
                  <a:close/>
                  <a:moveTo>
                    <a:pt x="3948" y="1554"/>
                  </a:moveTo>
                  <a:lnTo>
                    <a:pt x="3975" y="1574"/>
                  </a:lnTo>
                  <a:lnTo>
                    <a:pt x="3995" y="1592"/>
                  </a:lnTo>
                  <a:lnTo>
                    <a:pt x="3964" y="1632"/>
                  </a:lnTo>
                  <a:lnTo>
                    <a:pt x="3926" y="1641"/>
                  </a:lnTo>
                  <a:lnTo>
                    <a:pt x="3878" y="1650"/>
                  </a:lnTo>
                  <a:lnTo>
                    <a:pt x="3948" y="1554"/>
                  </a:lnTo>
                  <a:close/>
                  <a:moveTo>
                    <a:pt x="3854" y="1504"/>
                  </a:moveTo>
                  <a:lnTo>
                    <a:pt x="3883" y="1518"/>
                  </a:lnTo>
                  <a:lnTo>
                    <a:pt x="3896" y="1523"/>
                  </a:lnTo>
                  <a:lnTo>
                    <a:pt x="3907" y="1529"/>
                  </a:lnTo>
                  <a:lnTo>
                    <a:pt x="3798" y="1673"/>
                  </a:lnTo>
                  <a:lnTo>
                    <a:pt x="3765" y="1688"/>
                  </a:lnTo>
                  <a:lnTo>
                    <a:pt x="3742" y="1699"/>
                  </a:lnTo>
                  <a:lnTo>
                    <a:pt x="3726" y="1708"/>
                  </a:lnTo>
                  <a:lnTo>
                    <a:pt x="3718" y="1713"/>
                  </a:lnTo>
                  <a:lnTo>
                    <a:pt x="3716" y="1715"/>
                  </a:lnTo>
                  <a:lnTo>
                    <a:pt x="3718" y="1717"/>
                  </a:lnTo>
                  <a:lnTo>
                    <a:pt x="3726" y="1720"/>
                  </a:lnTo>
                  <a:lnTo>
                    <a:pt x="3738" y="1726"/>
                  </a:lnTo>
                  <a:lnTo>
                    <a:pt x="3754" y="1735"/>
                  </a:lnTo>
                  <a:lnTo>
                    <a:pt x="3432" y="2170"/>
                  </a:lnTo>
                  <a:lnTo>
                    <a:pt x="3438" y="2116"/>
                  </a:lnTo>
                  <a:lnTo>
                    <a:pt x="3439" y="2058"/>
                  </a:lnTo>
                  <a:lnTo>
                    <a:pt x="3854" y="1504"/>
                  </a:lnTo>
                  <a:close/>
                  <a:moveTo>
                    <a:pt x="3749" y="1458"/>
                  </a:moveTo>
                  <a:lnTo>
                    <a:pt x="3778" y="1471"/>
                  </a:lnTo>
                  <a:lnTo>
                    <a:pt x="3807" y="1482"/>
                  </a:lnTo>
                  <a:lnTo>
                    <a:pt x="3439" y="1975"/>
                  </a:lnTo>
                  <a:lnTo>
                    <a:pt x="3436" y="1932"/>
                  </a:lnTo>
                  <a:lnTo>
                    <a:pt x="3432" y="1888"/>
                  </a:lnTo>
                  <a:lnTo>
                    <a:pt x="3749" y="1458"/>
                  </a:lnTo>
                  <a:close/>
                  <a:moveTo>
                    <a:pt x="3164" y="1449"/>
                  </a:moveTo>
                  <a:lnTo>
                    <a:pt x="3217" y="1527"/>
                  </a:lnTo>
                  <a:lnTo>
                    <a:pt x="3262" y="1610"/>
                  </a:lnTo>
                  <a:lnTo>
                    <a:pt x="2600" y="1610"/>
                  </a:lnTo>
                  <a:lnTo>
                    <a:pt x="2681" y="1587"/>
                  </a:lnTo>
                  <a:lnTo>
                    <a:pt x="2764" y="1563"/>
                  </a:lnTo>
                  <a:lnTo>
                    <a:pt x="2851" y="1538"/>
                  </a:lnTo>
                  <a:lnTo>
                    <a:pt x="2938" y="1514"/>
                  </a:lnTo>
                  <a:lnTo>
                    <a:pt x="3019" y="1491"/>
                  </a:lnTo>
                  <a:lnTo>
                    <a:pt x="3097" y="1469"/>
                  </a:lnTo>
                  <a:lnTo>
                    <a:pt x="3164" y="1449"/>
                  </a:lnTo>
                  <a:close/>
                  <a:moveTo>
                    <a:pt x="1477" y="1449"/>
                  </a:moveTo>
                  <a:lnTo>
                    <a:pt x="1546" y="1469"/>
                  </a:lnTo>
                  <a:lnTo>
                    <a:pt x="1624" y="1491"/>
                  </a:lnTo>
                  <a:lnTo>
                    <a:pt x="1705" y="1514"/>
                  </a:lnTo>
                  <a:lnTo>
                    <a:pt x="1792" y="1538"/>
                  </a:lnTo>
                  <a:lnTo>
                    <a:pt x="1879" y="1563"/>
                  </a:lnTo>
                  <a:lnTo>
                    <a:pt x="1962" y="1587"/>
                  </a:lnTo>
                  <a:lnTo>
                    <a:pt x="2044" y="1610"/>
                  </a:lnTo>
                  <a:lnTo>
                    <a:pt x="1381" y="1610"/>
                  </a:lnTo>
                  <a:lnTo>
                    <a:pt x="1426" y="1527"/>
                  </a:lnTo>
                  <a:lnTo>
                    <a:pt x="1477" y="1449"/>
                  </a:lnTo>
                  <a:close/>
                  <a:moveTo>
                    <a:pt x="3653" y="1408"/>
                  </a:moveTo>
                  <a:lnTo>
                    <a:pt x="3662" y="1415"/>
                  </a:lnTo>
                  <a:lnTo>
                    <a:pt x="3680" y="1426"/>
                  </a:lnTo>
                  <a:lnTo>
                    <a:pt x="3706" y="1437"/>
                  </a:lnTo>
                  <a:lnTo>
                    <a:pt x="3421" y="1822"/>
                  </a:lnTo>
                  <a:lnTo>
                    <a:pt x="3403" y="1744"/>
                  </a:lnTo>
                  <a:lnTo>
                    <a:pt x="3653" y="1408"/>
                  </a:lnTo>
                  <a:close/>
                  <a:moveTo>
                    <a:pt x="909" y="1279"/>
                  </a:moveTo>
                  <a:lnTo>
                    <a:pt x="934" y="1296"/>
                  </a:lnTo>
                  <a:lnTo>
                    <a:pt x="959" y="1310"/>
                  </a:lnTo>
                  <a:lnTo>
                    <a:pt x="710" y="1648"/>
                  </a:lnTo>
                  <a:lnTo>
                    <a:pt x="684" y="1583"/>
                  </a:lnTo>
                  <a:lnTo>
                    <a:pt x="909" y="1279"/>
                  </a:lnTo>
                  <a:close/>
                  <a:moveTo>
                    <a:pt x="3000" y="1274"/>
                  </a:moveTo>
                  <a:lnTo>
                    <a:pt x="3058" y="1328"/>
                  </a:lnTo>
                  <a:lnTo>
                    <a:pt x="3112" y="1384"/>
                  </a:lnTo>
                  <a:lnTo>
                    <a:pt x="3045" y="1404"/>
                  </a:lnTo>
                  <a:lnTo>
                    <a:pt x="2971" y="1424"/>
                  </a:lnTo>
                  <a:lnTo>
                    <a:pt x="2893" y="1448"/>
                  </a:lnTo>
                  <a:lnTo>
                    <a:pt x="2811" y="1469"/>
                  </a:lnTo>
                  <a:lnTo>
                    <a:pt x="2732" y="1493"/>
                  </a:lnTo>
                  <a:lnTo>
                    <a:pt x="2652" y="1514"/>
                  </a:lnTo>
                  <a:lnTo>
                    <a:pt x="2578" y="1536"/>
                  </a:lnTo>
                  <a:lnTo>
                    <a:pt x="2645" y="1495"/>
                  </a:lnTo>
                  <a:lnTo>
                    <a:pt x="2717" y="1449"/>
                  </a:lnTo>
                  <a:lnTo>
                    <a:pt x="2790" y="1404"/>
                  </a:lnTo>
                  <a:lnTo>
                    <a:pt x="2862" y="1359"/>
                  </a:lnTo>
                  <a:lnTo>
                    <a:pt x="2933" y="1316"/>
                  </a:lnTo>
                  <a:lnTo>
                    <a:pt x="3000" y="1274"/>
                  </a:lnTo>
                  <a:close/>
                  <a:moveTo>
                    <a:pt x="1644" y="1274"/>
                  </a:moveTo>
                  <a:lnTo>
                    <a:pt x="1711" y="1316"/>
                  </a:lnTo>
                  <a:lnTo>
                    <a:pt x="1781" y="1359"/>
                  </a:lnTo>
                  <a:lnTo>
                    <a:pt x="1854" y="1404"/>
                  </a:lnTo>
                  <a:lnTo>
                    <a:pt x="1926" y="1449"/>
                  </a:lnTo>
                  <a:lnTo>
                    <a:pt x="1998" y="1495"/>
                  </a:lnTo>
                  <a:lnTo>
                    <a:pt x="2065" y="1536"/>
                  </a:lnTo>
                  <a:lnTo>
                    <a:pt x="1991" y="1514"/>
                  </a:lnTo>
                  <a:lnTo>
                    <a:pt x="1912" y="1493"/>
                  </a:lnTo>
                  <a:lnTo>
                    <a:pt x="1832" y="1469"/>
                  </a:lnTo>
                  <a:lnTo>
                    <a:pt x="1750" y="1448"/>
                  </a:lnTo>
                  <a:lnTo>
                    <a:pt x="1673" y="1424"/>
                  </a:lnTo>
                  <a:lnTo>
                    <a:pt x="1598" y="1404"/>
                  </a:lnTo>
                  <a:lnTo>
                    <a:pt x="1531" y="1384"/>
                  </a:lnTo>
                  <a:lnTo>
                    <a:pt x="1586" y="1328"/>
                  </a:lnTo>
                  <a:lnTo>
                    <a:pt x="1644" y="1274"/>
                  </a:lnTo>
                  <a:close/>
                  <a:moveTo>
                    <a:pt x="838" y="1193"/>
                  </a:moveTo>
                  <a:lnTo>
                    <a:pt x="853" y="1222"/>
                  </a:lnTo>
                  <a:lnTo>
                    <a:pt x="872" y="1247"/>
                  </a:lnTo>
                  <a:lnTo>
                    <a:pt x="664" y="1529"/>
                  </a:lnTo>
                  <a:lnTo>
                    <a:pt x="652" y="1495"/>
                  </a:lnTo>
                  <a:lnTo>
                    <a:pt x="641" y="1458"/>
                  </a:lnTo>
                  <a:lnTo>
                    <a:pt x="838" y="1193"/>
                  </a:lnTo>
                  <a:close/>
                  <a:moveTo>
                    <a:pt x="2819" y="1153"/>
                  </a:moveTo>
                  <a:lnTo>
                    <a:pt x="2876" y="1187"/>
                  </a:lnTo>
                  <a:lnTo>
                    <a:pt x="2933" y="1223"/>
                  </a:lnTo>
                  <a:lnTo>
                    <a:pt x="2855" y="1272"/>
                  </a:lnTo>
                  <a:lnTo>
                    <a:pt x="2775" y="1323"/>
                  </a:lnTo>
                  <a:lnTo>
                    <a:pt x="2692" y="1373"/>
                  </a:lnTo>
                  <a:lnTo>
                    <a:pt x="2610" y="1424"/>
                  </a:lnTo>
                  <a:lnTo>
                    <a:pt x="2534" y="1471"/>
                  </a:lnTo>
                  <a:lnTo>
                    <a:pt x="2589" y="1411"/>
                  </a:lnTo>
                  <a:lnTo>
                    <a:pt x="2647" y="1346"/>
                  </a:lnTo>
                  <a:lnTo>
                    <a:pt x="2705" y="1281"/>
                  </a:lnTo>
                  <a:lnTo>
                    <a:pt x="2762" y="1216"/>
                  </a:lnTo>
                  <a:lnTo>
                    <a:pt x="2819" y="1153"/>
                  </a:lnTo>
                  <a:close/>
                  <a:moveTo>
                    <a:pt x="1825" y="1153"/>
                  </a:moveTo>
                  <a:lnTo>
                    <a:pt x="1881" y="1216"/>
                  </a:lnTo>
                  <a:lnTo>
                    <a:pt x="1939" y="1281"/>
                  </a:lnTo>
                  <a:lnTo>
                    <a:pt x="1997" y="1346"/>
                  </a:lnTo>
                  <a:lnTo>
                    <a:pt x="2055" y="1411"/>
                  </a:lnTo>
                  <a:lnTo>
                    <a:pt x="2109" y="1471"/>
                  </a:lnTo>
                  <a:lnTo>
                    <a:pt x="2033" y="1424"/>
                  </a:lnTo>
                  <a:lnTo>
                    <a:pt x="1951" y="1373"/>
                  </a:lnTo>
                  <a:lnTo>
                    <a:pt x="1868" y="1323"/>
                  </a:lnTo>
                  <a:lnTo>
                    <a:pt x="1788" y="1272"/>
                  </a:lnTo>
                  <a:lnTo>
                    <a:pt x="1711" y="1223"/>
                  </a:lnTo>
                  <a:lnTo>
                    <a:pt x="1767" y="1187"/>
                  </a:lnTo>
                  <a:lnTo>
                    <a:pt x="1825" y="1153"/>
                  </a:lnTo>
                  <a:close/>
                  <a:moveTo>
                    <a:pt x="4524" y="1144"/>
                  </a:moveTo>
                  <a:lnTo>
                    <a:pt x="4533" y="1149"/>
                  </a:lnTo>
                  <a:lnTo>
                    <a:pt x="4538" y="1153"/>
                  </a:lnTo>
                  <a:lnTo>
                    <a:pt x="4542" y="1157"/>
                  </a:lnTo>
                  <a:lnTo>
                    <a:pt x="4546" y="1158"/>
                  </a:lnTo>
                  <a:lnTo>
                    <a:pt x="4546" y="1160"/>
                  </a:lnTo>
                  <a:lnTo>
                    <a:pt x="4547" y="1162"/>
                  </a:lnTo>
                  <a:lnTo>
                    <a:pt x="4547" y="1162"/>
                  </a:lnTo>
                  <a:lnTo>
                    <a:pt x="4547" y="1162"/>
                  </a:lnTo>
                  <a:lnTo>
                    <a:pt x="4542" y="1162"/>
                  </a:lnTo>
                  <a:lnTo>
                    <a:pt x="4529" y="1162"/>
                  </a:lnTo>
                  <a:lnTo>
                    <a:pt x="4511" y="1164"/>
                  </a:lnTo>
                  <a:lnTo>
                    <a:pt x="4524" y="1144"/>
                  </a:lnTo>
                  <a:close/>
                  <a:moveTo>
                    <a:pt x="4426" y="1097"/>
                  </a:moveTo>
                  <a:lnTo>
                    <a:pt x="4432" y="1101"/>
                  </a:lnTo>
                  <a:lnTo>
                    <a:pt x="4439" y="1104"/>
                  </a:lnTo>
                  <a:lnTo>
                    <a:pt x="4446" y="1108"/>
                  </a:lnTo>
                  <a:lnTo>
                    <a:pt x="4464" y="1115"/>
                  </a:lnTo>
                  <a:lnTo>
                    <a:pt x="4480" y="1120"/>
                  </a:lnTo>
                  <a:lnTo>
                    <a:pt x="4448" y="1164"/>
                  </a:lnTo>
                  <a:lnTo>
                    <a:pt x="4412" y="1166"/>
                  </a:lnTo>
                  <a:lnTo>
                    <a:pt x="4372" y="1166"/>
                  </a:lnTo>
                  <a:lnTo>
                    <a:pt x="4426" y="1097"/>
                  </a:lnTo>
                  <a:close/>
                  <a:moveTo>
                    <a:pt x="2636" y="1079"/>
                  </a:moveTo>
                  <a:lnTo>
                    <a:pt x="2690" y="1097"/>
                  </a:lnTo>
                  <a:lnTo>
                    <a:pt x="2744" y="1119"/>
                  </a:lnTo>
                  <a:lnTo>
                    <a:pt x="2677" y="1194"/>
                  </a:lnTo>
                  <a:lnTo>
                    <a:pt x="2607" y="1272"/>
                  </a:lnTo>
                  <a:lnTo>
                    <a:pt x="2538" y="1348"/>
                  </a:lnTo>
                  <a:lnTo>
                    <a:pt x="2475" y="1420"/>
                  </a:lnTo>
                  <a:lnTo>
                    <a:pt x="2513" y="1339"/>
                  </a:lnTo>
                  <a:lnTo>
                    <a:pt x="2552" y="1252"/>
                  </a:lnTo>
                  <a:lnTo>
                    <a:pt x="2594" y="1166"/>
                  </a:lnTo>
                  <a:lnTo>
                    <a:pt x="2636" y="1079"/>
                  </a:lnTo>
                  <a:close/>
                  <a:moveTo>
                    <a:pt x="2008" y="1079"/>
                  </a:moveTo>
                  <a:lnTo>
                    <a:pt x="2049" y="1166"/>
                  </a:lnTo>
                  <a:lnTo>
                    <a:pt x="2091" y="1252"/>
                  </a:lnTo>
                  <a:lnTo>
                    <a:pt x="2131" y="1339"/>
                  </a:lnTo>
                  <a:lnTo>
                    <a:pt x="2170" y="1420"/>
                  </a:lnTo>
                  <a:lnTo>
                    <a:pt x="2105" y="1348"/>
                  </a:lnTo>
                  <a:lnTo>
                    <a:pt x="2036" y="1272"/>
                  </a:lnTo>
                  <a:lnTo>
                    <a:pt x="1966" y="1194"/>
                  </a:lnTo>
                  <a:lnTo>
                    <a:pt x="1899" y="1119"/>
                  </a:lnTo>
                  <a:lnTo>
                    <a:pt x="1953" y="1097"/>
                  </a:lnTo>
                  <a:lnTo>
                    <a:pt x="2008" y="1079"/>
                  </a:lnTo>
                  <a:close/>
                  <a:moveTo>
                    <a:pt x="800" y="1063"/>
                  </a:moveTo>
                  <a:lnTo>
                    <a:pt x="805" y="1082"/>
                  </a:lnTo>
                  <a:lnTo>
                    <a:pt x="813" y="1106"/>
                  </a:lnTo>
                  <a:lnTo>
                    <a:pt x="820" y="1135"/>
                  </a:lnTo>
                  <a:lnTo>
                    <a:pt x="626" y="1395"/>
                  </a:lnTo>
                  <a:lnTo>
                    <a:pt x="624" y="1345"/>
                  </a:lnTo>
                  <a:lnTo>
                    <a:pt x="626" y="1296"/>
                  </a:lnTo>
                  <a:lnTo>
                    <a:pt x="800" y="1063"/>
                  </a:lnTo>
                  <a:close/>
                  <a:moveTo>
                    <a:pt x="4321" y="1055"/>
                  </a:moveTo>
                  <a:lnTo>
                    <a:pt x="4348" y="1066"/>
                  </a:lnTo>
                  <a:lnTo>
                    <a:pt x="4377" y="1079"/>
                  </a:lnTo>
                  <a:lnTo>
                    <a:pt x="4310" y="1166"/>
                  </a:lnTo>
                  <a:lnTo>
                    <a:pt x="4272" y="1167"/>
                  </a:lnTo>
                  <a:lnTo>
                    <a:pt x="4236" y="1167"/>
                  </a:lnTo>
                  <a:lnTo>
                    <a:pt x="4321" y="1055"/>
                  </a:lnTo>
                  <a:close/>
                  <a:moveTo>
                    <a:pt x="2453" y="1041"/>
                  </a:moveTo>
                  <a:lnTo>
                    <a:pt x="2558" y="1059"/>
                  </a:lnTo>
                  <a:lnTo>
                    <a:pt x="2518" y="1142"/>
                  </a:lnTo>
                  <a:lnTo>
                    <a:pt x="2478" y="1227"/>
                  </a:lnTo>
                  <a:lnTo>
                    <a:pt x="2438" y="1310"/>
                  </a:lnTo>
                  <a:lnTo>
                    <a:pt x="2400" y="1388"/>
                  </a:lnTo>
                  <a:lnTo>
                    <a:pt x="2413" y="1305"/>
                  </a:lnTo>
                  <a:lnTo>
                    <a:pt x="2426" y="1218"/>
                  </a:lnTo>
                  <a:lnTo>
                    <a:pt x="2440" y="1129"/>
                  </a:lnTo>
                  <a:lnTo>
                    <a:pt x="2453" y="1041"/>
                  </a:lnTo>
                  <a:close/>
                  <a:moveTo>
                    <a:pt x="2190" y="1041"/>
                  </a:moveTo>
                  <a:lnTo>
                    <a:pt x="2203" y="1129"/>
                  </a:lnTo>
                  <a:lnTo>
                    <a:pt x="2218" y="1218"/>
                  </a:lnTo>
                  <a:lnTo>
                    <a:pt x="2230" y="1305"/>
                  </a:lnTo>
                  <a:lnTo>
                    <a:pt x="2243" y="1388"/>
                  </a:lnTo>
                  <a:lnTo>
                    <a:pt x="2205" y="1310"/>
                  </a:lnTo>
                  <a:lnTo>
                    <a:pt x="2165" y="1227"/>
                  </a:lnTo>
                  <a:lnTo>
                    <a:pt x="2125" y="1142"/>
                  </a:lnTo>
                  <a:lnTo>
                    <a:pt x="2085" y="1059"/>
                  </a:lnTo>
                  <a:lnTo>
                    <a:pt x="2138" y="1048"/>
                  </a:lnTo>
                  <a:lnTo>
                    <a:pt x="2190" y="1041"/>
                  </a:lnTo>
                  <a:close/>
                  <a:moveTo>
                    <a:pt x="2323" y="1032"/>
                  </a:moveTo>
                  <a:lnTo>
                    <a:pt x="2373" y="1034"/>
                  </a:lnTo>
                  <a:lnTo>
                    <a:pt x="2361" y="1122"/>
                  </a:lnTo>
                  <a:lnTo>
                    <a:pt x="2346" y="1209"/>
                  </a:lnTo>
                  <a:lnTo>
                    <a:pt x="2333" y="1296"/>
                  </a:lnTo>
                  <a:lnTo>
                    <a:pt x="2323" y="1377"/>
                  </a:lnTo>
                  <a:lnTo>
                    <a:pt x="2310" y="1296"/>
                  </a:lnTo>
                  <a:lnTo>
                    <a:pt x="2297" y="1209"/>
                  </a:lnTo>
                  <a:lnTo>
                    <a:pt x="2283" y="1122"/>
                  </a:lnTo>
                  <a:lnTo>
                    <a:pt x="2270" y="1034"/>
                  </a:lnTo>
                  <a:lnTo>
                    <a:pt x="2323" y="1032"/>
                  </a:lnTo>
                  <a:close/>
                  <a:moveTo>
                    <a:pt x="4207" y="1026"/>
                  </a:moveTo>
                  <a:lnTo>
                    <a:pt x="4238" y="1032"/>
                  </a:lnTo>
                  <a:lnTo>
                    <a:pt x="4269" y="1039"/>
                  </a:lnTo>
                  <a:lnTo>
                    <a:pt x="4171" y="1175"/>
                  </a:lnTo>
                  <a:lnTo>
                    <a:pt x="4138" y="1184"/>
                  </a:lnTo>
                  <a:lnTo>
                    <a:pt x="4111" y="1196"/>
                  </a:lnTo>
                  <a:lnTo>
                    <a:pt x="4089" y="1213"/>
                  </a:lnTo>
                  <a:lnTo>
                    <a:pt x="4069" y="1234"/>
                  </a:lnTo>
                  <a:lnTo>
                    <a:pt x="4055" y="1258"/>
                  </a:lnTo>
                  <a:lnTo>
                    <a:pt x="4042" y="1283"/>
                  </a:lnTo>
                  <a:lnTo>
                    <a:pt x="4026" y="1314"/>
                  </a:lnTo>
                  <a:lnTo>
                    <a:pt x="4004" y="1337"/>
                  </a:lnTo>
                  <a:lnTo>
                    <a:pt x="3981" y="1354"/>
                  </a:lnTo>
                  <a:lnTo>
                    <a:pt x="3952" y="1366"/>
                  </a:lnTo>
                  <a:lnTo>
                    <a:pt x="4207" y="1026"/>
                  </a:lnTo>
                  <a:close/>
                  <a:moveTo>
                    <a:pt x="4147" y="1023"/>
                  </a:moveTo>
                  <a:lnTo>
                    <a:pt x="3878" y="1384"/>
                  </a:lnTo>
                  <a:lnTo>
                    <a:pt x="3856" y="1388"/>
                  </a:lnTo>
                  <a:lnTo>
                    <a:pt x="3829" y="1390"/>
                  </a:lnTo>
                  <a:lnTo>
                    <a:pt x="3800" y="1391"/>
                  </a:lnTo>
                  <a:lnTo>
                    <a:pt x="4069" y="1030"/>
                  </a:lnTo>
                  <a:lnTo>
                    <a:pt x="4095" y="1028"/>
                  </a:lnTo>
                  <a:lnTo>
                    <a:pt x="4120" y="1025"/>
                  </a:lnTo>
                  <a:lnTo>
                    <a:pt x="4129" y="1023"/>
                  </a:lnTo>
                  <a:lnTo>
                    <a:pt x="4138" y="1023"/>
                  </a:lnTo>
                  <a:lnTo>
                    <a:pt x="4147" y="1023"/>
                  </a:lnTo>
                  <a:close/>
                  <a:moveTo>
                    <a:pt x="3939" y="1023"/>
                  </a:moveTo>
                  <a:lnTo>
                    <a:pt x="3974" y="1026"/>
                  </a:lnTo>
                  <a:lnTo>
                    <a:pt x="4008" y="1030"/>
                  </a:lnTo>
                  <a:lnTo>
                    <a:pt x="3738" y="1391"/>
                  </a:lnTo>
                  <a:lnTo>
                    <a:pt x="3698" y="1391"/>
                  </a:lnTo>
                  <a:lnTo>
                    <a:pt x="3666" y="1391"/>
                  </a:lnTo>
                  <a:lnTo>
                    <a:pt x="3939" y="1023"/>
                  </a:lnTo>
                  <a:close/>
                  <a:moveTo>
                    <a:pt x="3812" y="1012"/>
                  </a:moveTo>
                  <a:lnTo>
                    <a:pt x="3849" y="1014"/>
                  </a:lnTo>
                  <a:lnTo>
                    <a:pt x="3879" y="1017"/>
                  </a:lnTo>
                  <a:lnTo>
                    <a:pt x="3385" y="1686"/>
                  </a:lnTo>
                  <a:lnTo>
                    <a:pt x="3373" y="1652"/>
                  </a:lnTo>
                  <a:lnTo>
                    <a:pt x="3360" y="1619"/>
                  </a:lnTo>
                  <a:lnTo>
                    <a:pt x="3812" y="1012"/>
                  </a:lnTo>
                  <a:close/>
                  <a:moveTo>
                    <a:pt x="3684" y="1001"/>
                  </a:moveTo>
                  <a:lnTo>
                    <a:pt x="3704" y="1003"/>
                  </a:lnTo>
                  <a:lnTo>
                    <a:pt x="3726" y="1007"/>
                  </a:lnTo>
                  <a:lnTo>
                    <a:pt x="3754" y="1007"/>
                  </a:lnTo>
                  <a:lnTo>
                    <a:pt x="3336" y="1569"/>
                  </a:lnTo>
                  <a:lnTo>
                    <a:pt x="3322" y="1540"/>
                  </a:lnTo>
                  <a:lnTo>
                    <a:pt x="3307" y="1511"/>
                  </a:lnTo>
                  <a:lnTo>
                    <a:pt x="3684" y="1001"/>
                  </a:lnTo>
                  <a:close/>
                  <a:moveTo>
                    <a:pt x="3555" y="992"/>
                  </a:moveTo>
                  <a:lnTo>
                    <a:pt x="3624" y="998"/>
                  </a:lnTo>
                  <a:lnTo>
                    <a:pt x="3280" y="1464"/>
                  </a:lnTo>
                  <a:lnTo>
                    <a:pt x="3244" y="1410"/>
                  </a:lnTo>
                  <a:lnTo>
                    <a:pt x="3555" y="992"/>
                  </a:lnTo>
                  <a:close/>
                  <a:moveTo>
                    <a:pt x="1401" y="981"/>
                  </a:moveTo>
                  <a:lnTo>
                    <a:pt x="1407" y="1026"/>
                  </a:lnTo>
                  <a:lnTo>
                    <a:pt x="1412" y="1066"/>
                  </a:lnTo>
                  <a:lnTo>
                    <a:pt x="820" y="1863"/>
                  </a:lnTo>
                  <a:lnTo>
                    <a:pt x="805" y="1836"/>
                  </a:lnTo>
                  <a:lnTo>
                    <a:pt x="789" y="1807"/>
                  </a:lnTo>
                  <a:lnTo>
                    <a:pt x="1401" y="981"/>
                  </a:lnTo>
                  <a:close/>
                  <a:moveTo>
                    <a:pt x="3429" y="981"/>
                  </a:moveTo>
                  <a:lnTo>
                    <a:pt x="3459" y="983"/>
                  </a:lnTo>
                  <a:lnTo>
                    <a:pt x="3496" y="988"/>
                  </a:lnTo>
                  <a:lnTo>
                    <a:pt x="3213" y="1370"/>
                  </a:lnTo>
                  <a:lnTo>
                    <a:pt x="3175" y="1323"/>
                  </a:lnTo>
                  <a:lnTo>
                    <a:pt x="3429" y="981"/>
                  </a:lnTo>
                  <a:close/>
                  <a:moveTo>
                    <a:pt x="816" y="894"/>
                  </a:moveTo>
                  <a:lnTo>
                    <a:pt x="815" y="894"/>
                  </a:lnTo>
                  <a:lnTo>
                    <a:pt x="815" y="896"/>
                  </a:lnTo>
                  <a:lnTo>
                    <a:pt x="813" y="900"/>
                  </a:lnTo>
                  <a:lnTo>
                    <a:pt x="811" y="909"/>
                  </a:lnTo>
                  <a:lnTo>
                    <a:pt x="805" y="923"/>
                  </a:lnTo>
                  <a:lnTo>
                    <a:pt x="796" y="952"/>
                  </a:lnTo>
                  <a:lnTo>
                    <a:pt x="791" y="974"/>
                  </a:lnTo>
                  <a:lnTo>
                    <a:pt x="789" y="994"/>
                  </a:lnTo>
                  <a:lnTo>
                    <a:pt x="646" y="1184"/>
                  </a:lnTo>
                  <a:lnTo>
                    <a:pt x="664" y="1135"/>
                  </a:lnTo>
                  <a:lnTo>
                    <a:pt x="684" y="1090"/>
                  </a:lnTo>
                  <a:lnTo>
                    <a:pt x="708" y="1046"/>
                  </a:lnTo>
                  <a:lnTo>
                    <a:pt x="729" y="1008"/>
                  </a:lnTo>
                  <a:lnTo>
                    <a:pt x="751" y="976"/>
                  </a:lnTo>
                  <a:lnTo>
                    <a:pt x="771" y="947"/>
                  </a:lnTo>
                  <a:lnTo>
                    <a:pt x="789" y="925"/>
                  </a:lnTo>
                  <a:lnTo>
                    <a:pt x="804" y="907"/>
                  </a:lnTo>
                  <a:lnTo>
                    <a:pt x="813" y="898"/>
                  </a:lnTo>
                  <a:lnTo>
                    <a:pt x="816" y="894"/>
                  </a:lnTo>
                  <a:close/>
                  <a:moveTo>
                    <a:pt x="3523" y="853"/>
                  </a:moveTo>
                  <a:lnTo>
                    <a:pt x="3548" y="858"/>
                  </a:lnTo>
                  <a:lnTo>
                    <a:pt x="3568" y="862"/>
                  </a:lnTo>
                  <a:lnTo>
                    <a:pt x="3586" y="867"/>
                  </a:lnTo>
                  <a:lnTo>
                    <a:pt x="3593" y="869"/>
                  </a:lnTo>
                  <a:lnTo>
                    <a:pt x="3601" y="871"/>
                  </a:lnTo>
                  <a:lnTo>
                    <a:pt x="3606" y="871"/>
                  </a:lnTo>
                  <a:lnTo>
                    <a:pt x="3610" y="873"/>
                  </a:lnTo>
                  <a:lnTo>
                    <a:pt x="3610" y="873"/>
                  </a:lnTo>
                  <a:lnTo>
                    <a:pt x="3606" y="873"/>
                  </a:lnTo>
                  <a:lnTo>
                    <a:pt x="3597" y="873"/>
                  </a:lnTo>
                  <a:lnTo>
                    <a:pt x="3579" y="876"/>
                  </a:lnTo>
                  <a:lnTo>
                    <a:pt x="3557" y="880"/>
                  </a:lnTo>
                  <a:lnTo>
                    <a:pt x="3528" y="885"/>
                  </a:lnTo>
                  <a:lnTo>
                    <a:pt x="3496" y="894"/>
                  </a:lnTo>
                  <a:lnTo>
                    <a:pt x="3523" y="853"/>
                  </a:lnTo>
                  <a:close/>
                  <a:moveTo>
                    <a:pt x="3400" y="840"/>
                  </a:moveTo>
                  <a:lnTo>
                    <a:pt x="3418" y="842"/>
                  </a:lnTo>
                  <a:lnTo>
                    <a:pt x="3436" y="844"/>
                  </a:lnTo>
                  <a:lnTo>
                    <a:pt x="3452" y="844"/>
                  </a:lnTo>
                  <a:lnTo>
                    <a:pt x="3468" y="846"/>
                  </a:lnTo>
                  <a:lnTo>
                    <a:pt x="3414" y="920"/>
                  </a:lnTo>
                  <a:lnTo>
                    <a:pt x="3391" y="931"/>
                  </a:lnTo>
                  <a:lnTo>
                    <a:pt x="3376" y="941"/>
                  </a:lnTo>
                  <a:lnTo>
                    <a:pt x="3369" y="951"/>
                  </a:lnTo>
                  <a:lnTo>
                    <a:pt x="3369" y="960"/>
                  </a:lnTo>
                  <a:lnTo>
                    <a:pt x="3371" y="965"/>
                  </a:lnTo>
                  <a:lnTo>
                    <a:pt x="3374" y="970"/>
                  </a:lnTo>
                  <a:lnTo>
                    <a:pt x="3143" y="1283"/>
                  </a:lnTo>
                  <a:lnTo>
                    <a:pt x="3121" y="1263"/>
                  </a:lnTo>
                  <a:lnTo>
                    <a:pt x="3099" y="1241"/>
                  </a:lnTo>
                  <a:lnTo>
                    <a:pt x="3400" y="840"/>
                  </a:lnTo>
                  <a:close/>
                  <a:moveTo>
                    <a:pt x="3302" y="829"/>
                  </a:moveTo>
                  <a:lnTo>
                    <a:pt x="3340" y="833"/>
                  </a:lnTo>
                  <a:lnTo>
                    <a:pt x="3063" y="1209"/>
                  </a:lnTo>
                  <a:lnTo>
                    <a:pt x="3039" y="1189"/>
                  </a:lnTo>
                  <a:lnTo>
                    <a:pt x="3018" y="1171"/>
                  </a:lnTo>
                  <a:lnTo>
                    <a:pt x="3269" y="829"/>
                  </a:lnTo>
                  <a:lnTo>
                    <a:pt x="3302" y="829"/>
                  </a:lnTo>
                  <a:close/>
                  <a:moveTo>
                    <a:pt x="1410" y="788"/>
                  </a:moveTo>
                  <a:lnTo>
                    <a:pt x="1403" y="824"/>
                  </a:lnTo>
                  <a:lnTo>
                    <a:pt x="1399" y="862"/>
                  </a:lnTo>
                  <a:lnTo>
                    <a:pt x="1397" y="902"/>
                  </a:lnTo>
                  <a:lnTo>
                    <a:pt x="764" y="1758"/>
                  </a:lnTo>
                  <a:lnTo>
                    <a:pt x="748" y="1729"/>
                  </a:lnTo>
                  <a:lnTo>
                    <a:pt x="733" y="1701"/>
                  </a:lnTo>
                  <a:lnTo>
                    <a:pt x="1006" y="1332"/>
                  </a:lnTo>
                  <a:lnTo>
                    <a:pt x="1028" y="1339"/>
                  </a:lnTo>
                  <a:lnTo>
                    <a:pt x="1044" y="1345"/>
                  </a:lnTo>
                  <a:lnTo>
                    <a:pt x="1055" y="1348"/>
                  </a:lnTo>
                  <a:lnTo>
                    <a:pt x="1059" y="1350"/>
                  </a:lnTo>
                  <a:lnTo>
                    <a:pt x="1059" y="1348"/>
                  </a:lnTo>
                  <a:lnTo>
                    <a:pt x="1059" y="1346"/>
                  </a:lnTo>
                  <a:lnTo>
                    <a:pt x="1057" y="1341"/>
                  </a:lnTo>
                  <a:lnTo>
                    <a:pt x="1055" y="1332"/>
                  </a:lnTo>
                  <a:lnTo>
                    <a:pt x="1054" y="1314"/>
                  </a:lnTo>
                  <a:lnTo>
                    <a:pt x="1052" y="1294"/>
                  </a:lnTo>
                  <a:lnTo>
                    <a:pt x="1050" y="1272"/>
                  </a:lnTo>
                  <a:lnTo>
                    <a:pt x="1410" y="788"/>
                  </a:lnTo>
                  <a:close/>
                  <a:moveTo>
                    <a:pt x="1410" y="786"/>
                  </a:moveTo>
                  <a:lnTo>
                    <a:pt x="1410" y="788"/>
                  </a:lnTo>
                  <a:lnTo>
                    <a:pt x="1410" y="786"/>
                  </a:lnTo>
                  <a:lnTo>
                    <a:pt x="1410" y="786"/>
                  </a:lnTo>
                  <a:close/>
                  <a:moveTo>
                    <a:pt x="1412" y="784"/>
                  </a:moveTo>
                  <a:lnTo>
                    <a:pt x="1412" y="786"/>
                  </a:lnTo>
                  <a:lnTo>
                    <a:pt x="1412" y="786"/>
                  </a:lnTo>
                  <a:lnTo>
                    <a:pt x="1410" y="786"/>
                  </a:lnTo>
                  <a:lnTo>
                    <a:pt x="1412" y="784"/>
                  </a:lnTo>
                  <a:close/>
                  <a:moveTo>
                    <a:pt x="2701" y="685"/>
                  </a:moveTo>
                  <a:lnTo>
                    <a:pt x="2710" y="707"/>
                  </a:lnTo>
                  <a:lnTo>
                    <a:pt x="2721" y="723"/>
                  </a:lnTo>
                  <a:lnTo>
                    <a:pt x="2728" y="732"/>
                  </a:lnTo>
                  <a:lnTo>
                    <a:pt x="2732" y="735"/>
                  </a:lnTo>
                  <a:lnTo>
                    <a:pt x="2741" y="719"/>
                  </a:lnTo>
                  <a:lnTo>
                    <a:pt x="2755" y="703"/>
                  </a:lnTo>
                  <a:lnTo>
                    <a:pt x="2771" y="687"/>
                  </a:lnTo>
                  <a:lnTo>
                    <a:pt x="2571" y="960"/>
                  </a:lnTo>
                  <a:lnTo>
                    <a:pt x="2540" y="951"/>
                  </a:lnTo>
                  <a:lnTo>
                    <a:pt x="2509" y="945"/>
                  </a:lnTo>
                  <a:lnTo>
                    <a:pt x="2701" y="685"/>
                  </a:lnTo>
                  <a:close/>
                  <a:moveTo>
                    <a:pt x="2076" y="616"/>
                  </a:moveTo>
                  <a:lnTo>
                    <a:pt x="2093" y="649"/>
                  </a:lnTo>
                  <a:lnTo>
                    <a:pt x="2109" y="672"/>
                  </a:lnTo>
                  <a:lnTo>
                    <a:pt x="1855" y="1016"/>
                  </a:lnTo>
                  <a:lnTo>
                    <a:pt x="1798" y="1041"/>
                  </a:lnTo>
                  <a:lnTo>
                    <a:pt x="1741" y="1068"/>
                  </a:lnTo>
                  <a:lnTo>
                    <a:pt x="2076" y="616"/>
                  </a:lnTo>
                  <a:close/>
                  <a:moveTo>
                    <a:pt x="1401" y="613"/>
                  </a:moveTo>
                  <a:lnTo>
                    <a:pt x="1412" y="654"/>
                  </a:lnTo>
                  <a:lnTo>
                    <a:pt x="1419" y="694"/>
                  </a:lnTo>
                  <a:lnTo>
                    <a:pt x="1057" y="1176"/>
                  </a:lnTo>
                  <a:lnTo>
                    <a:pt x="1068" y="1115"/>
                  </a:lnTo>
                  <a:lnTo>
                    <a:pt x="1081" y="1046"/>
                  </a:lnTo>
                  <a:lnTo>
                    <a:pt x="1401" y="613"/>
                  </a:lnTo>
                  <a:close/>
                  <a:moveTo>
                    <a:pt x="2985" y="584"/>
                  </a:moveTo>
                  <a:lnTo>
                    <a:pt x="2683" y="990"/>
                  </a:lnTo>
                  <a:lnTo>
                    <a:pt x="2654" y="981"/>
                  </a:lnTo>
                  <a:lnTo>
                    <a:pt x="2625" y="972"/>
                  </a:lnTo>
                  <a:lnTo>
                    <a:pt x="2884" y="623"/>
                  </a:lnTo>
                  <a:lnTo>
                    <a:pt x="2934" y="600"/>
                  </a:lnTo>
                  <a:lnTo>
                    <a:pt x="2985" y="584"/>
                  </a:lnTo>
                  <a:close/>
                  <a:moveTo>
                    <a:pt x="3148" y="546"/>
                  </a:moveTo>
                  <a:lnTo>
                    <a:pt x="2790" y="1034"/>
                  </a:lnTo>
                  <a:lnTo>
                    <a:pt x="2761" y="1019"/>
                  </a:lnTo>
                  <a:lnTo>
                    <a:pt x="2732" y="1008"/>
                  </a:lnTo>
                  <a:lnTo>
                    <a:pt x="3063" y="562"/>
                  </a:lnTo>
                  <a:lnTo>
                    <a:pt x="3105" y="555"/>
                  </a:lnTo>
                  <a:lnTo>
                    <a:pt x="3148" y="546"/>
                  </a:lnTo>
                  <a:close/>
                  <a:moveTo>
                    <a:pt x="3302" y="520"/>
                  </a:moveTo>
                  <a:lnTo>
                    <a:pt x="2886" y="1082"/>
                  </a:lnTo>
                  <a:lnTo>
                    <a:pt x="2860" y="1068"/>
                  </a:lnTo>
                  <a:lnTo>
                    <a:pt x="2833" y="1055"/>
                  </a:lnTo>
                  <a:lnTo>
                    <a:pt x="3219" y="535"/>
                  </a:lnTo>
                  <a:lnTo>
                    <a:pt x="3260" y="528"/>
                  </a:lnTo>
                  <a:lnTo>
                    <a:pt x="3302" y="520"/>
                  </a:lnTo>
                  <a:close/>
                  <a:moveTo>
                    <a:pt x="1352" y="499"/>
                  </a:moveTo>
                  <a:lnTo>
                    <a:pt x="1370" y="528"/>
                  </a:lnTo>
                  <a:lnTo>
                    <a:pt x="1383" y="557"/>
                  </a:lnTo>
                  <a:lnTo>
                    <a:pt x="1111" y="923"/>
                  </a:lnTo>
                  <a:lnTo>
                    <a:pt x="1135" y="838"/>
                  </a:lnTo>
                  <a:lnTo>
                    <a:pt x="1158" y="761"/>
                  </a:lnTo>
                  <a:lnTo>
                    <a:pt x="1352" y="499"/>
                  </a:lnTo>
                  <a:close/>
                  <a:moveTo>
                    <a:pt x="2388" y="475"/>
                  </a:moveTo>
                  <a:lnTo>
                    <a:pt x="2033" y="960"/>
                  </a:lnTo>
                  <a:lnTo>
                    <a:pt x="1986" y="970"/>
                  </a:lnTo>
                  <a:lnTo>
                    <a:pt x="1939" y="985"/>
                  </a:lnTo>
                  <a:lnTo>
                    <a:pt x="2268" y="540"/>
                  </a:lnTo>
                  <a:lnTo>
                    <a:pt x="2306" y="517"/>
                  </a:lnTo>
                  <a:lnTo>
                    <a:pt x="2351" y="493"/>
                  </a:lnTo>
                  <a:lnTo>
                    <a:pt x="2371" y="484"/>
                  </a:lnTo>
                  <a:lnTo>
                    <a:pt x="2388" y="475"/>
                  </a:lnTo>
                  <a:close/>
                  <a:moveTo>
                    <a:pt x="2565" y="421"/>
                  </a:moveTo>
                  <a:lnTo>
                    <a:pt x="2187" y="932"/>
                  </a:lnTo>
                  <a:lnTo>
                    <a:pt x="2145" y="938"/>
                  </a:lnTo>
                  <a:lnTo>
                    <a:pt x="2103" y="943"/>
                  </a:lnTo>
                  <a:lnTo>
                    <a:pt x="2475" y="444"/>
                  </a:lnTo>
                  <a:lnTo>
                    <a:pt x="2520" y="432"/>
                  </a:lnTo>
                  <a:lnTo>
                    <a:pt x="2565" y="421"/>
                  </a:lnTo>
                  <a:close/>
                  <a:moveTo>
                    <a:pt x="1278" y="417"/>
                  </a:moveTo>
                  <a:lnTo>
                    <a:pt x="1302" y="435"/>
                  </a:lnTo>
                  <a:lnTo>
                    <a:pt x="1323" y="455"/>
                  </a:lnTo>
                  <a:lnTo>
                    <a:pt x="1200" y="620"/>
                  </a:lnTo>
                  <a:lnTo>
                    <a:pt x="1206" y="584"/>
                  </a:lnTo>
                  <a:lnTo>
                    <a:pt x="1207" y="547"/>
                  </a:lnTo>
                  <a:lnTo>
                    <a:pt x="1206" y="515"/>
                  </a:lnTo>
                  <a:lnTo>
                    <a:pt x="1278" y="417"/>
                  </a:lnTo>
                  <a:close/>
                  <a:moveTo>
                    <a:pt x="3525" y="392"/>
                  </a:moveTo>
                  <a:lnTo>
                    <a:pt x="3525" y="392"/>
                  </a:lnTo>
                  <a:lnTo>
                    <a:pt x="3525" y="392"/>
                  </a:lnTo>
                  <a:lnTo>
                    <a:pt x="3525" y="394"/>
                  </a:lnTo>
                  <a:lnTo>
                    <a:pt x="3525" y="396"/>
                  </a:lnTo>
                  <a:lnTo>
                    <a:pt x="3525" y="399"/>
                  </a:lnTo>
                  <a:lnTo>
                    <a:pt x="3523" y="407"/>
                  </a:lnTo>
                  <a:lnTo>
                    <a:pt x="3304" y="703"/>
                  </a:lnTo>
                  <a:lnTo>
                    <a:pt x="3271" y="716"/>
                  </a:lnTo>
                  <a:lnTo>
                    <a:pt x="3240" y="730"/>
                  </a:lnTo>
                  <a:lnTo>
                    <a:pt x="3213" y="748"/>
                  </a:lnTo>
                  <a:lnTo>
                    <a:pt x="3190" y="772"/>
                  </a:lnTo>
                  <a:lnTo>
                    <a:pt x="3168" y="802"/>
                  </a:lnTo>
                  <a:lnTo>
                    <a:pt x="3157" y="824"/>
                  </a:lnTo>
                  <a:lnTo>
                    <a:pt x="3153" y="842"/>
                  </a:lnTo>
                  <a:lnTo>
                    <a:pt x="3155" y="858"/>
                  </a:lnTo>
                  <a:lnTo>
                    <a:pt x="3159" y="875"/>
                  </a:lnTo>
                  <a:lnTo>
                    <a:pt x="3166" y="887"/>
                  </a:lnTo>
                  <a:lnTo>
                    <a:pt x="2978" y="1140"/>
                  </a:lnTo>
                  <a:lnTo>
                    <a:pt x="2953" y="1124"/>
                  </a:lnTo>
                  <a:lnTo>
                    <a:pt x="2929" y="1110"/>
                  </a:lnTo>
                  <a:lnTo>
                    <a:pt x="3376" y="504"/>
                  </a:lnTo>
                  <a:lnTo>
                    <a:pt x="3385" y="501"/>
                  </a:lnTo>
                  <a:lnTo>
                    <a:pt x="3394" y="497"/>
                  </a:lnTo>
                  <a:lnTo>
                    <a:pt x="3421" y="486"/>
                  </a:lnTo>
                  <a:lnTo>
                    <a:pt x="3447" y="470"/>
                  </a:lnTo>
                  <a:lnTo>
                    <a:pt x="3468" y="454"/>
                  </a:lnTo>
                  <a:lnTo>
                    <a:pt x="3487" y="435"/>
                  </a:lnTo>
                  <a:lnTo>
                    <a:pt x="3503" y="419"/>
                  </a:lnTo>
                  <a:lnTo>
                    <a:pt x="3516" y="405"/>
                  </a:lnTo>
                  <a:lnTo>
                    <a:pt x="3523" y="396"/>
                  </a:lnTo>
                  <a:lnTo>
                    <a:pt x="3525" y="392"/>
                  </a:lnTo>
                  <a:close/>
                  <a:moveTo>
                    <a:pt x="1191" y="390"/>
                  </a:moveTo>
                  <a:lnTo>
                    <a:pt x="1211" y="392"/>
                  </a:lnTo>
                  <a:lnTo>
                    <a:pt x="1231" y="396"/>
                  </a:lnTo>
                  <a:lnTo>
                    <a:pt x="1193" y="448"/>
                  </a:lnTo>
                  <a:lnTo>
                    <a:pt x="1184" y="425"/>
                  </a:lnTo>
                  <a:lnTo>
                    <a:pt x="1177" y="407"/>
                  </a:lnTo>
                  <a:lnTo>
                    <a:pt x="1171" y="396"/>
                  </a:lnTo>
                  <a:lnTo>
                    <a:pt x="1169" y="392"/>
                  </a:lnTo>
                  <a:lnTo>
                    <a:pt x="1191" y="390"/>
                  </a:lnTo>
                  <a:close/>
                  <a:moveTo>
                    <a:pt x="1779" y="388"/>
                  </a:moveTo>
                  <a:lnTo>
                    <a:pt x="1662" y="544"/>
                  </a:lnTo>
                  <a:lnTo>
                    <a:pt x="1678" y="506"/>
                  </a:lnTo>
                  <a:lnTo>
                    <a:pt x="1694" y="475"/>
                  </a:lnTo>
                  <a:lnTo>
                    <a:pt x="1712" y="448"/>
                  </a:lnTo>
                  <a:lnTo>
                    <a:pt x="1732" y="426"/>
                  </a:lnTo>
                  <a:lnTo>
                    <a:pt x="1754" y="407"/>
                  </a:lnTo>
                  <a:lnTo>
                    <a:pt x="1779" y="388"/>
                  </a:lnTo>
                  <a:close/>
                  <a:moveTo>
                    <a:pt x="2113" y="385"/>
                  </a:moveTo>
                  <a:lnTo>
                    <a:pt x="2096" y="414"/>
                  </a:lnTo>
                  <a:lnTo>
                    <a:pt x="2080" y="446"/>
                  </a:lnTo>
                  <a:lnTo>
                    <a:pt x="2064" y="486"/>
                  </a:lnTo>
                  <a:lnTo>
                    <a:pt x="2058" y="522"/>
                  </a:lnTo>
                  <a:lnTo>
                    <a:pt x="2058" y="557"/>
                  </a:lnTo>
                  <a:lnTo>
                    <a:pt x="1627" y="1140"/>
                  </a:lnTo>
                  <a:lnTo>
                    <a:pt x="1546" y="1202"/>
                  </a:lnTo>
                  <a:lnTo>
                    <a:pt x="1473" y="1272"/>
                  </a:lnTo>
                  <a:lnTo>
                    <a:pt x="1407" y="1346"/>
                  </a:lnTo>
                  <a:lnTo>
                    <a:pt x="1345" y="1428"/>
                  </a:lnTo>
                  <a:lnTo>
                    <a:pt x="1294" y="1513"/>
                  </a:lnTo>
                  <a:lnTo>
                    <a:pt x="1249" y="1603"/>
                  </a:lnTo>
                  <a:lnTo>
                    <a:pt x="1213" y="1697"/>
                  </a:lnTo>
                  <a:lnTo>
                    <a:pt x="918" y="2098"/>
                  </a:lnTo>
                  <a:lnTo>
                    <a:pt x="914" y="2078"/>
                  </a:lnTo>
                  <a:lnTo>
                    <a:pt x="910" y="2055"/>
                  </a:lnTo>
                  <a:lnTo>
                    <a:pt x="907" y="2038"/>
                  </a:lnTo>
                  <a:lnTo>
                    <a:pt x="901" y="2019"/>
                  </a:lnTo>
                  <a:lnTo>
                    <a:pt x="2113" y="385"/>
                  </a:lnTo>
                  <a:close/>
                  <a:moveTo>
                    <a:pt x="2732" y="376"/>
                  </a:moveTo>
                  <a:lnTo>
                    <a:pt x="2324" y="927"/>
                  </a:lnTo>
                  <a:lnTo>
                    <a:pt x="2252" y="927"/>
                  </a:lnTo>
                  <a:lnTo>
                    <a:pt x="2639" y="403"/>
                  </a:lnTo>
                  <a:lnTo>
                    <a:pt x="2681" y="394"/>
                  </a:lnTo>
                  <a:lnTo>
                    <a:pt x="2721" y="381"/>
                  </a:lnTo>
                  <a:lnTo>
                    <a:pt x="2726" y="379"/>
                  </a:lnTo>
                  <a:lnTo>
                    <a:pt x="2730" y="378"/>
                  </a:lnTo>
                  <a:lnTo>
                    <a:pt x="2732" y="376"/>
                  </a:lnTo>
                  <a:close/>
                  <a:moveTo>
                    <a:pt x="2873" y="325"/>
                  </a:moveTo>
                  <a:lnTo>
                    <a:pt x="2867" y="349"/>
                  </a:lnTo>
                  <a:lnTo>
                    <a:pt x="2860" y="372"/>
                  </a:lnTo>
                  <a:lnTo>
                    <a:pt x="2848" y="394"/>
                  </a:lnTo>
                  <a:lnTo>
                    <a:pt x="2833" y="417"/>
                  </a:lnTo>
                  <a:lnTo>
                    <a:pt x="2815" y="443"/>
                  </a:lnTo>
                  <a:lnTo>
                    <a:pt x="2791" y="473"/>
                  </a:lnTo>
                  <a:lnTo>
                    <a:pt x="2766" y="508"/>
                  </a:lnTo>
                  <a:lnTo>
                    <a:pt x="2735" y="547"/>
                  </a:lnTo>
                  <a:lnTo>
                    <a:pt x="2724" y="566"/>
                  </a:lnTo>
                  <a:lnTo>
                    <a:pt x="2717" y="582"/>
                  </a:lnTo>
                  <a:lnTo>
                    <a:pt x="2451" y="938"/>
                  </a:lnTo>
                  <a:lnTo>
                    <a:pt x="2386" y="929"/>
                  </a:lnTo>
                  <a:lnTo>
                    <a:pt x="2817" y="347"/>
                  </a:lnTo>
                  <a:lnTo>
                    <a:pt x="2844" y="336"/>
                  </a:lnTo>
                  <a:lnTo>
                    <a:pt x="2860" y="331"/>
                  </a:lnTo>
                  <a:lnTo>
                    <a:pt x="2871" y="327"/>
                  </a:lnTo>
                  <a:lnTo>
                    <a:pt x="2873" y="325"/>
                  </a:lnTo>
                  <a:close/>
                  <a:moveTo>
                    <a:pt x="2170" y="125"/>
                  </a:moveTo>
                  <a:lnTo>
                    <a:pt x="2178" y="159"/>
                  </a:lnTo>
                  <a:lnTo>
                    <a:pt x="2178" y="199"/>
                  </a:lnTo>
                  <a:lnTo>
                    <a:pt x="2178" y="211"/>
                  </a:lnTo>
                  <a:lnTo>
                    <a:pt x="876" y="1966"/>
                  </a:lnTo>
                  <a:lnTo>
                    <a:pt x="863" y="1941"/>
                  </a:lnTo>
                  <a:lnTo>
                    <a:pt x="847" y="1910"/>
                  </a:lnTo>
                  <a:lnTo>
                    <a:pt x="2170" y="125"/>
                  </a:lnTo>
                  <a:close/>
                  <a:moveTo>
                    <a:pt x="2127" y="0"/>
                  </a:moveTo>
                  <a:lnTo>
                    <a:pt x="2132" y="16"/>
                  </a:lnTo>
                  <a:lnTo>
                    <a:pt x="2143" y="38"/>
                  </a:lnTo>
                  <a:lnTo>
                    <a:pt x="2154" y="65"/>
                  </a:lnTo>
                  <a:lnTo>
                    <a:pt x="1535" y="898"/>
                  </a:lnTo>
                  <a:lnTo>
                    <a:pt x="1551" y="851"/>
                  </a:lnTo>
                  <a:lnTo>
                    <a:pt x="1564" y="802"/>
                  </a:lnTo>
                  <a:lnTo>
                    <a:pt x="1575" y="752"/>
                  </a:lnTo>
                  <a:lnTo>
                    <a:pt x="1575" y="746"/>
                  </a:lnTo>
                  <a:lnTo>
                    <a:pt x="2127" y="0"/>
                  </a:lnTo>
                  <a:close/>
                </a:path>
              </a:pathLst>
            </a:custGeom>
            <a:solidFill>
              <a:srgbClr val="A88C5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" name="TextBox 3"/>
          <p:cNvSpPr txBox="1"/>
          <p:nvPr userDrawn="1"/>
        </p:nvSpPr>
        <p:spPr>
          <a:xfrm>
            <a:off x="3169084" y="680469"/>
            <a:ext cx="412106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spc="-10" baseline="0" dirty="0">
                <a:solidFill>
                  <a:srgbClr val="A88C5E"/>
                </a:solidFill>
                <a:latin typeface="Arial Narrow" panose="020B0606020202030204" pitchFamily="34" charset="0"/>
              </a:rPr>
              <a:t>СИСТЕМНЫЙ ОПЕРАТОР </a:t>
            </a:r>
          </a:p>
          <a:p>
            <a:r>
              <a:rPr lang="ru-RU" sz="1500" spc="-10" baseline="0" dirty="0">
                <a:solidFill>
                  <a:srgbClr val="A88C5E"/>
                </a:solidFill>
                <a:latin typeface="Arial Narrow" panose="020B0606020202030204" pitchFamily="34" charset="0"/>
              </a:rPr>
              <a:t>ЕДИНОЙ ЭНЕРГЕТИЧЕСКОЙ СИСТЕМЫ</a:t>
            </a:r>
            <a:endParaRPr lang="en-US" sz="1500" spc="-10" baseline="0" dirty="0">
              <a:solidFill>
                <a:srgbClr val="A88C5E"/>
              </a:solidFill>
              <a:latin typeface="Arial Narrow" panose="020B0606020202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500" spc="30" baseline="0" dirty="0">
                <a:solidFill>
                  <a:srgbClr val="003CA0"/>
                </a:solidFill>
                <a:latin typeface="Arial Narrow" panose="020B0606020202030204" pitchFamily="34" charset="0"/>
              </a:rPr>
              <a:t>RUSSIAN</a:t>
            </a:r>
            <a:r>
              <a:rPr lang="en-US" sz="1600" spc="30" baseline="0" dirty="0">
                <a:solidFill>
                  <a:srgbClr val="003CA0"/>
                </a:solidFill>
                <a:latin typeface="Arial Narrow" panose="020B0606020202030204" pitchFamily="34" charset="0"/>
              </a:rPr>
              <a:t> </a:t>
            </a:r>
            <a:r>
              <a:rPr lang="en-US" sz="1500" spc="30" baseline="0" dirty="0">
                <a:solidFill>
                  <a:srgbClr val="003CA0"/>
                </a:solidFill>
                <a:latin typeface="Arial Narrow" panose="020B0606020202030204" pitchFamily="34" charset="0"/>
              </a:rPr>
              <a:t>POWER</a:t>
            </a:r>
            <a:r>
              <a:rPr lang="en-US" sz="1600" spc="30" baseline="0" dirty="0">
                <a:solidFill>
                  <a:srgbClr val="003CA0"/>
                </a:solidFill>
                <a:latin typeface="Arial Narrow" panose="020B0606020202030204" pitchFamily="34" charset="0"/>
              </a:rPr>
              <a:t> </a:t>
            </a:r>
            <a:r>
              <a:rPr lang="en-US" sz="1500" spc="30" baseline="0" dirty="0">
                <a:solidFill>
                  <a:srgbClr val="003CA0"/>
                </a:solidFill>
                <a:latin typeface="Arial Narrow" panose="020B0606020202030204" pitchFamily="34" charset="0"/>
              </a:rPr>
              <a:t>SYSTEM</a:t>
            </a:r>
            <a:r>
              <a:rPr lang="en-US" sz="1600" spc="30" baseline="0" dirty="0">
                <a:solidFill>
                  <a:srgbClr val="003CA0"/>
                </a:solidFill>
                <a:latin typeface="Arial Narrow" panose="020B0606020202030204" pitchFamily="34" charset="0"/>
              </a:rPr>
              <a:t> </a:t>
            </a:r>
            <a:r>
              <a:rPr lang="en-US" sz="1500" spc="30" baseline="0" dirty="0">
                <a:solidFill>
                  <a:srgbClr val="003CA0"/>
                </a:solidFill>
                <a:latin typeface="Arial Narrow" panose="020B0606020202030204" pitchFamily="34" charset="0"/>
              </a:rPr>
              <a:t>OPERATOR</a:t>
            </a:r>
            <a:endParaRPr lang="ru-RU" sz="1500" spc="30" baseline="0" dirty="0">
              <a:solidFill>
                <a:srgbClr val="003CA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453467"/>
      </p:ext>
    </p:extLst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4DCB2-B83A-4EA5-AA8E-76218A8B2C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440557"/>
      </p:ext>
    </p:extLst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77039" y="0"/>
            <a:ext cx="2198687" cy="5029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79388" y="0"/>
            <a:ext cx="6445250" cy="5029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9C7FC-25C6-478A-8752-63641AB038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968166"/>
      </p:ext>
    </p:extLst>
  </p:cSld>
  <p:clrMapOvr>
    <a:masterClrMapping/>
  </p:clrMapOvr>
  <p:transition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2413" cy="51423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42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47676" y="1647825"/>
            <a:ext cx="8207375" cy="2189560"/>
          </a:xfrm>
          <a:effectLst>
            <a:outerShdw dist="28398" dir="1593903" algn="ctr" rotWithShape="0">
              <a:schemeClr val="bg1"/>
            </a:outerShdw>
          </a:effectLst>
        </p:spPr>
        <p:txBody>
          <a:bodyPr/>
          <a:lstStyle>
            <a:lvl1pPr>
              <a:defRPr sz="21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98488" y="4452937"/>
            <a:ext cx="8186737" cy="682229"/>
          </a:xfrm>
        </p:spPr>
        <p:txBody>
          <a:bodyPr/>
          <a:lstStyle>
            <a:lvl1pPr marL="0" indent="0" algn="ctr">
              <a:buFont typeface="Arial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205071"/>
      </p:ext>
    </p:extLst>
  </p:cSld>
  <p:clrMapOvr>
    <a:masterClrMapping/>
  </p:clrMapOvr>
  <p:transition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1CA86D-E7A9-47FF-B3C7-EF913914E0F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3503950"/>
      </p:ext>
    </p:extLst>
  </p:cSld>
  <p:clrMapOvr>
    <a:masterClrMapping/>
  </p:clrMapOvr>
  <p:transition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1CA86D-E7A9-47FF-B3C7-EF913914E0F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4461040"/>
      </p:ext>
    </p:extLst>
  </p:cSld>
  <p:clrMapOvr>
    <a:masterClrMapping/>
  </p:clrMapOvr>
  <p:transition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1CA86D-E7A9-47FF-B3C7-EF913914E0F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422002"/>
      </p:ext>
    </p:extLst>
  </p:cSld>
  <p:clrMapOvr>
    <a:masterClrMapping/>
  </p:clrMapOvr>
  <p:transition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1CA86D-E7A9-47FF-B3C7-EF913914E0F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6936486"/>
      </p:ext>
    </p:extLst>
  </p:cSld>
  <p:clrMapOvr>
    <a:masterClrMapping/>
  </p:clrMapOvr>
  <p:transition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389" y="894160"/>
            <a:ext cx="4321175" cy="413504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2963" y="894160"/>
            <a:ext cx="4322762" cy="413504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1CA86D-E7A9-47FF-B3C7-EF913914E0F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9190234"/>
      </p:ext>
    </p:extLst>
  </p:cSld>
  <p:clrMapOvr>
    <a:masterClrMapping/>
  </p:clrMapOvr>
  <p:transition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1CA86D-E7A9-47FF-B3C7-EF913914E0F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612116"/>
      </p:ext>
    </p:extLst>
  </p:cSld>
  <p:clrMapOvr>
    <a:masterClrMapping/>
  </p:clrMapOvr>
  <p:transition>
    <p:split orient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1CA86D-E7A9-47FF-B3C7-EF913914E0F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7047059"/>
      </p:ext>
    </p:extLst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43F22-0AD9-46BC-8189-A8BBDFB12A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434598"/>
      </p:ext>
    </p:extLst>
  </p:cSld>
  <p:clrMapOvr>
    <a:masterClrMapping/>
  </p:clrMapOvr>
  <p:transition>
    <p:split orient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1CA86D-E7A9-47FF-B3C7-EF913914E0F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1820814"/>
      </p:ext>
    </p:extLst>
  </p:cSld>
  <p:clrMapOvr>
    <a:masterClrMapping/>
  </p:clrMapOvr>
  <p:transition>
    <p:split orient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1CA86D-E7A9-47FF-B3C7-EF913914E0F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7852597"/>
      </p:ext>
    </p:extLst>
  </p:cSld>
  <p:clrMapOvr>
    <a:masterClrMapping/>
  </p:clrMapOvr>
  <p:transition>
    <p:split orient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1CA86D-E7A9-47FF-B3C7-EF913914E0F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0685537"/>
      </p:ext>
    </p:extLst>
  </p:cSld>
  <p:clrMapOvr>
    <a:masterClrMapping/>
  </p:clrMapOvr>
  <p:transition>
    <p:split orient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1CA86D-E7A9-47FF-B3C7-EF913914E0F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8766818"/>
      </p:ext>
    </p:extLst>
  </p:cSld>
  <p:clrMapOvr>
    <a:masterClrMapping/>
  </p:clrMapOvr>
  <p:transition>
    <p:split orient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77039" y="0"/>
            <a:ext cx="2198687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79388" y="0"/>
            <a:ext cx="644525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1CA86D-E7A9-47FF-B3C7-EF913914E0F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318425"/>
      </p:ext>
    </p:extLst>
  </p:cSld>
  <p:clrMapOvr>
    <a:masterClrMapping/>
  </p:clrMapOvr>
  <p:transition>
    <p:split orient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111250" y="0"/>
            <a:ext cx="7443788" cy="7977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389" y="894160"/>
            <a:ext cx="4321175" cy="2009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52963" y="894160"/>
            <a:ext cx="4322762" cy="2009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179389" y="3018235"/>
            <a:ext cx="4321175" cy="201096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963" y="3018235"/>
            <a:ext cx="4322762" cy="201096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1CA86D-E7A9-47FF-B3C7-EF913914E0F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6250212"/>
      </p:ext>
    </p:extLst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A69BD-165E-46A4-963A-CA0F696681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630555"/>
      </p:ext>
    </p:extLst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389" y="894160"/>
            <a:ext cx="4321175" cy="41350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52963" y="894160"/>
            <a:ext cx="4322762" cy="41350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A0668-BA44-4245-B81E-D664D07C0B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772785"/>
      </p:ext>
    </p:extLst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35C31-ECFA-47D7-8CD6-BE3912C721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683342"/>
      </p:ext>
    </p:extLst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2E451-AC80-4928-9ADA-835975F8B9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945364"/>
      </p:ext>
    </p:extLst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808B5-AAC9-4CEC-9877-CEE2B841A4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761758"/>
      </p:ext>
    </p:extLst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93F4B-17B9-472D-A07B-617B239104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184377"/>
      </p:ext>
    </p:extLst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A8A32-3A1B-4032-A519-EE9A4912AE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513884"/>
      </p:ext>
    </p:extLst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" y="0"/>
            <a:ext cx="9127098" cy="5143500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1250" y="0"/>
            <a:ext cx="7443788" cy="797719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894160"/>
            <a:ext cx="8796337" cy="413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67738" y="413148"/>
            <a:ext cx="576262" cy="377428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2000">
                <a:solidFill>
                  <a:srgbClr val="95642F"/>
                </a:solidFill>
                <a:latin typeface="Arial" charset="0"/>
              </a:defRPr>
            </a:lvl1pPr>
          </a:lstStyle>
          <a:p>
            <a:pPr>
              <a:defRPr/>
            </a:pPr>
            <a:fld id="{DCA136F8-5059-4330-8813-7A498AD3DD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" name="Группа 9"/>
          <p:cNvGrpSpPr/>
          <p:nvPr userDrawn="1"/>
        </p:nvGrpSpPr>
        <p:grpSpPr>
          <a:xfrm>
            <a:off x="146696" y="68893"/>
            <a:ext cx="620238" cy="702072"/>
            <a:chOff x="2481263" y="212726"/>
            <a:chExt cx="4175126" cy="4725988"/>
          </a:xfrm>
        </p:grpSpPr>
        <p:sp>
          <p:nvSpPr>
            <p:cNvPr id="8" name="Freeform 9"/>
            <p:cNvSpPr>
              <a:spLocks/>
            </p:cNvSpPr>
            <p:nvPr userDrawn="1"/>
          </p:nvSpPr>
          <p:spPr bwMode="auto">
            <a:xfrm>
              <a:off x="2481263" y="212726"/>
              <a:ext cx="2366963" cy="4725988"/>
            </a:xfrm>
            <a:custGeom>
              <a:avLst/>
              <a:gdLst>
                <a:gd name="T0" fmla="*/ 2982 w 2982"/>
                <a:gd name="T1" fmla="*/ 441 h 5955"/>
                <a:gd name="T2" fmla="*/ 2650 w 2982"/>
                <a:gd name="T3" fmla="*/ 463 h 5955"/>
                <a:gd name="T4" fmla="*/ 2333 w 2982"/>
                <a:gd name="T5" fmla="*/ 524 h 5955"/>
                <a:gd name="T6" fmla="*/ 2031 w 2982"/>
                <a:gd name="T7" fmla="*/ 625 h 5955"/>
                <a:gd name="T8" fmla="*/ 1745 w 2982"/>
                <a:gd name="T9" fmla="*/ 761 h 5955"/>
                <a:gd name="T10" fmla="*/ 1483 w 2982"/>
                <a:gd name="T11" fmla="*/ 931 h 5955"/>
                <a:gd name="T12" fmla="*/ 1242 w 2982"/>
                <a:gd name="T13" fmla="*/ 1130 h 5955"/>
                <a:gd name="T14" fmla="*/ 1028 w 2982"/>
                <a:gd name="T15" fmla="*/ 1357 h 5955"/>
                <a:gd name="T16" fmla="*/ 844 w 2982"/>
                <a:gd name="T17" fmla="*/ 1609 h 5955"/>
                <a:gd name="T18" fmla="*/ 690 w 2982"/>
                <a:gd name="T19" fmla="*/ 1883 h 5955"/>
                <a:gd name="T20" fmla="*/ 570 w 2982"/>
                <a:gd name="T21" fmla="*/ 2176 h 5955"/>
                <a:gd name="T22" fmla="*/ 489 w 2982"/>
                <a:gd name="T23" fmla="*/ 2487 h 5955"/>
                <a:gd name="T24" fmla="*/ 447 w 2982"/>
                <a:gd name="T25" fmla="*/ 2810 h 5955"/>
                <a:gd name="T26" fmla="*/ 447 w 2982"/>
                <a:gd name="T27" fmla="*/ 3145 h 5955"/>
                <a:gd name="T28" fmla="*/ 489 w 2982"/>
                <a:gd name="T29" fmla="*/ 3468 h 5955"/>
                <a:gd name="T30" fmla="*/ 570 w 2982"/>
                <a:gd name="T31" fmla="*/ 3779 h 5955"/>
                <a:gd name="T32" fmla="*/ 690 w 2982"/>
                <a:gd name="T33" fmla="*/ 4072 h 5955"/>
                <a:gd name="T34" fmla="*/ 844 w 2982"/>
                <a:gd name="T35" fmla="*/ 4345 h 5955"/>
                <a:gd name="T36" fmla="*/ 1028 w 2982"/>
                <a:gd name="T37" fmla="*/ 4598 h 5955"/>
                <a:gd name="T38" fmla="*/ 1242 w 2982"/>
                <a:gd name="T39" fmla="*/ 4824 h 5955"/>
                <a:gd name="T40" fmla="*/ 1483 w 2982"/>
                <a:gd name="T41" fmla="*/ 5024 h 5955"/>
                <a:gd name="T42" fmla="*/ 1745 w 2982"/>
                <a:gd name="T43" fmla="*/ 5192 h 5955"/>
                <a:gd name="T44" fmla="*/ 2031 w 2982"/>
                <a:gd name="T45" fmla="*/ 5330 h 5955"/>
                <a:gd name="T46" fmla="*/ 2333 w 2982"/>
                <a:gd name="T47" fmla="*/ 5431 h 5955"/>
                <a:gd name="T48" fmla="*/ 2650 w 2982"/>
                <a:gd name="T49" fmla="*/ 5492 h 5955"/>
                <a:gd name="T50" fmla="*/ 2982 w 2982"/>
                <a:gd name="T51" fmla="*/ 5514 h 5955"/>
                <a:gd name="T52" fmla="*/ 2801 w 2982"/>
                <a:gd name="T53" fmla="*/ 5950 h 5955"/>
                <a:gd name="T54" fmla="*/ 2446 w 2982"/>
                <a:gd name="T55" fmla="*/ 5906 h 5955"/>
                <a:gd name="T56" fmla="*/ 2107 w 2982"/>
                <a:gd name="T57" fmla="*/ 5825 h 5955"/>
                <a:gd name="T58" fmla="*/ 1783 w 2982"/>
                <a:gd name="T59" fmla="*/ 5704 h 5955"/>
                <a:gd name="T60" fmla="*/ 1477 w 2982"/>
                <a:gd name="T61" fmla="*/ 5548 h 5955"/>
                <a:gd name="T62" fmla="*/ 1195 w 2982"/>
                <a:gd name="T63" fmla="*/ 5359 h 5955"/>
                <a:gd name="T64" fmla="*/ 934 w 2982"/>
                <a:gd name="T65" fmla="*/ 5142 h 5955"/>
                <a:gd name="T66" fmla="*/ 702 w 2982"/>
                <a:gd name="T67" fmla="*/ 4894 h 5955"/>
                <a:gd name="T68" fmla="*/ 498 w 2982"/>
                <a:gd name="T69" fmla="*/ 4623 h 5955"/>
                <a:gd name="T70" fmla="*/ 324 w 2982"/>
                <a:gd name="T71" fmla="*/ 4328 h 5955"/>
                <a:gd name="T72" fmla="*/ 186 w 2982"/>
                <a:gd name="T73" fmla="*/ 4016 h 5955"/>
                <a:gd name="T74" fmla="*/ 83 w 2982"/>
                <a:gd name="T75" fmla="*/ 3683 h 5955"/>
                <a:gd name="T76" fmla="*/ 22 w 2982"/>
                <a:gd name="T77" fmla="*/ 3336 h 5955"/>
                <a:gd name="T78" fmla="*/ 0 w 2982"/>
                <a:gd name="T79" fmla="*/ 2977 h 5955"/>
                <a:gd name="T80" fmla="*/ 22 w 2982"/>
                <a:gd name="T81" fmla="*/ 2619 h 5955"/>
                <a:gd name="T82" fmla="*/ 83 w 2982"/>
                <a:gd name="T83" fmla="*/ 2272 h 5955"/>
                <a:gd name="T84" fmla="*/ 186 w 2982"/>
                <a:gd name="T85" fmla="*/ 1939 h 5955"/>
                <a:gd name="T86" fmla="*/ 324 w 2982"/>
                <a:gd name="T87" fmla="*/ 1625 h 5955"/>
                <a:gd name="T88" fmla="*/ 498 w 2982"/>
                <a:gd name="T89" fmla="*/ 1332 h 5955"/>
                <a:gd name="T90" fmla="*/ 702 w 2982"/>
                <a:gd name="T91" fmla="*/ 1059 h 5955"/>
                <a:gd name="T92" fmla="*/ 934 w 2982"/>
                <a:gd name="T93" fmla="*/ 813 h 5955"/>
                <a:gd name="T94" fmla="*/ 1195 w 2982"/>
                <a:gd name="T95" fmla="*/ 595 h 5955"/>
                <a:gd name="T96" fmla="*/ 1477 w 2982"/>
                <a:gd name="T97" fmla="*/ 407 h 5955"/>
                <a:gd name="T98" fmla="*/ 1783 w 2982"/>
                <a:gd name="T99" fmla="*/ 251 h 5955"/>
                <a:gd name="T100" fmla="*/ 2107 w 2982"/>
                <a:gd name="T101" fmla="*/ 130 h 5955"/>
                <a:gd name="T102" fmla="*/ 2446 w 2982"/>
                <a:gd name="T103" fmla="*/ 47 h 5955"/>
                <a:gd name="T104" fmla="*/ 2801 w 2982"/>
                <a:gd name="T105" fmla="*/ 5 h 5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82" h="5955">
                  <a:moveTo>
                    <a:pt x="2982" y="0"/>
                  </a:moveTo>
                  <a:lnTo>
                    <a:pt x="2982" y="441"/>
                  </a:lnTo>
                  <a:lnTo>
                    <a:pt x="2815" y="446"/>
                  </a:lnTo>
                  <a:lnTo>
                    <a:pt x="2650" y="463"/>
                  </a:lnTo>
                  <a:lnTo>
                    <a:pt x="2491" y="488"/>
                  </a:lnTo>
                  <a:lnTo>
                    <a:pt x="2333" y="524"/>
                  </a:lnTo>
                  <a:lnTo>
                    <a:pt x="2180" y="571"/>
                  </a:lnTo>
                  <a:lnTo>
                    <a:pt x="2031" y="625"/>
                  </a:lnTo>
                  <a:lnTo>
                    <a:pt x="1886" y="689"/>
                  </a:lnTo>
                  <a:lnTo>
                    <a:pt x="1745" y="761"/>
                  </a:lnTo>
                  <a:lnTo>
                    <a:pt x="1611" y="842"/>
                  </a:lnTo>
                  <a:lnTo>
                    <a:pt x="1483" y="931"/>
                  </a:lnTo>
                  <a:lnTo>
                    <a:pt x="1360" y="1027"/>
                  </a:lnTo>
                  <a:lnTo>
                    <a:pt x="1242" y="1130"/>
                  </a:lnTo>
                  <a:lnTo>
                    <a:pt x="1131" y="1240"/>
                  </a:lnTo>
                  <a:lnTo>
                    <a:pt x="1028" y="1357"/>
                  </a:lnTo>
                  <a:lnTo>
                    <a:pt x="932" y="1480"/>
                  </a:lnTo>
                  <a:lnTo>
                    <a:pt x="844" y="1609"/>
                  </a:lnTo>
                  <a:lnTo>
                    <a:pt x="762" y="1744"/>
                  </a:lnTo>
                  <a:lnTo>
                    <a:pt x="690" y="1883"/>
                  </a:lnTo>
                  <a:lnTo>
                    <a:pt x="626" y="2028"/>
                  </a:lnTo>
                  <a:lnTo>
                    <a:pt x="570" y="2176"/>
                  </a:lnTo>
                  <a:lnTo>
                    <a:pt x="525" y="2330"/>
                  </a:lnTo>
                  <a:lnTo>
                    <a:pt x="489" y="2487"/>
                  </a:lnTo>
                  <a:lnTo>
                    <a:pt x="463" y="2648"/>
                  </a:lnTo>
                  <a:lnTo>
                    <a:pt x="447" y="2810"/>
                  </a:lnTo>
                  <a:lnTo>
                    <a:pt x="442" y="2977"/>
                  </a:lnTo>
                  <a:lnTo>
                    <a:pt x="447" y="3145"/>
                  </a:lnTo>
                  <a:lnTo>
                    <a:pt x="463" y="3307"/>
                  </a:lnTo>
                  <a:lnTo>
                    <a:pt x="489" y="3468"/>
                  </a:lnTo>
                  <a:lnTo>
                    <a:pt x="525" y="3625"/>
                  </a:lnTo>
                  <a:lnTo>
                    <a:pt x="570" y="3779"/>
                  </a:lnTo>
                  <a:lnTo>
                    <a:pt x="626" y="3927"/>
                  </a:lnTo>
                  <a:lnTo>
                    <a:pt x="690" y="4072"/>
                  </a:lnTo>
                  <a:lnTo>
                    <a:pt x="762" y="4211"/>
                  </a:lnTo>
                  <a:lnTo>
                    <a:pt x="844" y="4345"/>
                  </a:lnTo>
                  <a:lnTo>
                    <a:pt x="932" y="4475"/>
                  </a:lnTo>
                  <a:lnTo>
                    <a:pt x="1028" y="4598"/>
                  </a:lnTo>
                  <a:lnTo>
                    <a:pt x="1131" y="4713"/>
                  </a:lnTo>
                  <a:lnTo>
                    <a:pt x="1242" y="4824"/>
                  </a:lnTo>
                  <a:lnTo>
                    <a:pt x="1360" y="4928"/>
                  </a:lnTo>
                  <a:lnTo>
                    <a:pt x="1483" y="5024"/>
                  </a:lnTo>
                  <a:lnTo>
                    <a:pt x="1611" y="5113"/>
                  </a:lnTo>
                  <a:lnTo>
                    <a:pt x="1745" y="5192"/>
                  </a:lnTo>
                  <a:lnTo>
                    <a:pt x="1886" y="5265"/>
                  </a:lnTo>
                  <a:lnTo>
                    <a:pt x="2031" y="5330"/>
                  </a:lnTo>
                  <a:lnTo>
                    <a:pt x="2180" y="5384"/>
                  </a:lnTo>
                  <a:lnTo>
                    <a:pt x="2333" y="5431"/>
                  </a:lnTo>
                  <a:lnTo>
                    <a:pt x="2491" y="5467"/>
                  </a:lnTo>
                  <a:lnTo>
                    <a:pt x="2650" y="5492"/>
                  </a:lnTo>
                  <a:lnTo>
                    <a:pt x="2815" y="5509"/>
                  </a:lnTo>
                  <a:lnTo>
                    <a:pt x="2982" y="5514"/>
                  </a:lnTo>
                  <a:lnTo>
                    <a:pt x="2982" y="5955"/>
                  </a:lnTo>
                  <a:lnTo>
                    <a:pt x="2801" y="5950"/>
                  </a:lnTo>
                  <a:lnTo>
                    <a:pt x="2621" y="5933"/>
                  </a:lnTo>
                  <a:lnTo>
                    <a:pt x="2446" y="5906"/>
                  </a:lnTo>
                  <a:lnTo>
                    <a:pt x="2274" y="5870"/>
                  </a:lnTo>
                  <a:lnTo>
                    <a:pt x="2107" y="5825"/>
                  </a:lnTo>
                  <a:lnTo>
                    <a:pt x="1942" y="5769"/>
                  </a:lnTo>
                  <a:lnTo>
                    <a:pt x="1783" y="5704"/>
                  </a:lnTo>
                  <a:lnTo>
                    <a:pt x="1627" y="5630"/>
                  </a:lnTo>
                  <a:lnTo>
                    <a:pt x="1477" y="5548"/>
                  </a:lnTo>
                  <a:lnTo>
                    <a:pt x="1332" y="5458"/>
                  </a:lnTo>
                  <a:lnTo>
                    <a:pt x="1195" y="5359"/>
                  </a:lnTo>
                  <a:lnTo>
                    <a:pt x="1061" y="5254"/>
                  </a:lnTo>
                  <a:lnTo>
                    <a:pt x="934" y="5142"/>
                  </a:lnTo>
                  <a:lnTo>
                    <a:pt x="815" y="5021"/>
                  </a:lnTo>
                  <a:lnTo>
                    <a:pt x="702" y="4894"/>
                  </a:lnTo>
                  <a:lnTo>
                    <a:pt x="596" y="4762"/>
                  </a:lnTo>
                  <a:lnTo>
                    <a:pt x="498" y="4623"/>
                  </a:lnTo>
                  <a:lnTo>
                    <a:pt x="407" y="4478"/>
                  </a:lnTo>
                  <a:lnTo>
                    <a:pt x="324" y="4328"/>
                  </a:lnTo>
                  <a:lnTo>
                    <a:pt x="252" y="4175"/>
                  </a:lnTo>
                  <a:lnTo>
                    <a:pt x="186" y="4016"/>
                  </a:lnTo>
                  <a:lnTo>
                    <a:pt x="130" y="3851"/>
                  </a:lnTo>
                  <a:lnTo>
                    <a:pt x="83" y="3683"/>
                  </a:lnTo>
                  <a:lnTo>
                    <a:pt x="47" y="3512"/>
                  </a:lnTo>
                  <a:lnTo>
                    <a:pt x="22" y="3336"/>
                  </a:lnTo>
                  <a:lnTo>
                    <a:pt x="5" y="3159"/>
                  </a:lnTo>
                  <a:lnTo>
                    <a:pt x="0" y="2977"/>
                  </a:lnTo>
                  <a:lnTo>
                    <a:pt x="5" y="2796"/>
                  </a:lnTo>
                  <a:lnTo>
                    <a:pt x="22" y="2619"/>
                  </a:lnTo>
                  <a:lnTo>
                    <a:pt x="47" y="2443"/>
                  </a:lnTo>
                  <a:lnTo>
                    <a:pt x="83" y="2272"/>
                  </a:lnTo>
                  <a:lnTo>
                    <a:pt x="130" y="2104"/>
                  </a:lnTo>
                  <a:lnTo>
                    <a:pt x="186" y="1939"/>
                  </a:lnTo>
                  <a:lnTo>
                    <a:pt x="252" y="1780"/>
                  </a:lnTo>
                  <a:lnTo>
                    <a:pt x="324" y="1625"/>
                  </a:lnTo>
                  <a:lnTo>
                    <a:pt x="407" y="1475"/>
                  </a:lnTo>
                  <a:lnTo>
                    <a:pt x="498" y="1332"/>
                  </a:lnTo>
                  <a:lnTo>
                    <a:pt x="596" y="1193"/>
                  </a:lnTo>
                  <a:lnTo>
                    <a:pt x="702" y="1059"/>
                  </a:lnTo>
                  <a:lnTo>
                    <a:pt x="815" y="934"/>
                  </a:lnTo>
                  <a:lnTo>
                    <a:pt x="934" y="813"/>
                  </a:lnTo>
                  <a:lnTo>
                    <a:pt x="1061" y="701"/>
                  </a:lnTo>
                  <a:lnTo>
                    <a:pt x="1195" y="595"/>
                  </a:lnTo>
                  <a:lnTo>
                    <a:pt x="1332" y="497"/>
                  </a:lnTo>
                  <a:lnTo>
                    <a:pt x="1477" y="407"/>
                  </a:lnTo>
                  <a:lnTo>
                    <a:pt x="1627" y="325"/>
                  </a:lnTo>
                  <a:lnTo>
                    <a:pt x="1783" y="251"/>
                  </a:lnTo>
                  <a:lnTo>
                    <a:pt x="1942" y="186"/>
                  </a:lnTo>
                  <a:lnTo>
                    <a:pt x="2107" y="130"/>
                  </a:lnTo>
                  <a:lnTo>
                    <a:pt x="2274" y="85"/>
                  </a:lnTo>
                  <a:lnTo>
                    <a:pt x="2446" y="47"/>
                  </a:lnTo>
                  <a:lnTo>
                    <a:pt x="2621" y="22"/>
                  </a:lnTo>
                  <a:lnTo>
                    <a:pt x="2801" y="5"/>
                  </a:lnTo>
                  <a:lnTo>
                    <a:pt x="2982" y="0"/>
                  </a:lnTo>
                  <a:close/>
                </a:path>
              </a:pathLst>
            </a:custGeom>
            <a:solidFill>
              <a:srgbClr val="003CA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10"/>
            <p:cNvSpPr>
              <a:spLocks noEditPoints="1"/>
            </p:cNvSpPr>
            <p:nvPr userDrawn="1"/>
          </p:nvSpPr>
          <p:spPr bwMode="auto">
            <a:xfrm>
              <a:off x="2997201" y="971551"/>
              <a:ext cx="3659188" cy="3322638"/>
            </a:xfrm>
            <a:custGeom>
              <a:avLst/>
              <a:gdLst>
                <a:gd name="T0" fmla="*/ 2953 w 4611"/>
                <a:gd name="T1" fmla="*/ 3810 h 4186"/>
                <a:gd name="T2" fmla="*/ 3029 w 4611"/>
                <a:gd name="T3" fmla="*/ 3616 h 4186"/>
                <a:gd name="T4" fmla="*/ 1209 w 4611"/>
                <a:gd name="T5" fmla="*/ 3792 h 4186"/>
                <a:gd name="T6" fmla="*/ 3124 w 4611"/>
                <a:gd name="T7" fmla="*/ 3311 h 4186"/>
                <a:gd name="T8" fmla="*/ 1054 w 4611"/>
                <a:gd name="T9" fmla="*/ 3190 h 4186"/>
                <a:gd name="T10" fmla="*/ 2301 w 4611"/>
                <a:gd name="T11" fmla="*/ 3291 h 4186"/>
                <a:gd name="T12" fmla="*/ 2357 w 4611"/>
                <a:gd name="T13" fmla="*/ 3414 h 4186"/>
                <a:gd name="T14" fmla="*/ 1924 w 4611"/>
                <a:gd name="T15" fmla="*/ 3061 h 4186"/>
                <a:gd name="T16" fmla="*/ 1292 w 4611"/>
                <a:gd name="T17" fmla="*/ 3049 h 4186"/>
                <a:gd name="T18" fmla="*/ 3208 w 4611"/>
                <a:gd name="T19" fmla="*/ 3201 h 4186"/>
                <a:gd name="T20" fmla="*/ 1604 w 4611"/>
                <a:gd name="T21" fmla="*/ 2893 h 4186"/>
                <a:gd name="T22" fmla="*/ 3735 w 4611"/>
                <a:gd name="T23" fmla="*/ 2758 h 4186"/>
                <a:gd name="T24" fmla="*/ 1215 w 4611"/>
                <a:gd name="T25" fmla="*/ 2872 h 4186"/>
                <a:gd name="T26" fmla="*/ 261 w 4611"/>
                <a:gd name="T27" fmla="*/ 2570 h 4186"/>
                <a:gd name="T28" fmla="*/ 3400 w 4611"/>
                <a:gd name="T29" fmla="*/ 2944 h 4186"/>
                <a:gd name="T30" fmla="*/ 3821 w 4611"/>
                <a:gd name="T31" fmla="*/ 2458 h 4186"/>
                <a:gd name="T32" fmla="*/ 802 w 4611"/>
                <a:gd name="T33" fmla="*/ 2434 h 4186"/>
                <a:gd name="T34" fmla="*/ 4611 w 4611"/>
                <a:gd name="T35" fmla="*/ 2479 h 4186"/>
                <a:gd name="T36" fmla="*/ 3680 w 4611"/>
                <a:gd name="T37" fmla="*/ 2463 h 4186"/>
                <a:gd name="T38" fmla="*/ 4296 w 4611"/>
                <a:gd name="T39" fmla="*/ 2378 h 4186"/>
                <a:gd name="T40" fmla="*/ 871 w 4611"/>
                <a:gd name="T41" fmla="*/ 2060 h 4186"/>
                <a:gd name="T42" fmla="*/ 380 w 4611"/>
                <a:gd name="T43" fmla="*/ 2060 h 4186"/>
                <a:gd name="T44" fmla="*/ 467 w 4611"/>
                <a:gd name="T45" fmla="*/ 2058 h 4186"/>
                <a:gd name="T46" fmla="*/ 706 w 4611"/>
                <a:gd name="T47" fmla="*/ 2015 h 4186"/>
                <a:gd name="T48" fmla="*/ 2234 w 4611"/>
                <a:gd name="T49" fmla="*/ 3032 h 4186"/>
                <a:gd name="T50" fmla="*/ 3128 w 4611"/>
                <a:gd name="T51" fmla="*/ 3116 h 4186"/>
                <a:gd name="T52" fmla="*/ 2085 w 4611"/>
                <a:gd name="T53" fmla="*/ 2917 h 4186"/>
                <a:gd name="T54" fmla="*/ 2529 w 4611"/>
                <a:gd name="T55" fmla="*/ 2178 h 4186"/>
                <a:gd name="T56" fmla="*/ 2422 w 4611"/>
                <a:gd name="T57" fmla="*/ 2055 h 4186"/>
                <a:gd name="T58" fmla="*/ 1655 w 4611"/>
                <a:gd name="T59" fmla="*/ 2447 h 4186"/>
                <a:gd name="T60" fmla="*/ 3108 w 4611"/>
                <a:gd name="T61" fmla="*/ 2689 h 4186"/>
                <a:gd name="T62" fmla="*/ 2969 w 4611"/>
                <a:gd name="T63" fmla="*/ 2098 h 4186"/>
                <a:gd name="T64" fmla="*/ 3919 w 4611"/>
                <a:gd name="T65" fmla="*/ 1876 h 4186"/>
                <a:gd name="T66" fmla="*/ 1790 w 4611"/>
                <a:gd name="T67" fmla="*/ 2179 h 4186"/>
                <a:gd name="T68" fmla="*/ 1944 w 4611"/>
                <a:gd name="T69" fmla="*/ 1834 h 4186"/>
                <a:gd name="T70" fmla="*/ 3845 w 4611"/>
                <a:gd name="T71" fmla="*/ 1793 h 4186"/>
                <a:gd name="T72" fmla="*/ 2991 w 4611"/>
                <a:gd name="T73" fmla="*/ 2019 h 4186"/>
                <a:gd name="T74" fmla="*/ 1960 w 4611"/>
                <a:gd name="T75" fmla="*/ 1710 h 4186"/>
                <a:gd name="T76" fmla="*/ 3765 w 4611"/>
                <a:gd name="T77" fmla="*/ 1688 h 4186"/>
                <a:gd name="T78" fmla="*/ 2600 w 4611"/>
                <a:gd name="T79" fmla="*/ 1610 h 4186"/>
                <a:gd name="T80" fmla="*/ 3421 w 4611"/>
                <a:gd name="T81" fmla="*/ 1822 h 4186"/>
                <a:gd name="T82" fmla="*/ 2933 w 4611"/>
                <a:gd name="T83" fmla="*/ 1316 h 4186"/>
                <a:gd name="T84" fmla="*/ 641 w 4611"/>
                <a:gd name="T85" fmla="*/ 1458 h 4186"/>
                <a:gd name="T86" fmla="*/ 1868 w 4611"/>
                <a:gd name="T87" fmla="*/ 1323 h 4186"/>
                <a:gd name="T88" fmla="*/ 4480 w 4611"/>
                <a:gd name="T89" fmla="*/ 1120 h 4186"/>
                <a:gd name="T90" fmla="*/ 1966 w 4611"/>
                <a:gd name="T91" fmla="*/ 1194 h 4186"/>
                <a:gd name="T92" fmla="*/ 2438 w 4611"/>
                <a:gd name="T93" fmla="*/ 1310 h 4186"/>
                <a:gd name="T94" fmla="*/ 2310 w 4611"/>
                <a:gd name="T95" fmla="*/ 1296 h 4186"/>
                <a:gd name="T96" fmla="*/ 3829 w 4611"/>
                <a:gd name="T97" fmla="*/ 1390 h 4186"/>
                <a:gd name="T98" fmla="*/ 3704 w 4611"/>
                <a:gd name="T99" fmla="*/ 1003 h 4186"/>
                <a:gd name="T100" fmla="*/ 3175 w 4611"/>
                <a:gd name="T101" fmla="*/ 1323 h 4186"/>
                <a:gd name="T102" fmla="*/ 3548 w 4611"/>
                <a:gd name="T103" fmla="*/ 858 h 4186"/>
                <a:gd name="T104" fmla="*/ 3369 w 4611"/>
                <a:gd name="T105" fmla="*/ 951 h 4186"/>
                <a:gd name="T106" fmla="*/ 1028 w 4611"/>
                <a:gd name="T107" fmla="*/ 1339 h 4186"/>
                <a:gd name="T108" fmla="*/ 2721 w 4611"/>
                <a:gd name="T109" fmla="*/ 723 h 4186"/>
                <a:gd name="T110" fmla="*/ 1401 w 4611"/>
                <a:gd name="T111" fmla="*/ 613 h 4186"/>
                <a:gd name="T112" fmla="*/ 1370 w 4611"/>
                <a:gd name="T113" fmla="*/ 528 h 4186"/>
                <a:gd name="T114" fmla="*/ 1302 w 4611"/>
                <a:gd name="T115" fmla="*/ 435 h 4186"/>
                <a:gd name="T116" fmla="*/ 3159 w 4611"/>
                <a:gd name="T117" fmla="*/ 875 h 4186"/>
                <a:gd name="T118" fmla="*/ 1169 w 4611"/>
                <a:gd name="T119" fmla="*/ 392 h 4186"/>
                <a:gd name="T120" fmla="*/ 1213 w 4611"/>
                <a:gd name="T121" fmla="*/ 1697 h 4186"/>
                <a:gd name="T122" fmla="*/ 2766 w 4611"/>
                <a:gd name="T123" fmla="*/ 508 h 4186"/>
                <a:gd name="T124" fmla="*/ 1535 w 4611"/>
                <a:gd name="T125" fmla="*/ 898 h 4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611" h="4186">
                  <a:moveTo>
                    <a:pt x="2938" y="4012"/>
                  </a:moveTo>
                  <a:lnTo>
                    <a:pt x="2938" y="4066"/>
                  </a:lnTo>
                  <a:lnTo>
                    <a:pt x="2934" y="4115"/>
                  </a:lnTo>
                  <a:lnTo>
                    <a:pt x="2933" y="4144"/>
                  </a:lnTo>
                  <a:lnTo>
                    <a:pt x="2933" y="4166"/>
                  </a:lnTo>
                  <a:lnTo>
                    <a:pt x="2931" y="4180"/>
                  </a:lnTo>
                  <a:lnTo>
                    <a:pt x="2931" y="4186"/>
                  </a:lnTo>
                  <a:lnTo>
                    <a:pt x="2929" y="4184"/>
                  </a:lnTo>
                  <a:lnTo>
                    <a:pt x="2924" y="4182"/>
                  </a:lnTo>
                  <a:lnTo>
                    <a:pt x="2913" y="4176"/>
                  </a:lnTo>
                  <a:lnTo>
                    <a:pt x="2896" y="4169"/>
                  </a:lnTo>
                  <a:lnTo>
                    <a:pt x="2880" y="4164"/>
                  </a:lnTo>
                  <a:lnTo>
                    <a:pt x="2860" y="4157"/>
                  </a:lnTo>
                  <a:lnTo>
                    <a:pt x="2837" y="4148"/>
                  </a:lnTo>
                  <a:lnTo>
                    <a:pt x="2938" y="4012"/>
                  </a:lnTo>
                  <a:close/>
                  <a:moveTo>
                    <a:pt x="2953" y="3810"/>
                  </a:moveTo>
                  <a:lnTo>
                    <a:pt x="2943" y="3853"/>
                  </a:lnTo>
                  <a:lnTo>
                    <a:pt x="2936" y="3895"/>
                  </a:lnTo>
                  <a:lnTo>
                    <a:pt x="2936" y="3931"/>
                  </a:lnTo>
                  <a:lnTo>
                    <a:pt x="2790" y="4131"/>
                  </a:lnTo>
                  <a:lnTo>
                    <a:pt x="2761" y="4119"/>
                  </a:lnTo>
                  <a:lnTo>
                    <a:pt x="2735" y="4104"/>
                  </a:lnTo>
                  <a:lnTo>
                    <a:pt x="2953" y="3810"/>
                  </a:lnTo>
                  <a:close/>
                  <a:moveTo>
                    <a:pt x="1063" y="3725"/>
                  </a:moveTo>
                  <a:lnTo>
                    <a:pt x="1048" y="3746"/>
                  </a:lnTo>
                  <a:lnTo>
                    <a:pt x="1028" y="3739"/>
                  </a:lnTo>
                  <a:lnTo>
                    <a:pt x="1012" y="3734"/>
                  </a:lnTo>
                  <a:lnTo>
                    <a:pt x="1003" y="3730"/>
                  </a:lnTo>
                  <a:lnTo>
                    <a:pt x="999" y="3728"/>
                  </a:lnTo>
                  <a:lnTo>
                    <a:pt x="1003" y="3728"/>
                  </a:lnTo>
                  <a:lnTo>
                    <a:pt x="1015" y="3728"/>
                  </a:lnTo>
                  <a:lnTo>
                    <a:pt x="1034" y="3726"/>
                  </a:lnTo>
                  <a:lnTo>
                    <a:pt x="1063" y="3725"/>
                  </a:lnTo>
                  <a:close/>
                  <a:moveTo>
                    <a:pt x="1211" y="3707"/>
                  </a:moveTo>
                  <a:lnTo>
                    <a:pt x="1157" y="3781"/>
                  </a:lnTo>
                  <a:lnTo>
                    <a:pt x="1126" y="3772"/>
                  </a:lnTo>
                  <a:lnTo>
                    <a:pt x="1099" y="3761"/>
                  </a:lnTo>
                  <a:lnTo>
                    <a:pt x="1130" y="3717"/>
                  </a:lnTo>
                  <a:lnTo>
                    <a:pt x="1151" y="3716"/>
                  </a:lnTo>
                  <a:lnTo>
                    <a:pt x="1175" y="3712"/>
                  </a:lnTo>
                  <a:lnTo>
                    <a:pt x="1211" y="3707"/>
                  </a:lnTo>
                  <a:close/>
                  <a:moveTo>
                    <a:pt x="3101" y="3428"/>
                  </a:moveTo>
                  <a:lnTo>
                    <a:pt x="3083" y="3490"/>
                  </a:lnTo>
                  <a:lnTo>
                    <a:pt x="3063" y="3544"/>
                  </a:lnTo>
                  <a:lnTo>
                    <a:pt x="3043" y="3591"/>
                  </a:lnTo>
                  <a:lnTo>
                    <a:pt x="3029" y="3616"/>
                  </a:lnTo>
                  <a:lnTo>
                    <a:pt x="3014" y="3643"/>
                  </a:lnTo>
                  <a:lnTo>
                    <a:pt x="2697" y="4072"/>
                  </a:lnTo>
                  <a:lnTo>
                    <a:pt x="2677" y="4048"/>
                  </a:lnTo>
                  <a:lnTo>
                    <a:pt x="2661" y="4023"/>
                  </a:lnTo>
                  <a:lnTo>
                    <a:pt x="3101" y="3428"/>
                  </a:lnTo>
                  <a:close/>
                  <a:moveTo>
                    <a:pt x="3841" y="3340"/>
                  </a:moveTo>
                  <a:lnTo>
                    <a:pt x="3861" y="3367"/>
                  </a:lnTo>
                  <a:lnTo>
                    <a:pt x="3881" y="3385"/>
                  </a:lnTo>
                  <a:lnTo>
                    <a:pt x="3897" y="3398"/>
                  </a:lnTo>
                  <a:lnTo>
                    <a:pt x="3910" y="3405"/>
                  </a:lnTo>
                  <a:lnTo>
                    <a:pt x="3914" y="3407"/>
                  </a:lnTo>
                  <a:lnTo>
                    <a:pt x="3912" y="3408"/>
                  </a:lnTo>
                  <a:lnTo>
                    <a:pt x="3903" y="3408"/>
                  </a:lnTo>
                  <a:lnTo>
                    <a:pt x="3887" y="3410"/>
                  </a:lnTo>
                  <a:lnTo>
                    <a:pt x="3861" y="3412"/>
                  </a:lnTo>
                  <a:lnTo>
                    <a:pt x="3821" y="3412"/>
                  </a:lnTo>
                  <a:lnTo>
                    <a:pt x="3805" y="3412"/>
                  </a:lnTo>
                  <a:lnTo>
                    <a:pt x="3791" y="3410"/>
                  </a:lnTo>
                  <a:lnTo>
                    <a:pt x="3841" y="3340"/>
                  </a:lnTo>
                  <a:close/>
                  <a:moveTo>
                    <a:pt x="1644" y="3305"/>
                  </a:moveTo>
                  <a:lnTo>
                    <a:pt x="1274" y="3804"/>
                  </a:lnTo>
                  <a:lnTo>
                    <a:pt x="1242" y="3799"/>
                  </a:lnTo>
                  <a:lnTo>
                    <a:pt x="1209" y="3792"/>
                  </a:lnTo>
                  <a:lnTo>
                    <a:pt x="1305" y="3665"/>
                  </a:lnTo>
                  <a:lnTo>
                    <a:pt x="1334" y="3642"/>
                  </a:lnTo>
                  <a:lnTo>
                    <a:pt x="1363" y="3613"/>
                  </a:lnTo>
                  <a:lnTo>
                    <a:pt x="1397" y="3582"/>
                  </a:lnTo>
                  <a:lnTo>
                    <a:pt x="1437" y="3544"/>
                  </a:lnTo>
                  <a:lnTo>
                    <a:pt x="1483" y="3501"/>
                  </a:lnTo>
                  <a:lnTo>
                    <a:pt x="1517" y="3459"/>
                  </a:lnTo>
                  <a:lnTo>
                    <a:pt x="1548" y="3417"/>
                  </a:lnTo>
                  <a:lnTo>
                    <a:pt x="1577" y="3378"/>
                  </a:lnTo>
                  <a:lnTo>
                    <a:pt x="1607" y="3340"/>
                  </a:lnTo>
                  <a:lnTo>
                    <a:pt x="1644" y="3305"/>
                  </a:lnTo>
                  <a:close/>
                  <a:moveTo>
                    <a:pt x="3794" y="3224"/>
                  </a:moveTo>
                  <a:lnTo>
                    <a:pt x="3803" y="3260"/>
                  </a:lnTo>
                  <a:lnTo>
                    <a:pt x="3814" y="3293"/>
                  </a:lnTo>
                  <a:lnTo>
                    <a:pt x="3744" y="3392"/>
                  </a:lnTo>
                  <a:lnTo>
                    <a:pt x="3731" y="3379"/>
                  </a:lnTo>
                  <a:lnTo>
                    <a:pt x="3716" y="3363"/>
                  </a:lnTo>
                  <a:lnTo>
                    <a:pt x="3704" y="3345"/>
                  </a:lnTo>
                  <a:lnTo>
                    <a:pt x="3794" y="3224"/>
                  </a:lnTo>
                  <a:close/>
                  <a:moveTo>
                    <a:pt x="3137" y="3195"/>
                  </a:moveTo>
                  <a:lnTo>
                    <a:pt x="3137" y="3228"/>
                  </a:lnTo>
                  <a:lnTo>
                    <a:pt x="3132" y="3267"/>
                  </a:lnTo>
                  <a:lnTo>
                    <a:pt x="3124" y="3311"/>
                  </a:lnTo>
                  <a:lnTo>
                    <a:pt x="2636" y="3972"/>
                  </a:lnTo>
                  <a:lnTo>
                    <a:pt x="2623" y="3936"/>
                  </a:lnTo>
                  <a:lnTo>
                    <a:pt x="2616" y="3900"/>
                  </a:lnTo>
                  <a:lnTo>
                    <a:pt x="3137" y="3195"/>
                  </a:lnTo>
                  <a:close/>
                  <a:moveTo>
                    <a:pt x="1054" y="3190"/>
                  </a:moveTo>
                  <a:lnTo>
                    <a:pt x="1019" y="3237"/>
                  </a:lnTo>
                  <a:lnTo>
                    <a:pt x="996" y="3228"/>
                  </a:lnTo>
                  <a:lnTo>
                    <a:pt x="977" y="3219"/>
                  </a:lnTo>
                  <a:lnTo>
                    <a:pt x="963" y="3211"/>
                  </a:lnTo>
                  <a:lnTo>
                    <a:pt x="959" y="3210"/>
                  </a:lnTo>
                  <a:lnTo>
                    <a:pt x="956" y="3208"/>
                  </a:lnTo>
                  <a:lnTo>
                    <a:pt x="954" y="3206"/>
                  </a:lnTo>
                  <a:lnTo>
                    <a:pt x="954" y="3206"/>
                  </a:lnTo>
                  <a:lnTo>
                    <a:pt x="954" y="3206"/>
                  </a:lnTo>
                  <a:lnTo>
                    <a:pt x="954" y="3206"/>
                  </a:lnTo>
                  <a:lnTo>
                    <a:pt x="956" y="3206"/>
                  </a:lnTo>
                  <a:lnTo>
                    <a:pt x="958" y="3204"/>
                  </a:lnTo>
                  <a:lnTo>
                    <a:pt x="963" y="3204"/>
                  </a:lnTo>
                  <a:lnTo>
                    <a:pt x="970" y="3202"/>
                  </a:lnTo>
                  <a:lnTo>
                    <a:pt x="983" y="3201"/>
                  </a:lnTo>
                  <a:lnTo>
                    <a:pt x="1001" y="3197"/>
                  </a:lnTo>
                  <a:lnTo>
                    <a:pt x="1023" y="3193"/>
                  </a:lnTo>
                  <a:lnTo>
                    <a:pt x="1054" y="3190"/>
                  </a:lnTo>
                  <a:close/>
                  <a:moveTo>
                    <a:pt x="3325" y="3125"/>
                  </a:moveTo>
                  <a:lnTo>
                    <a:pt x="3324" y="3164"/>
                  </a:lnTo>
                  <a:lnTo>
                    <a:pt x="3318" y="3204"/>
                  </a:lnTo>
                  <a:lnTo>
                    <a:pt x="3309" y="3244"/>
                  </a:lnTo>
                  <a:lnTo>
                    <a:pt x="3258" y="3314"/>
                  </a:lnTo>
                  <a:lnTo>
                    <a:pt x="3257" y="3305"/>
                  </a:lnTo>
                  <a:lnTo>
                    <a:pt x="3255" y="3296"/>
                  </a:lnTo>
                  <a:lnTo>
                    <a:pt x="3253" y="3286"/>
                  </a:lnTo>
                  <a:lnTo>
                    <a:pt x="3237" y="3244"/>
                  </a:lnTo>
                  <a:lnTo>
                    <a:pt x="3325" y="3125"/>
                  </a:lnTo>
                  <a:close/>
                  <a:moveTo>
                    <a:pt x="2248" y="3123"/>
                  </a:moveTo>
                  <a:lnTo>
                    <a:pt x="2274" y="3123"/>
                  </a:lnTo>
                  <a:lnTo>
                    <a:pt x="2301" y="3123"/>
                  </a:lnTo>
                  <a:lnTo>
                    <a:pt x="2317" y="3123"/>
                  </a:lnTo>
                  <a:lnTo>
                    <a:pt x="2140" y="3363"/>
                  </a:lnTo>
                  <a:lnTo>
                    <a:pt x="2091" y="3407"/>
                  </a:lnTo>
                  <a:lnTo>
                    <a:pt x="2038" y="3457"/>
                  </a:lnTo>
                  <a:lnTo>
                    <a:pt x="1979" y="3513"/>
                  </a:lnTo>
                  <a:lnTo>
                    <a:pt x="1913" y="3573"/>
                  </a:lnTo>
                  <a:lnTo>
                    <a:pt x="2248" y="3123"/>
                  </a:lnTo>
                  <a:close/>
                  <a:moveTo>
                    <a:pt x="2462" y="3112"/>
                  </a:moveTo>
                  <a:lnTo>
                    <a:pt x="2332" y="3287"/>
                  </a:lnTo>
                  <a:lnTo>
                    <a:pt x="2301" y="3291"/>
                  </a:lnTo>
                  <a:lnTo>
                    <a:pt x="2265" y="3296"/>
                  </a:lnTo>
                  <a:lnTo>
                    <a:pt x="2259" y="3296"/>
                  </a:lnTo>
                  <a:lnTo>
                    <a:pt x="2256" y="3298"/>
                  </a:lnTo>
                  <a:lnTo>
                    <a:pt x="2250" y="3300"/>
                  </a:lnTo>
                  <a:lnTo>
                    <a:pt x="2382" y="3119"/>
                  </a:lnTo>
                  <a:lnTo>
                    <a:pt x="2462" y="3112"/>
                  </a:lnTo>
                  <a:close/>
                  <a:moveTo>
                    <a:pt x="2122" y="3110"/>
                  </a:moveTo>
                  <a:lnTo>
                    <a:pt x="2154" y="3114"/>
                  </a:lnTo>
                  <a:lnTo>
                    <a:pt x="2189" y="3117"/>
                  </a:lnTo>
                  <a:lnTo>
                    <a:pt x="1779" y="3670"/>
                  </a:lnTo>
                  <a:lnTo>
                    <a:pt x="1723" y="3698"/>
                  </a:lnTo>
                  <a:lnTo>
                    <a:pt x="1667" y="3721"/>
                  </a:lnTo>
                  <a:lnTo>
                    <a:pt x="2122" y="3110"/>
                  </a:lnTo>
                  <a:close/>
                  <a:moveTo>
                    <a:pt x="2004" y="3085"/>
                  </a:moveTo>
                  <a:lnTo>
                    <a:pt x="2035" y="3094"/>
                  </a:lnTo>
                  <a:lnTo>
                    <a:pt x="2067" y="3101"/>
                  </a:lnTo>
                  <a:lnTo>
                    <a:pt x="1584" y="3752"/>
                  </a:lnTo>
                  <a:lnTo>
                    <a:pt x="1537" y="3764"/>
                  </a:lnTo>
                  <a:lnTo>
                    <a:pt x="1493" y="3773"/>
                  </a:lnTo>
                  <a:lnTo>
                    <a:pt x="2004" y="3085"/>
                  </a:lnTo>
                  <a:close/>
                  <a:moveTo>
                    <a:pt x="2621" y="3079"/>
                  </a:moveTo>
                  <a:lnTo>
                    <a:pt x="2342" y="3455"/>
                  </a:lnTo>
                  <a:lnTo>
                    <a:pt x="2357" y="3414"/>
                  </a:lnTo>
                  <a:lnTo>
                    <a:pt x="2373" y="3378"/>
                  </a:lnTo>
                  <a:lnTo>
                    <a:pt x="2391" y="3347"/>
                  </a:lnTo>
                  <a:lnTo>
                    <a:pt x="2406" y="3323"/>
                  </a:lnTo>
                  <a:lnTo>
                    <a:pt x="2420" y="3305"/>
                  </a:lnTo>
                  <a:lnTo>
                    <a:pt x="2429" y="3295"/>
                  </a:lnTo>
                  <a:lnTo>
                    <a:pt x="2431" y="3291"/>
                  </a:lnTo>
                  <a:lnTo>
                    <a:pt x="2428" y="3291"/>
                  </a:lnTo>
                  <a:lnTo>
                    <a:pt x="2415" y="3289"/>
                  </a:lnTo>
                  <a:lnTo>
                    <a:pt x="2395" y="3286"/>
                  </a:lnTo>
                  <a:lnTo>
                    <a:pt x="2533" y="3101"/>
                  </a:lnTo>
                  <a:lnTo>
                    <a:pt x="2621" y="3079"/>
                  </a:lnTo>
                  <a:close/>
                  <a:moveTo>
                    <a:pt x="3773" y="3070"/>
                  </a:moveTo>
                  <a:lnTo>
                    <a:pt x="3778" y="3112"/>
                  </a:lnTo>
                  <a:lnTo>
                    <a:pt x="3782" y="3154"/>
                  </a:lnTo>
                  <a:lnTo>
                    <a:pt x="3675" y="3302"/>
                  </a:lnTo>
                  <a:lnTo>
                    <a:pt x="3673" y="3298"/>
                  </a:lnTo>
                  <a:lnTo>
                    <a:pt x="3669" y="3295"/>
                  </a:lnTo>
                  <a:lnTo>
                    <a:pt x="3668" y="3291"/>
                  </a:lnTo>
                  <a:lnTo>
                    <a:pt x="3655" y="3269"/>
                  </a:lnTo>
                  <a:lnTo>
                    <a:pt x="3640" y="3248"/>
                  </a:lnTo>
                  <a:lnTo>
                    <a:pt x="3773" y="3070"/>
                  </a:lnTo>
                  <a:close/>
                  <a:moveTo>
                    <a:pt x="1895" y="3052"/>
                  </a:moveTo>
                  <a:lnTo>
                    <a:pt x="1924" y="3061"/>
                  </a:lnTo>
                  <a:lnTo>
                    <a:pt x="1953" y="3070"/>
                  </a:lnTo>
                  <a:lnTo>
                    <a:pt x="1421" y="3788"/>
                  </a:lnTo>
                  <a:lnTo>
                    <a:pt x="1376" y="3795"/>
                  </a:lnTo>
                  <a:lnTo>
                    <a:pt x="1340" y="3801"/>
                  </a:lnTo>
                  <a:lnTo>
                    <a:pt x="1765" y="3226"/>
                  </a:lnTo>
                  <a:lnTo>
                    <a:pt x="1794" y="3208"/>
                  </a:lnTo>
                  <a:lnTo>
                    <a:pt x="1819" y="3193"/>
                  </a:lnTo>
                  <a:lnTo>
                    <a:pt x="1837" y="3182"/>
                  </a:lnTo>
                  <a:lnTo>
                    <a:pt x="1848" y="3177"/>
                  </a:lnTo>
                  <a:lnTo>
                    <a:pt x="1852" y="3173"/>
                  </a:lnTo>
                  <a:lnTo>
                    <a:pt x="1848" y="3172"/>
                  </a:lnTo>
                  <a:lnTo>
                    <a:pt x="1834" y="3168"/>
                  </a:lnTo>
                  <a:lnTo>
                    <a:pt x="1812" y="3163"/>
                  </a:lnTo>
                  <a:lnTo>
                    <a:pt x="1895" y="3052"/>
                  </a:lnTo>
                  <a:close/>
                  <a:moveTo>
                    <a:pt x="1292" y="3049"/>
                  </a:moveTo>
                  <a:lnTo>
                    <a:pt x="1131" y="3266"/>
                  </a:lnTo>
                  <a:lnTo>
                    <a:pt x="1099" y="3260"/>
                  </a:lnTo>
                  <a:lnTo>
                    <a:pt x="1068" y="3253"/>
                  </a:lnTo>
                  <a:lnTo>
                    <a:pt x="1131" y="3164"/>
                  </a:lnTo>
                  <a:lnTo>
                    <a:pt x="1169" y="3145"/>
                  </a:lnTo>
                  <a:lnTo>
                    <a:pt x="1206" y="3117"/>
                  </a:lnTo>
                  <a:lnTo>
                    <a:pt x="1247" y="3087"/>
                  </a:lnTo>
                  <a:lnTo>
                    <a:pt x="1292" y="3049"/>
                  </a:lnTo>
                  <a:close/>
                  <a:moveTo>
                    <a:pt x="2811" y="3009"/>
                  </a:moveTo>
                  <a:lnTo>
                    <a:pt x="2294" y="3703"/>
                  </a:lnTo>
                  <a:lnTo>
                    <a:pt x="2294" y="3676"/>
                  </a:lnTo>
                  <a:lnTo>
                    <a:pt x="2295" y="3647"/>
                  </a:lnTo>
                  <a:lnTo>
                    <a:pt x="2299" y="3620"/>
                  </a:lnTo>
                  <a:lnTo>
                    <a:pt x="2304" y="3593"/>
                  </a:lnTo>
                  <a:lnTo>
                    <a:pt x="2703" y="3052"/>
                  </a:lnTo>
                  <a:lnTo>
                    <a:pt x="2757" y="3031"/>
                  </a:lnTo>
                  <a:lnTo>
                    <a:pt x="2811" y="3009"/>
                  </a:lnTo>
                  <a:close/>
                  <a:moveTo>
                    <a:pt x="1792" y="3005"/>
                  </a:moveTo>
                  <a:lnTo>
                    <a:pt x="1819" y="3020"/>
                  </a:lnTo>
                  <a:lnTo>
                    <a:pt x="1846" y="3032"/>
                  </a:lnTo>
                  <a:lnTo>
                    <a:pt x="1754" y="3157"/>
                  </a:lnTo>
                  <a:lnTo>
                    <a:pt x="1738" y="3159"/>
                  </a:lnTo>
                  <a:lnTo>
                    <a:pt x="1723" y="3159"/>
                  </a:lnTo>
                  <a:lnTo>
                    <a:pt x="1698" y="3163"/>
                  </a:lnTo>
                  <a:lnTo>
                    <a:pt x="1669" y="3172"/>
                  </a:lnTo>
                  <a:lnTo>
                    <a:pt x="1792" y="3005"/>
                  </a:lnTo>
                  <a:close/>
                  <a:moveTo>
                    <a:pt x="3315" y="2960"/>
                  </a:moveTo>
                  <a:lnTo>
                    <a:pt x="3316" y="2982"/>
                  </a:lnTo>
                  <a:lnTo>
                    <a:pt x="3320" y="3013"/>
                  </a:lnTo>
                  <a:lnTo>
                    <a:pt x="3322" y="3047"/>
                  </a:lnTo>
                  <a:lnTo>
                    <a:pt x="3208" y="3201"/>
                  </a:lnTo>
                  <a:lnTo>
                    <a:pt x="3190" y="3175"/>
                  </a:lnTo>
                  <a:lnTo>
                    <a:pt x="3170" y="3154"/>
                  </a:lnTo>
                  <a:lnTo>
                    <a:pt x="3315" y="2960"/>
                  </a:lnTo>
                  <a:close/>
                  <a:moveTo>
                    <a:pt x="1694" y="2955"/>
                  </a:moveTo>
                  <a:lnTo>
                    <a:pt x="1720" y="2969"/>
                  </a:lnTo>
                  <a:lnTo>
                    <a:pt x="1747" y="2986"/>
                  </a:lnTo>
                  <a:lnTo>
                    <a:pt x="1591" y="3193"/>
                  </a:lnTo>
                  <a:lnTo>
                    <a:pt x="1546" y="3208"/>
                  </a:lnTo>
                  <a:lnTo>
                    <a:pt x="1495" y="3224"/>
                  </a:lnTo>
                  <a:lnTo>
                    <a:pt x="1694" y="2955"/>
                  </a:lnTo>
                  <a:close/>
                  <a:moveTo>
                    <a:pt x="3754" y="2913"/>
                  </a:moveTo>
                  <a:lnTo>
                    <a:pt x="3758" y="2955"/>
                  </a:lnTo>
                  <a:lnTo>
                    <a:pt x="3764" y="2998"/>
                  </a:lnTo>
                  <a:lnTo>
                    <a:pt x="3611" y="3202"/>
                  </a:lnTo>
                  <a:lnTo>
                    <a:pt x="3595" y="3175"/>
                  </a:lnTo>
                  <a:lnTo>
                    <a:pt x="3577" y="3150"/>
                  </a:lnTo>
                  <a:lnTo>
                    <a:pt x="3754" y="2913"/>
                  </a:lnTo>
                  <a:close/>
                  <a:moveTo>
                    <a:pt x="1604" y="2893"/>
                  </a:moveTo>
                  <a:lnTo>
                    <a:pt x="1653" y="2928"/>
                  </a:lnTo>
                  <a:lnTo>
                    <a:pt x="1419" y="3242"/>
                  </a:lnTo>
                  <a:lnTo>
                    <a:pt x="1376" y="3253"/>
                  </a:lnTo>
                  <a:lnTo>
                    <a:pt x="1332" y="3260"/>
                  </a:lnTo>
                  <a:lnTo>
                    <a:pt x="1604" y="2893"/>
                  </a:lnTo>
                  <a:close/>
                  <a:moveTo>
                    <a:pt x="3079" y="2826"/>
                  </a:moveTo>
                  <a:lnTo>
                    <a:pt x="2695" y="3347"/>
                  </a:lnTo>
                  <a:lnTo>
                    <a:pt x="2683" y="3343"/>
                  </a:lnTo>
                  <a:lnTo>
                    <a:pt x="2668" y="3347"/>
                  </a:lnTo>
                  <a:lnTo>
                    <a:pt x="2650" y="3358"/>
                  </a:lnTo>
                  <a:lnTo>
                    <a:pt x="2628" y="3374"/>
                  </a:lnTo>
                  <a:lnTo>
                    <a:pt x="2600" y="3396"/>
                  </a:lnTo>
                  <a:lnTo>
                    <a:pt x="2563" y="3423"/>
                  </a:lnTo>
                  <a:lnTo>
                    <a:pt x="2914" y="2949"/>
                  </a:lnTo>
                  <a:lnTo>
                    <a:pt x="2972" y="2913"/>
                  </a:lnTo>
                  <a:lnTo>
                    <a:pt x="3027" y="2872"/>
                  </a:lnTo>
                  <a:lnTo>
                    <a:pt x="3079" y="2826"/>
                  </a:lnTo>
                  <a:close/>
                  <a:moveTo>
                    <a:pt x="1522" y="2825"/>
                  </a:moveTo>
                  <a:lnTo>
                    <a:pt x="1542" y="2845"/>
                  </a:lnTo>
                  <a:lnTo>
                    <a:pt x="1566" y="2864"/>
                  </a:lnTo>
                  <a:lnTo>
                    <a:pt x="1263" y="3269"/>
                  </a:lnTo>
                  <a:lnTo>
                    <a:pt x="1258" y="3269"/>
                  </a:lnTo>
                  <a:lnTo>
                    <a:pt x="1222" y="3273"/>
                  </a:lnTo>
                  <a:lnTo>
                    <a:pt x="1189" y="3273"/>
                  </a:lnTo>
                  <a:lnTo>
                    <a:pt x="1403" y="2984"/>
                  </a:lnTo>
                  <a:lnTo>
                    <a:pt x="1439" y="2939"/>
                  </a:lnTo>
                  <a:lnTo>
                    <a:pt x="1522" y="2825"/>
                  </a:lnTo>
                  <a:close/>
                  <a:moveTo>
                    <a:pt x="3735" y="2758"/>
                  </a:moveTo>
                  <a:lnTo>
                    <a:pt x="3735" y="2765"/>
                  </a:lnTo>
                  <a:lnTo>
                    <a:pt x="3735" y="2772"/>
                  </a:lnTo>
                  <a:lnTo>
                    <a:pt x="3736" y="2779"/>
                  </a:lnTo>
                  <a:lnTo>
                    <a:pt x="3740" y="2810"/>
                  </a:lnTo>
                  <a:lnTo>
                    <a:pt x="3745" y="2841"/>
                  </a:lnTo>
                  <a:lnTo>
                    <a:pt x="3548" y="3107"/>
                  </a:lnTo>
                  <a:lnTo>
                    <a:pt x="3512" y="3058"/>
                  </a:lnTo>
                  <a:lnTo>
                    <a:pt x="3735" y="2758"/>
                  </a:lnTo>
                  <a:close/>
                  <a:moveTo>
                    <a:pt x="1443" y="2747"/>
                  </a:moveTo>
                  <a:lnTo>
                    <a:pt x="1464" y="2769"/>
                  </a:lnTo>
                  <a:lnTo>
                    <a:pt x="1484" y="2792"/>
                  </a:lnTo>
                  <a:lnTo>
                    <a:pt x="1392" y="2917"/>
                  </a:lnTo>
                  <a:lnTo>
                    <a:pt x="1365" y="2906"/>
                  </a:lnTo>
                  <a:lnTo>
                    <a:pt x="1332" y="2897"/>
                  </a:lnTo>
                  <a:lnTo>
                    <a:pt x="1443" y="2747"/>
                  </a:lnTo>
                  <a:close/>
                  <a:moveTo>
                    <a:pt x="1372" y="2660"/>
                  </a:moveTo>
                  <a:lnTo>
                    <a:pt x="1390" y="2685"/>
                  </a:lnTo>
                  <a:lnTo>
                    <a:pt x="1410" y="2709"/>
                  </a:lnTo>
                  <a:lnTo>
                    <a:pt x="1280" y="2884"/>
                  </a:lnTo>
                  <a:lnTo>
                    <a:pt x="1276" y="2882"/>
                  </a:lnTo>
                  <a:lnTo>
                    <a:pt x="1273" y="2881"/>
                  </a:lnTo>
                  <a:lnTo>
                    <a:pt x="1269" y="2881"/>
                  </a:lnTo>
                  <a:lnTo>
                    <a:pt x="1215" y="2872"/>
                  </a:lnTo>
                  <a:lnTo>
                    <a:pt x="1372" y="2660"/>
                  </a:lnTo>
                  <a:close/>
                  <a:moveTo>
                    <a:pt x="3706" y="2613"/>
                  </a:moveTo>
                  <a:lnTo>
                    <a:pt x="3713" y="2649"/>
                  </a:lnTo>
                  <a:lnTo>
                    <a:pt x="3722" y="2689"/>
                  </a:lnTo>
                  <a:lnTo>
                    <a:pt x="3479" y="3016"/>
                  </a:lnTo>
                  <a:lnTo>
                    <a:pt x="3459" y="2995"/>
                  </a:lnTo>
                  <a:lnTo>
                    <a:pt x="3438" y="2973"/>
                  </a:lnTo>
                  <a:lnTo>
                    <a:pt x="3706" y="2613"/>
                  </a:lnTo>
                  <a:close/>
                  <a:moveTo>
                    <a:pt x="425" y="2577"/>
                  </a:moveTo>
                  <a:lnTo>
                    <a:pt x="268" y="2789"/>
                  </a:lnTo>
                  <a:lnTo>
                    <a:pt x="219" y="2756"/>
                  </a:lnTo>
                  <a:lnTo>
                    <a:pt x="351" y="2581"/>
                  </a:lnTo>
                  <a:lnTo>
                    <a:pt x="389" y="2579"/>
                  </a:lnTo>
                  <a:lnTo>
                    <a:pt x="425" y="2577"/>
                  </a:lnTo>
                  <a:close/>
                  <a:moveTo>
                    <a:pt x="1309" y="2564"/>
                  </a:moveTo>
                  <a:lnTo>
                    <a:pt x="1325" y="2592"/>
                  </a:lnTo>
                  <a:lnTo>
                    <a:pt x="1343" y="2617"/>
                  </a:lnTo>
                  <a:lnTo>
                    <a:pt x="1157" y="2868"/>
                  </a:lnTo>
                  <a:lnTo>
                    <a:pt x="1122" y="2866"/>
                  </a:lnTo>
                  <a:lnTo>
                    <a:pt x="1086" y="2864"/>
                  </a:lnTo>
                  <a:lnTo>
                    <a:pt x="1309" y="2564"/>
                  </a:lnTo>
                  <a:close/>
                  <a:moveTo>
                    <a:pt x="228" y="2564"/>
                  </a:moveTo>
                  <a:lnTo>
                    <a:pt x="261" y="2570"/>
                  </a:lnTo>
                  <a:lnTo>
                    <a:pt x="293" y="2577"/>
                  </a:lnTo>
                  <a:lnTo>
                    <a:pt x="183" y="2723"/>
                  </a:lnTo>
                  <a:lnTo>
                    <a:pt x="161" y="2702"/>
                  </a:lnTo>
                  <a:lnTo>
                    <a:pt x="141" y="2680"/>
                  </a:lnTo>
                  <a:lnTo>
                    <a:pt x="228" y="2564"/>
                  </a:lnTo>
                  <a:close/>
                  <a:moveTo>
                    <a:pt x="594" y="2534"/>
                  </a:moveTo>
                  <a:lnTo>
                    <a:pt x="369" y="2836"/>
                  </a:lnTo>
                  <a:lnTo>
                    <a:pt x="340" y="2826"/>
                  </a:lnTo>
                  <a:lnTo>
                    <a:pt x="313" y="2814"/>
                  </a:lnTo>
                  <a:lnTo>
                    <a:pt x="498" y="2564"/>
                  </a:lnTo>
                  <a:lnTo>
                    <a:pt x="550" y="2548"/>
                  </a:lnTo>
                  <a:lnTo>
                    <a:pt x="594" y="2534"/>
                  </a:lnTo>
                  <a:close/>
                  <a:moveTo>
                    <a:pt x="118" y="2528"/>
                  </a:moveTo>
                  <a:lnTo>
                    <a:pt x="147" y="2539"/>
                  </a:lnTo>
                  <a:lnTo>
                    <a:pt x="174" y="2548"/>
                  </a:lnTo>
                  <a:lnTo>
                    <a:pt x="109" y="2642"/>
                  </a:lnTo>
                  <a:lnTo>
                    <a:pt x="89" y="2617"/>
                  </a:lnTo>
                  <a:lnTo>
                    <a:pt x="72" y="2592"/>
                  </a:lnTo>
                  <a:lnTo>
                    <a:pt x="118" y="2528"/>
                  </a:lnTo>
                  <a:close/>
                  <a:moveTo>
                    <a:pt x="3657" y="2496"/>
                  </a:moveTo>
                  <a:lnTo>
                    <a:pt x="3671" y="2525"/>
                  </a:lnTo>
                  <a:lnTo>
                    <a:pt x="3686" y="2557"/>
                  </a:lnTo>
                  <a:lnTo>
                    <a:pt x="3400" y="2944"/>
                  </a:lnTo>
                  <a:lnTo>
                    <a:pt x="3376" y="2931"/>
                  </a:lnTo>
                  <a:lnTo>
                    <a:pt x="3356" y="2926"/>
                  </a:lnTo>
                  <a:lnTo>
                    <a:pt x="3340" y="2922"/>
                  </a:lnTo>
                  <a:lnTo>
                    <a:pt x="3657" y="2496"/>
                  </a:lnTo>
                  <a:close/>
                  <a:moveTo>
                    <a:pt x="0" y="2469"/>
                  </a:moveTo>
                  <a:lnTo>
                    <a:pt x="2" y="2469"/>
                  </a:lnTo>
                  <a:lnTo>
                    <a:pt x="4" y="2470"/>
                  </a:lnTo>
                  <a:lnTo>
                    <a:pt x="7" y="2472"/>
                  </a:lnTo>
                  <a:lnTo>
                    <a:pt x="13" y="2476"/>
                  </a:lnTo>
                  <a:lnTo>
                    <a:pt x="18" y="2479"/>
                  </a:lnTo>
                  <a:lnTo>
                    <a:pt x="32" y="2487"/>
                  </a:lnTo>
                  <a:lnTo>
                    <a:pt x="51" y="2496"/>
                  </a:lnTo>
                  <a:lnTo>
                    <a:pt x="72" y="2507"/>
                  </a:lnTo>
                  <a:lnTo>
                    <a:pt x="42" y="2548"/>
                  </a:lnTo>
                  <a:lnTo>
                    <a:pt x="29" y="2525"/>
                  </a:lnTo>
                  <a:lnTo>
                    <a:pt x="18" y="2507"/>
                  </a:lnTo>
                  <a:lnTo>
                    <a:pt x="11" y="2490"/>
                  </a:lnTo>
                  <a:lnTo>
                    <a:pt x="7" y="2483"/>
                  </a:lnTo>
                  <a:lnTo>
                    <a:pt x="4" y="2478"/>
                  </a:lnTo>
                  <a:lnTo>
                    <a:pt x="2" y="2472"/>
                  </a:lnTo>
                  <a:lnTo>
                    <a:pt x="0" y="2470"/>
                  </a:lnTo>
                  <a:lnTo>
                    <a:pt x="0" y="2469"/>
                  </a:lnTo>
                  <a:close/>
                  <a:moveTo>
                    <a:pt x="3821" y="2458"/>
                  </a:moveTo>
                  <a:lnTo>
                    <a:pt x="3831" y="2479"/>
                  </a:lnTo>
                  <a:lnTo>
                    <a:pt x="3840" y="2503"/>
                  </a:lnTo>
                  <a:lnTo>
                    <a:pt x="3847" y="2521"/>
                  </a:lnTo>
                  <a:lnTo>
                    <a:pt x="3850" y="2530"/>
                  </a:lnTo>
                  <a:lnTo>
                    <a:pt x="3854" y="2535"/>
                  </a:lnTo>
                  <a:lnTo>
                    <a:pt x="3856" y="2541"/>
                  </a:lnTo>
                  <a:lnTo>
                    <a:pt x="3858" y="2545"/>
                  </a:lnTo>
                  <a:lnTo>
                    <a:pt x="3858" y="2545"/>
                  </a:lnTo>
                  <a:lnTo>
                    <a:pt x="3856" y="2545"/>
                  </a:lnTo>
                  <a:lnTo>
                    <a:pt x="3854" y="2545"/>
                  </a:lnTo>
                  <a:lnTo>
                    <a:pt x="3849" y="2543"/>
                  </a:lnTo>
                  <a:lnTo>
                    <a:pt x="3841" y="2541"/>
                  </a:lnTo>
                  <a:lnTo>
                    <a:pt x="3832" y="2539"/>
                  </a:lnTo>
                  <a:lnTo>
                    <a:pt x="3809" y="2528"/>
                  </a:lnTo>
                  <a:lnTo>
                    <a:pt x="3778" y="2514"/>
                  </a:lnTo>
                  <a:lnTo>
                    <a:pt x="3821" y="2458"/>
                  </a:lnTo>
                  <a:close/>
                  <a:moveTo>
                    <a:pt x="1254" y="2458"/>
                  </a:moveTo>
                  <a:lnTo>
                    <a:pt x="1267" y="2487"/>
                  </a:lnTo>
                  <a:lnTo>
                    <a:pt x="1282" y="2516"/>
                  </a:lnTo>
                  <a:lnTo>
                    <a:pt x="1025" y="2864"/>
                  </a:lnTo>
                  <a:lnTo>
                    <a:pt x="952" y="2864"/>
                  </a:lnTo>
                  <a:lnTo>
                    <a:pt x="1254" y="2458"/>
                  </a:lnTo>
                  <a:close/>
                  <a:moveTo>
                    <a:pt x="802" y="2434"/>
                  </a:moveTo>
                  <a:lnTo>
                    <a:pt x="489" y="2857"/>
                  </a:lnTo>
                  <a:lnTo>
                    <a:pt x="481" y="2855"/>
                  </a:lnTo>
                  <a:lnTo>
                    <a:pt x="472" y="2855"/>
                  </a:lnTo>
                  <a:lnTo>
                    <a:pt x="463" y="2855"/>
                  </a:lnTo>
                  <a:lnTo>
                    <a:pt x="420" y="2850"/>
                  </a:lnTo>
                  <a:lnTo>
                    <a:pt x="699" y="2474"/>
                  </a:lnTo>
                  <a:lnTo>
                    <a:pt x="720" y="2461"/>
                  </a:lnTo>
                  <a:lnTo>
                    <a:pt x="744" y="2451"/>
                  </a:lnTo>
                  <a:lnTo>
                    <a:pt x="769" y="2442"/>
                  </a:lnTo>
                  <a:lnTo>
                    <a:pt x="802" y="2434"/>
                  </a:lnTo>
                  <a:close/>
                  <a:moveTo>
                    <a:pt x="867" y="2429"/>
                  </a:moveTo>
                  <a:lnTo>
                    <a:pt x="905" y="2432"/>
                  </a:lnTo>
                  <a:lnTo>
                    <a:pt x="936" y="2438"/>
                  </a:lnTo>
                  <a:lnTo>
                    <a:pt x="619" y="2864"/>
                  </a:lnTo>
                  <a:lnTo>
                    <a:pt x="583" y="2863"/>
                  </a:lnTo>
                  <a:lnTo>
                    <a:pt x="548" y="2859"/>
                  </a:lnTo>
                  <a:lnTo>
                    <a:pt x="867" y="2429"/>
                  </a:lnTo>
                  <a:close/>
                  <a:moveTo>
                    <a:pt x="4573" y="2353"/>
                  </a:moveTo>
                  <a:lnTo>
                    <a:pt x="4589" y="2387"/>
                  </a:lnTo>
                  <a:lnTo>
                    <a:pt x="4600" y="2418"/>
                  </a:lnTo>
                  <a:lnTo>
                    <a:pt x="4605" y="2445"/>
                  </a:lnTo>
                  <a:lnTo>
                    <a:pt x="4609" y="2465"/>
                  </a:lnTo>
                  <a:lnTo>
                    <a:pt x="4611" y="2479"/>
                  </a:lnTo>
                  <a:lnTo>
                    <a:pt x="4611" y="2485"/>
                  </a:lnTo>
                  <a:lnTo>
                    <a:pt x="4611" y="2485"/>
                  </a:lnTo>
                  <a:lnTo>
                    <a:pt x="4609" y="2483"/>
                  </a:lnTo>
                  <a:lnTo>
                    <a:pt x="4605" y="2481"/>
                  </a:lnTo>
                  <a:lnTo>
                    <a:pt x="4598" y="2476"/>
                  </a:lnTo>
                  <a:lnTo>
                    <a:pt x="4587" y="2469"/>
                  </a:lnTo>
                  <a:lnTo>
                    <a:pt x="4571" y="2458"/>
                  </a:lnTo>
                  <a:lnTo>
                    <a:pt x="4551" y="2443"/>
                  </a:lnTo>
                  <a:lnTo>
                    <a:pt x="4524" y="2423"/>
                  </a:lnTo>
                  <a:lnTo>
                    <a:pt x="4524" y="2423"/>
                  </a:lnTo>
                  <a:lnTo>
                    <a:pt x="4524" y="2423"/>
                  </a:lnTo>
                  <a:lnTo>
                    <a:pt x="4522" y="2422"/>
                  </a:lnTo>
                  <a:lnTo>
                    <a:pt x="4573" y="2353"/>
                  </a:lnTo>
                  <a:close/>
                  <a:moveTo>
                    <a:pt x="3774" y="2339"/>
                  </a:moveTo>
                  <a:lnTo>
                    <a:pt x="3782" y="2358"/>
                  </a:lnTo>
                  <a:lnTo>
                    <a:pt x="3789" y="2378"/>
                  </a:lnTo>
                  <a:lnTo>
                    <a:pt x="3791" y="2385"/>
                  </a:lnTo>
                  <a:lnTo>
                    <a:pt x="3794" y="2393"/>
                  </a:lnTo>
                  <a:lnTo>
                    <a:pt x="3798" y="2402"/>
                  </a:lnTo>
                  <a:lnTo>
                    <a:pt x="3738" y="2487"/>
                  </a:lnTo>
                  <a:lnTo>
                    <a:pt x="3716" y="2474"/>
                  </a:lnTo>
                  <a:lnTo>
                    <a:pt x="3697" y="2467"/>
                  </a:lnTo>
                  <a:lnTo>
                    <a:pt x="3680" y="2463"/>
                  </a:lnTo>
                  <a:lnTo>
                    <a:pt x="3774" y="2339"/>
                  </a:lnTo>
                  <a:close/>
                  <a:moveTo>
                    <a:pt x="1207" y="2333"/>
                  </a:moveTo>
                  <a:lnTo>
                    <a:pt x="1231" y="2402"/>
                  </a:lnTo>
                  <a:lnTo>
                    <a:pt x="889" y="2864"/>
                  </a:lnTo>
                  <a:lnTo>
                    <a:pt x="853" y="2864"/>
                  </a:lnTo>
                  <a:lnTo>
                    <a:pt x="816" y="2866"/>
                  </a:lnTo>
                  <a:lnTo>
                    <a:pt x="1207" y="2333"/>
                  </a:lnTo>
                  <a:close/>
                  <a:moveTo>
                    <a:pt x="4502" y="2266"/>
                  </a:moveTo>
                  <a:lnTo>
                    <a:pt x="4506" y="2268"/>
                  </a:lnTo>
                  <a:lnTo>
                    <a:pt x="4508" y="2270"/>
                  </a:lnTo>
                  <a:lnTo>
                    <a:pt x="4511" y="2272"/>
                  </a:lnTo>
                  <a:lnTo>
                    <a:pt x="4529" y="2290"/>
                  </a:lnTo>
                  <a:lnTo>
                    <a:pt x="4546" y="2310"/>
                  </a:lnTo>
                  <a:lnTo>
                    <a:pt x="4480" y="2396"/>
                  </a:lnTo>
                  <a:lnTo>
                    <a:pt x="4450" y="2385"/>
                  </a:lnTo>
                  <a:lnTo>
                    <a:pt x="4419" y="2380"/>
                  </a:lnTo>
                  <a:lnTo>
                    <a:pt x="4502" y="2266"/>
                  </a:lnTo>
                  <a:close/>
                  <a:moveTo>
                    <a:pt x="4417" y="2201"/>
                  </a:moveTo>
                  <a:lnTo>
                    <a:pt x="4442" y="2217"/>
                  </a:lnTo>
                  <a:lnTo>
                    <a:pt x="4466" y="2234"/>
                  </a:lnTo>
                  <a:lnTo>
                    <a:pt x="4359" y="2378"/>
                  </a:lnTo>
                  <a:lnTo>
                    <a:pt x="4299" y="2378"/>
                  </a:lnTo>
                  <a:lnTo>
                    <a:pt x="4296" y="2378"/>
                  </a:lnTo>
                  <a:lnTo>
                    <a:pt x="4290" y="2378"/>
                  </a:lnTo>
                  <a:lnTo>
                    <a:pt x="4285" y="2376"/>
                  </a:lnTo>
                  <a:lnTo>
                    <a:pt x="4417" y="2201"/>
                  </a:lnTo>
                  <a:close/>
                  <a:moveTo>
                    <a:pt x="1175" y="2198"/>
                  </a:moveTo>
                  <a:lnTo>
                    <a:pt x="1191" y="2273"/>
                  </a:lnTo>
                  <a:lnTo>
                    <a:pt x="753" y="2866"/>
                  </a:lnTo>
                  <a:lnTo>
                    <a:pt x="717" y="2866"/>
                  </a:lnTo>
                  <a:lnTo>
                    <a:pt x="681" y="2864"/>
                  </a:lnTo>
                  <a:lnTo>
                    <a:pt x="1175" y="2198"/>
                  </a:lnTo>
                  <a:close/>
                  <a:moveTo>
                    <a:pt x="4323" y="2143"/>
                  </a:moveTo>
                  <a:lnTo>
                    <a:pt x="4350" y="2158"/>
                  </a:lnTo>
                  <a:lnTo>
                    <a:pt x="4374" y="2174"/>
                  </a:lnTo>
                  <a:lnTo>
                    <a:pt x="4227" y="2375"/>
                  </a:lnTo>
                  <a:lnTo>
                    <a:pt x="4193" y="2373"/>
                  </a:lnTo>
                  <a:lnTo>
                    <a:pt x="4158" y="2369"/>
                  </a:lnTo>
                  <a:lnTo>
                    <a:pt x="4323" y="2143"/>
                  </a:lnTo>
                  <a:close/>
                  <a:moveTo>
                    <a:pt x="4229" y="2089"/>
                  </a:moveTo>
                  <a:lnTo>
                    <a:pt x="4256" y="2104"/>
                  </a:lnTo>
                  <a:lnTo>
                    <a:pt x="4281" y="2120"/>
                  </a:lnTo>
                  <a:lnTo>
                    <a:pt x="4098" y="2364"/>
                  </a:lnTo>
                  <a:lnTo>
                    <a:pt x="4031" y="2355"/>
                  </a:lnTo>
                  <a:lnTo>
                    <a:pt x="4229" y="2089"/>
                  </a:lnTo>
                  <a:close/>
                  <a:moveTo>
                    <a:pt x="871" y="2060"/>
                  </a:moveTo>
                  <a:lnTo>
                    <a:pt x="892" y="2085"/>
                  </a:lnTo>
                  <a:lnTo>
                    <a:pt x="907" y="2111"/>
                  </a:lnTo>
                  <a:lnTo>
                    <a:pt x="771" y="2295"/>
                  </a:lnTo>
                  <a:lnTo>
                    <a:pt x="740" y="2284"/>
                  </a:lnTo>
                  <a:lnTo>
                    <a:pt x="710" y="2277"/>
                  </a:lnTo>
                  <a:lnTo>
                    <a:pt x="871" y="2060"/>
                  </a:lnTo>
                  <a:close/>
                  <a:moveTo>
                    <a:pt x="4131" y="2038"/>
                  </a:moveTo>
                  <a:lnTo>
                    <a:pt x="4158" y="2053"/>
                  </a:lnTo>
                  <a:lnTo>
                    <a:pt x="4184" y="2066"/>
                  </a:lnTo>
                  <a:lnTo>
                    <a:pt x="3977" y="2346"/>
                  </a:lnTo>
                  <a:lnTo>
                    <a:pt x="3948" y="2339"/>
                  </a:lnTo>
                  <a:lnTo>
                    <a:pt x="3917" y="2329"/>
                  </a:lnTo>
                  <a:lnTo>
                    <a:pt x="4131" y="2038"/>
                  </a:lnTo>
                  <a:close/>
                  <a:moveTo>
                    <a:pt x="328" y="2038"/>
                  </a:moveTo>
                  <a:lnTo>
                    <a:pt x="328" y="2038"/>
                  </a:lnTo>
                  <a:lnTo>
                    <a:pt x="328" y="2038"/>
                  </a:lnTo>
                  <a:lnTo>
                    <a:pt x="329" y="2038"/>
                  </a:lnTo>
                  <a:lnTo>
                    <a:pt x="331" y="2040"/>
                  </a:lnTo>
                  <a:lnTo>
                    <a:pt x="335" y="2042"/>
                  </a:lnTo>
                  <a:lnTo>
                    <a:pt x="342" y="2044"/>
                  </a:lnTo>
                  <a:lnTo>
                    <a:pt x="355" y="2051"/>
                  </a:lnTo>
                  <a:lnTo>
                    <a:pt x="375" y="2058"/>
                  </a:lnTo>
                  <a:lnTo>
                    <a:pt x="380" y="2060"/>
                  </a:lnTo>
                  <a:lnTo>
                    <a:pt x="387" y="2064"/>
                  </a:lnTo>
                  <a:lnTo>
                    <a:pt x="393" y="2066"/>
                  </a:lnTo>
                  <a:lnTo>
                    <a:pt x="398" y="2066"/>
                  </a:lnTo>
                  <a:lnTo>
                    <a:pt x="369" y="2105"/>
                  </a:lnTo>
                  <a:lnTo>
                    <a:pt x="355" y="2085"/>
                  </a:lnTo>
                  <a:lnTo>
                    <a:pt x="344" y="2067"/>
                  </a:lnTo>
                  <a:lnTo>
                    <a:pt x="335" y="2053"/>
                  </a:lnTo>
                  <a:lnTo>
                    <a:pt x="331" y="2048"/>
                  </a:lnTo>
                  <a:lnTo>
                    <a:pt x="329" y="2042"/>
                  </a:lnTo>
                  <a:lnTo>
                    <a:pt x="328" y="2040"/>
                  </a:lnTo>
                  <a:lnTo>
                    <a:pt x="328" y="2038"/>
                  </a:lnTo>
                  <a:close/>
                  <a:moveTo>
                    <a:pt x="1162" y="2033"/>
                  </a:moveTo>
                  <a:lnTo>
                    <a:pt x="1164" y="2078"/>
                  </a:lnTo>
                  <a:lnTo>
                    <a:pt x="1168" y="2125"/>
                  </a:lnTo>
                  <a:lnTo>
                    <a:pt x="949" y="2418"/>
                  </a:lnTo>
                  <a:lnTo>
                    <a:pt x="938" y="2407"/>
                  </a:lnTo>
                  <a:lnTo>
                    <a:pt x="925" y="2393"/>
                  </a:lnTo>
                  <a:lnTo>
                    <a:pt x="907" y="2375"/>
                  </a:lnTo>
                  <a:lnTo>
                    <a:pt x="1162" y="2033"/>
                  </a:lnTo>
                  <a:close/>
                  <a:moveTo>
                    <a:pt x="563" y="2029"/>
                  </a:moveTo>
                  <a:lnTo>
                    <a:pt x="445" y="2187"/>
                  </a:lnTo>
                  <a:lnTo>
                    <a:pt x="402" y="2147"/>
                  </a:lnTo>
                  <a:lnTo>
                    <a:pt x="467" y="2058"/>
                  </a:lnTo>
                  <a:lnTo>
                    <a:pt x="489" y="2051"/>
                  </a:lnTo>
                  <a:lnTo>
                    <a:pt x="512" y="2044"/>
                  </a:lnTo>
                  <a:lnTo>
                    <a:pt x="541" y="2033"/>
                  </a:lnTo>
                  <a:lnTo>
                    <a:pt x="548" y="2031"/>
                  </a:lnTo>
                  <a:lnTo>
                    <a:pt x="556" y="2029"/>
                  </a:lnTo>
                  <a:lnTo>
                    <a:pt x="563" y="2029"/>
                  </a:lnTo>
                  <a:close/>
                  <a:moveTo>
                    <a:pt x="766" y="2022"/>
                  </a:moveTo>
                  <a:lnTo>
                    <a:pt x="800" y="2026"/>
                  </a:lnTo>
                  <a:lnTo>
                    <a:pt x="827" y="2035"/>
                  </a:lnTo>
                  <a:lnTo>
                    <a:pt x="657" y="2263"/>
                  </a:lnTo>
                  <a:lnTo>
                    <a:pt x="626" y="2257"/>
                  </a:lnTo>
                  <a:lnTo>
                    <a:pt x="595" y="2250"/>
                  </a:lnTo>
                  <a:lnTo>
                    <a:pt x="766" y="2022"/>
                  </a:lnTo>
                  <a:close/>
                  <a:moveTo>
                    <a:pt x="706" y="2015"/>
                  </a:moveTo>
                  <a:lnTo>
                    <a:pt x="541" y="2239"/>
                  </a:lnTo>
                  <a:lnTo>
                    <a:pt x="541" y="2237"/>
                  </a:lnTo>
                  <a:lnTo>
                    <a:pt x="539" y="2235"/>
                  </a:lnTo>
                  <a:lnTo>
                    <a:pt x="538" y="2235"/>
                  </a:lnTo>
                  <a:lnTo>
                    <a:pt x="510" y="2228"/>
                  </a:lnTo>
                  <a:lnTo>
                    <a:pt x="485" y="2214"/>
                  </a:lnTo>
                  <a:lnTo>
                    <a:pt x="634" y="2017"/>
                  </a:lnTo>
                  <a:lnTo>
                    <a:pt x="670" y="2015"/>
                  </a:lnTo>
                  <a:lnTo>
                    <a:pt x="706" y="2015"/>
                  </a:lnTo>
                  <a:close/>
                  <a:moveTo>
                    <a:pt x="4037" y="1984"/>
                  </a:moveTo>
                  <a:lnTo>
                    <a:pt x="4060" y="2001"/>
                  </a:lnTo>
                  <a:lnTo>
                    <a:pt x="4088" y="2015"/>
                  </a:lnTo>
                  <a:lnTo>
                    <a:pt x="3865" y="2311"/>
                  </a:lnTo>
                  <a:lnTo>
                    <a:pt x="3836" y="2302"/>
                  </a:lnTo>
                  <a:lnTo>
                    <a:pt x="3809" y="2292"/>
                  </a:lnTo>
                  <a:lnTo>
                    <a:pt x="4037" y="1984"/>
                  </a:lnTo>
                  <a:close/>
                  <a:moveTo>
                    <a:pt x="2321" y="1917"/>
                  </a:moveTo>
                  <a:lnTo>
                    <a:pt x="2330" y="1986"/>
                  </a:lnTo>
                  <a:lnTo>
                    <a:pt x="2342" y="2066"/>
                  </a:lnTo>
                  <a:lnTo>
                    <a:pt x="2355" y="2154"/>
                  </a:lnTo>
                  <a:lnTo>
                    <a:pt x="2368" y="2248"/>
                  </a:lnTo>
                  <a:lnTo>
                    <a:pt x="2382" y="2348"/>
                  </a:lnTo>
                  <a:lnTo>
                    <a:pt x="2399" y="2449"/>
                  </a:lnTo>
                  <a:lnTo>
                    <a:pt x="2413" y="2552"/>
                  </a:lnTo>
                  <a:lnTo>
                    <a:pt x="2428" y="2655"/>
                  </a:lnTo>
                  <a:lnTo>
                    <a:pt x="2442" y="2756"/>
                  </a:lnTo>
                  <a:lnTo>
                    <a:pt x="2456" y="2852"/>
                  </a:lnTo>
                  <a:lnTo>
                    <a:pt x="2471" y="2942"/>
                  </a:lnTo>
                  <a:lnTo>
                    <a:pt x="2482" y="3023"/>
                  </a:lnTo>
                  <a:lnTo>
                    <a:pt x="2402" y="3034"/>
                  </a:lnTo>
                  <a:lnTo>
                    <a:pt x="2323" y="3038"/>
                  </a:lnTo>
                  <a:lnTo>
                    <a:pt x="2234" y="3032"/>
                  </a:lnTo>
                  <a:lnTo>
                    <a:pt x="2149" y="3022"/>
                  </a:lnTo>
                  <a:lnTo>
                    <a:pt x="2163" y="2931"/>
                  </a:lnTo>
                  <a:lnTo>
                    <a:pt x="2178" y="2836"/>
                  </a:lnTo>
                  <a:lnTo>
                    <a:pt x="2194" y="2736"/>
                  </a:lnTo>
                  <a:lnTo>
                    <a:pt x="2210" y="2633"/>
                  </a:lnTo>
                  <a:lnTo>
                    <a:pt x="2225" y="2530"/>
                  </a:lnTo>
                  <a:lnTo>
                    <a:pt x="2241" y="2427"/>
                  </a:lnTo>
                  <a:lnTo>
                    <a:pt x="2257" y="2328"/>
                  </a:lnTo>
                  <a:lnTo>
                    <a:pt x="2272" y="2232"/>
                  </a:lnTo>
                  <a:lnTo>
                    <a:pt x="2286" y="2142"/>
                  </a:lnTo>
                  <a:lnTo>
                    <a:pt x="2299" y="2057"/>
                  </a:lnTo>
                  <a:lnTo>
                    <a:pt x="2310" y="1982"/>
                  </a:lnTo>
                  <a:lnTo>
                    <a:pt x="2321" y="1917"/>
                  </a:lnTo>
                  <a:close/>
                  <a:moveTo>
                    <a:pt x="3952" y="1914"/>
                  </a:moveTo>
                  <a:lnTo>
                    <a:pt x="3997" y="1954"/>
                  </a:lnTo>
                  <a:lnTo>
                    <a:pt x="3760" y="2273"/>
                  </a:lnTo>
                  <a:lnTo>
                    <a:pt x="3758" y="2273"/>
                  </a:lnTo>
                  <a:lnTo>
                    <a:pt x="3758" y="2272"/>
                  </a:lnTo>
                  <a:lnTo>
                    <a:pt x="3758" y="2272"/>
                  </a:lnTo>
                  <a:lnTo>
                    <a:pt x="3758" y="2275"/>
                  </a:lnTo>
                  <a:lnTo>
                    <a:pt x="3134" y="3119"/>
                  </a:lnTo>
                  <a:lnTo>
                    <a:pt x="3130" y="3117"/>
                  </a:lnTo>
                  <a:lnTo>
                    <a:pt x="3128" y="3116"/>
                  </a:lnTo>
                  <a:lnTo>
                    <a:pt x="3126" y="3114"/>
                  </a:lnTo>
                  <a:lnTo>
                    <a:pt x="3124" y="3114"/>
                  </a:lnTo>
                  <a:lnTo>
                    <a:pt x="3124" y="3114"/>
                  </a:lnTo>
                  <a:lnTo>
                    <a:pt x="3124" y="3114"/>
                  </a:lnTo>
                  <a:lnTo>
                    <a:pt x="3126" y="3116"/>
                  </a:lnTo>
                  <a:lnTo>
                    <a:pt x="3126" y="3119"/>
                  </a:lnTo>
                  <a:lnTo>
                    <a:pt x="3126" y="3125"/>
                  </a:lnTo>
                  <a:lnTo>
                    <a:pt x="2610" y="3826"/>
                  </a:lnTo>
                  <a:lnTo>
                    <a:pt x="2610" y="3768"/>
                  </a:lnTo>
                  <a:lnTo>
                    <a:pt x="2618" y="3714"/>
                  </a:lnTo>
                  <a:lnTo>
                    <a:pt x="3952" y="1914"/>
                  </a:lnTo>
                  <a:close/>
                  <a:moveTo>
                    <a:pt x="2241" y="1912"/>
                  </a:moveTo>
                  <a:lnTo>
                    <a:pt x="2230" y="1979"/>
                  </a:lnTo>
                  <a:lnTo>
                    <a:pt x="2219" y="2053"/>
                  </a:lnTo>
                  <a:lnTo>
                    <a:pt x="2205" y="2136"/>
                  </a:lnTo>
                  <a:lnTo>
                    <a:pt x="2192" y="2226"/>
                  </a:lnTo>
                  <a:lnTo>
                    <a:pt x="2178" y="2320"/>
                  </a:lnTo>
                  <a:lnTo>
                    <a:pt x="2161" y="2420"/>
                  </a:lnTo>
                  <a:lnTo>
                    <a:pt x="2147" y="2521"/>
                  </a:lnTo>
                  <a:lnTo>
                    <a:pt x="2131" y="2622"/>
                  </a:lnTo>
                  <a:lnTo>
                    <a:pt x="2114" y="2723"/>
                  </a:lnTo>
                  <a:lnTo>
                    <a:pt x="2100" y="2821"/>
                  </a:lnTo>
                  <a:lnTo>
                    <a:pt x="2085" y="2917"/>
                  </a:lnTo>
                  <a:lnTo>
                    <a:pt x="2071" y="3007"/>
                  </a:lnTo>
                  <a:lnTo>
                    <a:pt x="1993" y="2986"/>
                  </a:lnTo>
                  <a:lnTo>
                    <a:pt x="1919" y="2958"/>
                  </a:lnTo>
                  <a:lnTo>
                    <a:pt x="1846" y="2926"/>
                  </a:lnTo>
                  <a:lnTo>
                    <a:pt x="1778" y="2888"/>
                  </a:lnTo>
                  <a:lnTo>
                    <a:pt x="1810" y="2821"/>
                  </a:lnTo>
                  <a:lnTo>
                    <a:pt x="1845" y="2747"/>
                  </a:lnTo>
                  <a:lnTo>
                    <a:pt x="1881" y="2669"/>
                  </a:lnTo>
                  <a:lnTo>
                    <a:pt x="1919" y="2590"/>
                  </a:lnTo>
                  <a:lnTo>
                    <a:pt x="1959" y="2507"/>
                  </a:lnTo>
                  <a:lnTo>
                    <a:pt x="1998" y="2423"/>
                  </a:lnTo>
                  <a:lnTo>
                    <a:pt x="2038" y="2340"/>
                  </a:lnTo>
                  <a:lnTo>
                    <a:pt x="2076" y="2259"/>
                  </a:lnTo>
                  <a:lnTo>
                    <a:pt x="2114" y="2179"/>
                  </a:lnTo>
                  <a:lnTo>
                    <a:pt x="2149" y="2104"/>
                  </a:lnTo>
                  <a:lnTo>
                    <a:pt x="2183" y="2035"/>
                  </a:lnTo>
                  <a:lnTo>
                    <a:pt x="2214" y="1970"/>
                  </a:lnTo>
                  <a:lnTo>
                    <a:pt x="2241" y="1912"/>
                  </a:lnTo>
                  <a:close/>
                  <a:moveTo>
                    <a:pt x="2400" y="1907"/>
                  </a:moveTo>
                  <a:lnTo>
                    <a:pt x="2428" y="1964"/>
                  </a:lnTo>
                  <a:lnTo>
                    <a:pt x="2458" y="2029"/>
                  </a:lnTo>
                  <a:lnTo>
                    <a:pt x="2491" y="2102"/>
                  </a:lnTo>
                  <a:lnTo>
                    <a:pt x="2529" y="2178"/>
                  </a:lnTo>
                  <a:lnTo>
                    <a:pt x="2567" y="2259"/>
                  </a:lnTo>
                  <a:lnTo>
                    <a:pt x="2605" y="2340"/>
                  </a:lnTo>
                  <a:lnTo>
                    <a:pt x="2645" y="2425"/>
                  </a:lnTo>
                  <a:lnTo>
                    <a:pt x="2685" y="2510"/>
                  </a:lnTo>
                  <a:lnTo>
                    <a:pt x="2724" y="2593"/>
                  </a:lnTo>
                  <a:lnTo>
                    <a:pt x="2762" y="2673"/>
                  </a:lnTo>
                  <a:lnTo>
                    <a:pt x="2799" y="2751"/>
                  </a:lnTo>
                  <a:lnTo>
                    <a:pt x="2833" y="2823"/>
                  </a:lnTo>
                  <a:lnTo>
                    <a:pt x="2864" y="2888"/>
                  </a:lnTo>
                  <a:lnTo>
                    <a:pt x="2793" y="2928"/>
                  </a:lnTo>
                  <a:lnTo>
                    <a:pt x="2719" y="2960"/>
                  </a:lnTo>
                  <a:lnTo>
                    <a:pt x="2641" y="2987"/>
                  </a:lnTo>
                  <a:lnTo>
                    <a:pt x="2561" y="3009"/>
                  </a:lnTo>
                  <a:lnTo>
                    <a:pt x="2549" y="2928"/>
                  </a:lnTo>
                  <a:lnTo>
                    <a:pt x="2536" y="2837"/>
                  </a:lnTo>
                  <a:lnTo>
                    <a:pt x="2522" y="2742"/>
                  </a:lnTo>
                  <a:lnTo>
                    <a:pt x="2507" y="2640"/>
                  </a:lnTo>
                  <a:lnTo>
                    <a:pt x="2493" y="2539"/>
                  </a:lnTo>
                  <a:lnTo>
                    <a:pt x="2476" y="2436"/>
                  </a:lnTo>
                  <a:lnTo>
                    <a:pt x="2462" y="2333"/>
                  </a:lnTo>
                  <a:lnTo>
                    <a:pt x="2447" y="2235"/>
                  </a:lnTo>
                  <a:lnTo>
                    <a:pt x="2435" y="2142"/>
                  </a:lnTo>
                  <a:lnTo>
                    <a:pt x="2422" y="2055"/>
                  </a:lnTo>
                  <a:lnTo>
                    <a:pt x="2409" y="1975"/>
                  </a:lnTo>
                  <a:lnTo>
                    <a:pt x="2400" y="1907"/>
                  </a:lnTo>
                  <a:close/>
                  <a:moveTo>
                    <a:pt x="2170" y="1876"/>
                  </a:moveTo>
                  <a:lnTo>
                    <a:pt x="2143" y="1932"/>
                  </a:lnTo>
                  <a:lnTo>
                    <a:pt x="2113" y="1995"/>
                  </a:lnTo>
                  <a:lnTo>
                    <a:pt x="2080" y="2064"/>
                  </a:lnTo>
                  <a:lnTo>
                    <a:pt x="2046" y="2138"/>
                  </a:lnTo>
                  <a:lnTo>
                    <a:pt x="2008" y="2216"/>
                  </a:lnTo>
                  <a:lnTo>
                    <a:pt x="1970" y="2297"/>
                  </a:lnTo>
                  <a:lnTo>
                    <a:pt x="1932" y="2380"/>
                  </a:lnTo>
                  <a:lnTo>
                    <a:pt x="1892" y="2461"/>
                  </a:lnTo>
                  <a:lnTo>
                    <a:pt x="1852" y="2545"/>
                  </a:lnTo>
                  <a:lnTo>
                    <a:pt x="1814" y="2626"/>
                  </a:lnTo>
                  <a:lnTo>
                    <a:pt x="1778" y="2702"/>
                  </a:lnTo>
                  <a:lnTo>
                    <a:pt x="1743" y="2776"/>
                  </a:lnTo>
                  <a:lnTo>
                    <a:pt x="1711" y="2845"/>
                  </a:lnTo>
                  <a:lnTo>
                    <a:pt x="1649" y="2798"/>
                  </a:lnTo>
                  <a:lnTo>
                    <a:pt x="1591" y="2747"/>
                  </a:lnTo>
                  <a:lnTo>
                    <a:pt x="1537" y="2691"/>
                  </a:lnTo>
                  <a:lnTo>
                    <a:pt x="1488" y="2631"/>
                  </a:lnTo>
                  <a:lnTo>
                    <a:pt x="1539" y="2575"/>
                  </a:lnTo>
                  <a:lnTo>
                    <a:pt x="1595" y="2514"/>
                  </a:lnTo>
                  <a:lnTo>
                    <a:pt x="1655" y="2447"/>
                  </a:lnTo>
                  <a:lnTo>
                    <a:pt x="1716" y="2380"/>
                  </a:lnTo>
                  <a:lnTo>
                    <a:pt x="1778" y="2310"/>
                  </a:lnTo>
                  <a:lnTo>
                    <a:pt x="1841" y="2241"/>
                  </a:lnTo>
                  <a:lnTo>
                    <a:pt x="1903" y="2172"/>
                  </a:lnTo>
                  <a:lnTo>
                    <a:pt x="1964" y="2104"/>
                  </a:lnTo>
                  <a:lnTo>
                    <a:pt x="2022" y="2040"/>
                  </a:lnTo>
                  <a:lnTo>
                    <a:pt x="2076" y="1981"/>
                  </a:lnTo>
                  <a:lnTo>
                    <a:pt x="2125" y="1925"/>
                  </a:lnTo>
                  <a:lnTo>
                    <a:pt x="2170" y="1876"/>
                  </a:lnTo>
                  <a:close/>
                  <a:moveTo>
                    <a:pt x="2471" y="1872"/>
                  </a:moveTo>
                  <a:lnTo>
                    <a:pt x="2514" y="1921"/>
                  </a:lnTo>
                  <a:lnTo>
                    <a:pt x="2565" y="1975"/>
                  </a:lnTo>
                  <a:lnTo>
                    <a:pt x="2619" y="2035"/>
                  </a:lnTo>
                  <a:lnTo>
                    <a:pt x="2676" y="2098"/>
                  </a:lnTo>
                  <a:lnTo>
                    <a:pt x="2737" y="2165"/>
                  </a:lnTo>
                  <a:lnTo>
                    <a:pt x="2799" y="2234"/>
                  </a:lnTo>
                  <a:lnTo>
                    <a:pt x="2862" y="2304"/>
                  </a:lnTo>
                  <a:lnTo>
                    <a:pt x="2925" y="2373"/>
                  </a:lnTo>
                  <a:lnTo>
                    <a:pt x="2987" y="2442"/>
                  </a:lnTo>
                  <a:lnTo>
                    <a:pt x="3048" y="2508"/>
                  </a:lnTo>
                  <a:lnTo>
                    <a:pt x="3105" y="2570"/>
                  </a:lnTo>
                  <a:lnTo>
                    <a:pt x="3157" y="2629"/>
                  </a:lnTo>
                  <a:lnTo>
                    <a:pt x="3108" y="2689"/>
                  </a:lnTo>
                  <a:lnTo>
                    <a:pt x="3054" y="2745"/>
                  </a:lnTo>
                  <a:lnTo>
                    <a:pt x="2994" y="2798"/>
                  </a:lnTo>
                  <a:lnTo>
                    <a:pt x="2933" y="2845"/>
                  </a:lnTo>
                  <a:lnTo>
                    <a:pt x="2900" y="2779"/>
                  </a:lnTo>
                  <a:lnTo>
                    <a:pt x="2866" y="2707"/>
                  </a:lnTo>
                  <a:lnTo>
                    <a:pt x="2829" y="2629"/>
                  </a:lnTo>
                  <a:lnTo>
                    <a:pt x="2791" y="2550"/>
                  </a:lnTo>
                  <a:lnTo>
                    <a:pt x="2753" y="2467"/>
                  </a:lnTo>
                  <a:lnTo>
                    <a:pt x="2714" y="2384"/>
                  </a:lnTo>
                  <a:lnTo>
                    <a:pt x="2674" y="2301"/>
                  </a:lnTo>
                  <a:lnTo>
                    <a:pt x="2636" y="2219"/>
                  </a:lnTo>
                  <a:lnTo>
                    <a:pt x="2598" y="2140"/>
                  </a:lnTo>
                  <a:lnTo>
                    <a:pt x="2561" y="2064"/>
                  </a:lnTo>
                  <a:lnTo>
                    <a:pt x="2529" y="1993"/>
                  </a:lnTo>
                  <a:lnTo>
                    <a:pt x="2498" y="1928"/>
                  </a:lnTo>
                  <a:lnTo>
                    <a:pt x="2471" y="1872"/>
                  </a:lnTo>
                  <a:close/>
                  <a:moveTo>
                    <a:pt x="2540" y="1831"/>
                  </a:moveTo>
                  <a:lnTo>
                    <a:pt x="2600" y="1869"/>
                  </a:lnTo>
                  <a:lnTo>
                    <a:pt x="2666" y="1910"/>
                  </a:lnTo>
                  <a:lnTo>
                    <a:pt x="2739" y="1954"/>
                  </a:lnTo>
                  <a:lnTo>
                    <a:pt x="2815" y="2001"/>
                  </a:lnTo>
                  <a:lnTo>
                    <a:pt x="2891" y="2049"/>
                  </a:lnTo>
                  <a:lnTo>
                    <a:pt x="2969" y="2098"/>
                  </a:lnTo>
                  <a:lnTo>
                    <a:pt x="3047" y="2145"/>
                  </a:lnTo>
                  <a:lnTo>
                    <a:pt x="3121" y="2192"/>
                  </a:lnTo>
                  <a:lnTo>
                    <a:pt x="3193" y="2237"/>
                  </a:lnTo>
                  <a:lnTo>
                    <a:pt x="3258" y="2279"/>
                  </a:lnTo>
                  <a:lnTo>
                    <a:pt x="3318" y="2315"/>
                  </a:lnTo>
                  <a:lnTo>
                    <a:pt x="3289" y="2402"/>
                  </a:lnTo>
                  <a:lnTo>
                    <a:pt x="3249" y="2485"/>
                  </a:lnTo>
                  <a:lnTo>
                    <a:pt x="3204" y="2563"/>
                  </a:lnTo>
                  <a:lnTo>
                    <a:pt x="3152" y="2505"/>
                  </a:lnTo>
                  <a:lnTo>
                    <a:pt x="3097" y="2445"/>
                  </a:lnTo>
                  <a:lnTo>
                    <a:pt x="3039" y="2380"/>
                  </a:lnTo>
                  <a:lnTo>
                    <a:pt x="2980" y="2315"/>
                  </a:lnTo>
                  <a:lnTo>
                    <a:pt x="2918" y="2248"/>
                  </a:lnTo>
                  <a:lnTo>
                    <a:pt x="2857" y="2181"/>
                  </a:lnTo>
                  <a:lnTo>
                    <a:pt x="2797" y="2114"/>
                  </a:lnTo>
                  <a:lnTo>
                    <a:pt x="2739" y="2049"/>
                  </a:lnTo>
                  <a:lnTo>
                    <a:pt x="2683" y="1988"/>
                  </a:lnTo>
                  <a:lnTo>
                    <a:pt x="2630" y="1930"/>
                  </a:lnTo>
                  <a:lnTo>
                    <a:pt x="2583" y="1878"/>
                  </a:lnTo>
                  <a:lnTo>
                    <a:pt x="2540" y="1831"/>
                  </a:lnTo>
                  <a:close/>
                  <a:moveTo>
                    <a:pt x="3881" y="1829"/>
                  </a:moveTo>
                  <a:lnTo>
                    <a:pt x="3901" y="1849"/>
                  </a:lnTo>
                  <a:lnTo>
                    <a:pt x="3919" y="1876"/>
                  </a:lnTo>
                  <a:lnTo>
                    <a:pt x="2677" y="3553"/>
                  </a:lnTo>
                  <a:lnTo>
                    <a:pt x="2695" y="3502"/>
                  </a:lnTo>
                  <a:lnTo>
                    <a:pt x="2710" y="3461"/>
                  </a:lnTo>
                  <a:lnTo>
                    <a:pt x="2717" y="3425"/>
                  </a:lnTo>
                  <a:lnTo>
                    <a:pt x="2721" y="3396"/>
                  </a:lnTo>
                  <a:lnTo>
                    <a:pt x="3881" y="1829"/>
                  </a:lnTo>
                  <a:close/>
                  <a:moveTo>
                    <a:pt x="1180" y="1825"/>
                  </a:moveTo>
                  <a:lnTo>
                    <a:pt x="1171" y="1885"/>
                  </a:lnTo>
                  <a:lnTo>
                    <a:pt x="1164" y="1945"/>
                  </a:lnTo>
                  <a:lnTo>
                    <a:pt x="869" y="2346"/>
                  </a:lnTo>
                  <a:lnTo>
                    <a:pt x="865" y="2342"/>
                  </a:lnTo>
                  <a:lnTo>
                    <a:pt x="862" y="2340"/>
                  </a:lnTo>
                  <a:lnTo>
                    <a:pt x="858" y="2339"/>
                  </a:lnTo>
                  <a:lnTo>
                    <a:pt x="838" y="2324"/>
                  </a:lnTo>
                  <a:lnTo>
                    <a:pt x="818" y="2315"/>
                  </a:lnTo>
                  <a:lnTo>
                    <a:pt x="1180" y="1825"/>
                  </a:lnTo>
                  <a:close/>
                  <a:moveTo>
                    <a:pt x="2111" y="1823"/>
                  </a:moveTo>
                  <a:lnTo>
                    <a:pt x="2067" y="1870"/>
                  </a:lnTo>
                  <a:lnTo>
                    <a:pt x="2020" y="1925"/>
                  </a:lnTo>
                  <a:lnTo>
                    <a:pt x="1966" y="1984"/>
                  </a:lnTo>
                  <a:lnTo>
                    <a:pt x="1910" y="2046"/>
                  </a:lnTo>
                  <a:lnTo>
                    <a:pt x="1852" y="2111"/>
                  </a:lnTo>
                  <a:lnTo>
                    <a:pt x="1790" y="2179"/>
                  </a:lnTo>
                  <a:lnTo>
                    <a:pt x="1729" y="2248"/>
                  </a:lnTo>
                  <a:lnTo>
                    <a:pt x="1667" y="2315"/>
                  </a:lnTo>
                  <a:lnTo>
                    <a:pt x="1607" y="2382"/>
                  </a:lnTo>
                  <a:lnTo>
                    <a:pt x="1548" y="2447"/>
                  </a:lnTo>
                  <a:lnTo>
                    <a:pt x="1493" y="2508"/>
                  </a:lnTo>
                  <a:lnTo>
                    <a:pt x="1441" y="2566"/>
                  </a:lnTo>
                  <a:lnTo>
                    <a:pt x="1394" y="2485"/>
                  </a:lnTo>
                  <a:lnTo>
                    <a:pt x="1354" y="2398"/>
                  </a:lnTo>
                  <a:lnTo>
                    <a:pt x="1321" y="2308"/>
                  </a:lnTo>
                  <a:lnTo>
                    <a:pt x="1397" y="2261"/>
                  </a:lnTo>
                  <a:lnTo>
                    <a:pt x="1475" y="2212"/>
                  </a:lnTo>
                  <a:lnTo>
                    <a:pt x="1555" y="2163"/>
                  </a:lnTo>
                  <a:lnTo>
                    <a:pt x="1635" y="2114"/>
                  </a:lnTo>
                  <a:lnTo>
                    <a:pt x="1714" y="2067"/>
                  </a:lnTo>
                  <a:lnTo>
                    <a:pt x="1790" y="2020"/>
                  </a:lnTo>
                  <a:lnTo>
                    <a:pt x="1865" y="1975"/>
                  </a:lnTo>
                  <a:lnTo>
                    <a:pt x="1935" y="1932"/>
                  </a:lnTo>
                  <a:lnTo>
                    <a:pt x="2000" y="1892"/>
                  </a:lnTo>
                  <a:lnTo>
                    <a:pt x="2058" y="1856"/>
                  </a:lnTo>
                  <a:lnTo>
                    <a:pt x="2111" y="1823"/>
                  </a:lnTo>
                  <a:close/>
                  <a:moveTo>
                    <a:pt x="2064" y="1760"/>
                  </a:moveTo>
                  <a:lnTo>
                    <a:pt x="2008" y="1796"/>
                  </a:lnTo>
                  <a:lnTo>
                    <a:pt x="1944" y="1834"/>
                  </a:lnTo>
                  <a:lnTo>
                    <a:pt x="1874" y="1878"/>
                  </a:lnTo>
                  <a:lnTo>
                    <a:pt x="1798" y="1925"/>
                  </a:lnTo>
                  <a:lnTo>
                    <a:pt x="1718" y="1973"/>
                  </a:lnTo>
                  <a:lnTo>
                    <a:pt x="1635" y="2024"/>
                  </a:lnTo>
                  <a:lnTo>
                    <a:pt x="1551" y="2075"/>
                  </a:lnTo>
                  <a:lnTo>
                    <a:pt x="1466" y="2127"/>
                  </a:lnTo>
                  <a:lnTo>
                    <a:pt x="1383" y="2178"/>
                  </a:lnTo>
                  <a:lnTo>
                    <a:pt x="1302" y="2228"/>
                  </a:lnTo>
                  <a:lnTo>
                    <a:pt x="1287" y="2132"/>
                  </a:lnTo>
                  <a:lnTo>
                    <a:pt x="1282" y="2035"/>
                  </a:lnTo>
                  <a:lnTo>
                    <a:pt x="1285" y="1979"/>
                  </a:lnTo>
                  <a:lnTo>
                    <a:pt x="1365" y="1957"/>
                  </a:lnTo>
                  <a:lnTo>
                    <a:pt x="1452" y="1932"/>
                  </a:lnTo>
                  <a:lnTo>
                    <a:pt x="1542" y="1907"/>
                  </a:lnTo>
                  <a:lnTo>
                    <a:pt x="1635" y="1881"/>
                  </a:lnTo>
                  <a:lnTo>
                    <a:pt x="1729" y="1854"/>
                  </a:lnTo>
                  <a:lnTo>
                    <a:pt x="1819" y="1829"/>
                  </a:lnTo>
                  <a:lnTo>
                    <a:pt x="1908" y="1805"/>
                  </a:lnTo>
                  <a:lnTo>
                    <a:pt x="1989" y="1782"/>
                  </a:lnTo>
                  <a:lnTo>
                    <a:pt x="2064" y="1760"/>
                  </a:lnTo>
                  <a:close/>
                  <a:moveTo>
                    <a:pt x="3796" y="1760"/>
                  </a:moveTo>
                  <a:lnTo>
                    <a:pt x="3821" y="1776"/>
                  </a:lnTo>
                  <a:lnTo>
                    <a:pt x="3845" y="1793"/>
                  </a:lnTo>
                  <a:lnTo>
                    <a:pt x="3342" y="2472"/>
                  </a:lnTo>
                  <a:lnTo>
                    <a:pt x="3367" y="2411"/>
                  </a:lnTo>
                  <a:lnTo>
                    <a:pt x="3391" y="2349"/>
                  </a:lnTo>
                  <a:lnTo>
                    <a:pt x="3409" y="2282"/>
                  </a:lnTo>
                  <a:lnTo>
                    <a:pt x="3796" y="1760"/>
                  </a:lnTo>
                  <a:close/>
                  <a:moveTo>
                    <a:pt x="2574" y="1760"/>
                  </a:moveTo>
                  <a:lnTo>
                    <a:pt x="2647" y="1780"/>
                  </a:lnTo>
                  <a:lnTo>
                    <a:pt x="2728" y="1804"/>
                  </a:lnTo>
                  <a:lnTo>
                    <a:pt x="2815" y="1827"/>
                  </a:lnTo>
                  <a:lnTo>
                    <a:pt x="2905" y="1852"/>
                  </a:lnTo>
                  <a:lnTo>
                    <a:pt x="3000" y="1879"/>
                  </a:lnTo>
                  <a:lnTo>
                    <a:pt x="3094" y="1907"/>
                  </a:lnTo>
                  <a:lnTo>
                    <a:pt x="3186" y="1932"/>
                  </a:lnTo>
                  <a:lnTo>
                    <a:pt x="3275" y="1957"/>
                  </a:lnTo>
                  <a:lnTo>
                    <a:pt x="3358" y="1981"/>
                  </a:lnTo>
                  <a:lnTo>
                    <a:pt x="3362" y="2035"/>
                  </a:lnTo>
                  <a:lnTo>
                    <a:pt x="3356" y="2138"/>
                  </a:lnTo>
                  <a:lnTo>
                    <a:pt x="3340" y="2237"/>
                  </a:lnTo>
                  <a:lnTo>
                    <a:pt x="3278" y="2199"/>
                  </a:lnTo>
                  <a:lnTo>
                    <a:pt x="3211" y="2156"/>
                  </a:lnTo>
                  <a:lnTo>
                    <a:pt x="3141" y="2113"/>
                  </a:lnTo>
                  <a:lnTo>
                    <a:pt x="3067" y="2066"/>
                  </a:lnTo>
                  <a:lnTo>
                    <a:pt x="2991" y="2019"/>
                  </a:lnTo>
                  <a:lnTo>
                    <a:pt x="2913" y="1972"/>
                  </a:lnTo>
                  <a:lnTo>
                    <a:pt x="2838" y="1925"/>
                  </a:lnTo>
                  <a:lnTo>
                    <a:pt x="2766" y="1879"/>
                  </a:lnTo>
                  <a:lnTo>
                    <a:pt x="2695" y="1836"/>
                  </a:lnTo>
                  <a:lnTo>
                    <a:pt x="2632" y="1796"/>
                  </a:lnTo>
                  <a:lnTo>
                    <a:pt x="2574" y="1760"/>
                  </a:lnTo>
                  <a:close/>
                  <a:moveTo>
                    <a:pt x="2601" y="1688"/>
                  </a:moveTo>
                  <a:lnTo>
                    <a:pt x="3296" y="1688"/>
                  </a:lnTo>
                  <a:lnTo>
                    <a:pt x="3320" y="1755"/>
                  </a:lnTo>
                  <a:lnTo>
                    <a:pt x="3338" y="1825"/>
                  </a:lnTo>
                  <a:lnTo>
                    <a:pt x="3351" y="1898"/>
                  </a:lnTo>
                  <a:lnTo>
                    <a:pt x="3269" y="1876"/>
                  </a:lnTo>
                  <a:lnTo>
                    <a:pt x="3184" y="1851"/>
                  </a:lnTo>
                  <a:lnTo>
                    <a:pt x="3096" y="1825"/>
                  </a:lnTo>
                  <a:lnTo>
                    <a:pt x="3007" y="1802"/>
                  </a:lnTo>
                  <a:lnTo>
                    <a:pt x="2918" y="1776"/>
                  </a:lnTo>
                  <a:lnTo>
                    <a:pt x="2831" y="1751"/>
                  </a:lnTo>
                  <a:lnTo>
                    <a:pt x="2748" y="1728"/>
                  </a:lnTo>
                  <a:lnTo>
                    <a:pt x="2672" y="1706"/>
                  </a:lnTo>
                  <a:lnTo>
                    <a:pt x="2601" y="1688"/>
                  </a:lnTo>
                  <a:close/>
                  <a:moveTo>
                    <a:pt x="1347" y="1688"/>
                  </a:moveTo>
                  <a:lnTo>
                    <a:pt x="2040" y="1688"/>
                  </a:lnTo>
                  <a:lnTo>
                    <a:pt x="1960" y="1710"/>
                  </a:lnTo>
                  <a:lnTo>
                    <a:pt x="1872" y="1735"/>
                  </a:lnTo>
                  <a:lnTo>
                    <a:pt x="1776" y="1762"/>
                  </a:lnTo>
                  <a:lnTo>
                    <a:pt x="1676" y="1789"/>
                  </a:lnTo>
                  <a:lnTo>
                    <a:pt x="1577" y="1816"/>
                  </a:lnTo>
                  <a:lnTo>
                    <a:pt x="1477" y="1845"/>
                  </a:lnTo>
                  <a:lnTo>
                    <a:pt x="1381" y="1872"/>
                  </a:lnTo>
                  <a:lnTo>
                    <a:pt x="1292" y="1896"/>
                  </a:lnTo>
                  <a:lnTo>
                    <a:pt x="1305" y="1825"/>
                  </a:lnTo>
                  <a:lnTo>
                    <a:pt x="1323" y="1755"/>
                  </a:lnTo>
                  <a:lnTo>
                    <a:pt x="1347" y="1688"/>
                  </a:lnTo>
                  <a:close/>
                  <a:moveTo>
                    <a:pt x="3948" y="1554"/>
                  </a:moveTo>
                  <a:lnTo>
                    <a:pt x="3975" y="1574"/>
                  </a:lnTo>
                  <a:lnTo>
                    <a:pt x="3995" y="1592"/>
                  </a:lnTo>
                  <a:lnTo>
                    <a:pt x="3964" y="1632"/>
                  </a:lnTo>
                  <a:lnTo>
                    <a:pt x="3926" y="1641"/>
                  </a:lnTo>
                  <a:lnTo>
                    <a:pt x="3878" y="1650"/>
                  </a:lnTo>
                  <a:lnTo>
                    <a:pt x="3948" y="1554"/>
                  </a:lnTo>
                  <a:close/>
                  <a:moveTo>
                    <a:pt x="3854" y="1504"/>
                  </a:moveTo>
                  <a:lnTo>
                    <a:pt x="3883" y="1518"/>
                  </a:lnTo>
                  <a:lnTo>
                    <a:pt x="3896" y="1523"/>
                  </a:lnTo>
                  <a:lnTo>
                    <a:pt x="3907" y="1529"/>
                  </a:lnTo>
                  <a:lnTo>
                    <a:pt x="3798" y="1673"/>
                  </a:lnTo>
                  <a:lnTo>
                    <a:pt x="3765" y="1688"/>
                  </a:lnTo>
                  <a:lnTo>
                    <a:pt x="3742" y="1699"/>
                  </a:lnTo>
                  <a:lnTo>
                    <a:pt x="3726" y="1708"/>
                  </a:lnTo>
                  <a:lnTo>
                    <a:pt x="3718" y="1713"/>
                  </a:lnTo>
                  <a:lnTo>
                    <a:pt x="3716" y="1715"/>
                  </a:lnTo>
                  <a:lnTo>
                    <a:pt x="3718" y="1717"/>
                  </a:lnTo>
                  <a:lnTo>
                    <a:pt x="3726" y="1720"/>
                  </a:lnTo>
                  <a:lnTo>
                    <a:pt x="3738" y="1726"/>
                  </a:lnTo>
                  <a:lnTo>
                    <a:pt x="3754" y="1735"/>
                  </a:lnTo>
                  <a:lnTo>
                    <a:pt x="3432" y="2170"/>
                  </a:lnTo>
                  <a:lnTo>
                    <a:pt x="3438" y="2116"/>
                  </a:lnTo>
                  <a:lnTo>
                    <a:pt x="3439" y="2058"/>
                  </a:lnTo>
                  <a:lnTo>
                    <a:pt x="3854" y="1504"/>
                  </a:lnTo>
                  <a:close/>
                  <a:moveTo>
                    <a:pt x="3749" y="1458"/>
                  </a:moveTo>
                  <a:lnTo>
                    <a:pt x="3778" y="1471"/>
                  </a:lnTo>
                  <a:lnTo>
                    <a:pt x="3807" y="1482"/>
                  </a:lnTo>
                  <a:lnTo>
                    <a:pt x="3439" y="1975"/>
                  </a:lnTo>
                  <a:lnTo>
                    <a:pt x="3436" y="1932"/>
                  </a:lnTo>
                  <a:lnTo>
                    <a:pt x="3432" y="1888"/>
                  </a:lnTo>
                  <a:lnTo>
                    <a:pt x="3749" y="1458"/>
                  </a:lnTo>
                  <a:close/>
                  <a:moveTo>
                    <a:pt x="3164" y="1449"/>
                  </a:moveTo>
                  <a:lnTo>
                    <a:pt x="3217" y="1527"/>
                  </a:lnTo>
                  <a:lnTo>
                    <a:pt x="3262" y="1610"/>
                  </a:lnTo>
                  <a:lnTo>
                    <a:pt x="2600" y="1610"/>
                  </a:lnTo>
                  <a:lnTo>
                    <a:pt x="2681" y="1587"/>
                  </a:lnTo>
                  <a:lnTo>
                    <a:pt x="2764" y="1563"/>
                  </a:lnTo>
                  <a:lnTo>
                    <a:pt x="2851" y="1538"/>
                  </a:lnTo>
                  <a:lnTo>
                    <a:pt x="2938" y="1514"/>
                  </a:lnTo>
                  <a:lnTo>
                    <a:pt x="3019" y="1491"/>
                  </a:lnTo>
                  <a:lnTo>
                    <a:pt x="3097" y="1469"/>
                  </a:lnTo>
                  <a:lnTo>
                    <a:pt x="3164" y="1449"/>
                  </a:lnTo>
                  <a:close/>
                  <a:moveTo>
                    <a:pt x="1477" y="1449"/>
                  </a:moveTo>
                  <a:lnTo>
                    <a:pt x="1546" y="1469"/>
                  </a:lnTo>
                  <a:lnTo>
                    <a:pt x="1624" y="1491"/>
                  </a:lnTo>
                  <a:lnTo>
                    <a:pt x="1705" y="1514"/>
                  </a:lnTo>
                  <a:lnTo>
                    <a:pt x="1792" y="1538"/>
                  </a:lnTo>
                  <a:lnTo>
                    <a:pt x="1879" y="1563"/>
                  </a:lnTo>
                  <a:lnTo>
                    <a:pt x="1962" y="1587"/>
                  </a:lnTo>
                  <a:lnTo>
                    <a:pt x="2044" y="1610"/>
                  </a:lnTo>
                  <a:lnTo>
                    <a:pt x="1381" y="1610"/>
                  </a:lnTo>
                  <a:lnTo>
                    <a:pt x="1426" y="1527"/>
                  </a:lnTo>
                  <a:lnTo>
                    <a:pt x="1477" y="1449"/>
                  </a:lnTo>
                  <a:close/>
                  <a:moveTo>
                    <a:pt x="3653" y="1408"/>
                  </a:moveTo>
                  <a:lnTo>
                    <a:pt x="3662" y="1415"/>
                  </a:lnTo>
                  <a:lnTo>
                    <a:pt x="3680" y="1426"/>
                  </a:lnTo>
                  <a:lnTo>
                    <a:pt x="3706" y="1437"/>
                  </a:lnTo>
                  <a:lnTo>
                    <a:pt x="3421" y="1822"/>
                  </a:lnTo>
                  <a:lnTo>
                    <a:pt x="3403" y="1744"/>
                  </a:lnTo>
                  <a:lnTo>
                    <a:pt x="3653" y="1408"/>
                  </a:lnTo>
                  <a:close/>
                  <a:moveTo>
                    <a:pt x="909" y="1279"/>
                  </a:moveTo>
                  <a:lnTo>
                    <a:pt x="934" y="1296"/>
                  </a:lnTo>
                  <a:lnTo>
                    <a:pt x="959" y="1310"/>
                  </a:lnTo>
                  <a:lnTo>
                    <a:pt x="710" y="1648"/>
                  </a:lnTo>
                  <a:lnTo>
                    <a:pt x="684" y="1583"/>
                  </a:lnTo>
                  <a:lnTo>
                    <a:pt x="909" y="1279"/>
                  </a:lnTo>
                  <a:close/>
                  <a:moveTo>
                    <a:pt x="3000" y="1274"/>
                  </a:moveTo>
                  <a:lnTo>
                    <a:pt x="3058" y="1328"/>
                  </a:lnTo>
                  <a:lnTo>
                    <a:pt x="3112" y="1384"/>
                  </a:lnTo>
                  <a:lnTo>
                    <a:pt x="3045" y="1404"/>
                  </a:lnTo>
                  <a:lnTo>
                    <a:pt x="2971" y="1424"/>
                  </a:lnTo>
                  <a:lnTo>
                    <a:pt x="2893" y="1448"/>
                  </a:lnTo>
                  <a:lnTo>
                    <a:pt x="2811" y="1469"/>
                  </a:lnTo>
                  <a:lnTo>
                    <a:pt x="2732" y="1493"/>
                  </a:lnTo>
                  <a:lnTo>
                    <a:pt x="2652" y="1514"/>
                  </a:lnTo>
                  <a:lnTo>
                    <a:pt x="2578" y="1536"/>
                  </a:lnTo>
                  <a:lnTo>
                    <a:pt x="2645" y="1495"/>
                  </a:lnTo>
                  <a:lnTo>
                    <a:pt x="2717" y="1449"/>
                  </a:lnTo>
                  <a:lnTo>
                    <a:pt x="2790" y="1404"/>
                  </a:lnTo>
                  <a:lnTo>
                    <a:pt x="2862" y="1359"/>
                  </a:lnTo>
                  <a:lnTo>
                    <a:pt x="2933" y="1316"/>
                  </a:lnTo>
                  <a:lnTo>
                    <a:pt x="3000" y="1274"/>
                  </a:lnTo>
                  <a:close/>
                  <a:moveTo>
                    <a:pt x="1644" y="1274"/>
                  </a:moveTo>
                  <a:lnTo>
                    <a:pt x="1711" y="1316"/>
                  </a:lnTo>
                  <a:lnTo>
                    <a:pt x="1781" y="1359"/>
                  </a:lnTo>
                  <a:lnTo>
                    <a:pt x="1854" y="1404"/>
                  </a:lnTo>
                  <a:lnTo>
                    <a:pt x="1926" y="1449"/>
                  </a:lnTo>
                  <a:lnTo>
                    <a:pt x="1998" y="1495"/>
                  </a:lnTo>
                  <a:lnTo>
                    <a:pt x="2065" y="1536"/>
                  </a:lnTo>
                  <a:lnTo>
                    <a:pt x="1991" y="1514"/>
                  </a:lnTo>
                  <a:lnTo>
                    <a:pt x="1912" y="1493"/>
                  </a:lnTo>
                  <a:lnTo>
                    <a:pt x="1832" y="1469"/>
                  </a:lnTo>
                  <a:lnTo>
                    <a:pt x="1750" y="1448"/>
                  </a:lnTo>
                  <a:lnTo>
                    <a:pt x="1673" y="1424"/>
                  </a:lnTo>
                  <a:lnTo>
                    <a:pt x="1598" y="1404"/>
                  </a:lnTo>
                  <a:lnTo>
                    <a:pt x="1531" y="1384"/>
                  </a:lnTo>
                  <a:lnTo>
                    <a:pt x="1586" y="1328"/>
                  </a:lnTo>
                  <a:lnTo>
                    <a:pt x="1644" y="1274"/>
                  </a:lnTo>
                  <a:close/>
                  <a:moveTo>
                    <a:pt x="838" y="1193"/>
                  </a:moveTo>
                  <a:lnTo>
                    <a:pt x="853" y="1222"/>
                  </a:lnTo>
                  <a:lnTo>
                    <a:pt x="872" y="1247"/>
                  </a:lnTo>
                  <a:lnTo>
                    <a:pt x="664" y="1529"/>
                  </a:lnTo>
                  <a:lnTo>
                    <a:pt x="652" y="1495"/>
                  </a:lnTo>
                  <a:lnTo>
                    <a:pt x="641" y="1458"/>
                  </a:lnTo>
                  <a:lnTo>
                    <a:pt x="838" y="1193"/>
                  </a:lnTo>
                  <a:close/>
                  <a:moveTo>
                    <a:pt x="2819" y="1153"/>
                  </a:moveTo>
                  <a:lnTo>
                    <a:pt x="2876" y="1187"/>
                  </a:lnTo>
                  <a:lnTo>
                    <a:pt x="2933" y="1223"/>
                  </a:lnTo>
                  <a:lnTo>
                    <a:pt x="2855" y="1272"/>
                  </a:lnTo>
                  <a:lnTo>
                    <a:pt x="2775" y="1323"/>
                  </a:lnTo>
                  <a:lnTo>
                    <a:pt x="2692" y="1373"/>
                  </a:lnTo>
                  <a:lnTo>
                    <a:pt x="2610" y="1424"/>
                  </a:lnTo>
                  <a:lnTo>
                    <a:pt x="2534" y="1471"/>
                  </a:lnTo>
                  <a:lnTo>
                    <a:pt x="2589" y="1411"/>
                  </a:lnTo>
                  <a:lnTo>
                    <a:pt x="2647" y="1346"/>
                  </a:lnTo>
                  <a:lnTo>
                    <a:pt x="2705" y="1281"/>
                  </a:lnTo>
                  <a:lnTo>
                    <a:pt x="2762" y="1216"/>
                  </a:lnTo>
                  <a:lnTo>
                    <a:pt x="2819" y="1153"/>
                  </a:lnTo>
                  <a:close/>
                  <a:moveTo>
                    <a:pt x="1825" y="1153"/>
                  </a:moveTo>
                  <a:lnTo>
                    <a:pt x="1881" y="1216"/>
                  </a:lnTo>
                  <a:lnTo>
                    <a:pt x="1939" y="1281"/>
                  </a:lnTo>
                  <a:lnTo>
                    <a:pt x="1997" y="1346"/>
                  </a:lnTo>
                  <a:lnTo>
                    <a:pt x="2055" y="1411"/>
                  </a:lnTo>
                  <a:lnTo>
                    <a:pt x="2109" y="1471"/>
                  </a:lnTo>
                  <a:lnTo>
                    <a:pt x="2033" y="1424"/>
                  </a:lnTo>
                  <a:lnTo>
                    <a:pt x="1951" y="1373"/>
                  </a:lnTo>
                  <a:lnTo>
                    <a:pt x="1868" y="1323"/>
                  </a:lnTo>
                  <a:lnTo>
                    <a:pt x="1788" y="1272"/>
                  </a:lnTo>
                  <a:lnTo>
                    <a:pt x="1711" y="1223"/>
                  </a:lnTo>
                  <a:lnTo>
                    <a:pt x="1767" y="1187"/>
                  </a:lnTo>
                  <a:lnTo>
                    <a:pt x="1825" y="1153"/>
                  </a:lnTo>
                  <a:close/>
                  <a:moveTo>
                    <a:pt x="4524" y="1144"/>
                  </a:moveTo>
                  <a:lnTo>
                    <a:pt x="4533" y="1149"/>
                  </a:lnTo>
                  <a:lnTo>
                    <a:pt x="4538" y="1153"/>
                  </a:lnTo>
                  <a:lnTo>
                    <a:pt x="4542" y="1157"/>
                  </a:lnTo>
                  <a:lnTo>
                    <a:pt x="4546" y="1158"/>
                  </a:lnTo>
                  <a:lnTo>
                    <a:pt x="4546" y="1160"/>
                  </a:lnTo>
                  <a:lnTo>
                    <a:pt x="4547" y="1162"/>
                  </a:lnTo>
                  <a:lnTo>
                    <a:pt x="4547" y="1162"/>
                  </a:lnTo>
                  <a:lnTo>
                    <a:pt x="4547" y="1162"/>
                  </a:lnTo>
                  <a:lnTo>
                    <a:pt x="4542" y="1162"/>
                  </a:lnTo>
                  <a:lnTo>
                    <a:pt x="4529" y="1162"/>
                  </a:lnTo>
                  <a:lnTo>
                    <a:pt x="4511" y="1164"/>
                  </a:lnTo>
                  <a:lnTo>
                    <a:pt x="4524" y="1144"/>
                  </a:lnTo>
                  <a:close/>
                  <a:moveTo>
                    <a:pt x="4426" y="1097"/>
                  </a:moveTo>
                  <a:lnTo>
                    <a:pt x="4432" y="1101"/>
                  </a:lnTo>
                  <a:lnTo>
                    <a:pt x="4439" y="1104"/>
                  </a:lnTo>
                  <a:lnTo>
                    <a:pt x="4446" y="1108"/>
                  </a:lnTo>
                  <a:lnTo>
                    <a:pt x="4464" y="1115"/>
                  </a:lnTo>
                  <a:lnTo>
                    <a:pt x="4480" y="1120"/>
                  </a:lnTo>
                  <a:lnTo>
                    <a:pt x="4448" y="1164"/>
                  </a:lnTo>
                  <a:lnTo>
                    <a:pt x="4412" y="1166"/>
                  </a:lnTo>
                  <a:lnTo>
                    <a:pt x="4372" y="1166"/>
                  </a:lnTo>
                  <a:lnTo>
                    <a:pt x="4426" y="1097"/>
                  </a:lnTo>
                  <a:close/>
                  <a:moveTo>
                    <a:pt x="2636" y="1079"/>
                  </a:moveTo>
                  <a:lnTo>
                    <a:pt x="2690" y="1097"/>
                  </a:lnTo>
                  <a:lnTo>
                    <a:pt x="2744" y="1119"/>
                  </a:lnTo>
                  <a:lnTo>
                    <a:pt x="2677" y="1194"/>
                  </a:lnTo>
                  <a:lnTo>
                    <a:pt x="2607" y="1272"/>
                  </a:lnTo>
                  <a:lnTo>
                    <a:pt x="2538" y="1348"/>
                  </a:lnTo>
                  <a:lnTo>
                    <a:pt x="2475" y="1420"/>
                  </a:lnTo>
                  <a:lnTo>
                    <a:pt x="2513" y="1339"/>
                  </a:lnTo>
                  <a:lnTo>
                    <a:pt x="2552" y="1252"/>
                  </a:lnTo>
                  <a:lnTo>
                    <a:pt x="2594" y="1166"/>
                  </a:lnTo>
                  <a:lnTo>
                    <a:pt x="2636" y="1079"/>
                  </a:lnTo>
                  <a:close/>
                  <a:moveTo>
                    <a:pt x="2008" y="1079"/>
                  </a:moveTo>
                  <a:lnTo>
                    <a:pt x="2049" y="1166"/>
                  </a:lnTo>
                  <a:lnTo>
                    <a:pt x="2091" y="1252"/>
                  </a:lnTo>
                  <a:lnTo>
                    <a:pt x="2131" y="1339"/>
                  </a:lnTo>
                  <a:lnTo>
                    <a:pt x="2170" y="1420"/>
                  </a:lnTo>
                  <a:lnTo>
                    <a:pt x="2105" y="1348"/>
                  </a:lnTo>
                  <a:lnTo>
                    <a:pt x="2036" y="1272"/>
                  </a:lnTo>
                  <a:lnTo>
                    <a:pt x="1966" y="1194"/>
                  </a:lnTo>
                  <a:lnTo>
                    <a:pt x="1899" y="1119"/>
                  </a:lnTo>
                  <a:lnTo>
                    <a:pt x="1953" y="1097"/>
                  </a:lnTo>
                  <a:lnTo>
                    <a:pt x="2008" y="1079"/>
                  </a:lnTo>
                  <a:close/>
                  <a:moveTo>
                    <a:pt x="800" y="1063"/>
                  </a:moveTo>
                  <a:lnTo>
                    <a:pt x="805" y="1082"/>
                  </a:lnTo>
                  <a:lnTo>
                    <a:pt x="813" y="1106"/>
                  </a:lnTo>
                  <a:lnTo>
                    <a:pt x="820" y="1135"/>
                  </a:lnTo>
                  <a:lnTo>
                    <a:pt x="626" y="1395"/>
                  </a:lnTo>
                  <a:lnTo>
                    <a:pt x="624" y="1345"/>
                  </a:lnTo>
                  <a:lnTo>
                    <a:pt x="626" y="1296"/>
                  </a:lnTo>
                  <a:lnTo>
                    <a:pt x="800" y="1063"/>
                  </a:lnTo>
                  <a:close/>
                  <a:moveTo>
                    <a:pt x="4321" y="1055"/>
                  </a:moveTo>
                  <a:lnTo>
                    <a:pt x="4348" y="1066"/>
                  </a:lnTo>
                  <a:lnTo>
                    <a:pt x="4377" y="1079"/>
                  </a:lnTo>
                  <a:lnTo>
                    <a:pt x="4310" y="1166"/>
                  </a:lnTo>
                  <a:lnTo>
                    <a:pt x="4272" y="1167"/>
                  </a:lnTo>
                  <a:lnTo>
                    <a:pt x="4236" y="1167"/>
                  </a:lnTo>
                  <a:lnTo>
                    <a:pt x="4321" y="1055"/>
                  </a:lnTo>
                  <a:close/>
                  <a:moveTo>
                    <a:pt x="2453" y="1041"/>
                  </a:moveTo>
                  <a:lnTo>
                    <a:pt x="2558" y="1059"/>
                  </a:lnTo>
                  <a:lnTo>
                    <a:pt x="2518" y="1142"/>
                  </a:lnTo>
                  <a:lnTo>
                    <a:pt x="2478" y="1227"/>
                  </a:lnTo>
                  <a:lnTo>
                    <a:pt x="2438" y="1310"/>
                  </a:lnTo>
                  <a:lnTo>
                    <a:pt x="2400" y="1388"/>
                  </a:lnTo>
                  <a:lnTo>
                    <a:pt x="2413" y="1305"/>
                  </a:lnTo>
                  <a:lnTo>
                    <a:pt x="2426" y="1218"/>
                  </a:lnTo>
                  <a:lnTo>
                    <a:pt x="2440" y="1129"/>
                  </a:lnTo>
                  <a:lnTo>
                    <a:pt x="2453" y="1041"/>
                  </a:lnTo>
                  <a:close/>
                  <a:moveTo>
                    <a:pt x="2190" y="1041"/>
                  </a:moveTo>
                  <a:lnTo>
                    <a:pt x="2203" y="1129"/>
                  </a:lnTo>
                  <a:lnTo>
                    <a:pt x="2218" y="1218"/>
                  </a:lnTo>
                  <a:lnTo>
                    <a:pt x="2230" y="1305"/>
                  </a:lnTo>
                  <a:lnTo>
                    <a:pt x="2243" y="1388"/>
                  </a:lnTo>
                  <a:lnTo>
                    <a:pt x="2205" y="1310"/>
                  </a:lnTo>
                  <a:lnTo>
                    <a:pt x="2165" y="1227"/>
                  </a:lnTo>
                  <a:lnTo>
                    <a:pt x="2125" y="1142"/>
                  </a:lnTo>
                  <a:lnTo>
                    <a:pt x="2085" y="1059"/>
                  </a:lnTo>
                  <a:lnTo>
                    <a:pt x="2138" y="1048"/>
                  </a:lnTo>
                  <a:lnTo>
                    <a:pt x="2190" y="1041"/>
                  </a:lnTo>
                  <a:close/>
                  <a:moveTo>
                    <a:pt x="2323" y="1032"/>
                  </a:moveTo>
                  <a:lnTo>
                    <a:pt x="2373" y="1034"/>
                  </a:lnTo>
                  <a:lnTo>
                    <a:pt x="2361" y="1122"/>
                  </a:lnTo>
                  <a:lnTo>
                    <a:pt x="2346" y="1209"/>
                  </a:lnTo>
                  <a:lnTo>
                    <a:pt x="2333" y="1296"/>
                  </a:lnTo>
                  <a:lnTo>
                    <a:pt x="2323" y="1377"/>
                  </a:lnTo>
                  <a:lnTo>
                    <a:pt x="2310" y="1296"/>
                  </a:lnTo>
                  <a:lnTo>
                    <a:pt x="2297" y="1209"/>
                  </a:lnTo>
                  <a:lnTo>
                    <a:pt x="2283" y="1122"/>
                  </a:lnTo>
                  <a:lnTo>
                    <a:pt x="2270" y="1034"/>
                  </a:lnTo>
                  <a:lnTo>
                    <a:pt x="2323" y="1032"/>
                  </a:lnTo>
                  <a:close/>
                  <a:moveTo>
                    <a:pt x="4207" y="1026"/>
                  </a:moveTo>
                  <a:lnTo>
                    <a:pt x="4238" y="1032"/>
                  </a:lnTo>
                  <a:lnTo>
                    <a:pt x="4269" y="1039"/>
                  </a:lnTo>
                  <a:lnTo>
                    <a:pt x="4171" y="1175"/>
                  </a:lnTo>
                  <a:lnTo>
                    <a:pt x="4138" y="1184"/>
                  </a:lnTo>
                  <a:lnTo>
                    <a:pt x="4111" y="1196"/>
                  </a:lnTo>
                  <a:lnTo>
                    <a:pt x="4089" y="1213"/>
                  </a:lnTo>
                  <a:lnTo>
                    <a:pt x="4069" y="1234"/>
                  </a:lnTo>
                  <a:lnTo>
                    <a:pt x="4055" y="1258"/>
                  </a:lnTo>
                  <a:lnTo>
                    <a:pt x="4042" y="1283"/>
                  </a:lnTo>
                  <a:lnTo>
                    <a:pt x="4026" y="1314"/>
                  </a:lnTo>
                  <a:lnTo>
                    <a:pt x="4004" y="1337"/>
                  </a:lnTo>
                  <a:lnTo>
                    <a:pt x="3981" y="1354"/>
                  </a:lnTo>
                  <a:lnTo>
                    <a:pt x="3952" y="1366"/>
                  </a:lnTo>
                  <a:lnTo>
                    <a:pt x="4207" y="1026"/>
                  </a:lnTo>
                  <a:close/>
                  <a:moveTo>
                    <a:pt x="4147" y="1023"/>
                  </a:moveTo>
                  <a:lnTo>
                    <a:pt x="3878" y="1384"/>
                  </a:lnTo>
                  <a:lnTo>
                    <a:pt x="3856" y="1388"/>
                  </a:lnTo>
                  <a:lnTo>
                    <a:pt x="3829" y="1390"/>
                  </a:lnTo>
                  <a:lnTo>
                    <a:pt x="3800" y="1391"/>
                  </a:lnTo>
                  <a:lnTo>
                    <a:pt x="4069" y="1030"/>
                  </a:lnTo>
                  <a:lnTo>
                    <a:pt x="4095" y="1028"/>
                  </a:lnTo>
                  <a:lnTo>
                    <a:pt x="4120" y="1025"/>
                  </a:lnTo>
                  <a:lnTo>
                    <a:pt x="4129" y="1023"/>
                  </a:lnTo>
                  <a:lnTo>
                    <a:pt x="4138" y="1023"/>
                  </a:lnTo>
                  <a:lnTo>
                    <a:pt x="4147" y="1023"/>
                  </a:lnTo>
                  <a:close/>
                  <a:moveTo>
                    <a:pt x="3939" y="1023"/>
                  </a:moveTo>
                  <a:lnTo>
                    <a:pt x="3974" y="1026"/>
                  </a:lnTo>
                  <a:lnTo>
                    <a:pt x="4008" y="1030"/>
                  </a:lnTo>
                  <a:lnTo>
                    <a:pt x="3738" y="1391"/>
                  </a:lnTo>
                  <a:lnTo>
                    <a:pt x="3698" y="1391"/>
                  </a:lnTo>
                  <a:lnTo>
                    <a:pt x="3666" y="1391"/>
                  </a:lnTo>
                  <a:lnTo>
                    <a:pt x="3939" y="1023"/>
                  </a:lnTo>
                  <a:close/>
                  <a:moveTo>
                    <a:pt x="3812" y="1012"/>
                  </a:moveTo>
                  <a:lnTo>
                    <a:pt x="3849" y="1014"/>
                  </a:lnTo>
                  <a:lnTo>
                    <a:pt x="3879" y="1017"/>
                  </a:lnTo>
                  <a:lnTo>
                    <a:pt x="3385" y="1686"/>
                  </a:lnTo>
                  <a:lnTo>
                    <a:pt x="3373" y="1652"/>
                  </a:lnTo>
                  <a:lnTo>
                    <a:pt x="3360" y="1619"/>
                  </a:lnTo>
                  <a:lnTo>
                    <a:pt x="3812" y="1012"/>
                  </a:lnTo>
                  <a:close/>
                  <a:moveTo>
                    <a:pt x="3684" y="1001"/>
                  </a:moveTo>
                  <a:lnTo>
                    <a:pt x="3704" y="1003"/>
                  </a:lnTo>
                  <a:lnTo>
                    <a:pt x="3726" y="1007"/>
                  </a:lnTo>
                  <a:lnTo>
                    <a:pt x="3754" y="1007"/>
                  </a:lnTo>
                  <a:lnTo>
                    <a:pt x="3336" y="1569"/>
                  </a:lnTo>
                  <a:lnTo>
                    <a:pt x="3322" y="1540"/>
                  </a:lnTo>
                  <a:lnTo>
                    <a:pt x="3307" y="1511"/>
                  </a:lnTo>
                  <a:lnTo>
                    <a:pt x="3684" y="1001"/>
                  </a:lnTo>
                  <a:close/>
                  <a:moveTo>
                    <a:pt x="3555" y="992"/>
                  </a:moveTo>
                  <a:lnTo>
                    <a:pt x="3624" y="998"/>
                  </a:lnTo>
                  <a:lnTo>
                    <a:pt x="3280" y="1464"/>
                  </a:lnTo>
                  <a:lnTo>
                    <a:pt x="3244" y="1410"/>
                  </a:lnTo>
                  <a:lnTo>
                    <a:pt x="3555" y="992"/>
                  </a:lnTo>
                  <a:close/>
                  <a:moveTo>
                    <a:pt x="1401" y="981"/>
                  </a:moveTo>
                  <a:lnTo>
                    <a:pt x="1407" y="1026"/>
                  </a:lnTo>
                  <a:lnTo>
                    <a:pt x="1412" y="1066"/>
                  </a:lnTo>
                  <a:lnTo>
                    <a:pt x="820" y="1863"/>
                  </a:lnTo>
                  <a:lnTo>
                    <a:pt x="805" y="1836"/>
                  </a:lnTo>
                  <a:lnTo>
                    <a:pt x="789" y="1807"/>
                  </a:lnTo>
                  <a:lnTo>
                    <a:pt x="1401" y="981"/>
                  </a:lnTo>
                  <a:close/>
                  <a:moveTo>
                    <a:pt x="3429" y="981"/>
                  </a:moveTo>
                  <a:lnTo>
                    <a:pt x="3459" y="983"/>
                  </a:lnTo>
                  <a:lnTo>
                    <a:pt x="3496" y="988"/>
                  </a:lnTo>
                  <a:lnTo>
                    <a:pt x="3213" y="1370"/>
                  </a:lnTo>
                  <a:lnTo>
                    <a:pt x="3175" y="1323"/>
                  </a:lnTo>
                  <a:lnTo>
                    <a:pt x="3429" y="981"/>
                  </a:lnTo>
                  <a:close/>
                  <a:moveTo>
                    <a:pt x="816" y="894"/>
                  </a:moveTo>
                  <a:lnTo>
                    <a:pt x="815" y="894"/>
                  </a:lnTo>
                  <a:lnTo>
                    <a:pt x="815" y="896"/>
                  </a:lnTo>
                  <a:lnTo>
                    <a:pt x="813" y="900"/>
                  </a:lnTo>
                  <a:lnTo>
                    <a:pt x="811" y="909"/>
                  </a:lnTo>
                  <a:lnTo>
                    <a:pt x="805" y="923"/>
                  </a:lnTo>
                  <a:lnTo>
                    <a:pt x="796" y="952"/>
                  </a:lnTo>
                  <a:lnTo>
                    <a:pt x="791" y="974"/>
                  </a:lnTo>
                  <a:lnTo>
                    <a:pt x="789" y="994"/>
                  </a:lnTo>
                  <a:lnTo>
                    <a:pt x="646" y="1184"/>
                  </a:lnTo>
                  <a:lnTo>
                    <a:pt x="664" y="1135"/>
                  </a:lnTo>
                  <a:lnTo>
                    <a:pt x="684" y="1090"/>
                  </a:lnTo>
                  <a:lnTo>
                    <a:pt x="708" y="1046"/>
                  </a:lnTo>
                  <a:lnTo>
                    <a:pt x="729" y="1008"/>
                  </a:lnTo>
                  <a:lnTo>
                    <a:pt x="751" y="976"/>
                  </a:lnTo>
                  <a:lnTo>
                    <a:pt x="771" y="947"/>
                  </a:lnTo>
                  <a:lnTo>
                    <a:pt x="789" y="925"/>
                  </a:lnTo>
                  <a:lnTo>
                    <a:pt x="804" y="907"/>
                  </a:lnTo>
                  <a:lnTo>
                    <a:pt x="813" y="898"/>
                  </a:lnTo>
                  <a:lnTo>
                    <a:pt x="816" y="894"/>
                  </a:lnTo>
                  <a:close/>
                  <a:moveTo>
                    <a:pt x="3523" y="853"/>
                  </a:moveTo>
                  <a:lnTo>
                    <a:pt x="3548" y="858"/>
                  </a:lnTo>
                  <a:lnTo>
                    <a:pt x="3568" y="862"/>
                  </a:lnTo>
                  <a:lnTo>
                    <a:pt x="3586" y="867"/>
                  </a:lnTo>
                  <a:lnTo>
                    <a:pt x="3593" y="869"/>
                  </a:lnTo>
                  <a:lnTo>
                    <a:pt x="3601" y="871"/>
                  </a:lnTo>
                  <a:lnTo>
                    <a:pt x="3606" y="871"/>
                  </a:lnTo>
                  <a:lnTo>
                    <a:pt x="3610" y="873"/>
                  </a:lnTo>
                  <a:lnTo>
                    <a:pt x="3610" y="873"/>
                  </a:lnTo>
                  <a:lnTo>
                    <a:pt x="3606" y="873"/>
                  </a:lnTo>
                  <a:lnTo>
                    <a:pt x="3597" y="873"/>
                  </a:lnTo>
                  <a:lnTo>
                    <a:pt x="3579" y="876"/>
                  </a:lnTo>
                  <a:lnTo>
                    <a:pt x="3557" y="880"/>
                  </a:lnTo>
                  <a:lnTo>
                    <a:pt x="3528" y="885"/>
                  </a:lnTo>
                  <a:lnTo>
                    <a:pt x="3496" y="894"/>
                  </a:lnTo>
                  <a:lnTo>
                    <a:pt x="3523" y="853"/>
                  </a:lnTo>
                  <a:close/>
                  <a:moveTo>
                    <a:pt x="3400" y="840"/>
                  </a:moveTo>
                  <a:lnTo>
                    <a:pt x="3418" y="842"/>
                  </a:lnTo>
                  <a:lnTo>
                    <a:pt x="3436" y="844"/>
                  </a:lnTo>
                  <a:lnTo>
                    <a:pt x="3452" y="844"/>
                  </a:lnTo>
                  <a:lnTo>
                    <a:pt x="3468" y="846"/>
                  </a:lnTo>
                  <a:lnTo>
                    <a:pt x="3414" y="920"/>
                  </a:lnTo>
                  <a:lnTo>
                    <a:pt x="3391" y="931"/>
                  </a:lnTo>
                  <a:lnTo>
                    <a:pt x="3376" y="941"/>
                  </a:lnTo>
                  <a:lnTo>
                    <a:pt x="3369" y="951"/>
                  </a:lnTo>
                  <a:lnTo>
                    <a:pt x="3369" y="960"/>
                  </a:lnTo>
                  <a:lnTo>
                    <a:pt x="3371" y="965"/>
                  </a:lnTo>
                  <a:lnTo>
                    <a:pt x="3374" y="970"/>
                  </a:lnTo>
                  <a:lnTo>
                    <a:pt x="3143" y="1283"/>
                  </a:lnTo>
                  <a:lnTo>
                    <a:pt x="3121" y="1263"/>
                  </a:lnTo>
                  <a:lnTo>
                    <a:pt x="3099" y="1241"/>
                  </a:lnTo>
                  <a:lnTo>
                    <a:pt x="3400" y="840"/>
                  </a:lnTo>
                  <a:close/>
                  <a:moveTo>
                    <a:pt x="3302" y="829"/>
                  </a:moveTo>
                  <a:lnTo>
                    <a:pt x="3340" y="833"/>
                  </a:lnTo>
                  <a:lnTo>
                    <a:pt x="3063" y="1209"/>
                  </a:lnTo>
                  <a:lnTo>
                    <a:pt x="3039" y="1189"/>
                  </a:lnTo>
                  <a:lnTo>
                    <a:pt x="3018" y="1171"/>
                  </a:lnTo>
                  <a:lnTo>
                    <a:pt x="3269" y="829"/>
                  </a:lnTo>
                  <a:lnTo>
                    <a:pt x="3302" y="829"/>
                  </a:lnTo>
                  <a:close/>
                  <a:moveTo>
                    <a:pt x="1410" y="788"/>
                  </a:moveTo>
                  <a:lnTo>
                    <a:pt x="1403" y="824"/>
                  </a:lnTo>
                  <a:lnTo>
                    <a:pt x="1399" y="862"/>
                  </a:lnTo>
                  <a:lnTo>
                    <a:pt x="1397" y="902"/>
                  </a:lnTo>
                  <a:lnTo>
                    <a:pt x="764" y="1758"/>
                  </a:lnTo>
                  <a:lnTo>
                    <a:pt x="748" y="1729"/>
                  </a:lnTo>
                  <a:lnTo>
                    <a:pt x="733" y="1701"/>
                  </a:lnTo>
                  <a:lnTo>
                    <a:pt x="1006" y="1332"/>
                  </a:lnTo>
                  <a:lnTo>
                    <a:pt x="1028" y="1339"/>
                  </a:lnTo>
                  <a:lnTo>
                    <a:pt x="1044" y="1345"/>
                  </a:lnTo>
                  <a:lnTo>
                    <a:pt x="1055" y="1348"/>
                  </a:lnTo>
                  <a:lnTo>
                    <a:pt x="1059" y="1350"/>
                  </a:lnTo>
                  <a:lnTo>
                    <a:pt x="1059" y="1348"/>
                  </a:lnTo>
                  <a:lnTo>
                    <a:pt x="1059" y="1346"/>
                  </a:lnTo>
                  <a:lnTo>
                    <a:pt x="1057" y="1341"/>
                  </a:lnTo>
                  <a:lnTo>
                    <a:pt x="1055" y="1332"/>
                  </a:lnTo>
                  <a:lnTo>
                    <a:pt x="1054" y="1314"/>
                  </a:lnTo>
                  <a:lnTo>
                    <a:pt x="1052" y="1294"/>
                  </a:lnTo>
                  <a:lnTo>
                    <a:pt x="1050" y="1272"/>
                  </a:lnTo>
                  <a:lnTo>
                    <a:pt x="1410" y="788"/>
                  </a:lnTo>
                  <a:close/>
                  <a:moveTo>
                    <a:pt x="1410" y="786"/>
                  </a:moveTo>
                  <a:lnTo>
                    <a:pt x="1410" y="788"/>
                  </a:lnTo>
                  <a:lnTo>
                    <a:pt x="1410" y="786"/>
                  </a:lnTo>
                  <a:lnTo>
                    <a:pt x="1410" y="786"/>
                  </a:lnTo>
                  <a:close/>
                  <a:moveTo>
                    <a:pt x="1412" y="784"/>
                  </a:moveTo>
                  <a:lnTo>
                    <a:pt x="1412" y="786"/>
                  </a:lnTo>
                  <a:lnTo>
                    <a:pt x="1412" y="786"/>
                  </a:lnTo>
                  <a:lnTo>
                    <a:pt x="1410" y="786"/>
                  </a:lnTo>
                  <a:lnTo>
                    <a:pt x="1412" y="784"/>
                  </a:lnTo>
                  <a:close/>
                  <a:moveTo>
                    <a:pt x="2701" y="685"/>
                  </a:moveTo>
                  <a:lnTo>
                    <a:pt x="2710" y="707"/>
                  </a:lnTo>
                  <a:lnTo>
                    <a:pt x="2721" y="723"/>
                  </a:lnTo>
                  <a:lnTo>
                    <a:pt x="2728" y="732"/>
                  </a:lnTo>
                  <a:lnTo>
                    <a:pt x="2732" y="735"/>
                  </a:lnTo>
                  <a:lnTo>
                    <a:pt x="2741" y="719"/>
                  </a:lnTo>
                  <a:lnTo>
                    <a:pt x="2755" y="703"/>
                  </a:lnTo>
                  <a:lnTo>
                    <a:pt x="2771" y="687"/>
                  </a:lnTo>
                  <a:lnTo>
                    <a:pt x="2571" y="960"/>
                  </a:lnTo>
                  <a:lnTo>
                    <a:pt x="2540" y="951"/>
                  </a:lnTo>
                  <a:lnTo>
                    <a:pt x="2509" y="945"/>
                  </a:lnTo>
                  <a:lnTo>
                    <a:pt x="2701" y="685"/>
                  </a:lnTo>
                  <a:close/>
                  <a:moveTo>
                    <a:pt x="2076" y="616"/>
                  </a:moveTo>
                  <a:lnTo>
                    <a:pt x="2093" y="649"/>
                  </a:lnTo>
                  <a:lnTo>
                    <a:pt x="2109" y="672"/>
                  </a:lnTo>
                  <a:lnTo>
                    <a:pt x="1855" y="1016"/>
                  </a:lnTo>
                  <a:lnTo>
                    <a:pt x="1798" y="1041"/>
                  </a:lnTo>
                  <a:lnTo>
                    <a:pt x="1741" y="1068"/>
                  </a:lnTo>
                  <a:lnTo>
                    <a:pt x="2076" y="616"/>
                  </a:lnTo>
                  <a:close/>
                  <a:moveTo>
                    <a:pt x="1401" y="613"/>
                  </a:moveTo>
                  <a:lnTo>
                    <a:pt x="1412" y="654"/>
                  </a:lnTo>
                  <a:lnTo>
                    <a:pt x="1419" y="694"/>
                  </a:lnTo>
                  <a:lnTo>
                    <a:pt x="1057" y="1176"/>
                  </a:lnTo>
                  <a:lnTo>
                    <a:pt x="1068" y="1115"/>
                  </a:lnTo>
                  <a:lnTo>
                    <a:pt x="1081" y="1046"/>
                  </a:lnTo>
                  <a:lnTo>
                    <a:pt x="1401" y="613"/>
                  </a:lnTo>
                  <a:close/>
                  <a:moveTo>
                    <a:pt x="2985" y="584"/>
                  </a:moveTo>
                  <a:lnTo>
                    <a:pt x="2683" y="990"/>
                  </a:lnTo>
                  <a:lnTo>
                    <a:pt x="2654" y="981"/>
                  </a:lnTo>
                  <a:lnTo>
                    <a:pt x="2625" y="972"/>
                  </a:lnTo>
                  <a:lnTo>
                    <a:pt x="2884" y="623"/>
                  </a:lnTo>
                  <a:lnTo>
                    <a:pt x="2934" y="600"/>
                  </a:lnTo>
                  <a:lnTo>
                    <a:pt x="2985" y="584"/>
                  </a:lnTo>
                  <a:close/>
                  <a:moveTo>
                    <a:pt x="3148" y="546"/>
                  </a:moveTo>
                  <a:lnTo>
                    <a:pt x="2790" y="1034"/>
                  </a:lnTo>
                  <a:lnTo>
                    <a:pt x="2761" y="1019"/>
                  </a:lnTo>
                  <a:lnTo>
                    <a:pt x="2732" y="1008"/>
                  </a:lnTo>
                  <a:lnTo>
                    <a:pt x="3063" y="562"/>
                  </a:lnTo>
                  <a:lnTo>
                    <a:pt x="3105" y="555"/>
                  </a:lnTo>
                  <a:lnTo>
                    <a:pt x="3148" y="546"/>
                  </a:lnTo>
                  <a:close/>
                  <a:moveTo>
                    <a:pt x="3302" y="520"/>
                  </a:moveTo>
                  <a:lnTo>
                    <a:pt x="2886" y="1082"/>
                  </a:lnTo>
                  <a:lnTo>
                    <a:pt x="2860" y="1068"/>
                  </a:lnTo>
                  <a:lnTo>
                    <a:pt x="2833" y="1055"/>
                  </a:lnTo>
                  <a:lnTo>
                    <a:pt x="3219" y="535"/>
                  </a:lnTo>
                  <a:lnTo>
                    <a:pt x="3260" y="528"/>
                  </a:lnTo>
                  <a:lnTo>
                    <a:pt x="3302" y="520"/>
                  </a:lnTo>
                  <a:close/>
                  <a:moveTo>
                    <a:pt x="1352" y="499"/>
                  </a:moveTo>
                  <a:lnTo>
                    <a:pt x="1370" y="528"/>
                  </a:lnTo>
                  <a:lnTo>
                    <a:pt x="1383" y="557"/>
                  </a:lnTo>
                  <a:lnTo>
                    <a:pt x="1111" y="923"/>
                  </a:lnTo>
                  <a:lnTo>
                    <a:pt x="1135" y="838"/>
                  </a:lnTo>
                  <a:lnTo>
                    <a:pt x="1158" y="761"/>
                  </a:lnTo>
                  <a:lnTo>
                    <a:pt x="1352" y="499"/>
                  </a:lnTo>
                  <a:close/>
                  <a:moveTo>
                    <a:pt x="2388" y="475"/>
                  </a:moveTo>
                  <a:lnTo>
                    <a:pt x="2033" y="960"/>
                  </a:lnTo>
                  <a:lnTo>
                    <a:pt x="1986" y="970"/>
                  </a:lnTo>
                  <a:lnTo>
                    <a:pt x="1939" y="985"/>
                  </a:lnTo>
                  <a:lnTo>
                    <a:pt x="2268" y="540"/>
                  </a:lnTo>
                  <a:lnTo>
                    <a:pt x="2306" y="517"/>
                  </a:lnTo>
                  <a:lnTo>
                    <a:pt x="2351" y="493"/>
                  </a:lnTo>
                  <a:lnTo>
                    <a:pt x="2371" y="484"/>
                  </a:lnTo>
                  <a:lnTo>
                    <a:pt x="2388" y="475"/>
                  </a:lnTo>
                  <a:close/>
                  <a:moveTo>
                    <a:pt x="2565" y="421"/>
                  </a:moveTo>
                  <a:lnTo>
                    <a:pt x="2187" y="932"/>
                  </a:lnTo>
                  <a:lnTo>
                    <a:pt x="2145" y="938"/>
                  </a:lnTo>
                  <a:lnTo>
                    <a:pt x="2103" y="943"/>
                  </a:lnTo>
                  <a:lnTo>
                    <a:pt x="2475" y="444"/>
                  </a:lnTo>
                  <a:lnTo>
                    <a:pt x="2520" y="432"/>
                  </a:lnTo>
                  <a:lnTo>
                    <a:pt x="2565" y="421"/>
                  </a:lnTo>
                  <a:close/>
                  <a:moveTo>
                    <a:pt x="1278" y="417"/>
                  </a:moveTo>
                  <a:lnTo>
                    <a:pt x="1302" y="435"/>
                  </a:lnTo>
                  <a:lnTo>
                    <a:pt x="1323" y="455"/>
                  </a:lnTo>
                  <a:lnTo>
                    <a:pt x="1200" y="620"/>
                  </a:lnTo>
                  <a:lnTo>
                    <a:pt x="1206" y="584"/>
                  </a:lnTo>
                  <a:lnTo>
                    <a:pt x="1207" y="547"/>
                  </a:lnTo>
                  <a:lnTo>
                    <a:pt x="1206" y="515"/>
                  </a:lnTo>
                  <a:lnTo>
                    <a:pt x="1278" y="417"/>
                  </a:lnTo>
                  <a:close/>
                  <a:moveTo>
                    <a:pt x="3525" y="392"/>
                  </a:moveTo>
                  <a:lnTo>
                    <a:pt x="3525" y="392"/>
                  </a:lnTo>
                  <a:lnTo>
                    <a:pt x="3525" y="392"/>
                  </a:lnTo>
                  <a:lnTo>
                    <a:pt x="3525" y="394"/>
                  </a:lnTo>
                  <a:lnTo>
                    <a:pt x="3525" y="396"/>
                  </a:lnTo>
                  <a:lnTo>
                    <a:pt x="3525" y="399"/>
                  </a:lnTo>
                  <a:lnTo>
                    <a:pt x="3523" y="407"/>
                  </a:lnTo>
                  <a:lnTo>
                    <a:pt x="3304" y="703"/>
                  </a:lnTo>
                  <a:lnTo>
                    <a:pt x="3271" y="716"/>
                  </a:lnTo>
                  <a:lnTo>
                    <a:pt x="3240" y="730"/>
                  </a:lnTo>
                  <a:lnTo>
                    <a:pt x="3213" y="748"/>
                  </a:lnTo>
                  <a:lnTo>
                    <a:pt x="3190" y="772"/>
                  </a:lnTo>
                  <a:lnTo>
                    <a:pt x="3168" y="802"/>
                  </a:lnTo>
                  <a:lnTo>
                    <a:pt x="3157" y="824"/>
                  </a:lnTo>
                  <a:lnTo>
                    <a:pt x="3153" y="842"/>
                  </a:lnTo>
                  <a:lnTo>
                    <a:pt x="3155" y="858"/>
                  </a:lnTo>
                  <a:lnTo>
                    <a:pt x="3159" y="875"/>
                  </a:lnTo>
                  <a:lnTo>
                    <a:pt x="3166" y="887"/>
                  </a:lnTo>
                  <a:lnTo>
                    <a:pt x="2978" y="1140"/>
                  </a:lnTo>
                  <a:lnTo>
                    <a:pt x="2953" y="1124"/>
                  </a:lnTo>
                  <a:lnTo>
                    <a:pt x="2929" y="1110"/>
                  </a:lnTo>
                  <a:lnTo>
                    <a:pt x="3376" y="504"/>
                  </a:lnTo>
                  <a:lnTo>
                    <a:pt x="3385" y="501"/>
                  </a:lnTo>
                  <a:lnTo>
                    <a:pt x="3394" y="497"/>
                  </a:lnTo>
                  <a:lnTo>
                    <a:pt x="3421" y="486"/>
                  </a:lnTo>
                  <a:lnTo>
                    <a:pt x="3447" y="470"/>
                  </a:lnTo>
                  <a:lnTo>
                    <a:pt x="3468" y="454"/>
                  </a:lnTo>
                  <a:lnTo>
                    <a:pt x="3487" y="435"/>
                  </a:lnTo>
                  <a:lnTo>
                    <a:pt x="3503" y="419"/>
                  </a:lnTo>
                  <a:lnTo>
                    <a:pt x="3516" y="405"/>
                  </a:lnTo>
                  <a:lnTo>
                    <a:pt x="3523" y="396"/>
                  </a:lnTo>
                  <a:lnTo>
                    <a:pt x="3525" y="392"/>
                  </a:lnTo>
                  <a:close/>
                  <a:moveTo>
                    <a:pt x="1191" y="390"/>
                  </a:moveTo>
                  <a:lnTo>
                    <a:pt x="1211" y="392"/>
                  </a:lnTo>
                  <a:lnTo>
                    <a:pt x="1231" y="396"/>
                  </a:lnTo>
                  <a:lnTo>
                    <a:pt x="1193" y="448"/>
                  </a:lnTo>
                  <a:lnTo>
                    <a:pt x="1184" y="425"/>
                  </a:lnTo>
                  <a:lnTo>
                    <a:pt x="1177" y="407"/>
                  </a:lnTo>
                  <a:lnTo>
                    <a:pt x="1171" y="396"/>
                  </a:lnTo>
                  <a:lnTo>
                    <a:pt x="1169" y="392"/>
                  </a:lnTo>
                  <a:lnTo>
                    <a:pt x="1191" y="390"/>
                  </a:lnTo>
                  <a:close/>
                  <a:moveTo>
                    <a:pt x="1779" y="388"/>
                  </a:moveTo>
                  <a:lnTo>
                    <a:pt x="1662" y="544"/>
                  </a:lnTo>
                  <a:lnTo>
                    <a:pt x="1678" y="506"/>
                  </a:lnTo>
                  <a:lnTo>
                    <a:pt x="1694" y="475"/>
                  </a:lnTo>
                  <a:lnTo>
                    <a:pt x="1712" y="448"/>
                  </a:lnTo>
                  <a:lnTo>
                    <a:pt x="1732" y="426"/>
                  </a:lnTo>
                  <a:lnTo>
                    <a:pt x="1754" y="407"/>
                  </a:lnTo>
                  <a:lnTo>
                    <a:pt x="1779" y="388"/>
                  </a:lnTo>
                  <a:close/>
                  <a:moveTo>
                    <a:pt x="2113" y="385"/>
                  </a:moveTo>
                  <a:lnTo>
                    <a:pt x="2096" y="414"/>
                  </a:lnTo>
                  <a:lnTo>
                    <a:pt x="2080" y="446"/>
                  </a:lnTo>
                  <a:lnTo>
                    <a:pt x="2064" y="486"/>
                  </a:lnTo>
                  <a:lnTo>
                    <a:pt x="2058" y="522"/>
                  </a:lnTo>
                  <a:lnTo>
                    <a:pt x="2058" y="557"/>
                  </a:lnTo>
                  <a:lnTo>
                    <a:pt x="1627" y="1140"/>
                  </a:lnTo>
                  <a:lnTo>
                    <a:pt x="1546" y="1202"/>
                  </a:lnTo>
                  <a:lnTo>
                    <a:pt x="1473" y="1272"/>
                  </a:lnTo>
                  <a:lnTo>
                    <a:pt x="1407" y="1346"/>
                  </a:lnTo>
                  <a:lnTo>
                    <a:pt x="1345" y="1428"/>
                  </a:lnTo>
                  <a:lnTo>
                    <a:pt x="1294" y="1513"/>
                  </a:lnTo>
                  <a:lnTo>
                    <a:pt x="1249" y="1603"/>
                  </a:lnTo>
                  <a:lnTo>
                    <a:pt x="1213" y="1697"/>
                  </a:lnTo>
                  <a:lnTo>
                    <a:pt x="918" y="2098"/>
                  </a:lnTo>
                  <a:lnTo>
                    <a:pt x="914" y="2078"/>
                  </a:lnTo>
                  <a:lnTo>
                    <a:pt x="910" y="2055"/>
                  </a:lnTo>
                  <a:lnTo>
                    <a:pt x="907" y="2038"/>
                  </a:lnTo>
                  <a:lnTo>
                    <a:pt x="901" y="2019"/>
                  </a:lnTo>
                  <a:lnTo>
                    <a:pt x="2113" y="385"/>
                  </a:lnTo>
                  <a:close/>
                  <a:moveTo>
                    <a:pt x="2732" y="376"/>
                  </a:moveTo>
                  <a:lnTo>
                    <a:pt x="2324" y="927"/>
                  </a:lnTo>
                  <a:lnTo>
                    <a:pt x="2252" y="927"/>
                  </a:lnTo>
                  <a:lnTo>
                    <a:pt x="2639" y="403"/>
                  </a:lnTo>
                  <a:lnTo>
                    <a:pt x="2681" y="394"/>
                  </a:lnTo>
                  <a:lnTo>
                    <a:pt x="2721" y="381"/>
                  </a:lnTo>
                  <a:lnTo>
                    <a:pt x="2726" y="379"/>
                  </a:lnTo>
                  <a:lnTo>
                    <a:pt x="2730" y="378"/>
                  </a:lnTo>
                  <a:lnTo>
                    <a:pt x="2732" y="376"/>
                  </a:lnTo>
                  <a:close/>
                  <a:moveTo>
                    <a:pt x="2873" y="325"/>
                  </a:moveTo>
                  <a:lnTo>
                    <a:pt x="2867" y="349"/>
                  </a:lnTo>
                  <a:lnTo>
                    <a:pt x="2860" y="372"/>
                  </a:lnTo>
                  <a:lnTo>
                    <a:pt x="2848" y="394"/>
                  </a:lnTo>
                  <a:lnTo>
                    <a:pt x="2833" y="417"/>
                  </a:lnTo>
                  <a:lnTo>
                    <a:pt x="2815" y="443"/>
                  </a:lnTo>
                  <a:lnTo>
                    <a:pt x="2791" y="473"/>
                  </a:lnTo>
                  <a:lnTo>
                    <a:pt x="2766" y="508"/>
                  </a:lnTo>
                  <a:lnTo>
                    <a:pt x="2735" y="547"/>
                  </a:lnTo>
                  <a:lnTo>
                    <a:pt x="2724" y="566"/>
                  </a:lnTo>
                  <a:lnTo>
                    <a:pt x="2717" y="582"/>
                  </a:lnTo>
                  <a:lnTo>
                    <a:pt x="2451" y="938"/>
                  </a:lnTo>
                  <a:lnTo>
                    <a:pt x="2386" y="929"/>
                  </a:lnTo>
                  <a:lnTo>
                    <a:pt x="2817" y="347"/>
                  </a:lnTo>
                  <a:lnTo>
                    <a:pt x="2844" y="336"/>
                  </a:lnTo>
                  <a:lnTo>
                    <a:pt x="2860" y="331"/>
                  </a:lnTo>
                  <a:lnTo>
                    <a:pt x="2871" y="327"/>
                  </a:lnTo>
                  <a:lnTo>
                    <a:pt x="2873" y="325"/>
                  </a:lnTo>
                  <a:close/>
                  <a:moveTo>
                    <a:pt x="2170" y="125"/>
                  </a:moveTo>
                  <a:lnTo>
                    <a:pt x="2178" y="159"/>
                  </a:lnTo>
                  <a:lnTo>
                    <a:pt x="2178" y="199"/>
                  </a:lnTo>
                  <a:lnTo>
                    <a:pt x="2178" y="211"/>
                  </a:lnTo>
                  <a:lnTo>
                    <a:pt x="876" y="1966"/>
                  </a:lnTo>
                  <a:lnTo>
                    <a:pt x="863" y="1941"/>
                  </a:lnTo>
                  <a:lnTo>
                    <a:pt x="847" y="1910"/>
                  </a:lnTo>
                  <a:lnTo>
                    <a:pt x="2170" y="125"/>
                  </a:lnTo>
                  <a:close/>
                  <a:moveTo>
                    <a:pt x="2127" y="0"/>
                  </a:moveTo>
                  <a:lnTo>
                    <a:pt x="2132" y="16"/>
                  </a:lnTo>
                  <a:lnTo>
                    <a:pt x="2143" y="38"/>
                  </a:lnTo>
                  <a:lnTo>
                    <a:pt x="2154" y="65"/>
                  </a:lnTo>
                  <a:lnTo>
                    <a:pt x="1535" y="898"/>
                  </a:lnTo>
                  <a:lnTo>
                    <a:pt x="1551" y="851"/>
                  </a:lnTo>
                  <a:lnTo>
                    <a:pt x="1564" y="802"/>
                  </a:lnTo>
                  <a:lnTo>
                    <a:pt x="1575" y="752"/>
                  </a:lnTo>
                  <a:lnTo>
                    <a:pt x="1575" y="746"/>
                  </a:lnTo>
                  <a:lnTo>
                    <a:pt x="2127" y="0"/>
                  </a:lnTo>
                  <a:close/>
                </a:path>
              </a:pathLst>
            </a:custGeom>
            <a:solidFill>
              <a:srgbClr val="A88C5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77" r:id="rId1"/>
    <p:sldLayoutId id="2147484766" r:id="rId2"/>
    <p:sldLayoutId id="2147484767" r:id="rId3"/>
    <p:sldLayoutId id="2147484768" r:id="rId4"/>
    <p:sldLayoutId id="2147484769" r:id="rId5"/>
    <p:sldLayoutId id="2147484770" r:id="rId6"/>
    <p:sldLayoutId id="2147484771" r:id="rId7"/>
    <p:sldLayoutId id="2147484772" r:id="rId8"/>
    <p:sldLayoutId id="2147484773" r:id="rId9"/>
    <p:sldLayoutId id="2147484774" r:id="rId10"/>
    <p:sldLayoutId id="2147484775" r:id="rId11"/>
  </p:sldLayoutIdLst>
  <p:transition>
    <p:split orient="vert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Arial" charset="0"/>
        </a:defRPr>
      </a:lvl9pPr>
    </p:titleStyle>
    <p:bodyStyle>
      <a:lvl1pPr marL="269875" indent="-269875" algn="just" rtl="0" eaLnBrk="0" fontAlgn="base" hangingPunct="0">
        <a:spcBef>
          <a:spcPct val="20000"/>
        </a:spcBef>
        <a:spcAft>
          <a:spcPct val="0"/>
        </a:spcAft>
        <a:buClr>
          <a:srgbClr val="003CA0"/>
        </a:buClr>
        <a:buFont typeface="Arial" pitchFamily="34" charset="0"/>
        <a:buChar char="■"/>
        <a:defRPr sz="2000" b="1">
          <a:solidFill>
            <a:srgbClr val="003CA0"/>
          </a:solidFill>
          <a:latin typeface="+mn-lt"/>
          <a:ea typeface="+mn-ea"/>
          <a:cs typeface="+mn-cs"/>
        </a:defRPr>
      </a:lvl1pPr>
      <a:lvl2pPr marL="719138" indent="-269875" algn="just" rtl="0" eaLnBrk="0" fontAlgn="base" hangingPunct="0">
        <a:spcBef>
          <a:spcPct val="20000"/>
        </a:spcBef>
        <a:spcAft>
          <a:spcPct val="0"/>
        </a:spcAft>
        <a:buClr>
          <a:srgbClr val="95642F"/>
        </a:buClr>
        <a:buSzPct val="85000"/>
        <a:buFont typeface="Arial" pitchFamily="34" charset="0"/>
        <a:buChar char="▬"/>
        <a:defRPr sz="1600" b="1">
          <a:solidFill>
            <a:schemeClr val="tx1"/>
          </a:solidFill>
          <a:latin typeface="+mn-lt"/>
        </a:defRPr>
      </a:lvl2pPr>
      <a:lvl3pPr marL="1077913" indent="-179388" algn="just" rtl="0" eaLnBrk="0" fontAlgn="base" hangingPunct="0">
        <a:spcBef>
          <a:spcPct val="20000"/>
        </a:spcBef>
        <a:spcAft>
          <a:spcPct val="0"/>
        </a:spcAft>
        <a:buClr>
          <a:srgbClr val="003CA0"/>
        </a:buClr>
        <a:buFont typeface="Wingdings" pitchFamily="2" charset="2"/>
        <a:buChar char="§"/>
        <a:defRPr sz="1200" b="1">
          <a:solidFill>
            <a:schemeClr val="tx1"/>
          </a:solidFill>
          <a:latin typeface="+mn-lt"/>
        </a:defRPr>
      </a:lvl3pPr>
      <a:lvl4pPr marL="1436688" indent="-179388" algn="just" rtl="0" eaLnBrk="0" fontAlgn="base" hangingPunct="0">
        <a:spcBef>
          <a:spcPct val="20000"/>
        </a:spcBef>
        <a:spcAft>
          <a:spcPct val="0"/>
        </a:spcAft>
        <a:buClr>
          <a:srgbClr val="003CA0"/>
        </a:buClr>
        <a:buFont typeface="Wingdings" pitchFamily="2" charset="2"/>
        <a:buChar char="§"/>
        <a:defRPr sz="1000" b="1">
          <a:solidFill>
            <a:schemeClr val="tx1"/>
          </a:solidFill>
          <a:latin typeface="+mn-lt"/>
        </a:defRPr>
      </a:lvl4pPr>
      <a:lvl5pPr marL="1795463" indent="-179388" algn="just" rtl="0" eaLnBrk="0" fontAlgn="base" hangingPunct="0">
        <a:spcBef>
          <a:spcPct val="20000"/>
        </a:spcBef>
        <a:spcAft>
          <a:spcPct val="0"/>
        </a:spcAft>
        <a:buClr>
          <a:srgbClr val="003CA0"/>
        </a:buClr>
        <a:buFont typeface="Wingdings" pitchFamily="2" charset="2"/>
        <a:buChar char="§"/>
        <a:defRPr sz="1000" b="1">
          <a:solidFill>
            <a:schemeClr val="tx1"/>
          </a:solidFill>
          <a:latin typeface="+mn-lt"/>
        </a:defRPr>
      </a:lvl5pPr>
      <a:lvl6pPr marL="2252663" indent="-179388" algn="just" rtl="0" fontAlgn="base">
        <a:spcBef>
          <a:spcPct val="20000"/>
        </a:spcBef>
        <a:spcAft>
          <a:spcPct val="0"/>
        </a:spcAft>
        <a:buClr>
          <a:srgbClr val="003CA0"/>
        </a:buClr>
        <a:buFont typeface="Wingdings" pitchFamily="2" charset="2"/>
        <a:buChar char="§"/>
        <a:defRPr sz="1000" b="1">
          <a:solidFill>
            <a:schemeClr val="tx1"/>
          </a:solidFill>
          <a:latin typeface="+mn-lt"/>
        </a:defRPr>
      </a:lvl6pPr>
      <a:lvl7pPr marL="2709863" indent="-179388" algn="just" rtl="0" fontAlgn="base">
        <a:spcBef>
          <a:spcPct val="20000"/>
        </a:spcBef>
        <a:spcAft>
          <a:spcPct val="0"/>
        </a:spcAft>
        <a:buClr>
          <a:srgbClr val="003CA0"/>
        </a:buClr>
        <a:buFont typeface="Wingdings" pitchFamily="2" charset="2"/>
        <a:buChar char="§"/>
        <a:defRPr sz="1000" b="1">
          <a:solidFill>
            <a:schemeClr val="tx1"/>
          </a:solidFill>
          <a:latin typeface="+mn-lt"/>
        </a:defRPr>
      </a:lvl7pPr>
      <a:lvl8pPr marL="3167063" indent="-179388" algn="just" rtl="0" fontAlgn="base">
        <a:spcBef>
          <a:spcPct val="20000"/>
        </a:spcBef>
        <a:spcAft>
          <a:spcPct val="0"/>
        </a:spcAft>
        <a:buClr>
          <a:srgbClr val="003CA0"/>
        </a:buClr>
        <a:buFont typeface="Wingdings" pitchFamily="2" charset="2"/>
        <a:buChar char="§"/>
        <a:defRPr sz="1000" b="1">
          <a:solidFill>
            <a:schemeClr val="tx1"/>
          </a:solidFill>
          <a:latin typeface="+mn-lt"/>
        </a:defRPr>
      </a:lvl8pPr>
      <a:lvl9pPr marL="3624263" indent="-179388" algn="just" rtl="0" fontAlgn="base">
        <a:spcBef>
          <a:spcPct val="20000"/>
        </a:spcBef>
        <a:spcAft>
          <a:spcPct val="0"/>
        </a:spcAft>
        <a:buClr>
          <a:srgbClr val="003CA0"/>
        </a:buClr>
        <a:buFont typeface="Wingdings" pitchFamily="2" charset="2"/>
        <a:buChar char="§"/>
        <a:defRPr sz="10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4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" y="0"/>
            <a:ext cx="9142413" cy="51423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1250" y="0"/>
            <a:ext cx="7443788" cy="797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9" y="894160"/>
            <a:ext cx="8796337" cy="413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b="0"/>
            </a:lvl1pPr>
          </a:lstStyle>
          <a:p>
            <a:pPr fontAlgn="auto">
              <a:spcAft>
                <a:spcPts val="0"/>
              </a:spcAft>
            </a:pPr>
            <a:endParaRPr lang="ru-RU" sz="135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67738" y="413148"/>
            <a:ext cx="576262" cy="377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500">
                <a:solidFill>
                  <a:srgbClr val="95642F"/>
                </a:solidFill>
              </a:defRPr>
            </a:lvl1pPr>
          </a:lstStyle>
          <a:p>
            <a:pPr fontAlgn="auto">
              <a:spcAft>
                <a:spcPts val="0"/>
              </a:spcAft>
            </a:pPr>
            <a:fld id="{961CA86D-E7A9-47FF-B3C7-EF913914E0FB}" type="slidenum">
              <a:rPr lang="ru-RU" b="0" smtClean="0">
                <a:latin typeface="Arial"/>
              </a:rPr>
              <a:pPr fontAlgn="auto">
                <a:spcAft>
                  <a:spcPts val="0"/>
                </a:spcAft>
              </a:pPr>
              <a:t>‹#›</a:t>
            </a:fld>
            <a:endParaRPr lang="ru-RU" b="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2494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79" r:id="rId1"/>
    <p:sldLayoutId id="2147484780" r:id="rId2"/>
    <p:sldLayoutId id="2147484781" r:id="rId3"/>
    <p:sldLayoutId id="2147484782" r:id="rId4"/>
    <p:sldLayoutId id="2147484783" r:id="rId5"/>
    <p:sldLayoutId id="2147484784" r:id="rId6"/>
    <p:sldLayoutId id="2147484785" r:id="rId7"/>
    <p:sldLayoutId id="2147484786" r:id="rId8"/>
    <p:sldLayoutId id="2147484787" r:id="rId9"/>
    <p:sldLayoutId id="2147484788" r:id="rId10"/>
    <p:sldLayoutId id="2147484789" r:id="rId11"/>
    <p:sldLayoutId id="2147484790" r:id="rId12"/>
    <p:sldLayoutId id="2147484791" r:id="rId13"/>
    <p:sldLayoutId id="2147484792" r:id="rId14"/>
  </p:sldLayoutIdLst>
  <p:transition>
    <p:split orient="vert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1500" b="1">
          <a:solidFill>
            <a:srgbClr val="003CA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1500" b="1">
          <a:solidFill>
            <a:srgbClr val="003CA0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1500" b="1">
          <a:solidFill>
            <a:srgbClr val="003CA0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1500" b="1">
          <a:solidFill>
            <a:srgbClr val="003CA0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1500" b="1">
          <a:solidFill>
            <a:srgbClr val="003CA0"/>
          </a:solidFill>
          <a:latin typeface="Arial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1500" b="1">
          <a:solidFill>
            <a:srgbClr val="003CA0"/>
          </a:solidFill>
          <a:latin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1500" b="1">
          <a:solidFill>
            <a:srgbClr val="003CA0"/>
          </a:solidFill>
          <a:latin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1500" b="1">
          <a:solidFill>
            <a:srgbClr val="003CA0"/>
          </a:solidFill>
          <a:latin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1500" b="1">
          <a:solidFill>
            <a:srgbClr val="003CA0"/>
          </a:solidFill>
          <a:latin typeface="Arial" charset="0"/>
        </a:defRPr>
      </a:lvl9pPr>
    </p:titleStyle>
    <p:bodyStyle>
      <a:lvl1pPr marL="202406" indent="-202406" algn="just" rtl="0" eaLnBrk="1" fontAlgn="base" hangingPunct="1">
        <a:spcBef>
          <a:spcPct val="20000"/>
        </a:spcBef>
        <a:spcAft>
          <a:spcPct val="0"/>
        </a:spcAft>
        <a:buClr>
          <a:srgbClr val="003CA0"/>
        </a:buClr>
        <a:buFont typeface="Arial" charset="0"/>
        <a:buChar char="■"/>
        <a:defRPr sz="1500" b="1">
          <a:solidFill>
            <a:srgbClr val="003CA0"/>
          </a:solidFill>
          <a:latin typeface="+mn-lt"/>
          <a:ea typeface="+mn-ea"/>
          <a:cs typeface="+mn-cs"/>
        </a:defRPr>
      </a:lvl1pPr>
      <a:lvl2pPr marL="539354" indent="-202406" algn="just" rtl="0" eaLnBrk="1" fontAlgn="base" hangingPunct="1">
        <a:spcBef>
          <a:spcPct val="20000"/>
        </a:spcBef>
        <a:spcAft>
          <a:spcPct val="0"/>
        </a:spcAft>
        <a:buClr>
          <a:srgbClr val="95642F"/>
        </a:buClr>
        <a:buSzPct val="85000"/>
        <a:buFont typeface="Arial" charset="0"/>
        <a:buChar char="▬"/>
        <a:defRPr sz="1200" b="1">
          <a:solidFill>
            <a:schemeClr val="tx1"/>
          </a:solidFill>
          <a:latin typeface="+mn-lt"/>
        </a:defRPr>
      </a:lvl2pPr>
      <a:lvl3pPr marL="808435" indent="-134541" algn="just" rtl="0" eaLnBrk="1" fontAlgn="base" hangingPunct="1">
        <a:spcBef>
          <a:spcPct val="20000"/>
        </a:spcBef>
        <a:spcAft>
          <a:spcPct val="0"/>
        </a:spcAft>
        <a:buClr>
          <a:srgbClr val="003CA0"/>
        </a:buClr>
        <a:buFont typeface="Wingdings" pitchFamily="2" charset="2"/>
        <a:buChar char="§"/>
        <a:defRPr sz="900" b="1">
          <a:solidFill>
            <a:schemeClr val="tx1"/>
          </a:solidFill>
          <a:latin typeface="+mn-lt"/>
        </a:defRPr>
      </a:lvl3pPr>
      <a:lvl4pPr marL="1077516" indent="-134541" algn="just" rtl="0" eaLnBrk="1" fontAlgn="base" hangingPunct="1">
        <a:spcBef>
          <a:spcPct val="20000"/>
        </a:spcBef>
        <a:spcAft>
          <a:spcPct val="0"/>
        </a:spcAft>
        <a:buClr>
          <a:srgbClr val="003CA0"/>
        </a:buClr>
        <a:buFont typeface="Wingdings" pitchFamily="2" charset="2"/>
        <a:buChar char="§"/>
        <a:defRPr sz="750" b="1">
          <a:solidFill>
            <a:schemeClr val="tx1"/>
          </a:solidFill>
          <a:latin typeface="+mn-lt"/>
        </a:defRPr>
      </a:lvl4pPr>
      <a:lvl5pPr marL="1346597" indent="-134541" algn="just" rtl="0" eaLnBrk="1" fontAlgn="base" hangingPunct="1">
        <a:spcBef>
          <a:spcPct val="20000"/>
        </a:spcBef>
        <a:spcAft>
          <a:spcPct val="0"/>
        </a:spcAft>
        <a:buClr>
          <a:srgbClr val="003CA0"/>
        </a:buClr>
        <a:buFont typeface="Wingdings" pitchFamily="2" charset="2"/>
        <a:buChar char="§"/>
        <a:defRPr sz="750" b="1">
          <a:solidFill>
            <a:schemeClr val="tx1"/>
          </a:solidFill>
          <a:latin typeface="+mn-lt"/>
        </a:defRPr>
      </a:lvl5pPr>
      <a:lvl6pPr marL="1689497" indent="-134541" algn="just" rtl="0" eaLnBrk="1" fontAlgn="base" hangingPunct="1">
        <a:spcBef>
          <a:spcPct val="20000"/>
        </a:spcBef>
        <a:spcAft>
          <a:spcPct val="0"/>
        </a:spcAft>
        <a:buClr>
          <a:srgbClr val="003CA0"/>
        </a:buClr>
        <a:buFont typeface="Wingdings" pitchFamily="2" charset="2"/>
        <a:buChar char="§"/>
        <a:defRPr sz="750" b="1">
          <a:solidFill>
            <a:schemeClr val="tx1"/>
          </a:solidFill>
          <a:latin typeface="+mn-lt"/>
        </a:defRPr>
      </a:lvl6pPr>
      <a:lvl7pPr marL="2032397" indent="-134541" algn="just" rtl="0" eaLnBrk="1" fontAlgn="base" hangingPunct="1">
        <a:spcBef>
          <a:spcPct val="20000"/>
        </a:spcBef>
        <a:spcAft>
          <a:spcPct val="0"/>
        </a:spcAft>
        <a:buClr>
          <a:srgbClr val="003CA0"/>
        </a:buClr>
        <a:buFont typeface="Wingdings" pitchFamily="2" charset="2"/>
        <a:buChar char="§"/>
        <a:defRPr sz="750" b="1">
          <a:solidFill>
            <a:schemeClr val="tx1"/>
          </a:solidFill>
          <a:latin typeface="+mn-lt"/>
        </a:defRPr>
      </a:lvl7pPr>
      <a:lvl8pPr marL="2375297" indent="-134541" algn="just" rtl="0" eaLnBrk="1" fontAlgn="base" hangingPunct="1">
        <a:spcBef>
          <a:spcPct val="20000"/>
        </a:spcBef>
        <a:spcAft>
          <a:spcPct val="0"/>
        </a:spcAft>
        <a:buClr>
          <a:srgbClr val="003CA0"/>
        </a:buClr>
        <a:buFont typeface="Wingdings" pitchFamily="2" charset="2"/>
        <a:buChar char="§"/>
        <a:defRPr sz="750" b="1">
          <a:solidFill>
            <a:schemeClr val="tx1"/>
          </a:solidFill>
          <a:latin typeface="+mn-lt"/>
        </a:defRPr>
      </a:lvl8pPr>
      <a:lvl9pPr marL="2718197" indent="-134541" algn="just" rtl="0" eaLnBrk="1" fontAlgn="base" hangingPunct="1">
        <a:spcBef>
          <a:spcPct val="20000"/>
        </a:spcBef>
        <a:spcAft>
          <a:spcPct val="0"/>
        </a:spcAft>
        <a:buClr>
          <a:srgbClr val="003CA0"/>
        </a:buClr>
        <a:buFont typeface="Wingdings" pitchFamily="2" charset="2"/>
        <a:buChar char="§"/>
        <a:defRPr sz="75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sv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NUL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6"/>
          <p:cNvSpPr txBox="1">
            <a:spLocks noChangeArrowheads="1"/>
          </p:cNvSpPr>
          <p:nvPr/>
        </p:nvSpPr>
        <p:spPr bwMode="auto">
          <a:xfrm>
            <a:off x="5070185" y="4462463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ru-RU" sz="1800" b="0">
              <a:solidFill>
                <a:srgbClr val="000099"/>
              </a:solidFill>
              <a:latin typeface="Impact" pitchFamily="34" charset="0"/>
            </a:endParaRPr>
          </a:p>
        </p:txBody>
      </p:sp>
      <p:sp>
        <p:nvSpPr>
          <p:cNvPr id="3075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322264" y="1780513"/>
            <a:ext cx="8821736" cy="2189560"/>
          </a:xfrm>
        </p:spPr>
        <p:txBody>
          <a:bodyPr/>
          <a:lstStyle/>
          <a:p>
            <a:pPr eaLnBrk="1" hangingPunct="1"/>
            <a:r>
              <a:rPr lang="ru-RU" sz="1600" dirty="0"/>
              <a:t>Опыт реализации пилотных проектов информационного обмена в формате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CIM-XML </a:t>
            </a:r>
            <a:r>
              <a:rPr lang="ru-RU" sz="1600" dirty="0"/>
              <a:t>в деловых процессах, связанных с предоставлением субъектами электроэнергетики информации, необходимой для оперативно-диспетчерского </a:t>
            </a:r>
            <a:r>
              <a:rPr lang="ru-RU" sz="1600" dirty="0" smtClean="0"/>
              <a:t>управления</a:t>
            </a:r>
            <a:endParaRPr lang="ru-RU" sz="1500" dirty="0"/>
          </a:p>
        </p:txBody>
      </p:sp>
      <p:sp>
        <p:nvSpPr>
          <p:cNvPr id="307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544511" y="4187032"/>
            <a:ext cx="8277225" cy="956468"/>
          </a:xfrm>
        </p:spPr>
        <p:txBody>
          <a:bodyPr/>
          <a:lstStyle/>
          <a:p>
            <a:r>
              <a:rPr lang="ru-RU" altLang="ru-RU" sz="1200" dirty="0"/>
              <a:t>Главный специалист </a:t>
            </a:r>
            <a:r>
              <a:rPr lang="ru-RU" altLang="ru-RU" sz="1200" dirty="0" err="1"/>
              <a:t>ОССМЗУиЦСПА</a:t>
            </a:r>
            <a:r>
              <a:rPr lang="ru-RU" altLang="ru-RU" sz="1200" dirty="0"/>
              <a:t> </a:t>
            </a:r>
            <a:r>
              <a:rPr lang="ru-RU" altLang="ru-RU" sz="1200" dirty="0" smtClean="0"/>
              <a:t>СЭР </a:t>
            </a:r>
            <a:r>
              <a:rPr lang="ru-RU" altLang="ru-RU" sz="1200" dirty="0" smtClean="0">
                <a:solidFill>
                  <a:srgbClr val="000000"/>
                </a:solidFill>
              </a:rPr>
              <a:t>Филиала </a:t>
            </a:r>
            <a:r>
              <a:rPr lang="ru-RU" altLang="ru-RU" sz="1200" dirty="0">
                <a:solidFill>
                  <a:srgbClr val="000000"/>
                </a:solidFill>
              </a:rPr>
              <a:t>АО «СО ЕЭС» Тюменское </a:t>
            </a:r>
            <a:r>
              <a:rPr lang="ru-RU" altLang="ru-RU" sz="1200" dirty="0" smtClean="0">
                <a:solidFill>
                  <a:srgbClr val="000000"/>
                </a:solidFill>
              </a:rPr>
              <a:t>РДУ</a:t>
            </a:r>
          </a:p>
          <a:p>
            <a:pPr eaLnBrk="1" hangingPunct="1"/>
            <a:r>
              <a:rPr lang="ru-RU" altLang="ru-RU" sz="1200" dirty="0" smtClean="0">
                <a:solidFill>
                  <a:srgbClr val="000000"/>
                </a:solidFill>
              </a:rPr>
              <a:t>Жаврид Наталья Сергеевна</a:t>
            </a:r>
          </a:p>
          <a:p>
            <a:pPr eaLnBrk="1" hangingPunct="1"/>
            <a:r>
              <a:rPr lang="ru-RU" sz="1200" dirty="0"/>
              <a:t>Ведущий эксперт САСДУ Филиала АО «СО ЕЭС» ОДУ Урала</a:t>
            </a:r>
          </a:p>
          <a:p>
            <a:pPr eaLnBrk="1" hangingPunct="1"/>
            <a:r>
              <a:rPr lang="ru-RU" sz="1200" dirty="0"/>
              <a:t>Шевчук Сергей Андреевич</a:t>
            </a:r>
            <a:endParaRPr lang="en-US" sz="1200" dirty="0"/>
          </a:p>
          <a:p>
            <a:pPr eaLnBrk="1" hangingPunct="1"/>
            <a:endParaRPr lang="ru-RU" altLang="ru-RU" sz="1200" dirty="0">
              <a:solidFill>
                <a:srgbClr val="000000"/>
              </a:solidFill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96106" y="192922"/>
            <a:ext cx="7997825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0" algn="ctr">
              <a:spcBef>
                <a:spcPct val="10000"/>
              </a:spcBef>
            </a:pPr>
            <a:r>
              <a:rPr lang="ru-RU" sz="1200" dirty="0">
                <a:solidFill>
                  <a:prstClr val="black"/>
                </a:solidFill>
              </a:rPr>
              <a:t>III ежегодная специализированная конференция по внедрению CIM в </a:t>
            </a:r>
            <a:r>
              <a:rPr lang="ru-RU" sz="1200" dirty="0" smtClean="0">
                <a:solidFill>
                  <a:prstClr val="black"/>
                </a:solidFill>
              </a:rPr>
              <a:t>электроэнергетике</a:t>
            </a:r>
          </a:p>
          <a:p>
            <a:pPr lvl="0" algn="ctr">
              <a:spcBef>
                <a:spcPct val="10000"/>
              </a:spcBef>
            </a:pPr>
            <a:r>
              <a:rPr lang="ru-RU" sz="1200" dirty="0" smtClean="0">
                <a:solidFill>
                  <a:prstClr val="black"/>
                </a:solidFill>
              </a:rPr>
              <a:t>08-10 февраля 2023 года </a:t>
            </a:r>
            <a:endParaRPr lang="ru-RU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3286194" y="1448217"/>
            <a:ext cx="565467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/>
          <a:lstStyle>
            <a:lvl1pPr algn="ctr">
              <a:spcBef>
                <a:spcPct val="20000"/>
              </a:spcBef>
              <a:buClr>
                <a:srgbClr val="003CA0"/>
              </a:buClr>
              <a:buFont typeface="Arial" charset="0"/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449263" algn="ctr">
              <a:spcBef>
                <a:spcPct val="20000"/>
              </a:spcBef>
              <a:buClr>
                <a:srgbClr val="95642F"/>
              </a:buClr>
              <a:buSzPct val="85000"/>
              <a:buFont typeface="Arial" charset="0"/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898525" algn="ctr">
              <a:spcBef>
                <a:spcPct val="20000"/>
              </a:spcBef>
              <a:buClr>
                <a:srgbClr val="003CA0"/>
              </a:buClr>
              <a:buFont typeface="Wingdings" pitchFamily="2" charset="2"/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257300" algn="ctr">
              <a:spcBef>
                <a:spcPct val="20000"/>
              </a:spcBef>
              <a:buClr>
                <a:srgbClr val="003CA0"/>
              </a:buClr>
              <a:buFont typeface="Wingdings" pitchFamily="2" charset="2"/>
              <a:defRPr sz="1000" b="1">
                <a:solidFill>
                  <a:schemeClr val="tx1"/>
                </a:solidFill>
                <a:latin typeface="Arial" charset="0"/>
              </a:defRPr>
            </a:lvl4pPr>
            <a:lvl5pPr marL="1616075" algn="ctr">
              <a:spcBef>
                <a:spcPct val="20000"/>
              </a:spcBef>
              <a:buClr>
                <a:srgbClr val="003CA0"/>
              </a:buClr>
              <a:buFont typeface="Wingdings" pitchFamily="2" charset="2"/>
              <a:defRPr sz="1000" b="1">
                <a:solidFill>
                  <a:schemeClr val="tx1"/>
                </a:solidFill>
                <a:latin typeface="Arial" charset="0"/>
              </a:defRPr>
            </a:lvl5pPr>
            <a:lvl6pPr marL="2073275" algn="ctr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defRPr sz="1000" b="1">
                <a:solidFill>
                  <a:schemeClr val="tx1"/>
                </a:solidFill>
                <a:latin typeface="Arial" charset="0"/>
              </a:defRPr>
            </a:lvl6pPr>
            <a:lvl7pPr marL="2530475" algn="ctr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defRPr sz="1000" b="1">
                <a:solidFill>
                  <a:schemeClr val="tx1"/>
                </a:solidFill>
                <a:latin typeface="Arial" charset="0"/>
              </a:defRPr>
            </a:lvl7pPr>
            <a:lvl8pPr marL="2987675" algn="ctr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defRPr sz="1000" b="1">
                <a:solidFill>
                  <a:schemeClr val="tx1"/>
                </a:solidFill>
                <a:latin typeface="Arial" charset="0"/>
              </a:defRPr>
            </a:lvl8pPr>
            <a:lvl9pPr marL="3444875" algn="ctr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defRPr sz="1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ru-RU" altLang="ru-RU" sz="1200" dirty="0">
                <a:solidFill>
                  <a:srgbClr val="000000"/>
                </a:solidFill>
              </a:rPr>
              <a:t>Филиал АО «СО ЕЭС» Тюменское РДУ</a:t>
            </a:r>
          </a:p>
        </p:txBody>
      </p:sp>
      <p:sp>
        <p:nvSpPr>
          <p:cNvPr id="8" name="Line 13">
            <a:extLst>
              <a:ext uri="{FF2B5EF4-FFF2-40B4-BE49-F238E27FC236}">
                <a16:creationId xmlns:a16="http://schemas.microsoft.com/office/drawing/2014/main" id="{30EB5AF6-A37B-465D-A073-C5CF5D4BC7A3}"/>
              </a:ext>
            </a:extLst>
          </p:cNvPr>
          <p:cNvSpPr>
            <a:spLocks noChangeShapeType="1"/>
          </p:cNvSpPr>
          <p:nvPr/>
        </p:nvSpPr>
        <p:spPr bwMode="auto">
          <a:xfrm>
            <a:off x="508001" y="4171063"/>
            <a:ext cx="8174036" cy="0"/>
          </a:xfrm>
          <a:prstGeom prst="line">
            <a:avLst/>
          </a:prstGeom>
          <a:noFill/>
          <a:ln w="38100">
            <a:solidFill>
              <a:srgbClr val="003C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1250" y="43130"/>
            <a:ext cx="7443788" cy="797719"/>
          </a:xfrm>
        </p:spPr>
        <p:txBody>
          <a:bodyPr/>
          <a:lstStyle/>
          <a:p>
            <a:r>
              <a:rPr lang="ru-RU" sz="1800" dirty="0"/>
              <a:t>Обмен информацией при определении и изменении режимов заземления нейтралей силовых трансформаторов</a:t>
            </a:r>
            <a:endParaRPr lang="ru-RU" sz="1800" dirty="0">
              <a:effectLst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D43F22-0AD9-46BC-8189-A8BBDFB12A28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 bwMode="auto">
          <a:xfrm>
            <a:off x="705699" y="1132531"/>
            <a:ext cx="7732602" cy="4724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9875" indent="-269875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Arial" pitchFamily="34" charset="0"/>
              <a:buChar char="■"/>
              <a:defRPr sz="2000" b="1">
                <a:solidFill>
                  <a:srgbClr val="003CA0"/>
                </a:solidFill>
                <a:latin typeface="+mn-lt"/>
                <a:ea typeface="+mn-ea"/>
                <a:cs typeface="+mn-cs"/>
              </a:defRPr>
            </a:lvl1pPr>
            <a:lvl2pPr marL="719138" indent="-269875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42F"/>
              </a:buClr>
              <a:buSzPct val="85000"/>
              <a:buFont typeface="Arial" pitchFamily="34" charset="0"/>
              <a:buChar char="▬"/>
              <a:defRPr sz="1600" b="1">
                <a:solidFill>
                  <a:schemeClr val="tx1"/>
                </a:solidFill>
                <a:latin typeface="+mn-lt"/>
              </a:defRPr>
            </a:lvl2pPr>
            <a:lvl3pPr marL="1077913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200" b="1">
                <a:solidFill>
                  <a:schemeClr val="tx1"/>
                </a:solidFill>
                <a:latin typeface="+mn-lt"/>
              </a:defRPr>
            </a:lvl3pPr>
            <a:lvl4pPr marL="1436688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4pPr>
            <a:lvl5pPr marL="1795463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5pPr>
            <a:lvl6pPr marL="22526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6pPr>
            <a:lvl7pPr marL="27098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7pPr>
            <a:lvl8pPr marL="31670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8pPr>
            <a:lvl9pPr marL="36242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Aft>
                <a:spcPts val="600"/>
              </a:spcAft>
              <a:buNone/>
            </a:pPr>
            <a:r>
              <a:rPr lang="ru-RU" sz="1200" b="0" kern="0" dirty="0"/>
              <a:t>Получение </a:t>
            </a:r>
            <a:r>
              <a:rPr lang="ru-RU" sz="1200" b="0" kern="0" dirty="0" smtClean="0"/>
              <a:t>информации по </a:t>
            </a:r>
            <a:r>
              <a:rPr lang="ru-RU" sz="1200" b="0" kern="0" dirty="0"/>
              <a:t>режимам заземления </a:t>
            </a:r>
            <a:r>
              <a:rPr lang="ru-RU" sz="1200" b="0" kern="0" dirty="0" err="1"/>
              <a:t>нейтралей</a:t>
            </a:r>
            <a:r>
              <a:rPr lang="ru-RU" sz="1200" b="0" kern="0" dirty="0"/>
              <a:t> </a:t>
            </a:r>
            <a:r>
              <a:rPr lang="ru-RU" sz="1200" kern="0" dirty="0">
                <a:solidFill>
                  <a:srgbClr val="00B050"/>
                </a:solidFill>
              </a:rPr>
              <a:t>для нормальной схемы </a:t>
            </a:r>
            <a:r>
              <a:rPr lang="ru-RU" sz="1200" b="0" kern="0" dirty="0"/>
              <a:t>организовано в  рамках  предоставления  данных  по Приказу Минэнерго №102  в  соответствии  с ГОСТ Р </a:t>
            </a:r>
            <a:r>
              <a:rPr lang="ru-RU" sz="1200" b="0" kern="0" dirty="0" smtClean="0"/>
              <a:t>58651</a:t>
            </a:r>
            <a:endParaRPr lang="ru-RU" sz="1200" b="0" kern="0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 bwMode="auto">
          <a:xfrm>
            <a:off x="4399471" y="1699787"/>
            <a:ext cx="4168267" cy="1576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144000" tIns="45720" rIns="91440" bIns="45720" numCol="1" anchor="t" anchorCtr="0" compatLnSpc="1">
            <a:prstTxWarp prst="textNoShape">
              <a:avLst/>
            </a:prstTxWarp>
          </a:bodyPr>
          <a:lstStyle>
            <a:lvl1pPr marL="269875" indent="-269875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Arial" pitchFamily="34" charset="0"/>
              <a:buChar char="■"/>
              <a:defRPr sz="2000" b="1">
                <a:solidFill>
                  <a:srgbClr val="003CA0"/>
                </a:solidFill>
                <a:latin typeface="+mn-lt"/>
                <a:ea typeface="+mn-ea"/>
                <a:cs typeface="+mn-cs"/>
              </a:defRPr>
            </a:lvl1pPr>
            <a:lvl2pPr marL="719138" indent="-269875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42F"/>
              </a:buClr>
              <a:buSzPct val="85000"/>
              <a:buFont typeface="Arial" pitchFamily="34" charset="0"/>
              <a:buChar char="▬"/>
              <a:defRPr sz="1600" b="1">
                <a:solidFill>
                  <a:schemeClr val="tx1"/>
                </a:solidFill>
                <a:latin typeface="+mn-lt"/>
              </a:defRPr>
            </a:lvl2pPr>
            <a:lvl3pPr marL="1077913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200" b="1">
                <a:solidFill>
                  <a:schemeClr val="tx1"/>
                </a:solidFill>
                <a:latin typeface="+mn-lt"/>
              </a:defRPr>
            </a:lvl3pPr>
            <a:lvl4pPr marL="1436688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4pPr>
            <a:lvl5pPr marL="1795463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5pPr>
            <a:lvl6pPr marL="22526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6pPr>
            <a:lvl7pPr marL="27098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7pPr>
            <a:lvl8pPr marL="31670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8pPr>
            <a:lvl9pPr marL="36242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ru-RU" sz="1000" b="0" dirty="0"/>
              <a:t>АО «</a:t>
            </a:r>
            <a:r>
              <a:rPr lang="ru-RU" sz="1000" b="0" dirty="0" err="1"/>
              <a:t>Россети</a:t>
            </a:r>
            <a:r>
              <a:rPr lang="ru-RU" sz="1000" b="0" dirty="0"/>
              <a:t> Тюмень» и АО «ЕЭСК» для передачи соответствующей информации в РДУ используются следующие классы  </a:t>
            </a:r>
            <a:r>
              <a:rPr lang="en-US" sz="1000" b="0" dirty="0"/>
              <a:t>CIM</a:t>
            </a:r>
            <a:r>
              <a:rPr lang="ru-RU" sz="1000" b="0" dirty="0"/>
              <a:t>:</a:t>
            </a:r>
          </a:p>
          <a:p>
            <a:pPr marL="180000" indent="180000">
              <a:buFont typeface="Wingdings" panose="05000000000000000000" pitchFamily="2" charset="2"/>
              <a:buChar char="ü"/>
            </a:pPr>
            <a:r>
              <a:rPr lang="ru-RU" sz="1000" b="0" dirty="0" err="1" smtClean="0"/>
              <a:t>распредустройства</a:t>
            </a:r>
            <a:r>
              <a:rPr lang="ru-RU" sz="1000" b="0" dirty="0" smtClean="0"/>
              <a:t> </a:t>
            </a:r>
            <a:r>
              <a:rPr lang="ru-RU" sz="1000" b="0" dirty="0"/>
              <a:t>(</a:t>
            </a:r>
            <a:r>
              <a:rPr lang="en-US" sz="1000" b="0" dirty="0" err="1"/>
              <a:t>VoltageLevel</a:t>
            </a:r>
            <a:r>
              <a:rPr lang="ru-RU" sz="1000" b="0" dirty="0"/>
              <a:t>) класса напряжения «</a:t>
            </a:r>
            <a:r>
              <a:rPr lang="ru-RU" sz="1000" b="0" dirty="0" err="1"/>
              <a:t>Нейтраль</a:t>
            </a:r>
            <a:r>
              <a:rPr lang="ru-RU" sz="1000" b="0" dirty="0" smtClean="0"/>
              <a:t>»</a:t>
            </a:r>
          </a:p>
          <a:p>
            <a:pPr marL="180000" indent="180000">
              <a:buFont typeface="Wingdings" panose="05000000000000000000" pitchFamily="2" charset="2"/>
              <a:buChar char="ü"/>
            </a:pPr>
            <a:r>
              <a:rPr lang="ru-RU" sz="1000" b="0" dirty="0" smtClean="0"/>
              <a:t>Перемычка </a:t>
            </a:r>
            <a:r>
              <a:rPr lang="ru-RU" sz="1000" b="0" dirty="0"/>
              <a:t>(</a:t>
            </a:r>
            <a:r>
              <a:rPr lang="en-US" sz="1000" b="0" dirty="0"/>
              <a:t>Jumper</a:t>
            </a:r>
            <a:r>
              <a:rPr lang="ru-RU" sz="1000" b="0" dirty="0" smtClean="0"/>
              <a:t>)</a:t>
            </a:r>
          </a:p>
          <a:p>
            <a:pPr marL="180000" indent="180000">
              <a:buFont typeface="Wingdings" panose="05000000000000000000" pitchFamily="2" charset="2"/>
              <a:buChar char="ü"/>
            </a:pPr>
            <a:r>
              <a:rPr lang="ru-RU" sz="1000" b="0" dirty="0" smtClean="0"/>
              <a:t>Ячейка </a:t>
            </a:r>
            <a:r>
              <a:rPr lang="ru-RU" sz="1000" b="0" dirty="0"/>
              <a:t>(</a:t>
            </a:r>
            <a:r>
              <a:rPr lang="en-US" sz="1000" b="0" dirty="0"/>
              <a:t>Bay</a:t>
            </a:r>
            <a:r>
              <a:rPr lang="ru-RU" sz="1000" b="0" dirty="0" smtClean="0"/>
              <a:t>)</a:t>
            </a:r>
          </a:p>
          <a:p>
            <a:pPr marL="180000" indent="180000">
              <a:buFont typeface="Wingdings" panose="05000000000000000000" pitchFamily="2" charset="2"/>
              <a:buChar char="ü"/>
            </a:pPr>
            <a:r>
              <a:rPr lang="ru-RU" sz="1000" b="0" dirty="0" err="1" smtClean="0"/>
              <a:t>ЗаземлРазъединитель</a:t>
            </a:r>
            <a:r>
              <a:rPr lang="ru-RU" sz="1000" b="0" dirty="0" smtClean="0"/>
              <a:t> </a:t>
            </a:r>
            <a:r>
              <a:rPr lang="ru-RU" sz="1000" b="0" dirty="0"/>
              <a:t>(</a:t>
            </a:r>
            <a:r>
              <a:rPr lang="en-US" sz="1000" b="0" dirty="0" err="1"/>
              <a:t>GroundDisconnector</a:t>
            </a:r>
            <a:r>
              <a:rPr lang="ru-RU" sz="1000" b="0" dirty="0" smtClean="0"/>
              <a:t>)</a:t>
            </a:r>
            <a:endParaRPr lang="ru-RU" sz="1000" b="0" dirty="0"/>
          </a:p>
          <a:p>
            <a:pPr marL="180000" indent="180000">
              <a:buFont typeface="Wingdings" panose="05000000000000000000" pitchFamily="2" charset="2"/>
              <a:buChar char="ü"/>
            </a:pPr>
            <a:r>
              <a:rPr lang="ru-RU" sz="1000" b="0" dirty="0"/>
              <a:t>Разрядник (</a:t>
            </a:r>
            <a:r>
              <a:rPr lang="en-US" sz="1000" b="0" dirty="0" err="1"/>
              <a:t>SurgeArrester</a:t>
            </a:r>
            <a:r>
              <a:rPr lang="ru-RU" sz="1000" b="0" dirty="0" smtClean="0"/>
              <a:t>)</a:t>
            </a:r>
            <a:endParaRPr lang="ru-RU" sz="1000" b="0" dirty="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D18B4D-A62E-472C-B793-D0C206B2B3E5}"/>
              </a:ext>
            </a:extLst>
          </p:cNvPr>
          <p:cNvSpPr txBox="1"/>
          <p:nvPr/>
        </p:nvSpPr>
        <p:spPr>
          <a:xfrm>
            <a:off x="873760" y="4551981"/>
            <a:ext cx="827024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1100">
                <a:solidFill>
                  <a:srgbClr val="003CA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0" dirty="0"/>
              <a:t> Текущий уровень автоматизации приема и обработки информации по режимам </a:t>
            </a:r>
            <a:r>
              <a:rPr lang="ru-RU" sz="1400" b="0" dirty="0" smtClean="0"/>
              <a:t>заземления </a:t>
            </a:r>
            <a:r>
              <a:rPr lang="ru-RU" sz="1400" b="0" dirty="0"/>
              <a:t>нейтралей для нормальной схемы </a:t>
            </a:r>
            <a:r>
              <a:rPr lang="ru-RU" sz="1400" dirty="0">
                <a:solidFill>
                  <a:srgbClr val="00B050"/>
                </a:solidFill>
              </a:rPr>
              <a:t>достаточен для задач АО «СО ЕЭС»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1" b="877"/>
          <a:stretch/>
        </p:blipFill>
        <p:spPr>
          <a:xfrm>
            <a:off x="935855" y="1852213"/>
            <a:ext cx="2995444" cy="184076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08" y="4531662"/>
            <a:ext cx="498491" cy="49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17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3950" y="44649"/>
            <a:ext cx="7443788" cy="797719"/>
          </a:xfrm>
        </p:spPr>
        <p:txBody>
          <a:bodyPr/>
          <a:lstStyle/>
          <a:p>
            <a:r>
              <a:rPr lang="ru-RU" sz="1800" dirty="0"/>
              <a:t>Обмен информацией при определении и изменении режимов заземления нейтралей силовых </a:t>
            </a:r>
            <a:r>
              <a:rPr lang="ru-RU" sz="1800" dirty="0" smtClean="0"/>
              <a:t>трансформаторов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D43F22-0AD9-46BC-8189-A8BBDFB12A28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18" name="Объект 4"/>
          <p:cNvSpPr txBox="1">
            <a:spLocks/>
          </p:cNvSpPr>
          <p:nvPr/>
        </p:nvSpPr>
        <p:spPr bwMode="auto">
          <a:xfrm>
            <a:off x="492868" y="1189780"/>
            <a:ext cx="8158264" cy="373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9875" indent="-269875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Arial" pitchFamily="34" charset="0"/>
              <a:buChar char="■"/>
              <a:defRPr sz="2000" b="1">
                <a:solidFill>
                  <a:srgbClr val="003CA0"/>
                </a:solidFill>
                <a:latin typeface="+mn-lt"/>
                <a:ea typeface="+mn-ea"/>
                <a:cs typeface="+mn-cs"/>
              </a:defRPr>
            </a:lvl1pPr>
            <a:lvl2pPr marL="719138" indent="-269875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42F"/>
              </a:buClr>
              <a:buSzPct val="85000"/>
              <a:buFont typeface="Arial" pitchFamily="34" charset="0"/>
              <a:buChar char="▬"/>
              <a:defRPr sz="1600" b="1">
                <a:solidFill>
                  <a:schemeClr val="tx1"/>
                </a:solidFill>
                <a:latin typeface="+mn-lt"/>
              </a:defRPr>
            </a:lvl2pPr>
            <a:lvl3pPr marL="1077913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200" b="1">
                <a:solidFill>
                  <a:schemeClr val="tx1"/>
                </a:solidFill>
                <a:latin typeface="+mn-lt"/>
              </a:defRPr>
            </a:lvl3pPr>
            <a:lvl4pPr marL="1436688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4pPr>
            <a:lvl5pPr marL="1795463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5pPr>
            <a:lvl6pPr marL="22526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6pPr>
            <a:lvl7pPr marL="27098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7pPr>
            <a:lvl8pPr marL="31670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8pPr>
            <a:lvl9pPr marL="36242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ru-RU" sz="1700" b="0" kern="0" dirty="0" smtClean="0"/>
              <a:t>Принятые решения:</a:t>
            </a:r>
          </a:p>
          <a:p>
            <a:pPr marL="288000" indent="-28800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1700" b="0" kern="0" dirty="0" smtClean="0"/>
              <a:t>Для автоматизации процедуры согласования и утверждения режимов заземления </a:t>
            </a:r>
            <a:r>
              <a:rPr lang="ru-RU" sz="1700" b="0" kern="0" dirty="0" err="1" smtClean="0"/>
              <a:t>нейтралей</a:t>
            </a:r>
            <a:r>
              <a:rPr lang="ru-RU" sz="1700" b="0" kern="0" dirty="0" smtClean="0"/>
              <a:t> трансформаторов в ремонтных схемах требуется разработка специализированного программного комплекса, что </a:t>
            </a:r>
            <a:r>
              <a:rPr lang="ru-RU" sz="1700" kern="0" dirty="0">
                <a:solidFill>
                  <a:srgbClr val="FF0000"/>
                </a:solidFill>
              </a:rPr>
              <a:t>в настоящее время нецелесообразно</a:t>
            </a:r>
            <a:r>
              <a:rPr lang="ru-RU" sz="1700" b="0" kern="0" dirty="0" smtClean="0"/>
              <a:t>: высокая трудоемкость реализации, низкая актуальность автоматизации</a:t>
            </a:r>
          </a:p>
          <a:p>
            <a:pPr marL="288000" indent="-28800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1700" b="0" kern="0" dirty="0" smtClean="0"/>
              <a:t>Имеется потребность в получении информации </a:t>
            </a:r>
            <a:r>
              <a:rPr lang="ru-RU" sz="1700" b="0" kern="0" dirty="0"/>
              <a:t>о текущем положении </a:t>
            </a:r>
            <a:r>
              <a:rPr lang="ru-RU" sz="1700" b="0" kern="0" dirty="0" err="1"/>
              <a:t>нейтралей</a:t>
            </a:r>
            <a:r>
              <a:rPr lang="ru-RU" sz="1700" b="0" kern="0" dirty="0"/>
              <a:t> </a:t>
            </a:r>
            <a:r>
              <a:rPr lang="ru-RU" sz="1700" b="0" kern="0" dirty="0" smtClean="0"/>
              <a:t>трансформаторов. </a:t>
            </a:r>
            <a:r>
              <a:rPr lang="ru-RU" sz="1700" kern="0" dirty="0">
                <a:solidFill>
                  <a:srgbClr val="FF0000"/>
                </a:solidFill>
              </a:rPr>
              <a:t>Це</a:t>
            </a:r>
            <a:r>
              <a:rPr lang="ru-RU" sz="1700" kern="0" dirty="0" smtClean="0">
                <a:solidFill>
                  <a:srgbClr val="FF0000"/>
                </a:solidFill>
              </a:rPr>
              <a:t>лесообразно </a:t>
            </a:r>
            <a:r>
              <a:rPr lang="ru-RU" sz="1700" kern="0" dirty="0">
                <a:solidFill>
                  <a:srgbClr val="FF0000"/>
                </a:solidFill>
              </a:rPr>
              <a:t>использовать имеющиеся каналы</a:t>
            </a:r>
            <a:r>
              <a:rPr lang="ru-RU" sz="1700" b="0" kern="0" dirty="0">
                <a:solidFill>
                  <a:srgbClr val="FF0000"/>
                </a:solidFill>
              </a:rPr>
              <a:t> </a:t>
            </a:r>
            <a:r>
              <a:rPr lang="ru-RU" sz="1700" b="0" kern="0" dirty="0"/>
              <a:t>передачи телеметрической </a:t>
            </a:r>
            <a:r>
              <a:rPr lang="ru-RU" sz="1700" b="0" kern="0" dirty="0" smtClean="0"/>
              <a:t>информации</a:t>
            </a:r>
            <a:endParaRPr lang="en-US" sz="1700" b="0" kern="0" dirty="0" smtClean="0"/>
          </a:p>
        </p:txBody>
      </p:sp>
    </p:spTree>
    <p:extLst>
      <p:ext uri="{BB962C8B-B14F-4D97-AF65-F5344CB8AC3E}">
        <p14:creationId xmlns:p14="http://schemas.microsoft.com/office/powerpoint/2010/main" val="82223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400" dirty="0"/>
              <a:t>Предоставление списков работников, допущенных к производству переключений и ведению оперативных переговоров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D43F22-0AD9-46BC-8189-A8BBDFB12A28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47" name="Овал 46"/>
          <p:cNvSpPr/>
          <p:nvPr/>
        </p:nvSpPr>
        <p:spPr>
          <a:xfrm rot="18063841">
            <a:off x="5050227" y="941427"/>
            <a:ext cx="1035301" cy="105346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 rot="18063841">
            <a:off x="7200080" y="3657812"/>
            <a:ext cx="1035301" cy="105346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 rot="18063841">
            <a:off x="1241194" y="935210"/>
            <a:ext cx="1035301" cy="105346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 rot="18063841">
            <a:off x="3164620" y="3654094"/>
            <a:ext cx="1035301" cy="105346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711199" y="2685628"/>
            <a:ext cx="7992533" cy="1894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Номер слайда 3"/>
          <p:cNvSpPr txBox="1">
            <a:spLocks/>
          </p:cNvSpPr>
          <p:nvPr/>
        </p:nvSpPr>
        <p:spPr>
          <a:xfrm>
            <a:off x="6851113" y="4780278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ru-RU" sz="1050" smtClean="0">
                <a:latin typeface="Arial Narrow" panose="020B0606020202030204" pitchFamily="34" charset="0"/>
              </a:rPr>
              <a:pPr algn="r">
                <a:spcBef>
                  <a:spcPts val="0"/>
                </a:spcBef>
                <a:spcAft>
                  <a:spcPts val="0"/>
                </a:spcAft>
              </a:pPr>
              <a:t>12</a:t>
            </a:fld>
            <a:endParaRPr lang="ru-RU" sz="1050" dirty="0">
              <a:latin typeface="Arial Narrow" panose="020B0606020202030204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846667" y="2766888"/>
            <a:ext cx="6271662" cy="45719"/>
          </a:xfrm>
          <a:prstGeom prst="rect">
            <a:avLst/>
          </a:prstGeom>
          <a:solidFill>
            <a:srgbClr val="F79646"/>
          </a:solidFill>
          <a:ln>
            <a:solidFill>
              <a:srgbClr val="F79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2680948" y="2753527"/>
            <a:ext cx="1870025" cy="65008"/>
          </a:xfrm>
          <a:prstGeom prst="rect">
            <a:avLst/>
          </a:prstGeom>
          <a:solidFill>
            <a:srgbClr val="2D9C9C"/>
          </a:solidFill>
          <a:ln>
            <a:solidFill>
              <a:srgbClr val="2D9C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6431668" y="2766888"/>
            <a:ext cx="2119666" cy="45719"/>
          </a:xfrm>
          <a:prstGeom prst="rect">
            <a:avLst/>
          </a:prstGeom>
          <a:solidFill>
            <a:srgbClr val="2D9C9C"/>
          </a:solidFill>
          <a:ln>
            <a:solidFill>
              <a:srgbClr val="2D9C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2" name="Рисунок 61"/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106" y="3827847"/>
            <a:ext cx="659489" cy="659489"/>
          </a:xfrm>
          <a:prstGeom prst="rect">
            <a:avLst/>
          </a:prstGeom>
        </p:spPr>
      </p:pic>
      <p:sp>
        <p:nvSpPr>
          <p:cNvPr id="63" name="Google Shape;277;g121f21b441d_2_69"/>
          <p:cNvSpPr txBox="1"/>
          <p:nvPr/>
        </p:nvSpPr>
        <p:spPr>
          <a:xfrm>
            <a:off x="2397695" y="1159942"/>
            <a:ext cx="3382800" cy="3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1500" b="0" dirty="0"/>
              <a:t>Утвержден план-график </a:t>
            </a:r>
            <a:endParaRPr lang="ru-RU" sz="1500" dirty="0"/>
          </a:p>
        </p:txBody>
      </p:sp>
      <p:cxnSp>
        <p:nvCxnSpPr>
          <p:cNvPr id="64" name="Прямая соединительная линия 63"/>
          <p:cNvCxnSpPr>
            <a:stCxn id="65" idx="0"/>
          </p:cNvCxnSpPr>
          <p:nvPr/>
        </p:nvCxnSpPr>
        <p:spPr>
          <a:xfrm flipV="1">
            <a:off x="3614531" y="2988831"/>
            <a:ext cx="1430" cy="50632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Овал 64"/>
          <p:cNvSpPr/>
          <p:nvPr/>
        </p:nvSpPr>
        <p:spPr>
          <a:xfrm>
            <a:off x="3575956" y="3495156"/>
            <a:ext cx="77149" cy="84341"/>
          </a:xfrm>
          <a:prstGeom prst="ellipse">
            <a:avLst/>
          </a:prstGeom>
          <a:solidFill>
            <a:srgbClr val="2D9C9C"/>
          </a:solidFill>
          <a:ln>
            <a:solidFill>
              <a:srgbClr val="2D9C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6" name="Прямая соединительная линия 65"/>
          <p:cNvCxnSpPr>
            <a:stCxn id="67" idx="0"/>
          </p:cNvCxnSpPr>
          <p:nvPr/>
        </p:nvCxnSpPr>
        <p:spPr>
          <a:xfrm>
            <a:off x="1785234" y="2106940"/>
            <a:ext cx="0" cy="49374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Овал 66"/>
          <p:cNvSpPr/>
          <p:nvPr/>
        </p:nvSpPr>
        <p:spPr>
          <a:xfrm>
            <a:off x="1746659" y="2106940"/>
            <a:ext cx="77149" cy="84341"/>
          </a:xfrm>
          <a:prstGeom prst="ellipse">
            <a:avLst/>
          </a:prstGeom>
          <a:solidFill>
            <a:srgbClr val="F79646"/>
          </a:solidFill>
          <a:ln>
            <a:solidFill>
              <a:srgbClr val="F79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2" name="Рисунок 71"/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293" y="1181811"/>
            <a:ext cx="573667" cy="573667"/>
          </a:xfrm>
          <a:prstGeom prst="rect">
            <a:avLst/>
          </a:prstGeom>
        </p:spPr>
      </p:pic>
      <p:sp>
        <p:nvSpPr>
          <p:cNvPr id="73" name="Google Shape;277;g121f21b441d_2_69"/>
          <p:cNvSpPr txBox="1"/>
          <p:nvPr/>
        </p:nvSpPr>
        <p:spPr>
          <a:xfrm>
            <a:off x="6252340" y="1144371"/>
            <a:ext cx="2891660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1500" b="0" dirty="0"/>
              <a:t>Согласованы подходы по описанию </a:t>
            </a:r>
            <a:r>
              <a:rPr lang="ru-RU" sz="1500" b="0" dirty="0" smtClean="0"/>
              <a:t>работников в ИМ</a:t>
            </a:r>
            <a:endParaRPr lang="ru-RU" sz="15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" name="Google Shape;277;g121f21b441d_2_69"/>
          <p:cNvSpPr txBox="1"/>
          <p:nvPr/>
        </p:nvSpPr>
        <p:spPr>
          <a:xfrm>
            <a:off x="382005" y="3757867"/>
            <a:ext cx="2753678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1500" b="0" dirty="0"/>
              <a:t>Разработаны методические указания</a:t>
            </a:r>
            <a:endParaRPr lang="ru-RU" sz="15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6" name="Рисунок 75"/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299" y="3879197"/>
            <a:ext cx="585276" cy="585276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923" y="1159942"/>
            <a:ext cx="601095" cy="601095"/>
          </a:xfrm>
          <a:prstGeom prst="rect">
            <a:avLst/>
          </a:prstGeom>
        </p:spPr>
      </p:pic>
      <p:sp>
        <p:nvSpPr>
          <p:cNvPr id="79" name="Google Shape;277;g121f21b441d_2_69"/>
          <p:cNvSpPr txBox="1"/>
          <p:nvPr/>
        </p:nvSpPr>
        <p:spPr>
          <a:xfrm>
            <a:off x="5142512" y="3635162"/>
            <a:ext cx="1792685" cy="1246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1500" b="0" dirty="0"/>
              <a:t>Подготовлены </a:t>
            </a:r>
            <a:r>
              <a:rPr lang="ru-RU" sz="1500" b="0" dirty="0" smtClean="0"/>
              <a:t>требования </a:t>
            </a:r>
            <a:r>
              <a:rPr lang="ru-RU" sz="1500" b="0" dirty="0"/>
              <a:t>к </a:t>
            </a:r>
            <a:r>
              <a:rPr lang="ru-RU" sz="1500" b="0" dirty="0" smtClean="0"/>
              <a:t>программному обеспечению</a:t>
            </a:r>
          </a:p>
          <a:p>
            <a:pPr lvl="0"/>
            <a:r>
              <a:rPr lang="ru-RU" sz="1500" b="0" dirty="0" smtClean="0"/>
              <a:t>АО «СО ЕЭС»</a:t>
            </a:r>
            <a:endParaRPr lang="ru-RU" sz="15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3868522" y="2988831"/>
            <a:ext cx="44114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2D9C9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</a:t>
            </a:r>
            <a:endParaRPr lang="ru-RU" sz="3600" b="1" cap="none" spc="0" dirty="0">
              <a:ln w="10160">
                <a:solidFill>
                  <a:schemeClr val="bg1">
                    <a:lumMod val="50000"/>
                  </a:schemeClr>
                </a:solidFill>
                <a:prstDash val="solid"/>
              </a:ln>
              <a:solidFill>
                <a:srgbClr val="2D9C9C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2091810" y="1954350"/>
            <a:ext cx="44114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79646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</a:t>
            </a:r>
            <a:endParaRPr lang="ru-RU" sz="3600" b="1" dirty="0">
              <a:ln w="10160">
                <a:solidFill>
                  <a:schemeClr val="bg1">
                    <a:lumMod val="50000"/>
                  </a:schemeClr>
                </a:solidFill>
                <a:prstDash val="solid"/>
              </a:ln>
              <a:solidFill>
                <a:srgbClr val="F79646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99" name="Прямая соединительная линия 98"/>
          <p:cNvCxnSpPr>
            <a:stCxn id="100" idx="0"/>
          </p:cNvCxnSpPr>
          <p:nvPr/>
        </p:nvCxnSpPr>
        <p:spPr>
          <a:xfrm>
            <a:off x="5504618" y="2130934"/>
            <a:ext cx="0" cy="49374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0" name="Овал 99"/>
          <p:cNvSpPr/>
          <p:nvPr/>
        </p:nvSpPr>
        <p:spPr>
          <a:xfrm>
            <a:off x="5466043" y="2130934"/>
            <a:ext cx="77149" cy="84341"/>
          </a:xfrm>
          <a:prstGeom prst="ellipse">
            <a:avLst/>
          </a:prstGeom>
          <a:solidFill>
            <a:srgbClr val="F79646"/>
          </a:solidFill>
          <a:ln>
            <a:solidFill>
              <a:srgbClr val="F79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Прямоугольник 100"/>
          <p:cNvSpPr/>
          <p:nvPr/>
        </p:nvSpPr>
        <p:spPr>
          <a:xfrm>
            <a:off x="5811194" y="1978344"/>
            <a:ext cx="44114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79646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</a:t>
            </a:r>
            <a:endParaRPr lang="ru-RU" sz="3600" b="1" dirty="0">
              <a:ln w="10160">
                <a:solidFill>
                  <a:schemeClr val="bg1">
                    <a:lumMod val="50000"/>
                  </a:schemeClr>
                </a:solidFill>
                <a:prstDash val="solid"/>
              </a:ln>
              <a:solidFill>
                <a:srgbClr val="F79646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102" name="Прямая соединительная линия 101"/>
          <p:cNvCxnSpPr>
            <a:stCxn id="103" idx="0"/>
          </p:cNvCxnSpPr>
          <p:nvPr/>
        </p:nvCxnSpPr>
        <p:spPr>
          <a:xfrm flipV="1">
            <a:off x="7740122" y="2988831"/>
            <a:ext cx="1430" cy="50632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3" name="Овал 102"/>
          <p:cNvSpPr/>
          <p:nvPr/>
        </p:nvSpPr>
        <p:spPr>
          <a:xfrm>
            <a:off x="7701547" y="3495156"/>
            <a:ext cx="77149" cy="84341"/>
          </a:xfrm>
          <a:prstGeom prst="ellipse">
            <a:avLst/>
          </a:prstGeom>
          <a:solidFill>
            <a:srgbClr val="2D9C9C"/>
          </a:solidFill>
          <a:ln>
            <a:solidFill>
              <a:srgbClr val="2D9C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Прямоугольник 103"/>
          <p:cNvSpPr/>
          <p:nvPr/>
        </p:nvSpPr>
        <p:spPr>
          <a:xfrm>
            <a:off x="7994113" y="2988831"/>
            <a:ext cx="44114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2D9C9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4</a:t>
            </a:r>
            <a:endParaRPr lang="ru-RU" sz="3600" b="1" cap="none" spc="0" dirty="0">
              <a:ln w="10160">
                <a:solidFill>
                  <a:schemeClr val="bg1">
                    <a:lumMod val="50000"/>
                  </a:schemeClr>
                </a:solidFill>
                <a:prstDash val="solid"/>
              </a:ln>
              <a:solidFill>
                <a:srgbClr val="2D9C9C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7270293"/>
      </p:ext>
    </p:extLst>
  </p:cSld>
  <p:clrMapOvr>
    <a:masterClrMapping/>
  </p:clrMapOvr>
  <p:transition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2004" y="0"/>
            <a:ext cx="7971790" cy="797719"/>
          </a:xfrm>
          <a:noFill/>
        </p:spPr>
        <p:txBody>
          <a:bodyPr/>
          <a:lstStyle/>
          <a:p>
            <a:r>
              <a:rPr lang="ru-RU" sz="1800" dirty="0" smtClean="0"/>
              <a:t>Предоставление </a:t>
            </a:r>
            <a:r>
              <a:rPr lang="ru-RU" sz="1800" dirty="0"/>
              <a:t>списков работников, допущенных к производству переключений и ведению оперативных переговоров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D43F22-0AD9-46BC-8189-A8BBDFB12A28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6" name="Объект 4"/>
          <p:cNvSpPr>
            <a:spLocks noGrp="1"/>
          </p:cNvSpPr>
          <p:nvPr>
            <p:ph idx="1"/>
          </p:nvPr>
        </p:nvSpPr>
        <p:spPr>
          <a:xfrm>
            <a:off x="1516394" y="912911"/>
            <a:ext cx="7437233" cy="348258"/>
          </a:xfrm>
        </p:spPr>
        <p:txBody>
          <a:bodyPr/>
          <a:lstStyle/>
          <a:p>
            <a:pPr marL="0" indent="0">
              <a:buNone/>
            </a:pPr>
            <a:r>
              <a:rPr lang="ru-RU" sz="1600" b="0" dirty="0" smtClean="0"/>
              <a:t>Для предоставления списков персонала </a:t>
            </a:r>
            <a:r>
              <a:rPr lang="ru-RU" sz="1600" b="0" dirty="0" smtClean="0">
                <a:solidFill>
                  <a:srgbClr val="00925A"/>
                </a:solidFill>
              </a:rPr>
              <a:t>техническая возможность имеется, </a:t>
            </a:r>
            <a:r>
              <a:rPr lang="ru-RU" sz="1600" b="0" dirty="0" smtClean="0"/>
              <a:t>произведены тестовые обмены, но необходима доработка ПО и справочников для дальнейшего использования информации в деловых процессах АО «СО ЕЭС»</a:t>
            </a:r>
          </a:p>
          <a:p>
            <a:pPr marL="0" indent="0">
              <a:buNone/>
            </a:pPr>
            <a:r>
              <a:rPr lang="ru-RU" sz="1600" b="0" dirty="0" smtClean="0"/>
              <a:t> </a:t>
            </a:r>
            <a:endParaRPr lang="ru-RU" sz="1600" b="0" dirty="0">
              <a:solidFill>
                <a:srgbClr val="00925A"/>
              </a:solidFill>
            </a:endParaRPr>
          </a:p>
        </p:txBody>
      </p:sp>
      <p:sp>
        <p:nvSpPr>
          <p:cNvPr id="7" name="Объект 4"/>
          <p:cNvSpPr txBox="1">
            <a:spLocks/>
          </p:cNvSpPr>
          <p:nvPr/>
        </p:nvSpPr>
        <p:spPr bwMode="auto">
          <a:xfrm>
            <a:off x="524498" y="2122883"/>
            <a:ext cx="7436970" cy="2799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9875" indent="-269875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Arial" pitchFamily="34" charset="0"/>
              <a:buChar char="■"/>
              <a:defRPr sz="2000" b="1">
                <a:solidFill>
                  <a:srgbClr val="003CA0"/>
                </a:solidFill>
                <a:latin typeface="+mn-lt"/>
                <a:ea typeface="+mn-ea"/>
                <a:cs typeface="+mn-cs"/>
              </a:defRPr>
            </a:lvl1pPr>
            <a:lvl2pPr marL="719138" indent="-269875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42F"/>
              </a:buClr>
              <a:buSzPct val="85000"/>
              <a:buFont typeface="Arial" pitchFamily="34" charset="0"/>
              <a:buChar char="▬"/>
              <a:defRPr sz="1600" b="1">
                <a:solidFill>
                  <a:schemeClr val="tx1"/>
                </a:solidFill>
                <a:latin typeface="+mn-lt"/>
              </a:defRPr>
            </a:lvl2pPr>
            <a:lvl3pPr marL="1077913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200" b="1">
                <a:solidFill>
                  <a:schemeClr val="tx1"/>
                </a:solidFill>
                <a:latin typeface="+mn-lt"/>
              </a:defRPr>
            </a:lvl3pPr>
            <a:lvl4pPr marL="1436688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4pPr>
            <a:lvl5pPr marL="1795463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5pPr>
            <a:lvl6pPr marL="22526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6pPr>
            <a:lvl7pPr marL="27098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7pPr>
            <a:lvl8pPr marL="31670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8pPr>
            <a:lvl9pPr marL="36242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1600" b="0" kern="0" dirty="0" smtClean="0"/>
              <a:t>В настоящий момент разработан проект методических указаний, формализующих следующие вопросы:</a:t>
            </a:r>
          </a:p>
          <a:p>
            <a:r>
              <a:rPr lang="ru-RU" sz="1600" b="0" kern="0" dirty="0" smtClean="0"/>
              <a:t>Описание организационной структуры предприятий</a:t>
            </a:r>
            <a:endParaRPr lang="en-US" sz="1600" b="0" kern="0" dirty="0" smtClean="0"/>
          </a:p>
          <a:p>
            <a:r>
              <a:rPr lang="ru-RU" sz="1600" b="0" kern="0" dirty="0" smtClean="0"/>
              <a:t>Назначение ролей персонала, привязка оперативно-выездных бригад к нескольким энергообъектам</a:t>
            </a:r>
          </a:p>
          <a:p>
            <a:r>
              <a:rPr lang="ru-RU" sz="1600" b="0" kern="0" dirty="0" smtClean="0"/>
              <a:t>Правила создания и удаления объектов ИМ для новых и увольняющихся сотрудников</a:t>
            </a:r>
          </a:p>
          <a:p>
            <a:r>
              <a:rPr lang="ru-RU" sz="1600" b="0" kern="0" dirty="0" smtClean="0"/>
              <a:t>Необходимые меры по защите персональных данных</a:t>
            </a:r>
          </a:p>
          <a:p>
            <a:pPr marL="0" indent="0">
              <a:buNone/>
            </a:pPr>
            <a:endParaRPr lang="ru-RU" sz="1800" b="0" kern="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59" y="1087040"/>
            <a:ext cx="498491" cy="49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19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2004" y="0"/>
            <a:ext cx="7971790" cy="797719"/>
          </a:xfrm>
          <a:noFill/>
        </p:spPr>
        <p:txBody>
          <a:bodyPr/>
          <a:lstStyle/>
          <a:p>
            <a:r>
              <a:rPr lang="ru-RU" sz="1800" dirty="0" smtClean="0"/>
              <a:t>Предоставление </a:t>
            </a:r>
            <a:r>
              <a:rPr lang="ru-RU" sz="1800" dirty="0"/>
              <a:t>списков работников, допущенных к производству переключений и ведению оперативных переговоров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D43F22-0AD9-46BC-8189-A8BBDFB12A28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106" y="1822580"/>
            <a:ext cx="2305669" cy="240326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/>
          <a:srcRect b="16408"/>
          <a:stretch/>
        </p:blipFill>
        <p:spPr>
          <a:xfrm>
            <a:off x="5700089" y="1256524"/>
            <a:ext cx="1852681" cy="2998236"/>
          </a:xfrm>
          <a:prstGeom prst="rect">
            <a:avLst/>
          </a:prstGeom>
        </p:spPr>
      </p:pic>
      <p:sp>
        <p:nvSpPr>
          <p:cNvPr id="12" name="Объект 4"/>
          <p:cNvSpPr txBox="1">
            <a:spLocks/>
          </p:cNvSpPr>
          <p:nvPr/>
        </p:nvSpPr>
        <p:spPr bwMode="auto">
          <a:xfrm>
            <a:off x="3407637" y="1555099"/>
            <a:ext cx="1710018" cy="194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9875" indent="-269875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Arial" pitchFamily="34" charset="0"/>
              <a:buChar char="■"/>
              <a:defRPr sz="2000" b="1">
                <a:solidFill>
                  <a:srgbClr val="003CA0"/>
                </a:solidFill>
                <a:latin typeface="+mn-lt"/>
                <a:ea typeface="+mn-ea"/>
                <a:cs typeface="+mn-cs"/>
              </a:defRPr>
            </a:lvl1pPr>
            <a:lvl2pPr marL="719138" indent="-269875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42F"/>
              </a:buClr>
              <a:buSzPct val="85000"/>
              <a:buFont typeface="Arial" pitchFamily="34" charset="0"/>
              <a:buChar char="▬"/>
              <a:defRPr sz="1600" b="1">
                <a:solidFill>
                  <a:schemeClr val="tx1"/>
                </a:solidFill>
                <a:latin typeface="+mn-lt"/>
              </a:defRPr>
            </a:lvl2pPr>
            <a:lvl3pPr marL="1077913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200" b="1">
                <a:solidFill>
                  <a:schemeClr val="tx1"/>
                </a:solidFill>
                <a:latin typeface="+mn-lt"/>
              </a:defRPr>
            </a:lvl3pPr>
            <a:lvl4pPr marL="1436688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4pPr>
            <a:lvl5pPr marL="1795463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5pPr>
            <a:lvl6pPr marL="22526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6pPr>
            <a:lvl7pPr marL="27098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7pPr>
            <a:lvl8pPr marL="31670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8pPr>
            <a:lvl9pPr marL="36242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1400" b="0" kern="0" dirty="0" smtClean="0"/>
              <a:t>Организация</a:t>
            </a:r>
          </a:p>
          <a:p>
            <a:pPr marL="0" indent="0" algn="ctr">
              <a:buFont typeface="Arial" pitchFamily="34" charset="0"/>
              <a:buNone/>
            </a:pPr>
            <a:endParaRPr lang="ru-RU" sz="200" b="0" kern="0" dirty="0" smtClean="0"/>
          </a:p>
          <a:p>
            <a:pPr marL="0" indent="0" algn="ctr">
              <a:buFont typeface="Arial" pitchFamily="34" charset="0"/>
              <a:buNone/>
            </a:pPr>
            <a:endParaRPr lang="ru-RU" sz="1400" b="0" kern="0" dirty="0"/>
          </a:p>
          <a:p>
            <a:pPr marL="0" indent="0" algn="ctr">
              <a:buFont typeface="Arial" pitchFamily="34" charset="0"/>
              <a:buNone/>
            </a:pPr>
            <a:r>
              <a:rPr lang="ru-RU" sz="1400" b="0" kern="0" dirty="0" smtClean="0"/>
              <a:t>Подразделения</a:t>
            </a:r>
          </a:p>
          <a:p>
            <a:pPr marL="0" indent="0" algn="ctr">
              <a:buFont typeface="Arial" pitchFamily="34" charset="0"/>
              <a:buNone/>
            </a:pPr>
            <a:endParaRPr lang="ru-RU" sz="1400" b="0" kern="0" dirty="0" smtClean="0"/>
          </a:p>
          <a:p>
            <a:pPr marL="0" indent="0" algn="ctr">
              <a:buFont typeface="Arial" pitchFamily="34" charset="0"/>
              <a:buNone/>
            </a:pPr>
            <a:endParaRPr lang="ru-RU" sz="800" b="0" kern="0" dirty="0"/>
          </a:p>
          <a:p>
            <a:pPr marL="0" indent="0" algn="ctr">
              <a:buFont typeface="Arial" pitchFamily="34" charset="0"/>
              <a:buNone/>
            </a:pPr>
            <a:r>
              <a:rPr lang="ru-RU" sz="1400" b="0" kern="0" dirty="0" smtClean="0"/>
              <a:t>Персонал</a:t>
            </a:r>
            <a:endParaRPr lang="ru-RU" sz="1600" b="0" kern="0" dirty="0"/>
          </a:p>
        </p:txBody>
      </p:sp>
      <p:cxnSp>
        <p:nvCxnSpPr>
          <p:cNvPr id="14" name="Прямая соединительная линия 13"/>
          <p:cNvCxnSpPr/>
          <p:nvPr/>
        </p:nvCxnSpPr>
        <p:spPr bwMode="auto">
          <a:xfrm flipH="1">
            <a:off x="2495157" y="1710612"/>
            <a:ext cx="1181334" cy="365838"/>
          </a:xfrm>
          <a:prstGeom prst="line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Прямая соединительная линия 15"/>
          <p:cNvCxnSpPr/>
          <p:nvPr/>
        </p:nvCxnSpPr>
        <p:spPr bwMode="auto">
          <a:xfrm flipV="1">
            <a:off x="4951441" y="1352550"/>
            <a:ext cx="821030" cy="358062"/>
          </a:xfrm>
          <a:prstGeom prst="line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Прямая соединительная линия 18"/>
          <p:cNvCxnSpPr/>
          <p:nvPr/>
        </p:nvCxnSpPr>
        <p:spPr bwMode="auto">
          <a:xfrm flipV="1">
            <a:off x="5010376" y="1881205"/>
            <a:ext cx="939181" cy="339481"/>
          </a:xfrm>
          <a:prstGeom prst="line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Прямая соединительная линия 21"/>
          <p:cNvCxnSpPr/>
          <p:nvPr/>
        </p:nvCxnSpPr>
        <p:spPr bwMode="auto">
          <a:xfrm>
            <a:off x="5010376" y="2320212"/>
            <a:ext cx="939181" cy="1223088"/>
          </a:xfrm>
          <a:prstGeom prst="line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Прямая соединительная линия 24"/>
          <p:cNvCxnSpPr/>
          <p:nvPr/>
        </p:nvCxnSpPr>
        <p:spPr bwMode="auto">
          <a:xfrm flipH="1">
            <a:off x="2704707" y="2264229"/>
            <a:ext cx="861068" cy="207525"/>
          </a:xfrm>
          <a:prstGeom prst="line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Прямая соединительная линия 27"/>
          <p:cNvCxnSpPr/>
          <p:nvPr/>
        </p:nvCxnSpPr>
        <p:spPr bwMode="auto">
          <a:xfrm>
            <a:off x="4740910" y="2923592"/>
            <a:ext cx="1348347" cy="900105"/>
          </a:xfrm>
          <a:prstGeom prst="line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Прямая соединительная линия 30"/>
          <p:cNvCxnSpPr/>
          <p:nvPr/>
        </p:nvCxnSpPr>
        <p:spPr bwMode="auto">
          <a:xfrm>
            <a:off x="4740910" y="3035559"/>
            <a:ext cx="1348347" cy="1190285"/>
          </a:xfrm>
          <a:prstGeom prst="line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Прямая соединительная линия 33"/>
          <p:cNvCxnSpPr/>
          <p:nvPr/>
        </p:nvCxnSpPr>
        <p:spPr bwMode="auto">
          <a:xfrm flipH="1" flipV="1">
            <a:off x="2939657" y="2875968"/>
            <a:ext cx="811249" cy="47624"/>
          </a:xfrm>
          <a:prstGeom prst="line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Прямая соединительная линия 36"/>
          <p:cNvCxnSpPr/>
          <p:nvPr/>
        </p:nvCxnSpPr>
        <p:spPr bwMode="auto">
          <a:xfrm flipH="1">
            <a:off x="3296921" y="2992016"/>
            <a:ext cx="511565" cy="655477"/>
          </a:xfrm>
          <a:prstGeom prst="line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Прямоугольник 57"/>
          <p:cNvSpPr/>
          <p:nvPr/>
        </p:nvSpPr>
        <p:spPr>
          <a:xfrm>
            <a:off x="1932872" y="872261"/>
            <a:ext cx="51571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rgbClr val="003CA0"/>
              </a:buClr>
            </a:pPr>
            <a:r>
              <a:rPr lang="ru-RU" sz="1600" b="0" kern="0" dirty="0">
                <a:solidFill>
                  <a:srgbClr val="003CA0"/>
                </a:solidFill>
                <a:latin typeface="+mn-lt"/>
              </a:rPr>
              <a:t>Описание организационной структуры предприятий</a:t>
            </a:r>
            <a:endParaRPr lang="en-US" sz="1600" b="0" kern="0" dirty="0">
              <a:solidFill>
                <a:srgbClr val="003CA0"/>
              </a:solidFill>
              <a:latin typeface="+mn-lt"/>
            </a:endParaRPr>
          </a:p>
        </p:txBody>
      </p:sp>
      <p:sp>
        <p:nvSpPr>
          <p:cNvPr id="60" name="Объект 4"/>
          <p:cNvSpPr>
            <a:spLocks noGrp="1"/>
          </p:cNvSpPr>
          <p:nvPr>
            <p:ph idx="1"/>
          </p:nvPr>
        </p:nvSpPr>
        <p:spPr>
          <a:xfrm>
            <a:off x="1396561" y="4380950"/>
            <a:ext cx="7437233" cy="673328"/>
          </a:xfrm>
        </p:spPr>
        <p:txBody>
          <a:bodyPr/>
          <a:lstStyle/>
          <a:p>
            <a:pPr marL="0" indent="0">
              <a:buNone/>
            </a:pPr>
            <a:r>
              <a:rPr lang="ru-RU" sz="1400" b="0" dirty="0" smtClean="0"/>
              <a:t>В информационной модели СО используется упрощенная организационная структура, планируется перейти на использование реальной структуры предприятия</a:t>
            </a:r>
            <a:endParaRPr lang="ru-RU" sz="1400" b="0" dirty="0">
              <a:solidFill>
                <a:srgbClr val="00925A"/>
              </a:solidFill>
            </a:endParaRPr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40" y="4380950"/>
            <a:ext cx="498491" cy="49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54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2004" y="0"/>
            <a:ext cx="7971790" cy="797719"/>
          </a:xfrm>
          <a:noFill/>
        </p:spPr>
        <p:txBody>
          <a:bodyPr/>
          <a:lstStyle/>
          <a:p>
            <a:r>
              <a:rPr lang="ru-RU" sz="1800" dirty="0" smtClean="0"/>
              <a:t>Предоставление </a:t>
            </a:r>
            <a:r>
              <a:rPr lang="ru-RU" sz="1800" dirty="0"/>
              <a:t>списков работников, допущенных к производству переключений и ведению оперативных переговоров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D43F22-0AD9-46BC-8189-A8BBDFB12A28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1080875" y="872261"/>
            <a:ext cx="68611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rgbClr val="003CA0"/>
              </a:buClr>
            </a:pPr>
            <a:r>
              <a:rPr lang="ru-RU" sz="1600" b="0" kern="0" dirty="0">
                <a:solidFill>
                  <a:srgbClr val="003CA0"/>
                </a:solidFill>
                <a:latin typeface="+mn-lt"/>
              </a:rPr>
              <a:t>П</a:t>
            </a:r>
            <a:r>
              <a:rPr lang="ru-RU" sz="1600" b="0" kern="0" dirty="0" smtClean="0">
                <a:solidFill>
                  <a:srgbClr val="003CA0"/>
                </a:solidFill>
                <a:latin typeface="+mn-lt"/>
              </a:rPr>
              <a:t>ривязка </a:t>
            </a:r>
            <a:r>
              <a:rPr lang="ru-RU" sz="1600" b="0" kern="0" dirty="0">
                <a:solidFill>
                  <a:srgbClr val="003CA0"/>
                </a:solidFill>
                <a:latin typeface="+mn-lt"/>
              </a:rPr>
              <a:t>оперативно-выездных бригад к нескольким энергообъектам</a:t>
            </a:r>
          </a:p>
        </p:txBody>
      </p:sp>
      <p:sp>
        <p:nvSpPr>
          <p:cNvPr id="60" name="Объект 4"/>
          <p:cNvSpPr>
            <a:spLocks noGrp="1"/>
          </p:cNvSpPr>
          <p:nvPr>
            <p:ph idx="1"/>
          </p:nvPr>
        </p:nvSpPr>
        <p:spPr>
          <a:xfrm>
            <a:off x="1396561" y="4218889"/>
            <a:ext cx="7437233" cy="673328"/>
          </a:xfrm>
        </p:spPr>
        <p:txBody>
          <a:bodyPr/>
          <a:lstStyle/>
          <a:p>
            <a:pPr marL="0" indent="0">
              <a:buNone/>
            </a:pPr>
            <a:r>
              <a:rPr lang="ru-RU" sz="1400" b="0" dirty="0" smtClean="0"/>
              <a:t>В настоящий момент приходится дублировать персонал ОВБ под разными </a:t>
            </a:r>
            <a:r>
              <a:rPr lang="ru-RU" sz="1400" b="0" dirty="0" err="1" smtClean="0"/>
              <a:t>энергообъектами</a:t>
            </a:r>
            <a:r>
              <a:rPr lang="ru-RU" sz="1400" b="0" dirty="0" smtClean="0"/>
              <a:t>, предлагается реализовать возможность привязки одного сотрудника к нескольким энергообъектам путем доработки профиля ИМ</a:t>
            </a:r>
            <a:endParaRPr lang="ru-RU" sz="1400" b="0" dirty="0">
              <a:solidFill>
                <a:srgbClr val="00925A"/>
              </a:solidFill>
            </a:endParaRPr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40" y="4306308"/>
            <a:ext cx="498491" cy="4984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337" y="1353698"/>
            <a:ext cx="2410329" cy="23239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4837" y="1353698"/>
            <a:ext cx="2302846" cy="241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69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3950" y="44649"/>
            <a:ext cx="7443788" cy="797719"/>
          </a:xfrm>
        </p:spPr>
        <p:txBody>
          <a:bodyPr/>
          <a:lstStyle/>
          <a:p>
            <a:r>
              <a:rPr lang="ru-RU" sz="1800" dirty="0" smtClean="0"/>
              <a:t>Предварительные результаты пилотных проектов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D43F22-0AD9-46BC-8189-A8BBDFB12A28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5" name="Прямоугольник: скругленные углы 35">
            <a:extLst>
              <a:ext uri="{FF2B5EF4-FFF2-40B4-BE49-F238E27FC236}">
                <a16:creationId xmlns:a16="http://schemas.microsoft.com/office/drawing/2014/main" id="{AF3BB8C8-0A89-4D2F-92FD-40FE2646F640}"/>
              </a:ext>
            </a:extLst>
          </p:cNvPr>
          <p:cNvSpPr/>
          <p:nvPr/>
        </p:nvSpPr>
        <p:spPr bwMode="auto">
          <a:xfrm>
            <a:off x="319177" y="1137857"/>
            <a:ext cx="2500223" cy="685086"/>
          </a:xfrm>
          <a:prstGeom prst="roundRect">
            <a:avLst>
              <a:gd name="adj" fmla="val 15656"/>
            </a:avLst>
          </a:prstGeom>
          <a:solidFill>
            <a:srgbClr val="D5ED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10800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  <a:tabLst>
                <a:tab pos="355600" algn="l"/>
              </a:tabLst>
            </a:pPr>
            <a:r>
              <a:rPr lang="ru-RU" sz="1000" dirty="0">
                <a:solidFill>
                  <a:srgbClr val="000099"/>
                </a:solidFill>
              </a:rPr>
              <a:t>Предоставление списков работников</a:t>
            </a:r>
          </a:p>
        </p:txBody>
      </p:sp>
      <p:sp>
        <p:nvSpPr>
          <p:cNvPr id="17" name="Прямоугольник: скругленные углы 35">
            <a:extLst>
              <a:ext uri="{FF2B5EF4-FFF2-40B4-BE49-F238E27FC236}">
                <a16:creationId xmlns:a16="http://schemas.microsoft.com/office/drawing/2014/main" id="{AF3BB8C8-0A89-4D2F-92FD-40FE2646F640}"/>
              </a:ext>
            </a:extLst>
          </p:cNvPr>
          <p:cNvSpPr/>
          <p:nvPr/>
        </p:nvSpPr>
        <p:spPr bwMode="auto">
          <a:xfrm>
            <a:off x="3255811" y="1137857"/>
            <a:ext cx="2500223" cy="685086"/>
          </a:xfrm>
          <a:prstGeom prst="roundRect">
            <a:avLst>
              <a:gd name="adj" fmla="val 15656"/>
            </a:avLst>
          </a:prstGeom>
          <a:solidFill>
            <a:srgbClr val="D5ED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10800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  <a:tabLst>
                <a:tab pos="355600" algn="l"/>
              </a:tabLst>
            </a:pPr>
            <a:r>
              <a:rPr lang="ru-RU" sz="1000" dirty="0">
                <a:solidFill>
                  <a:srgbClr val="000099"/>
                </a:solidFill>
              </a:rPr>
              <a:t>Предоставление информации </a:t>
            </a:r>
            <a:r>
              <a:rPr lang="ru-RU" sz="1000" dirty="0" smtClean="0">
                <a:solidFill>
                  <a:srgbClr val="000099"/>
                </a:solidFill>
              </a:rPr>
              <a:t>о КЗ</a:t>
            </a:r>
            <a:endParaRPr lang="ru-RU" sz="1000" dirty="0">
              <a:solidFill>
                <a:srgbClr val="000099"/>
              </a:solidFill>
            </a:endParaRPr>
          </a:p>
        </p:txBody>
      </p:sp>
      <p:sp>
        <p:nvSpPr>
          <p:cNvPr id="18" name="Прямоугольник: скругленные углы 35">
            <a:extLst>
              <a:ext uri="{FF2B5EF4-FFF2-40B4-BE49-F238E27FC236}">
                <a16:creationId xmlns:a16="http://schemas.microsoft.com/office/drawing/2014/main" id="{AF3BB8C8-0A89-4D2F-92FD-40FE2646F640}"/>
              </a:ext>
            </a:extLst>
          </p:cNvPr>
          <p:cNvSpPr/>
          <p:nvPr/>
        </p:nvSpPr>
        <p:spPr bwMode="auto">
          <a:xfrm>
            <a:off x="6192445" y="1137857"/>
            <a:ext cx="2500223" cy="685086"/>
          </a:xfrm>
          <a:prstGeom prst="roundRect">
            <a:avLst>
              <a:gd name="adj" fmla="val 15656"/>
            </a:avLst>
          </a:prstGeom>
          <a:solidFill>
            <a:srgbClr val="D5ED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10800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  <a:tabLst>
                <a:tab pos="355600" algn="l"/>
              </a:tabLst>
            </a:pPr>
            <a:r>
              <a:rPr lang="ru-RU" sz="1000" dirty="0">
                <a:solidFill>
                  <a:srgbClr val="000099"/>
                </a:solidFill>
              </a:rPr>
              <a:t>Обмен информацией </a:t>
            </a:r>
            <a:r>
              <a:rPr lang="ru-RU" sz="1000" dirty="0" smtClean="0">
                <a:solidFill>
                  <a:srgbClr val="000099"/>
                </a:solidFill>
              </a:rPr>
              <a:t>о заземлении нейтралей трансформаторов</a:t>
            </a:r>
            <a:endParaRPr lang="ru-RU" sz="1000" dirty="0">
              <a:solidFill>
                <a:srgbClr val="000099"/>
              </a:solidFill>
            </a:endParaRPr>
          </a:p>
        </p:txBody>
      </p:sp>
      <p:sp>
        <p:nvSpPr>
          <p:cNvPr id="20" name="Прямоугольник: скругленные углы 35">
            <a:extLst>
              <a:ext uri="{FF2B5EF4-FFF2-40B4-BE49-F238E27FC236}">
                <a16:creationId xmlns:a16="http://schemas.microsoft.com/office/drawing/2014/main" id="{AF3BB8C8-0A89-4D2F-92FD-40FE2646F640}"/>
              </a:ext>
            </a:extLst>
          </p:cNvPr>
          <p:cNvSpPr/>
          <p:nvPr/>
        </p:nvSpPr>
        <p:spPr bwMode="auto">
          <a:xfrm>
            <a:off x="453992" y="2087429"/>
            <a:ext cx="2312651" cy="673363"/>
          </a:xfrm>
          <a:prstGeom prst="rect">
            <a:avLst/>
          </a:prstGeom>
          <a:solidFill>
            <a:srgbClr val="9FFFAF"/>
          </a:solidFill>
          <a:ln w="19050" cap="flat" cmpd="sng" algn="ctr">
            <a:solidFill>
              <a:srgbClr val="9FFFC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10800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  <a:tabLst>
                <a:tab pos="355600" algn="l"/>
              </a:tabLst>
            </a:pPr>
            <a:r>
              <a:rPr lang="ru-RU" sz="1000" dirty="0" smtClean="0">
                <a:solidFill>
                  <a:srgbClr val="000099"/>
                </a:solidFill>
              </a:rPr>
              <a:t>Выработано техническое решение, проведены тестовые обмены</a:t>
            </a:r>
            <a:endParaRPr lang="ru-RU" sz="1000" dirty="0">
              <a:solidFill>
                <a:srgbClr val="000099"/>
              </a:solidFill>
            </a:endParaRPr>
          </a:p>
        </p:txBody>
      </p:sp>
      <p:sp>
        <p:nvSpPr>
          <p:cNvPr id="22" name="Прямоугольник: скругленные углы 35">
            <a:extLst>
              <a:ext uri="{FF2B5EF4-FFF2-40B4-BE49-F238E27FC236}">
                <a16:creationId xmlns:a16="http://schemas.microsoft.com/office/drawing/2014/main" id="{AF3BB8C8-0A89-4D2F-92FD-40FE2646F640}"/>
              </a:ext>
            </a:extLst>
          </p:cNvPr>
          <p:cNvSpPr/>
          <p:nvPr/>
        </p:nvSpPr>
        <p:spPr bwMode="auto">
          <a:xfrm>
            <a:off x="453992" y="2884598"/>
            <a:ext cx="2312651" cy="673363"/>
          </a:xfrm>
          <a:prstGeom prst="rect">
            <a:avLst/>
          </a:prstGeom>
          <a:solidFill>
            <a:srgbClr val="9FFFAF"/>
          </a:solidFill>
          <a:ln w="19050" cap="flat" cmpd="sng" algn="ctr">
            <a:solidFill>
              <a:srgbClr val="9FFFC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10800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  <a:tabLst>
                <a:tab pos="355600" algn="l"/>
              </a:tabLst>
            </a:pPr>
            <a:r>
              <a:rPr lang="ru-RU" sz="1000" dirty="0">
                <a:solidFill>
                  <a:srgbClr val="000099"/>
                </a:solidFill>
              </a:rPr>
              <a:t>Разработан проект методических указаний по моделированию</a:t>
            </a:r>
          </a:p>
        </p:txBody>
      </p:sp>
      <p:sp>
        <p:nvSpPr>
          <p:cNvPr id="25" name="Прямоугольник: скругленные углы 35">
            <a:extLst>
              <a:ext uri="{FF2B5EF4-FFF2-40B4-BE49-F238E27FC236}">
                <a16:creationId xmlns:a16="http://schemas.microsoft.com/office/drawing/2014/main" id="{AF3BB8C8-0A89-4D2F-92FD-40FE2646F640}"/>
              </a:ext>
            </a:extLst>
          </p:cNvPr>
          <p:cNvSpPr/>
          <p:nvPr/>
        </p:nvSpPr>
        <p:spPr bwMode="auto">
          <a:xfrm>
            <a:off x="3337872" y="2087429"/>
            <a:ext cx="2312651" cy="673363"/>
          </a:xfrm>
          <a:prstGeom prst="rect">
            <a:avLst/>
          </a:prstGeom>
          <a:solidFill>
            <a:srgbClr val="9FFFAF"/>
          </a:solidFill>
          <a:ln w="19050" cap="flat" cmpd="sng" algn="ctr">
            <a:solidFill>
              <a:srgbClr val="9FFFC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10800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  <a:tabLst>
                <a:tab pos="355600" algn="l"/>
              </a:tabLst>
            </a:pPr>
            <a:r>
              <a:rPr lang="ru-RU" sz="1000" dirty="0">
                <a:solidFill>
                  <a:srgbClr val="000099"/>
                </a:solidFill>
              </a:rPr>
              <a:t>Проведено определение вариантов решения</a:t>
            </a:r>
          </a:p>
        </p:txBody>
      </p:sp>
      <p:sp>
        <p:nvSpPr>
          <p:cNvPr id="27" name="Прямоугольник: скругленные углы 35">
            <a:extLst>
              <a:ext uri="{FF2B5EF4-FFF2-40B4-BE49-F238E27FC236}">
                <a16:creationId xmlns:a16="http://schemas.microsoft.com/office/drawing/2014/main" id="{AF3BB8C8-0A89-4D2F-92FD-40FE2646F640}"/>
              </a:ext>
            </a:extLst>
          </p:cNvPr>
          <p:cNvSpPr/>
          <p:nvPr/>
        </p:nvSpPr>
        <p:spPr bwMode="auto">
          <a:xfrm>
            <a:off x="3337871" y="2884597"/>
            <a:ext cx="2312651" cy="673363"/>
          </a:xfrm>
          <a:prstGeom prst="rect">
            <a:avLst/>
          </a:prstGeom>
          <a:solidFill>
            <a:srgbClr val="FFFFCC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10800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  <a:tabLst>
                <a:tab pos="355600" algn="l"/>
              </a:tabLst>
            </a:pPr>
            <a:r>
              <a:rPr lang="ru-RU" sz="1000" dirty="0" smtClean="0">
                <a:solidFill>
                  <a:srgbClr val="000099"/>
                </a:solidFill>
              </a:rPr>
              <a:t>Прорабатывается план-график реализации (требует согласования с внешним разработчиком)</a:t>
            </a:r>
            <a:endParaRPr lang="ru-RU" sz="1000" dirty="0">
              <a:solidFill>
                <a:srgbClr val="000099"/>
              </a:solidFill>
            </a:endParaRPr>
          </a:p>
        </p:txBody>
      </p:sp>
      <p:sp>
        <p:nvSpPr>
          <p:cNvPr id="37" name="Прямоугольник: скругленные углы 35">
            <a:extLst>
              <a:ext uri="{FF2B5EF4-FFF2-40B4-BE49-F238E27FC236}">
                <a16:creationId xmlns:a16="http://schemas.microsoft.com/office/drawing/2014/main" id="{AF3BB8C8-0A89-4D2F-92FD-40FE2646F640}"/>
              </a:ext>
            </a:extLst>
          </p:cNvPr>
          <p:cNvSpPr/>
          <p:nvPr/>
        </p:nvSpPr>
        <p:spPr bwMode="auto">
          <a:xfrm>
            <a:off x="6315536" y="2087429"/>
            <a:ext cx="2312651" cy="1470532"/>
          </a:xfrm>
          <a:prstGeom prst="rect">
            <a:avLst/>
          </a:prstGeom>
          <a:solidFill>
            <a:srgbClr val="9FFFAF"/>
          </a:solidFill>
          <a:ln w="19050" cap="flat" cmpd="sng" algn="ctr">
            <a:solidFill>
              <a:srgbClr val="9FFFC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10800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  <a:tabLst>
                <a:tab pos="355600" algn="l"/>
              </a:tabLst>
            </a:pPr>
            <a:r>
              <a:rPr lang="ru-RU" sz="1000" dirty="0" smtClean="0">
                <a:solidFill>
                  <a:srgbClr val="000099"/>
                </a:solidFill>
              </a:rPr>
              <a:t>Проведен анализ делового процесса.</a:t>
            </a:r>
            <a:br>
              <a:rPr lang="ru-RU" sz="1000" dirty="0" smtClean="0">
                <a:solidFill>
                  <a:srgbClr val="000099"/>
                </a:solidFill>
              </a:rPr>
            </a:br>
            <a:r>
              <a:rPr lang="ru-RU" sz="1000" dirty="0" smtClean="0">
                <a:solidFill>
                  <a:srgbClr val="000099"/>
                </a:solidFill>
              </a:rPr>
              <a:t>Достаточный уровень автоматизации для обработки информации по режимам заземления нейтралей в нормальных схемах, в </a:t>
            </a:r>
            <a:r>
              <a:rPr lang="ru-RU" sz="1000" dirty="0" err="1" smtClean="0">
                <a:solidFill>
                  <a:srgbClr val="000099"/>
                </a:solidFill>
              </a:rPr>
              <a:t>т.ч</a:t>
            </a:r>
            <a:r>
              <a:rPr lang="ru-RU" sz="1000" dirty="0" smtClean="0">
                <a:solidFill>
                  <a:srgbClr val="000099"/>
                </a:solidFill>
              </a:rPr>
              <a:t>. Для формирования математической расчетной модели сети</a:t>
            </a:r>
            <a:endParaRPr lang="ru-RU" sz="1000" dirty="0">
              <a:solidFill>
                <a:srgbClr val="000099"/>
              </a:solidFill>
            </a:endParaRPr>
          </a:p>
        </p:txBody>
      </p:sp>
      <p:sp>
        <p:nvSpPr>
          <p:cNvPr id="12" name="Прямоугольник: скругленные углы 35">
            <a:extLst>
              <a:ext uri="{FF2B5EF4-FFF2-40B4-BE49-F238E27FC236}">
                <a16:creationId xmlns:a16="http://schemas.microsoft.com/office/drawing/2014/main" id="{AF3BB8C8-0A89-4D2F-92FD-40FE2646F640}"/>
              </a:ext>
            </a:extLst>
          </p:cNvPr>
          <p:cNvSpPr/>
          <p:nvPr/>
        </p:nvSpPr>
        <p:spPr bwMode="auto">
          <a:xfrm>
            <a:off x="453992" y="3681767"/>
            <a:ext cx="2312651" cy="673363"/>
          </a:xfrm>
          <a:prstGeom prst="rect">
            <a:avLst/>
          </a:prstGeom>
          <a:solidFill>
            <a:srgbClr val="FFFFCC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10800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  <a:tabLst>
                <a:tab pos="355600" algn="l"/>
              </a:tabLst>
            </a:pPr>
            <a:r>
              <a:rPr lang="ru-RU" sz="1000" dirty="0" smtClean="0">
                <a:solidFill>
                  <a:srgbClr val="000099"/>
                </a:solidFill>
              </a:rPr>
              <a:t>Прорабатываются технические решения по модернизации ПО и справочников</a:t>
            </a:r>
            <a:endParaRPr lang="ru-RU" sz="10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80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/>
              <a:t>Актуальные вопросы по информационному обмену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D43F22-0AD9-46BC-8189-A8BBDFB12A28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1350" dirty="0" smtClean="0"/>
              <a:t>Необходимы инструменты автоматизации проверки фрагментов ИМ по расширенному профилю, включая функционал автоматического назначения идентификаторов объектов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350" dirty="0" smtClean="0"/>
              <a:t>Требуется актуализация </a:t>
            </a:r>
            <a:r>
              <a:rPr lang="ru-RU" sz="1350" dirty="0"/>
              <a:t>Р</a:t>
            </a:r>
            <a:r>
              <a:rPr lang="ru-RU" sz="1350" dirty="0" smtClean="0"/>
              <a:t>егламента взаимодействия Филиалов АО «СО ЕЭС» и дочерних обществ ПАО «Россети» </a:t>
            </a:r>
            <a:r>
              <a:rPr lang="ru-RU" sz="1350" dirty="0"/>
              <a:t>при обмене данными информационных моделей электрической </a:t>
            </a:r>
            <a:r>
              <a:rPr lang="ru-RU" sz="1350" dirty="0" smtClean="0"/>
              <a:t>сети:</a:t>
            </a:r>
          </a:p>
          <a:p>
            <a:pPr marL="357188">
              <a:buFont typeface="Courier New" pitchFamily="49" charset="0"/>
              <a:buChar char="o"/>
            </a:pPr>
            <a:r>
              <a:rPr lang="ru-RU" sz="1350" dirty="0" smtClean="0"/>
              <a:t>в части моделирования и обмена информации перспективного оборудования;</a:t>
            </a:r>
          </a:p>
          <a:p>
            <a:pPr marL="357188">
              <a:buFont typeface="Courier New" pitchFamily="49" charset="0"/>
              <a:buChar char="o"/>
            </a:pPr>
            <a:r>
              <a:rPr lang="ru-RU" sz="1350" dirty="0" smtClean="0"/>
              <a:t>в </a:t>
            </a:r>
            <a:r>
              <a:rPr lang="ru-RU" sz="1350" dirty="0"/>
              <a:t>части регламентных работ по предоставлению фрагмента </a:t>
            </a:r>
            <a:r>
              <a:rPr lang="ru-RU" sz="1350" dirty="0" smtClean="0"/>
              <a:t>ИМ, </a:t>
            </a:r>
            <a:r>
              <a:rPr lang="ru-RU" sz="1350" dirty="0"/>
              <a:t>проверки, устранению замечаний по результатам проверки </a:t>
            </a:r>
            <a:r>
              <a:rPr lang="ru-RU" sz="1350" dirty="0" smtClean="0"/>
              <a:t>ИМ;</a:t>
            </a:r>
          </a:p>
          <a:p>
            <a:pPr marL="357188">
              <a:buFont typeface="Courier New" pitchFamily="49" charset="0"/>
              <a:buChar char="o"/>
            </a:pPr>
            <a:r>
              <a:rPr lang="ru-RU" sz="1350" dirty="0" smtClean="0"/>
              <a:t>в части обмена информацией о работниках, занимающихся сопровождением ИМ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350" dirty="0"/>
              <a:t>Для присоединения к процессу других субъектов актуальна разработка типового Регламента взаимодействия при обмене данными ИМ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350" dirty="0" smtClean="0"/>
              <a:t>Требуется поднятие статуса Методических указаний по цифровому моделированию электрических сетей до отраслевого стандарта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350" dirty="0" smtClean="0"/>
              <a:t>Требуется проработка и обсуждение предложений по взаимодействию </a:t>
            </a:r>
            <a:r>
              <a:rPr lang="ru-RU" sz="1350" dirty="0" smtClean="0"/>
              <a:t>с субъектами в части предоставления результатов контрольных и </a:t>
            </a:r>
            <a:r>
              <a:rPr lang="ru-RU" sz="1350" smtClean="0"/>
              <a:t>внеочередных замеров</a:t>
            </a:r>
            <a:endParaRPr lang="ru-RU" sz="135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ru-RU" sz="1350" dirty="0" smtClean="0"/>
              <a:t>Необходимо регулярно проводить очные встречи </a:t>
            </a:r>
            <a:r>
              <a:rPr lang="ru-RU" sz="1350" dirty="0"/>
              <a:t>специалистов, задействованных в деловых </a:t>
            </a:r>
            <a:r>
              <a:rPr lang="ru-RU" sz="1350" dirty="0" smtClean="0"/>
              <a:t>процессах, </a:t>
            </a:r>
            <a:r>
              <a:rPr lang="ru-RU" sz="1350" dirty="0"/>
              <a:t>и </a:t>
            </a:r>
            <a:r>
              <a:rPr lang="ru-RU" sz="1350" dirty="0" smtClean="0"/>
              <a:t>разработчиков ПО для обмена опытом</a:t>
            </a:r>
            <a:endParaRPr lang="ru-RU" sz="1350" dirty="0"/>
          </a:p>
        </p:txBody>
      </p:sp>
    </p:spTree>
    <p:extLst>
      <p:ext uri="{BB962C8B-B14F-4D97-AF65-F5344CB8AC3E}">
        <p14:creationId xmlns:p14="http://schemas.microsoft.com/office/powerpoint/2010/main" val="3085130251"/>
      </p:ext>
    </p:extLst>
  </p:cSld>
  <p:clrMapOvr>
    <a:masterClrMapping/>
  </p:clrMapOvr>
  <p:transition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2155FA1-7917-460B-9D33-A2268EAC34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87" y="0"/>
            <a:ext cx="9127097" cy="5143499"/>
          </a:xfrm>
          <a:prstGeom prst="rect">
            <a:avLst/>
          </a:prstGeom>
        </p:spPr>
      </p:pic>
      <p:sp>
        <p:nvSpPr>
          <p:cNvPr id="27651" name="Rectangle 21"/>
          <p:cNvSpPr>
            <a:spLocks noGrp="1" noChangeArrowheads="1"/>
          </p:cNvSpPr>
          <p:nvPr>
            <p:ph type="ctrTitle"/>
          </p:nvPr>
        </p:nvSpPr>
        <p:spPr>
          <a:xfrm>
            <a:off x="468312" y="2732485"/>
            <a:ext cx="8207375" cy="1523256"/>
          </a:xfrm>
        </p:spPr>
        <p:txBody>
          <a:bodyPr/>
          <a:lstStyle/>
          <a:p>
            <a:pPr eaLnBrk="1" hangingPunct="1"/>
            <a:r>
              <a:rPr lang="ru-RU" dirty="0"/>
              <a:t>Спасибо за внимание</a:t>
            </a:r>
          </a:p>
        </p:txBody>
      </p:sp>
      <p:sp>
        <p:nvSpPr>
          <p:cNvPr id="27652" name="Rectangle 23"/>
          <p:cNvSpPr>
            <a:spLocks noGrp="1" noChangeArrowheads="1"/>
          </p:cNvSpPr>
          <p:nvPr>
            <p:ph type="subTitle" idx="1"/>
          </p:nvPr>
        </p:nvSpPr>
        <p:spPr>
          <a:xfrm>
            <a:off x="508001" y="4210472"/>
            <a:ext cx="8167686" cy="837506"/>
          </a:xfrm>
        </p:spPr>
        <p:txBody>
          <a:bodyPr/>
          <a:lstStyle/>
          <a:p>
            <a:pPr eaLnBrk="1" hangingPunct="1"/>
            <a:r>
              <a:rPr lang="ru-RU" altLang="ru-RU" sz="1200" dirty="0" smtClean="0">
                <a:solidFill>
                  <a:srgbClr val="000000"/>
                </a:solidFill>
              </a:rPr>
              <a:t>Жаврид Наталья Сергеевна</a:t>
            </a:r>
          </a:p>
          <a:p>
            <a:pPr eaLnBrk="1" hangingPunct="1"/>
            <a:r>
              <a:rPr lang="en-US" altLang="ru-RU" sz="1200" dirty="0"/>
              <a:t>e-mail</a:t>
            </a:r>
            <a:r>
              <a:rPr lang="ru-RU" altLang="ru-RU" sz="1200" dirty="0"/>
              <a:t>: </a:t>
            </a:r>
            <a:r>
              <a:rPr lang="en-US" altLang="ru-RU" sz="1200" dirty="0" smtClean="0">
                <a:solidFill>
                  <a:srgbClr val="000000"/>
                </a:solidFill>
              </a:rPr>
              <a:t>ZhavridNS@tumrdu.so-ups.ru</a:t>
            </a:r>
            <a:r>
              <a:rPr lang="ru-RU" altLang="ru-RU" sz="1200" dirty="0" smtClean="0">
                <a:solidFill>
                  <a:srgbClr val="000000"/>
                </a:solidFill>
              </a:rPr>
              <a:t>,тел. 8(3462</a:t>
            </a:r>
            <a:r>
              <a:rPr lang="ru-RU" altLang="ru-RU" sz="1200" dirty="0">
                <a:solidFill>
                  <a:srgbClr val="000000"/>
                </a:solidFill>
              </a:rPr>
              <a:t>) </a:t>
            </a:r>
            <a:r>
              <a:rPr lang="ru-RU" altLang="ru-RU" sz="1200" dirty="0" smtClean="0">
                <a:solidFill>
                  <a:srgbClr val="000000"/>
                </a:solidFill>
              </a:rPr>
              <a:t>76-23-</a:t>
            </a:r>
            <a:r>
              <a:rPr lang="en-US" altLang="ru-RU" sz="1200" dirty="0" smtClean="0">
                <a:solidFill>
                  <a:srgbClr val="000000"/>
                </a:solidFill>
              </a:rPr>
              <a:t>47</a:t>
            </a:r>
            <a:r>
              <a:rPr lang="ru-RU" altLang="ru-RU" sz="1200" dirty="0" smtClean="0">
                <a:solidFill>
                  <a:srgbClr val="000000"/>
                </a:solidFill>
              </a:rPr>
              <a:t>, +7-922-602-14-55</a:t>
            </a:r>
          </a:p>
          <a:p>
            <a:pPr eaLnBrk="1" hangingPunct="1"/>
            <a:r>
              <a:rPr lang="ru-RU" altLang="ru-RU" sz="1200" dirty="0">
                <a:solidFill>
                  <a:srgbClr val="000000"/>
                </a:solidFill>
              </a:rPr>
              <a:t>Шевчук Сергей Андреевич</a:t>
            </a:r>
          </a:p>
          <a:p>
            <a:pPr eaLnBrk="1" hangingPunct="1"/>
            <a:r>
              <a:rPr lang="en-US" altLang="ru-RU" sz="1200" dirty="0" smtClean="0"/>
              <a:t>e-mail</a:t>
            </a:r>
            <a:r>
              <a:rPr lang="ru-RU" altLang="ru-RU" sz="1200" dirty="0"/>
              <a:t>: </a:t>
            </a:r>
            <a:r>
              <a:rPr lang="en-US" altLang="ru-RU" sz="1200" dirty="0">
                <a:solidFill>
                  <a:srgbClr val="000000"/>
                </a:solidFill>
              </a:rPr>
              <a:t>shevchuk@ural.so-ups.ru, </a:t>
            </a:r>
            <a:r>
              <a:rPr lang="ru-RU" altLang="ru-RU" sz="1200" dirty="0">
                <a:solidFill>
                  <a:srgbClr val="000000"/>
                </a:solidFill>
              </a:rPr>
              <a:t>тел:8(343)359-23-24</a:t>
            </a:r>
          </a:p>
          <a:p>
            <a:pPr eaLnBrk="1" hangingPunct="1"/>
            <a:endParaRPr lang="ru-RU" altLang="ru-RU" sz="1200" dirty="0" smtClean="0">
              <a:solidFill>
                <a:srgbClr val="000000"/>
              </a:solidFill>
            </a:endParaRPr>
          </a:p>
          <a:p>
            <a:pPr eaLnBrk="1" hangingPunct="1"/>
            <a:endParaRPr lang="ru-RU" altLang="ru-RU" sz="12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68847" y="1559423"/>
            <a:ext cx="51927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003CA0"/>
                </a:solidFill>
              </a:rPr>
              <a:t>www.so-ups.ru</a:t>
            </a:r>
          </a:p>
          <a:p>
            <a:pPr algn="ctr"/>
            <a:r>
              <a:rPr lang="ru-RU" sz="1600" dirty="0">
                <a:solidFill>
                  <a:srgbClr val="003CA0"/>
                </a:solidFill>
              </a:rPr>
              <a:t>Оперативная информация о работе ЕЭС России</a:t>
            </a:r>
          </a:p>
        </p:txBody>
      </p:sp>
      <p:sp>
        <p:nvSpPr>
          <p:cNvPr id="9" name="Line 13">
            <a:extLst>
              <a:ext uri="{FF2B5EF4-FFF2-40B4-BE49-F238E27FC236}">
                <a16:creationId xmlns:a16="http://schemas.microsoft.com/office/drawing/2014/main" id="{BB48F437-9693-46E1-9D3A-389125C1F9DA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1" y="4171765"/>
            <a:ext cx="8174036" cy="0"/>
          </a:xfrm>
          <a:prstGeom prst="line">
            <a:avLst/>
          </a:prstGeom>
          <a:noFill/>
          <a:ln w="38100">
            <a:solidFill>
              <a:srgbClr val="003C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31EE3B5-4B84-4C22-B8B1-ED9C51F797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5184" y="1209697"/>
            <a:ext cx="1438120" cy="143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228649"/>
      </p:ext>
    </p:extLst>
  </p:cSld>
  <p:clrMapOvr>
    <a:masterClrMapping/>
  </p:clrMapOvr>
  <p:transition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792349" y="182760"/>
            <a:ext cx="6134795" cy="432197"/>
          </a:xfrm>
        </p:spPr>
        <p:txBody>
          <a:bodyPr/>
          <a:lstStyle/>
          <a:p>
            <a:pPr indent="-257175" eaLnBrk="1" hangingPunct="1">
              <a:spcAft>
                <a:spcPts val="338"/>
              </a:spcAft>
              <a:defRPr/>
            </a:pPr>
            <a:r>
              <a:rPr lang="ru-RU" sz="1400" dirty="0" smtClean="0"/>
              <a:t>Деловые процессы, выполняемые с применением </a:t>
            </a:r>
            <a:r>
              <a:rPr lang="en-US" sz="1400" dirty="0" smtClean="0"/>
              <a:t>CIM</a:t>
            </a:r>
            <a:r>
              <a:rPr lang="ru-RU" sz="1400" dirty="0" smtClean="0"/>
              <a:t> в Филиале</a:t>
            </a:r>
            <a:br>
              <a:rPr lang="ru-RU" sz="1400" dirty="0" smtClean="0"/>
            </a:br>
            <a:r>
              <a:rPr lang="ru-RU" sz="1400" dirty="0" smtClean="0"/>
              <a:t>АО «СО ЕЭС» Тюменское РДУ</a:t>
            </a:r>
            <a:endParaRPr lang="ru-RU" altLang="ru-RU" sz="1400" kern="1200" dirty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 bwMode="auto">
          <a:xfrm>
            <a:off x="8555038" y="21431"/>
            <a:ext cx="432197" cy="377428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5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557213" indent="-214313" algn="l" rtl="0" fontAlgn="base">
              <a:spcBef>
                <a:spcPct val="0"/>
              </a:spcBef>
              <a:spcAft>
                <a:spcPct val="0"/>
              </a:spcAft>
              <a:defRPr sz="105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57250" indent="-171450" algn="l" rtl="0" fontAlgn="base">
              <a:spcBef>
                <a:spcPct val="0"/>
              </a:spcBef>
              <a:spcAft>
                <a:spcPct val="0"/>
              </a:spcAft>
              <a:defRPr sz="105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200150" indent="-171450" algn="l" rtl="0" fontAlgn="base">
              <a:spcBef>
                <a:spcPct val="0"/>
              </a:spcBef>
              <a:spcAft>
                <a:spcPct val="0"/>
              </a:spcAft>
              <a:defRPr sz="105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543050" indent="-171450" algn="l" rtl="0" fontAlgn="base">
              <a:spcBef>
                <a:spcPct val="0"/>
              </a:spcBef>
              <a:spcAft>
                <a:spcPct val="0"/>
              </a:spcAft>
              <a:defRPr sz="105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885950" indent="-1714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05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228850" indent="-1714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05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2571750" indent="-1714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05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2914650" indent="-1714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05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7C62F566-B381-4BA0-A623-604E55B5611F}" type="slidenum">
              <a:rPr lang="ru-RU" altLang="ru-RU" sz="1500" smtClean="0">
                <a:solidFill>
                  <a:srgbClr val="95642F"/>
                </a:solidFill>
              </a:rPr>
              <a:pPr/>
              <a:t>2</a:t>
            </a:fld>
            <a:endParaRPr lang="ru-RU" altLang="ru-RU" sz="1500" dirty="0">
              <a:solidFill>
                <a:srgbClr val="95642F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852239" y="2204560"/>
            <a:ext cx="205187" cy="206893"/>
          </a:xfrm>
          <a:prstGeom prst="ellipse">
            <a:avLst/>
          </a:prstGeom>
          <a:solidFill>
            <a:schemeClr val="bg1"/>
          </a:solidFill>
          <a:ln>
            <a:solidFill>
              <a:srgbClr val="B468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979403" y="3676537"/>
            <a:ext cx="205187" cy="206893"/>
          </a:xfrm>
          <a:prstGeom prst="ellipse">
            <a:avLst/>
          </a:prstGeom>
          <a:solidFill>
            <a:schemeClr val="bg1"/>
          </a:solidFill>
          <a:ln>
            <a:solidFill>
              <a:srgbClr val="F79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258787" y="2344047"/>
            <a:ext cx="205187" cy="206893"/>
          </a:xfrm>
          <a:prstGeom prst="ellipse">
            <a:avLst/>
          </a:prstGeom>
          <a:solidFill>
            <a:schemeClr val="bg1"/>
          </a:solidFill>
          <a:ln>
            <a:solidFill>
              <a:srgbClr val="2D9C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ьная выноска 23"/>
          <p:cNvSpPr/>
          <p:nvPr/>
        </p:nvSpPr>
        <p:spPr>
          <a:xfrm rot="13329235">
            <a:off x="2976211" y="3412126"/>
            <a:ext cx="746888" cy="759173"/>
          </a:xfrm>
          <a:prstGeom prst="wedgeEllipseCallout">
            <a:avLst>
              <a:gd name="adj1" fmla="val -45815"/>
              <a:gd name="adj2" fmla="val 48645"/>
            </a:avLst>
          </a:prstGeom>
          <a:solidFill>
            <a:srgbClr val="F79646"/>
          </a:solidFill>
          <a:ln>
            <a:solidFill>
              <a:srgbClr val="F79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 rot="18063841">
            <a:off x="3080357" y="3520727"/>
            <a:ext cx="538406" cy="541969"/>
          </a:xfrm>
          <a:prstGeom prst="ellipse">
            <a:avLst/>
          </a:prstGeom>
          <a:solidFill>
            <a:schemeClr val="bg1"/>
          </a:solidFill>
          <a:ln w="19050">
            <a:solidFill>
              <a:srgbClr val="C35D09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ьная выноска 25"/>
          <p:cNvSpPr/>
          <p:nvPr/>
        </p:nvSpPr>
        <p:spPr>
          <a:xfrm rot="1313679">
            <a:off x="5887891" y="1196677"/>
            <a:ext cx="746888" cy="759173"/>
          </a:xfrm>
          <a:prstGeom prst="wedgeEllipseCallout">
            <a:avLst>
              <a:gd name="adj1" fmla="val -1447"/>
              <a:gd name="adj2" fmla="val 74066"/>
            </a:avLst>
          </a:prstGeom>
          <a:solidFill>
            <a:srgbClr val="B468B0"/>
          </a:solidFill>
          <a:ln>
            <a:solidFill>
              <a:srgbClr val="B468B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 rot="2844359">
            <a:off x="5990065" y="1332175"/>
            <a:ext cx="538406" cy="54196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A5E9C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ьная выноска 27"/>
          <p:cNvSpPr/>
          <p:nvPr/>
        </p:nvSpPr>
        <p:spPr>
          <a:xfrm rot="17719238">
            <a:off x="3475233" y="1548758"/>
            <a:ext cx="746888" cy="759173"/>
          </a:xfrm>
          <a:prstGeom prst="wedgeEllipseCallout">
            <a:avLst/>
          </a:prstGeom>
          <a:solidFill>
            <a:srgbClr val="2D9C9C"/>
          </a:solidFill>
          <a:ln>
            <a:solidFill>
              <a:srgbClr val="2D9C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Google Shape;127;p3"/>
          <p:cNvSpPr txBox="1">
            <a:spLocks noGrp="1"/>
          </p:cNvSpPr>
          <p:nvPr>
            <p:ph type="sldNum" idx="4294967295"/>
          </p:nvPr>
        </p:nvSpPr>
        <p:spPr>
          <a:xfrm>
            <a:off x="8635806" y="4786367"/>
            <a:ext cx="333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05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2</a:t>
            </a:fld>
            <a:endParaRPr sz="10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32" name="Google Shape;13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98771" y="2674134"/>
            <a:ext cx="1639139" cy="1593568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135;p3"/>
          <p:cNvSpPr/>
          <p:nvPr/>
        </p:nvSpPr>
        <p:spPr>
          <a:xfrm>
            <a:off x="4367457" y="2465592"/>
            <a:ext cx="2210877" cy="2242306"/>
          </a:xfrm>
          <a:prstGeom prst="ellipse">
            <a:avLst/>
          </a:prstGeom>
          <a:noFill/>
          <a:ln w="19050" cap="flat" cmpd="sng">
            <a:solidFill>
              <a:srgbClr val="2D9C9C"/>
            </a:solidFill>
            <a:prstDash val="sys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n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140;p3"/>
          <p:cNvSpPr txBox="1"/>
          <p:nvPr/>
        </p:nvSpPr>
        <p:spPr>
          <a:xfrm>
            <a:off x="371694" y="1184845"/>
            <a:ext cx="3417024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1" dirty="0" smtClean="0">
                <a:solidFill>
                  <a:srgbClr val="2D9C9C"/>
                </a:solidFill>
                <a:latin typeface="+mn-lt"/>
                <a:ea typeface="Tahoma"/>
                <a:cs typeface="Tahoma"/>
                <a:sym typeface="Tahoma"/>
              </a:rPr>
              <a:t>Пилотные проекты с АО «Россети Тюмень»</a:t>
            </a:r>
            <a:endParaRPr lang="ru-RU" sz="1500" b="1" dirty="0">
              <a:solidFill>
                <a:srgbClr val="2D9C9C"/>
              </a:solidFill>
              <a:latin typeface="+mn-lt"/>
            </a:endParaRPr>
          </a:p>
        </p:txBody>
      </p:sp>
      <p:sp>
        <p:nvSpPr>
          <p:cNvPr id="37" name="Google Shape;142;p3"/>
          <p:cNvSpPr txBox="1"/>
          <p:nvPr/>
        </p:nvSpPr>
        <p:spPr>
          <a:xfrm>
            <a:off x="6714438" y="1132239"/>
            <a:ext cx="2197605" cy="784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1" dirty="0" smtClean="0">
                <a:solidFill>
                  <a:srgbClr val="8064A2"/>
                </a:solidFill>
                <a:latin typeface="+mn-lt"/>
                <a:ea typeface="Tahoma"/>
                <a:cs typeface="Tahoma"/>
                <a:sym typeface="Tahoma"/>
              </a:rPr>
              <a:t>Взаимодействие с субъектами электроэнергетики</a:t>
            </a:r>
            <a:endParaRPr lang="ru-RU" sz="1500" b="1" dirty="0">
              <a:solidFill>
                <a:srgbClr val="8064A2"/>
              </a:solidFill>
              <a:latin typeface="+mn-lt"/>
            </a:endParaRPr>
          </a:p>
        </p:txBody>
      </p:sp>
      <p:sp>
        <p:nvSpPr>
          <p:cNvPr id="43" name="Google Shape;151;p3"/>
          <p:cNvSpPr txBox="1"/>
          <p:nvPr/>
        </p:nvSpPr>
        <p:spPr>
          <a:xfrm>
            <a:off x="401802" y="3016567"/>
            <a:ext cx="2713789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ru-RU" sz="1500" dirty="0" smtClean="0">
                <a:solidFill>
                  <a:srgbClr val="F79646"/>
                </a:solidFill>
                <a:latin typeface="+mn-lt"/>
                <a:ea typeface="Tahoma"/>
                <a:cs typeface="Tahoma"/>
                <a:sym typeface="Tahoma"/>
              </a:rPr>
              <a:t>Взаимодействие</a:t>
            </a:r>
            <a:r>
              <a:rPr lang="en-US" sz="1500" dirty="0" smtClean="0">
                <a:solidFill>
                  <a:srgbClr val="F79646"/>
                </a:solidFill>
                <a:latin typeface="+mn-lt"/>
                <a:ea typeface="Tahoma"/>
                <a:cs typeface="Tahoma"/>
                <a:sym typeface="Tahoma"/>
              </a:rPr>
              <a:t> </a:t>
            </a:r>
            <a:r>
              <a:rPr lang="ru-RU" sz="1500" dirty="0">
                <a:solidFill>
                  <a:srgbClr val="F79646"/>
                </a:solidFill>
                <a:latin typeface="+mn-lt"/>
                <a:ea typeface="Tahoma"/>
                <a:cs typeface="Tahoma"/>
                <a:sym typeface="Tahoma"/>
              </a:rPr>
              <a:t>с ДЗО «Россети»</a:t>
            </a:r>
          </a:p>
        </p:txBody>
      </p:sp>
      <p:sp>
        <p:nvSpPr>
          <p:cNvPr id="44" name="Google Shape;152;p3"/>
          <p:cNvSpPr txBox="1"/>
          <p:nvPr/>
        </p:nvSpPr>
        <p:spPr>
          <a:xfrm>
            <a:off x="4971259" y="4246801"/>
            <a:ext cx="945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 rtl="0">
              <a:spcBef>
                <a:spcPts val="0"/>
              </a:spcBef>
              <a:spcAft>
                <a:spcPts val="0"/>
              </a:spcAft>
              <a:buClr>
                <a:srgbClr val="1B66B3"/>
              </a:buClr>
              <a:buSzPts val="1800"/>
            </a:pPr>
            <a:r>
              <a:rPr lang="ru-RU" sz="1800" dirty="0">
                <a:solidFill>
                  <a:srgbClr val="1B66B3"/>
                </a:solidFill>
                <a:latin typeface="Tahoma"/>
                <a:ea typeface="Tahoma"/>
                <a:cs typeface="Tahoma"/>
                <a:sym typeface="Tahoma"/>
              </a:rPr>
              <a:t>CIM</a:t>
            </a:r>
            <a:endParaRPr dirty="0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86" y="3624812"/>
            <a:ext cx="363633" cy="363633"/>
          </a:xfrm>
          <a:prstGeom prst="rect">
            <a:avLst/>
          </a:prstGeom>
        </p:spPr>
      </p:pic>
      <p:sp>
        <p:nvSpPr>
          <p:cNvPr id="49" name="Овал 48"/>
          <p:cNvSpPr/>
          <p:nvPr/>
        </p:nvSpPr>
        <p:spPr>
          <a:xfrm>
            <a:off x="3568488" y="1656600"/>
            <a:ext cx="538406" cy="541969"/>
          </a:xfrm>
          <a:prstGeom prst="ellipse">
            <a:avLst/>
          </a:prstGeom>
          <a:solidFill>
            <a:schemeClr val="bg1"/>
          </a:solidFill>
          <a:ln w="19050">
            <a:solidFill>
              <a:srgbClr val="25817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4322807" y="2405324"/>
            <a:ext cx="77149" cy="84341"/>
          </a:xfrm>
          <a:prstGeom prst="ellipse">
            <a:avLst/>
          </a:prstGeom>
          <a:solidFill>
            <a:srgbClr val="2D9C9C"/>
          </a:solidFill>
          <a:ln>
            <a:solidFill>
              <a:srgbClr val="2D9C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4042612" y="3739466"/>
            <a:ext cx="77149" cy="84341"/>
          </a:xfrm>
          <a:prstGeom prst="ellipse">
            <a:avLst/>
          </a:prstGeom>
          <a:solidFill>
            <a:srgbClr val="F79646"/>
          </a:solidFill>
          <a:ln>
            <a:solidFill>
              <a:srgbClr val="F79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840" y="1437160"/>
            <a:ext cx="317543" cy="317543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034" y="1760590"/>
            <a:ext cx="323313" cy="294941"/>
          </a:xfrm>
          <a:prstGeom prst="rect">
            <a:avLst/>
          </a:prstGeom>
        </p:spPr>
      </p:pic>
      <p:sp>
        <p:nvSpPr>
          <p:cNvPr id="61" name="Овал 60"/>
          <p:cNvSpPr/>
          <p:nvPr/>
        </p:nvSpPr>
        <p:spPr>
          <a:xfrm>
            <a:off x="5916259" y="2265837"/>
            <a:ext cx="77149" cy="84341"/>
          </a:xfrm>
          <a:prstGeom prst="ellipse">
            <a:avLst/>
          </a:prstGeom>
          <a:solidFill>
            <a:srgbClr val="B468B0"/>
          </a:solidFill>
          <a:ln>
            <a:solidFill>
              <a:srgbClr val="B468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Google Shape;148;p3"/>
          <p:cNvSpPr txBox="1"/>
          <p:nvPr/>
        </p:nvSpPr>
        <p:spPr>
          <a:xfrm>
            <a:off x="6481059" y="1974961"/>
            <a:ext cx="2565666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rtl="0">
              <a:spcBef>
                <a:spcPts val="0"/>
              </a:spcBef>
              <a:spcAft>
                <a:spcPts val="0"/>
              </a:spcAft>
              <a:buClr>
                <a:srgbClr val="1B66B3"/>
              </a:buClr>
              <a:buSzPts val="1800"/>
              <a:buFont typeface="Wingdings" panose="05000000000000000000" pitchFamily="2" charset="2"/>
              <a:buChar char="§"/>
            </a:pPr>
            <a:r>
              <a:rPr lang="ru-RU" sz="1300" dirty="0" smtClean="0">
                <a:solidFill>
                  <a:srgbClr val="1B66B3"/>
                </a:solidFill>
                <a:latin typeface="+mn-lt"/>
                <a:ea typeface="Tahoma"/>
                <a:cs typeface="Tahoma"/>
                <a:sym typeface="Tahoma"/>
              </a:rPr>
              <a:t>Специализированное ПО</a:t>
            </a:r>
          </a:p>
          <a:p>
            <a:pPr marL="285750" marR="0" lvl="0" indent="-285750" rtl="0">
              <a:spcBef>
                <a:spcPts val="0"/>
              </a:spcBef>
              <a:spcAft>
                <a:spcPts val="0"/>
              </a:spcAft>
              <a:buClr>
                <a:srgbClr val="1B66B3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300" dirty="0" smtClean="0">
                <a:solidFill>
                  <a:srgbClr val="1B66B3"/>
                </a:solidFill>
                <a:latin typeface="+mn-lt"/>
                <a:ea typeface="Tahoma"/>
                <a:cs typeface="Tahoma"/>
                <a:sym typeface="Tahoma"/>
              </a:rPr>
              <a:t>CIM</a:t>
            </a:r>
            <a:r>
              <a:rPr lang="ru-RU" sz="1300" dirty="0" smtClean="0">
                <a:solidFill>
                  <a:srgbClr val="1B66B3"/>
                </a:solidFill>
                <a:latin typeface="+mn-lt"/>
                <a:ea typeface="Tahoma"/>
                <a:cs typeface="Tahoma"/>
                <a:sym typeface="Tahoma"/>
              </a:rPr>
              <a:t>-портал</a:t>
            </a:r>
            <a:endParaRPr sz="1300" dirty="0">
              <a:latin typeface="+mn-lt"/>
            </a:endParaRPr>
          </a:p>
        </p:txBody>
      </p:sp>
      <p:sp>
        <p:nvSpPr>
          <p:cNvPr id="64" name="Google Shape;148;p3"/>
          <p:cNvSpPr txBox="1"/>
          <p:nvPr/>
        </p:nvSpPr>
        <p:spPr>
          <a:xfrm>
            <a:off x="397812" y="1754703"/>
            <a:ext cx="2925705" cy="89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rtl="0">
              <a:spcBef>
                <a:spcPts val="0"/>
              </a:spcBef>
              <a:spcAft>
                <a:spcPts val="0"/>
              </a:spcAft>
              <a:buClr>
                <a:srgbClr val="1B66B3"/>
              </a:buClr>
              <a:buSzPts val="1800"/>
              <a:buFont typeface="Wingdings" panose="05000000000000000000" pitchFamily="2" charset="2"/>
              <a:buChar char="§"/>
            </a:pPr>
            <a:r>
              <a:rPr lang="ru-RU" sz="1300" dirty="0" smtClean="0">
                <a:solidFill>
                  <a:srgbClr val="1B66B3"/>
                </a:solidFill>
                <a:latin typeface="+mn-lt"/>
                <a:ea typeface="Tahoma"/>
                <a:cs typeface="Tahoma"/>
                <a:sym typeface="Tahoma"/>
              </a:rPr>
              <a:t>Информационный обмен в соответствии с ГОСТ Р 58651</a:t>
            </a:r>
          </a:p>
          <a:p>
            <a:pPr marL="285750" marR="0" lvl="0" indent="-285750" rtl="0">
              <a:spcBef>
                <a:spcPts val="0"/>
              </a:spcBef>
              <a:spcAft>
                <a:spcPts val="0"/>
              </a:spcAft>
              <a:buClr>
                <a:srgbClr val="1B66B3"/>
              </a:buClr>
              <a:buSzPts val="1800"/>
              <a:buFont typeface="Wingdings" panose="05000000000000000000" pitchFamily="2" charset="2"/>
              <a:buChar char="§"/>
            </a:pPr>
            <a:r>
              <a:rPr lang="ru-RU" sz="1300" dirty="0" smtClean="0">
                <a:solidFill>
                  <a:srgbClr val="1B66B3"/>
                </a:solidFill>
                <a:latin typeface="+mn-lt"/>
                <a:ea typeface="Tahoma"/>
                <a:cs typeface="Tahoma"/>
                <a:sym typeface="Tahoma"/>
              </a:rPr>
              <a:t>Перспективные деловые процессы</a:t>
            </a:r>
            <a:endParaRPr sz="1300" dirty="0">
              <a:latin typeface="+mn-lt"/>
            </a:endParaRPr>
          </a:p>
        </p:txBody>
      </p:sp>
      <p:sp>
        <p:nvSpPr>
          <p:cNvPr id="65" name="Google Shape;148;p3"/>
          <p:cNvSpPr txBox="1"/>
          <p:nvPr/>
        </p:nvSpPr>
        <p:spPr>
          <a:xfrm>
            <a:off x="371694" y="3589840"/>
            <a:ext cx="2132712" cy="1292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indent="-285750">
              <a:spcBef>
                <a:spcPts val="0"/>
              </a:spcBef>
              <a:spcAft>
                <a:spcPts val="0"/>
              </a:spcAft>
              <a:buClr>
                <a:srgbClr val="1B66B3"/>
              </a:buClr>
              <a:buSzPts val="1800"/>
              <a:buFont typeface="Wingdings" panose="05000000000000000000" pitchFamily="2" charset="2"/>
              <a:buChar char="§"/>
            </a:pPr>
            <a:r>
              <a:rPr lang="ru-RU" sz="1300" dirty="0">
                <a:solidFill>
                  <a:srgbClr val="1B66B3"/>
                </a:solidFill>
                <a:ea typeface="Tahoma"/>
                <a:cs typeface="Tahoma"/>
                <a:sym typeface="Tahoma"/>
              </a:rPr>
              <a:t>Тиражирование решений </a:t>
            </a:r>
            <a:r>
              <a:rPr lang="ru-RU" sz="1300" dirty="0" smtClean="0">
                <a:solidFill>
                  <a:srgbClr val="1B66B3"/>
                </a:solidFill>
                <a:ea typeface="Tahoma"/>
                <a:cs typeface="Tahoma"/>
                <a:sym typeface="Tahoma"/>
              </a:rPr>
              <a:t>пилотных проектов </a:t>
            </a:r>
            <a:r>
              <a:rPr lang="ru-RU" sz="1300" dirty="0">
                <a:solidFill>
                  <a:srgbClr val="1B66B3"/>
                </a:solidFill>
                <a:ea typeface="Tahoma"/>
                <a:cs typeface="Tahoma"/>
                <a:sym typeface="Tahoma"/>
              </a:rPr>
              <a:t>с АО «Россети Тюмень</a:t>
            </a:r>
            <a:r>
              <a:rPr lang="ru-RU" sz="1300" dirty="0" smtClean="0">
                <a:solidFill>
                  <a:srgbClr val="1B66B3"/>
                </a:solidFill>
                <a:ea typeface="Tahoma"/>
                <a:cs typeface="Tahoma"/>
                <a:sym typeface="Tahoma"/>
              </a:rPr>
              <a:t>»</a:t>
            </a:r>
            <a:endParaRPr lang="ru-RU" sz="1300" dirty="0" smtClean="0">
              <a:solidFill>
                <a:srgbClr val="1B66B3"/>
              </a:solidFill>
              <a:latin typeface="+mn-lt"/>
              <a:ea typeface="Tahoma"/>
              <a:cs typeface="Tahoma"/>
              <a:sym typeface="Tahoma"/>
            </a:endParaRPr>
          </a:p>
          <a:p>
            <a:pPr marL="285750" marR="0" lvl="0" indent="-285750" rtl="0">
              <a:spcBef>
                <a:spcPts val="0"/>
              </a:spcBef>
              <a:spcAft>
                <a:spcPts val="0"/>
              </a:spcAft>
              <a:buClr>
                <a:srgbClr val="1B66B3"/>
              </a:buClr>
              <a:buSzPts val="1800"/>
              <a:buFont typeface="Wingdings" panose="05000000000000000000" pitchFamily="2" charset="2"/>
              <a:buChar char="§"/>
            </a:pPr>
            <a:r>
              <a:rPr lang="ru-RU" sz="1300" dirty="0" smtClean="0">
                <a:solidFill>
                  <a:srgbClr val="1B66B3"/>
                </a:solidFill>
                <a:latin typeface="+mn-lt"/>
                <a:ea typeface="Tahoma"/>
                <a:cs typeface="Tahoma"/>
                <a:sym typeface="Tahoma"/>
              </a:rPr>
              <a:t>Пилотный проект с ЦПМЭС</a:t>
            </a:r>
          </a:p>
        </p:txBody>
      </p:sp>
    </p:spTree>
    <p:extLst>
      <p:ext uri="{BB962C8B-B14F-4D97-AF65-F5344CB8AC3E}">
        <p14:creationId xmlns:p14="http://schemas.microsoft.com/office/powerpoint/2010/main" val="222619934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ru-RU" sz="1400" dirty="0"/>
              <a:t>Взаимодействие с ДЗО «Россети</a:t>
            </a:r>
            <a:r>
              <a:rPr lang="ru-RU" sz="1400" dirty="0" smtClean="0"/>
              <a:t>» в ОЗ Тюменского РДУ</a:t>
            </a: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D43F22-0AD9-46BC-8189-A8BBDFB12A28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7833859"/>
              </p:ext>
            </p:extLst>
          </p:nvPr>
        </p:nvGraphicFramePr>
        <p:xfrm>
          <a:off x="179081" y="1879680"/>
          <a:ext cx="8796337" cy="2245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Google Shape;249;g121f21b441d_11_0"/>
          <p:cNvSpPr/>
          <p:nvPr/>
        </p:nvSpPr>
        <p:spPr>
          <a:xfrm>
            <a:off x="0" y="1042728"/>
            <a:ext cx="9154500" cy="24653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dirty="0" smtClean="0">
                <a:solidFill>
                  <a:schemeClr val="lt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Результаты</a:t>
            </a:r>
            <a:r>
              <a:rPr lang="ru-RU" sz="1800" b="0" dirty="0" smtClean="0">
                <a:solidFill>
                  <a:schemeClr val="lt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:</a:t>
            </a:r>
            <a:endParaRPr sz="1800" b="0" i="0" u="none" strike="noStrike" cap="none" dirty="0">
              <a:solidFill>
                <a:schemeClr val="lt1"/>
              </a:solidFill>
              <a:latin typeface="Times New Roman" panose="02020603050405020304" pitchFamily="18" charset="0"/>
              <a:ea typeface="Arial Narrow"/>
              <a:cs typeface="Times New Roman" panose="02020603050405020304" pitchFamily="18" charset="0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381275337"/>
      </p:ext>
    </p:extLst>
  </p:cSld>
  <p:clrMapOvr>
    <a:masterClrMapping/>
  </p:clrMapOvr>
  <p:transition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400" dirty="0"/>
              <a:t>Взаимодействие </a:t>
            </a:r>
            <a:r>
              <a:rPr lang="ru-RU" sz="1400" dirty="0" smtClean="0"/>
              <a:t>Тюменского РДУ с </a:t>
            </a:r>
            <a:r>
              <a:rPr lang="ru-RU" sz="1400" dirty="0"/>
              <a:t>субъектами электроэнергетики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D43F22-0AD9-46BC-8189-A8BBDFB12A28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10" name="Объект 8"/>
          <p:cNvSpPr txBox="1">
            <a:spLocks/>
          </p:cNvSpPr>
          <p:nvPr/>
        </p:nvSpPr>
        <p:spPr bwMode="auto">
          <a:xfrm>
            <a:off x="1092200" y="949115"/>
            <a:ext cx="7788696" cy="6603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9875" indent="-269875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Arial" pitchFamily="34" charset="0"/>
              <a:buChar char="■"/>
              <a:defRPr sz="2000" b="1">
                <a:solidFill>
                  <a:srgbClr val="003CA0"/>
                </a:solidFill>
                <a:latin typeface="+mn-lt"/>
                <a:ea typeface="+mn-ea"/>
                <a:cs typeface="+mn-cs"/>
              </a:defRPr>
            </a:lvl1pPr>
            <a:lvl2pPr marL="719138" indent="-269875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42F"/>
              </a:buClr>
              <a:buSzPct val="85000"/>
              <a:buFont typeface="Arial" pitchFamily="34" charset="0"/>
              <a:buChar char="▬"/>
              <a:defRPr sz="1600" b="1">
                <a:solidFill>
                  <a:schemeClr val="tx1"/>
                </a:solidFill>
                <a:latin typeface="+mn-lt"/>
              </a:defRPr>
            </a:lvl2pPr>
            <a:lvl3pPr marL="1077913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200" b="1">
                <a:solidFill>
                  <a:schemeClr val="tx1"/>
                </a:solidFill>
                <a:latin typeface="+mn-lt"/>
              </a:defRPr>
            </a:lvl3pPr>
            <a:lvl4pPr marL="1436688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4pPr>
            <a:lvl5pPr marL="1795463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5pPr>
            <a:lvl6pPr marL="22526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6pPr>
            <a:lvl7pPr marL="27098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7pPr>
            <a:lvl8pPr marL="31670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8pPr>
            <a:lvl9pPr marL="36242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ru-RU" sz="1000" b="0" dirty="0">
                <a:solidFill>
                  <a:schemeClr val="bg1"/>
                </a:solidFill>
              </a:rPr>
              <a:t>В соответствии с изменениями в Правилах предоставления информации, необходимой для осуществления оперативно-диспетчерского управления в электроэнергетике, утвержденных Приказом Минэнерго России от 13.02.2019 №102, в редакции Приказа Минэнерго России от 14.04.2022 № </a:t>
            </a:r>
            <a:r>
              <a:rPr lang="ru-RU" sz="1000" b="0" dirty="0" smtClean="0">
                <a:solidFill>
                  <a:schemeClr val="bg1"/>
                </a:solidFill>
              </a:rPr>
              <a:t>325, н</a:t>
            </a:r>
            <a:r>
              <a:rPr lang="ru-RU" sz="1000" dirty="0" smtClean="0">
                <a:solidFill>
                  <a:schemeClr val="bg1"/>
                </a:solidFill>
              </a:rPr>
              <a:t>ачиная </a:t>
            </a:r>
            <a:r>
              <a:rPr lang="ru-RU" sz="1000" dirty="0">
                <a:solidFill>
                  <a:schemeClr val="bg1"/>
                </a:solidFill>
              </a:rPr>
              <a:t>с 1 января 2024 г. предоставление в диспетчерские центры информации, предусмотренной пунктом 4а Правил, должно осуществляться в </a:t>
            </a:r>
            <a:r>
              <a:rPr lang="ru-RU" sz="1000" dirty="0" smtClean="0">
                <a:solidFill>
                  <a:schemeClr val="bg1"/>
                </a:solidFill>
              </a:rPr>
              <a:t>формате </a:t>
            </a:r>
            <a:r>
              <a:rPr lang="en-US" sz="1000" dirty="0" smtClean="0">
                <a:solidFill>
                  <a:schemeClr val="bg1"/>
                </a:solidFill>
              </a:rPr>
              <a:t>CIM</a:t>
            </a:r>
            <a:r>
              <a:rPr lang="ru-RU" sz="1000" dirty="0" smtClean="0">
                <a:solidFill>
                  <a:schemeClr val="bg1"/>
                </a:solidFill>
              </a:rPr>
              <a:t>.</a:t>
            </a:r>
            <a:endParaRPr lang="ru-RU" sz="1000" b="0" dirty="0">
              <a:solidFill>
                <a:schemeClr val="bg1"/>
              </a:solidFill>
            </a:endParaRPr>
          </a:p>
        </p:txBody>
      </p:sp>
      <p:sp>
        <p:nvSpPr>
          <p:cNvPr id="11" name="Прямоугольная выноска 10"/>
          <p:cNvSpPr/>
          <p:nvPr/>
        </p:nvSpPr>
        <p:spPr bwMode="auto">
          <a:xfrm>
            <a:off x="198120" y="999914"/>
            <a:ext cx="802640" cy="558800"/>
          </a:xfrm>
          <a:prstGeom prst="wedgeRect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20400000" rev="0"/>
            </a:camera>
            <a:lightRig rig="threePt" dir="t"/>
          </a:scene3d>
          <a:sp3d extrusionH="25400">
            <a:bevelT w="44450"/>
            <a:bevelB w="165100" prst="coolSlant"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69875" indent="-269875" algn="ctr">
              <a:spcBef>
                <a:spcPts val="0"/>
              </a:spcBef>
              <a:buClr>
                <a:srgbClr val="2A4E9E"/>
              </a:buClr>
              <a:buSzPct val="100000"/>
            </a:pPr>
            <a:r>
              <a:rPr lang="ru-RU" sz="2000" dirty="0" smtClean="0">
                <a:solidFill>
                  <a:schemeClr val="bg1"/>
                </a:solidFill>
                <a:effectLst/>
              </a:rPr>
              <a:t>!</a:t>
            </a:r>
          </a:p>
        </p:txBody>
      </p:sp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9524851"/>
              </p:ext>
            </p:extLst>
          </p:nvPr>
        </p:nvGraphicFramePr>
        <p:xfrm>
          <a:off x="208281" y="1778000"/>
          <a:ext cx="3530599" cy="3159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араллелограмм 2"/>
          <p:cNvSpPr/>
          <p:nvPr/>
        </p:nvSpPr>
        <p:spPr bwMode="auto">
          <a:xfrm>
            <a:off x="4196080" y="2024380"/>
            <a:ext cx="4684816" cy="820420"/>
          </a:xfrm>
          <a:prstGeom prst="parallelogram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69875" lvl="0" indent="-269875" algn="just">
              <a:spcBef>
                <a:spcPts val="0"/>
              </a:spcBef>
              <a:buClr>
                <a:srgbClr val="2A4E9E"/>
              </a:buClr>
              <a:buSzPct val="100000"/>
            </a:pPr>
            <a:r>
              <a:rPr lang="ru-RU" sz="1200" b="0" dirty="0">
                <a:solidFill>
                  <a:srgbClr val="003CA0"/>
                </a:solidFill>
              </a:rPr>
              <a:t>Разработаны совместные планы-графики организации процесса предоставления фрагмента </a:t>
            </a:r>
            <a:r>
              <a:rPr lang="ru-RU" sz="1200" b="0" dirty="0" smtClean="0">
                <a:solidFill>
                  <a:srgbClr val="003CA0"/>
                </a:solidFill>
              </a:rPr>
              <a:t>модели в формате CIMXML</a:t>
            </a:r>
            <a:endParaRPr lang="ru-RU" sz="1200" dirty="0" smtClean="0"/>
          </a:p>
        </p:txBody>
      </p:sp>
      <p:cxnSp>
        <p:nvCxnSpPr>
          <p:cNvPr id="12" name="Прямая со стрелкой 11"/>
          <p:cNvCxnSpPr/>
          <p:nvPr/>
        </p:nvCxnSpPr>
        <p:spPr bwMode="auto">
          <a:xfrm flipH="1" flipV="1">
            <a:off x="2532380" y="1955800"/>
            <a:ext cx="1663700" cy="177800"/>
          </a:xfrm>
          <a:prstGeom prst="straightConnector1">
            <a:avLst/>
          </a:prstGeom>
          <a:ln>
            <a:tailEnd type="arrow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Параллелограмм 18"/>
          <p:cNvSpPr/>
          <p:nvPr/>
        </p:nvSpPr>
        <p:spPr bwMode="auto">
          <a:xfrm>
            <a:off x="4135120" y="2999740"/>
            <a:ext cx="4684816" cy="1531620"/>
          </a:xfrm>
          <a:prstGeom prst="parallelogram">
            <a:avLst/>
          </a:prstGeom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69875" lvl="0" indent="-269875" algn="just">
              <a:spcBef>
                <a:spcPts val="0"/>
              </a:spcBef>
              <a:buClr>
                <a:srgbClr val="2A4E9E"/>
              </a:buClr>
              <a:buSzPct val="100000"/>
            </a:pPr>
            <a:r>
              <a:rPr lang="ru-RU" sz="1200" b="0" dirty="0">
                <a:solidFill>
                  <a:srgbClr val="003CA0"/>
                </a:solidFill>
              </a:rPr>
              <a:t>Получены списки сотрудников, ответственных за внесение изменений на CIM – портале.</a:t>
            </a:r>
          </a:p>
          <a:p>
            <a:pPr marL="269875" lvl="0" indent="-269875" algn="just">
              <a:spcBef>
                <a:spcPts val="0"/>
              </a:spcBef>
              <a:buClr>
                <a:srgbClr val="2A4E9E"/>
              </a:buClr>
              <a:buSzPct val="100000"/>
            </a:pPr>
            <a:r>
              <a:rPr lang="ru-RU" sz="1200" b="0" dirty="0">
                <a:solidFill>
                  <a:srgbClr val="003CA0"/>
                </a:solidFill>
              </a:rPr>
              <a:t>Сотрудники зарегистрированы, организован доступ к порталу</a:t>
            </a:r>
            <a:r>
              <a:rPr lang="ru-RU" sz="1200" b="0" dirty="0" smtClean="0">
                <a:solidFill>
                  <a:srgbClr val="003CA0"/>
                </a:solidFill>
              </a:rPr>
              <a:t>.</a:t>
            </a:r>
          </a:p>
          <a:p>
            <a:pPr marL="269875" indent="-269875" algn="just">
              <a:spcBef>
                <a:spcPts val="0"/>
              </a:spcBef>
              <a:buClr>
                <a:srgbClr val="2A4E9E"/>
              </a:buClr>
              <a:buSzPct val="100000"/>
            </a:pPr>
            <a:r>
              <a:rPr lang="ru-RU" sz="1200" b="0" dirty="0">
                <a:solidFill>
                  <a:srgbClr val="003CA0"/>
                </a:solidFill>
              </a:rPr>
              <a:t>Организована опытная эксплуатация предоставления информации через веб-интерфейс CIM-портала</a:t>
            </a:r>
            <a:r>
              <a:rPr lang="ru-RU" sz="1200" b="0" dirty="0" smtClean="0">
                <a:solidFill>
                  <a:srgbClr val="003CA0"/>
                </a:solidFill>
              </a:rPr>
              <a:t>.</a:t>
            </a:r>
            <a:endParaRPr lang="ru-RU" sz="1200" b="0" dirty="0">
              <a:solidFill>
                <a:srgbClr val="003CA0"/>
              </a:solidFill>
            </a:endParaRPr>
          </a:p>
        </p:txBody>
      </p:sp>
      <p:cxnSp>
        <p:nvCxnSpPr>
          <p:cNvPr id="20" name="Прямая со стрелкой 19"/>
          <p:cNvCxnSpPr/>
          <p:nvPr/>
        </p:nvCxnSpPr>
        <p:spPr bwMode="auto">
          <a:xfrm flipH="1" flipV="1">
            <a:off x="2471420" y="3324860"/>
            <a:ext cx="1663700" cy="177800"/>
          </a:xfrm>
          <a:prstGeom prst="straightConnector1">
            <a:avLst/>
          </a:prstGeom>
          <a:ln>
            <a:tailEnd type="arrow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1468417"/>
      </p:ext>
    </p:extLst>
  </p:cSld>
  <p:clrMapOvr>
    <a:masterClrMapping/>
  </p:clrMapOvr>
  <p:transition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792349" y="182760"/>
            <a:ext cx="6134795" cy="432197"/>
          </a:xfrm>
        </p:spPr>
        <p:txBody>
          <a:bodyPr/>
          <a:lstStyle/>
          <a:p>
            <a:pPr indent="-257175" eaLnBrk="1" hangingPunct="1">
              <a:spcAft>
                <a:spcPts val="338"/>
              </a:spcAft>
              <a:defRPr/>
            </a:pPr>
            <a:r>
              <a:rPr lang="ru-RU" sz="1400" dirty="0"/>
              <a:t>Взаимодействие Филиала АО «СО ЕЭС» Тюменское РДУ и </a:t>
            </a:r>
            <a:br>
              <a:rPr lang="ru-RU" sz="1400" dirty="0"/>
            </a:br>
            <a:r>
              <a:rPr lang="ru-RU" sz="1400" dirty="0"/>
              <a:t>АО «Россети Тюмень» при обмене данными ИМ</a:t>
            </a:r>
            <a:endParaRPr lang="ru-RU" altLang="ru-RU" sz="1400" kern="1200" dirty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 bwMode="auto">
          <a:xfrm>
            <a:off x="8555038" y="21431"/>
            <a:ext cx="432197" cy="377428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5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557213" indent="-214313" algn="l" rtl="0" fontAlgn="base">
              <a:spcBef>
                <a:spcPct val="0"/>
              </a:spcBef>
              <a:spcAft>
                <a:spcPct val="0"/>
              </a:spcAft>
              <a:defRPr sz="105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57250" indent="-171450" algn="l" rtl="0" fontAlgn="base">
              <a:spcBef>
                <a:spcPct val="0"/>
              </a:spcBef>
              <a:spcAft>
                <a:spcPct val="0"/>
              </a:spcAft>
              <a:defRPr sz="105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200150" indent="-171450" algn="l" rtl="0" fontAlgn="base">
              <a:spcBef>
                <a:spcPct val="0"/>
              </a:spcBef>
              <a:spcAft>
                <a:spcPct val="0"/>
              </a:spcAft>
              <a:defRPr sz="105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543050" indent="-171450" algn="l" rtl="0" fontAlgn="base">
              <a:spcBef>
                <a:spcPct val="0"/>
              </a:spcBef>
              <a:spcAft>
                <a:spcPct val="0"/>
              </a:spcAft>
              <a:defRPr sz="105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885950" indent="-1714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05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228850" indent="-1714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05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2571750" indent="-1714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05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2914650" indent="-1714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05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7C62F566-B381-4BA0-A623-604E55B5611F}" type="slidenum">
              <a:rPr lang="ru-RU" altLang="ru-RU" sz="1500" smtClean="0">
                <a:solidFill>
                  <a:srgbClr val="95642F"/>
                </a:solidFill>
              </a:rPr>
              <a:pPr/>
              <a:t>5</a:t>
            </a:fld>
            <a:endParaRPr lang="ru-RU" altLang="ru-RU" sz="1500" dirty="0">
              <a:solidFill>
                <a:srgbClr val="95642F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714" y="3973586"/>
            <a:ext cx="909469" cy="811331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776561" y="2661925"/>
            <a:ext cx="2175118" cy="981361"/>
          </a:xfrm>
          <a:prstGeom prst="round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Информация о режимах заземления </a:t>
            </a:r>
            <a:r>
              <a:rPr lang="ru-RU" sz="1200" dirty="0" err="1" smtClean="0">
                <a:solidFill>
                  <a:schemeClr val="tx1"/>
                </a:solidFill>
              </a:rPr>
              <a:t>нейтралей</a:t>
            </a:r>
            <a:r>
              <a:rPr lang="ru-RU" sz="1200" dirty="0" smtClean="0">
                <a:solidFill>
                  <a:schemeClr val="tx1"/>
                </a:solidFill>
              </a:rPr>
              <a:t> силовых трансформаторов</a:t>
            </a:r>
            <a:endParaRPr lang="ru-RU" sz="1200" dirty="0">
              <a:solidFill>
                <a:schemeClr val="tx1"/>
              </a:solidFill>
            </a:endParaRPr>
          </a:p>
        </p:txBody>
      </p:sp>
      <p:cxnSp>
        <p:nvCxnSpPr>
          <p:cNvPr id="11" name="Соединительная линия уступом 10"/>
          <p:cNvCxnSpPr>
            <a:endCxn id="7" idx="2"/>
          </p:cNvCxnSpPr>
          <p:nvPr/>
        </p:nvCxnSpPr>
        <p:spPr>
          <a:xfrm rot="10800000">
            <a:off x="1864120" y="3643286"/>
            <a:ext cx="2212594" cy="57340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Соединительная линия уступом 11"/>
          <p:cNvCxnSpPr>
            <a:endCxn id="16" idx="2"/>
          </p:cNvCxnSpPr>
          <p:nvPr/>
        </p:nvCxnSpPr>
        <p:spPr>
          <a:xfrm flipV="1">
            <a:off x="4988564" y="3626353"/>
            <a:ext cx="2377480" cy="59033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3325648" y="2665314"/>
            <a:ext cx="2411144" cy="977972"/>
          </a:xfrm>
          <a:prstGeom prst="round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Списки </a:t>
            </a:r>
            <a:r>
              <a:rPr lang="ru-RU" sz="1200" dirty="0">
                <a:solidFill>
                  <a:schemeClr val="tx1"/>
                </a:solidFill>
              </a:rPr>
              <a:t>работников, допущенных к производству переключений и ведению оперативных переговоров</a:t>
            </a:r>
          </a:p>
        </p:txBody>
      </p:sp>
      <p:cxnSp>
        <p:nvCxnSpPr>
          <p:cNvPr id="14" name="Соединительная линия уступом 13"/>
          <p:cNvCxnSpPr>
            <a:stCxn id="5" idx="0"/>
            <a:endCxn id="13" idx="2"/>
          </p:cNvCxnSpPr>
          <p:nvPr/>
        </p:nvCxnSpPr>
        <p:spPr>
          <a:xfrm rot="16200000" flipV="1">
            <a:off x="4366185" y="3808321"/>
            <a:ext cx="330300" cy="229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6058519" y="2644990"/>
            <a:ext cx="2615049" cy="981363"/>
          </a:xfrm>
          <a:prstGeom prst="round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Информация по </a:t>
            </a:r>
            <a:r>
              <a:rPr lang="ru-RU" sz="1200" dirty="0">
                <a:solidFill>
                  <a:schemeClr val="tx1"/>
                </a:solidFill>
              </a:rPr>
              <a:t>результатам контрольных замеров и внеочередных замеров</a:t>
            </a:r>
          </a:p>
        </p:txBody>
      </p:sp>
      <p:sp>
        <p:nvSpPr>
          <p:cNvPr id="24" name="Google Shape;249;g121f21b441d_11_0"/>
          <p:cNvSpPr/>
          <p:nvPr/>
        </p:nvSpPr>
        <p:spPr>
          <a:xfrm>
            <a:off x="-7375" y="1101103"/>
            <a:ext cx="9154500" cy="135761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F7964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5" name="Google Shape;250;g121f21b441d_11_0"/>
          <p:cNvSpPr/>
          <p:nvPr/>
        </p:nvSpPr>
        <p:spPr>
          <a:xfrm>
            <a:off x="-2462" y="1173306"/>
            <a:ext cx="9138600" cy="1722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600" b="1" i="0" u="none" strike="noStrike" cap="none" dirty="0" smtClean="0">
                <a:solidFill>
                  <a:schemeClr val="lt1"/>
                </a:solidFill>
                <a:latin typeface="+mn-lt"/>
                <a:ea typeface="Arial Narrow"/>
                <a:cs typeface="Arial Narrow"/>
                <a:sym typeface="Arial Narrow"/>
              </a:rPr>
              <a:t>Результаты:  </a:t>
            </a:r>
            <a:endParaRPr sz="1600" dirty="0">
              <a:latin typeface="+mn-lt"/>
            </a:endParaRPr>
          </a:p>
          <a:p>
            <a:pPr marL="285750" lvl="0" indent="-29845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ts val="16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lt1"/>
                </a:solidFill>
                <a:latin typeface="+mn-lt"/>
                <a:ea typeface="Arial Narrow"/>
                <a:cs typeface="Arial Narrow"/>
                <a:sym typeface="Arial Narrow"/>
              </a:rPr>
              <a:t>В апреле 2022 г. </a:t>
            </a:r>
            <a:r>
              <a:rPr lang="ru-RU" sz="1600" b="0" dirty="0">
                <a:solidFill>
                  <a:schemeClr val="lt1"/>
                </a:solidFill>
                <a:latin typeface="+mn-lt"/>
                <a:ea typeface="Arial Narrow"/>
                <a:cs typeface="Arial Narrow"/>
                <a:sym typeface="Arial Narrow"/>
              </a:rPr>
              <a:t>завершены работы по реализации информационного обмена расширенным набором данных в соответствии с серией ГОСТ </a:t>
            </a:r>
            <a:r>
              <a:rPr lang="ru-RU" sz="1600" b="0" dirty="0" smtClean="0">
                <a:solidFill>
                  <a:schemeClr val="lt1"/>
                </a:solidFill>
                <a:latin typeface="+mn-lt"/>
                <a:ea typeface="Arial Narrow"/>
                <a:cs typeface="Arial Narrow"/>
                <a:sym typeface="Arial Narrow"/>
              </a:rPr>
              <a:t>58651.</a:t>
            </a:r>
            <a:endParaRPr lang="ru-RU" sz="1600" b="0" dirty="0">
              <a:solidFill>
                <a:schemeClr val="lt1"/>
              </a:solidFill>
              <a:latin typeface="+mn-lt"/>
              <a:ea typeface="Arial Narrow"/>
              <a:cs typeface="Arial Narrow"/>
              <a:sym typeface="Arial Narrow"/>
            </a:endParaRPr>
          </a:p>
          <a:p>
            <a:pPr marL="285750" lvl="0" indent="-2984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lt1"/>
                </a:solidFill>
                <a:latin typeface="+mn-lt"/>
                <a:ea typeface="Arial Narrow"/>
                <a:cs typeface="Arial Narrow"/>
                <a:sym typeface="Arial Narrow"/>
              </a:rPr>
              <a:t>В мае 2022 г</a:t>
            </a:r>
            <a:r>
              <a:rPr lang="ru-RU" sz="1600" b="0" dirty="0">
                <a:solidFill>
                  <a:schemeClr val="lt1"/>
                </a:solidFill>
                <a:latin typeface="+mn-lt"/>
                <a:ea typeface="Arial Narrow"/>
                <a:cs typeface="Arial Narrow"/>
                <a:sym typeface="Arial Narrow"/>
              </a:rPr>
              <a:t>. </a:t>
            </a:r>
            <a:r>
              <a:rPr lang="ru-RU" sz="1600" b="0" dirty="0" smtClean="0">
                <a:solidFill>
                  <a:schemeClr val="lt1"/>
                </a:solidFill>
                <a:latin typeface="+mn-lt"/>
                <a:ea typeface="Arial Narrow"/>
                <a:cs typeface="Arial Narrow"/>
                <a:sym typeface="Arial Narrow"/>
              </a:rPr>
              <a:t>определен </a:t>
            </a:r>
            <a:r>
              <a:rPr lang="ru-RU" sz="1600" b="0" dirty="0">
                <a:solidFill>
                  <a:schemeClr val="lt1"/>
                </a:solidFill>
                <a:latin typeface="+mn-lt"/>
                <a:ea typeface="Arial Narrow"/>
                <a:cs typeface="Arial Narrow"/>
                <a:sym typeface="Arial Narrow"/>
              </a:rPr>
              <a:t>перечень и организована работа перспективных деловых процессов с использованием CIM </a:t>
            </a:r>
            <a:r>
              <a:rPr lang="ru-RU" sz="1600" b="0" dirty="0" smtClean="0">
                <a:solidFill>
                  <a:schemeClr val="lt1"/>
                </a:solidFill>
                <a:latin typeface="+mn-lt"/>
                <a:ea typeface="Arial Narrow"/>
                <a:cs typeface="Arial Narrow"/>
                <a:sym typeface="Arial Narrow"/>
              </a:rPr>
              <a:t>обмена. </a:t>
            </a:r>
            <a:endParaRPr lang="ru-RU" sz="1600" b="0" dirty="0">
              <a:solidFill>
                <a:schemeClr val="lt1"/>
              </a:solidFill>
              <a:latin typeface="+mn-lt"/>
              <a:ea typeface="Arial Narrow"/>
              <a:cs typeface="Arial Narrow"/>
              <a:sym typeface="Arial Narrow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116425" y="4784588"/>
            <a:ext cx="47077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+mn-lt"/>
              </a:rPr>
              <a:t>Перспективные деловые процессы</a:t>
            </a:r>
            <a:endParaRPr lang="ru-RU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7482802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400" dirty="0"/>
              <a:t>Предоставление информации по результатам контрольных замеров и внеочередных замеров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8832747"/>
              </p:ext>
            </p:extLst>
          </p:nvPr>
        </p:nvGraphicFramePr>
        <p:xfrm>
          <a:off x="347663" y="1133608"/>
          <a:ext cx="8796337" cy="2735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D43F22-0AD9-46BC-8189-A8BBDFB12A28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5" name="Прямоугольная выноска 4"/>
          <p:cNvSpPr/>
          <p:nvPr/>
        </p:nvSpPr>
        <p:spPr bwMode="auto">
          <a:xfrm>
            <a:off x="341086" y="4197043"/>
            <a:ext cx="934720" cy="558800"/>
          </a:xfrm>
          <a:prstGeom prst="wedgeRectCallout">
            <a:avLst>
              <a:gd name="adj1" fmla="val 65966"/>
              <a:gd name="adj2" fmla="val 36526"/>
            </a:avLst>
          </a:prstGeom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69875" indent="-269875" algn="ctr">
              <a:spcBef>
                <a:spcPts val="0"/>
              </a:spcBef>
              <a:buClr>
                <a:srgbClr val="2A4E9E"/>
              </a:buClr>
              <a:buSzPct val="100000"/>
            </a:pPr>
            <a:r>
              <a:rPr lang="ru-RU" sz="2000" dirty="0" smtClean="0">
                <a:solidFill>
                  <a:schemeClr val="bg1"/>
                </a:solidFill>
                <a:effectLst/>
              </a:rPr>
              <a:t>!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 bwMode="auto">
          <a:xfrm>
            <a:off x="1391920" y="4134151"/>
            <a:ext cx="7548880" cy="80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9875" indent="-269875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Arial" pitchFamily="34" charset="0"/>
              <a:buChar char="■"/>
              <a:defRPr sz="2000" b="1">
                <a:solidFill>
                  <a:srgbClr val="003CA0"/>
                </a:solidFill>
                <a:latin typeface="+mn-lt"/>
                <a:ea typeface="+mn-ea"/>
                <a:cs typeface="+mn-cs"/>
              </a:defRPr>
            </a:lvl1pPr>
            <a:lvl2pPr marL="719138" indent="-269875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42F"/>
              </a:buClr>
              <a:buSzPct val="85000"/>
              <a:buFont typeface="Arial" pitchFamily="34" charset="0"/>
              <a:buChar char="▬"/>
              <a:defRPr sz="1600" b="1">
                <a:solidFill>
                  <a:schemeClr val="tx1"/>
                </a:solidFill>
                <a:latin typeface="+mn-lt"/>
              </a:defRPr>
            </a:lvl2pPr>
            <a:lvl3pPr marL="1077913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200" b="1">
                <a:solidFill>
                  <a:schemeClr val="tx1"/>
                </a:solidFill>
                <a:latin typeface="+mn-lt"/>
              </a:defRPr>
            </a:lvl3pPr>
            <a:lvl4pPr marL="1436688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4pPr>
            <a:lvl5pPr marL="1795463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5pPr>
            <a:lvl6pPr marL="22526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6pPr>
            <a:lvl7pPr marL="27098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7pPr>
            <a:lvl8pPr marL="31670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8pPr>
            <a:lvl9pPr marL="36242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ru-RU" sz="1400" b="0" dirty="0"/>
              <a:t>Проработку вопросов автоматизации предоставления данных о нагрузках, включенных в ГАО, и объемах УВ автоматики </a:t>
            </a:r>
            <a:r>
              <a:rPr lang="ru-RU" sz="1400" b="0" dirty="0">
                <a:solidFill>
                  <a:srgbClr val="FF0000"/>
                </a:solidFill>
              </a:rPr>
              <a:t>целесообразно осуществлять на последующих этапах ввиду неготовности профиля ИМ и ПО</a:t>
            </a:r>
            <a:r>
              <a:rPr lang="ru-RU" sz="1400" b="0" dirty="0"/>
              <a:t> к приему и использованию таких данных</a:t>
            </a:r>
            <a:r>
              <a:rPr lang="ru-RU" sz="1400" b="0" dirty="0" smtClean="0"/>
              <a:t>.</a:t>
            </a:r>
            <a:endParaRPr lang="ru-RU" sz="1400" b="0" dirty="0"/>
          </a:p>
          <a:p>
            <a:pPr marL="0" indent="0">
              <a:buNone/>
            </a:pPr>
            <a:endParaRPr lang="ru-RU" sz="1400" b="0" dirty="0"/>
          </a:p>
        </p:txBody>
      </p:sp>
    </p:spTree>
    <p:extLst>
      <p:ext uri="{BB962C8B-B14F-4D97-AF65-F5344CB8AC3E}">
        <p14:creationId xmlns:p14="http://schemas.microsoft.com/office/powerpoint/2010/main" val="735256365"/>
      </p:ext>
    </p:extLst>
  </p:cSld>
  <p:clrMapOvr>
    <a:masterClrMapping/>
  </p:clrMapOvr>
  <p:transition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Объект 2"/>
          <p:cNvSpPr txBox="1">
            <a:spLocks/>
          </p:cNvSpPr>
          <p:nvPr/>
        </p:nvSpPr>
        <p:spPr bwMode="auto">
          <a:xfrm>
            <a:off x="1383200" y="3779656"/>
            <a:ext cx="7571066" cy="102230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9875" indent="-269875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Arial" pitchFamily="34" charset="0"/>
              <a:buChar char="■"/>
              <a:defRPr sz="2000" b="1">
                <a:solidFill>
                  <a:srgbClr val="003CA0"/>
                </a:solidFill>
                <a:latin typeface="+mn-lt"/>
                <a:ea typeface="+mn-ea"/>
                <a:cs typeface="+mn-cs"/>
              </a:defRPr>
            </a:lvl1pPr>
            <a:lvl2pPr marL="719138" indent="-269875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42F"/>
              </a:buClr>
              <a:buSzPct val="85000"/>
              <a:buFont typeface="Arial" pitchFamily="34" charset="0"/>
              <a:buChar char="▬"/>
              <a:defRPr sz="1600" b="1">
                <a:solidFill>
                  <a:schemeClr val="tx1"/>
                </a:solidFill>
                <a:latin typeface="+mn-lt"/>
              </a:defRPr>
            </a:lvl2pPr>
            <a:lvl3pPr marL="1077913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200" b="1">
                <a:solidFill>
                  <a:schemeClr val="tx1"/>
                </a:solidFill>
                <a:latin typeface="+mn-lt"/>
              </a:defRPr>
            </a:lvl3pPr>
            <a:lvl4pPr marL="1436688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4pPr>
            <a:lvl5pPr marL="1795463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5pPr>
            <a:lvl6pPr marL="22526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6pPr>
            <a:lvl7pPr marL="27098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7pPr>
            <a:lvl8pPr marL="31670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8pPr>
            <a:lvl9pPr marL="36242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9pPr>
          </a:lstStyle>
          <a:p>
            <a:pPr marL="252000" indent="-252000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ru-RU" sz="1050" b="0" kern="0" dirty="0" smtClean="0"/>
              <a:t>Внести изменения в деловой процесс – получать данные не </a:t>
            </a:r>
            <a:r>
              <a:rPr lang="ru-RU" sz="1050" b="0" kern="0" dirty="0" err="1" smtClean="0"/>
              <a:t>пофидерно</a:t>
            </a:r>
            <a:r>
              <a:rPr lang="ru-RU" sz="1050" b="0" kern="0" dirty="0" smtClean="0"/>
              <a:t>, а только для оборудования 110 кВ и выше (для Т</a:t>
            </a:r>
            <a:r>
              <a:rPr lang="en-US" sz="1050" b="0" kern="0" dirty="0" smtClean="0"/>
              <a:t>/</a:t>
            </a:r>
            <a:r>
              <a:rPr lang="ru-RU" sz="1050" b="0" kern="0" dirty="0" smtClean="0"/>
              <a:t>АТ – также по сторонам СН и НН)</a:t>
            </a:r>
          </a:p>
          <a:p>
            <a:pPr marL="252000" indent="-252000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ru-RU" sz="1050" b="0" kern="0" dirty="0" smtClean="0"/>
              <a:t>Данные должны передаваться в виде переменных состояния, привязанных к полюсам оборудования с идентификацией по </a:t>
            </a:r>
            <a:r>
              <a:rPr lang="en-US" sz="1050" b="0" kern="0" dirty="0" smtClean="0"/>
              <a:t>mRID</a:t>
            </a:r>
            <a:endParaRPr lang="ru-RU" sz="1050" b="0" kern="0" dirty="0" smtClean="0"/>
          </a:p>
          <a:p>
            <a:pPr marL="252000" lvl="0" indent="-252000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ru-RU" sz="1050" b="0" kern="0" dirty="0" smtClean="0"/>
              <a:t>Получаемые данные должны импортироваться в </a:t>
            </a:r>
            <a:r>
              <a:rPr lang="en-US" sz="1050" b="0" kern="0" dirty="0" smtClean="0"/>
              <a:t>TNA</a:t>
            </a:r>
            <a:r>
              <a:rPr lang="ru-RU" sz="1050" b="0" kern="0" dirty="0" smtClean="0"/>
              <a:t> АО «СО ЕЭС»</a:t>
            </a:r>
            <a:r>
              <a:rPr lang="en-US" sz="1050" b="0" kern="0" dirty="0" smtClean="0"/>
              <a:t> </a:t>
            </a:r>
            <a:r>
              <a:rPr lang="ru-RU" sz="1050" b="0" kern="0" dirty="0" smtClean="0"/>
              <a:t>и не требовать доработки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400" dirty="0"/>
              <a:t>Предоставление информации по результатам контрольных замеров и внеочередных замеров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D43F22-0AD9-46BC-8189-A8BBDFB12A28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65" name="Объект 2"/>
          <p:cNvSpPr>
            <a:spLocks noGrp="1"/>
          </p:cNvSpPr>
          <p:nvPr>
            <p:ph idx="1"/>
          </p:nvPr>
        </p:nvSpPr>
        <p:spPr>
          <a:xfrm>
            <a:off x="14461" y="3702207"/>
            <a:ext cx="1410012" cy="1177200"/>
          </a:xfrm>
          <a:noFill/>
        </p:spPr>
        <p:txBody>
          <a:bodyPr anchor="ctr" anchorCtr="0"/>
          <a:lstStyle/>
          <a:p>
            <a:pPr marL="0" indent="0" algn="ctr">
              <a:buNone/>
            </a:pPr>
            <a:r>
              <a:rPr lang="ru-RU" sz="1200" dirty="0"/>
              <a:t>Основные принципы предлагаемого решения</a:t>
            </a:r>
          </a:p>
        </p:txBody>
      </p:sp>
      <p:cxnSp>
        <p:nvCxnSpPr>
          <p:cNvPr id="67" name="Прямая соединительная линия 66"/>
          <p:cNvCxnSpPr/>
          <p:nvPr/>
        </p:nvCxnSpPr>
        <p:spPr bwMode="auto">
          <a:xfrm>
            <a:off x="1342975" y="3790712"/>
            <a:ext cx="1" cy="1000190"/>
          </a:xfrm>
          <a:prstGeom prst="line">
            <a:avLst/>
          </a:prstGeom>
          <a:ln/>
          <a:effectLst/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6" name="Группа 15"/>
          <p:cNvGrpSpPr/>
          <p:nvPr/>
        </p:nvGrpSpPr>
        <p:grpSpPr>
          <a:xfrm>
            <a:off x="564863" y="1190993"/>
            <a:ext cx="880679" cy="842814"/>
            <a:chOff x="462831" y="2331978"/>
            <a:chExt cx="756000" cy="900000"/>
          </a:xfrm>
          <a:effectLst/>
        </p:grpSpPr>
        <p:sp>
          <p:nvSpPr>
            <p:cNvPr id="17" name="Скругленный прямоугольник 16"/>
            <p:cNvSpPr/>
            <p:nvPr/>
          </p:nvSpPr>
          <p:spPr bwMode="auto">
            <a:xfrm>
              <a:off x="462831" y="2331978"/>
              <a:ext cx="756000" cy="900000"/>
            </a:xfrm>
            <a:prstGeom prst="roundRect">
              <a:avLst/>
            </a:prstGeom>
            <a:solidFill>
              <a:srgbClr val="003CA0"/>
            </a:solidFill>
            <a:ln>
              <a:noFill/>
            </a:ln>
            <a:effectLst/>
            <a:extLst/>
          </p:spPr>
          <p:txBody>
            <a:bodyPr vert="horz" wrap="square" lIns="0" tIns="45720" rIns="0" bIns="45720" numCol="1" rtlCol="0" anchor="b" anchorCtr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buClr>
                  <a:srgbClr val="2A4E9E"/>
                </a:buClr>
                <a:buSzPct val="100000"/>
              </a:pPr>
              <a:r>
                <a:rPr lang="ru-RU" sz="7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Информационная модель</a:t>
              </a:r>
            </a:p>
          </p:txBody>
        </p:sp>
        <p:pic>
          <p:nvPicPr>
            <p:cNvPr id="18" name="Рисунок 17" descr="База данных">
              <a:extLst>
                <a:ext uri="{FF2B5EF4-FFF2-40B4-BE49-F238E27FC236}">
                  <a16:creationId xmlns:a16="http://schemas.microsoft.com/office/drawing/2014/main" id="{11157C46-8BA6-47CE-8E10-A4C981A838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610033" y="2403665"/>
              <a:ext cx="461596" cy="524981"/>
            </a:xfrm>
            <a:prstGeom prst="rect">
              <a:avLst/>
            </a:prstGeom>
          </p:spPr>
        </p:pic>
      </p:grpSp>
      <p:cxnSp>
        <p:nvCxnSpPr>
          <p:cNvPr id="19" name="Соединительная линия уступом 10"/>
          <p:cNvCxnSpPr>
            <a:endCxn id="24" idx="1"/>
          </p:cNvCxnSpPr>
          <p:nvPr/>
        </p:nvCxnSpPr>
        <p:spPr bwMode="auto">
          <a:xfrm flipV="1">
            <a:off x="3684614" y="1974009"/>
            <a:ext cx="1391161" cy="2139"/>
          </a:xfrm>
          <a:prstGeom prst="straightConnector1">
            <a:avLst/>
          </a:prstGeom>
          <a:ln w="9525">
            <a:tailEnd type="triangle" w="med" len="lg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0" name="Группа 19"/>
          <p:cNvGrpSpPr>
            <a:grpSpLocks noChangeAspect="1"/>
          </p:cNvGrpSpPr>
          <p:nvPr/>
        </p:nvGrpSpPr>
        <p:grpSpPr>
          <a:xfrm>
            <a:off x="7842587" y="1514740"/>
            <a:ext cx="870366" cy="913153"/>
            <a:chOff x="488494" y="2255196"/>
            <a:chExt cx="871241" cy="1139709"/>
          </a:xfrm>
          <a:effectLst/>
        </p:grpSpPr>
        <p:sp>
          <p:nvSpPr>
            <p:cNvPr id="21" name="Скругленный прямоугольник 20"/>
            <p:cNvSpPr>
              <a:spLocks noChangeAspect="1"/>
            </p:cNvSpPr>
            <p:nvPr/>
          </p:nvSpPr>
          <p:spPr bwMode="auto">
            <a:xfrm>
              <a:off x="488494" y="2255196"/>
              <a:ext cx="871241" cy="1139709"/>
            </a:xfrm>
            <a:prstGeom prst="roundRect">
              <a:avLst/>
            </a:prstGeom>
            <a:solidFill>
              <a:srgbClr val="003CA0"/>
            </a:solidFill>
            <a:ln>
              <a:noFill/>
            </a:ln>
            <a:effectLst/>
            <a:extLst/>
          </p:spPr>
          <p:txBody>
            <a:bodyPr vert="horz" wrap="square" lIns="0" tIns="45720" rIns="0" bIns="36000" numCol="1" rtlCol="0" anchor="b" anchorCtr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buClr>
                  <a:srgbClr val="2A4E9E"/>
                </a:buClr>
                <a:buSzPct val="100000"/>
              </a:pPr>
              <a:r>
                <a:rPr lang="ru-RU" sz="700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Проект </a:t>
              </a:r>
              <a:r>
                <a:rPr lang="en-US" sz="700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TNA</a:t>
              </a:r>
              <a:r>
                <a:rPr lang="ru-RU" sz="700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для обработки КЗ</a:t>
              </a:r>
              <a:endParaRPr lang="ru-RU" sz="7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pic>
          <p:nvPicPr>
            <p:cNvPr id="22" name="Рисунок 21" descr="База данных">
              <a:extLst>
                <a:ext uri="{FF2B5EF4-FFF2-40B4-BE49-F238E27FC236}">
                  <a16:creationId xmlns:a16="http://schemas.microsoft.com/office/drawing/2014/main" id="{11157C46-8BA6-47CE-8E10-A4C981A838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664951" y="2393013"/>
              <a:ext cx="518327" cy="589505"/>
            </a:xfrm>
            <a:prstGeom prst="rect">
              <a:avLst/>
            </a:prstGeom>
          </p:spPr>
        </p:pic>
      </p:grpSp>
      <p:cxnSp>
        <p:nvCxnSpPr>
          <p:cNvPr id="23" name="Соединительная линия уступом 84"/>
          <p:cNvCxnSpPr>
            <a:stCxn id="24" idx="3"/>
            <a:endCxn id="21" idx="1"/>
          </p:cNvCxnSpPr>
          <p:nvPr/>
        </p:nvCxnSpPr>
        <p:spPr bwMode="auto">
          <a:xfrm flipV="1">
            <a:off x="6155775" y="1971317"/>
            <a:ext cx="1686812" cy="2692"/>
          </a:xfrm>
          <a:prstGeom prst="straightConnector1">
            <a:avLst/>
          </a:prstGeom>
          <a:ln w="9525">
            <a:tailEnd type="triangle" w="med" len="lg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 bwMode="auto">
          <a:xfrm>
            <a:off x="5075775" y="1503765"/>
            <a:ext cx="1080000" cy="940487"/>
          </a:xfrm>
          <a:prstGeom prst="roundRect">
            <a:avLst/>
          </a:prstGeom>
          <a:solidFill>
            <a:srgbClr val="B4D9FF"/>
          </a:solidFill>
          <a:ln>
            <a:noFill/>
          </a:ln>
          <a:effectLst/>
          <a:ex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  <a:buClr>
                <a:srgbClr val="2A4E9E"/>
              </a:buClr>
              <a:buSzPct val="100000"/>
            </a:pPr>
            <a:r>
              <a:rPr lang="en-US" sz="1200" dirty="0" smtClean="0"/>
              <a:t>TNA</a:t>
            </a:r>
            <a:endParaRPr lang="ru-RU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5996624" y="1085391"/>
            <a:ext cx="253518" cy="21120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900" dirty="0" smtClean="0">
                <a:latin typeface="Arial" charset="0"/>
              </a:rPr>
              <a:t>ТМ</a:t>
            </a:r>
            <a:endParaRPr lang="ru-RU" sz="900" dirty="0">
              <a:latin typeface="Arial" charset="0"/>
            </a:endParaRPr>
          </a:p>
        </p:txBody>
      </p:sp>
      <p:sp>
        <p:nvSpPr>
          <p:cNvPr id="27" name="Блок-схема: процесс 26"/>
          <p:cNvSpPr/>
          <p:nvPr/>
        </p:nvSpPr>
        <p:spPr bwMode="auto">
          <a:xfrm>
            <a:off x="673457" y="2720770"/>
            <a:ext cx="673268" cy="478330"/>
          </a:xfrm>
          <a:prstGeom prst="flowChartProcess">
            <a:avLst/>
          </a:prstGeom>
          <a:solidFill>
            <a:srgbClr val="B4D9FF"/>
          </a:solidFill>
          <a:ln>
            <a:noFill/>
          </a:ln>
          <a:effectLst/>
          <a:ex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  <a:buClr>
                <a:srgbClr val="2A4E9E"/>
              </a:buClr>
              <a:buSzPct val="100000"/>
            </a:pPr>
            <a:r>
              <a:rPr lang="ru-RU" sz="1000" dirty="0"/>
              <a:t>Ручной ввод</a:t>
            </a:r>
          </a:p>
        </p:txBody>
      </p:sp>
      <p:sp>
        <p:nvSpPr>
          <p:cNvPr id="28" name="Скругленный прямоугольник 27"/>
          <p:cNvSpPr/>
          <p:nvPr/>
        </p:nvSpPr>
        <p:spPr bwMode="auto">
          <a:xfrm>
            <a:off x="4907475" y="2716153"/>
            <a:ext cx="1405339" cy="701032"/>
          </a:xfrm>
          <a:prstGeom prst="roundRect">
            <a:avLst/>
          </a:prstGeom>
          <a:solidFill>
            <a:srgbClr val="B4D9FF"/>
          </a:solidFill>
          <a:ln>
            <a:noFill/>
          </a:ln>
          <a:effectLst/>
          <a:ex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  <a:buClr>
                <a:srgbClr val="2A4E9E"/>
              </a:buClr>
              <a:buSzPct val="100000"/>
            </a:pPr>
            <a:r>
              <a:rPr lang="ru-RU" sz="900" dirty="0" smtClean="0"/>
              <a:t>Данные КЗ от других субъектов</a:t>
            </a:r>
            <a:endParaRPr lang="ru-RU" sz="900" b="0" dirty="0"/>
          </a:p>
        </p:txBody>
      </p:sp>
      <p:cxnSp>
        <p:nvCxnSpPr>
          <p:cNvPr id="29" name="Прямая соединительная линия 28"/>
          <p:cNvCxnSpPr/>
          <p:nvPr/>
        </p:nvCxnSpPr>
        <p:spPr bwMode="auto">
          <a:xfrm>
            <a:off x="1834170" y="1640827"/>
            <a:ext cx="1" cy="1319108"/>
          </a:xfrm>
          <a:prstGeom prst="line">
            <a:avLst/>
          </a:prstGeom>
          <a:ln w="9525"/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17" idx="3"/>
          </p:cNvCxnSpPr>
          <p:nvPr/>
        </p:nvCxnSpPr>
        <p:spPr bwMode="auto">
          <a:xfrm flipH="1" flipV="1">
            <a:off x="1442137" y="1608226"/>
            <a:ext cx="3405" cy="4174"/>
          </a:xfrm>
          <a:prstGeom prst="line">
            <a:avLst/>
          </a:prstGeom>
          <a:ln w="9525"/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stCxn id="45" idx="3"/>
          </p:cNvCxnSpPr>
          <p:nvPr/>
        </p:nvCxnSpPr>
        <p:spPr bwMode="auto">
          <a:xfrm>
            <a:off x="1342975" y="2370722"/>
            <a:ext cx="491195" cy="0"/>
          </a:xfrm>
          <a:prstGeom prst="line">
            <a:avLst/>
          </a:prstGeom>
          <a:ln w="9525"/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stCxn id="27" idx="3"/>
          </p:cNvCxnSpPr>
          <p:nvPr/>
        </p:nvCxnSpPr>
        <p:spPr bwMode="auto">
          <a:xfrm>
            <a:off x="1346725" y="2959935"/>
            <a:ext cx="487445" cy="0"/>
          </a:xfrm>
          <a:prstGeom prst="line">
            <a:avLst/>
          </a:prstGeom>
          <a:ln w="9525"/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57"/>
          <p:cNvCxnSpPr/>
          <p:nvPr/>
        </p:nvCxnSpPr>
        <p:spPr bwMode="auto">
          <a:xfrm rot="10800000" flipV="1">
            <a:off x="5615775" y="1284171"/>
            <a:ext cx="858916" cy="225814"/>
          </a:xfrm>
          <a:prstGeom prst="bentConnector2">
            <a:avLst/>
          </a:prstGeom>
          <a:ln w="9525">
            <a:tailEnd type="triangle" w="med" len="lg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 bwMode="auto">
          <a:xfrm>
            <a:off x="5610143" y="2448531"/>
            <a:ext cx="1" cy="276552"/>
          </a:xfrm>
          <a:prstGeom prst="line">
            <a:avLst/>
          </a:prstGeom>
          <a:ln w="9525">
            <a:headEnd type="triangle" w="med" len="lg"/>
            <a:tailEnd type="none" w="med" len="lg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8" name="Группа 37"/>
          <p:cNvGrpSpPr/>
          <p:nvPr/>
        </p:nvGrpSpPr>
        <p:grpSpPr>
          <a:xfrm>
            <a:off x="2604614" y="1503764"/>
            <a:ext cx="1080000" cy="944767"/>
            <a:chOff x="1769882" y="1923429"/>
            <a:chExt cx="1080000" cy="944767"/>
          </a:xfrm>
          <a:solidFill>
            <a:srgbClr val="B4D9FF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40" name="Скругленный прямоугольник 39"/>
            <p:cNvSpPr/>
            <p:nvPr/>
          </p:nvSpPr>
          <p:spPr bwMode="auto">
            <a:xfrm>
              <a:off x="1769882" y="1923429"/>
              <a:ext cx="1080000" cy="944767"/>
            </a:xfrm>
            <a:prstGeom prst="roundRect">
              <a:avLst/>
            </a:prstGeom>
            <a:grpFill/>
            <a:ln>
              <a:noFill/>
            </a:ln>
            <a:effectLst>
              <a:outerShdw blurRad="1524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72000" tIns="108000" rIns="7200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buClr>
                  <a:srgbClr val="2A4E9E"/>
                </a:buClr>
                <a:buSzPct val="100000"/>
              </a:pPr>
              <a:r>
                <a:rPr lang="ru-RU" sz="1200" dirty="0" smtClean="0"/>
                <a:t>ПО «Замер»</a:t>
              </a:r>
            </a:p>
          </p:txBody>
        </p:sp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3638" y="2490255"/>
              <a:ext cx="860217" cy="295842"/>
            </a:xfrm>
            <a:prstGeom prst="rect">
              <a:avLst/>
            </a:prstGeom>
            <a:grpFill/>
            <a:ln>
              <a:noFill/>
            </a:ln>
            <a:effectLst/>
          </p:spPr>
        </p:pic>
      </p:grpSp>
      <p:cxnSp>
        <p:nvCxnSpPr>
          <p:cNvPr id="42" name="Прямая соединительная линия 41"/>
          <p:cNvCxnSpPr>
            <a:stCxn id="40" idx="1"/>
          </p:cNvCxnSpPr>
          <p:nvPr/>
        </p:nvCxnSpPr>
        <p:spPr bwMode="auto">
          <a:xfrm flipH="1" flipV="1">
            <a:off x="1833667" y="1969652"/>
            <a:ext cx="770947" cy="6496"/>
          </a:xfrm>
          <a:prstGeom prst="line">
            <a:avLst/>
          </a:prstGeom>
          <a:ln w="9525">
            <a:headEnd type="triangle" w="med" len="lg"/>
            <a:tailEnd type="none" w="med" len="lg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700347" y="1787107"/>
            <a:ext cx="1004906" cy="21120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900" dirty="0" smtClean="0">
                <a:latin typeface="Arial" charset="0"/>
              </a:rPr>
              <a:t>Данные КЗ</a:t>
            </a:r>
            <a:endParaRPr lang="ru-RU" sz="900" dirty="0">
              <a:latin typeface="Arial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 bwMode="auto">
          <a:xfrm>
            <a:off x="6474690" y="1056877"/>
            <a:ext cx="944021" cy="442147"/>
          </a:xfrm>
          <a:prstGeom prst="roundRect">
            <a:avLst/>
          </a:prstGeom>
          <a:solidFill>
            <a:srgbClr val="B4D9FF"/>
          </a:solidFill>
          <a:ln>
            <a:noFill/>
          </a:ln>
          <a:effectLst/>
          <a:ex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  <a:buClr>
                <a:srgbClr val="2A4E9E"/>
              </a:buClr>
              <a:buSzPct val="100000"/>
            </a:pPr>
            <a:r>
              <a:rPr lang="ru-RU" sz="1200" dirty="0" smtClean="0"/>
              <a:t>ОИК СК-11</a:t>
            </a:r>
            <a:endParaRPr lang="ru-RU" sz="1200" dirty="0"/>
          </a:p>
        </p:txBody>
      </p:sp>
      <p:sp>
        <p:nvSpPr>
          <p:cNvPr id="45" name="Скругленный прямоугольник 44"/>
          <p:cNvSpPr/>
          <p:nvPr/>
        </p:nvSpPr>
        <p:spPr bwMode="auto">
          <a:xfrm>
            <a:off x="673457" y="2133407"/>
            <a:ext cx="669518" cy="474630"/>
          </a:xfrm>
          <a:prstGeom prst="roundRect">
            <a:avLst>
              <a:gd name="adj" fmla="val 0"/>
            </a:avLst>
          </a:prstGeom>
          <a:solidFill>
            <a:srgbClr val="B4D9FF"/>
          </a:solidFill>
          <a:ln>
            <a:noFill/>
          </a:ln>
          <a:effectLst/>
          <a:ex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  <a:buClr>
                <a:srgbClr val="2A4E9E"/>
              </a:buClr>
              <a:buSzPct val="100000"/>
            </a:pPr>
            <a:r>
              <a:rPr lang="ru-RU" sz="1000" dirty="0"/>
              <a:t>ССПИ</a:t>
            </a:r>
          </a:p>
        </p:txBody>
      </p:sp>
      <p:cxnSp>
        <p:nvCxnSpPr>
          <p:cNvPr id="48" name="Прямая соединительная линия 47"/>
          <p:cNvCxnSpPr/>
          <p:nvPr/>
        </p:nvCxnSpPr>
        <p:spPr bwMode="auto">
          <a:xfrm>
            <a:off x="1450343" y="1650673"/>
            <a:ext cx="383324" cy="1087"/>
          </a:xfrm>
          <a:prstGeom prst="line">
            <a:avLst/>
          </a:prstGeom>
          <a:ln w="9525"/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2" name="Рисунок 5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764" y="1684599"/>
            <a:ext cx="263629" cy="263629"/>
          </a:xfrm>
          <a:prstGeom prst="rect">
            <a:avLst/>
          </a:prstGeom>
        </p:spPr>
      </p:pic>
      <p:sp>
        <p:nvSpPr>
          <p:cNvPr id="53" name="Прямоугольник 52"/>
          <p:cNvSpPr/>
          <p:nvPr/>
        </p:nvSpPr>
        <p:spPr bwMode="auto">
          <a:xfrm>
            <a:off x="278227" y="901959"/>
            <a:ext cx="3581400" cy="2565129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  <a:prstDash val="sysDot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69875" indent="-269875" algn="just">
              <a:spcBef>
                <a:spcPts val="0"/>
              </a:spcBef>
              <a:buClr>
                <a:srgbClr val="2A4E9E"/>
              </a:buClr>
              <a:buSzPct val="100000"/>
            </a:pPr>
            <a:endParaRPr lang="ru-RU" sz="1200" dirty="0" smtClean="0"/>
          </a:p>
        </p:txBody>
      </p:sp>
      <p:sp>
        <p:nvSpPr>
          <p:cNvPr id="54" name="Прямоугольник 53"/>
          <p:cNvSpPr/>
          <p:nvPr/>
        </p:nvSpPr>
        <p:spPr bwMode="auto">
          <a:xfrm>
            <a:off x="4671754" y="901958"/>
            <a:ext cx="4232054" cy="256513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  <a:prstDash val="sysDot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69875" indent="-269875" algn="just">
              <a:spcBef>
                <a:spcPts val="0"/>
              </a:spcBef>
              <a:buClr>
                <a:srgbClr val="2A4E9E"/>
              </a:buClr>
              <a:buSzPct val="100000"/>
            </a:pPr>
            <a:endParaRPr lang="ru-RU" sz="1200" dirty="0" smtClean="0"/>
          </a:p>
        </p:txBody>
      </p:sp>
      <p:sp>
        <p:nvSpPr>
          <p:cNvPr id="55" name="TextBox 54"/>
          <p:cNvSpPr txBox="1"/>
          <p:nvPr/>
        </p:nvSpPr>
        <p:spPr>
          <a:xfrm>
            <a:off x="245423" y="919586"/>
            <a:ext cx="660898" cy="22659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1000" kern="0" dirty="0" smtClean="0">
                <a:solidFill>
                  <a:srgbClr val="003CA0"/>
                </a:solidFill>
                <a:latin typeface="+mn-lt"/>
              </a:rPr>
              <a:t>Россети</a:t>
            </a:r>
            <a:endParaRPr lang="ru-RU" sz="1000" kern="0" dirty="0">
              <a:solidFill>
                <a:srgbClr val="003CA0"/>
              </a:solidFill>
              <a:latin typeface="+mn-l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212444" y="919586"/>
            <a:ext cx="660898" cy="22659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1000" kern="0" dirty="0" smtClean="0">
                <a:solidFill>
                  <a:srgbClr val="003CA0"/>
                </a:solidFill>
                <a:latin typeface="+mn-lt"/>
              </a:rPr>
              <a:t>СО ЕЭС</a:t>
            </a:r>
            <a:endParaRPr lang="ru-RU" sz="1000" kern="0" dirty="0">
              <a:solidFill>
                <a:srgbClr val="003CA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414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7737" y="0"/>
            <a:ext cx="7443788" cy="797719"/>
          </a:xfrm>
        </p:spPr>
        <p:txBody>
          <a:bodyPr/>
          <a:lstStyle/>
          <a:p>
            <a:r>
              <a:rPr lang="ru-RU" sz="1400" dirty="0"/>
              <a:t>Предоставление информации по результатам контрольных замеров и внеочередных замеров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D43F22-0AD9-46BC-8189-A8BBDFB12A28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5130800" y="2023384"/>
            <a:ext cx="3539068" cy="883225"/>
          </a:xfrm>
          <a:custGeom>
            <a:avLst/>
            <a:gdLst>
              <a:gd name="connsiteX0" fmla="*/ 0 w 1623060"/>
              <a:gd name="connsiteY0" fmla="*/ 480060 h 480060"/>
              <a:gd name="connsiteX1" fmla="*/ 594360 w 1623060"/>
              <a:gd name="connsiteY1" fmla="*/ 0 h 480060"/>
              <a:gd name="connsiteX2" fmla="*/ 1623060 w 1623060"/>
              <a:gd name="connsiteY2" fmla="*/ 0 h 480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23060" h="480060">
                <a:moveTo>
                  <a:pt x="0" y="480060"/>
                </a:moveTo>
                <a:lnTo>
                  <a:pt x="594360" y="0"/>
                </a:lnTo>
                <a:lnTo>
                  <a:pt x="1623060" y="0"/>
                </a:lnTo>
              </a:path>
            </a:pathLst>
          </a:custGeom>
          <a:noFill/>
          <a:ln>
            <a:solidFill>
              <a:srgbClr val="2D9C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580571" y="2023384"/>
            <a:ext cx="3860800" cy="900878"/>
          </a:xfrm>
          <a:custGeom>
            <a:avLst/>
            <a:gdLst>
              <a:gd name="connsiteX0" fmla="*/ 0 w 1623060"/>
              <a:gd name="connsiteY0" fmla="*/ 480060 h 480060"/>
              <a:gd name="connsiteX1" fmla="*/ 594360 w 1623060"/>
              <a:gd name="connsiteY1" fmla="*/ 0 h 480060"/>
              <a:gd name="connsiteX2" fmla="*/ 1623060 w 1623060"/>
              <a:gd name="connsiteY2" fmla="*/ 0 h 480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23060" h="480060">
                <a:moveTo>
                  <a:pt x="0" y="480060"/>
                </a:moveTo>
                <a:lnTo>
                  <a:pt x="594360" y="0"/>
                </a:lnTo>
                <a:lnTo>
                  <a:pt x="1623060" y="0"/>
                </a:lnTo>
              </a:path>
            </a:pathLst>
          </a:cu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8" name="Арка 17"/>
          <p:cNvSpPr/>
          <p:nvPr/>
        </p:nvSpPr>
        <p:spPr>
          <a:xfrm rot="16200000">
            <a:off x="3822773" y="2655180"/>
            <a:ext cx="1822006" cy="1810129"/>
          </a:xfrm>
          <a:prstGeom prst="blockArc">
            <a:avLst>
              <a:gd name="adj1" fmla="val 10726636"/>
              <a:gd name="adj2" fmla="val 0"/>
              <a:gd name="adj3" fmla="val 25000"/>
            </a:avLst>
          </a:prstGeom>
          <a:solidFill>
            <a:srgbClr val="7030A0"/>
          </a:solidFill>
          <a:ln>
            <a:solidFill>
              <a:srgbClr val="7030A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Арка 18"/>
          <p:cNvSpPr/>
          <p:nvPr/>
        </p:nvSpPr>
        <p:spPr>
          <a:xfrm rot="5400000">
            <a:off x="3902347" y="2632171"/>
            <a:ext cx="1822005" cy="1856152"/>
          </a:xfrm>
          <a:prstGeom prst="blockArc">
            <a:avLst>
              <a:gd name="adj1" fmla="val 10760335"/>
              <a:gd name="adj2" fmla="val 0"/>
              <a:gd name="adj3" fmla="val 25000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 rot="18063841">
            <a:off x="4063552" y="2817843"/>
            <a:ext cx="1437449" cy="1452634"/>
          </a:xfrm>
          <a:prstGeom prst="ellipse">
            <a:avLst/>
          </a:prstGeom>
          <a:gradFill>
            <a:gsLst>
              <a:gs pos="82000">
                <a:srgbClr val="7030A0">
                  <a:lumMod val="57000"/>
                  <a:lumOff val="43000"/>
                </a:srgbClr>
              </a:gs>
              <a:gs pos="37500">
                <a:srgbClr val="8EB0B3"/>
              </a:gs>
              <a:gs pos="29000">
                <a:srgbClr val="82A1A4"/>
              </a:gs>
              <a:gs pos="16000">
                <a:schemeClr val="accent1">
                  <a:shade val="30000"/>
                  <a:satMod val="115000"/>
                </a:schemeClr>
              </a:gs>
              <a:gs pos="47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Google Shape;341;p20"/>
          <p:cNvSpPr/>
          <p:nvPr/>
        </p:nvSpPr>
        <p:spPr>
          <a:xfrm>
            <a:off x="474124" y="1692196"/>
            <a:ext cx="3225624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1600"/>
            </a:pPr>
            <a:r>
              <a:rPr lang="ru-RU" sz="1600" dirty="0" smtClean="0">
                <a:solidFill>
                  <a:srgbClr val="7030A0"/>
                </a:solidFill>
                <a:latin typeface="Bebas Neue"/>
                <a:ea typeface="Bebas Neue"/>
                <a:cs typeface="Bebas Neue"/>
                <a:sym typeface="Bebas Neue"/>
              </a:rPr>
              <a:t>Результаты тестирования</a:t>
            </a:r>
            <a:endParaRPr lang="ru-RU" sz="1600" b="1" dirty="0">
              <a:solidFill>
                <a:srgbClr val="7030A0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41" name="Google Shape;341;p20"/>
          <p:cNvSpPr/>
          <p:nvPr/>
        </p:nvSpPr>
        <p:spPr>
          <a:xfrm>
            <a:off x="6567953" y="1692196"/>
            <a:ext cx="2130942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1600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Bebas Neue"/>
                <a:ea typeface="Bebas Neue"/>
                <a:cs typeface="Bebas Neue"/>
                <a:sym typeface="Bebas Neue"/>
              </a:rPr>
              <a:t>Мероприятия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42" name="Google Shape;341;p20"/>
          <p:cNvSpPr/>
          <p:nvPr/>
        </p:nvSpPr>
        <p:spPr>
          <a:xfrm>
            <a:off x="241184" y="2234274"/>
            <a:ext cx="340088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lvl="0" indent="-285750">
              <a:buSzPts val="1600"/>
              <a:buFont typeface="Arial" panose="020B0604020202020204" pitchFamily="34" charset="0"/>
              <a:buChar char="•"/>
            </a:pPr>
            <a:r>
              <a:rPr lang="ru-RU" b="0" dirty="0"/>
              <a:t>Невозможность применения </a:t>
            </a:r>
            <a:r>
              <a:rPr lang="ru-RU" b="0" dirty="0" err="1" smtClean="0"/>
              <a:t>xml</a:t>
            </a:r>
            <a:r>
              <a:rPr lang="ru-RU" b="0" dirty="0" smtClean="0"/>
              <a:t>-файла в </a:t>
            </a:r>
            <a:r>
              <a:rPr lang="en-US" b="0" dirty="0" smtClean="0"/>
              <a:t>TNA</a:t>
            </a:r>
            <a:endParaRPr lang="ru-RU" sz="1200" b="1" dirty="0">
              <a:solidFill>
                <a:srgbClr val="09B965"/>
              </a:solidFill>
            </a:endParaRPr>
          </a:p>
        </p:txBody>
      </p:sp>
      <p:sp>
        <p:nvSpPr>
          <p:cNvPr id="43" name="Google Shape;341;p20"/>
          <p:cNvSpPr/>
          <p:nvPr/>
        </p:nvSpPr>
        <p:spPr>
          <a:xfrm>
            <a:off x="241184" y="2840814"/>
            <a:ext cx="3400882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indent="-285750">
              <a:buSzPts val="1600"/>
              <a:buFont typeface="Arial" panose="020B0604020202020204" pitchFamily="34" charset="0"/>
              <a:buChar char="•"/>
            </a:pPr>
            <a:r>
              <a:rPr lang="ru-RU" b="0" dirty="0"/>
              <a:t>О</a:t>
            </a:r>
            <a:r>
              <a:rPr lang="ru-RU" b="0" dirty="0" smtClean="0"/>
              <a:t>тсутствует </a:t>
            </a:r>
            <a:r>
              <a:rPr lang="ru-RU" b="0" dirty="0"/>
              <a:t>отображение на </a:t>
            </a:r>
            <a:r>
              <a:rPr lang="ru-RU" b="0" dirty="0" smtClean="0"/>
              <a:t>графике, лишь в табличных </a:t>
            </a:r>
            <a:r>
              <a:rPr lang="ru-RU" b="0" dirty="0"/>
              <a:t>формах </a:t>
            </a:r>
            <a:r>
              <a:rPr lang="en-US" b="0" dirty="0" smtClean="0"/>
              <a:t>TNA</a:t>
            </a:r>
            <a:endParaRPr lang="ru-RU" sz="1200" b="1" dirty="0">
              <a:solidFill>
                <a:srgbClr val="09B965"/>
              </a:solidFill>
            </a:endParaRPr>
          </a:p>
        </p:txBody>
      </p:sp>
      <p:sp>
        <p:nvSpPr>
          <p:cNvPr id="44" name="Google Shape;341;p20"/>
          <p:cNvSpPr/>
          <p:nvPr/>
        </p:nvSpPr>
        <p:spPr>
          <a:xfrm>
            <a:off x="241184" y="3673471"/>
            <a:ext cx="340088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indent="-285750">
              <a:buSzPts val="1600"/>
              <a:buFont typeface="Arial" panose="020B0604020202020204" pitchFamily="34" charset="0"/>
              <a:buChar char="•"/>
            </a:pPr>
            <a:r>
              <a:rPr lang="ru-RU" b="0" dirty="0"/>
              <a:t>Объем информации в </a:t>
            </a:r>
            <a:r>
              <a:rPr lang="ru-RU" b="0" dirty="0" err="1"/>
              <a:t>xml</a:t>
            </a:r>
            <a:r>
              <a:rPr lang="ru-RU" b="0" dirty="0"/>
              <a:t>-файле больше требуемого</a:t>
            </a:r>
            <a:endParaRPr lang="ru-RU" sz="1200" b="1" dirty="0">
              <a:solidFill>
                <a:srgbClr val="09B965"/>
              </a:solidFill>
            </a:endParaRPr>
          </a:p>
        </p:txBody>
      </p:sp>
      <p:sp>
        <p:nvSpPr>
          <p:cNvPr id="45" name="Google Shape;341;p20"/>
          <p:cNvSpPr/>
          <p:nvPr/>
        </p:nvSpPr>
        <p:spPr>
          <a:xfrm>
            <a:off x="241184" y="4311171"/>
            <a:ext cx="340088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indent="-285750">
              <a:buSzPts val="1600"/>
              <a:buFont typeface="Arial" panose="020B0604020202020204" pitchFamily="34" charset="0"/>
              <a:buChar char="•"/>
            </a:pPr>
            <a:r>
              <a:rPr lang="ru-RU" b="0" dirty="0"/>
              <a:t>Проблема приема-передачи информации по нагрузке</a:t>
            </a:r>
            <a:endParaRPr lang="ru-RU" sz="1200" b="1" dirty="0">
              <a:solidFill>
                <a:srgbClr val="09B965"/>
              </a:solidFill>
            </a:endParaRPr>
          </a:p>
        </p:txBody>
      </p:sp>
      <p:sp>
        <p:nvSpPr>
          <p:cNvPr id="46" name="Google Shape;341;p20"/>
          <p:cNvSpPr/>
          <p:nvPr/>
        </p:nvSpPr>
        <p:spPr>
          <a:xfrm>
            <a:off x="5932983" y="2248724"/>
            <a:ext cx="2877642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lvl="0" indent="-285750">
              <a:buSzPts val="1600"/>
              <a:buFont typeface="Arial" panose="020B0604020202020204" pitchFamily="34" charset="0"/>
              <a:buChar char="•"/>
            </a:pPr>
            <a:r>
              <a:rPr lang="ru-RU" b="0" dirty="0"/>
              <a:t>Сформировать и направить в  АО «Россети Тюмень» требования к выгружаемым данным из  ПО Замеры</a:t>
            </a:r>
            <a:endParaRPr lang="ru-RU" sz="1200" b="1" dirty="0">
              <a:solidFill>
                <a:srgbClr val="09B965"/>
              </a:solidFill>
            </a:endParaRPr>
          </a:p>
        </p:txBody>
      </p:sp>
      <p:sp>
        <p:nvSpPr>
          <p:cNvPr id="48" name="Google Shape;341;p20"/>
          <p:cNvSpPr/>
          <p:nvPr/>
        </p:nvSpPr>
        <p:spPr>
          <a:xfrm>
            <a:off x="5932983" y="3167092"/>
            <a:ext cx="2950586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indent="-285750">
              <a:buSzPts val="1600"/>
              <a:buFont typeface="Arial" panose="020B0604020202020204" pitchFamily="34" charset="0"/>
              <a:buChar char="•"/>
            </a:pPr>
            <a:r>
              <a:rPr lang="ru-RU" b="0" dirty="0"/>
              <a:t>Провести совещание между  Филиалом </a:t>
            </a:r>
            <a:r>
              <a:rPr lang="ru-RU" b="0" dirty="0" smtClean="0"/>
              <a:t> АО «СО ЕЭС» Тюменское </a:t>
            </a:r>
            <a:r>
              <a:rPr lang="ru-RU" b="0" dirty="0"/>
              <a:t>РДУ, Филиалом  АО «СО ЕЭС» </a:t>
            </a:r>
            <a:r>
              <a:rPr lang="ru-RU" b="0" dirty="0" smtClean="0"/>
              <a:t>ОДУ Урала, </a:t>
            </a:r>
            <a:br>
              <a:rPr lang="ru-RU" b="0" dirty="0" smtClean="0"/>
            </a:br>
            <a:r>
              <a:rPr lang="ru-RU" b="0" dirty="0" smtClean="0"/>
              <a:t>АО </a:t>
            </a:r>
            <a:r>
              <a:rPr lang="ru-RU" b="0" dirty="0"/>
              <a:t>«Россети Тюмень» и  АО «Монитор Электрик</a:t>
            </a:r>
            <a:endParaRPr lang="ru-RU" sz="1200" b="1" dirty="0">
              <a:solidFill>
                <a:srgbClr val="09B965"/>
              </a:solidFill>
            </a:endParaRPr>
          </a:p>
        </p:txBody>
      </p:sp>
      <p:sp>
        <p:nvSpPr>
          <p:cNvPr id="49" name="Google Shape;341;p20"/>
          <p:cNvSpPr/>
          <p:nvPr/>
        </p:nvSpPr>
        <p:spPr>
          <a:xfrm>
            <a:off x="5932983" y="4492757"/>
            <a:ext cx="276591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indent="-285750">
              <a:buSzPts val="1600"/>
              <a:buFont typeface="Arial" panose="020B0604020202020204" pitchFamily="34" charset="0"/>
              <a:buChar char="•"/>
            </a:pPr>
            <a:r>
              <a:rPr lang="ru-RU" b="0" dirty="0"/>
              <a:t>Разработать и утвердить двухэтапный План-график</a:t>
            </a:r>
            <a:endParaRPr lang="ru-RU" sz="1200" b="1" dirty="0">
              <a:solidFill>
                <a:srgbClr val="09B965"/>
              </a:solidFill>
            </a:endParaRPr>
          </a:p>
        </p:txBody>
      </p:sp>
      <p:sp>
        <p:nvSpPr>
          <p:cNvPr id="22" name="Объект 4"/>
          <p:cNvSpPr>
            <a:spLocks noGrp="1"/>
          </p:cNvSpPr>
          <p:nvPr>
            <p:ph idx="1"/>
          </p:nvPr>
        </p:nvSpPr>
        <p:spPr>
          <a:xfrm>
            <a:off x="1261662" y="950418"/>
            <a:ext cx="7437233" cy="555842"/>
          </a:xfrm>
        </p:spPr>
        <p:txBody>
          <a:bodyPr/>
          <a:lstStyle/>
          <a:p>
            <a:pPr marL="0" indent="0">
              <a:buNone/>
            </a:pPr>
            <a:r>
              <a:rPr lang="ru-RU" sz="1400" b="0" dirty="0" smtClean="0"/>
              <a:t>Для предоставления информации </a:t>
            </a:r>
            <a:r>
              <a:rPr lang="ru-RU" sz="1400" b="0" dirty="0" smtClean="0">
                <a:solidFill>
                  <a:srgbClr val="00925A"/>
                </a:solidFill>
              </a:rPr>
              <a:t>техническая возможность имеется, </a:t>
            </a:r>
            <a:r>
              <a:rPr lang="ru-RU" sz="1400" b="0" dirty="0" smtClean="0"/>
              <a:t>однако в результате тестирования выявлен ряд проблем и особенностей формата передачи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41" y="950417"/>
            <a:ext cx="498491" cy="49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844179"/>
      </p:ext>
    </p:extLst>
  </p:cSld>
  <p:clrMapOvr>
    <a:masterClrMapping/>
  </p:clrMapOvr>
  <p:transition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4159754" y="1379529"/>
            <a:ext cx="3800638" cy="2124000"/>
            <a:chOff x="4239226" y="1437693"/>
            <a:chExt cx="3800638" cy="2124000"/>
          </a:xfrm>
        </p:grpSpPr>
        <p:sp>
          <p:nvSpPr>
            <p:cNvPr id="21" name="Стрелка углом 20"/>
            <p:cNvSpPr/>
            <p:nvPr/>
          </p:nvSpPr>
          <p:spPr bwMode="auto">
            <a:xfrm flipV="1">
              <a:off x="5891260" y="2311986"/>
              <a:ext cx="2148604" cy="1158502"/>
            </a:xfrm>
            <a:prstGeom prst="bentArrow">
              <a:avLst>
                <a:gd name="adj1" fmla="val 28158"/>
                <a:gd name="adj2" fmla="val 25000"/>
                <a:gd name="adj3" fmla="val 25000"/>
                <a:gd name="adj4" fmla="val 89079"/>
              </a:avLst>
            </a:prstGeom>
            <a:solidFill>
              <a:srgbClr val="D5EAFF"/>
            </a:solidFill>
            <a:ln>
              <a:noFill/>
            </a:ln>
            <a:effectLst>
              <a:outerShdw blurRad="50800" dist="35921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269875" indent="-269875" algn="just">
                <a:spcBef>
                  <a:spcPts val="0"/>
                </a:spcBef>
                <a:buClr>
                  <a:srgbClr val="2A4E9E"/>
                </a:buClr>
                <a:buSzPct val="100000"/>
              </a:pPr>
              <a:endParaRPr lang="ru-RU" sz="1200" dirty="0" smtClean="0"/>
            </a:p>
          </p:txBody>
        </p:sp>
        <p:sp>
          <p:nvSpPr>
            <p:cNvPr id="3" name="Овал 2"/>
            <p:cNvSpPr/>
            <p:nvPr/>
          </p:nvSpPr>
          <p:spPr bwMode="auto">
            <a:xfrm>
              <a:off x="4239226" y="1437693"/>
              <a:ext cx="2124000" cy="2124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269875" indent="-269875" algn="just">
                <a:spcBef>
                  <a:spcPts val="0"/>
                </a:spcBef>
                <a:buClr>
                  <a:srgbClr val="2A4E9E"/>
                </a:buClr>
                <a:buSzPct val="100000"/>
              </a:pPr>
              <a:endParaRPr lang="ru-RU" sz="1200" dirty="0" smtClean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3950" y="14288"/>
            <a:ext cx="7443788" cy="797719"/>
          </a:xfrm>
        </p:spPr>
        <p:txBody>
          <a:bodyPr/>
          <a:lstStyle/>
          <a:p>
            <a:r>
              <a:rPr lang="ru-RU" sz="1800" dirty="0"/>
              <a:t>Обмен информацией при определении и изменении режимов заземления нейтралей силовых трансформаторов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8567738" y="533912"/>
            <a:ext cx="576262" cy="377428"/>
          </a:xfrm>
        </p:spPr>
        <p:txBody>
          <a:bodyPr/>
          <a:lstStyle/>
          <a:p>
            <a:pPr>
              <a:defRPr/>
            </a:pPr>
            <a:fld id="{72D43F22-0AD9-46BC-8189-A8BBDFB12A28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715" y="1304099"/>
            <a:ext cx="2416631" cy="23524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3673660" y="1438601"/>
            <a:ext cx="107328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000" dirty="0" smtClean="0"/>
              <a:t>Рассмотрение</a:t>
            </a:r>
            <a:endParaRPr lang="ru-RU" sz="1000" dirty="0"/>
          </a:p>
        </p:txBody>
      </p:sp>
      <p:sp>
        <p:nvSpPr>
          <p:cNvPr id="15" name="TextBox 14"/>
          <p:cNvSpPr txBox="1"/>
          <p:nvPr/>
        </p:nvSpPr>
        <p:spPr>
          <a:xfrm>
            <a:off x="3159352" y="2877966"/>
            <a:ext cx="137490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000" dirty="0" smtClean="0"/>
              <a:t>Согласование изменений</a:t>
            </a:r>
            <a:endParaRPr lang="ru-RU" sz="1000" dirty="0"/>
          </a:p>
        </p:txBody>
      </p:sp>
      <p:sp>
        <p:nvSpPr>
          <p:cNvPr id="16" name="TextBox 15"/>
          <p:cNvSpPr txBox="1"/>
          <p:nvPr/>
        </p:nvSpPr>
        <p:spPr>
          <a:xfrm>
            <a:off x="5477574" y="3382322"/>
            <a:ext cx="137490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000" dirty="0" smtClean="0"/>
              <a:t>Корректировка</a:t>
            </a:r>
            <a:endParaRPr lang="ru-RU" sz="1000" dirty="0"/>
          </a:p>
        </p:txBody>
      </p:sp>
      <p:sp>
        <p:nvSpPr>
          <p:cNvPr id="17" name="TextBox 16"/>
          <p:cNvSpPr txBox="1"/>
          <p:nvPr/>
        </p:nvSpPr>
        <p:spPr>
          <a:xfrm>
            <a:off x="5875921" y="1577373"/>
            <a:ext cx="1387252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000" dirty="0" smtClean="0"/>
              <a:t>Расчет и выбор параметров настройки</a:t>
            </a:r>
            <a:endParaRPr lang="ru-RU" sz="1000" dirty="0"/>
          </a:p>
        </p:txBody>
      </p:sp>
      <p:sp>
        <p:nvSpPr>
          <p:cNvPr id="18" name="TextBox 17"/>
          <p:cNvSpPr txBox="1"/>
          <p:nvPr/>
        </p:nvSpPr>
        <p:spPr>
          <a:xfrm>
            <a:off x="7917587" y="2988724"/>
            <a:ext cx="109701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000" dirty="0" smtClean="0"/>
              <a:t>Утверждение перечня</a:t>
            </a:r>
            <a:endParaRPr lang="ru-RU" sz="1000" dirty="0"/>
          </a:p>
        </p:txBody>
      </p:sp>
      <p:sp>
        <p:nvSpPr>
          <p:cNvPr id="27" name="Стрелка углом 26"/>
          <p:cNvSpPr/>
          <p:nvPr/>
        </p:nvSpPr>
        <p:spPr bwMode="auto">
          <a:xfrm flipV="1">
            <a:off x="2814274" y="1379529"/>
            <a:ext cx="1354238" cy="1051873"/>
          </a:xfrm>
          <a:prstGeom prst="bentArrow">
            <a:avLst>
              <a:gd name="adj1" fmla="val 31736"/>
              <a:gd name="adj2" fmla="val 27870"/>
              <a:gd name="adj3" fmla="val 29921"/>
              <a:gd name="adj4" fmla="val 75000"/>
            </a:avLst>
          </a:prstGeom>
          <a:solidFill>
            <a:srgbClr val="D5EAFF"/>
          </a:solidFill>
          <a:ln>
            <a:noFill/>
          </a:ln>
          <a:effectLst>
            <a:outerShdw blurRad="50800"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69875" indent="-269875" algn="just">
              <a:spcBef>
                <a:spcPts val="0"/>
              </a:spcBef>
              <a:buClr>
                <a:srgbClr val="2A4E9E"/>
              </a:buClr>
              <a:buSzPct val="100000"/>
            </a:pPr>
            <a:endParaRPr lang="ru-RU" sz="1200" dirty="0" smtClean="0"/>
          </a:p>
        </p:txBody>
      </p:sp>
      <p:sp>
        <p:nvSpPr>
          <p:cNvPr id="29" name="TextBox 28"/>
          <p:cNvSpPr txBox="1"/>
          <p:nvPr/>
        </p:nvSpPr>
        <p:spPr>
          <a:xfrm>
            <a:off x="949631" y="4540528"/>
            <a:ext cx="7811600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ru-RU" sz="1100" dirty="0">
                <a:solidFill>
                  <a:srgbClr val="003CA0"/>
                </a:solidFill>
                <a:latin typeface="+mj-lt"/>
                <a:ea typeface="+mj-ea"/>
                <a:cs typeface="+mj-cs"/>
              </a:rPr>
              <a:t>Внесение изменений в Перечень проводится ежегодно и при наступление определенных обстоятельств (при появлении новых характерных ремонтных схем, не учтенных в перечне, при вводе в работу / замене / выводе из эксплуатации силовых </a:t>
            </a:r>
            <a:r>
              <a:rPr lang="ru-RU" sz="1100" dirty="0" smtClean="0">
                <a:solidFill>
                  <a:srgbClr val="003CA0"/>
                </a:solidFill>
                <a:latin typeface="+mj-lt"/>
                <a:ea typeface="+mj-ea"/>
                <a:cs typeface="+mj-cs"/>
              </a:rPr>
              <a:t>трансформаторов), т.е. частота изменений незначительна</a:t>
            </a:r>
            <a:endParaRPr lang="ru-RU" sz="1100" dirty="0">
              <a:solidFill>
                <a:srgbClr val="003CA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47358" y="4015348"/>
            <a:ext cx="8017595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003CA0"/>
                </a:solidFill>
                <a:latin typeface="+mj-lt"/>
                <a:ea typeface="+mj-ea"/>
                <a:cs typeface="+mj-cs"/>
              </a:rPr>
              <a:t>Деловой процесс по согласованию и утверждению режимов заземления нейтралей силовых трансформаторов между филиалами АО «СО ЕЭС» и сетевыми организациями (ДЗО ПАО «Россети</a:t>
            </a:r>
            <a:r>
              <a:rPr lang="ru-RU" sz="1100" dirty="0" smtClean="0">
                <a:solidFill>
                  <a:srgbClr val="003CA0"/>
                </a:solidFill>
                <a:latin typeface="+mj-lt"/>
                <a:ea typeface="+mj-ea"/>
                <a:cs typeface="+mj-cs"/>
              </a:rPr>
              <a:t>») </a:t>
            </a:r>
            <a:r>
              <a:rPr lang="ru-RU" sz="1100" dirty="0">
                <a:solidFill>
                  <a:srgbClr val="003CA0"/>
                </a:solidFill>
                <a:latin typeface="+mj-lt"/>
                <a:ea typeface="+mj-ea"/>
                <a:cs typeface="+mj-cs"/>
              </a:rPr>
              <a:t>является </a:t>
            </a:r>
            <a:r>
              <a:rPr lang="ru-RU" sz="1100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итерационным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04646" y="1089570"/>
            <a:ext cx="137490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000" dirty="0" smtClean="0"/>
              <a:t>Формирование проекта</a:t>
            </a:r>
            <a:endParaRPr lang="ru-RU" sz="1000" dirty="0"/>
          </a:p>
        </p:txBody>
      </p:sp>
      <p:sp>
        <p:nvSpPr>
          <p:cNvPr id="24" name="Загнутый угол 23"/>
          <p:cNvSpPr/>
          <p:nvPr/>
        </p:nvSpPr>
        <p:spPr bwMode="auto">
          <a:xfrm>
            <a:off x="199683" y="1253816"/>
            <a:ext cx="1970371" cy="2475913"/>
          </a:xfrm>
          <a:prstGeom prst="foldedCorner">
            <a:avLst/>
          </a:prstGeom>
          <a:solidFill>
            <a:srgbClr val="FF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180000" rIns="3600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0"/>
              </a:spcBef>
              <a:buClr>
                <a:srgbClr val="2A4E9E"/>
              </a:buClr>
              <a:buSzPct val="100000"/>
            </a:pPr>
            <a:r>
              <a:rPr lang="ru-RU" dirty="0"/>
              <a:t>Регламент</a:t>
            </a:r>
            <a:r>
              <a:rPr lang="ru-RU" sz="1200" b="0" dirty="0"/>
              <a:t> </a:t>
            </a:r>
          </a:p>
          <a:p>
            <a:pPr algn="ctr">
              <a:spcBef>
                <a:spcPts val="0"/>
              </a:spcBef>
              <a:buClr>
                <a:srgbClr val="2A4E9E"/>
              </a:buClr>
              <a:buSzPct val="100000"/>
            </a:pPr>
            <a:r>
              <a:rPr lang="ru-RU" sz="1000" b="0" dirty="0"/>
              <a:t>взаимодействия АО «СО ЕЭС»</a:t>
            </a:r>
          </a:p>
          <a:p>
            <a:pPr algn="ctr">
              <a:spcBef>
                <a:spcPts val="0"/>
              </a:spcBef>
              <a:buClr>
                <a:srgbClr val="2A4E9E"/>
              </a:buClr>
              <a:buSzPct val="100000"/>
            </a:pPr>
            <a:r>
              <a:rPr lang="ru-RU" sz="1000" b="0" dirty="0"/>
              <a:t>и сетевых организаций, являющихся дочерними обществами ПАО «</a:t>
            </a:r>
            <a:r>
              <a:rPr lang="ru-RU" sz="1000" b="0" dirty="0" smtClean="0"/>
              <a:t>Россети», </a:t>
            </a:r>
            <a:endParaRPr lang="ru-RU" sz="1000" b="0" dirty="0"/>
          </a:p>
          <a:p>
            <a:pPr algn="ctr">
              <a:spcBef>
                <a:spcPts val="0"/>
              </a:spcBef>
              <a:buClr>
                <a:srgbClr val="2A4E9E"/>
              </a:buClr>
              <a:buSzPct val="100000"/>
            </a:pPr>
            <a:r>
              <a:rPr lang="ru-RU" sz="1000" b="0" dirty="0"/>
              <a:t>при определении и контроле режима заземления нейтралей силовых трансформаторов высшим классом напряжения 110, 220 </a:t>
            </a:r>
            <a:r>
              <a:rPr lang="ru-RU" sz="1000" b="0" dirty="0" smtClean="0"/>
              <a:t>кВ</a:t>
            </a:r>
            <a:endParaRPr lang="ru-RU" sz="1000" b="0" dirty="0"/>
          </a:p>
          <a:p>
            <a:pPr algn="ctr">
              <a:spcBef>
                <a:spcPts val="0"/>
              </a:spcBef>
              <a:buClr>
                <a:srgbClr val="2A4E9E"/>
              </a:buClr>
              <a:buSzPct val="100000"/>
            </a:pPr>
            <a:r>
              <a:rPr lang="ru-RU" sz="1000" b="0" dirty="0"/>
              <a:t> </a:t>
            </a:r>
          </a:p>
          <a:p>
            <a:pPr algn="ctr">
              <a:spcBef>
                <a:spcPts val="0"/>
              </a:spcBef>
              <a:buClr>
                <a:srgbClr val="2A4E9E"/>
              </a:buClr>
              <a:buSzPct val="100000"/>
            </a:pPr>
            <a:r>
              <a:rPr lang="ru-RU" sz="1000" b="0" dirty="0" smtClean="0"/>
              <a:t>Утвержден 29.12.2017</a:t>
            </a:r>
            <a:endParaRPr lang="ru-RU" sz="1000" b="0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84" y="4291282"/>
            <a:ext cx="498491" cy="49849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85260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Режимно-балансовая ситуация &amp;#x0D;&amp;#x0A;в ЕЭС России в ОЗП 2013/2014 г., &amp;#x0D;&amp;#x0A;задачи по подготовке к ОЗП 2014/2015 г.&amp;quot;&quot;/&gt;&lt;property id=&quot;20307&quot; value=&quot;257&quot;/&gt;&lt;/object&gt;&lt;object type=&quot;3&quot; unique_id=&quot;11364&quot;&gt;&lt;property id=&quot;20148&quot; value=&quot;5&quot;/&gt;&lt;property id=&quot;20300&quot; value=&quot;Slide 19 - &amp;quot;Спасибо за внимание&amp;quot;&quot;/&gt;&lt;property id=&quot;20307&quot; value=&quot;287&quot;/&gt;&lt;/object&gt;&lt;object type=&quot;3&quot; unique_id=&quot;15650&quot;&gt;&lt;property id=&quot;20148&quot; value=&quot;5&quot;/&gt;&lt;property id=&quot;20300&quot; value=&quot;Slide 10 - &amp;quot;Итоги работы в ОЗП 2013/2014 г.&amp;#x0D;&amp;#x0A;Проблемы управления режимом работы ОЭС Северо-Запада&amp;quot;&quot;/&gt;&lt;property id=&quot;20307&quot; value=&quot;486&quot;/&gt;&lt;/object&gt;&lt;object type=&quot;3&quot; unique_id=&quot;15651&quot;&gt;&lt;property id=&quot;20148&quot; value=&quot;5&quot;/&gt;&lt;property id=&quot;20300&quot; value=&quot;Slide 12 - &amp;quot;Задачи по подготовке к ОЗП 2014/2015 г.&amp;#x0D;&amp;#x0A;Обеспечение накопления гидроресурсов к ОЗП 2014/2015 г.&amp;quot;&quot;/&gt;&lt;property id=&quot;20307&quot; value=&quot;483&quot;/&gt;&lt;/object&gt;&lt;object type=&quot;3&quot; unique_id=&quot;15652&quot;&gt;&lt;property id=&quot;20148&quot; value=&quot;5&quot;/&gt;&lt;property id=&quot;20300&quot; value=&quot;Slide 11 - &amp;quot;Итоги работы в ОЗП 2013/2014 г.&amp;#x0D;&amp;#x0A;Проблемы управления режимом работы ОЭС Востока&amp;quot;&quot;/&gt;&lt;property id=&quot;20307&quot; value=&quot;488&quot;/&gt;&lt;/object&gt;&lt;object type=&quot;3&quot; unique_id=&quot;15653&quot;&gt;&lt;property id=&quot;20148&quot; value=&quot;5&quot;/&gt;&lt;property id=&quot;20300&quot; value=&quot;Slide 13 - &amp;quot;Задачи по подготовке к ОЗП 2014/2015 г.&amp;#x0D;&amp;#x0A;Разработка и реализация мероприятий в РВР&amp;quot;&quot;/&gt;&lt;property id=&quot;20307&quot; value=&quot;487&quot;/&gt;&lt;/object&gt;&lt;object type=&quot;3&quot; unique_id=&quot;15654&quot;&gt;&lt;property id=&quot;20148&quot; value=&quot;5&quot;/&gt;&lt;property id=&quot;20300&quot; value=&quot;Slide 14 - &amp;quot;Задачи по подготовке к ОЗП 2014/2015 г. &amp;#x0D;&amp;#x0A;Обеспечение устойчивой работы газовых турбин&amp;quot;&quot;/&gt;&lt;property id=&quot;20307&quot; value=&quot;489&quot;/&gt;&lt;/object&gt;&lt;object type=&quot;3&quot; unique_id=&quot;15814&quot;&gt;&lt;property id=&quot;20148&quot; value=&quot;5&quot;/&gt;&lt;property id=&quot;20300&quot; value=&quot;Slide 2 - &amp;quot;Итоги работы в ОЗП 2013/2014 г.&amp;#x0D;&amp;#x0A;Максимум потребления мощности&amp;quot;&quot;/&gt;&lt;property id=&quot;20307&quot; value=&quot;535&quot;/&gt;&lt;/object&gt;&lt;object type=&quot;3&quot; unique_id=&quot;15815&quot;&gt;&lt;property id=&quot;20148&quot; value=&quot;5&quot;/&gt;&lt;property id=&quot;20300&quot; value=&quot;Slide 3 - &amp;quot;Итоги работы в ОЗП 2013/2014 г. &amp;#x0D;&amp;#x0A;Структура баланса мощности&amp;quot;&quot;/&gt;&lt;property id=&quot;20307&quot; value=&quot;536&quot;/&gt;&lt;/object&gt;&lt;object type=&quot;3&quot; unique_id=&quot;15816&quot;&gt;&lt;property id=&quot;20148&quot; value=&quot;5&quot;/&gt;&lt;property id=&quot;20300&quot; value=&quot;Slide 20 - &amp;quot;Итоги работы в ОЗП 2013/2014 г.&amp;#x0D;&amp;#x0A;Влияние температурного фактора на максимум&amp;#x0D;&amp;#x0A;потребления мощности ЕЭС России&amp;quot;&quot;/&gt;&lt;property id=&quot;20307&quot; value=&quot;537&quot;/&gt;&lt;/object&gt;&lt;object type=&quot;3&quot; unique_id=&quot;15817&quot;&gt;&lt;property id=&quot;20148&quot; value=&quot;5&quot;/&gt;&lt;property id=&quot;20300&quot; value=&quot;Slide 4 - &amp;quot;Итоги работы в ОЗП 2013/2014 г.&amp;#x0D;&amp;#x0A;Влияние температурных аномалий&amp;quot;&quot;/&gt;&lt;property id=&quot;20307&quot; value=&quot;538&quot;/&gt;&lt;/object&gt;&lt;object type=&quot;3&quot; unique_id=&quot;15818&quot;&gt;&lt;property id=&quot;20148&quot; value=&quot;5&quot;/&gt;&lt;property id=&quot;20300&quot; value=&quot;Slide 5 - &amp;quot;Итоги работы в ОЗП 2013/2014 г.&amp;#x0D;&amp;#x0A;Структура выработки электроэнергии&amp;quot;&quot;/&gt;&lt;property id=&quot;20307&quot; value=&quot;539&quot;/&gt;&lt;/object&gt;&lt;object type=&quot;3&quot; unique_id=&quot;15819&quot;&gt;&lt;property id=&quot;20148&quot; value=&quot;5&quot;/&gt;&lt;property id=&quot;20300&quot; value=&quot;Slide 6 - &amp;quot;Итоги работы в ОЗП 2013/2014 г.&amp;#x0D;&amp;#x0A;Анализ максимума потребления мощности энергосистем&amp;quot;&quot;/&gt;&lt;property id=&quot;20307&quot; value=&quot;540&quot;/&gt;&lt;/object&gt;&lt;object type=&quot;3&quot; unique_id=&quot;15823&quot;&gt;&lt;property id=&quot;20148&quot; value=&quot;5&quot;/&gt;&lt;property id=&quot;20300&quot; value=&quot;Slide 15 - &amp;quot;Задачи по подготовке к ОЗП 2014/2015 г. &amp;#x0D;&amp;#x0A;Реализация нового механизма ВСВГО&amp;quot;&quot;/&gt;&lt;property id=&quot;20307&quot; value=&quot;504&quot;/&gt;&lt;/object&gt;&lt;object type=&quot;3&quot; unique_id=&quot;15824&quot;&gt;&lt;property id=&quot;20148&quot; value=&quot;5&quot;/&gt;&lt;property id=&quot;20300&quot; value=&quot;Slide 16 - &amp;quot;Задачи по подготовке к ОЗП 2014/2015 г. &amp;#x0D;&amp;#x0A;Вводы генерирующего оборудования электростанций&amp;quot;&quot;/&gt;&lt;property id=&quot;20307&quot; value=&quot;541&quot;/&gt;&lt;/object&gt;&lt;object type=&quot;3&quot; unique_id=&quot;15825&quot;&gt;&lt;property id=&quot;20148&quot; value=&quot;5&quot;/&gt;&lt;property id=&quot;20300&quot; value=&quot;Slide 17 - &amp;quot;Задачи по подготовке к ОЗП 2014/2015 г.&amp;#x0D;&amp;#x0A;Вводы электросетевых объектов&amp;quot;&quot;/&gt;&lt;property id=&quot;20307&quot; value=&quot;542&quot;/&gt;&lt;/object&gt;&lt;object type=&quot;3&quot; unique_id=&quot;15826&quot;&gt;&lt;property id=&quot;20148&quot; value=&quot;5&quot;/&gt;&lt;property id=&quot;20300&quot; value=&quot;Slide 18 - &amp;quot;Ключевые  задачи по подготовке  ЕЭС России к работе в  ОЗП 2014/2015 г. и на ближайшую перспективу&amp;quot;&quot;/&gt;&lt;property id=&quot;20307&quot; value=&quot;543&quot;/&gt;&lt;/object&gt;&lt;object type=&quot;3&quot; unique_id=&quot;15827&quot;&gt;&lt;property id=&quot;20148&quot; value=&quot;5&quot;/&gt;&lt;property id=&quot;20300&quot; value=&quot;Slide 21 - &amp;quot;Итоги работы в ОЗП 2013/2014: &amp;#x0D;&amp;#x0A;изменение установленной мощности электростанций в 2013 г.&amp;quot;&quot;/&gt;&lt;property id=&quot;20307&quot; value=&quot;528&quot;/&gt;&lt;/object&gt;&lt;object type=&quot;3&quot; unique_id=&quot;15828&quot;&gt;&lt;property id=&quot;20148&quot; value=&quot;5&quot;/&gt;&lt;property id=&quot;20300&quot; value=&quot;Slide 22 - &amp;quot;Подготовка к ОЗП 2014/2015: &amp;#x0D;&amp;#x0A;ожидаемое изменение установленной мощности &amp;#x0D;&amp;#x0A;электростанций в 2014 году&amp;quot;&quot;/&gt;&lt;property id=&quot;20307&quot; value=&quot;529&quot;/&gt;&lt;/object&gt;&lt;object type=&quot;3&quot; unique_id=&quot;15829&quot;&gt;&lt;property id=&quot;20148&quot; value=&quot;5&quot;/&gt;&lt;property id=&quot;20300&quot; value=&quot;Slide 23 - &amp;quot;Итоги работы в ОЗП 2013/2014 г.:&amp;#x0D;&amp;#x0A;Аварийность на электрических станциях&amp;quot;&quot;/&gt;&lt;property id=&quot;20307&quot; value=&quot;530&quot;/&gt;&lt;/object&gt;&lt;object type=&quot;3&quot; unique_id=&quot;15830&quot;&gt;&lt;property id=&quot;20148&quot; value=&quot;5&quot;/&gt;&lt;property id=&quot;20300&quot; value=&quot;Slide 24 - &amp;quot;Задачи до ОЗП 2014/2015 г.: &amp;#x0D;&amp;#x0A;вводы электросетевых объектов&amp;quot;&quot;/&gt;&lt;property id=&quot;20307&quot; value=&quot;531&quot;/&gt;&lt;/object&gt;&lt;object type=&quot;3&quot; unique_id=&quot;15909&quot;&gt;&lt;property id=&quot;20148&quot; value=&quot;5&quot;/&gt;&lt;property id=&quot;20300&quot; value=&quot;Slide 7 - &amp;quot;Итоги работы в ОЗП 2013/2014 г.&amp;#x0D;&amp;#x0A;Аварийность в ЕЭС России&amp;quot;&quot;/&gt;&lt;property id=&quot;20307&quot; value=&quot;547&quot;/&gt;&lt;/object&gt;&lt;object type=&quot;3&quot; unique_id=&quot;15910&quot;&gt;&lt;property id=&quot;20148&quot; value=&quot;5&quot;/&gt;&lt;property id=&quot;20300&quot; value=&quot;Slide 8 - &amp;quot;Итоги работы в ОЗП 2013/2014 г.&amp;#x0D;&amp;#x0A;Аварийность на электростаницях ЕЭС России&amp;quot;&quot;/&gt;&lt;property id=&quot;20307&quot; value=&quot;548&quot;/&gt;&lt;/object&gt;&lt;object type=&quot;3&quot; unique_id=&quot;15911&quot;&gt;&lt;property id=&quot;20148&quot; value=&quot;5&quot;/&gt;&lt;property id=&quot;20300&quot; value=&quot;Slide 9 - &amp;quot;Итоги работы в ОЗП 2013/2014 г.&amp;#x0D;&amp;#x0A;Аварийность в электрических сетях ЕЭС России&amp;quot;&quot;/&gt;&lt;property id=&quot;20307&quot; value=&quot;54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D5EAFF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ctr" anchorCtr="0" compatLnSpc="1">
        <a:prstTxWarp prst="textNoShape">
          <a:avLst/>
        </a:prstTxWarp>
        <a:noAutofit/>
      </a:bodyPr>
      <a:lstStyle>
        <a:defPPr marL="269875" indent="-269875" algn="just">
          <a:spcBef>
            <a:spcPts val="0"/>
          </a:spcBef>
          <a:buClr>
            <a:srgbClr val="2A4E9E"/>
          </a:buClr>
          <a:buSzPct val="100000"/>
          <a:defRPr sz="1200" dirty="0"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Корпоративный шаблон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Оформление по умолчанию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94F7122F58C57448B74238A64DE90697" ma:contentTypeVersion="12" ma:contentTypeDescription="Создание документа." ma:contentTypeScope="" ma:versionID="52a0d0bea0c5523b0f62fe08f049c891">
  <xsd:schema xmlns:xsd="http://www.w3.org/2001/XMLSchema" xmlns:xs="http://www.w3.org/2001/XMLSchema" xmlns:p="http://schemas.microsoft.com/office/2006/metadata/properties" xmlns:ns1="http://schemas.microsoft.com/sharepoint/v3" xmlns:ns2="8e7233b4-5965-433d-8056-65ca843b7609" xmlns:ns3="974fca33-4970-4d2d-ba16-e20f9040fc2f" targetNamespace="http://schemas.microsoft.com/office/2006/metadata/properties" ma:root="true" ma:fieldsID="8917e014c75fe9ecafdefce882ae6559" ns1:_="" ns2:_="" ns3:_="">
    <xsd:import namespace="http://schemas.microsoft.com/sharepoint/v3"/>
    <xsd:import namespace="8e7233b4-5965-433d-8056-65ca843b7609"/>
    <xsd:import namespace="974fca33-4970-4d2d-ba16-e20f9040fc2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PersistId" minOccurs="0"/>
                <xsd:element ref="ns1:FileType" minOccurs="0"/>
                <xsd:element ref="ns3:_x003a_" minOccurs="0"/>
                <xsd:element ref="ns3:_x0418__x043d__x0441__x0442__x0440__x0443__x043a__x0446__x0438__x0438_" minOccurs="0"/>
                <xsd:element ref="ns2:_dlc_DocIdUr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Type" ma:index="10" nillable="true" ma:displayName="Тип файла" ma:internalName="FileTyp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7233b4-5965-433d-8056-65ca843b760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PersistId" ma:index="9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_dlc_DocIdUrl" ma:index="13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4fca33-4970-4d2d-ba16-e20f9040fc2f" elementFormDefault="qualified">
    <xsd:import namespace="http://schemas.microsoft.com/office/2006/documentManagement/types"/>
    <xsd:import namespace="http://schemas.microsoft.com/office/infopath/2007/PartnerControls"/>
    <xsd:element name="_x003a_" ma:index="11" nillable="true" ma:displayName=":" ma:default="Бронирование переговорных" ma:format="Dropdown" ma:internalName="_x003a_">
      <xsd:simpleType>
        <xsd:restriction base="dms:Choice">
          <xsd:enumeration value="Бронирование переговорных"/>
          <xsd:enumeration value="Организация проведения мероприятий/командировок"/>
          <xsd:enumeration value="Паспортно-визовое обеспечение"/>
          <xsd:enumeration value="Медиа Центр"/>
          <xsd:enumeration value="Переводы"/>
          <xsd:enumeration value="Фирменный стиль"/>
          <xsd:enumeration value="Бронирование переговорной"/>
        </xsd:restriction>
      </xsd:simpleType>
    </xsd:element>
    <xsd:element name="_x0418__x043d__x0441__x0442__x0440__x0443__x043a__x0446__x0438__x0438_" ma:index="12" nillable="true" ma:displayName="Инструкции" ma:format="Hyperlink" ma:internalName="_x0418__x043d__x0441__x0442__x0440__x0443__x043a__x0446__x0438__x0438_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418__x043d__x0441__x0442__x0440__x0443__x043a__x0446__x0438__x0438_ xmlns="974fca33-4970-4d2d-ba16-e20f9040fc2f">
      <Url xsi:nil="true"/>
      <Description xsi:nil="true"/>
    </_x0418__x043d__x0441__x0442__x0440__x0443__x043a__x0446__x0438__x0438_>
    <_x003a_ xmlns="974fca33-4970-4d2d-ba16-e20f9040fc2f">Фирменный стиль</_x003a_>
    <FileType xmlns="http://schemas.microsoft.com/sharepoint/v3" xsi:nil="true"/>
    <_dlc_DocId xmlns="8e7233b4-5965-433d-8056-65ca843b7609">ADCXMQC75VVE-4588-33</_dlc_DocId>
    <_dlc_DocIdUrl xmlns="8e7233b4-5965-433d-8056-65ca843b7609">
      <Url>http://portal.cdu.so/ia/ccp/_layouts/DocIdRedir.aspx?ID=ADCXMQC75VVE-4588-33</Url>
      <Description>ADCXMQC75VVE-4588-33</Description>
    </_dlc_DocIdUrl>
  </documentManagement>
</p:properties>
</file>

<file path=customXml/itemProps1.xml><?xml version="1.0" encoding="utf-8"?>
<ds:datastoreItem xmlns:ds="http://schemas.openxmlformats.org/officeDocument/2006/customXml" ds:itemID="{052AE9D2-4CCB-40FA-98C6-B50288B628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e7233b4-5965-433d-8056-65ca843b7609"/>
    <ds:schemaRef ds:uri="974fca33-4970-4d2d-ba16-e20f9040fc2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1723FDE-AD3A-4577-8B05-E31137A6FC5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297F7BF-3882-4B54-887A-5BC228BC485F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ED8302C0-632E-47ED-BCA2-6066A64D5E0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8e7233b4-5965-433d-8056-65ca843b7609"/>
    <ds:schemaRef ds:uri="974fca33-4970-4d2d-ba16-e20f9040fc2f"/>
    <ds:schemaRef ds:uri="http://schemas.microsoft.com/sharepoint/v3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30752</TotalTime>
  <Words>1528</Words>
  <Application>Microsoft Office PowerPoint</Application>
  <PresentationFormat>Экран (16:9)</PresentationFormat>
  <Paragraphs>188</Paragraphs>
  <Slides>18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9" baseType="lpstr">
      <vt:lpstr>Arial</vt:lpstr>
      <vt:lpstr>Arial Narrow</vt:lpstr>
      <vt:lpstr>Bebas Neue</vt:lpstr>
      <vt:lpstr>Calibri</vt:lpstr>
      <vt:lpstr>Courier New</vt:lpstr>
      <vt:lpstr>Impact</vt:lpstr>
      <vt:lpstr>Tahoma</vt:lpstr>
      <vt:lpstr>Times New Roman</vt:lpstr>
      <vt:lpstr>Wingdings</vt:lpstr>
      <vt:lpstr>Оформление по умолчанию</vt:lpstr>
      <vt:lpstr>Корпоративный шаблон</vt:lpstr>
      <vt:lpstr>Опыт реализации пилотных проектов информационного обмена в формате  CIM-XML в деловых процессах, связанных с предоставлением субъектами электроэнергетики информации, необходимой для оперативно-диспетчерского управления</vt:lpstr>
      <vt:lpstr>Деловые процессы, выполняемые с применением CIM в Филиале АО «СО ЕЭС» Тюменское РДУ</vt:lpstr>
      <vt:lpstr>Взаимодействие с ДЗО «Россети» в ОЗ Тюменского РДУ</vt:lpstr>
      <vt:lpstr>Взаимодействие Тюменского РДУ с субъектами электроэнергетики</vt:lpstr>
      <vt:lpstr>Взаимодействие Филиала АО «СО ЕЭС» Тюменское РДУ и  АО «Россети Тюмень» при обмене данными ИМ</vt:lpstr>
      <vt:lpstr>Предоставление информации по результатам контрольных замеров и внеочередных замеров</vt:lpstr>
      <vt:lpstr>Предоставление информации по результатам контрольных замеров и внеочередных замеров</vt:lpstr>
      <vt:lpstr>Предоставление информации по результатам контрольных замеров и внеочередных замеров</vt:lpstr>
      <vt:lpstr>Обмен информацией при определении и изменении режимов заземления нейтралей силовых трансформаторов</vt:lpstr>
      <vt:lpstr>Обмен информацией при определении и изменении режимов заземления нейтралей силовых трансформаторов</vt:lpstr>
      <vt:lpstr>Обмен информацией при определении и изменении режимов заземления нейтралей силовых трансформаторов</vt:lpstr>
      <vt:lpstr>Предоставление списков работников, допущенных к производству переключений и ведению оперативных переговоров</vt:lpstr>
      <vt:lpstr>Предоставление списков работников, допущенных к производству переключений и ведению оперативных переговоров</vt:lpstr>
      <vt:lpstr>Предоставление списков работников, допущенных к производству переключений и ведению оперативных переговоров</vt:lpstr>
      <vt:lpstr>Предоставление списков работников, допущенных к производству переключений и ведению оперативных переговоров</vt:lpstr>
      <vt:lpstr>Предварительные результаты пилотных проектов</vt:lpstr>
      <vt:lpstr>Актуальные вопросы по информационному обмену</vt:lpstr>
      <vt:lpstr>Спасибо за внимание</vt:lpstr>
    </vt:vector>
  </TitlesOfParts>
  <Company>ОАО "СО ЕЭС"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ОАО СО ЕЭС</dc:title>
  <dc:creator>ДОСиИ ОАО "СО ЕЭС"</dc:creator>
  <cp:lastModifiedBy>Шевчук Сергей Андреевич</cp:lastModifiedBy>
  <cp:revision>2366</cp:revision>
  <cp:lastPrinted>2015-04-24T06:35:00Z</cp:lastPrinted>
  <dcterms:created xsi:type="dcterms:W3CDTF">2006-09-14T10:04:19Z</dcterms:created>
  <dcterms:modified xsi:type="dcterms:W3CDTF">2023-02-03T09:15:41Z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0x01010094F7122F58C57448B74238A64DE90697</vt:lpwstr>
  </property>
  <property fmtid="{D5CDD505-2E9C-101B-9397-08002B2CF9AE}" pid="3" name="_dlc_DocIdItemGuid">
    <vt:lpwstr>324ffc0c-f162-4ea5-92ce-8dc71d99cfd5</vt:lpwstr>
  </property>
</Properties>
</file>