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61" r:id="rId4"/>
    <p:sldId id="267" r:id="rId5"/>
    <p:sldId id="270" r:id="rId6"/>
    <p:sldId id="293" r:id="rId7"/>
    <p:sldId id="284" r:id="rId8"/>
    <p:sldId id="288" r:id="rId9"/>
    <p:sldId id="292" r:id="rId10"/>
    <p:sldId id="285" r:id="rId11"/>
    <p:sldId id="275" r:id="rId12"/>
    <p:sldId id="289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л Кизер" initials="КК" lastIdx="1" clrIdx="0">
    <p:extLst>
      <p:ext uri="{19B8F6BF-5375-455C-9EA6-DF929625EA0E}">
        <p15:presenceInfo xmlns:p15="http://schemas.microsoft.com/office/powerpoint/2012/main" userId="Кирилл Кизе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0"/>
    <a:srgbClr val="8FAADC"/>
    <a:srgbClr val="A1BA38"/>
    <a:srgbClr val="920000"/>
    <a:srgbClr val="A88C5E"/>
    <a:srgbClr val="4472C4"/>
    <a:srgbClr val="E3F1E6"/>
    <a:srgbClr val="E1E4FF"/>
    <a:srgbClr val="FFFFFF"/>
    <a:srgbClr val="003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3"/>
    <p:restoredTop sz="86697" autoAdjust="0"/>
  </p:normalViewPr>
  <p:slideViewPr>
    <p:cSldViewPr snapToGrid="0">
      <p:cViewPr varScale="1">
        <p:scale>
          <a:sx n="83" d="100"/>
          <a:sy n="83" d="100"/>
        </p:scale>
        <p:origin x="6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4F43-64D0-49B4-932D-D2A9E331A53E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4BA2-8920-48CD-9278-F8537B50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4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9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7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9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10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8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6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3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5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9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5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4BA2-8920-48CD-9278-F8537B505F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8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BB33-793D-463C-8818-21DA3E1C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41752D-6D17-4C61-96C8-CDBC0A9EA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3B2C-A996-48D3-8AAD-846608C9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DABCF-9BD3-459D-9B8B-4CA7CEC3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CC9E3-296E-4553-9837-7B224050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4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BD327D-3AB3-4505-A7F1-8A60B6D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F5E19A-7266-44AD-B7F2-74EBF5EC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C25F-256D-42C2-A73F-75AE8E2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6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BE53BC29-820A-45AB-BB13-439CCB79B2BD}"/>
              </a:ext>
            </a:extLst>
          </p:cNvPr>
          <p:cNvSpPr>
            <a:spLocks/>
          </p:cNvSpPr>
          <p:nvPr userDrawn="1"/>
        </p:nvSpPr>
        <p:spPr bwMode="auto">
          <a:xfrm>
            <a:off x="7074626" y="646955"/>
            <a:ext cx="3099960" cy="5564088"/>
          </a:xfrm>
          <a:custGeom>
            <a:avLst/>
            <a:gdLst>
              <a:gd name="T0" fmla="*/ 2982 w 2982"/>
              <a:gd name="T1" fmla="*/ 441 h 5955"/>
              <a:gd name="T2" fmla="*/ 2650 w 2982"/>
              <a:gd name="T3" fmla="*/ 463 h 5955"/>
              <a:gd name="T4" fmla="*/ 2333 w 2982"/>
              <a:gd name="T5" fmla="*/ 524 h 5955"/>
              <a:gd name="T6" fmla="*/ 2031 w 2982"/>
              <a:gd name="T7" fmla="*/ 625 h 5955"/>
              <a:gd name="T8" fmla="*/ 1745 w 2982"/>
              <a:gd name="T9" fmla="*/ 761 h 5955"/>
              <a:gd name="T10" fmla="*/ 1483 w 2982"/>
              <a:gd name="T11" fmla="*/ 931 h 5955"/>
              <a:gd name="T12" fmla="*/ 1242 w 2982"/>
              <a:gd name="T13" fmla="*/ 1130 h 5955"/>
              <a:gd name="T14" fmla="*/ 1028 w 2982"/>
              <a:gd name="T15" fmla="*/ 1357 h 5955"/>
              <a:gd name="T16" fmla="*/ 844 w 2982"/>
              <a:gd name="T17" fmla="*/ 1609 h 5955"/>
              <a:gd name="T18" fmla="*/ 690 w 2982"/>
              <a:gd name="T19" fmla="*/ 1883 h 5955"/>
              <a:gd name="T20" fmla="*/ 570 w 2982"/>
              <a:gd name="T21" fmla="*/ 2176 h 5955"/>
              <a:gd name="T22" fmla="*/ 489 w 2982"/>
              <a:gd name="T23" fmla="*/ 2487 h 5955"/>
              <a:gd name="T24" fmla="*/ 447 w 2982"/>
              <a:gd name="T25" fmla="*/ 2810 h 5955"/>
              <a:gd name="T26" fmla="*/ 447 w 2982"/>
              <a:gd name="T27" fmla="*/ 3145 h 5955"/>
              <a:gd name="T28" fmla="*/ 489 w 2982"/>
              <a:gd name="T29" fmla="*/ 3468 h 5955"/>
              <a:gd name="T30" fmla="*/ 570 w 2982"/>
              <a:gd name="T31" fmla="*/ 3779 h 5955"/>
              <a:gd name="T32" fmla="*/ 690 w 2982"/>
              <a:gd name="T33" fmla="*/ 4072 h 5955"/>
              <a:gd name="T34" fmla="*/ 844 w 2982"/>
              <a:gd name="T35" fmla="*/ 4345 h 5955"/>
              <a:gd name="T36" fmla="*/ 1028 w 2982"/>
              <a:gd name="T37" fmla="*/ 4598 h 5955"/>
              <a:gd name="T38" fmla="*/ 1242 w 2982"/>
              <a:gd name="T39" fmla="*/ 4824 h 5955"/>
              <a:gd name="T40" fmla="*/ 1483 w 2982"/>
              <a:gd name="T41" fmla="*/ 5024 h 5955"/>
              <a:gd name="T42" fmla="*/ 1745 w 2982"/>
              <a:gd name="T43" fmla="*/ 5192 h 5955"/>
              <a:gd name="T44" fmla="*/ 2031 w 2982"/>
              <a:gd name="T45" fmla="*/ 5330 h 5955"/>
              <a:gd name="T46" fmla="*/ 2333 w 2982"/>
              <a:gd name="T47" fmla="*/ 5431 h 5955"/>
              <a:gd name="T48" fmla="*/ 2650 w 2982"/>
              <a:gd name="T49" fmla="*/ 5492 h 5955"/>
              <a:gd name="T50" fmla="*/ 2982 w 2982"/>
              <a:gd name="T51" fmla="*/ 5514 h 5955"/>
              <a:gd name="T52" fmla="*/ 2801 w 2982"/>
              <a:gd name="T53" fmla="*/ 5950 h 5955"/>
              <a:gd name="T54" fmla="*/ 2446 w 2982"/>
              <a:gd name="T55" fmla="*/ 5906 h 5955"/>
              <a:gd name="T56" fmla="*/ 2107 w 2982"/>
              <a:gd name="T57" fmla="*/ 5825 h 5955"/>
              <a:gd name="T58" fmla="*/ 1783 w 2982"/>
              <a:gd name="T59" fmla="*/ 5704 h 5955"/>
              <a:gd name="T60" fmla="*/ 1477 w 2982"/>
              <a:gd name="T61" fmla="*/ 5548 h 5955"/>
              <a:gd name="T62" fmla="*/ 1195 w 2982"/>
              <a:gd name="T63" fmla="*/ 5359 h 5955"/>
              <a:gd name="T64" fmla="*/ 934 w 2982"/>
              <a:gd name="T65" fmla="*/ 5142 h 5955"/>
              <a:gd name="T66" fmla="*/ 702 w 2982"/>
              <a:gd name="T67" fmla="*/ 4894 h 5955"/>
              <a:gd name="T68" fmla="*/ 498 w 2982"/>
              <a:gd name="T69" fmla="*/ 4623 h 5955"/>
              <a:gd name="T70" fmla="*/ 324 w 2982"/>
              <a:gd name="T71" fmla="*/ 4328 h 5955"/>
              <a:gd name="T72" fmla="*/ 186 w 2982"/>
              <a:gd name="T73" fmla="*/ 4016 h 5955"/>
              <a:gd name="T74" fmla="*/ 83 w 2982"/>
              <a:gd name="T75" fmla="*/ 3683 h 5955"/>
              <a:gd name="T76" fmla="*/ 22 w 2982"/>
              <a:gd name="T77" fmla="*/ 3336 h 5955"/>
              <a:gd name="T78" fmla="*/ 0 w 2982"/>
              <a:gd name="T79" fmla="*/ 2977 h 5955"/>
              <a:gd name="T80" fmla="*/ 22 w 2982"/>
              <a:gd name="T81" fmla="*/ 2619 h 5955"/>
              <a:gd name="T82" fmla="*/ 83 w 2982"/>
              <a:gd name="T83" fmla="*/ 2272 h 5955"/>
              <a:gd name="T84" fmla="*/ 186 w 2982"/>
              <a:gd name="T85" fmla="*/ 1939 h 5955"/>
              <a:gd name="T86" fmla="*/ 324 w 2982"/>
              <a:gd name="T87" fmla="*/ 1625 h 5955"/>
              <a:gd name="T88" fmla="*/ 498 w 2982"/>
              <a:gd name="T89" fmla="*/ 1332 h 5955"/>
              <a:gd name="T90" fmla="*/ 702 w 2982"/>
              <a:gd name="T91" fmla="*/ 1059 h 5955"/>
              <a:gd name="T92" fmla="*/ 934 w 2982"/>
              <a:gd name="T93" fmla="*/ 813 h 5955"/>
              <a:gd name="T94" fmla="*/ 1195 w 2982"/>
              <a:gd name="T95" fmla="*/ 595 h 5955"/>
              <a:gd name="T96" fmla="*/ 1477 w 2982"/>
              <a:gd name="T97" fmla="*/ 407 h 5955"/>
              <a:gd name="T98" fmla="*/ 1783 w 2982"/>
              <a:gd name="T99" fmla="*/ 251 h 5955"/>
              <a:gd name="T100" fmla="*/ 2107 w 2982"/>
              <a:gd name="T101" fmla="*/ 130 h 5955"/>
              <a:gd name="T102" fmla="*/ 2446 w 2982"/>
              <a:gd name="T103" fmla="*/ 47 h 5955"/>
              <a:gd name="T104" fmla="*/ 2801 w 2982"/>
              <a:gd name="T105" fmla="*/ 5 h 5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82" h="5955">
                <a:moveTo>
                  <a:pt x="2982" y="0"/>
                </a:moveTo>
                <a:lnTo>
                  <a:pt x="2982" y="441"/>
                </a:lnTo>
                <a:lnTo>
                  <a:pt x="2815" y="446"/>
                </a:lnTo>
                <a:lnTo>
                  <a:pt x="2650" y="463"/>
                </a:lnTo>
                <a:lnTo>
                  <a:pt x="2491" y="488"/>
                </a:lnTo>
                <a:lnTo>
                  <a:pt x="2333" y="524"/>
                </a:lnTo>
                <a:lnTo>
                  <a:pt x="2180" y="571"/>
                </a:lnTo>
                <a:lnTo>
                  <a:pt x="2031" y="625"/>
                </a:lnTo>
                <a:lnTo>
                  <a:pt x="1886" y="689"/>
                </a:lnTo>
                <a:lnTo>
                  <a:pt x="1745" y="761"/>
                </a:lnTo>
                <a:lnTo>
                  <a:pt x="1611" y="842"/>
                </a:lnTo>
                <a:lnTo>
                  <a:pt x="1483" y="931"/>
                </a:lnTo>
                <a:lnTo>
                  <a:pt x="1360" y="1027"/>
                </a:lnTo>
                <a:lnTo>
                  <a:pt x="1242" y="1130"/>
                </a:lnTo>
                <a:lnTo>
                  <a:pt x="1131" y="1240"/>
                </a:lnTo>
                <a:lnTo>
                  <a:pt x="1028" y="1357"/>
                </a:lnTo>
                <a:lnTo>
                  <a:pt x="932" y="1480"/>
                </a:lnTo>
                <a:lnTo>
                  <a:pt x="844" y="1609"/>
                </a:lnTo>
                <a:lnTo>
                  <a:pt x="762" y="1744"/>
                </a:lnTo>
                <a:lnTo>
                  <a:pt x="690" y="1883"/>
                </a:lnTo>
                <a:lnTo>
                  <a:pt x="626" y="2028"/>
                </a:lnTo>
                <a:lnTo>
                  <a:pt x="570" y="2176"/>
                </a:lnTo>
                <a:lnTo>
                  <a:pt x="525" y="2330"/>
                </a:lnTo>
                <a:lnTo>
                  <a:pt x="489" y="2487"/>
                </a:lnTo>
                <a:lnTo>
                  <a:pt x="463" y="2648"/>
                </a:lnTo>
                <a:lnTo>
                  <a:pt x="447" y="2810"/>
                </a:lnTo>
                <a:lnTo>
                  <a:pt x="442" y="2977"/>
                </a:lnTo>
                <a:lnTo>
                  <a:pt x="447" y="3145"/>
                </a:lnTo>
                <a:lnTo>
                  <a:pt x="463" y="3307"/>
                </a:lnTo>
                <a:lnTo>
                  <a:pt x="489" y="3468"/>
                </a:lnTo>
                <a:lnTo>
                  <a:pt x="525" y="3625"/>
                </a:lnTo>
                <a:lnTo>
                  <a:pt x="570" y="3779"/>
                </a:lnTo>
                <a:lnTo>
                  <a:pt x="626" y="3927"/>
                </a:lnTo>
                <a:lnTo>
                  <a:pt x="690" y="4072"/>
                </a:lnTo>
                <a:lnTo>
                  <a:pt x="762" y="4211"/>
                </a:lnTo>
                <a:lnTo>
                  <a:pt x="844" y="4345"/>
                </a:lnTo>
                <a:lnTo>
                  <a:pt x="932" y="4475"/>
                </a:lnTo>
                <a:lnTo>
                  <a:pt x="1028" y="4598"/>
                </a:lnTo>
                <a:lnTo>
                  <a:pt x="1131" y="4713"/>
                </a:lnTo>
                <a:lnTo>
                  <a:pt x="1242" y="4824"/>
                </a:lnTo>
                <a:lnTo>
                  <a:pt x="1360" y="4928"/>
                </a:lnTo>
                <a:lnTo>
                  <a:pt x="1483" y="5024"/>
                </a:lnTo>
                <a:lnTo>
                  <a:pt x="1611" y="5113"/>
                </a:lnTo>
                <a:lnTo>
                  <a:pt x="1745" y="5192"/>
                </a:lnTo>
                <a:lnTo>
                  <a:pt x="1886" y="5265"/>
                </a:lnTo>
                <a:lnTo>
                  <a:pt x="2031" y="5330"/>
                </a:lnTo>
                <a:lnTo>
                  <a:pt x="2180" y="5384"/>
                </a:lnTo>
                <a:lnTo>
                  <a:pt x="2333" y="5431"/>
                </a:lnTo>
                <a:lnTo>
                  <a:pt x="2491" y="5467"/>
                </a:lnTo>
                <a:lnTo>
                  <a:pt x="2650" y="5492"/>
                </a:lnTo>
                <a:lnTo>
                  <a:pt x="2815" y="5509"/>
                </a:lnTo>
                <a:lnTo>
                  <a:pt x="2982" y="5514"/>
                </a:lnTo>
                <a:lnTo>
                  <a:pt x="2982" y="5955"/>
                </a:lnTo>
                <a:lnTo>
                  <a:pt x="2801" y="5950"/>
                </a:lnTo>
                <a:lnTo>
                  <a:pt x="2621" y="5933"/>
                </a:lnTo>
                <a:lnTo>
                  <a:pt x="2446" y="5906"/>
                </a:lnTo>
                <a:lnTo>
                  <a:pt x="2274" y="5870"/>
                </a:lnTo>
                <a:lnTo>
                  <a:pt x="2107" y="5825"/>
                </a:lnTo>
                <a:lnTo>
                  <a:pt x="1942" y="5769"/>
                </a:lnTo>
                <a:lnTo>
                  <a:pt x="1783" y="5704"/>
                </a:lnTo>
                <a:lnTo>
                  <a:pt x="1627" y="5630"/>
                </a:lnTo>
                <a:lnTo>
                  <a:pt x="1477" y="5548"/>
                </a:lnTo>
                <a:lnTo>
                  <a:pt x="1332" y="5458"/>
                </a:lnTo>
                <a:lnTo>
                  <a:pt x="1195" y="5359"/>
                </a:lnTo>
                <a:lnTo>
                  <a:pt x="1061" y="5254"/>
                </a:lnTo>
                <a:lnTo>
                  <a:pt x="934" y="5142"/>
                </a:lnTo>
                <a:lnTo>
                  <a:pt x="815" y="5021"/>
                </a:lnTo>
                <a:lnTo>
                  <a:pt x="702" y="4894"/>
                </a:lnTo>
                <a:lnTo>
                  <a:pt x="596" y="4762"/>
                </a:lnTo>
                <a:lnTo>
                  <a:pt x="498" y="4623"/>
                </a:lnTo>
                <a:lnTo>
                  <a:pt x="407" y="4478"/>
                </a:lnTo>
                <a:lnTo>
                  <a:pt x="324" y="4328"/>
                </a:lnTo>
                <a:lnTo>
                  <a:pt x="252" y="4175"/>
                </a:lnTo>
                <a:lnTo>
                  <a:pt x="186" y="4016"/>
                </a:lnTo>
                <a:lnTo>
                  <a:pt x="130" y="3851"/>
                </a:lnTo>
                <a:lnTo>
                  <a:pt x="83" y="3683"/>
                </a:lnTo>
                <a:lnTo>
                  <a:pt x="47" y="3512"/>
                </a:lnTo>
                <a:lnTo>
                  <a:pt x="22" y="3336"/>
                </a:lnTo>
                <a:lnTo>
                  <a:pt x="5" y="3159"/>
                </a:lnTo>
                <a:lnTo>
                  <a:pt x="0" y="2977"/>
                </a:lnTo>
                <a:lnTo>
                  <a:pt x="5" y="2796"/>
                </a:lnTo>
                <a:lnTo>
                  <a:pt x="22" y="2619"/>
                </a:lnTo>
                <a:lnTo>
                  <a:pt x="47" y="2443"/>
                </a:lnTo>
                <a:lnTo>
                  <a:pt x="83" y="2272"/>
                </a:lnTo>
                <a:lnTo>
                  <a:pt x="130" y="2104"/>
                </a:lnTo>
                <a:lnTo>
                  <a:pt x="186" y="1939"/>
                </a:lnTo>
                <a:lnTo>
                  <a:pt x="252" y="1780"/>
                </a:lnTo>
                <a:lnTo>
                  <a:pt x="324" y="1625"/>
                </a:lnTo>
                <a:lnTo>
                  <a:pt x="407" y="1475"/>
                </a:lnTo>
                <a:lnTo>
                  <a:pt x="498" y="1332"/>
                </a:lnTo>
                <a:lnTo>
                  <a:pt x="596" y="1193"/>
                </a:lnTo>
                <a:lnTo>
                  <a:pt x="702" y="1059"/>
                </a:lnTo>
                <a:lnTo>
                  <a:pt x="815" y="934"/>
                </a:lnTo>
                <a:lnTo>
                  <a:pt x="934" y="813"/>
                </a:lnTo>
                <a:lnTo>
                  <a:pt x="1061" y="701"/>
                </a:lnTo>
                <a:lnTo>
                  <a:pt x="1195" y="595"/>
                </a:lnTo>
                <a:lnTo>
                  <a:pt x="1332" y="497"/>
                </a:lnTo>
                <a:lnTo>
                  <a:pt x="1477" y="407"/>
                </a:lnTo>
                <a:lnTo>
                  <a:pt x="1627" y="325"/>
                </a:lnTo>
                <a:lnTo>
                  <a:pt x="1783" y="251"/>
                </a:lnTo>
                <a:lnTo>
                  <a:pt x="1942" y="186"/>
                </a:lnTo>
                <a:lnTo>
                  <a:pt x="2107" y="130"/>
                </a:lnTo>
                <a:lnTo>
                  <a:pt x="2274" y="85"/>
                </a:lnTo>
                <a:lnTo>
                  <a:pt x="2446" y="47"/>
                </a:lnTo>
                <a:lnTo>
                  <a:pt x="2621" y="22"/>
                </a:lnTo>
                <a:lnTo>
                  <a:pt x="2801" y="5"/>
                </a:lnTo>
                <a:lnTo>
                  <a:pt x="2982" y="0"/>
                </a:lnTo>
                <a:close/>
              </a:path>
            </a:pathLst>
          </a:custGeom>
          <a:solidFill>
            <a:srgbClr val="003CA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072E99-95A8-4665-B9A3-AC58D244D596}"/>
              </a:ext>
            </a:extLst>
          </p:cNvPr>
          <p:cNvSpPr/>
          <p:nvPr userDrawn="1"/>
        </p:nvSpPr>
        <p:spPr>
          <a:xfrm>
            <a:off x="9104316" y="119784"/>
            <a:ext cx="1070270" cy="660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3BD327D-3AB3-4505-A7F1-8A60B6D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F5E19A-7266-44AD-B7F2-74EBF5EC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C25F-256D-42C2-A73F-75AE8E2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7EEEEA7-A0A3-477E-BF9A-72804B72B9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04316" y="646956"/>
            <a:ext cx="5494510" cy="5564088"/>
            <a:chOff x="2481263" y="212726"/>
            <a:chExt cx="4200809" cy="47259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CDA9532-08BC-4EDA-9C07-72F993ED5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56AB6C-E9DF-428A-B44E-45256AE88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20583" y="693396"/>
              <a:ext cx="3661489" cy="376464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1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15F9000-7526-418E-99BE-65C2DE53FECD}"/>
              </a:ext>
            </a:extLst>
          </p:cNvPr>
          <p:cNvGrpSpPr/>
          <p:nvPr userDrawn="1"/>
        </p:nvGrpSpPr>
        <p:grpSpPr>
          <a:xfrm>
            <a:off x="-3527463" y="-2677336"/>
            <a:ext cx="8512058" cy="7877832"/>
            <a:chOff x="3128288" y="2829832"/>
            <a:chExt cx="3071789" cy="2842913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E904DD8-75E2-4D94-85BB-5C6418C2F8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28288" y="2829832"/>
              <a:ext cx="3071789" cy="2842913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>
                <a:alpha val="3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7C79FF5-9726-400F-9D96-D304A220B842}"/>
                </a:ext>
              </a:extLst>
            </p:cNvPr>
            <p:cNvSpPr/>
            <p:nvPr userDrawn="1"/>
          </p:nvSpPr>
          <p:spPr>
            <a:xfrm>
              <a:off x="3982842" y="3517609"/>
              <a:ext cx="1392046" cy="13920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Дата 1">
            <a:extLst>
              <a:ext uri="{FF2B5EF4-FFF2-40B4-BE49-F238E27FC236}">
                <a16:creationId xmlns:a16="http://schemas.microsoft.com/office/drawing/2014/main" id="{13BD327D-3AB3-4505-A7F1-8A60B6D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F5E19A-7266-44AD-B7F2-74EBF5EC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C25F-256D-42C2-A73F-75AE8E2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5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BD327D-3AB3-4505-A7F1-8A60B6D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F5E19A-7266-44AD-B7F2-74EBF5EC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C25F-256D-42C2-A73F-75AE8E2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Группа 7">
            <a:extLst>
              <a:ext uri="{FF2B5EF4-FFF2-40B4-BE49-F238E27FC236}">
                <a16:creationId xmlns:a16="http://schemas.microsoft.com/office/drawing/2014/main" id="{4BE748DE-F798-47BC-868D-AE407BD3FB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91444" y="433667"/>
            <a:ext cx="5494505" cy="5564088"/>
            <a:chOff x="2481263" y="212726"/>
            <a:chExt cx="4200806" cy="472598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1CCA0A-4A0C-48D5-B675-E732195E4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5DD3E43-03DD-4DDC-9466-00020BB5B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20580" y="693396"/>
              <a:ext cx="3661489" cy="376464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51DB30-1131-42DD-A322-C304CE1695AA}"/>
              </a:ext>
            </a:extLst>
          </p:cNvPr>
          <p:cNvSpPr/>
          <p:nvPr userDrawn="1"/>
        </p:nvSpPr>
        <p:spPr>
          <a:xfrm>
            <a:off x="2618067" y="0"/>
            <a:ext cx="6671406" cy="66016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0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0352D-EC1B-4605-B04B-4CD37A08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EE4AD3-4837-4F05-8EEA-635D61A8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F102B8-DA8F-4F6F-B116-CED7AE828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F0CDD9-6DFA-4BDF-89FE-DE3C1452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BB4D5-A628-40BA-801F-1838FFD4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A9959B-961D-4F16-A9FA-AB96DA1E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36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22368-1E34-4815-8943-35DD0CB3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443D5A-AB33-4A04-BF46-36424B429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2C2031-6A71-44D5-B669-E513FAC4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494A45-F777-4E41-8343-E744E663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AF1F4F-2183-4351-BCC5-F3B8819D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E1EF44-3E7B-4AAB-B716-F3870C6D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F9859-7765-41B1-9184-0D7C4E0D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6EE2C7-E7DC-4792-B078-76D7DCA00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85B0B-987C-4D62-8EF9-13966775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99B7B6-6FB9-46C9-8AED-4C39FBE8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20F0-5674-422B-ACA1-EDCDAA5B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41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EBF8DE-CBF7-4DB7-8DB1-98651E376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5C7BDE-EA39-4DA3-BC36-AEAB08E2B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D2582-CACB-4BA9-BAFC-9F169F8E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E40AA-BCC4-46E2-BE12-7A45F1F3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663E0-01C9-463A-ADDF-20809FC9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6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 descr="bg_title_new.jpg">
            <a:extLst>
              <a:ext uri="{FF2B5EF4-FFF2-40B4-BE49-F238E27FC236}">
                <a16:creationId xmlns:a16="http://schemas.microsoft.com/office/drawing/2014/main" id="{B7F72D34-AC0C-4F07-B402-8B1F202F2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5">
            <a:extLst>
              <a:ext uri="{FF2B5EF4-FFF2-40B4-BE49-F238E27FC236}">
                <a16:creationId xmlns:a16="http://schemas.microsoft.com/office/drawing/2014/main" id="{DFCFFB38-D41A-4030-B3E0-0E69F8E3C9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22551" y="469076"/>
            <a:ext cx="1481667" cy="1540700"/>
            <a:chOff x="2481263" y="-361516"/>
            <a:chExt cx="4175126" cy="530023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1D0AFDC-101E-4AA8-9151-33063E58B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-361516"/>
              <a:ext cx="2367890" cy="5300230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22EF7C5-C14A-4C04-AF39-6C4E8FAE25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0171" y="409640"/>
              <a:ext cx="3656218" cy="3884621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752362-CDFF-4FDD-A03C-3A3E8CE367AB}"/>
              </a:ext>
            </a:extLst>
          </p:cNvPr>
          <p:cNvSpPr txBox="1"/>
          <p:nvPr userDrawn="1"/>
        </p:nvSpPr>
        <p:spPr>
          <a:xfrm>
            <a:off x="4104218" y="752475"/>
            <a:ext cx="668443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300" dirty="0">
                <a:solidFill>
                  <a:srgbClr val="A88C5E"/>
                </a:solidFill>
                <a:latin typeface="Arial" charset="0"/>
              </a:rPr>
              <a:t>АКЦИОНЕРНОЕ ОБЩЕСТВО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800" dirty="0">
                <a:solidFill>
                  <a:srgbClr val="003CA0"/>
                </a:solidFill>
                <a:latin typeface="Arial" charset="0"/>
              </a:rPr>
              <a:t>«</a:t>
            </a:r>
            <a:r>
              <a:rPr lang="ru-RU" sz="1500" dirty="0">
                <a:solidFill>
                  <a:srgbClr val="003CA0"/>
                </a:solidFill>
                <a:latin typeface="Arial" charset="0"/>
              </a:rPr>
              <a:t>СИСТЕМНЫЙ ОПЕРАТОР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>
                <a:solidFill>
                  <a:srgbClr val="003CA0"/>
                </a:solidFill>
                <a:latin typeface="Arial" charset="0"/>
              </a:rPr>
              <a:t>ЕДИНОЙ ЭНЕРГЕТИЧЕСКОЙ СИСТЕМЫ»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77EBEFD-C08F-4A43-B262-8E38C0A47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5" y="2537290"/>
            <a:ext cx="9144000" cy="2387600"/>
          </a:xfr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ru-RU" sz="2800" b="1" i="0" u="none" strike="noStrike" kern="0" cap="none" spc="0" normalizeH="0" baseline="0" dirty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ctr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DD3FF31B-D6B3-43F4-8B85-17CD21095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95" y="5063564"/>
            <a:ext cx="9144000" cy="8198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ru-RU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</a:pPr>
            <a:r>
              <a:rPr lang="ru-RU"/>
              <a:t>Образец подзаголовка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B02B2B6A-02D6-490D-8A57-9703B9C9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C4878315-F65D-45CE-B63A-9ACFBD57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B33203CC-3670-4867-985B-9AB3C83B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6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g_page_new.jpg">
            <a:extLst>
              <a:ext uri="{FF2B5EF4-FFF2-40B4-BE49-F238E27FC236}">
                <a16:creationId xmlns:a16="http://schemas.microsoft.com/office/drawing/2014/main" id="{AD164299-8B79-4DE0-915E-23C3DB511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13BD327D-3AB3-4505-A7F1-8A60B6D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F5E19A-7266-44AD-B7F2-74EBF5EC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C25F-256D-42C2-A73F-75AE8E2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7">
            <a:extLst>
              <a:ext uri="{FF2B5EF4-FFF2-40B4-BE49-F238E27FC236}">
                <a16:creationId xmlns:a16="http://schemas.microsoft.com/office/drawing/2014/main" id="{5B3C2610-6E78-4B2E-A027-0D7352E0AE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4734" y="38495"/>
            <a:ext cx="941948" cy="953877"/>
            <a:chOff x="2481263" y="212726"/>
            <a:chExt cx="4200806" cy="4725988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921055B-1137-45CC-BA45-5684B358A3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039E270-08A9-4CA2-8056-AE7F5B4180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20580" y="693396"/>
              <a:ext cx="3661489" cy="376464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DEE2C65-C4F6-48E0-BA7D-25BF299D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675" y="0"/>
            <a:ext cx="10515600" cy="10636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152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g_page_new.jpg">
            <a:extLst>
              <a:ext uri="{FF2B5EF4-FFF2-40B4-BE49-F238E27FC236}">
                <a16:creationId xmlns:a16="http://schemas.microsoft.com/office/drawing/2014/main" id="{AD164299-8B79-4DE0-915E-23C3DB511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13BD327D-3AB3-4505-A7F1-8A60B6D1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F5E19A-7266-44AD-B7F2-74EBF5EC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A2C25F-256D-42C2-A73F-75AE8E20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7399452-3027-499B-B6BE-D7435CC1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83845"/>
            <a:ext cx="10515600" cy="157863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ru-RU" sz="4000" b="1" i="0" u="none" strike="noStrike" kern="0" cap="all" spc="0" normalizeH="0" baseline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0855C717-C883-417B-8DDB-CF534DA54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6081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lang="ru-RU" sz="2000" b="1" i="0" u="none" strike="noStrike" kern="0" cap="none" spc="0" normalizeH="0" baseline="0" smtClean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SzTx/>
              <a:buNone/>
              <a:tabLst/>
            </a:pPr>
            <a:r>
              <a:rPr lang="ru-RU"/>
              <a:t>Образец текста</a:t>
            </a:r>
          </a:p>
        </p:txBody>
      </p:sp>
      <p:grpSp>
        <p:nvGrpSpPr>
          <p:cNvPr id="11" name="Группа 7">
            <a:extLst>
              <a:ext uri="{FF2B5EF4-FFF2-40B4-BE49-F238E27FC236}">
                <a16:creationId xmlns:a16="http://schemas.microsoft.com/office/drawing/2014/main" id="{F424BF6E-2858-4BA9-859D-E37C244E66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4734" y="38495"/>
            <a:ext cx="941948" cy="953877"/>
            <a:chOff x="2481263" y="212726"/>
            <a:chExt cx="4200806" cy="472598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DE54B02-9294-44E8-BA3C-489C18588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1263" y="212726"/>
              <a:ext cx="2370064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3C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2B04740-9EC3-4255-9FE1-F0B78BA8CA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20580" y="693396"/>
              <a:ext cx="3661489" cy="376464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rgbClr val="A88C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17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7CE86-8730-4EAF-BE39-CDD2F3C1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09F1F-C6FA-4128-9C10-8446F21F1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8FD57-3AED-403E-9F8D-01E74DC4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5503E-21CA-41B9-9713-6A37B20C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7D6C5-AA46-4DF3-AA54-16F53F82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785D-69D4-4C73-9CAB-44739013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7C6FD-EA0D-4452-BFED-B1D406E65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AD11F-99EF-4BF5-87E6-3DC6E90A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4DF0D-D2B6-4602-9C6C-60973D99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F410B-DA23-4BB4-9F6E-ECFF6489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3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DE5F5-1E6F-42C4-A43A-9FC965F0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A71FA-D5EE-4548-A24C-149342110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9DD24B-60E8-4509-9C6B-5B6A9348C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18387-F08D-44E4-927C-81D19490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8F1411-84CB-4839-BA1D-6786B26D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7F2BCB-016F-4CC7-92AE-F1DFE81A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5B0BE-AB4B-4B61-9FF3-25CCC4A1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7E822-266F-47C4-A721-3E2D08DEF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47DF52-BA07-4CDF-9F68-849C0CD36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C7A105-9020-4D48-A256-EB9C3E34C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8F417-81B0-43BD-BA18-CFCFB39C1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E2E2E6-3BCF-4426-BA57-9D335E24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A227E7-7F98-4DB3-A24E-8A080653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B4052F-E176-4A3E-A5F7-69929C0E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7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046F3-5CD2-4D76-A834-1766AF4A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4BE433-2680-4D36-9256-03796DD0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3AE6B5-4B8E-4642-973C-C81EEB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88E4A-CC74-480C-910F-BF82E972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5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64C56-0329-47D5-9215-6C76C6FF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7C7B4-C2DF-4193-9F44-995CEDE6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1AF6A-C2A8-429A-A58C-F918163F0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6B03-1C29-4140-80FD-CA92D2F61B1B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23202-04A0-4560-A800-4EAFA8FA2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F0BB2-07F0-4EE8-B332-43F1A46E4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B5E7-E7A6-4609-A370-965A390C4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5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4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izer-kl@so-ups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://www.so-up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9EA44-7C6F-4C45-9BAD-3AEF9A4A2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21083"/>
            <a:ext cx="9144000" cy="2387600"/>
          </a:xfrm>
        </p:spPr>
        <p:txBody>
          <a:bodyPr/>
          <a:lstStyle/>
          <a:p>
            <a:pPr algn="ctr"/>
            <a:r>
              <a:rPr lang="ru-RU" dirty="0"/>
              <a:t>Специфика сопровождения актуальной информационной модели в АО "СО ЕЭС". Способы автоматизации верификации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862D2-3DAD-492F-826B-A2323CBDB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2474"/>
            <a:ext cx="9144000" cy="81987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Кизер Кирилл Леонидович,</a:t>
            </a:r>
            <a:endParaRPr kumimoji="0" lang="en-US" alt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Главный специалист службы информационной модели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5324223A-A9AC-4675-9807-F982D0D69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962" y="4924890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3824B81-8049-4B03-B1AB-4ABD632B59CB}"/>
              </a:ext>
            </a:extLst>
          </p:cNvPr>
          <p:cNvSpPr/>
          <p:nvPr/>
        </p:nvSpPr>
        <p:spPr>
          <a:xfrm>
            <a:off x="4139380" y="1219200"/>
            <a:ext cx="7885471" cy="5151896"/>
          </a:xfrm>
          <a:prstGeom prst="rect">
            <a:avLst/>
          </a:prstGeom>
          <a:solidFill>
            <a:srgbClr val="8FAAD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675" y="0"/>
            <a:ext cx="9403632" cy="1063625"/>
          </a:xfrm>
        </p:spPr>
        <p:txBody>
          <a:bodyPr>
            <a:normAutofit/>
          </a:bodyPr>
          <a:lstStyle/>
          <a:p>
            <a:r>
              <a:rPr lang="ru-RU" dirty="0"/>
              <a:t>Автоматизированные проверки внесенных изменений.</a:t>
            </a:r>
            <a:br>
              <a:rPr lang="ru-RU" dirty="0"/>
            </a:br>
            <a:r>
              <a:rPr lang="ru-RU" dirty="0"/>
              <a:t>Система контроля переноса изменений.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EE3274-24DD-4156-A38D-337E238E6EB3}"/>
              </a:ext>
            </a:extLst>
          </p:cNvPr>
          <p:cNvGrpSpPr/>
          <p:nvPr/>
        </p:nvGrpSpPr>
        <p:grpSpPr>
          <a:xfrm>
            <a:off x="4441088" y="1447881"/>
            <a:ext cx="3685192" cy="3841921"/>
            <a:chOff x="2391691" y="2190493"/>
            <a:chExt cx="3685192" cy="3841921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2EC00E7-7341-4C2E-B77A-03DAA46BE364}"/>
                </a:ext>
              </a:extLst>
            </p:cNvPr>
            <p:cNvSpPr/>
            <p:nvPr/>
          </p:nvSpPr>
          <p:spPr>
            <a:xfrm>
              <a:off x="2898056" y="2698716"/>
              <a:ext cx="837869" cy="608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FC5D5C70-E79F-44FB-97F5-AE5670ECCEDE}"/>
                </a:ext>
              </a:extLst>
            </p:cNvPr>
            <p:cNvSpPr/>
            <p:nvPr/>
          </p:nvSpPr>
          <p:spPr>
            <a:xfrm>
              <a:off x="2898055" y="3646815"/>
              <a:ext cx="837869" cy="608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82E3061B-3C10-453F-B321-8032485CBE2C}"/>
                </a:ext>
              </a:extLst>
            </p:cNvPr>
            <p:cNvCxnSpPr>
              <a:stCxn id="32" idx="2"/>
              <a:endCxn id="41" idx="0"/>
            </p:cNvCxnSpPr>
            <p:nvPr/>
          </p:nvCxnSpPr>
          <p:spPr>
            <a:xfrm flipH="1">
              <a:off x="3316990" y="3306948"/>
              <a:ext cx="1" cy="33986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F4406CB-FB9A-4F9B-A3C5-E8622B42319C}"/>
                </a:ext>
              </a:extLst>
            </p:cNvPr>
            <p:cNvGrpSpPr/>
            <p:nvPr/>
          </p:nvGrpSpPr>
          <p:grpSpPr>
            <a:xfrm>
              <a:off x="3711770" y="3291463"/>
              <a:ext cx="633760" cy="367565"/>
              <a:chOff x="7057851" y="1963662"/>
              <a:chExt cx="633760" cy="36756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D89BF7-4AF4-46A7-870D-E26145FE12B0}"/>
                  </a:ext>
                </a:extLst>
              </p:cNvPr>
              <p:cNvSpPr txBox="1"/>
              <p:nvPr/>
            </p:nvSpPr>
            <p:spPr>
              <a:xfrm>
                <a:off x="7057851" y="2006681"/>
                <a:ext cx="633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diff</a:t>
                </a:r>
                <a:r>
                  <a:rPr lang="ru-RU" sz="1200" dirty="0"/>
                  <a:t> 2-1</a:t>
                </a:r>
              </a:p>
            </p:txBody>
          </p:sp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DC982550-1980-4D05-BB36-A0344954450C}"/>
                  </a:ext>
                </a:extLst>
              </p:cNvPr>
              <p:cNvSpPr/>
              <p:nvPr/>
            </p:nvSpPr>
            <p:spPr>
              <a:xfrm>
                <a:off x="7114605" y="1963662"/>
                <a:ext cx="498212" cy="3675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8B28C58D-6409-47BD-9028-EDCA779E3D2A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03" y="3474362"/>
              <a:ext cx="478020" cy="0"/>
            </a:xfrm>
            <a:prstGeom prst="straightConnector1">
              <a:avLst/>
            </a:prstGeom>
            <a:ln w="952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FB0B503-192F-4434-A50A-2C42A8773B9B}"/>
                </a:ext>
              </a:extLst>
            </p:cNvPr>
            <p:cNvSpPr/>
            <p:nvPr/>
          </p:nvSpPr>
          <p:spPr>
            <a:xfrm>
              <a:off x="4369685" y="2698716"/>
              <a:ext cx="837869" cy="608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5DF5C3BA-0887-4034-A2D2-891C3ED1B4F2}"/>
                </a:ext>
              </a:extLst>
            </p:cNvPr>
            <p:cNvSpPr/>
            <p:nvPr/>
          </p:nvSpPr>
          <p:spPr>
            <a:xfrm>
              <a:off x="4369684" y="3646815"/>
              <a:ext cx="837869" cy="608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979F517F-BC68-486B-8E8E-10AB231E42C8}"/>
                </a:ext>
              </a:extLst>
            </p:cNvPr>
            <p:cNvCxnSpPr>
              <a:stCxn id="24" idx="2"/>
              <a:endCxn id="26" idx="0"/>
            </p:cNvCxnSpPr>
            <p:nvPr/>
          </p:nvCxnSpPr>
          <p:spPr>
            <a:xfrm flipH="1">
              <a:off x="4788619" y="3306948"/>
              <a:ext cx="1" cy="339867"/>
            </a:xfrm>
            <a:prstGeom prst="straightConnector1">
              <a:avLst/>
            </a:prstGeom>
            <a:ln w="412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3B3B24DE-947F-4658-917F-F3FA7FC57B46}"/>
                </a:ext>
              </a:extLst>
            </p:cNvPr>
            <p:cNvSpPr/>
            <p:nvPr/>
          </p:nvSpPr>
          <p:spPr>
            <a:xfrm>
              <a:off x="5240153" y="3291463"/>
              <a:ext cx="498212" cy="3675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D09A9280-EA39-434A-A0A1-7F51F6CB4580}"/>
                </a:ext>
              </a:extLst>
            </p:cNvPr>
            <p:cNvCxnSpPr>
              <a:cxnSpLocks/>
            </p:cNvCxnSpPr>
            <p:nvPr/>
          </p:nvCxnSpPr>
          <p:spPr>
            <a:xfrm>
              <a:off x="4762132" y="3474362"/>
              <a:ext cx="478020" cy="0"/>
            </a:xfrm>
            <a:prstGeom prst="straightConnector1">
              <a:avLst/>
            </a:prstGeom>
            <a:ln w="952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15CF4ED1-B29A-4A02-B6DD-C4A417051416}"/>
                </a:ext>
              </a:extLst>
            </p:cNvPr>
            <p:cNvSpPr/>
            <p:nvPr/>
          </p:nvSpPr>
          <p:spPr>
            <a:xfrm rot="5400000">
              <a:off x="4469744" y="3798848"/>
              <a:ext cx="584777" cy="22144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трелка: вправо 71">
              <a:extLst>
                <a:ext uri="{FF2B5EF4-FFF2-40B4-BE49-F238E27FC236}">
                  <a16:creationId xmlns:a16="http://schemas.microsoft.com/office/drawing/2014/main" id="{A0786663-DFF4-4437-8BEC-A5F6A998F89D}"/>
                </a:ext>
              </a:extLst>
            </p:cNvPr>
            <p:cNvSpPr/>
            <p:nvPr/>
          </p:nvSpPr>
          <p:spPr>
            <a:xfrm rot="5400000">
              <a:off x="5041111" y="4043741"/>
              <a:ext cx="939154" cy="169729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: вправо 72">
              <a:extLst>
                <a:ext uri="{FF2B5EF4-FFF2-40B4-BE49-F238E27FC236}">
                  <a16:creationId xmlns:a16="http://schemas.microsoft.com/office/drawing/2014/main" id="{73742E02-DD07-4D06-A420-F038E39D594F}"/>
                </a:ext>
              </a:extLst>
            </p:cNvPr>
            <p:cNvSpPr/>
            <p:nvPr/>
          </p:nvSpPr>
          <p:spPr>
            <a:xfrm rot="5400000">
              <a:off x="3548050" y="4034790"/>
              <a:ext cx="939155" cy="169729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трелка: вправо 73">
              <a:extLst>
                <a:ext uri="{FF2B5EF4-FFF2-40B4-BE49-F238E27FC236}">
                  <a16:creationId xmlns:a16="http://schemas.microsoft.com/office/drawing/2014/main" id="{EC14EDB9-93DE-4448-A7B9-2A13BAB9526F}"/>
                </a:ext>
              </a:extLst>
            </p:cNvPr>
            <p:cNvSpPr/>
            <p:nvPr/>
          </p:nvSpPr>
          <p:spPr>
            <a:xfrm rot="5400000">
              <a:off x="4548470" y="5303591"/>
              <a:ext cx="349073" cy="169729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4139F376-A6D8-4CAD-BFEF-C1BDC270D7F6}"/>
                </a:ext>
              </a:extLst>
            </p:cNvPr>
            <p:cNvGrpSpPr/>
            <p:nvPr/>
          </p:nvGrpSpPr>
          <p:grpSpPr>
            <a:xfrm>
              <a:off x="4544378" y="4701124"/>
              <a:ext cx="410242" cy="394256"/>
              <a:chOff x="6072188" y="241301"/>
              <a:chExt cx="1466850" cy="1409700"/>
            </a:xfrm>
            <a:solidFill>
              <a:schemeClr val="bg1"/>
            </a:solidFill>
          </p:grpSpPr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94167128-E811-422A-B7E3-987F77D399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B9C1DC6F-8FC1-4472-8386-E86F4BDC8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0B5E57BE-D2C3-4621-9396-BA9B9539C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id="{23148DD4-5F77-4A72-AFDF-3F7209AF8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F5F796B9-BE07-4B3A-A40C-24BF1295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2C9FBB2C-379B-4CBA-A30B-86130791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2AE0CEDE-3512-4BE0-B104-32A449AD3A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B4EA376E-33B5-45AC-8C04-F53B90DD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72309A69-33D8-40E2-BF3B-FA619EA5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F31845AC-05D8-4774-9E9C-C2FF96F64F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8B5626-1182-4C8A-8CD9-68F6E7B73CB3}"/>
                </a:ext>
              </a:extLst>
            </p:cNvPr>
            <p:cNvSpPr txBox="1"/>
            <p:nvPr/>
          </p:nvSpPr>
          <p:spPr>
            <a:xfrm>
              <a:off x="3636029" y="4615685"/>
              <a:ext cx="674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C#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2D57204-0173-47B1-A45D-01B424A04B20}"/>
                </a:ext>
              </a:extLst>
            </p:cNvPr>
            <p:cNvSpPr txBox="1"/>
            <p:nvPr/>
          </p:nvSpPr>
          <p:spPr>
            <a:xfrm>
              <a:off x="2926309" y="2692082"/>
              <a:ext cx="861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Версия ИМ 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AECDE78-4A14-4D55-8E1B-A22A87E0BC68}"/>
                </a:ext>
              </a:extLst>
            </p:cNvPr>
            <p:cNvSpPr txBox="1"/>
            <p:nvPr/>
          </p:nvSpPr>
          <p:spPr>
            <a:xfrm>
              <a:off x="2918347" y="3641712"/>
              <a:ext cx="861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Версия ИМ 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CDE74B-03EC-4E9B-AAAD-DE797FC5852D}"/>
                </a:ext>
              </a:extLst>
            </p:cNvPr>
            <p:cNvSpPr txBox="1"/>
            <p:nvPr/>
          </p:nvSpPr>
          <p:spPr>
            <a:xfrm>
              <a:off x="4421159" y="2681159"/>
              <a:ext cx="861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Версия ИМ 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39F7E11-374A-4DD6-A8AD-4FEC8CA781D2}"/>
                </a:ext>
              </a:extLst>
            </p:cNvPr>
            <p:cNvSpPr txBox="1"/>
            <p:nvPr/>
          </p:nvSpPr>
          <p:spPr>
            <a:xfrm>
              <a:off x="4392950" y="3641043"/>
              <a:ext cx="829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Версия ИМ 3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4AB9DCE-A84B-4D6A-A6C6-3C55E30B2BD6}"/>
                </a:ext>
              </a:extLst>
            </p:cNvPr>
            <p:cNvSpPr txBox="1"/>
            <p:nvPr/>
          </p:nvSpPr>
          <p:spPr>
            <a:xfrm>
              <a:off x="3092977" y="2191306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</a:t>
              </a:r>
              <a:endParaRPr lang="ru-RU" sz="16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EA7A81E-00DC-4A7A-BB55-B9A1745F38AC}"/>
                </a:ext>
              </a:extLst>
            </p:cNvPr>
            <p:cNvSpPr txBox="1"/>
            <p:nvPr/>
          </p:nvSpPr>
          <p:spPr>
            <a:xfrm>
              <a:off x="4546628" y="2191306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</a:t>
              </a:r>
              <a:r>
                <a:rPr lang="ru-RU" sz="1600" dirty="0"/>
                <a:t>+1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91F2545-5BA5-467E-AF69-04003CDD2814}"/>
                </a:ext>
              </a:extLst>
            </p:cNvPr>
            <p:cNvSpPr txBox="1"/>
            <p:nvPr/>
          </p:nvSpPr>
          <p:spPr>
            <a:xfrm>
              <a:off x="2391691" y="2190493"/>
              <a:ext cx="615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Год:</a:t>
              </a:r>
            </a:p>
          </p:txBody>
        </p: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18E760C3-DD88-41A5-8058-955960815DC9}"/>
                </a:ext>
              </a:extLst>
            </p:cNvPr>
            <p:cNvCxnSpPr>
              <a:cxnSpLocks/>
            </p:cNvCxnSpPr>
            <p:nvPr/>
          </p:nvCxnSpPr>
          <p:spPr>
            <a:xfrm>
              <a:off x="4031468" y="2249731"/>
              <a:ext cx="0" cy="8561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19AEE755-4F83-4906-AFB7-56182F7FD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8384" y="2572525"/>
              <a:ext cx="365849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A947C2C8-5E51-43DE-B032-D01568C47943}"/>
                </a:ext>
              </a:extLst>
            </p:cNvPr>
            <p:cNvSpPr/>
            <p:nvPr/>
          </p:nvSpPr>
          <p:spPr>
            <a:xfrm rot="5400000">
              <a:off x="4516110" y="5186318"/>
              <a:ext cx="428542" cy="1263649"/>
            </a:xfrm>
            <a:prstGeom prst="roundRect">
              <a:avLst/>
            </a:prstGeom>
            <a:solidFill>
              <a:srgbClr val="003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463F394-86B0-4698-B804-2207854C5738}"/>
                </a:ext>
              </a:extLst>
            </p:cNvPr>
            <p:cNvSpPr txBox="1"/>
            <p:nvPr/>
          </p:nvSpPr>
          <p:spPr>
            <a:xfrm>
              <a:off x="4205197" y="5648865"/>
              <a:ext cx="1050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Результат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EC486D-11FA-4156-979B-0A30E818DB1D}"/>
                </a:ext>
              </a:extLst>
            </p:cNvPr>
            <p:cNvSpPr txBox="1"/>
            <p:nvPr/>
          </p:nvSpPr>
          <p:spPr>
            <a:xfrm>
              <a:off x="5171523" y="3327752"/>
              <a:ext cx="633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diff</a:t>
              </a:r>
              <a:r>
                <a:rPr lang="ru-RU" sz="1200" dirty="0"/>
                <a:t> 4-3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353816-0AF5-4F1E-BA5C-709588EC83A9}"/>
              </a:ext>
            </a:extLst>
          </p:cNvPr>
          <p:cNvGrpSpPr/>
          <p:nvPr/>
        </p:nvGrpSpPr>
        <p:grpSpPr>
          <a:xfrm>
            <a:off x="8840294" y="1785000"/>
            <a:ext cx="2790603" cy="2361136"/>
            <a:chOff x="3991603" y="3576932"/>
            <a:chExt cx="2790603" cy="2361136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EEF23A80-C58C-49B7-BB6C-61AE19DDD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0350" y="4341695"/>
              <a:ext cx="114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23B9E13A-CE42-4A80-B800-F70E93336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0350" y="4987825"/>
              <a:ext cx="114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B94A94A0-CCC0-4DDD-B00F-53719133E7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0350" y="5709971"/>
              <a:ext cx="114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3738FDDD-A125-40FC-8D8B-40239DDB2AB1}"/>
                </a:ext>
              </a:extLst>
            </p:cNvPr>
            <p:cNvSpPr/>
            <p:nvPr/>
          </p:nvSpPr>
          <p:spPr>
            <a:xfrm>
              <a:off x="3991603" y="3643434"/>
              <a:ext cx="1115055" cy="2294634"/>
            </a:xfrm>
            <a:prstGeom prst="roundRect">
              <a:avLst>
                <a:gd name="adj" fmla="val 12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3C446D24-F5C3-4072-A348-DABEDEF7E67E}"/>
                </a:ext>
              </a:extLst>
            </p:cNvPr>
            <p:cNvSpPr/>
            <p:nvPr/>
          </p:nvSpPr>
          <p:spPr>
            <a:xfrm>
              <a:off x="5570297" y="3643432"/>
              <a:ext cx="1211909" cy="2294634"/>
            </a:xfrm>
            <a:prstGeom prst="roundRect">
              <a:avLst>
                <a:gd name="adj" fmla="val 93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3411ED1C-8554-477B-A316-2843DB4D30CE}"/>
                </a:ext>
              </a:extLst>
            </p:cNvPr>
            <p:cNvSpPr/>
            <p:nvPr/>
          </p:nvSpPr>
          <p:spPr>
            <a:xfrm>
              <a:off x="4029668" y="4158908"/>
              <a:ext cx="1038982" cy="351571"/>
            </a:xfrm>
            <a:prstGeom prst="roundRect">
              <a:avLst/>
            </a:prstGeom>
            <a:pattFill prst="dk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B35E2673-70F5-41C5-9FD5-4115F1C50FB9}"/>
                </a:ext>
              </a:extLst>
            </p:cNvPr>
            <p:cNvSpPr/>
            <p:nvPr/>
          </p:nvSpPr>
          <p:spPr>
            <a:xfrm>
              <a:off x="4029668" y="4824042"/>
              <a:ext cx="1038982" cy="351571"/>
            </a:xfrm>
            <a:prstGeom prst="roundRect">
              <a:avLst/>
            </a:prstGeom>
            <a:pattFill prst="dkUp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ED592766-3535-4098-B619-039EF099D4D3}"/>
                </a:ext>
              </a:extLst>
            </p:cNvPr>
            <p:cNvSpPr/>
            <p:nvPr/>
          </p:nvSpPr>
          <p:spPr>
            <a:xfrm>
              <a:off x="4029668" y="5525985"/>
              <a:ext cx="1038982" cy="351571"/>
            </a:xfrm>
            <a:prstGeom prst="roundRect">
              <a:avLst/>
            </a:prstGeom>
            <a:pattFill prst="dk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DB9C5BB5-CE84-41E9-9139-30D5EBE4BC9F}"/>
                </a:ext>
              </a:extLst>
            </p:cNvPr>
            <p:cNvSpPr/>
            <p:nvPr/>
          </p:nvSpPr>
          <p:spPr>
            <a:xfrm>
              <a:off x="5646370" y="3845345"/>
              <a:ext cx="1038982" cy="65313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741C978F-2DF3-40EA-B386-AA3EA86C2461}"/>
                </a:ext>
              </a:extLst>
            </p:cNvPr>
            <p:cNvSpPr/>
            <p:nvPr/>
          </p:nvSpPr>
          <p:spPr>
            <a:xfrm>
              <a:off x="5646370" y="4533609"/>
              <a:ext cx="1038982" cy="6420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56D721B2-A5B7-437D-B1A9-5522284636F0}"/>
                </a:ext>
              </a:extLst>
            </p:cNvPr>
            <p:cNvSpPr/>
            <p:nvPr/>
          </p:nvSpPr>
          <p:spPr>
            <a:xfrm>
              <a:off x="5646370" y="5198743"/>
              <a:ext cx="1038982" cy="66513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EFBDB3AC-1889-4B76-85F9-C64C1F86C82C}"/>
                </a:ext>
              </a:extLst>
            </p:cNvPr>
            <p:cNvSpPr/>
            <p:nvPr/>
          </p:nvSpPr>
          <p:spPr>
            <a:xfrm>
              <a:off x="5646370" y="4146906"/>
              <a:ext cx="1038982" cy="351571"/>
            </a:xfrm>
            <a:prstGeom prst="roundRect">
              <a:avLst/>
            </a:prstGeom>
            <a:pattFill prst="dkUpDiag">
              <a:fgClr>
                <a:schemeClr val="accent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E1DA6C4E-37F2-43BF-A2E9-784938BEACB0}"/>
                </a:ext>
              </a:extLst>
            </p:cNvPr>
            <p:cNvSpPr/>
            <p:nvPr/>
          </p:nvSpPr>
          <p:spPr>
            <a:xfrm>
              <a:off x="5646370" y="4812040"/>
              <a:ext cx="1038982" cy="351571"/>
            </a:xfrm>
            <a:prstGeom prst="roundRect">
              <a:avLst/>
            </a:prstGeom>
            <a:pattFill prst="dkUp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441BDBF1-10E7-4120-BF39-1AEA7F28697E}"/>
                </a:ext>
              </a:extLst>
            </p:cNvPr>
            <p:cNvSpPr/>
            <p:nvPr/>
          </p:nvSpPr>
          <p:spPr>
            <a:xfrm>
              <a:off x="5646370" y="5513983"/>
              <a:ext cx="1038982" cy="351571"/>
            </a:xfrm>
            <a:prstGeom prst="roundRect">
              <a:avLst/>
            </a:prstGeom>
            <a:pattFill prst="dk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4983468-0F18-4096-8E29-02D97D1BA919}"/>
                </a:ext>
              </a:extLst>
            </p:cNvPr>
            <p:cNvSpPr txBox="1"/>
            <p:nvPr/>
          </p:nvSpPr>
          <p:spPr>
            <a:xfrm>
              <a:off x="4186395" y="3595808"/>
              <a:ext cx="633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diff</a:t>
              </a:r>
              <a:r>
                <a:rPr lang="ru-RU" sz="1200" dirty="0"/>
                <a:t> 2-1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0680C44-B9FC-46DD-A337-A3B3610B65DE}"/>
                </a:ext>
              </a:extLst>
            </p:cNvPr>
            <p:cNvSpPr txBox="1"/>
            <p:nvPr/>
          </p:nvSpPr>
          <p:spPr>
            <a:xfrm>
              <a:off x="5863249" y="3576932"/>
              <a:ext cx="6337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diff</a:t>
              </a:r>
              <a:r>
                <a:rPr lang="ru-RU" sz="1200" dirty="0"/>
                <a:t> 4-3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12EC04FF-B456-48FC-8E2A-3B00ED05B59A}"/>
              </a:ext>
            </a:extLst>
          </p:cNvPr>
          <p:cNvSpPr txBox="1"/>
          <p:nvPr/>
        </p:nvSpPr>
        <p:spPr>
          <a:xfrm>
            <a:off x="137714" y="6371096"/>
            <a:ext cx="231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АО «СО ЕЭС»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84648D-1853-47AE-A272-ECF415BAFE67}"/>
              </a:ext>
            </a:extLst>
          </p:cNvPr>
          <p:cNvSpPr txBox="1"/>
          <p:nvPr/>
        </p:nvSpPr>
        <p:spPr>
          <a:xfrm>
            <a:off x="4473943" y="5561563"/>
            <a:ext cx="736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Формируется набор отличий версий ИМ на год n и на год n+1;</a:t>
            </a:r>
          </a:p>
          <a:p>
            <a:r>
              <a:rPr lang="ru-RU" sz="1400" dirty="0"/>
              <a:t>В версии ИМ на год n+1 проверяется наличие изменений, внесенных в версию ИМ на год n;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CB1609A-DC80-4B3B-82E3-85C51A31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3" y="2684632"/>
            <a:ext cx="2573458" cy="1553144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56A7AC03-C4E8-4E25-93F9-9844DB722C60}"/>
              </a:ext>
            </a:extLst>
          </p:cNvPr>
          <p:cNvSpPr txBox="1"/>
          <p:nvPr/>
        </p:nvSpPr>
        <p:spPr>
          <a:xfrm rot="16200000">
            <a:off x="2775660" y="3043621"/>
            <a:ext cx="223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как устроена 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246268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C0267EF-4B9E-47D3-8196-E6892B008992}"/>
              </a:ext>
            </a:extLst>
          </p:cNvPr>
          <p:cNvSpPr/>
          <p:nvPr/>
        </p:nvSpPr>
        <p:spPr>
          <a:xfrm>
            <a:off x="1708518" y="2512197"/>
            <a:ext cx="3614252" cy="1833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Технологическая проверка внесенных изменений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1127D-C16A-40B3-9139-A16B54FF2E67}"/>
              </a:ext>
            </a:extLst>
          </p:cNvPr>
          <p:cNvSpPr txBox="1"/>
          <p:nvPr/>
        </p:nvSpPr>
        <p:spPr>
          <a:xfrm>
            <a:off x="3184974" y="2952615"/>
            <a:ext cx="202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Технологическая проверка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7CAF39-EF2E-436F-AA0B-3BF961E0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7" y="2694473"/>
            <a:ext cx="1026952" cy="113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63D3A-1CF8-4763-97D5-BB526CBFAB58}"/>
              </a:ext>
            </a:extLst>
          </p:cNvPr>
          <p:cNvSpPr txBox="1"/>
          <p:nvPr/>
        </p:nvSpPr>
        <p:spPr>
          <a:xfrm>
            <a:off x="5829076" y="2694473"/>
            <a:ext cx="4654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Расчет установившегося режима;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Оценивание состояния;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топологии;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Проверка графических схем;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Проверка интеграции с другими ПАК;</a:t>
            </a:r>
          </a:p>
        </p:txBody>
      </p:sp>
    </p:spTree>
    <p:extLst>
      <p:ext uri="{BB962C8B-B14F-4D97-AF65-F5344CB8AC3E}">
        <p14:creationId xmlns:p14="http://schemas.microsoft.com/office/powerpoint/2010/main" val="425254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C0267EF-4B9E-47D3-8196-E6892B008992}"/>
              </a:ext>
            </a:extLst>
          </p:cNvPr>
          <p:cNvSpPr/>
          <p:nvPr/>
        </p:nvSpPr>
        <p:spPr>
          <a:xfrm>
            <a:off x="611768" y="2093115"/>
            <a:ext cx="3614252" cy="1833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технологической проверки внесенных изменений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1127D-C16A-40B3-9139-A16B54FF2E67}"/>
              </a:ext>
            </a:extLst>
          </p:cNvPr>
          <p:cNvSpPr txBox="1"/>
          <p:nvPr/>
        </p:nvSpPr>
        <p:spPr>
          <a:xfrm>
            <a:off x="2088224" y="2533533"/>
            <a:ext cx="202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Технологическая проверка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7CAF39-EF2E-436F-AA0B-3BF961E0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7" y="2275391"/>
            <a:ext cx="1026952" cy="113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63D3A-1CF8-4763-97D5-BB526CBFAB58}"/>
              </a:ext>
            </a:extLst>
          </p:cNvPr>
          <p:cNvSpPr txBox="1"/>
          <p:nvPr/>
        </p:nvSpPr>
        <p:spPr>
          <a:xfrm>
            <a:off x="512912" y="4127173"/>
            <a:ext cx="4315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Расчет установившегося режима;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Оценивание состояния;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топологии;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Проверка графических схем;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Проверка интеграции с другими ПАК;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9E1999-A1A7-4320-8334-21C3EE0B2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3" t="16575" r="19687" b="-5975"/>
          <a:stretch/>
        </p:blipFill>
        <p:spPr>
          <a:xfrm rot="15300000" flipH="1">
            <a:off x="4554636" y="1532220"/>
            <a:ext cx="2390653" cy="3058004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CBB7B4-BA9E-439F-8A16-8B1F0016A5F7}"/>
              </a:ext>
            </a:extLst>
          </p:cNvPr>
          <p:cNvSpPr txBox="1"/>
          <p:nvPr/>
        </p:nvSpPr>
        <p:spPr>
          <a:xfrm>
            <a:off x="5228117" y="4147695"/>
            <a:ext cx="68462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Скрипты для расчетов УР и ОС</a:t>
            </a:r>
          </a:p>
          <a:p>
            <a:pPr lvl="1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Автоматизированное сравнение двух режимов;</a:t>
            </a:r>
          </a:p>
          <a:p>
            <a:pPr lvl="1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Автоматический анализ балансовых показателей и уровней напряжения;</a:t>
            </a:r>
          </a:p>
          <a:p>
            <a:pPr lvl="1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Автоматический анализ исходной информации для расчёта УР;</a:t>
            </a:r>
          </a:p>
          <a:p>
            <a:pPr lvl="1"/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/>
              <a:t>Формирование перечней изменений в удобном для человека виде</a:t>
            </a:r>
          </a:p>
          <a:p>
            <a:pPr lvl="1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последующего использования в технологических проверках;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E816B70-87C2-4ABA-ADBE-BA957D8E64C6}"/>
              </a:ext>
            </a:extLst>
          </p:cNvPr>
          <p:cNvSpPr/>
          <p:nvPr/>
        </p:nvSpPr>
        <p:spPr>
          <a:xfrm>
            <a:off x="7402922" y="2093115"/>
            <a:ext cx="3614252" cy="1833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B3E69-1506-4863-8EF4-AD502ADCD930}"/>
              </a:ext>
            </a:extLst>
          </p:cNvPr>
          <p:cNvSpPr txBox="1"/>
          <p:nvPr/>
        </p:nvSpPr>
        <p:spPr>
          <a:xfrm>
            <a:off x="8857319" y="2687421"/>
            <a:ext cx="202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Автоматизация</a:t>
            </a:r>
            <a:endParaRPr lang="ru-RU" sz="44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2B85B9-0B5C-49A0-82FD-3372D09F6933}"/>
              </a:ext>
            </a:extLst>
          </p:cNvPr>
          <p:cNvGrpSpPr/>
          <p:nvPr/>
        </p:nvGrpSpPr>
        <p:grpSpPr>
          <a:xfrm>
            <a:off x="7634201" y="2432640"/>
            <a:ext cx="1017047" cy="977416"/>
            <a:chOff x="6072188" y="241301"/>
            <a:chExt cx="1466850" cy="1409700"/>
          </a:xfrm>
          <a:solidFill>
            <a:schemeClr val="bg1"/>
          </a:soli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897E9DB-EC86-4838-8E8E-D39487439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5" y="546101"/>
              <a:ext cx="1069975" cy="238125"/>
            </a:xfrm>
            <a:custGeom>
              <a:avLst/>
              <a:gdLst>
                <a:gd name="T0" fmla="*/ 2970 w 2970"/>
                <a:gd name="T1" fmla="*/ 0 h 659"/>
                <a:gd name="T2" fmla="*/ 2970 w 2970"/>
                <a:gd name="T3" fmla="*/ 659 h 659"/>
                <a:gd name="T4" fmla="*/ 0 w 2970"/>
                <a:gd name="T5" fmla="*/ 659 h 659"/>
                <a:gd name="T6" fmla="*/ 0 w 2970"/>
                <a:gd name="T7" fmla="*/ 0 h 659"/>
                <a:gd name="T8" fmla="*/ 2970 w 2970"/>
                <a:gd name="T9" fmla="*/ 0 h 659"/>
                <a:gd name="T10" fmla="*/ 707 w 2970"/>
                <a:gd name="T11" fmla="*/ 411 h 659"/>
                <a:gd name="T12" fmla="*/ 707 w 2970"/>
                <a:gd name="T13" fmla="*/ 249 h 659"/>
                <a:gd name="T14" fmla="*/ 546 w 2970"/>
                <a:gd name="T15" fmla="*/ 249 h 659"/>
                <a:gd name="T16" fmla="*/ 546 w 2970"/>
                <a:gd name="T17" fmla="*/ 411 h 659"/>
                <a:gd name="T18" fmla="*/ 707 w 2970"/>
                <a:gd name="T19" fmla="*/ 411 h 659"/>
                <a:gd name="T20" fmla="*/ 438 w 2970"/>
                <a:gd name="T21" fmla="*/ 411 h 659"/>
                <a:gd name="T22" fmla="*/ 438 w 2970"/>
                <a:gd name="T23" fmla="*/ 249 h 659"/>
                <a:gd name="T24" fmla="*/ 276 w 2970"/>
                <a:gd name="T25" fmla="*/ 249 h 659"/>
                <a:gd name="T26" fmla="*/ 276 w 2970"/>
                <a:gd name="T27" fmla="*/ 411 h 659"/>
                <a:gd name="T28" fmla="*/ 438 w 2970"/>
                <a:gd name="T29" fmla="*/ 411 h 659"/>
                <a:gd name="T30" fmla="*/ 965 w 2970"/>
                <a:gd name="T31" fmla="*/ 411 h 659"/>
                <a:gd name="T32" fmla="*/ 965 w 2970"/>
                <a:gd name="T33" fmla="*/ 249 h 659"/>
                <a:gd name="T34" fmla="*/ 803 w 2970"/>
                <a:gd name="T35" fmla="*/ 249 h 659"/>
                <a:gd name="T36" fmla="*/ 803 w 2970"/>
                <a:gd name="T37" fmla="*/ 411 h 659"/>
                <a:gd name="T38" fmla="*/ 965 w 2970"/>
                <a:gd name="T39" fmla="*/ 41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0" h="659">
                  <a:moveTo>
                    <a:pt x="2970" y="0"/>
                  </a:moveTo>
                  <a:lnTo>
                    <a:pt x="2970" y="659"/>
                  </a:lnTo>
                  <a:lnTo>
                    <a:pt x="0" y="659"/>
                  </a:lnTo>
                  <a:lnTo>
                    <a:pt x="0" y="0"/>
                  </a:lnTo>
                  <a:lnTo>
                    <a:pt x="2970" y="0"/>
                  </a:lnTo>
                  <a:close/>
                  <a:moveTo>
                    <a:pt x="707" y="411"/>
                  </a:moveTo>
                  <a:lnTo>
                    <a:pt x="707" y="249"/>
                  </a:lnTo>
                  <a:lnTo>
                    <a:pt x="546" y="249"/>
                  </a:lnTo>
                  <a:lnTo>
                    <a:pt x="546" y="411"/>
                  </a:lnTo>
                  <a:lnTo>
                    <a:pt x="707" y="411"/>
                  </a:lnTo>
                  <a:close/>
                  <a:moveTo>
                    <a:pt x="438" y="411"/>
                  </a:moveTo>
                  <a:lnTo>
                    <a:pt x="438" y="249"/>
                  </a:lnTo>
                  <a:lnTo>
                    <a:pt x="276" y="249"/>
                  </a:lnTo>
                  <a:lnTo>
                    <a:pt x="276" y="411"/>
                  </a:lnTo>
                  <a:lnTo>
                    <a:pt x="438" y="411"/>
                  </a:lnTo>
                  <a:close/>
                  <a:moveTo>
                    <a:pt x="965" y="411"/>
                  </a:moveTo>
                  <a:lnTo>
                    <a:pt x="965" y="249"/>
                  </a:lnTo>
                  <a:lnTo>
                    <a:pt x="803" y="249"/>
                  </a:lnTo>
                  <a:lnTo>
                    <a:pt x="803" y="411"/>
                  </a:lnTo>
                  <a:lnTo>
                    <a:pt x="96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05AD293-9843-4923-BAE1-A8851FE21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438151"/>
              <a:ext cx="1301750" cy="1212850"/>
            </a:xfrm>
            <a:custGeom>
              <a:avLst/>
              <a:gdLst>
                <a:gd name="T0" fmla="*/ 3612 w 3612"/>
                <a:gd name="T1" fmla="*/ 0 h 3351"/>
                <a:gd name="T2" fmla="*/ 3612 w 3612"/>
                <a:gd name="T3" fmla="*/ 3351 h 3351"/>
                <a:gd name="T4" fmla="*/ 0 w 3612"/>
                <a:gd name="T5" fmla="*/ 3351 h 3351"/>
                <a:gd name="T6" fmla="*/ 0 w 3612"/>
                <a:gd name="T7" fmla="*/ 0 h 3351"/>
                <a:gd name="T8" fmla="*/ 3612 w 3612"/>
                <a:gd name="T9" fmla="*/ 0 h 3351"/>
                <a:gd name="T10" fmla="*/ 3471 w 3612"/>
                <a:gd name="T11" fmla="*/ 1271 h 3351"/>
                <a:gd name="T12" fmla="*/ 141 w 3612"/>
                <a:gd name="T13" fmla="*/ 1271 h 3351"/>
                <a:gd name="T14" fmla="*/ 141 w 3612"/>
                <a:gd name="T15" fmla="*/ 3210 h 3351"/>
                <a:gd name="T16" fmla="*/ 3471 w 3612"/>
                <a:gd name="T17" fmla="*/ 3210 h 3351"/>
                <a:gd name="T18" fmla="*/ 3471 w 3612"/>
                <a:gd name="T19" fmla="*/ 1271 h 3351"/>
                <a:gd name="T20" fmla="*/ 141 w 3612"/>
                <a:gd name="T21" fmla="*/ 141 h 3351"/>
                <a:gd name="T22" fmla="*/ 141 w 3612"/>
                <a:gd name="T23" fmla="*/ 1129 h 3351"/>
                <a:gd name="T24" fmla="*/ 3471 w 3612"/>
                <a:gd name="T25" fmla="*/ 1129 h 3351"/>
                <a:gd name="T26" fmla="*/ 3471 w 3612"/>
                <a:gd name="T27" fmla="*/ 141 h 3351"/>
                <a:gd name="T28" fmla="*/ 141 w 3612"/>
                <a:gd name="T29" fmla="*/ 141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3612" y="0"/>
                  </a:moveTo>
                  <a:lnTo>
                    <a:pt x="3612" y="3351"/>
                  </a:lnTo>
                  <a:lnTo>
                    <a:pt x="0" y="3351"/>
                  </a:lnTo>
                  <a:lnTo>
                    <a:pt x="0" y="0"/>
                  </a:lnTo>
                  <a:lnTo>
                    <a:pt x="3612" y="0"/>
                  </a:lnTo>
                  <a:close/>
                  <a:moveTo>
                    <a:pt x="3471" y="1271"/>
                  </a:moveTo>
                  <a:lnTo>
                    <a:pt x="141" y="1271"/>
                  </a:lnTo>
                  <a:lnTo>
                    <a:pt x="141" y="3210"/>
                  </a:lnTo>
                  <a:lnTo>
                    <a:pt x="3471" y="3210"/>
                  </a:lnTo>
                  <a:lnTo>
                    <a:pt x="3471" y="1271"/>
                  </a:lnTo>
                  <a:close/>
                  <a:moveTo>
                    <a:pt x="141" y="141"/>
                  </a:moveTo>
                  <a:lnTo>
                    <a:pt x="141" y="1129"/>
                  </a:lnTo>
                  <a:lnTo>
                    <a:pt x="3471" y="1129"/>
                  </a:lnTo>
                  <a:lnTo>
                    <a:pt x="3471" y="141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C559EA59-5E9E-4F52-9D08-0BFBB2E1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41301"/>
              <a:ext cx="1301750" cy="1212850"/>
            </a:xfrm>
            <a:custGeom>
              <a:avLst/>
              <a:gdLst>
                <a:gd name="T0" fmla="*/ 0 w 3612"/>
                <a:gd name="T1" fmla="*/ 0 h 3351"/>
                <a:gd name="T2" fmla="*/ 0 w 3612"/>
                <a:gd name="T3" fmla="*/ 424 h 3351"/>
                <a:gd name="T4" fmla="*/ 141 w 3612"/>
                <a:gd name="T5" fmla="*/ 424 h 3351"/>
                <a:gd name="T6" fmla="*/ 141 w 3612"/>
                <a:gd name="T7" fmla="*/ 141 h 3351"/>
                <a:gd name="T8" fmla="*/ 3470 w 3612"/>
                <a:gd name="T9" fmla="*/ 141 h 3351"/>
                <a:gd name="T10" fmla="*/ 3470 w 3612"/>
                <a:gd name="T11" fmla="*/ 1130 h 3351"/>
                <a:gd name="T12" fmla="*/ 3296 w 3612"/>
                <a:gd name="T13" fmla="*/ 1130 h 3351"/>
                <a:gd name="T14" fmla="*/ 3296 w 3612"/>
                <a:gd name="T15" fmla="*/ 1271 h 3351"/>
                <a:gd name="T16" fmla="*/ 3470 w 3612"/>
                <a:gd name="T17" fmla="*/ 1271 h 3351"/>
                <a:gd name="T18" fmla="*/ 3470 w 3612"/>
                <a:gd name="T19" fmla="*/ 3210 h 3351"/>
                <a:gd name="T20" fmla="*/ 3296 w 3612"/>
                <a:gd name="T21" fmla="*/ 3210 h 3351"/>
                <a:gd name="T22" fmla="*/ 3296 w 3612"/>
                <a:gd name="T23" fmla="*/ 3351 h 3351"/>
                <a:gd name="T24" fmla="*/ 3612 w 3612"/>
                <a:gd name="T25" fmla="*/ 3351 h 3351"/>
                <a:gd name="T26" fmla="*/ 3612 w 3612"/>
                <a:gd name="T27" fmla="*/ 0 h 3351"/>
                <a:gd name="T28" fmla="*/ 0 w 3612"/>
                <a:gd name="T29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0" y="0"/>
                  </a:moveTo>
                  <a:lnTo>
                    <a:pt x="0" y="424"/>
                  </a:lnTo>
                  <a:lnTo>
                    <a:pt x="141" y="424"/>
                  </a:lnTo>
                  <a:lnTo>
                    <a:pt x="141" y="141"/>
                  </a:lnTo>
                  <a:lnTo>
                    <a:pt x="3470" y="141"/>
                  </a:lnTo>
                  <a:lnTo>
                    <a:pt x="3470" y="1130"/>
                  </a:lnTo>
                  <a:lnTo>
                    <a:pt x="3296" y="1130"/>
                  </a:lnTo>
                  <a:lnTo>
                    <a:pt x="3296" y="1271"/>
                  </a:lnTo>
                  <a:lnTo>
                    <a:pt x="3470" y="1271"/>
                  </a:lnTo>
                  <a:lnTo>
                    <a:pt x="3470" y="3210"/>
                  </a:lnTo>
                  <a:lnTo>
                    <a:pt x="3296" y="3210"/>
                  </a:lnTo>
                  <a:lnTo>
                    <a:pt x="3296" y="3351"/>
                  </a:lnTo>
                  <a:lnTo>
                    <a:pt x="3612" y="3351"/>
                  </a:lnTo>
                  <a:lnTo>
                    <a:pt x="36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07A5FC5-6531-489A-B160-A093C78E7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1157288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65ABF8CA-29B8-4AF0-9C41-EC3323D1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1071563"/>
              <a:ext cx="65088" cy="65088"/>
            </a:xfrm>
            <a:custGeom>
              <a:avLst/>
              <a:gdLst>
                <a:gd name="T0" fmla="*/ 91 w 181"/>
                <a:gd name="T1" fmla="*/ 181 h 181"/>
                <a:gd name="T2" fmla="*/ 0 w 181"/>
                <a:gd name="T3" fmla="*/ 90 h 181"/>
                <a:gd name="T4" fmla="*/ 91 w 181"/>
                <a:gd name="T5" fmla="*/ 0 h 181"/>
                <a:gd name="T6" fmla="*/ 181 w 181"/>
                <a:gd name="T7" fmla="*/ 90 h 181"/>
                <a:gd name="T8" fmla="*/ 91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41" y="181"/>
                    <a:pt x="0" y="141"/>
                    <a:pt x="0" y="90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1" y="41"/>
                    <a:pt x="181" y="90"/>
                  </a:cubicBezTo>
                  <a:cubicBezTo>
                    <a:pt x="181" y="141"/>
                    <a:pt x="141" y="181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60C87724-2DBA-46E2-A4DC-3A1797DC9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328738"/>
              <a:ext cx="104775" cy="104775"/>
            </a:xfrm>
            <a:custGeom>
              <a:avLst/>
              <a:gdLst>
                <a:gd name="T0" fmla="*/ 92 w 290"/>
                <a:gd name="T1" fmla="*/ 29 h 289"/>
                <a:gd name="T2" fmla="*/ 261 w 290"/>
                <a:gd name="T3" fmla="*/ 91 h 289"/>
                <a:gd name="T4" fmla="*/ 198 w 290"/>
                <a:gd name="T5" fmla="*/ 260 h 289"/>
                <a:gd name="T6" fmla="*/ 30 w 290"/>
                <a:gd name="T7" fmla="*/ 198 h 289"/>
                <a:gd name="T8" fmla="*/ 92 w 290"/>
                <a:gd name="T9" fmla="*/ 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9">
                  <a:moveTo>
                    <a:pt x="92" y="29"/>
                  </a:moveTo>
                  <a:cubicBezTo>
                    <a:pt x="156" y="0"/>
                    <a:pt x="232" y="28"/>
                    <a:pt x="261" y="91"/>
                  </a:cubicBezTo>
                  <a:cubicBezTo>
                    <a:pt x="290" y="155"/>
                    <a:pt x="262" y="231"/>
                    <a:pt x="198" y="260"/>
                  </a:cubicBezTo>
                  <a:cubicBezTo>
                    <a:pt x="134" y="289"/>
                    <a:pt x="59" y="262"/>
                    <a:pt x="30" y="198"/>
                  </a:cubicBezTo>
                  <a:cubicBezTo>
                    <a:pt x="0" y="134"/>
                    <a:pt x="28" y="59"/>
                    <a:pt x="9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DFFD34A-EDE5-4008-B1F8-36E827CFA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966788"/>
              <a:ext cx="542925" cy="546100"/>
            </a:xfrm>
            <a:custGeom>
              <a:avLst/>
              <a:gdLst>
                <a:gd name="T0" fmla="*/ 143 w 1509"/>
                <a:gd name="T1" fmla="*/ 646 h 1508"/>
                <a:gd name="T2" fmla="*/ 246 w 1509"/>
                <a:gd name="T3" fmla="*/ 398 h 1508"/>
                <a:gd name="T4" fmla="*/ 145 w 1509"/>
                <a:gd name="T5" fmla="*/ 296 h 1508"/>
                <a:gd name="T6" fmla="*/ 297 w 1509"/>
                <a:gd name="T7" fmla="*/ 145 h 1508"/>
                <a:gd name="T8" fmla="*/ 398 w 1509"/>
                <a:gd name="T9" fmla="*/ 246 h 1508"/>
                <a:gd name="T10" fmla="*/ 647 w 1509"/>
                <a:gd name="T11" fmla="*/ 143 h 1508"/>
                <a:gd name="T12" fmla="*/ 647 w 1509"/>
                <a:gd name="T13" fmla="*/ 0 h 1508"/>
                <a:gd name="T14" fmla="*/ 862 w 1509"/>
                <a:gd name="T15" fmla="*/ 0 h 1508"/>
                <a:gd name="T16" fmla="*/ 862 w 1509"/>
                <a:gd name="T17" fmla="*/ 143 h 1508"/>
                <a:gd name="T18" fmla="*/ 1111 w 1509"/>
                <a:gd name="T19" fmla="*/ 246 h 1508"/>
                <a:gd name="T20" fmla="*/ 1212 w 1509"/>
                <a:gd name="T21" fmla="*/ 145 h 1508"/>
                <a:gd name="T22" fmla="*/ 1364 w 1509"/>
                <a:gd name="T23" fmla="*/ 296 h 1508"/>
                <a:gd name="T24" fmla="*/ 1262 w 1509"/>
                <a:gd name="T25" fmla="*/ 398 h 1508"/>
                <a:gd name="T26" fmla="*/ 1366 w 1509"/>
                <a:gd name="T27" fmla="*/ 646 h 1508"/>
                <a:gd name="T28" fmla="*/ 1509 w 1509"/>
                <a:gd name="T29" fmla="*/ 646 h 1508"/>
                <a:gd name="T30" fmla="*/ 1509 w 1509"/>
                <a:gd name="T31" fmla="*/ 861 h 1508"/>
                <a:gd name="T32" fmla="*/ 1366 w 1509"/>
                <a:gd name="T33" fmla="*/ 861 h 1508"/>
                <a:gd name="T34" fmla="*/ 1262 w 1509"/>
                <a:gd name="T35" fmla="*/ 1110 h 1508"/>
                <a:gd name="T36" fmla="*/ 1364 w 1509"/>
                <a:gd name="T37" fmla="*/ 1211 h 1508"/>
                <a:gd name="T38" fmla="*/ 1212 w 1509"/>
                <a:gd name="T39" fmla="*/ 1363 h 1508"/>
                <a:gd name="T40" fmla="*/ 1111 w 1509"/>
                <a:gd name="T41" fmla="*/ 1262 h 1508"/>
                <a:gd name="T42" fmla="*/ 862 w 1509"/>
                <a:gd name="T43" fmla="*/ 1365 h 1508"/>
                <a:gd name="T44" fmla="*/ 862 w 1509"/>
                <a:gd name="T45" fmla="*/ 1508 h 1508"/>
                <a:gd name="T46" fmla="*/ 647 w 1509"/>
                <a:gd name="T47" fmla="*/ 1508 h 1508"/>
                <a:gd name="T48" fmla="*/ 647 w 1509"/>
                <a:gd name="T49" fmla="*/ 1365 h 1508"/>
                <a:gd name="T50" fmla="*/ 398 w 1509"/>
                <a:gd name="T51" fmla="*/ 1262 h 1508"/>
                <a:gd name="T52" fmla="*/ 297 w 1509"/>
                <a:gd name="T53" fmla="*/ 1363 h 1508"/>
                <a:gd name="T54" fmla="*/ 145 w 1509"/>
                <a:gd name="T55" fmla="*/ 1211 h 1508"/>
                <a:gd name="T56" fmla="*/ 246 w 1509"/>
                <a:gd name="T57" fmla="*/ 1110 h 1508"/>
                <a:gd name="T58" fmla="*/ 143 w 1509"/>
                <a:gd name="T59" fmla="*/ 861 h 1508"/>
                <a:gd name="T60" fmla="*/ 0 w 1509"/>
                <a:gd name="T61" fmla="*/ 861 h 1508"/>
                <a:gd name="T62" fmla="*/ 0 w 1509"/>
                <a:gd name="T63" fmla="*/ 646 h 1508"/>
                <a:gd name="T64" fmla="*/ 143 w 1509"/>
                <a:gd name="T65" fmla="*/ 646 h 1508"/>
                <a:gd name="T66" fmla="*/ 755 w 1509"/>
                <a:gd name="T67" fmla="*/ 1244 h 1508"/>
                <a:gd name="T68" fmla="*/ 1245 w 1509"/>
                <a:gd name="T69" fmla="*/ 754 h 1508"/>
                <a:gd name="T70" fmla="*/ 755 w 1509"/>
                <a:gd name="T71" fmla="*/ 263 h 1508"/>
                <a:gd name="T72" fmla="*/ 264 w 1509"/>
                <a:gd name="T73" fmla="*/ 754 h 1508"/>
                <a:gd name="T74" fmla="*/ 755 w 1509"/>
                <a:gd name="T75" fmla="*/ 12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9" h="1508">
                  <a:moveTo>
                    <a:pt x="143" y="646"/>
                  </a:moveTo>
                  <a:cubicBezTo>
                    <a:pt x="159" y="555"/>
                    <a:pt x="195" y="471"/>
                    <a:pt x="246" y="398"/>
                  </a:cubicBezTo>
                  <a:lnTo>
                    <a:pt x="145" y="296"/>
                  </a:lnTo>
                  <a:lnTo>
                    <a:pt x="297" y="145"/>
                  </a:lnTo>
                  <a:lnTo>
                    <a:pt x="398" y="246"/>
                  </a:lnTo>
                  <a:cubicBezTo>
                    <a:pt x="471" y="194"/>
                    <a:pt x="556" y="159"/>
                    <a:pt x="647" y="143"/>
                  </a:cubicBezTo>
                  <a:lnTo>
                    <a:pt x="647" y="0"/>
                  </a:lnTo>
                  <a:lnTo>
                    <a:pt x="862" y="0"/>
                  </a:lnTo>
                  <a:lnTo>
                    <a:pt x="862" y="143"/>
                  </a:lnTo>
                  <a:cubicBezTo>
                    <a:pt x="953" y="159"/>
                    <a:pt x="1038" y="194"/>
                    <a:pt x="1111" y="246"/>
                  </a:cubicBezTo>
                  <a:lnTo>
                    <a:pt x="1212" y="145"/>
                  </a:lnTo>
                  <a:lnTo>
                    <a:pt x="1364" y="296"/>
                  </a:lnTo>
                  <a:lnTo>
                    <a:pt x="1262" y="398"/>
                  </a:lnTo>
                  <a:cubicBezTo>
                    <a:pt x="1314" y="471"/>
                    <a:pt x="1350" y="555"/>
                    <a:pt x="1366" y="646"/>
                  </a:cubicBezTo>
                  <a:lnTo>
                    <a:pt x="1509" y="646"/>
                  </a:lnTo>
                  <a:lnTo>
                    <a:pt x="1509" y="861"/>
                  </a:lnTo>
                  <a:lnTo>
                    <a:pt x="1366" y="861"/>
                  </a:lnTo>
                  <a:cubicBezTo>
                    <a:pt x="1350" y="952"/>
                    <a:pt x="1314" y="1037"/>
                    <a:pt x="1262" y="1110"/>
                  </a:cubicBezTo>
                  <a:lnTo>
                    <a:pt x="1364" y="1211"/>
                  </a:lnTo>
                  <a:lnTo>
                    <a:pt x="1212" y="1363"/>
                  </a:lnTo>
                  <a:lnTo>
                    <a:pt x="1111" y="1262"/>
                  </a:lnTo>
                  <a:cubicBezTo>
                    <a:pt x="1038" y="1313"/>
                    <a:pt x="953" y="1349"/>
                    <a:pt x="862" y="1365"/>
                  </a:cubicBezTo>
                  <a:lnTo>
                    <a:pt x="862" y="1508"/>
                  </a:lnTo>
                  <a:lnTo>
                    <a:pt x="647" y="1508"/>
                  </a:lnTo>
                  <a:lnTo>
                    <a:pt x="647" y="1365"/>
                  </a:lnTo>
                  <a:cubicBezTo>
                    <a:pt x="556" y="1349"/>
                    <a:pt x="471" y="1313"/>
                    <a:pt x="398" y="1262"/>
                  </a:cubicBezTo>
                  <a:lnTo>
                    <a:pt x="297" y="1363"/>
                  </a:lnTo>
                  <a:lnTo>
                    <a:pt x="145" y="1211"/>
                  </a:lnTo>
                  <a:lnTo>
                    <a:pt x="246" y="1110"/>
                  </a:lnTo>
                  <a:cubicBezTo>
                    <a:pt x="195" y="1037"/>
                    <a:pt x="159" y="952"/>
                    <a:pt x="143" y="861"/>
                  </a:cubicBezTo>
                  <a:lnTo>
                    <a:pt x="0" y="861"/>
                  </a:lnTo>
                  <a:lnTo>
                    <a:pt x="0" y="646"/>
                  </a:lnTo>
                  <a:lnTo>
                    <a:pt x="143" y="646"/>
                  </a:lnTo>
                  <a:close/>
                  <a:moveTo>
                    <a:pt x="755" y="1244"/>
                  </a:moveTo>
                  <a:cubicBezTo>
                    <a:pt x="1025" y="1244"/>
                    <a:pt x="1245" y="1025"/>
                    <a:pt x="1245" y="754"/>
                  </a:cubicBezTo>
                  <a:cubicBezTo>
                    <a:pt x="1245" y="483"/>
                    <a:pt x="1025" y="263"/>
                    <a:pt x="755" y="263"/>
                  </a:cubicBezTo>
                  <a:cubicBezTo>
                    <a:pt x="484" y="263"/>
                    <a:pt x="264" y="483"/>
                    <a:pt x="264" y="754"/>
                  </a:cubicBezTo>
                  <a:cubicBezTo>
                    <a:pt x="264" y="1025"/>
                    <a:pt x="484" y="1244"/>
                    <a:pt x="755" y="1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962DDC56-7D33-4F08-B8B7-27D3BF180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231901"/>
              <a:ext cx="296863" cy="157163"/>
            </a:xfrm>
            <a:custGeom>
              <a:avLst/>
              <a:gdLst>
                <a:gd name="T0" fmla="*/ 662 w 821"/>
                <a:gd name="T1" fmla="*/ 300 h 437"/>
                <a:gd name="T2" fmla="*/ 300 w 821"/>
                <a:gd name="T3" fmla="*/ 167 h 437"/>
                <a:gd name="T4" fmla="*/ 141 w 821"/>
                <a:gd name="T5" fmla="*/ 430 h 437"/>
                <a:gd name="T6" fmla="*/ 69 w 821"/>
                <a:gd name="T7" fmla="*/ 437 h 437"/>
                <a:gd name="T8" fmla="*/ 74 w 821"/>
                <a:gd name="T9" fmla="*/ 352 h 437"/>
                <a:gd name="T10" fmla="*/ 0 w 821"/>
                <a:gd name="T11" fmla="*/ 325 h 437"/>
                <a:gd name="T12" fmla="*/ 41 w 821"/>
                <a:gd name="T13" fmla="*/ 213 h 437"/>
                <a:gd name="T14" fmla="*/ 116 w 821"/>
                <a:gd name="T15" fmla="*/ 240 h 437"/>
                <a:gd name="T16" fmla="*/ 218 w 821"/>
                <a:gd name="T17" fmla="*/ 130 h 437"/>
                <a:gd name="T18" fmla="*/ 184 w 821"/>
                <a:gd name="T19" fmla="*/ 58 h 437"/>
                <a:gd name="T20" fmla="*/ 293 w 821"/>
                <a:gd name="T21" fmla="*/ 8 h 437"/>
                <a:gd name="T22" fmla="*/ 326 w 821"/>
                <a:gd name="T23" fmla="*/ 80 h 437"/>
                <a:gd name="T24" fmla="*/ 476 w 821"/>
                <a:gd name="T25" fmla="*/ 75 h 437"/>
                <a:gd name="T26" fmla="*/ 504 w 821"/>
                <a:gd name="T27" fmla="*/ 0 h 437"/>
                <a:gd name="T28" fmla="*/ 616 w 821"/>
                <a:gd name="T29" fmla="*/ 41 h 437"/>
                <a:gd name="T30" fmla="*/ 588 w 821"/>
                <a:gd name="T31" fmla="*/ 116 h 437"/>
                <a:gd name="T32" fmla="*/ 699 w 821"/>
                <a:gd name="T33" fmla="*/ 218 h 437"/>
                <a:gd name="T34" fmla="*/ 771 w 821"/>
                <a:gd name="T35" fmla="*/ 185 h 437"/>
                <a:gd name="T36" fmla="*/ 821 w 821"/>
                <a:gd name="T37" fmla="*/ 293 h 437"/>
                <a:gd name="T38" fmla="*/ 749 w 821"/>
                <a:gd name="T39" fmla="*/ 327 h 437"/>
                <a:gd name="T40" fmla="*/ 759 w 821"/>
                <a:gd name="T41" fmla="*/ 393 h 437"/>
                <a:gd name="T42" fmla="*/ 687 w 821"/>
                <a:gd name="T43" fmla="*/ 399 h 437"/>
                <a:gd name="T44" fmla="*/ 662 w 821"/>
                <a:gd name="T45" fmla="*/ 30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7">
                  <a:moveTo>
                    <a:pt x="662" y="300"/>
                  </a:moveTo>
                  <a:cubicBezTo>
                    <a:pt x="599" y="164"/>
                    <a:pt x="437" y="103"/>
                    <a:pt x="300" y="167"/>
                  </a:cubicBezTo>
                  <a:cubicBezTo>
                    <a:pt x="195" y="215"/>
                    <a:pt x="135" y="322"/>
                    <a:pt x="141" y="430"/>
                  </a:cubicBezTo>
                  <a:lnTo>
                    <a:pt x="69" y="437"/>
                  </a:lnTo>
                  <a:cubicBezTo>
                    <a:pt x="68" y="408"/>
                    <a:pt x="69" y="380"/>
                    <a:pt x="74" y="352"/>
                  </a:cubicBezTo>
                  <a:lnTo>
                    <a:pt x="0" y="325"/>
                  </a:lnTo>
                  <a:lnTo>
                    <a:pt x="41" y="213"/>
                  </a:lnTo>
                  <a:lnTo>
                    <a:pt x="116" y="240"/>
                  </a:lnTo>
                  <a:cubicBezTo>
                    <a:pt x="141" y="197"/>
                    <a:pt x="175" y="160"/>
                    <a:pt x="218" y="130"/>
                  </a:cubicBezTo>
                  <a:lnTo>
                    <a:pt x="184" y="58"/>
                  </a:lnTo>
                  <a:lnTo>
                    <a:pt x="293" y="8"/>
                  </a:lnTo>
                  <a:lnTo>
                    <a:pt x="326" y="80"/>
                  </a:lnTo>
                  <a:cubicBezTo>
                    <a:pt x="376" y="67"/>
                    <a:pt x="427" y="65"/>
                    <a:pt x="476" y="75"/>
                  </a:cubicBezTo>
                  <a:lnTo>
                    <a:pt x="504" y="0"/>
                  </a:lnTo>
                  <a:lnTo>
                    <a:pt x="616" y="41"/>
                  </a:lnTo>
                  <a:lnTo>
                    <a:pt x="588" y="116"/>
                  </a:lnTo>
                  <a:cubicBezTo>
                    <a:pt x="631" y="141"/>
                    <a:pt x="669" y="176"/>
                    <a:pt x="699" y="218"/>
                  </a:cubicBezTo>
                  <a:lnTo>
                    <a:pt x="771" y="185"/>
                  </a:lnTo>
                  <a:lnTo>
                    <a:pt x="821" y="293"/>
                  </a:lnTo>
                  <a:lnTo>
                    <a:pt x="749" y="327"/>
                  </a:lnTo>
                  <a:cubicBezTo>
                    <a:pt x="754" y="349"/>
                    <a:pt x="758" y="371"/>
                    <a:pt x="759" y="393"/>
                  </a:cubicBezTo>
                  <a:lnTo>
                    <a:pt x="687" y="399"/>
                  </a:lnTo>
                  <a:cubicBezTo>
                    <a:pt x="685" y="366"/>
                    <a:pt x="677" y="332"/>
                    <a:pt x="662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8FC38A5-A7EE-4FEA-BF20-A5A3E070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1373188"/>
              <a:ext cx="296863" cy="158750"/>
            </a:xfrm>
            <a:custGeom>
              <a:avLst/>
              <a:gdLst>
                <a:gd name="T0" fmla="*/ 751 w 821"/>
                <a:gd name="T1" fmla="*/ 0 h 436"/>
                <a:gd name="T2" fmla="*/ 746 w 821"/>
                <a:gd name="T3" fmla="*/ 84 h 436"/>
                <a:gd name="T4" fmla="*/ 821 w 821"/>
                <a:gd name="T5" fmla="*/ 111 h 436"/>
                <a:gd name="T6" fmla="*/ 779 w 821"/>
                <a:gd name="T7" fmla="*/ 223 h 436"/>
                <a:gd name="T8" fmla="*/ 705 w 821"/>
                <a:gd name="T9" fmla="*/ 196 h 436"/>
                <a:gd name="T10" fmla="*/ 603 w 821"/>
                <a:gd name="T11" fmla="*/ 306 h 436"/>
                <a:gd name="T12" fmla="*/ 636 w 821"/>
                <a:gd name="T13" fmla="*/ 378 h 436"/>
                <a:gd name="T14" fmla="*/ 528 w 821"/>
                <a:gd name="T15" fmla="*/ 428 h 436"/>
                <a:gd name="T16" fmla="*/ 494 w 821"/>
                <a:gd name="T17" fmla="*/ 356 h 436"/>
                <a:gd name="T18" fmla="*/ 344 w 821"/>
                <a:gd name="T19" fmla="*/ 362 h 436"/>
                <a:gd name="T20" fmla="*/ 317 w 821"/>
                <a:gd name="T21" fmla="*/ 436 h 436"/>
                <a:gd name="T22" fmla="*/ 204 w 821"/>
                <a:gd name="T23" fmla="*/ 395 h 436"/>
                <a:gd name="T24" fmla="*/ 232 w 821"/>
                <a:gd name="T25" fmla="*/ 320 h 436"/>
                <a:gd name="T26" fmla="*/ 122 w 821"/>
                <a:gd name="T27" fmla="*/ 218 h 436"/>
                <a:gd name="T28" fmla="*/ 50 w 821"/>
                <a:gd name="T29" fmla="*/ 252 h 436"/>
                <a:gd name="T30" fmla="*/ 0 w 821"/>
                <a:gd name="T31" fmla="*/ 143 h 436"/>
                <a:gd name="T32" fmla="*/ 72 w 821"/>
                <a:gd name="T33" fmla="*/ 110 h 436"/>
                <a:gd name="T34" fmla="*/ 61 w 821"/>
                <a:gd name="T35" fmla="*/ 44 h 436"/>
                <a:gd name="T36" fmla="*/ 133 w 821"/>
                <a:gd name="T37" fmla="*/ 37 h 436"/>
                <a:gd name="T38" fmla="*/ 158 w 821"/>
                <a:gd name="T39" fmla="*/ 136 h 436"/>
                <a:gd name="T40" fmla="*/ 520 w 821"/>
                <a:gd name="T41" fmla="*/ 270 h 436"/>
                <a:gd name="T42" fmla="*/ 679 w 821"/>
                <a:gd name="T43" fmla="*/ 6 h 436"/>
                <a:gd name="T44" fmla="*/ 751 w 821"/>
                <a:gd name="T4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6">
                  <a:moveTo>
                    <a:pt x="751" y="0"/>
                  </a:moveTo>
                  <a:cubicBezTo>
                    <a:pt x="753" y="28"/>
                    <a:pt x="751" y="56"/>
                    <a:pt x="746" y="84"/>
                  </a:cubicBezTo>
                  <a:lnTo>
                    <a:pt x="821" y="111"/>
                  </a:lnTo>
                  <a:lnTo>
                    <a:pt x="779" y="223"/>
                  </a:lnTo>
                  <a:lnTo>
                    <a:pt x="705" y="196"/>
                  </a:lnTo>
                  <a:cubicBezTo>
                    <a:pt x="680" y="239"/>
                    <a:pt x="646" y="277"/>
                    <a:pt x="603" y="306"/>
                  </a:cubicBezTo>
                  <a:lnTo>
                    <a:pt x="636" y="378"/>
                  </a:lnTo>
                  <a:lnTo>
                    <a:pt x="528" y="428"/>
                  </a:lnTo>
                  <a:lnTo>
                    <a:pt x="494" y="356"/>
                  </a:lnTo>
                  <a:cubicBezTo>
                    <a:pt x="444" y="369"/>
                    <a:pt x="393" y="371"/>
                    <a:pt x="344" y="362"/>
                  </a:cubicBezTo>
                  <a:lnTo>
                    <a:pt x="317" y="436"/>
                  </a:lnTo>
                  <a:lnTo>
                    <a:pt x="204" y="395"/>
                  </a:lnTo>
                  <a:lnTo>
                    <a:pt x="232" y="320"/>
                  </a:lnTo>
                  <a:cubicBezTo>
                    <a:pt x="189" y="295"/>
                    <a:pt x="151" y="261"/>
                    <a:pt x="122" y="218"/>
                  </a:cubicBezTo>
                  <a:lnTo>
                    <a:pt x="50" y="252"/>
                  </a:lnTo>
                  <a:lnTo>
                    <a:pt x="0" y="143"/>
                  </a:lnTo>
                  <a:lnTo>
                    <a:pt x="72" y="110"/>
                  </a:lnTo>
                  <a:cubicBezTo>
                    <a:pt x="66" y="88"/>
                    <a:pt x="63" y="66"/>
                    <a:pt x="61" y="44"/>
                  </a:cubicBezTo>
                  <a:lnTo>
                    <a:pt x="133" y="37"/>
                  </a:lnTo>
                  <a:cubicBezTo>
                    <a:pt x="136" y="71"/>
                    <a:pt x="144" y="104"/>
                    <a:pt x="158" y="136"/>
                  </a:cubicBezTo>
                  <a:cubicBezTo>
                    <a:pt x="221" y="273"/>
                    <a:pt x="383" y="333"/>
                    <a:pt x="520" y="270"/>
                  </a:cubicBezTo>
                  <a:cubicBezTo>
                    <a:pt x="625" y="221"/>
                    <a:pt x="685" y="115"/>
                    <a:pt x="679" y="6"/>
                  </a:cubicBezTo>
                  <a:lnTo>
                    <a:pt x="7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A2F50A2-90BA-4055-831E-AC3B00E97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996951"/>
              <a:ext cx="214313" cy="214313"/>
            </a:xfrm>
            <a:custGeom>
              <a:avLst/>
              <a:gdLst>
                <a:gd name="T0" fmla="*/ 157 w 596"/>
                <a:gd name="T1" fmla="*/ 498 h 595"/>
                <a:gd name="T2" fmla="*/ 117 w 596"/>
                <a:gd name="T3" fmla="*/ 538 h 595"/>
                <a:gd name="T4" fmla="*/ 57 w 596"/>
                <a:gd name="T5" fmla="*/ 478 h 595"/>
                <a:gd name="T6" fmla="*/ 97 w 596"/>
                <a:gd name="T7" fmla="*/ 438 h 595"/>
                <a:gd name="T8" fmla="*/ 56 w 596"/>
                <a:gd name="T9" fmla="*/ 340 h 595"/>
                <a:gd name="T10" fmla="*/ 0 w 596"/>
                <a:gd name="T11" fmla="*/ 340 h 595"/>
                <a:gd name="T12" fmla="*/ 0 w 596"/>
                <a:gd name="T13" fmla="*/ 255 h 595"/>
                <a:gd name="T14" fmla="*/ 56 w 596"/>
                <a:gd name="T15" fmla="*/ 255 h 595"/>
                <a:gd name="T16" fmla="*/ 97 w 596"/>
                <a:gd name="T17" fmla="*/ 157 h 595"/>
                <a:gd name="T18" fmla="*/ 57 w 596"/>
                <a:gd name="T19" fmla="*/ 117 h 595"/>
                <a:gd name="T20" fmla="*/ 117 w 596"/>
                <a:gd name="T21" fmla="*/ 57 h 595"/>
                <a:gd name="T22" fmla="*/ 157 w 596"/>
                <a:gd name="T23" fmla="*/ 97 h 595"/>
                <a:gd name="T24" fmla="*/ 255 w 596"/>
                <a:gd name="T25" fmla="*/ 56 h 595"/>
                <a:gd name="T26" fmla="*/ 255 w 596"/>
                <a:gd name="T27" fmla="*/ 0 h 595"/>
                <a:gd name="T28" fmla="*/ 340 w 596"/>
                <a:gd name="T29" fmla="*/ 0 h 595"/>
                <a:gd name="T30" fmla="*/ 340 w 596"/>
                <a:gd name="T31" fmla="*/ 56 h 595"/>
                <a:gd name="T32" fmla="*/ 438 w 596"/>
                <a:gd name="T33" fmla="*/ 97 h 595"/>
                <a:gd name="T34" fmla="*/ 478 w 596"/>
                <a:gd name="T35" fmla="*/ 57 h 595"/>
                <a:gd name="T36" fmla="*/ 538 w 596"/>
                <a:gd name="T37" fmla="*/ 117 h 595"/>
                <a:gd name="T38" fmla="*/ 498 w 596"/>
                <a:gd name="T39" fmla="*/ 157 h 595"/>
                <a:gd name="T40" fmla="*/ 539 w 596"/>
                <a:gd name="T41" fmla="*/ 255 h 595"/>
                <a:gd name="T42" fmla="*/ 596 w 596"/>
                <a:gd name="T43" fmla="*/ 255 h 595"/>
                <a:gd name="T44" fmla="*/ 596 w 596"/>
                <a:gd name="T45" fmla="*/ 340 h 595"/>
                <a:gd name="T46" fmla="*/ 539 w 596"/>
                <a:gd name="T47" fmla="*/ 340 h 595"/>
                <a:gd name="T48" fmla="*/ 498 w 596"/>
                <a:gd name="T49" fmla="*/ 438 h 595"/>
                <a:gd name="T50" fmla="*/ 538 w 596"/>
                <a:gd name="T51" fmla="*/ 478 h 595"/>
                <a:gd name="T52" fmla="*/ 478 w 596"/>
                <a:gd name="T53" fmla="*/ 538 h 595"/>
                <a:gd name="T54" fmla="*/ 438 w 596"/>
                <a:gd name="T55" fmla="*/ 498 h 595"/>
                <a:gd name="T56" fmla="*/ 340 w 596"/>
                <a:gd name="T57" fmla="*/ 539 h 595"/>
                <a:gd name="T58" fmla="*/ 340 w 596"/>
                <a:gd name="T59" fmla="*/ 595 h 595"/>
                <a:gd name="T60" fmla="*/ 255 w 596"/>
                <a:gd name="T61" fmla="*/ 595 h 595"/>
                <a:gd name="T62" fmla="*/ 255 w 596"/>
                <a:gd name="T63" fmla="*/ 539 h 595"/>
                <a:gd name="T64" fmla="*/ 157 w 596"/>
                <a:gd name="T65" fmla="*/ 498 h 595"/>
                <a:gd name="T66" fmla="*/ 298 w 596"/>
                <a:gd name="T67" fmla="*/ 104 h 595"/>
                <a:gd name="T68" fmla="*/ 104 w 596"/>
                <a:gd name="T69" fmla="*/ 297 h 595"/>
                <a:gd name="T70" fmla="*/ 298 w 596"/>
                <a:gd name="T71" fmla="*/ 491 h 595"/>
                <a:gd name="T72" fmla="*/ 491 w 596"/>
                <a:gd name="T73" fmla="*/ 297 h 595"/>
                <a:gd name="T74" fmla="*/ 298 w 596"/>
                <a:gd name="T75" fmla="*/ 10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595">
                  <a:moveTo>
                    <a:pt x="157" y="498"/>
                  </a:moveTo>
                  <a:lnTo>
                    <a:pt x="117" y="538"/>
                  </a:lnTo>
                  <a:lnTo>
                    <a:pt x="57" y="478"/>
                  </a:lnTo>
                  <a:lnTo>
                    <a:pt x="97" y="438"/>
                  </a:lnTo>
                  <a:cubicBezTo>
                    <a:pt x="77" y="410"/>
                    <a:pt x="63" y="376"/>
                    <a:pt x="56" y="340"/>
                  </a:cubicBezTo>
                  <a:lnTo>
                    <a:pt x="0" y="340"/>
                  </a:lnTo>
                  <a:lnTo>
                    <a:pt x="0" y="255"/>
                  </a:lnTo>
                  <a:lnTo>
                    <a:pt x="56" y="255"/>
                  </a:lnTo>
                  <a:cubicBezTo>
                    <a:pt x="63" y="219"/>
                    <a:pt x="77" y="186"/>
                    <a:pt x="97" y="157"/>
                  </a:cubicBezTo>
                  <a:lnTo>
                    <a:pt x="57" y="117"/>
                  </a:lnTo>
                  <a:lnTo>
                    <a:pt x="117" y="57"/>
                  </a:lnTo>
                  <a:lnTo>
                    <a:pt x="157" y="97"/>
                  </a:lnTo>
                  <a:cubicBezTo>
                    <a:pt x="186" y="77"/>
                    <a:pt x="219" y="63"/>
                    <a:pt x="255" y="56"/>
                  </a:cubicBezTo>
                  <a:lnTo>
                    <a:pt x="255" y="0"/>
                  </a:lnTo>
                  <a:lnTo>
                    <a:pt x="340" y="0"/>
                  </a:lnTo>
                  <a:lnTo>
                    <a:pt x="340" y="56"/>
                  </a:lnTo>
                  <a:cubicBezTo>
                    <a:pt x="376" y="63"/>
                    <a:pt x="410" y="77"/>
                    <a:pt x="438" y="97"/>
                  </a:cubicBezTo>
                  <a:lnTo>
                    <a:pt x="478" y="57"/>
                  </a:lnTo>
                  <a:lnTo>
                    <a:pt x="538" y="117"/>
                  </a:lnTo>
                  <a:lnTo>
                    <a:pt x="498" y="157"/>
                  </a:lnTo>
                  <a:cubicBezTo>
                    <a:pt x="519" y="186"/>
                    <a:pt x="533" y="219"/>
                    <a:pt x="539" y="255"/>
                  </a:cubicBezTo>
                  <a:lnTo>
                    <a:pt x="596" y="255"/>
                  </a:lnTo>
                  <a:lnTo>
                    <a:pt x="596" y="340"/>
                  </a:lnTo>
                  <a:lnTo>
                    <a:pt x="539" y="340"/>
                  </a:lnTo>
                  <a:cubicBezTo>
                    <a:pt x="533" y="376"/>
                    <a:pt x="519" y="410"/>
                    <a:pt x="498" y="438"/>
                  </a:cubicBezTo>
                  <a:lnTo>
                    <a:pt x="538" y="478"/>
                  </a:lnTo>
                  <a:lnTo>
                    <a:pt x="478" y="538"/>
                  </a:lnTo>
                  <a:lnTo>
                    <a:pt x="438" y="498"/>
                  </a:lnTo>
                  <a:cubicBezTo>
                    <a:pt x="410" y="519"/>
                    <a:pt x="376" y="533"/>
                    <a:pt x="340" y="539"/>
                  </a:cubicBezTo>
                  <a:lnTo>
                    <a:pt x="340" y="595"/>
                  </a:lnTo>
                  <a:lnTo>
                    <a:pt x="255" y="595"/>
                  </a:lnTo>
                  <a:lnTo>
                    <a:pt x="255" y="539"/>
                  </a:lnTo>
                  <a:cubicBezTo>
                    <a:pt x="219" y="533"/>
                    <a:pt x="186" y="519"/>
                    <a:pt x="157" y="498"/>
                  </a:cubicBezTo>
                  <a:close/>
                  <a:moveTo>
                    <a:pt x="298" y="104"/>
                  </a:moveTo>
                  <a:cubicBezTo>
                    <a:pt x="191" y="104"/>
                    <a:pt x="104" y="191"/>
                    <a:pt x="104" y="297"/>
                  </a:cubicBezTo>
                  <a:cubicBezTo>
                    <a:pt x="104" y="404"/>
                    <a:pt x="191" y="491"/>
                    <a:pt x="298" y="491"/>
                  </a:cubicBezTo>
                  <a:cubicBezTo>
                    <a:pt x="405" y="491"/>
                    <a:pt x="491" y="404"/>
                    <a:pt x="491" y="297"/>
                  </a:cubicBezTo>
                  <a:cubicBezTo>
                    <a:pt x="491" y="191"/>
                    <a:pt x="405" y="104"/>
                    <a:pt x="29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1C18DCF5-B954-4ADA-8E2E-08579E7DFF93}"/>
              </a:ext>
            </a:extLst>
          </p:cNvPr>
          <p:cNvSpPr/>
          <p:nvPr/>
        </p:nvSpPr>
        <p:spPr>
          <a:xfrm>
            <a:off x="4631771" y="4722041"/>
            <a:ext cx="418212" cy="410108"/>
          </a:xfrm>
          <a:prstGeom prst="rightArrow">
            <a:avLst>
              <a:gd name="adj1" fmla="val 46360"/>
              <a:gd name="adj2" fmla="val 51430"/>
            </a:avLst>
          </a:prstGeom>
          <a:solidFill>
            <a:schemeClr val="bg1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extLst>
              <a:ext uri="{FF2B5EF4-FFF2-40B4-BE49-F238E27FC236}">
                <a16:creationId xmlns:a16="http://schemas.microsoft.com/office/drawing/2014/main" id="{1DE0D781-3253-4C32-99E9-9D1FB37F15CA}"/>
              </a:ext>
            </a:extLst>
          </p:cNvPr>
          <p:cNvSpPr txBox="1">
            <a:spLocks noChangeArrowheads="1"/>
          </p:cNvSpPr>
          <p:nvPr/>
        </p:nvSpPr>
        <p:spPr>
          <a:xfrm>
            <a:off x="624416" y="1134151"/>
            <a:ext cx="10943167" cy="157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dirty="0">
                <a:solidFill>
                  <a:srgbClr val="003CA0"/>
                </a:solidFill>
                <a:latin typeface="Arial"/>
              </a:rPr>
              <a:t>Спасибо за внимание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31B9C914-9CF0-48FB-8649-05588BF973B5}"/>
              </a:ext>
            </a:extLst>
          </p:cNvPr>
          <p:cNvSpPr txBox="1">
            <a:spLocks noChangeArrowheads="1"/>
          </p:cNvSpPr>
          <p:nvPr/>
        </p:nvSpPr>
        <p:spPr>
          <a:xfrm>
            <a:off x="700574" y="2806881"/>
            <a:ext cx="10890248" cy="94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kern="0" dirty="0">
                <a:solidFill>
                  <a:srgbClr val="003CA0"/>
                </a:solidFill>
                <a:latin typeface="Arial"/>
                <a:ea typeface="+mj-ea"/>
                <a:cs typeface="+mj-cs"/>
              </a:rPr>
              <a:t>Кизер</a:t>
            </a:r>
            <a:r>
              <a:rPr lang="ru-RU" altLang="ru-RU" dirty="0"/>
              <a:t> </a:t>
            </a:r>
            <a:r>
              <a:rPr lang="ru-RU" altLang="ru-RU" sz="2000" b="1" kern="0" dirty="0">
                <a:solidFill>
                  <a:srgbClr val="003CA0"/>
                </a:solidFill>
                <a:latin typeface="Arial"/>
                <a:ea typeface="+mj-ea"/>
                <a:cs typeface="+mj-cs"/>
              </a:rPr>
              <a:t>Кирилл Леонидович</a:t>
            </a:r>
          </a:p>
          <a:p>
            <a:pPr marL="0" indent="0">
              <a:buNone/>
            </a:pPr>
            <a:r>
              <a:rPr lang="en-US" altLang="ru-RU" sz="2000" b="1" kern="0" dirty="0">
                <a:solidFill>
                  <a:srgbClr val="003CA0"/>
                </a:solidFill>
                <a:latin typeface="Arial"/>
                <a:ea typeface="+mj-ea"/>
                <a:cs typeface="+mj-cs"/>
                <a:hlinkClick r:id="rId3"/>
              </a:rPr>
              <a:t>kizer-kl@so-ups.ru</a:t>
            </a:r>
            <a:endParaRPr lang="en-US" altLang="ru-RU" sz="2000" b="1" kern="0" dirty="0">
              <a:solidFill>
                <a:srgbClr val="003CA0"/>
              </a:solidFill>
              <a:latin typeface="Arial"/>
              <a:ea typeface="+mj-ea"/>
              <a:cs typeface="+mj-cs"/>
            </a:endParaRPr>
          </a:p>
          <a:p>
            <a:endParaRPr lang="ru-RU" altLang="ru-RU" sz="2000" b="1" kern="0" dirty="0">
              <a:solidFill>
                <a:srgbClr val="003CA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955620-D9BD-4610-AA86-9278A951745B}"/>
              </a:ext>
            </a:extLst>
          </p:cNvPr>
          <p:cNvSpPr txBox="1"/>
          <p:nvPr/>
        </p:nvSpPr>
        <p:spPr>
          <a:xfrm>
            <a:off x="2707674" y="4638118"/>
            <a:ext cx="9306027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0" lang="ru-RU" sz="2800" b="1" i="0" u="none" strike="noStrike" kern="0" cap="none" spc="0" normalizeH="0" baseline="0" dirty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hlinkClick r:id="rId4"/>
              </a:rPr>
              <a:t>www.so-ups.ru</a:t>
            </a:r>
            <a:endParaRPr lang="ru-RU" sz="3600" dirty="0"/>
          </a:p>
          <a:p>
            <a:pPr algn="l"/>
            <a:endParaRPr lang="ru-RU" sz="3600" dirty="0"/>
          </a:p>
          <a:p>
            <a:pPr algn="l"/>
            <a:r>
              <a:rPr lang="ru-RU" sz="1700" dirty="0">
                <a:solidFill>
                  <a:srgbClr val="000000"/>
                </a:solidFill>
                <a:ea typeface="+mn-ea"/>
                <a:cs typeface="+mn-cs"/>
              </a:rPr>
              <a:t>Оперативная информация о работе ЕЭС России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7EF75AB8-57F9-48D3-BE71-DF6CC792E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574" y="6160783"/>
            <a:ext cx="10898715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240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6EAC1FA-7DE2-4CDA-A75F-6A425A881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574" y="4151540"/>
            <a:ext cx="1917493" cy="1917488"/>
          </a:xfrm>
          <a:prstGeom prst="rect">
            <a:avLst/>
          </a:prstGeom>
        </p:spPr>
      </p:pic>
      <p:sp>
        <p:nvSpPr>
          <p:cNvPr id="26" name="Line 13">
            <a:extLst>
              <a:ext uri="{FF2B5EF4-FFF2-40B4-BE49-F238E27FC236}">
                <a16:creationId xmlns:a16="http://schemas.microsoft.com/office/drawing/2014/main" id="{32ADA7C9-FD97-457B-A8BF-E034D81EE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14" y="4063893"/>
            <a:ext cx="10898715" cy="0"/>
          </a:xfrm>
          <a:prstGeom prst="line">
            <a:avLst/>
          </a:prstGeom>
          <a:noFill/>
          <a:ln w="38100">
            <a:solidFill>
              <a:srgbClr val="003C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5170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информационного обмена без учета цифровых информационных моделей для перспективного планирования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DBA84A8-D88E-40F7-BBE1-427CD8058699}"/>
              </a:ext>
            </a:extLst>
          </p:cNvPr>
          <p:cNvGrpSpPr/>
          <p:nvPr/>
        </p:nvGrpSpPr>
        <p:grpSpPr>
          <a:xfrm>
            <a:off x="150095" y="1217866"/>
            <a:ext cx="12078254" cy="5291003"/>
            <a:chOff x="150095" y="1217866"/>
            <a:chExt cx="12078254" cy="5291003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71B14B79-570A-4C0B-ADA8-D33FD332F2CF}"/>
                </a:ext>
              </a:extLst>
            </p:cNvPr>
            <p:cNvGrpSpPr/>
            <p:nvPr/>
          </p:nvGrpSpPr>
          <p:grpSpPr>
            <a:xfrm>
              <a:off x="6897389" y="2782218"/>
              <a:ext cx="4574542" cy="3432335"/>
              <a:chOff x="6983479" y="3374724"/>
              <a:chExt cx="3462039" cy="2597611"/>
            </a:xfrm>
          </p:grpSpPr>
          <p:sp>
            <p:nvSpPr>
              <p:cNvPr id="235" name="Прямоугольник: скругленные углы 234">
                <a:extLst>
                  <a:ext uri="{FF2B5EF4-FFF2-40B4-BE49-F238E27FC236}">
                    <a16:creationId xmlns:a16="http://schemas.microsoft.com/office/drawing/2014/main" id="{3C5CC33A-5137-433E-93D1-9B540F0C3302}"/>
                  </a:ext>
                </a:extLst>
              </p:cNvPr>
              <p:cNvSpPr/>
              <p:nvPr/>
            </p:nvSpPr>
            <p:spPr>
              <a:xfrm>
                <a:off x="6983479" y="3374724"/>
                <a:ext cx="3462039" cy="25976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sp>
            <p:nvSpPr>
              <p:cNvPr id="236" name="Прямоугольник: скругленные углы 235">
                <a:extLst>
                  <a:ext uri="{FF2B5EF4-FFF2-40B4-BE49-F238E27FC236}">
                    <a16:creationId xmlns:a16="http://schemas.microsoft.com/office/drawing/2014/main" id="{14CCACD5-C34D-4AEE-9FA7-D11F357FE9A6}"/>
                  </a:ext>
                </a:extLst>
              </p:cNvPr>
              <p:cNvSpPr/>
              <p:nvPr/>
            </p:nvSpPr>
            <p:spPr>
              <a:xfrm>
                <a:off x="7193493" y="3676021"/>
                <a:ext cx="3172962" cy="3432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37" name="TextBox 109">
                <a:extLst>
                  <a:ext uri="{FF2B5EF4-FFF2-40B4-BE49-F238E27FC236}">
                    <a16:creationId xmlns:a16="http://schemas.microsoft.com/office/drawing/2014/main" id="{FBAFD527-7E53-4994-91C4-6E2ABC17D529}"/>
                  </a:ext>
                </a:extLst>
              </p:cNvPr>
              <p:cNvSpPr txBox="1"/>
              <p:nvPr/>
            </p:nvSpPr>
            <p:spPr>
              <a:xfrm>
                <a:off x="7744192" y="3717650"/>
                <a:ext cx="1892993" cy="23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400" dirty="0">
                    <a:solidFill>
                      <a:schemeClr val="bg1"/>
                    </a:solidFill>
                  </a:rPr>
                  <a:t>Главный диспетчерский центр</a:t>
                </a:r>
              </a:p>
            </p:txBody>
          </p:sp>
          <p:sp>
            <p:nvSpPr>
              <p:cNvPr id="238" name="Прямоугольник: скругленные углы 237">
                <a:extLst>
                  <a:ext uri="{FF2B5EF4-FFF2-40B4-BE49-F238E27FC236}">
                    <a16:creationId xmlns:a16="http://schemas.microsoft.com/office/drawing/2014/main" id="{ECB1F200-24A9-4E7C-A5F7-A2E6D9D4B653}"/>
                  </a:ext>
                </a:extLst>
              </p:cNvPr>
              <p:cNvSpPr/>
              <p:nvPr/>
            </p:nvSpPr>
            <p:spPr>
              <a:xfrm>
                <a:off x="7193494" y="4339153"/>
                <a:ext cx="3172964" cy="3432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39" name="Прямоугольник: скругленные углы 238">
                <a:extLst>
                  <a:ext uri="{FF2B5EF4-FFF2-40B4-BE49-F238E27FC236}">
                    <a16:creationId xmlns:a16="http://schemas.microsoft.com/office/drawing/2014/main" id="{E946F9C9-1520-4382-980E-700EF894C55F}"/>
                  </a:ext>
                </a:extLst>
              </p:cNvPr>
              <p:cNvSpPr/>
              <p:nvPr/>
            </p:nvSpPr>
            <p:spPr>
              <a:xfrm>
                <a:off x="7193494" y="4992400"/>
                <a:ext cx="3172959" cy="3432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240" name="TextBox 113">
                <a:extLst>
                  <a:ext uri="{FF2B5EF4-FFF2-40B4-BE49-F238E27FC236}">
                    <a16:creationId xmlns:a16="http://schemas.microsoft.com/office/drawing/2014/main" id="{2719ED2A-352C-4A22-AFF3-B4D25EE4466D}"/>
                  </a:ext>
                </a:extLst>
              </p:cNvPr>
              <p:cNvSpPr txBox="1"/>
              <p:nvPr/>
            </p:nvSpPr>
            <p:spPr>
              <a:xfrm>
                <a:off x="7451609" y="5037233"/>
                <a:ext cx="2993909" cy="23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400" dirty="0">
                    <a:solidFill>
                      <a:schemeClr val="bg1"/>
                    </a:solidFill>
                  </a:rPr>
                  <a:t>Региональное диспетчерское управление</a:t>
                </a:r>
              </a:p>
            </p:txBody>
          </p:sp>
          <p:cxnSp>
            <p:nvCxnSpPr>
              <p:cNvPr id="241" name="Прямая со стрелкой 240">
                <a:extLst>
                  <a:ext uri="{FF2B5EF4-FFF2-40B4-BE49-F238E27FC236}">
                    <a16:creationId xmlns:a16="http://schemas.microsoft.com/office/drawing/2014/main" id="{AB0D9EEB-2375-4D39-B943-E8254DF067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5940" y="4699607"/>
                <a:ext cx="0" cy="276182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 стрелкой 241">
                <a:extLst>
                  <a:ext uri="{FF2B5EF4-FFF2-40B4-BE49-F238E27FC236}">
                    <a16:creationId xmlns:a16="http://schemas.microsoft.com/office/drawing/2014/main" id="{27E9F8CF-7020-49E0-9233-4DA9391DFC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5940" y="4033978"/>
                <a:ext cx="0" cy="276182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 стрелкой 242">
                <a:extLst>
                  <a:ext uri="{FF2B5EF4-FFF2-40B4-BE49-F238E27FC236}">
                    <a16:creationId xmlns:a16="http://schemas.microsoft.com/office/drawing/2014/main" id="{C8D0F652-35C9-449D-8EF7-8735684A1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3668" y="4033978"/>
                <a:ext cx="0" cy="276182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 стрелкой 243">
                <a:extLst>
                  <a:ext uri="{FF2B5EF4-FFF2-40B4-BE49-F238E27FC236}">
                    <a16:creationId xmlns:a16="http://schemas.microsoft.com/office/drawing/2014/main" id="{EECB0D15-0883-46FB-8449-65E60D64F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471" y="4019259"/>
                <a:ext cx="0" cy="965346"/>
              </a:xfrm>
              <a:prstGeom prst="straightConnector1">
                <a:avLst/>
              </a:prstGeom>
              <a:ln w="349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TextBox 111">
                <a:extLst>
                  <a:ext uri="{FF2B5EF4-FFF2-40B4-BE49-F238E27FC236}">
                    <a16:creationId xmlns:a16="http://schemas.microsoft.com/office/drawing/2014/main" id="{C59CB112-775A-4335-815B-61D5FBD29359}"/>
                  </a:ext>
                </a:extLst>
              </p:cNvPr>
              <p:cNvSpPr txBox="1"/>
              <p:nvPr/>
            </p:nvSpPr>
            <p:spPr>
              <a:xfrm>
                <a:off x="7473860" y="4387243"/>
                <a:ext cx="2637666" cy="23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400" dirty="0">
                    <a:solidFill>
                      <a:schemeClr val="bg1"/>
                    </a:solidFill>
                  </a:rPr>
                  <a:t>Объединенное диспетчерское управление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9572874E-AE8F-4041-8F76-45A4C34A1893}"/>
                  </a:ext>
                </a:extLst>
              </p:cNvPr>
              <p:cNvSpPr txBox="1"/>
              <p:nvPr/>
            </p:nvSpPr>
            <p:spPr>
              <a:xfrm>
                <a:off x="7727146" y="5401074"/>
                <a:ext cx="2105656" cy="489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Информационная модель АО «СО ЕЭС»</a:t>
                </a:r>
              </a:p>
            </p:txBody>
          </p:sp>
        </p:grpSp>
        <p:sp>
          <p:nvSpPr>
            <p:cNvPr id="117" name="Прямоугольник: скругленные углы 116">
              <a:extLst>
                <a:ext uri="{FF2B5EF4-FFF2-40B4-BE49-F238E27FC236}">
                  <a16:creationId xmlns:a16="http://schemas.microsoft.com/office/drawing/2014/main" id="{AA179606-3E6E-44DC-8D71-E402A7586814}"/>
                </a:ext>
              </a:extLst>
            </p:cNvPr>
            <p:cNvSpPr/>
            <p:nvPr/>
          </p:nvSpPr>
          <p:spPr>
            <a:xfrm>
              <a:off x="4353364" y="1217866"/>
              <a:ext cx="1989810" cy="47573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888414C-DFDA-4BEF-9837-1E813F4247D8}"/>
                </a:ext>
              </a:extLst>
            </p:cNvPr>
            <p:cNvSpPr/>
            <p:nvPr/>
          </p:nvSpPr>
          <p:spPr>
            <a:xfrm>
              <a:off x="195215" y="2656033"/>
              <a:ext cx="2981698" cy="153830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85283021-963F-47A1-8258-15AF0CD0DC76}"/>
                </a:ext>
              </a:extLst>
            </p:cNvPr>
            <p:cNvGrpSpPr/>
            <p:nvPr/>
          </p:nvGrpSpPr>
          <p:grpSpPr>
            <a:xfrm>
              <a:off x="2076589" y="2916948"/>
              <a:ext cx="685800" cy="693738"/>
              <a:chOff x="2459038" y="4594225"/>
              <a:chExt cx="685800" cy="693738"/>
            </a:xfrm>
          </p:grpSpPr>
          <p:sp>
            <p:nvSpPr>
              <p:cNvPr id="127" name="Oval 291">
                <a:extLst>
                  <a:ext uri="{FF2B5EF4-FFF2-40B4-BE49-F238E27FC236}">
                    <a16:creationId xmlns:a16="http://schemas.microsoft.com/office/drawing/2014/main" id="{8C603821-42CB-4090-A3BA-8C9E793DE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038" y="4594225"/>
                <a:ext cx="685800" cy="693738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Rectangle 292">
                <a:extLst>
                  <a:ext uri="{FF2B5EF4-FFF2-40B4-BE49-F238E27FC236}">
                    <a16:creationId xmlns:a16="http://schemas.microsoft.com/office/drawing/2014/main" id="{7057506B-A918-4FFE-AB3F-AFEE2361C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4940300"/>
                <a:ext cx="382587" cy="234950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Rectangle 293">
                <a:extLst>
                  <a:ext uri="{FF2B5EF4-FFF2-40B4-BE49-F238E27FC236}">
                    <a16:creationId xmlns:a16="http://schemas.microsoft.com/office/drawing/2014/main" id="{A9B73D03-E26D-4DE3-85D7-BA95DB9D5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4940300"/>
                <a:ext cx="382587" cy="234950"/>
              </a:xfrm>
              <a:prstGeom prst="rect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Rectangle 294">
                <a:extLst>
                  <a:ext uri="{FF2B5EF4-FFF2-40B4-BE49-F238E27FC236}">
                    <a16:creationId xmlns:a16="http://schemas.microsoft.com/office/drawing/2014/main" id="{62F47C3A-E152-44B1-9ABD-4D44413F1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263" y="4916488"/>
                <a:ext cx="77787" cy="476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Line 295">
                <a:extLst>
                  <a:ext uri="{FF2B5EF4-FFF2-40B4-BE49-F238E27FC236}">
                    <a16:creationId xmlns:a16="http://schemas.microsoft.com/office/drawing/2014/main" id="{D1185ACA-A3CB-4144-AAAE-CA0C63C41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30525" y="4703763"/>
                <a:ext cx="12700" cy="236538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Line 296">
                <a:extLst>
                  <a:ext uri="{FF2B5EF4-FFF2-40B4-BE49-F238E27FC236}">
                    <a16:creationId xmlns:a16="http://schemas.microsoft.com/office/drawing/2014/main" id="{1A8EEFFA-5D85-46C4-80C3-C9612E4D8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4703763"/>
                <a:ext cx="12700" cy="236538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Line 297">
                <a:extLst>
                  <a:ext uri="{FF2B5EF4-FFF2-40B4-BE49-F238E27FC236}">
                    <a16:creationId xmlns:a16="http://schemas.microsoft.com/office/drawing/2014/main" id="{2E827C63-823D-41EF-8C0F-384DDE3C6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74963" y="4703763"/>
                <a:ext cx="55562" cy="0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98">
                <a:extLst>
                  <a:ext uri="{FF2B5EF4-FFF2-40B4-BE49-F238E27FC236}">
                    <a16:creationId xmlns:a16="http://schemas.microsoft.com/office/drawing/2014/main" id="{8AAA1FE5-C12C-4F27-A2A3-3D8858D7B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550" y="4616450"/>
                <a:ext cx="142875" cy="87313"/>
              </a:xfrm>
              <a:custGeom>
                <a:avLst/>
                <a:gdLst>
                  <a:gd name="T0" fmla="*/ 0 w 90"/>
                  <a:gd name="T1" fmla="*/ 29 h 55"/>
                  <a:gd name="T2" fmla="*/ 39 w 90"/>
                  <a:gd name="T3" fmla="*/ 38 h 55"/>
                  <a:gd name="T4" fmla="*/ 90 w 90"/>
                  <a:gd name="T5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55">
                    <a:moveTo>
                      <a:pt x="0" y="29"/>
                    </a:moveTo>
                    <a:cubicBezTo>
                      <a:pt x="9" y="55"/>
                      <a:pt x="27" y="50"/>
                      <a:pt x="39" y="38"/>
                    </a:cubicBezTo>
                    <a:cubicBezTo>
                      <a:pt x="54" y="23"/>
                      <a:pt x="62" y="0"/>
                      <a:pt x="90" y="29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Rectangle 299">
                <a:extLst>
                  <a:ext uri="{FF2B5EF4-FFF2-40B4-BE49-F238E27FC236}">
                    <a16:creationId xmlns:a16="http://schemas.microsoft.com/office/drawing/2014/main" id="{48CD817C-7F6A-4E7C-84CB-2589CD131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5091113"/>
                <a:ext cx="76200" cy="57150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Rectangle 300">
                <a:extLst>
                  <a:ext uri="{FF2B5EF4-FFF2-40B4-BE49-F238E27FC236}">
                    <a16:creationId xmlns:a16="http://schemas.microsoft.com/office/drawing/2014/main" id="{E3B2376C-4D56-4590-AF22-1346E4A32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5091113"/>
                <a:ext cx="76200" cy="57150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Rectangle 301">
                <a:extLst>
                  <a:ext uri="{FF2B5EF4-FFF2-40B4-BE49-F238E27FC236}">
                    <a16:creationId xmlns:a16="http://schemas.microsoft.com/office/drawing/2014/main" id="{122CACCC-2808-4B0D-B03E-2745CC1F4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5002213"/>
                <a:ext cx="44450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Rectangle 302">
                <a:extLst>
                  <a:ext uri="{FF2B5EF4-FFF2-40B4-BE49-F238E27FC236}">
                    <a16:creationId xmlns:a16="http://schemas.microsoft.com/office/drawing/2014/main" id="{A98E511D-B2B3-4957-AFAE-058A939E3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5002213"/>
                <a:ext cx="44450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Rectangle 303">
                <a:extLst>
                  <a:ext uri="{FF2B5EF4-FFF2-40B4-BE49-F238E27FC236}">
                    <a16:creationId xmlns:a16="http://schemas.microsoft.com/office/drawing/2014/main" id="{04AD28A6-D5B1-4CA9-8642-3F8E8BF22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5002213"/>
                <a:ext cx="44450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Rectangle 304">
                <a:extLst>
                  <a:ext uri="{FF2B5EF4-FFF2-40B4-BE49-F238E27FC236}">
                    <a16:creationId xmlns:a16="http://schemas.microsoft.com/office/drawing/2014/main" id="{7EA73DE2-EB0B-42C3-9578-2F5548D9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5002213"/>
                <a:ext cx="44450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Rectangle 305">
                <a:extLst>
                  <a:ext uri="{FF2B5EF4-FFF2-40B4-BE49-F238E27FC236}">
                    <a16:creationId xmlns:a16="http://schemas.microsoft.com/office/drawing/2014/main" id="{62BC8AC3-E8C8-4B59-AFBB-F84610F5E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0" y="5002213"/>
                <a:ext cx="42862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Rectangle 306">
                <a:extLst>
                  <a:ext uri="{FF2B5EF4-FFF2-40B4-BE49-F238E27FC236}">
                    <a16:creationId xmlns:a16="http://schemas.microsoft.com/office/drawing/2014/main" id="{ECD37BBD-6514-4B9F-8850-780CBC74B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0" y="5002213"/>
                <a:ext cx="42862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Rectangle 307">
                <a:extLst>
                  <a:ext uri="{FF2B5EF4-FFF2-40B4-BE49-F238E27FC236}">
                    <a16:creationId xmlns:a16="http://schemas.microsoft.com/office/drawing/2014/main" id="{E27EC430-BA1F-4E50-8601-996D2B0D8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638" y="5002213"/>
                <a:ext cx="42862" cy="349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Rectangle 308">
                <a:extLst>
                  <a:ext uri="{FF2B5EF4-FFF2-40B4-BE49-F238E27FC236}">
                    <a16:creationId xmlns:a16="http://schemas.microsoft.com/office/drawing/2014/main" id="{4CEB8C6A-EF9F-4BCC-8AD8-36D1B627E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638" y="5002213"/>
                <a:ext cx="42862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9DC2341D-F4F0-41E2-A984-61B703B128C9}"/>
                </a:ext>
              </a:extLst>
            </p:cNvPr>
            <p:cNvGrpSpPr/>
            <p:nvPr/>
          </p:nvGrpSpPr>
          <p:grpSpPr>
            <a:xfrm>
              <a:off x="1343164" y="2925319"/>
              <a:ext cx="685800" cy="693738"/>
              <a:chOff x="3470275" y="4594225"/>
              <a:chExt cx="685800" cy="693738"/>
            </a:xfrm>
          </p:grpSpPr>
          <p:sp>
            <p:nvSpPr>
              <p:cNvPr id="147" name="Oval 315">
                <a:extLst>
                  <a:ext uri="{FF2B5EF4-FFF2-40B4-BE49-F238E27FC236}">
                    <a16:creationId xmlns:a16="http://schemas.microsoft.com/office/drawing/2014/main" id="{3360EA66-BAC1-44C5-B6E6-F9E801A19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275" y="4594225"/>
                <a:ext cx="685800" cy="693738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316">
                <a:extLst>
                  <a:ext uri="{FF2B5EF4-FFF2-40B4-BE49-F238E27FC236}">
                    <a16:creationId xmlns:a16="http://schemas.microsoft.com/office/drawing/2014/main" id="{C0390022-A154-44B3-9F77-744619B9F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4694238"/>
                <a:ext cx="314325" cy="487363"/>
              </a:xfrm>
              <a:custGeom>
                <a:avLst/>
                <a:gdLst>
                  <a:gd name="T0" fmla="*/ 6 w 535"/>
                  <a:gd name="T1" fmla="*/ 825 h 825"/>
                  <a:gd name="T2" fmla="*/ 529 w 535"/>
                  <a:gd name="T3" fmla="*/ 825 h 825"/>
                  <a:gd name="T4" fmla="*/ 535 w 535"/>
                  <a:gd name="T5" fmla="*/ 819 h 825"/>
                  <a:gd name="T6" fmla="*/ 535 w 535"/>
                  <a:gd name="T7" fmla="*/ 6 h 825"/>
                  <a:gd name="T8" fmla="*/ 529 w 535"/>
                  <a:gd name="T9" fmla="*/ 0 h 825"/>
                  <a:gd name="T10" fmla="*/ 6 w 535"/>
                  <a:gd name="T11" fmla="*/ 0 h 825"/>
                  <a:gd name="T12" fmla="*/ 0 w 535"/>
                  <a:gd name="T13" fmla="*/ 6 h 825"/>
                  <a:gd name="T14" fmla="*/ 0 w 535"/>
                  <a:gd name="T15" fmla="*/ 819 h 825"/>
                  <a:gd name="T16" fmla="*/ 6 w 535"/>
                  <a:gd name="T17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825">
                    <a:moveTo>
                      <a:pt x="6" y="825"/>
                    </a:moveTo>
                    <a:lnTo>
                      <a:pt x="529" y="825"/>
                    </a:lnTo>
                    <a:cubicBezTo>
                      <a:pt x="532" y="825"/>
                      <a:pt x="535" y="823"/>
                      <a:pt x="535" y="819"/>
                    </a:cubicBezTo>
                    <a:lnTo>
                      <a:pt x="535" y="6"/>
                    </a:lnTo>
                    <a:cubicBezTo>
                      <a:pt x="535" y="2"/>
                      <a:pt x="532" y="0"/>
                      <a:pt x="529" y="0"/>
                    </a:cubicBezTo>
                    <a:lnTo>
                      <a:pt x="6" y="0"/>
                    </a:lnTo>
                    <a:cubicBezTo>
                      <a:pt x="2" y="0"/>
                      <a:pt x="0" y="2"/>
                      <a:pt x="0" y="6"/>
                    </a:cubicBezTo>
                    <a:lnTo>
                      <a:pt x="0" y="819"/>
                    </a:lnTo>
                    <a:cubicBezTo>
                      <a:pt x="0" y="823"/>
                      <a:pt x="2" y="825"/>
                      <a:pt x="6" y="825"/>
                    </a:cubicBezTo>
                    <a:close/>
                  </a:path>
                </a:pathLst>
              </a:cu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317">
                <a:extLst>
                  <a:ext uri="{FF2B5EF4-FFF2-40B4-BE49-F238E27FC236}">
                    <a16:creationId xmlns:a16="http://schemas.microsoft.com/office/drawing/2014/main" id="{DD3D5E95-8884-4BD3-8A90-CC6FA3874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4694238"/>
                <a:ext cx="314325" cy="487363"/>
              </a:xfrm>
              <a:custGeom>
                <a:avLst/>
                <a:gdLst>
                  <a:gd name="T0" fmla="*/ 6 w 535"/>
                  <a:gd name="T1" fmla="*/ 825 h 825"/>
                  <a:gd name="T2" fmla="*/ 529 w 535"/>
                  <a:gd name="T3" fmla="*/ 825 h 825"/>
                  <a:gd name="T4" fmla="*/ 535 w 535"/>
                  <a:gd name="T5" fmla="*/ 819 h 825"/>
                  <a:gd name="T6" fmla="*/ 535 w 535"/>
                  <a:gd name="T7" fmla="*/ 6 h 825"/>
                  <a:gd name="T8" fmla="*/ 529 w 535"/>
                  <a:gd name="T9" fmla="*/ 0 h 825"/>
                  <a:gd name="T10" fmla="*/ 6 w 535"/>
                  <a:gd name="T11" fmla="*/ 0 h 825"/>
                  <a:gd name="T12" fmla="*/ 0 w 535"/>
                  <a:gd name="T13" fmla="*/ 6 h 825"/>
                  <a:gd name="T14" fmla="*/ 0 w 535"/>
                  <a:gd name="T15" fmla="*/ 819 h 825"/>
                  <a:gd name="T16" fmla="*/ 6 w 535"/>
                  <a:gd name="T17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825">
                    <a:moveTo>
                      <a:pt x="6" y="825"/>
                    </a:moveTo>
                    <a:lnTo>
                      <a:pt x="529" y="825"/>
                    </a:lnTo>
                    <a:cubicBezTo>
                      <a:pt x="532" y="825"/>
                      <a:pt x="535" y="823"/>
                      <a:pt x="535" y="819"/>
                    </a:cubicBezTo>
                    <a:lnTo>
                      <a:pt x="535" y="6"/>
                    </a:lnTo>
                    <a:cubicBezTo>
                      <a:pt x="535" y="2"/>
                      <a:pt x="532" y="0"/>
                      <a:pt x="529" y="0"/>
                    </a:cubicBezTo>
                    <a:lnTo>
                      <a:pt x="6" y="0"/>
                    </a:lnTo>
                    <a:cubicBezTo>
                      <a:pt x="2" y="0"/>
                      <a:pt x="0" y="2"/>
                      <a:pt x="0" y="6"/>
                    </a:cubicBezTo>
                    <a:lnTo>
                      <a:pt x="0" y="819"/>
                    </a:lnTo>
                    <a:cubicBezTo>
                      <a:pt x="0" y="823"/>
                      <a:pt x="2" y="825"/>
                      <a:pt x="6" y="8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Rectangle 318">
                <a:extLst>
                  <a:ext uri="{FF2B5EF4-FFF2-40B4-BE49-F238E27FC236}">
                    <a16:creationId xmlns:a16="http://schemas.microsoft.com/office/drawing/2014/main" id="{11C3562B-F000-4387-94DF-8D68D3422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0" y="5060950"/>
                <a:ext cx="76200" cy="9207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Rectangle 319">
                <a:extLst>
                  <a:ext uri="{FF2B5EF4-FFF2-40B4-BE49-F238E27FC236}">
                    <a16:creationId xmlns:a16="http://schemas.microsoft.com/office/drawing/2014/main" id="{9D47D141-1E29-4926-A4EE-47CD5B94C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0" y="5060950"/>
                <a:ext cx="76200" cy="9207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Rectangle 320">
                <a:extLst>
                  <a:ext uri="{FF2B5EF4-FFF2-40B4-BE49-F238E27FC236}">
                    <a16:creationId xmlns:a16="http://schemas.microsoft.com/office/drawing/2014/main" id="{A8B96E47-DBA2-48A9-97E1-F77676511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9530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Rectangle 321">
                <a:extLst>
                  <a:ext uri="{FF2B5EF4-FFF2-40B4-BE49-F238E27FC236}">
                    <a16:creationId xmlns:a16="http://schemas.microsoft.com/office/drawing/2014/main" id="{E6954052-8736-4D46-97F5-32F8BAC61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9530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Rectangle 322">
                <a:extLst>
                  <a:ext uri="{FF2B5EF4-FFF2-40B4-BE49-F238E27FC236}">
                    <a16:creationId xmlns:a16="http://schemas.microsoft.com/office/drawing/2014/main" id="{97813D10-DA6F-4B62-82A1-BDA4BA682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953000"/>
                <a:ext cx="38100" cy="619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Rectangle 323">
                <a:extLst>
                  <a:ext uri="{FF2B5EF4-FFF2-40B4-BE49-F238E27FC236}">
                    <a16:creationId xmlns:a16="http://schemas.microsoft.com/office/drawing/2014/main" id="{8C81C8B0-C280-4E44-AB94-E80A3A5D0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953000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Rectangle 324">
                <a:extLst>
                  <a:ext uri="{FF2B5EF4-FFF2-40B4-BE49-F238E27FC236}">
                    <a16:creationId xmlns:a16="http://schemas.microsoft.com/office/drawing/2014/main" id="{4FEDEF7D-4E3B-48EA-B992-DF307B9C7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9530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Rectangle 325">
                <a:extLst>
                  <a:ext uri="{FF2B5EF4-FFF2-40B4-BE49-F238E27FC236}">
                    <a16:creationId xmlns:a16="http://schemas.microsoft.com/office/drawing/2014/main" id="{F2E61813-06E7-407F-8BBC-A35D1D0E5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9530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Rectangle 326">
                <a:extLst>
                  <a:ext uri="{FF2B5EF4-FFF2-40B4-BE49-F238E27FC236}">
                    <a16:creationId xmlns:a16="http://schemas.microsoft.com/office/drawing/2014/main" id="{4AE165E0-31EC-4E55-BED2-0BC0D2B55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748213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Rectangle 327">
                <a:extLst>
                  <a:ext uri="{FF2B5EF4-FFF2-40B4-BE49-F238E27FC236}">
                    <a16:creationId xmlns:a16="http://schemas.microsoft.com/office/drawing/2014/main" id="{23D68A54-2296-426F-AD45-8BC464EF6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748213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Rectangle 328">
                <a:extLst>
                  <a:ext uri="{FF2B5EF4-FFF2-40B4-BE49-F238E27FC236}">
                    <a16:creationId xmlns:a16="http://schemas.microsoft.com/office/drawing/2014/main" id="{CD21495E-3F09-4C49-A419-204F209E6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748213"/>
                <a:ext cx="38100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Rectangle 329">
                <a:extLst>
                  <a:ext uri="{FF2B5EF4-FFF2-40B4-BE49-F238E27FC236}">
                    <a16:creationId xmlns:a16="http://schemas.microsoft.com/office/drawing/2014/main" id="{D3389BE5-6512-49AC-A34B-B64FDCED8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748213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Rectangle 330">
                <a:extLst>
                  <a:ext uri="{FF2B5EF4-FFF2-40B4-BE49-F238E27FC236}">
                    <a16:creationId xmlns:a16="http://schemas.microsoft.com/office/drawing/2014/main" id="{F1B4B97A-01BE-4DA9-85E1-2EC54DF02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748213"/>
                <a:ext cx="39687" cy="619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Rectangle 331">
                <a:extLst>
                  <a:ext uri="{FF2B5EF4-FFF2-40B4-BE49-F238E27FC236}">
                    <a16:creationId xmlns:a16="http://schemas.microsoft.com/office/drawing/2014/main" id="{A6D99118-2F66-4FCF-9C1B-DDD35B931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748213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Rectangle 332">
                <a:extLst>
                  <a:ext uri="{FF2B5EF4-FFF2-40B4-BE49-F238E27FC236}">
                    <a16:creationId xmlns:a16="http://schemas.microsoft.com/office/drawing/2014/main" id="{273CC503-0CB4-468D-98B2-8DEA18241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8514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Rectangle 333">
                <a:extLst>
                  <a:ext uri="{FF2B5EF4-FFF2-40B4-BE49-F238E27FC236}">
                    <a16:creationId xmlns:a16="http://schemas.microsoft.com/office/drawing/2014/main" id="{D399FFF7-52BE-468E-AAEE-7B18CEB7A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8514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Rectangle 334">
                <a:extLst>
                  <a:ext uri="{FF2B5EF4-FFF2-40B4-BE49-F238E27FC236}">
                    <a16:creationId xmlns:a16="http://schemas.microsoft.com/office/drawing/2014/main" id="{AAF2EE18-D0E1-4590-AA96-BD9C0D884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851400"/>
                <a:ext cx="38100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Rectangle 335">
                <a:extLst>
                  <a:ext uri="{FF2B5EF4-FFF2-40B4-BE49-F238E27FC236}">
                    <a16:creationId xmlns:a16="http://schemas.microsoft.com/office/drawing/2014/main" id="{371AF84A-2D02-4562-88FD-A61080466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851400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Rectangle 336">
                <a:extLst>
                  <a:ext uri="{FF2B5EF4-FFF2-40B4-BE49-F238E27FC236}">
                    <a16:creationId xmlns:a16="http://schemas.microsoft.com/office/drawing/2014/main" id="{E70763CA-0FED-45E7-9EA8-973579F62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8514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Rectangle 337">
                <a:extLst>
                  <a:ext uri="{FF2B5EF4-FFF2-40B4-BE49-F238E27FC236}">
                    <a16:creationId xmlns:a16="http://schemas.microsoft.com/office/drawing/2014/main" id="{BE44F014-E8D5-4001-B4AE-4EC5C4390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8514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1B5410E2-CC37-4FBA-8DE9-5DE7221EBCE1}"/>
                </a:ext>
              </a:extLst>
            </p:cNvPr>
            <p:cNvGrpSpPr/>
            <p:nvPr/>
          </p:nvGrpSpPr>
          <p:grpSpPr>
            <a:xfrm>
              <a:off x="589896" y="2913773"/>
              <a:ext cx="685800" cy="698500"/>
              <a:chOff x="7023100" y="4592638"/>
              <a:chExt cx="685800" cy="698500"/>
            </a:xfrm>
          </p:grpSpPr>
          <p:sp>
            <p:nvSpPr>
              <p:cNvPr id="171" name="Oval 396">
                <a:extLst>
                  <a:ext uri="{FF2B5EF4-FFF2-40B4-BE49-F238E27FC236}">
                    <a16:creationId xmlns:a16="http://schemas.microsoft.com/office/drawing/2014/main" id="{7A59DD35-B275-42A6-86F3-EB177A428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100" y="4595813"/>
                <a:ext cx="685800" cy="695325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Oval 397">
                <a:extLst>
                  <a:ext uri="{FF2B5EF4-FFF2-40B4-BE49-F238E27FC236}">
                    <a16:creationId xmlns:a16="http://schemas.microsoft.com/office/drawing/2014/main" id="{FC263D53-9518-4EFA-B6DB-D7F779306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100" y="4595813"/>
                <a:ext cx="685800" cy="695325"/>
              </a:xfrm>
              <a:prstGeom prst="ellipse">
                <a:avLst/>
              </a:prstGeom>
              <a:noFill/>
              <a:ln w="25400" cap="rnd">
                <a:solidFill>
                  <a:srgbClr val="003C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Rectangle 398">
                <a:extLst>
                  <a:ext uri="{FF2B5EF4-FFF2-40B4-BE49-F238E27FC236}">
                    <a16:creationId xmlns:a16="http://schemas.microsoft.com/office/drawing/2014/main" id="{BEAB17BB-FF49-48B6-9708-EBF292FCA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4946650"/>
                <a:ext cx="409575" cy="16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Rectangle 399">
                <a:extLst>
                  <a:ext uri="{FF2B5EF4-FFF2-40B4-BE49-F238E27FC236}">
                    <a16:creationId xmlns:a16="http://schemas.microsoft.com/office/drawing/2014/main" id="{F1FBBACD-C0C9-4570-8D35-FDAD8E397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4946650"/>
                <a:ext cx="409575" cy="165100"/>
              </a:xfrm>
              <a:prstGeom prst="rect">
                <a:avLst/>
              </a:prstGeom>
              <a:noFill/>
              <a:ln w="25400" cap="rnd">
                <a:solidFill>
                  <a:srgbClr val="85B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Rectangle 400">
                <a:extLst>
                  <a:ext uri="{FF2B5EF4-FFF2-40B4-BE49-F238E27FC236}">
                    <a16:creationId xmlns:a16="http://schemas.microsoft.com/office/drawing/2014/main" id="{8A5E1616-B45B-4EE7-846A-EE711634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488" y="4746625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Oval 401">
                <a:extLst>
                  <a:ext uri="{FF2B5EF4-FFF2-40B4-BE49-F238E27FC236}">
                    <a16:creationId xmlns:a16="http://schemas.microsoft.com/office/drawing/2014/main" id="{C1227704-DC0C-4629-8E9A-1279393CD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488" y="4718050"/>
                <a:ext cx="65087" cy="6826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402">
                <a:extLst>
                  <a:ext uri="{FF2B5EF4-FFF2-40B4-BE49-F238E27FC236}">
                    <a16:creationId xmlns:a16="http://schemas.microsoft.com/office/drawing/2014/main" id="{6709FA93-6A28-4BC9-B0BC-26ABA5152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6885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403">
                <a:extLst>
                  <a:ext uri="{FF2B5EF4-FFF2-40B4-BE49-F238E27FC236}">
                    <a16:creationId xmlns:a16="http://schemas.microsoft.com/office/drawing/2014/main" id="{60546A7D-3811-4433-A536-532CE4BC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6885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404">
                <a:extLst>
                  <a:ext uri="{FF2B5EF4-FFF2-40B4-BE49-F238E27FC236}">
                    <a16:creationId xmlns:a16="http://schemas.microsoft.com/office/drawing/2014/main" id="{0F18C61B-3C55-4047-BD1A-C5D0F37C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405">
                <a:extLst>
                  <a:ext uri="{FF2B5EF4-FFF2-40B4-BE49-F238E27FC236}">
                    <a16:creationId xmlns:a16="http://schemas.microsoft.com/office/drawing/2014/main" id="{E4EAA73C-4B7D-47B1-9008-503A3C54C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406">
                <a:extLst>
                  <a:ext uri="{FF2B5EF4-FFF2-40B4-BE49-F238E27FC236}">
                    <a16:creationId xmlns:a16="http://schemas.microsoft.com/office/drawing/2014/main" id="{1E50DD8A-E4DF-4504-A57B-84EEFFD5A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65688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407">
                <a:extLst>
                  <a:ext uri="{FF2B5EF4-FFF2-40B4-BE49-F238E27FC236}">
                    <a16:creationId xmlns:a16="http://schemas.microsoft.com/office/drawing/2014/main" id="{B24614BF-2438-4434-BA40-1C1989A3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65688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Rectangle 408">
                <a:extLst>
                  <a:ext uri="{FF2B5EF4-FFF2-40B4-BE49-F238E27FC236}">
                    <a16:creationId xmlns:a16="http://schemas.microsoft.com/office/drawing/2014/main" id="{F152A59D-0FDC-447A-AC83-6F5F62F51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9013" y="4745038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Oval 409">
                <a:extLst>
                  <a:ext uri="{FF2B5EF4-FFF2-40B4-BE49-F238E27FC236}">
                    <a16:creationId xmlns:a16="http://schemas.microsoft.com/office/drawing/2014/main" id="{0AA24F07-2893-4E0E-9C7A-BD1957147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9013" y="4716463"/>
                <a:ext cx="65087" cy="666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410">
                <a:extLst>
                  <a:ext uri="{FF2B5EF4-FFF2-40B4-BE49-F238E27FC236}">
                    <a16:creationId xmlns:a16="http://schemas.microsoft.com/office/drawing/2014/main" id="{7B3892B6-DE6F-4EA0-955A-48CB4DDF0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411">
                <a:extLst>
                  <a:ext uri="{FF2B5EF4-FFF2-40B4-BE49-F238E27FC236}">
                    <a16:creationId xmlns:a16="http://schemas.microsoft.com/office/drawing/2014/main" id="{28BF8FE6-1361-4721-9473-0F271D6D5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412">
                <a:extLst>
                  <a:ext uri="{FF2B5EF4-FFF2-40B4-BE49-F238E27FC236}">
                    <a16:creationId xmlns:a16="http://schemas.microsoft.com/office/drawing/2014/main" id="{4318EF27-1C56-4E09-B0E0-C20AE8811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413">
                <a:extLst>
                  <a:ext uri="{FF2B5EF4-FFF2-40B4-BE49-F238E27FC236}">
                    <a16:creationId xmlns:a16="http://schemas.microsoft.com/office/drawing/2014/main" id="{BC1E6A2A-FFAA-4BD0-86AC-15CCDEFE7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414">
                <a:extLst>
                  <a:ext uri="{FF2B5EF4-FFF2-40B4-BE49-F238E27FC236}">
                    <a16:creationId xmlns:a16="http://schemas.microsoft.com/office/drawing/2014/main" id="{6882AD57-7965-4419-90B7-2316B7BF5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415">
                <a:extLst>
                  <a:ext uri="{FF2B5EF4-FFF2-40B4-BE49-F238E27FC236}">
                    <a16:creationId xmlns:a16="http://schemas.microsoft.com/office/drawing/2014/main" id="{7C3020B2-4781-459B-B79C-4061285F2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Rectangle 416">
                <a:extLst>
                  <a:ext uri="{FF2B5EF4-FFF2-40B4-BE49-F238E27FC236}">
                    <a16:creationId xmlns:a16="http://schemas.microsoft.com/office/drawing/2014/main" id="{E2BD4FF4-2337-4B74-934A-6BF112741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745038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Oval 417">
                <a:extLst>
                  <a:ext uri="{FF2B5EF4-FFF2-40B4-BE49-F238E27FC236}">
                    <a16:creationId xmlns:a16="http://schemas.microsoft.com/office/drawing/2014/main" id="{A425C427-44BF-4AF6-91AE-376FE4988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716463"/>
                <a:ext cx="65087" cy="666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418">
                <a:extLst>
                  <a:ext uri="{FF2B5EF4-FFF2-40B4-BE49-F238E27FC236}">
                    <a16:creationId xmlns:a16="http://schemas.microsoft.com/office/drawing/2014/main" id="{D2A9EF5C-24D0-4B45-AE96-3789E7E7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419">
                <a:extLst>
                  <a:ext uri="{FF2B5EF4-FFF2-40B4-BE49-F238E27FC236}">
                    <a16:creationId xmlns:a16="http://schemas.microsoft.com/office/drawing/2014/main" id="{821A7EDB-ED9F-42F6-93EF-9EBBB052D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420">
                <a:extLst>
                  <a:ext uri="{FF2B5EF4-FFF2-40B4-BE49-F238E27FC236}">
                    <a16:creationId xmlns:a16="http://schemas.microsoft.com/office/drawing/2014/main" id="{F74DC4A1-088F-44A6-8000-5AB9A0567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21">
                <a:extLst>
                  <a:ext uri="{FF2B5EF4-FFF2-40B4-BE49-F238E27FC236}">
                    <a16:creationId xmlns:a16="http://schemas.microsoft.com/office/drawing/2014/main" id="{ED75A5D8-AADB-41BD-AD2B-C1DA010B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22">
                <a:extLst>
                  <a:ext uri="{FF2B5EF4-FFF2-40B4-BE49-F238E27FC236}">
                    <a16:creationId xmlns:a16="http://schemas.microsoft.com/office/drawing/2014/main" id="{009581FF-8524-4A37-A127-49F8B33C7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3">
                <a:extLst>
                  <a:ext uri="{FF2B5EF4-FFF2-40B4-BE49-F238E27FC236}">
                    <a16:creationId xmlns:a16="http://schemas.microsoft.com/office/drawing/2014/main" id="{0DB1D38C-EC7B-45FC-84DC-7884F02B3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Line 424">
                <a:extLst>
                  <a:ext uri="{FF2B5EF4-FFF2-40B4-BE49-F238E27FC236}">
                    <a16:creationId xmlns:a16="http://schemas.microsoft.com/office/drawing/2014/main" id="{90A6896A-3CDC-4C37-B87D-FA83B9A6A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3275" y="4929188"/>
                <a:ext cx="434975" cy="0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Line 425">
                <a:extLst>
                  <a:ext uri="{FF2B5EF4-FFF2-40B4-BE49-F238E27FC236}">
                    <a16:creationId xmlns:a16="http://schemas.microsoft.com/office/drawing/2014/main" id="{54185A00-7918-4835-B3B5-C2DBBB665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3275" y="5126038"/>
                <a:ext cx="434975" cy="0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26">
                <a:extLst>
                  <a:ext uri="{FF2B5EF4-FFF2-40B4-BE49-F238E27FC236}">
                    <a16:creationId xmlns:a16="http://schemas.microsoft.com/office/drawing/2014/main" id="{7DDAF44B-0AC7-456C-BB89-08ED02AEB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63" y="4652963"/>
                <a:ext cx="38100" cy="49213"/>
              </a:xfrm>
              <a:custGeom>
                <a:avLst/>
                <a:gdLst>
                  <a:gd name="T0" fmla="*/ 24 w 24"/>
                  <a:gd name="T1" fmla="*/ 0 h 31"/>
                  <a:gd name="T2" fmla="*/ 0 w 24"/>
                  <a:gd name="T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31">
                    <a:moveTo>
                      <a:pt x="24" y="0"/>
                    </a:moveTo>
                    <a:cubicBezTo>
                      <a:pt x="21" y="19"/>
                      <a:pt x="10" y="31"/>
                      <a:pt x="0" y="27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27">
                <a:extLst>
                  <a:ext uri="{FF2B5EF4-FFF2-40B4-BE49-F238E27FC236}">
                    <a16:creationId xmlns:a16="http://schemas.microsoft.com/office/drawing/2014/main" id="{0D82BE45-C347-4264-89A7-388816C7B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4592638"/>
                <a:ext cx="106362" cy="106363"/>
              </a:xfrm>
              <a:custGeom>
                <a:avLst/>
                <a:gdLst>
                  <a:gd name="T0" fmla="*/ 67 w 67"/>
                  <a:gd name="T1" fmla="*/ 0 h 67"/>
                  <a:gd name="T2" fmla="*/ 0 w 67"/>
                  <a:gd name="T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cubicBezTo>
                      <a:pt x="45" y="36"/>
                      <a:pt x="16" y="66"/>
                      <a:pt x="0" y="67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28">
                <a:extLst>
                  <a:ext uri="{FF2B5EF4-FFF2-40B4-BE49-F238E27FC236}">
                    <a16:creationId xmlns:a16="http://schemas.microsoft.com/office/drawing/2014/main" id="{87EAA81A-2949-4181-AAFE-88531ED9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5" y="4606925"/>
                <a:ext cx="84137" cy="92075"/>
              </a:xfrm>
              <a:custGeom>
                <a:avLst/>
                <a:gdLst>
                  <a:gd name="T0" fmla="*/ 53 w 53"/>
                  <a:gd name="T1" fmla="*/ 0 h 58"/>
                  <a:gd name="T2" fmla="*/ 0 w 53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58">
                    <a:moveTo>
                      <a:pt x="53" y="0"/>
                    </a:moveTo>
                    <a:cubicBezTo>
                      <a:pt x="38" y="32"/>
                      <a:pt x="14" y="58"/>
                      <a:pt x="0" y="58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Line 429">
                <a:extLst>
                  <a:ext uri="{FF2B5EF4-FFF2-40B4-BE49-F238E27FC236}">
                    <a16:creationId xmlns:a16="http://schemas.microsoft.com/office/drawing/2014/main" id="{E5DBB934-13BF-494A-952F-E3CBF2C96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45363" y="5016500"/>
                <a:ext cx="46037" cy="4762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30">
                <a:extLst>
                  <a:ext uri="{FF2B5EF4-FFF2-40B4-BE49-F238E27FC236}">
                    <a16:creationId xmlns:a16="http://schemas.microsoft.com/office/drawing/2014/main" id="{5D49F812-FE50-4769-BC16-5E9D950D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5041900"/>
                <a:ext cx="50800" cy="52388"/>
              </a:xfrm>
              <a:custGeom>
                <a:avLst/>
                <a:gdLst>
                  <a:gd name="T0" fmla="*/ 32 w 32"/>
                  <a:gd name="T1" fmla="*/ 22 h 33"/>
                  <a:gd name="T2" fmla="*/ 0 w 32"/>
                  <a:gd name="T3" fmla="*/ 33 h 33"/>
                  <a:gd name="T4" fmla="*/ 10 w 32"/>
                  <a:gd name="T5" fmla="*/ 0 h 33"/>
                  <a:gd name="T6" fmla="*/ 32 w 32"/>
                  <a:gd name="T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3">
                    <a:moveTo>
                      <a:pt x="32" y="22"/>
                    </a:moveTo>
                    <a:lnTo>
                      <a:pt x="0" y="33"/>
                    </a:lnTo>
                    <a:lnTo>
                      <a:pt x="10" y="0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431">
                <a:extLst>
                  <a:ext uri="{FF2B5EF4-FFF2-40B4-BE49-F238E27FC236}">
                    <a16:creationId xmlns:a16="http://schemas.microsoft.com/office/drawing/2014/main" id="{A85F0C88-C759-47B0-B3CB-451CCBEA4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838" y="4976813"/>
                <a:ext cx="71437" cy="55563"/>
              </a:xfrm>
              <a:custGeom>
                <a:avLst/>
                <a:gdLst>
                  <a:gd name="T0" fmla="*/ 45 w 45"/>
                  <a:gd name="T1" fmla="*/ 0 h 35"/>
                  <a:gd name="T2" fmla="*/ 0 w 45"/>
                  <a:gd name="T3" fmla="*/ 35 h 35"/>
                  <a:gd name="T4" fmla="*/ 35 w 45"/>
                  <a:gd name="T5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0" y="35"/>
                    </a:lnTo>
                    <a:lnTo>
                      <a:pt x="35" y="25"/>
                    </a:ln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Line 432">
                <a:extLst>
                  <a:ext uri="{FF2B5EF4-FFF2-40B4-BE49-F238E27FC236}">
                    <a16:creationId xmlns:a16="http://schemas.microsoft.com/office/drawing/2014/main" id="{45F59E08-470E-4B2A-AC3F-61EBE418C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9013" y="4968875"/>
                <a:ext cx="65087" cy="6032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Oval 433">
                <a:extLst>
                  <a:ext uri="{FF2B5EF4-FFF2-40B4-BE49-F238E27FC236}">
                    <a16:creationId xmlns:a16="http://schemas.microsoft.com/office/drawing/2014/main" id="{94042564-750A-4FCF-ABBD-DFCC6239E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513" y="4968875"/>
                <a:ext cx="9525" cy="95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Oval 434">
                <a:extLst>
                  <a:ext uri="{FF2B5EF4-FFF2-40B4-BE49-F238E27FC236}">
                    <a16:creationId xmlns:a16="http://schemas.microsoft.com/office/drawing/2014/main" id="{203615A4-217E-4F6B-AE9F-63E4AAE5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513" y="4968875"/>
                <a:ext cx="9525" cy="9525"/>
              </a:xfrm>
              <a:prstGeom prst="ellips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Line 435">
                <a:extLst>
                  <a:ext uri="{FF2B5EF4-FFF2-40B4-BE49-F238E27FC236}">
                    <a16:creationId xmlns:a16="http://schemas.microsoft.com/office/drawing/2014/main" id="{A59A8FC7-4EB3-41A2-BBAD-EC2B16AA6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7425" y="4976813"/>
                <a:ext cx="61912" cy="5397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C4F6BEA-11ED-48AD-BF7C-60A4AC482FFC}"/>
                </a:ext>
              </a:extLst>
            </p:cNvPr>
            <p:cNvSpPr txBox="1"/>
            <p:nvPr/>
          </p:nvSpPr>
          <p:spPr>
            <a:xfrm>
              <a:off x="150095" y="3627984"/>
              <a:ext cx="3052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Субъекты электроэнергетики</a:t>
              </a:r>
            </a:p>
          </p:txBody>
        </p:sp>
        <p:sp>
          <p:nvSpPr>
            <p:cNvPr id="212" name="Стрелка: вправо 211">
              <a:extLst>
                <a:ext uri="{FF2B5EF4-FFF2-40B4-BE49-F238E27FC236}">
                  <a16:creationId xmlns:a16="http://schemas.microsoft.com/office/drawing/2014/main" id="{2529FA19-078D-47B5-B62F-3F36CF3515ED}"/>
                </a:ext>
              </a:extLst>
            </p:cNvPr>
            <p:cNvSpPr/>
            <p:nvPr/>
          </p:nvSpPr>
          <p:spPr>
            <a:xfrm>
              <a:off x="2076588" y="5342672"/>
              <a:ext cx="2274823" cy="410108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Рисунок 214">
              <a:extLst>
                <a:ext uri="{FF2B5EF4-FFF2-40B4-BE49-F238E27FC236}">
                  <a16:creationId xmlns:a16="http://schemas.microsoft.com/office/drawing/2014/main" id="{2466BF15-0F4A-4120-ADCC-1B8879BE7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463" y="2836483"/>
              <a:ext cx="1019048" cy="1019048"/>
            </a:xfrm>
            <a:prstGeom prst="rect">
              <a:avLst/>
            </a:prstGeom>
          </p:spPr>
        </p:pic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A1D6AABC-60A0-474B-A88A-68987D5DBD6F}"/>
                </a:ext>
              </a:extLst>
            </p:cNvPr>
            <p:cNvSpPr txBox="1"/>
            <p:nvPr/>
          </p:nvSpPr>
          <p:spPr>
            <a:xfrm>
              <a:off x="4720317" y="3913736"/>
              <a:ext cx="1398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CIM</a:t>
              </a:r>
              <a:r>
                <a:rPr lang="ru-RU" dirty="0"/>
                <a:t>-портал</a:t>
              </a:r>
            </a:p>
          </p:txBody>
        </p:sp>
        <p:sp>
          <p:nvSpPr>
            <p:cNvPr id="222" name="Стрелка: вправо 221">
              <a:extLst>
                <a:ext uri="{FF2B5EF4-FFF2-40B4-BE49-F238E27FC236}">
                  <a16:creationId xmlns:a16="http://schemas.microsoft.com/office/drawing/2014/main" id="{8CD6BD02-3D6F-459A-BD04-B13F158E2420}"/>
                </a:ext>
              </a:extLst>
            </p:cNvPr>
            <p:cNvSpPr/>
            <p:nvPr/>
          </p:nvSpPr>
          <p:spPr>
            <a:xfrm>
              <a:off x="2679430" y="4778323"/>
              <a:ext cx="1671981" cy="410108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рямоугольник 222">
              <a:extLst>
                <a:ext uri="{FF2B5EF4-FFF2-40B4-BE49-F238E27FC236}">
                  <a16:creationId xmlns:a16="http://schemas.microsoft.com/office/drawing/2014/main" id="{4C06C735-AE1D-4CBD-8A0F-291AAAFE4611}"/>
                </a:ext>
              </a:extLst>
            </p:cNvPr>
            <p:cNvSpPr/>
            <p:nvPr/>
          </p:nvSpPr>
          <p:spPr>
            <a:xfrm rot="5400000">
              <a:off x="1433311" y="4832422"/>
              <a:ext cx="1437358" cy="179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рямоугольник 223">
              <a:extLst>
                <a:ext uri="{FF2B5EF4-FFF2-40B4-BE49-F238E27FC236}">
                  <a16:creationId xmlns:a16="http://schemas.microsoft.com/office/drawing/2014/main" id="{D40E8653-BF86-41E2-9D53-B59F5E7E6312}"/>
                </a:ext>
              </a:extLst>
            </p:cNvPr>
            <p:cNvSpPr/>
            <p:nvPr/>
          </p:nvSpPr>
          <p:spPr>
            <a:xfrm rot="5400000">
              <a:off x="2326118" y="4534562"/>
              <a:ext cx="885664" cy="179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рямоугольник 226">
              <a:extLst>
                <a:ext uri="{FF2B5EF4-FFF2-40B4-BE49-F238E27FC236}">
                  <a16:creationId xmlns:a16="http://schemas.microsoft.com/office/drawing/2014/main" id="{4A28292F-F211-4526-901D-BB35E83763E6}"/>
                </a:ext>
              </a:extLst>
            </p:cNvPr>
            <p:cNvSpPr/>
            <p:nvPr/>
          </p:nvSpPr>
          <p:spPr>
            <a:xfrm rot="5400000">
              <a:off x="5012168" y="6046248"/>
              <a:ext cx="326864" cy="179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id="{5EDD77EE-EBAD-4A5A-9DEF-B8654B1FC81C}"/>
                </a:ext>
              </a:extLst>
            </p:cNvPr>
            <p:cNvSpPr/>
            <p:nvPr/>
          </p:nvSpPr>
          <p:spPr>
            <a:xfrm rot="10800000">
              <a:off x="1343164" y="6280850"/>
              <a:ext cx="3921956" cy="179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Стрелка: вправо 228">
              <a:extLst>
                <a:ext uri="{FF2B5EF4-FFF2-40B4-BE49-F238E27FC236}">
                  <a16:creationId xmlns:a16="http://schemas.microsoft.com/office/drawing/2014/main" id="{567E854E-990C-460B-8687-B2AD1E6217F5}"/>
                </a:ext>
              </a:extLst>
            </p:cNvPr>
            <p:cNvSpPr/>
            <p:nvPr/>
          </p:nvSpPr>
          <p:spPr>
            <a:xfrm rot="16200000">
              <a:off x="304609" y="5122060"/>
              <a:ext cx="2265555" cy="410108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BD5DD32-4442-4490-9110-D06CD5CFE9BA}"/>
                </a:ext>
              </a:extLst>
            </p:cNvPr>
            <p:cNvSpPr txBox="1"/>
            <p:nvPr/>
          </p:nvSpPr>
          <p:spPr>
            <a:xfrm>
              <a:off x="2904018" y="5385358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CIM-XML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272AF49-1058-418F-833C-6E1518E867B2}"/>
                </a:ext>
              </a:extLst>
            </p:cNvPr>
            <p:cNvSpPr txBox="1"/>
            <p:nvPr/>
          </p:nvSpPr>
          <p:spPr>
            <a:xfrm>
              <a:off x="2924871" y="6231870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CIM-XML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15AD018-046E-48EE-A92E-7FA193853B9E}"/>
                </a:ext>
              </a:extLst>
            </p:cNvPr>
            <p:cNvSpPr txBox="1"/>
            <p:nvPr/>
          </p:nvSpPr>
          <p:spPr>
            <a:xfrm>
              <a:off x="3048495" y="4844324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WEB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47" name="Стрелка: вправо 246">
              <a:extLst>
                <a:ext uri="{FF2B5EF4-FFF2-40B4-BE49-F238E27FC236}">
                  <a16:creationId xmlns:a16="http://schemas.microsoft.com/office/drawing/2014/main" id="{CD3BEA06-71B3-413B-A8F7-36FECAFE8152}"/>
                </a:ext>
              </a:extLst>
            </p:cNvPr>
            <p:cNvSpPr/>
            <p:nvPr/>
          </p:nvSpPr>
          <p:spPr>
            <a:xfrm>
              <a:off x="6356682" y="4952193"/>
              <a:ext cx="827179" cy="410108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Стрелка: вправо 248">
              <a:extLst>
                <a:ext uri="{FF2B5EF4-FFF2-40B4-BE49-F238E27FC236}">
                  <a16:creationId xmlns:a16="http://schemas.microsoft.com/office/drawing/2014/main" id="{7E115DE2-146D-4D3F-A24E-8DE05786B6B0}"/>
                </a:ext>
              </a:extLst>
            </p:cNvPr>
            <p:cNvSpPr/>
            <p:nvPr/>
          </p:nvSpPr>
          <p:spPr>
            <a:xfrm rot="10800000">
              <a:off x="11471931" y="4056559"/>
              <a:ext cx="574062" cy="410108"/>
            </a:xfrm>
            <a:prstGeom prst="rightArrow">
              <a:avLst>
                <a:gd name="adj1" fmla="val 46360"/>
                <a:gd name="adj2" fmla="val 5143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3564771-0951-4930-BA0F-C5EFA1AEB568}"/>
                </a:ext>
              </a:extLst>
            </p:cNvPr>
            <p:cNvSpPr txBox="1"/>
            <p:nvPr/>
          </p:nvSpPr>
          <p:spPr>
            <a:xfrm>
              <a:off x="11439350" y="4430509"/>
              <a:ext cx="788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Данные</a:t>
              </a:r>
            </a:p>
            <a:p>
              <a:r>
                <a:rPr lang="ru-RU" sz="1400" dirty="0"/>
                <a:t>СО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91AD3B7-F1BF-4F30-B171-AAEAFB5DDB4D}"/>
                </a:ext>
              </a:extLst>
            </p:cNvPr>
            <p:cNvSpPr txBox="1"/>
            <p:nvPr/>
          </p:nvSpPr>
          <p:spPr>
            <a:xfrm>
              <a:off x="6303793" y="5012096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CIM-XML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01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Box 308">
            <a:extLst>
              <a:ext uri="{FF2B5EF4-FFF2-40B4-BE49-F238E27FC236}">
                <a16:creationId xmlns:a16="http://schemas.microsoft.com/office/drawing/2014/main" id="{1FF9DE55-4A01-5A49-9558-E6E2BD0D2876}"/>
              </a:ext>
            </a:extLst>
          </p:cNvPr>
          <p:cNvSpPr txBox="1"/>
          <p:nvPr/>
        </p:nvSpPr>
        <p:spPr>
          <a:xfrm>
            <a:off x="1491964" y="3808579"/>
            <a:ext cx="51215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800" dirty="0"/>
              <a:t>c</a:t>
            </a:r>
            <a:r>
              <a:rPr lang="en-US" sz="800" dirty="0" err="1"/>
              <a:t>im</a:t>
            </a:r>
            <a:r>
              <a:rPr lang="en-US" sz="800" dirty="0"/>
              <a:t> xml</a:t>
            </a:r>
            <a:endParaRPr lang="ru-RU" sz="800" dirty="0"/>
          </a:p>
        </p:txBody>
      </p:sp>
      <p:sp>
        <p:nvSpPr>
          <p:cNvPr id="412" name="Прямоугольник: скругленные углы 411">
            <a:extLst>
              <a:ext uri="{FF2B5EF4-FFF2-40B4-BE49-F238E27FC236}">
                <a16:creationId xmlns:a16="http://schemas.microsoft.com/office/drawing/2014/main" id="{8B118D71-0DE7-4F86-A1B2-4386457C6875}"/>
              </a:ext>
            </a:extLst>
          </p:cNvPr>
          <p:cNvSpPr/>
          <p:nvPr/>
        </p:nvSpPr>
        <p:spPr>
          <a:xfrm>
            <a:off x="4970854" y="1761790"/>
            <a:ext cx="7144303" cy="3155588"/>
          </a:xfrm>
          <a:prstGeom prst="roundRect">
            <a:avLst>
              <a:gd name="adj" fmla="val 8420"/>
            </a:avLst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2" name="Прямая соединительная линия 461">
            <a:extLst>
              <a:ext uri="{FF2B5EF4-FFF2-40B4-BE49-F238E27FC236}">
                <a16:creationId xmlns:a16="http://schemas.microsoft.com/office/drawing/2014/main" id="{D4B3BB83-28DD-45D2-BED5-02A10396D511}"/>
              </a:ext>
            </a:extLst>
          </p:cNvPr>
          <p:cNvCxnSpPr>
            <a:cxnSpLocks/>
          </p:cNvCxnSpPr>
          <p:nvPr/>
        </p:nvCxnSpPr>
        <p:spPr>
          <a:xfrm>
            <a:off x="9622646" y="2212258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Прямая соединительная линия 462">
            <a:extLst>
              <a:ext uri="{FF2B5EF4-FFF2-40B4-BE49-F238E27FC236}">
                <a16:creationId xmlns:a16="http://schemas.microsoft.com/office/drawing/2014/main" id="{342B6829-6EA2-4CF4-9E83-5589A79C5CB3}"/>
              </a:ext>
            </a:extLst>
          </p:cNvPr>
          <p:cNvCxnSpPr>
            <a:cxnSpLocks/>
          </p:cNvCxnSpPr>
          <p:nvPr/>
        </p:nvCxnSpPr>
        <p:spPr>
          <a:xfrm>
            <a:off x="8286473" y="2212258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>
            <a:extLst>
              <a:ext uri="{FF2B5EF4-FFF2-40B4-BE49-F238E27FC236}">
                <a16:creationId xmlns:a16="http://schemas.microsoft.com/office/drawing/2014/main" id="{F421FDE0-B04B-4FCE-8ABA-B1F1CB59C744}"/>
              </a:ext>
            </a:extLst>
          </p:cNvPr>
          <p:cNvCxnSpPr>
            <a:cxnSpLocks/>
          </p:cNvCxnSpPr>
          <p:nvPr/>
        </p:nvCxnSpPr>
        <p:spPr>
          <a:xfrm>
            <a:off x="7390666" y="2212258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Прямая соединительная линия 458">
            <a:extLst>
              <a:ext uri="{FF2B5EF4-FFF2-40B4-BE49-F238E27FC236}">
                <a16:creationId xmlns:a16="http://schemas.microsoft.com/office/drawing/2014/main" id="{F29BEAFF-547B-4DE0-9610-879B4F36A808}"/>
              </a:ext>
            </a:extLst>
          </p:cNvPr>
          <p:cNvCxnSpPr>
            <a:cxnSpLocks/>
          </p:cNvCxnSpPr>
          <p:nvPr/>
        </p:nvCxnSpPr>
        <p:spPr>
          <a:xfrm>
            <a:off x="6067479" y="2212258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>
            <a:extLst>
              <a:ext uri="{FF2B5EF4-FFF2-40B4-BE49-F238E27FC236}">
                <a16:creationId xmlns:a16="http://schemas.microsoft.com/office/drawing/2014/main" id="{C700B0C3-8FAD-4D33-91E6-8C471BE7C451}"/>
              </a:ext>
            </a:extLst>
          </p:cNvPr>
          <p:cNvCxnSpPr>
            <a:cxnSpLocks/>
          </p:cNvCxnSpPr>
          <p:nvPr/>
        </p:nvCxnSpPr>
        <p:spPr>
          <a:xfrm>
            <a:off x="3932187" y="2212258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359ADA0-19F5-46BA-A9FF-0215E01DAE7C}"/>
              </a:ext>
            </a:extLst>
          </p:cNvPr>
          <p:cNvCxnSpPr>
            <a:cxnSpLocks/>
          </p:cNvCxnSpPr>
          <p:nvPr/>
        </p:nvCxnSpPr>
        <p:spPr>
          <a:xfrm>
            <a:off x="2808355" y="2212258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" name="Таблица 112">
            <a:extLst>
              <a:ext uri="{FF2B5EF4-FFF2-40B4-BE49-F238E27FC236}">
                <a16:creationId xmlns:a16="http://schemas.microsoft.com/office/drawing/2014/main" id="{B5C044BA-5D8F-4C3E-B08C-7D89D73F3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58537"/>
              </p:ext>
            </p:extLst>
          </p:nvPr>
        </p:nvGraphicFramePr>
        <p:xfrm>
          <a:off x="1491575" y="1821626"/>
          <a:ext cx="10615982" cy="3079260"/>
        </p:xfrm>
        <a:graphic>
          <a:graphicData uri="http://schemas.openxmlformats.org/drawingml/2006/table">
            <a:tbl>
              <a:tblPr firstRow="1" bandRow="1"/>
              <a:tblGrid>
                <a:gridCol w="1302037">
                  <a:extLst>
                    <a:ext uri="{9D8B030D-6E8A-4147-A177-3AD203B41FA5}">
                      <a16:colId xmlns:a16="http://schemas.microsoft.com/office/drawing/2014/main" val="1763871600"/>
                    </a:ext>
                  </a:extLst>
                </a:gridCol>
                <a:gridCol w="1149638">
                  <a:extLst>
                    <a:ext uri="{9D8B030D-6E8A-4147-A177-3AD203B41FA5}">
                      <a16:colId xmlns:a16="http://schemas.microsoft.com/office/drawing/2014/main" val="3876517465"/>
                    </a:ext>
                  </a:extLst>
                </a:gridCol>
                <a:gridCol w="850475">
                  <a:extLst>
                    <a:ext uri="{9D8B030D-6E8A-4147-A177-3AD203B41FA5}">
                      <a16:colId xmlns:a16="http://schemas.microsoft.com/office/drawing/2014/main" val="3508378349"/>
                    </a:ext>
                  </a:extLst>
                </a:gridCol>
                <a:gridCol w="210268">
                  <a:extLst>
                    <a:ext uri="{9D8B030D-6E8A-4147-A177-3AD203B41FA5}">
                      <a16:colId xmlns:a16="http://schemas.microsoft.com/office/drawing/2014/main" val="1893519375"/>
                    </a:ext>
                  </a:extLst>
                </a:gridCol>
                <a:gridCol w="1059034">
                  <a:extLst>
                    <a:ext uri="{9D8B030D-6E8A-4147-A177-3AD203B41FA5}">
                      <a16:colId xmlns:a16="http://schemas.microsoft.com/office/drawing/2014/main" val="2340359964"/>
                    </a:ext>
                  </a:extLst>
                </a:gridCol>
                <a:gridCol w="1330844">
                  <a:extLst>
                    <a:ext uri="{9D8B030D-6E8A-4147-A177-3AD203B41FA5}">
                      <a16:colId xmlns:a16="http://schemas.microsoft.com/office/drawing/2014/main" val="3582138318"/>
                    </a:ext>
                  </a:extLst>
                </a:gridCol>
                <a:gridCol w="907744">
                  <a:extLst>
                    <a:ext uri="{9D8B030D-6E8A-4147-A177-3AD203B41FA5}">
                      <a16:colId xmlns:a16="http://schemas.microsoft.com/office/drawing/2014/main" val="3657566821"/>
                    </a:ext>
                  </a:extLst>
                </a:gridCol>
                <a:gridCol w="1307766">
                  <a:extLst>
                    <a:ext uri="{9D8B030D-6E8A-4147-A177-3AD203B41FA5}">
                      <a16:colId xmlns:a16="http://schemas.microsoft.com/office/drawing/2014/main" val="2449396509"/>
                    </a:ext>
                  </a:extLst>
                </a:gridCol>
                <a:gridCol w="1307766">
                  <a:extLst>
                    <a:ext uri="{9D8B030D-6E8A-4147-A177-3AD203B41FA5}">
                      <a16:colId xmlns:a16="http://schemas.microsoft.com/office/drawing/2014/main" val="3935625965"/>
                    </a:ext>
                  </a:extLst>
                </a:gridCol>
                <a:gridCol w="1190410">
                  <a:extLst>
                    <a:ext uri="{9D8B030D-6E8A-4147-A177-3AD203B41FA5}">
                      <a16:colId xmlns:a16="http://schemas.microsoft.com/office/drawing/2014/main" val="3666083759"/>
                    </a:ext>
                  </a:extLst>
                </a:gridCol>
              </a:tblGrid>
              <a:tr h="361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876F49"/>
                          </a:solidFill>
                          <a:latin typeface="Century Gothic" panose="020B0502020202020204" pitchFamily="34" charset="0"/>
                        </a:rPr>
                        <a:t>Шаг 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2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3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76F49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4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5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6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7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8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9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032561"/>
                  </a:ext>
                </a:extLst>
              </a:tr>
              <a:tr h="2717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Автоматическая проверка и фильтрация данных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Анализ перечня изменений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Объединение данных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Внесение изменений в рабочую модель</a:t>
                      </a: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Автоматизированная проверка рабочей модели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Объединение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изменений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Автоматизированная проверка (непротиворечивость изменений, внесенных в разных ДЦ)</a:t>
                      </a:r>
                    </a:p>
                    <a:p>
                      <a:pPr marL="0" algn="ctr" defTabSz="914400" rtl="0" eaLnBrk="1" latinLnBrk="0" hangingPunct="1"/>
                      <a:endParaRPr lang="ru-RU" sz="9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Технологическая проверка внесенных изменений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Утверждение новой версии ГИД, перенос изменений в информационную модель доя перспективного планирования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84567"/>
                  </a:ext>
                </a:extLst>
              </a:tr>
            </a:tbl>
          </a:graphicData>
        </a:graphic>
      </p:graphicFrame>
      <p:sp>
        <p:nvSpPr>
          <p:cNvPr id="411" name="Прямоугольник: скругленные углы 410">
            <a:extLst>
              <a:ext uri="{FF2B5EF4-FFF2-40B4-BE49-F238E27FC236}">
                <a16:creationId xmlns:a16="http://schemas.microsoft.com/office/drawing/2014/main" id="{5C92F32B-594C-48BB-B646-5E01B10993D8}"/>
              </a:ext>
            </a:extLst>
          </p:cNvPr>
          <p:cNvSpPr/>
          <p:nvPr/>
        </p:nvSpPr>
        <p:spPr>
          <a:xfrm>
            <a:off x="1499750" y="1761789"/>
            <a:ext cx="3303448" cy="3155588"/>
          </a:xfrm>
          <a:prstGeom prst="roundRect">
            <a:avLst>
              <a:gd name="adj" fmla="val 8865"/>
            </a:avLst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7C9382-18D0-4A57-8ED7-3B499E03C912}"/>
              </a:ext>
            </a:extLst>
          </p:cNvPr>
          <p:cNvSpPr txBox="1"/>
          <p:nvPr/>
        </p:nvSpPr>
        <p:spPr>
          <a:xfrm>
            <a:off x="6862104" y="4498807"/>
            <a:ext cx="950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/>
              <a:t>Из внешней</a:t>
            </a:r>
          </a:p>
          <a:p>
            <a:r>
              <a:rPr lang="ru-RU" sz="900" dirty="0"/>
              <a:t>Инф. системы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2DC78E-8CD6-46AC-9917-BA11DD64ADCB}"/>
              </a:ext>
            </a:extLst>
          </p:cNvPr>
          <p:cNvSpPr txBox="1"/>
          <p:nvPr/>
        </p:nvSpPr>
        <p:spPr>
          <a:xfrm>
            <a:off x="7863791" y="4552868"/>
            <a:ext cx="12114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От нижестоящего ДЦ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09D05D4-A9C9-4CDC-90E6-78EA2C1B5A56}"/>
              </a:ext>
            </a:extLst>
          </p:cNvPr>
          <p:cNvGrpSpPr/>
          <p:nvPr/>
        </p:nvGrpSpPr>
        <p:grpSpPr>
          <a:xfrm>
            <a:off x="3157018" y="3808579"/>
            <a:ext cx="406886" cy="406886"/>
            <a:chOff x="2932059" y="4325717"/>
            <a:chExt cx="787886" cy="78788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083F938E-3ACF-4D8F-B118-863C62C382EC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596C5C4-1D0E-4D59-8970-8349990A1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E3A13DA-D1D2-42AB-8D87-538347C38B08}"/>
              </a:ext>
            </a:extLst>
          </p:cNvPr>
          <p:cNvGrpSpPr/>
          <p:nvPr/>
        </p:nvGrpSpPr>
        <p:grpSpPr>
          <a:xfrm>
            <a:off x="5375427" y="3275179"/>
            <a:ext cx="406886" cy="406886"/>
            <a:chOff x="2932059" y="4325717"/>
            <a:chExt cx="787886" cy="78788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857E818F-14F7-48D8-8111-1B2BFA6739AE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E1E33D3-70D0-4E25-B386-FB5FB14C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97CB572-BEC9-4637-BADC-817DF9503933}"/>
              </a:ext>
            </a:extLst>
          </p:cNvPr>
          <p:cNvCxnSpPr>
            <a:cxnSpLocks/>
          </p:cNvCxnSpPr>
          <p:nvPr/>
        </p:nvCxnSpPr>
        <p:spPr bwMode="auto">
          <a:xfrm>
            <a:off x="1467043" y="4021673"/>
            <a:ext cx="54694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7930DE17-0D04-4EA8-9E80-1761DAB9828D}"/>
              </a:ext>
            </a:extLst>
          </p:cNvPr>
          <p:cNvCxnSpPr>
            <a:cxnSpLocks/>
            <a:endCxn id="171" idx="0"/>
          </p:cNvCxnSpPr>
          <p:nvPr/>
        </p:nvCxnSpPr>
        <p:spPr bwMode="auto">
          <a:xfrm>
            <a:off x="3622883" y="3057076"/>
            <a:ext cx="808683" cy="720946"/>
          </a:xfrm>
          <a:prstGeom prst="bentConnector2">
            <a:avLst/>
          </a:prstGeom>
          <a:ln w="19050"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2655CEB0-945A-470E-A79F-27CA14A972B1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548686" y="4506748"/>
            <a:ext cx="524669" cy="41356"/>
          </a:xfrm>
          <a:prstGeom prst="bentConnector3">
            <a:avLst>
              <a:gd name="adj1" fmla="val 529"/>
            </a:avLst>
          </a:prstGeom>
          <a:ln w="19050"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Блок-схема: объединение 42">
            <a:extLst>
              <a:ext uri="{FF2B5EF4-FFF2-40B4-BE49-F238E27FC236}">
                <a16:creationId xmlns:a16="http://schemas.microsoft.com/office/drawing/2014/main" id="{FC02D873-0CE5-4CF3-9BB2-37283F2CFDA2}"/>
              </a:ext>
            </a:extLst>
          </p:cNvPr>
          <p:cNvSpPr/>
          <p:nvPr/>
        </p:nvSpPr>
        <p:spPr bwMode="auto">
          <a:xfrm flipH="1" flipV="1">
            <a:off x="7752163" y="4469477"/>
            <a:ext cx="74772" cy="68408"/>
          </a:xfrm>
          <a:prstGeom prst="flowChartMerg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D402B2E-DF9C-47C3-B081-E2C99926E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81" y="3851767"/>
            <a:ext cx="363698" cy="363698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0EF124E0-034E-0E08-ED82-6C32389CB06F}"/>
              </a:ext>
            </a:extLst>
          </p:cNvPr>
          <p:cNvGrpSpPr>
            <a:grpSpLocks noChangeAspect="1"/>
          </p:cNvGrpSpPr>
          <p:nvPr/>
        </p:nvGrpSpPr>
        <p:grpSpPr>
          <a:xfrm>
            <a:off x="2055357" y="3778024"/>
            <a:ext cx="468000" cy="467997"/>
            <a:chOff x="1857329" y="2518346"/>
            <a:chExt cx="531858" cy="531855"/>
          </a:xfrm>
        </p:grpSpPr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4624C86F-C540-ED17-E929-5D1CE9FB8C4E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4A2016C7-3D75-282F-03BA-EE4AC4316648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146" name="Freeform 18">
                <a:extLst>
                  <a:ext uri="{FF2B5EF4-FFF2-40B4-BE49-F238E27FC236}">
                    <a16:creationId xmlns:a16="http://schemas.microsoft.com/office/drawing/2014/main" id="{2142C400-C46E-F71F-297A-253BBFFDBC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id="{D7D7609C-748F-7D50-3B03-5C0923DCF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48" name="Freeform 20">
                <a:extLst>
                  <a:ext uri="{FF2B5EF4-FFF2-40B4-BE49-F238E27FC236}">
                    <a16:creationId xmlns:a16="http://schemas.microsoft.com/office/drawing/2014/main" id="{8B0DFDD8-7E1D-8E3C-A9B8-A0941E040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9" name="Oval 21">
                <a:extLst>
                  <a:ext uri="{FF2B5EF4-FFF2-40B4-BE49-F238E27FC236}">
                    <a16:creationId xmlns:a16="http://schemas.microsoft.com/office/drawing/2014/main" id="{C50AC2F6-5524-20F9-1693-FAC3E1CB2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0" name="Freeform 22">
                <a:extLst>
                  <a:ext uri="{FF2B5EF4-FFF2-40B4-BE49-F238E27FC236}">
                    <a16:creationId xmlns:a16="http://schemas.microsoft.com/office/drawing/2014/main" id="{6F8884CA-B048-6A12-6839-330F94671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1" name="Freeform 23">
                <a:extLst>
                  <a:ext uri="{FF2B5EF4-FFF2-40B4-BE49-F238E27FC236}">
                    <a16:creationId xmlns:a16="http://schemas.microsoft.com/office/drawing/2014/main" id="{D27D8358-C154-03B3-726C-01D6AFF92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2" name="Freeform 24">
                <a:extLst>
                  <a:ext uri="{FF2B5EF4-FFF2-40B4-BE49-F238E27FC236}">
                    <a16:creationId xmlns:a16="http://schemas.microsoft.com/office/drawing/2014/main" id="{E1648613-2CFB-A5DC-B619-FD0855828B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3" name="Freeform 25">
                <a:extLst>
                  <a:ext uri="{FF2B5EF4-FFF2-40B4-BE49-F238E27FC236}">
                    <a16:creationId xmlns:a16="http://schemas.microsoft.com/office/drawing/2014/main" id="{8BC4BAAA-8C2C-4D44-C0A0-0C858E977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4" name="Freeform 26">
                <a:extLst>
                  <a:ext uri="{FF2B5EF4-FFF2-40B4-BE49-F238E27FC236}">
                    <a16:creationId xmlns:a16="http://schemas.microsoft.com/office/drawing/2014/main" id="{3EC2E9FA-EEFE-473B-BDF6-4939D4736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5" name="Freeform 27">
                <a:extLst>
                  <a:ext uri="{FF2B5EF4-FFF2-40B4-BE49-F238E27FC236}">
                    <a16:creationId xmlns:a16="http://schemas.microsoft.com/office/drawing/2014/main" id="{05DABDDA-DB43-93D5-13E5-05DCE9427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578D8BCE-FD8B-4B44-841D-788A0AD370A8}"/>
              </a:ext>
            </a:extLst>
          </p:cNvPr>
          <p:cNvGrpSpPr>
            <a:grpSpLocks noChangeAspect="1"/>
          </p:cNvGrpSpPr>
          <p:nvPr/>
        </p:nvGrpSpPr>
        <p:grpSpPr>
          <a:xfrm>
            <a:off x="6415974" y="3244624"/>
            <a:ext cx="468000" cy="467997"/>
            <a:chOff x="1857329" y="2518346"/>
            <a:chExt cx="531858" cy="531855"/>
          </a:xfrm>
        </p:grpSpPr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5920673D-E4EB-4BE4-9ACD-5DE5BECFBB26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145A6727-D120-45ED-B500-B2D36950A70C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160" name="Freeform 18">
                <a:extLst>
                  <a:ext uri="{FF2B5EF4-FFF2-40B4-BE49-F238E27FC236}">
                    <a16:creationId xmlns:a16="http://schemas.microsoft.com/office/drawing/2014/main" id="{1995A5FC-2D9B-4006-8B66-BB70EF709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1" name="Freeform 19">
                <a:extLst>
                  <a:ext uri="{FF2B5EF4-FFF2-40B4-BE49-F238E27FC236}">
                    <a16:creationId xmlns:a16="http://schemas.microsoft.com/office/drawing/2014/main" id="{A9104FBC-E9F0-4A48-B8F9-E1563F8B5C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62" name="Freeform 20">
                <a:extLst>
                  <a:ext uri="{FF2B5EF4-FFF2-40B4-BE49-F238E27FC236}">
                    <a16:creationId xmlns:a16="http://schemas.microsoft.com/office/drawing/2014/main" id="{6DB05326-9720-4AB5-B2A5-D2A5166F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3" name="Oval 21">
                <a:extLst>
                  <a:ext uri="{FF2B5EF4-FFF2-40B4-BE49-F238E27FC236}">
                    <a16:creationId xmlns:a16="http://schemas.microsoft.com/office/drawing/2014/main" id="{890C1B8A-1E64-45FA-B5B1-546A4BBE2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B8C4846D-28FC-4DF8-8516-E8EB1739A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5" name="Freeform 23">
                <a:extLst>
                  <a:ext uri="{FF2B5EF4-FFF2-40B4-BE49-F238E27FC236}">
                    <a16:creationId xmlns:a16="http://schemas.microsoft.com/office/drawing/2014/main" id="{3AB9936A-4A35-440B-BCB2-2F63D8210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6" name="Freeform 24">
                <a:extLst>
                  <a:ext uri="{FF2B5EF4-FFF2-40B4-BE49-F238E27FC236}">
                    <a16:creationId xmlns:a16="http://schemas.microsoft.com/office/drawing/2014/main" id="{1CE9498B-68CC-4057-AAED-EEA99570D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23AA1B7C-AD05-4324-A9F2-9609AFC28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8" name="Freeform 26">
                <a:extLst>
                  <a:ext uri="{FF2B5EF4-FFF2-40B4-BE49-F238E27FC236}">
                    <a16:creationId xmlns:a16="http://schemas.microsoft.com/office/drawing/2014/main" id="{17F10EFC-0E80-43D4-8609-C21F97C74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9" name="Freeform 27">
                <a:extLst>
                  <a:ext uri="{FF2B5EF4-FFF2-40B4-BE49-F238E27FC236}">
                    <a16:creationId xmlns:a16="http://schemas.microsoft.com/office/drawing/2014/main" id="{91F2A52B-E257-476F-9B55-30A47D3DAB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37074B02-5625-44BA-ADCC-9F2C54B97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65" y="3778022"/>
            <a:ext cx="468001" cy="46800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FB1E4160-3907-4617-AF4B-EB6F0C16B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35" y="3778022"/>
            <a:ext cx="468001" cy="468001"/>
          </a:xfrm>
          <a:prstGeom prst="rect">
            <a:avLst/>
          </a:prstGeom>
        </p:spPr>
      </p:pic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BD6EF5D-94E0-4F1F-A9C2-7D107571F9E9}"/>
              </a:ext>
            </a:extLst>
          </p:cNvPr>
          <p:cNvGrpSpPr>
            <a:grpSpLocks noChangeAspect="1"/>
          </p:cNvGrpSpPr>
          <p:nvPr/>
        </p:nvGrpSpPr>
        <p:grpSpPr>
          <a:xfrm>
            <a:off x="8672637" y="3778024"/>
            <a:ext cx="468000" cy="467997"/>
            <a:chOff x="1857329" y="2518346"/>
            <a:chExt cx="531858" cy="531855"/>
          </a:xfrm>
        </p:grpSpPr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430CED0E-0230-41AD-A6C4-9A6DF5C3F501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1B51131B-4FEA-4297-B57D-1410F02E20EE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176" name="Freeform 18">
                <a:extLst>
                  <a:ext uri="{FF2B5EF4-FFF2-40B4-BE49-F238E27FC236}">
                    <a16:creationId xmlns:a16="http://schemas.microsoft.com/office/drawing/2014/main" id="{8135DA61-EB80-4FA0-A319-94C57130C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7" name="Freeform 19">
                <a:extLst>
                  <a:ext uri="{FF2B5EF4-FFF2-40B4-BE49-F238E27FC236}">
                    <a16:creationId xmlns:a16="http://schemas.microsoft.com/office/drawing/2014/main" id="{5DC4FA9F-FDE6-4BBC-B747-DDE36473E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78" name="Freeform 20">
                <a:extLst>
                  <a:ext uri="{FF2B5EF4-FFF2-40B4-BE49-F238E27FC236}">
                    <a16:creationId xmlns:a16="http://schemas.microsoft.com/office/drawing/2014/main" id="{16A2FF28-6B87-4C36-AB55-2689F604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9" name="Oval 21">
                <a:extLst>
                  <a:ext uri="{FF2B5EF4-FFF2-40B4-BE49-F238E27FC236}">
                    <a16:creationId xmlns:a16="http://schemas.microsoft.com/office/drawing/2014/main" id="{170F7686-39DC-46DE-A534-7778B17EA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0" name="Freeform 22">
                <a:extLst>
                  <a:ext uri="{FF2B5EF4-FFF2-40B4-BE49-F238E27FC236}">
                    <a16:creationId xmlns:a16="http://schemas.microsoft.com/office/drawing/2014/main" id="{DB4724F1-16F0-4C7A-B68B-C9983CB98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1" name="Freeform 23">
                <a:extLst>
                  <a:ext uri="{FF2B5EF4-FFF2-40B4-BE49-F238E27FC236}">
                    <a16:creationId xmlns:a16="http://schemas.microsoft.com/office/drawing/2014/main" id="{4000DA36-0330-4966-9EF4-446A970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2" name="Freeform 24">
                <a:extLst>
                  <a:ext uri="{FF2B5EF4-FFF2-40B4-BE49-F238E27FC236}">
                    <a16:creationId xmlns:a16="http://schemas.microsoft.com/office/drawing/2014/main" id="{06E96AB1-09FC-42B2-BC71-72A98F66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3" name="Freeform 25">
                <a:extLst>
                  <a:ext uri="{FF2B5EF4-FFF2-40B4-BE49-F238E27FC236}">
                    <a16:creationId xmlns:a16="http://schemas.microsoft.com/office/drawing/2014/main" id="{7502132E-BE6C-42FB-B621-3B1AC55B8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4" name="Freeform 26">
                <a:extLst>
                  <a:ext uri="{FF2B5EF4-FFF2-40B4-BE49-F238E27FC236}">
                    <a16:creationId xmlns:a16="http://schemas.microsoft.com/office/drawing/2014/main" id="{C6033941-8328-4D32-84EC-5927BE9B4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5" name="Freeform 27">
                <a:extLst>
                  <a:ext uri="{FF2B5EF4-FFF2-40B4-BE49-F238E27FC236}">
                    <a16:creationId xmlns:a16="http://schemas.microsoft.com/office/drawing/2014/main" id="{E797CAFC-8810-42BE-A638-115776981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F79BBD6F-BF8D-4EAE-824C-E70B151A507F}"/>
              </a:ext>
            </a:extLst>
          </p:cNvPr>
          <p:cNvGrpSpPr/>
          <p:nvPr/>
        </p:nvGrpSpPr>
        <p:grpSpPr>
          <a:xfrm>
            <a:off x="9880978" y="3808579"/>
            <a:ext cx="406886" cy="406886"/>
            <a:chOff x="2932059" y="4325717"/>
            <a:chExt cx="787886" cy="787886"/>
          </a:xfrm>
        </p:grpSpPr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B19343C7-439E-42A6-80EC-A7AE1757C8E3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id="{25F04959-4481-432F-A28E-F198ED60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id="{85818CA5-0EAB-4153-8621-978DB3DFC38B}"/>
              </a:ext>
            </a:extLst>
          </p:cNvPr>
          <p:cNvGrpSpPr/>
          <p:nvPr/>
        </p:nvGrpSpPr>
        <p:grpSpPr>
          <a:xfrm>
            <a:off x="2568848" y="3969998"/>
            <a:ext cx="484675" cy="67279"/>
            <a:chOff x="1621665" y="1956206"/>
            <a:chExt cx="484675" cy="67279"/>
          </a:xfrm>
        </p:grpSpPr>
        <p:cxnSp>
          <p:nvCxnSpPr>
            <p:cNvPr id="191" name="Прямая соединительная линия 190">
              <a:extLst>
                <a:ext uri="{FF2B5EF4-FFF2-40B4-BE49-F238E27FC236}">
                  <a16:creationId xmlns:a16="http://schemas.microsoft.com/office/drawing/2014/main" id="{80F3E917-4CB4-46DD-BA2A-8D9F0B3866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Равнобедренный треугольник 199">
              <a:extLst>
                <a:ext uri="{FF2B5EF4-FFF2-40B4-BE49-F238E27FC236}">
                  <a16:creationId xmlns:a16="http://schemas.microsoft.com/office/drawing/2014/main" id="{C18E94D7-D5DC-4EDA-82C0-638FF2BBFEE7}"/>
                </a:ext>
              </a:extLst>
            </p:cNvPr>
            <p:cNvSpPr/>
            <p:nvPr/>
          </p:nvSpPr>
          <p:spPr>
            <a:xfrm rot="5400000">
              <a:off x="1836694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F1C4D206-D767-421F-8596-15DC49CC7FA6}"/>
              </a:ext>
            </a:extLst>
          </p:cNvPr>
          <p:cNvGrpSpPr/>
          <p:nvPr/>
        </p:nvGrpSpPr>
        <p:grpSpPr>
          <a:xfrm>
            <a:off x="3610078" y="3960003"/>
            <a:ext cx="484675" cy="67279"/>
            <a:chOff x="1621665" y="1958477"/>
            <a:chExt cx="484675" cy="67279"/>
          </a:xfrm>
        </p:grpSpPr>
        <p:cxnSp>
          <p:nvCxnSpPr>
            <p:cNvPr id="203" name="Прямая соединительная линия 202">
              <a:extLst>
                <a:ext uri="{FF2B5EF4-FFF2-40B4-BE49-F238E27FC236}">
                  <a16:creationId xmlns:a16="http://schemas.microsoft.com/office/drawing/2014/main" id="{7945458D-3889-47BB-AA3B-E40CFC14B6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Равнобедренный треугольник 203">
              <a:extLst>
                <a:ext uri="{FF2B5EF4-FFF2-40B4-BE49-F238E27FC236}">
                  <a16:creationId xmlns:a16="http://schemas.microsoft.com/office/drawing/2014/main" id="{69782EC5-A10A-41F4-A97D-0F80717C1CA4}"/>
                </a:ext>
              </a:extLst>
            </p:cNvPr>
            <p:cNvSpPr/>
            <p:nvPr/>
          </p:nvSpPr>
          <p:spPr>
            <a:xfrm rot="5400000">
              <a:off x="1925686" y="1963117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0D5D4B94-8695-469A-84B3-29500CDBDDF5}"/>
              </a:ext>
            </a:extLst>
          </p:cNvPr>
          <p:cNvGrpSpPr/>
          <p:nvPr/>
        </p:nvGrpSpPr>
        <p:grpSpPr>
          <a:xfrm>
            <a:off x="4725237" y="3977032"/>
            <a:ext cx="484675" cy="67279"/>
            <a:chOff x="1621665" y="1963240"/>
            <a:chExt cx="484675" cy="67279"/>
          </a:xfrm>
        </p:grpSpPr>
        <p:cxnSp>
          <p:nvCxnSpPr>
            <p:cNvPr id="206" name="Прямая соединительная линия 205">
              <a:extLst>
                <a:ext uri="{FF2B5EF4-FFF2-40B4-BE49-F238E27FC236}">
                  <a16:creationId xmlns:a16="http://schemas.microsoft.com/office/drawing/2014/main" id="{664AB5EC-235F-4F38-B423-1C6118662A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Равнобедренный треугольник 206">
              <a:extLst>
                <a:ext uri="{FF2B5EF4-FFF2-40B4-BE49-F238E27FC236}">
                  <a16:creationId xmlns:a16="http://schemas.microsoft.com/office/drawing/2014/main" id="{6782AE85-7DB2-4CA6-B918-D8F648C6FF34}"/>
                </a:ext>
              </a:extLst>
            </p:cNvPr>
            <p:cNvSpPr/>
            <p:nvPr/>
          </p:nvSpPr>
          <p:spPr>
            <a:xfrm rot="5400000">
              <a:off x="1763021" y="1967880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id="{E1296BA0-9A59-4820-8077-4E4267A73392}"/>
              </a:ext>
            </a:extLst>
          </p:cNvPr>
          <p:cNvGrpSpPr/>
          <p:nvPr/>
        </p:nvGrpSpPr>
        <p:grpSpPr>
          <a:xfrm>
            <a:off x="8057258" y="3969998"/>
            <a:ext cx="484675" cy="67279"/>
            <a:chOff x="1621665" y="1956206"/>
            <a:chExt cx="484675" cy="67279"/>
          </a:xfrm>
        </p:grpSpPr>
        <p:cxnSp>
          <p:nvCxnSpPr>
            <p:cNvPr id="215" name="Прямая соединительная линия 214">
              <a:extLst>
                <a:ext uri="{FF2B5EF4-FFF2-40B4-BE49-F238E27FC236}">
                  <a16:creationId xmlns:a16="http://schemas.microsoft.com/office/drawing/2014/main" id="{E3F6E4F8-2FB0-4CD1-8BFA-B11137C44B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Равнобедренный треугольник 215">
              <a:extLst>
                <a:ext uri="{FF2B5EF4-FFF2-40B4-BE49-F238E27FC236}">
                  <a16:creationId xmlns:a16="http://schemas.microsoft.com/office/drawing/2014/main" id="{AB67CB81-3BB7-4239-B07E-056FF5FF4CA0}"/>
                </a:ext>
              </a:extLst>
            </p:cNvPr>
            <p:cNvSpPr/>
            <p:nvPr/>
          </p:nvSpPr>
          <p:spPr>
            <a:xfrm rot="5400000">
              <a:off x="182802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id="{C3E7A8CF-3624-4328-9F44-CA443A84F8EC}"/>
              </a:ext>
            </a:extLst>
          </p:cNvPr>
          <p:cNvGrpSpPr/>
          <p:nvPr/>
        </p:nvGrpSpPr>
        <p:grpSpPr>
          <a:xfrm>
            <a:off x="9264716" y="3969998"/>
            <a:ext cx="484675" cy="67279"/>
            <a:chOff x="1621665" y="1956206"/>
            <a:chExt cx="484675" cy="67279"/>
          </a:xfrm>
        </p:grpSpPr>
        <p:cxnSp>
          <p:nvCxnSpPr>
            <p:cNvPr id="218" name="Прямая соединительная линия 217">
              <a:extLst>
                <a:ext uri="{FF2B5EF4-FFF2-40B4-BE49-F238E27FC236}">
                  <a16:creationId xmlns:a16="http://schemas.microsoft.com/office/drawing/2014/main" id="{45B61323-C72C-4271-8816-C5A6EE02FF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Равнобедренный треугольник 218">
              <a:extLst>
                <a:ext uri="{FF2B5EF4-FFF2-40B4-BE49-F238E27FC236}">
                  <a16:creationId xmlns:a16="http://schemas.microsoft.com/office/drawing/2014/main" id="{ACB4CC54-8585-4C58-A44E-A13C0F2BD5B5}"/>
                </a:ext>
              </a:extLst>
            </p:cNvPr>
            <p:cNvSpPr/>
            <p:nvPr/>
          </p:nvSpPr>
          <p:spPr>
            <a:xfrm rot="5400000">
              <a:off x="1945036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E8788D00-8D65-40D6-93BC-8B340D2FCD1D}"/>
              </a:ext>
            </a:extLst>
          </p:cNvPr>
          <p:cNvGrpSpPr/>
          <p:nvPr/>
        </p:nvGrpSpPr>
        <p:grpSpPr>
          <a:xfrm>
            <a:off x="10393425" y="3969998"/>
            <a:ext cx="498699" cy="67279"/>
            <a:chOff x="1621665" y="1956206"/>
            <a:chExt cx="498699" cy="67279"/>
          </a:xfrm>
        </p:grpSpPr>
        <p:cxnSp>
          <p:nvCxnSpPr>
            <p:cNvPr id="221" name="Прямая соединительная линия 220">
              <a:extLst>
                <a:ext uri="{FF2B5EF4-FFF2-40B4-BE49-F238E27FC236}">
                  <a16:creationId xmlns:a16="http://schemas.microsoft.com/office/drawing/2014/main" id="{F2DE806C-5716-43F7-AEA0-A0A5D329BF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Равнобедренный треугольник 221">
              <a:extLst>
                <a:ext uri="{FF2B5EF4-FFF2-40B4-BE49-F238E27FC236}">
                  <a16:creationId xmlns:a16="http://schemas.microsoft.com/office/drawing/2014/main" id="{DD34B916-8A68-4663-A681-39401D4B5A73}"/>
                </a:ext>
              </a:extLst>
            </p:cNvPr>
            <p:cNvSpPr/>
            <p:nvPr/>
          </p:nvSpPr>
          <p:spPr>
            <a:xfrm rot="5400000">
              <a:off x="2057724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id="{FF26454C-7ECA-4390-823D-70AA7BCE00A2}"/>
              </a:ext>
            </a:extLst>
          </p:cNvPr>
          <p:cNvGrpSpPr/>
          <p:nvPr/>
        </p:nvGrpSpPr>
        <p:grpSpPr>
          <a:xfrm>
            <a:off x="121915" y="3654792"/>
            <a:ext cx="1319248" cy="741579"/>
            <a:chOff x="32259" y="1602995"/>
            <a:chExt cx="1585817" cy="891423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527B23F7-BD2E-41E1-A55F-A73DA8F0A69E}"/>
                </a:ext>
              </a:extLst>
            </p:cNvPr>
            <p:cNvSpPr/>
            <p:nvPr/>
          </p:nvSpPr>
          <p:spPr>
            <a:xfrm rot="5400000">
              <a:off x="379456" y="1255798"/>
              <a:ext cx="891423" cy="158581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CB8807DA-58A2-48F5-A3A6-22733AEC7172}"/>
                </a:ext>
              </a:extLst>
            </p:cNvPr>
            <p:cNvGrpSpPr/>
            <p:nvPr/>
          </p:nvGrpSpPr>
          <p:grpSpPr>
            <a:xfrm>
              <a:off x="71157" y="1633163"/>
              <a:ext cx="407622" cy="412340"/>
              <a:chOff x="2459038" y="4594225"/>
              <a:chExt cx="685800" cy="693738"/>
            </a:xfrm>
          </p:grpSpPr>
          <p:sp>
            <p:nvSpPr>
              <p:cNvPr id="59" name="Oval 291">
                <a:extLst>
                  <a:ext uri="{FF2B5EF4-FFF2-40B4-BE49-F238E27FC236}">
                    <a16:creationId xmlns:a16="http://schemas.microsoft.com/office/drawing/2014/main" id="{0AD075A0-68EF-4E37-9104-4B1BB2930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038" y="4594225"/>
                <a:ext cx="685800" cy="693738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Rectangle 292">
                <a:extLst>
                  <a:ext uri="{FF2B5EF4-FFF2-40B4-BE49-F238E27FC236}">
                    <a16:creationId xmlns:a16="http://schemas.microsoft.com/office/drawing/2014/main" id="{0C1BCC5B-7B63-4A0D-8BC3-5D44BAB02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4940300"/>
                <a:ext cx="382587" cy="234950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Rectangle 293">
                <a:extLst>
                  <a:ext uri="{FF2B5EF4-FFF2-40B4-BE49-F238E27FC236}">
                    <a16:creationId xmlns:a16="http://schemas.microsoft.com/office/drawing/2014/main" id="{6C5B321E-FA5F-4F4C-9C38-8CA04B962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4940300"/>
                <a:ext cx="382587" cy="234950"/>
              </a:xfrm>
              <a:prstGeom prst="rect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Rectangle 294">
                <a:extLst>
                  <a:ext uri="{FF2B5EF4-FFF2-40B4-BE49-F238E27FC236}">
                    <a16:creationId xmlns:a16="http://schemas.microsoft.com/office/drawing/2014/main" id="{B62D0823-9473-49FB-A331-CA635AA34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263" y="4916488"/>
                <a:ext cx="77787" cy="476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295">
                <a:extLst>
                  <a:ext uri="{FF2B5EF4-FFF2-40B4-BE49-F238E27FC236}">
                    <a16:creationId xmlns:a16="http://schemas.microsoft.com/office/drawing/2014/main" id="{8F43CB35-1A41-46CC-8543-2965FA204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30525" y="4703763"/>
                <a:ext cx="12700" cy="236538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Line 296">
                <a:extLst>
                  <a:ext uri="{FF2B5EF4-FFF2-40B4-BE49-F238E27FC236}">
                    <a16:creationId xmlns:a16="http://schemas.microsoft.com/office/drawing/2014/main" id="{73E37052-0B9E-4EDA-B677-D5171A60F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4703763"/>
                <a:ext cx="12700" cy="236538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297">
                <a:extLst>
                  <a:ext uri="{FF2B5EF4-FFF2-40B4-BE49-F238E27FC236}">
                    <a16:creationId xmlns:a16="http://schemas.microsoft.com/office/drawing/2014/main" id="{E2C8144A-E234-49CD-99F5-34A4D795C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74963" y="4703763"/>
                <a:ext cx="55562" cy="0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298">
                <a:extLst>
                  <a:ext uri="{FF2B5EF4-FFF2-40B4-BE49-F238E27FC236}">
                    <a16:creationId xmlns:a16="http://schemas.microsoft.com/office/drawing/2014/main" id="{9BE1994A-24E6-465C-88B9-08EA7C7DB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550" y="4616450"/>
                <a:ext cx="142875" cy="87313"/>
              </a:xfrm>
              <a:custGeom>
                <a:avLst/>
                <a:gdLst>
                  <a:gd name="T0" fmla="*/ 0 w 90"/>
                  <a:gd name="T1" fmla="*/ 29 h 55"/>
                  <a:gd name="T2" fmla="*/ 39 w 90"/>
                  <a:gd name="T3" fmla="*/ 38 h 55"/>
                  <a:gd name="T4" fmla="*/ 90 w 90"/>
                  <a:gd name="T5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55">
                    <a:moveTo>
                      <a:pt x="0" y="29"/>
                    </a:moveTo>
                    <a:cubicBezTo>
                      <a:pt x="9" y="55"/>
                      <a:pt x="27" y="50"/>
                      <a:pt x="39" y="38"/>
                    </a:cubicBezTo>
                    <a:cubicBezTo>
                      <a:pt x="54" y="23"/>
                      <a:pt x="62" y="0"/>
                      <a:pt x="90" y="29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Rectangle 299">
                <a:extLst>
                  <a:ext uri="{FF2B5EF4-FFF2-40B4-BE49-F238E27FC236}">
                    <a16:creationId xmlns:a16="http://schemas.microsoft.com/office/drawing/2014/main" id="{DE2AC0AE-461A-4D40-AECB-F11B9DDDC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5091113"/>
                <a:ext cx="76200" cy="57150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Rectangle 300">
                <a:extLst>
                  <a:ext uri="{FF2B5EF4-FFF2-40B4-BE49-F238E27FC236}">
                    <a16:creationId xmlns:a16="http://schemas.microsoft.com/office/drawing/2014/main" id="{17DF94E2-B6D9-4753-A572-B33A9D7C2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5091113"/>
                <a:ext cx="76200" cy="57150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Rectangle 301">
                <a:extLst>
                  <a:ext uri="{FF2B5EF4-FFF2-40B4-BE49-F238E27FC236}">
                    <a16:creationId xmlns:a16="http://schemas.microsoft.com/office/drawing/2014/main" id="{6638D7E8-2283-4799-AE3E-A0B686D7B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5002213"/>
                <a:ext cx="44450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Rectangle 302">
                <a:extLst>
                  <a:ext uri="{FF2B5EF4-FFF2-40B4-BE49-F238E27FC236}">
                    <a16:creationId xmlns:a16="http://schemas.microsoft.com/office/drawing/2014/main" id="{4B3D3816-626A-4C18-BE46-A2D2DBEEF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5002213"/>
                <a:ext cx="44450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Rectangle 303">
                <a:extLst>
                  <a:ext uri="{FF2B5EF4-FFF2-40B4-BE49-F238E27FC236}">
                    <a16:creationId xmlns:a16="http://schemas.microsoft.com/office/drawing/2014/main" id="{12030DFA-39E9-4C76-AEA6-2C5769F2D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5002213"/>
                <a:ext cx="44450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Rectangle 304">
                <a:extLst>
                  <a:ext uri="{FF2B5EF4-FFF2-40B4-BE49-F238E27FC236}">
                    <a16:creationId xmlns:a16="http://schemas.microsoft.com/office/drawing/2014/main" id="{A03BF113-759F-48FA-B2B0-425B60203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5002213"/>
                <a:ext cx="44450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Rectangle 305">
                <a:extLst>
                  <a:ext uri="{FF2B5EF4-FFF2-40B4-BE49-F238E27FC236}">
                    <a16:creationId xmlns:a16="http://schemas.microsoft.com/office/drawing/2014/main" id="{A2598621-6829-4B7C-8746-E286A9A87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0" y="5002213"/>
                <a:ext cx="42862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Rectangle 306">
                <a:extLst>
                  <a:ext uri="{FF2B5EF4-FFF2-40B4-BE49-F238E27FC236}">
                    <a16:creationId xmlns:a16="http://schemas.microsoft.com/office/drawing/2014/main" id="{EC811E12-8D50-4A34-B23A-5D4373643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0" y="5002213"/>
                <a:ext cx="42862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Rectangle 307">
                <a:extLst>
                  <a:ext uri="{FF2B5EF4-FFF2-40B4-BE49-F238E27FC236}">
                    <a16:creationId xmlns:a16="http://schemas.microsoft.com/office/drawing/2014/main" id="{F046A962-15C9-4D7F-B2FB-319E1C5A0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638" y="5002213"/>
                <a:ext cx="42862" cy="349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Rectangle 308">
                <a:extLst>
                  <a:ext uri="{FF2B5EF4-FFF2-40B4-BE49-F238E27FC236}">
                    <a16:creationId xmlns:a16="http://schemas.microsoft.com/office/drawing/2014/main" id="{FB3382E9-BBA3-4A20-9D02-D0791EA89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638" y="5002213"/>
                <a:ext cx="42862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1A0CCE90-4837-400A-A2E0-C6538B1732A4}"/>
                </a:ext>
              </a:extLst>
            </p:cNvPr>
            <p:cNvGrpSpPr/>
            <p:nvPr/>
          </p:nvGrpSpPr>
          <p:grpSpPr>
            <a:xfrm>
              <a:off x="585111" y="1633163"/>
              <a:ext cx="407622" cy="412340"/>
              <a:chOff x="3470275" y="4594225"/>
              <a:chExt cx="685800" cy="693738"/>
            </a:xfrm>
          </p:grpSpPr>
          <p:sp>
            <p:nvSpPr>
              <p:cNvPr id="78" name="Oval 315">
                <a:extLst>
                  <a:ext uri="{FF2B5EF4-FFF2-40B4-BE49-F238E27FC236}">
                    <a16:creationId xmlns:a16="http://schemas.microsoft.com/office/drawing/2014/main" id="{31E46D7E-BBB0-4CF5-97AA-0F49640E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275" y="4594225"/>
                <a:ext cx="685800" cy="693738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316">
                <a:extLst>
                  <a:ext uri="{FF2B5EF4-FFF2-40B4-BE49-F238E27FC236}">
                    <a16:creationId xmlns:a16="http://schemas.microsoft.com/office/drawing/2014/main" id="{4B68C4A1-04E1-402E-82A0-C5D3AE6A2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4694238"/>
                <a:ext cx="314325" cy="487363"/>
              </a:xfrm>
              <a:custGeom>
                <a:avLst/>
                <a:gdLst>
                  <a:gd name="T0" fmla="*/ 6 w 535"/>
                  <a:gd name="T1" fmla="*/ 825 h 825"/>
                  <a:gd name="T2" fmla="*/ 529 w 535"/>
                  <a:gd name="T3" fmla="*/ 825 h 825"/>
                  <a:gd name="T4" fmla="*/ 535 w 535"/>
                  <a:gd name="T5" fmla="*/ 819 h 825"/>
                  <a:gd name="T6" fmla="*/ 535 w 535"/>
                  <a:gd name="T7" fmla="*/ 6 h 825"/>
                  <a:gd name="T8" fmla="*/ 529 w 535"/>
                  <a:gd name="T9" fmla="*/ 0 h 825"/>
                  <a:gd name="T10" fmla="*/ 6 w 535"/>
                  <a:gd name="T11" fmla="*/ 0 h 825"/>
                  <a:gd name="T12" fmla="*/ 0 w 535"/>
                  <a:gd name="T13" fmla="*/ 6 h 825"/>
                  <a:gd name="T14" fmla="*/ 0 w 535"/>
                  <a:gd name="T15" fmla="*/ 819 h 825"/>
                  <a:gd name="T16" fmla="*/ 6 w 535"/>
                  <a:gd name="T17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825">
                    <a:moveTo>
                      <a:pt x="6" y="825"/>
                    </a:moveTo>
                    <a:lnTo>
                      <a:pt x="529" y="825"/>
                    </a:lnTo>
                    <a:cubicBezTo>
                      <a:pt x="532" y="825"/>
                      <a:pt x="535" y="823"/>
                      <a:pt x="535" y="819"/>
                    </a:cubicBezTo>
                    <a:lnTo>
                      <a:pt x="535" y="6"/>
                    </a:lnTo>
                    <a:cubicBezTo>
                      <a:pt x="535" y="2"/>
                      <a:pt x="532" y="0"/>
                      <a:pt x="529" y="0"/>
                    </a:cubicBezTo>
                    <a:lnTo>
                      <a:pt x="6" y="0"/>
                    </a:lnTo>
                    <a:cubicBezTo>
                      <a:pt x="2" y="0"/>
                      <a:pt x="0" y="2"/>
                      <a:pt x="0" y="6"/>
                    </a:cubicBezTo>
                    <a:lnTo>
                      <a:pt x="0" y="819"/>
                    </a:lnTo>
                    <a:cubicBezTo>
                      <a:pt x="0" y="823"/>
                      <a:pt x="2" y="825"/>
                      <a:pt x="6" y="825"/>
                    </a:cubicBezTo>
                    <a:close/>
                  </a:path>
                </a:pathLst>
              </a:cu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317">
                <a:extLst>
                  <a:ext uri="{FF2B5EF4-FFF2-40B4-BE49-F238E27FC236}">
                    <a16:creationId xmlns:a16="http://schemas.microsoft.com/office/drawing/2014/main" id="{7BCE54FB-08F3-4F00-B00B-A2A1FDFDF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4694238"/>
                <a:ext cx="314325" cy="487363"/>
              </a:xfrm>
              <a:custGeom>
                <a:avLst/>
                <a:gdLst>
                  <a:gd name="T0" fmla="*/ 6 w 535"/>
                  <a:gd name="T1" fmla="*/ 825 h 825"/>
                  <a:gd name="T2" fmla="*/ 529 w 535"/>
                  <a:gd name="T3" fmla="*/ 825 h 825"/>
                  <a:gd name="T4" fmla="*/ 535 w 535"/>
                  <a:gd name="T5" fmla="*/ 819 h 825"/>
                  <a:gd name="T6" fmla="*/ 535 w 535"/>
                  <a:gd name="T7" fmla="*/ 6 h 825"/>
                  <a:gd name="T8" fmla="*/ 529 w 535"/>
                  <a:gd name="T9" fmla="*/ 0 h 825"/>
                  <a:gd name="T10" fmla="*/ 6 w 535"/>
                  <a:gd name="T11" fmla="*/ 0 h 825"/>
                  <a:gd name="T12" fmla="*/ 0 w 535"/>
                  <a:gd name="T13" fmla="*/ 6 h 825"/>
                  <a:gd name="T14" fmla="*/ 0 w 535"/>
                  <a:gd name="T15" fmla="*/ 819 h 825"/>
                  <a:gd name="T16" fmla="*/ 6 w 535"/>
                  <a:gd name="T17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825">
                    <a:moveTo>
                      <a:pt x="6" y="825"/>
                    </a:moveTo>
                    <a:lnTo>
                      <a:pt x="529" y="825"/>
                    </a:lnTo>
                    <a:cubicBezTo>
                      <a:pt x="532" y="825"/>
                      <a:pt x="535" y="823"/>
                      <a:pt x="535" y="819"/>
                    </a:cubicBezTo>
                    <a:lnTo>
                      <a:pt x="535" y="6"/>
                    </a:lnTo>
                    <a:cubicBezTo>
                      <a:pt x="535" y="2"/>
                      <a:pt x="532" y="0"/>
                      <a:pt x="529" y="0"/>
                    </a:cubicBezTo>
                    <a:lnTo>
                      <a:pt x="6" y="0"/>
                    </a:lnTo>
                    <a:cubicBezTo>
                      <a:pt x="2" y="0"/>
                      <a:pt x="0" y="2"/>
                      <a:pt x="0" y="6"/>
                    </a:cubicBezTo>
                    <a:lnTo>
                      <a:pt x="0" y="819"/>
                    </a:lnTo>
                    <a:cubicBezTo>
                      <a:pt x="0" y="823"/>
                      <a:pt x="2" y="825"/>
                      <a:pt x="6" y="8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Rectangle 318">
                <a:extLst>
                  <a:ext uri="{FF2B5EF4-FFF2-40B4-BE49-F238E27FC236}">
                    <a16:creationId xmlns:a16="http://schemas.microsoft.com/office/drawing/2014/main" id="{224CD5C1-45E9-4549-9324-BC5DF4BAE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0" y="5060950"/>
                <a:ext cx="76200" cy="9207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Rectangle 319">
                <a:extLst>
                  <a:ext uri="{FF2B5EF4-FFF2-40B4-BE49-F238E27FC236}">
                    <a16:creationId xmlns:a16="http://schemas.microsoft.com/office/drawing/2014/main" id="{82D394D2-4DD2-4F71-BE07-051D8C59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0" y="5060950"/>
                <a:ext cx="76200" cy="9207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Rectangle 320">
                <a:extLst>
                  <a:ext uri="{FF2B5EF4-FFF2-40B4-BE49-F238E27FC236}">
                    <a16:creationId xmlns:a16="http://schemas.microsoft.com/office/drawing/2014/main" id="{CE8858EE-2089-4EE8-B741-2ACE9AB7A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9530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Rectangle 321">
                <a:extLst>
                  <a:ext uri="{FF2B5EF4-FFF2-40B4-BE49-F238E27FC236}">
                    <a16:creationId xmlns:a16="http://schemas.microsoft.com/office/drawing/2014/main" id="{4449E5C4-E672-4DBC-825E-C2261548A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9530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322">
                <a:extLst>
                  <a:ext uri="{FF2B5EF4-FFF2-40B4-BE49-F238E27FC236}">
                    <a16:creationId xmlns:a16="http://schemas.microsoft.com/office/drawing/2014/main" id="{D17326AF-0158-48E1-AA50-B8396781D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953000"/>
                <a:ext cx="38100" cy="619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Rectangle 323">
                <a:extLst>
                  <a:ext uri="{FF2B5EF4-FFF2-40B4-BE49-F238E27FC236}">
                    <a16:creationId xmlns:a16="http://schemas.microsoft.com/office/drawing/2014/main" id="{D4B80988-144E-4528-ABAA-1554243C5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953000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Rectangle 324">
                <a:extLst>
                  <a:ext uri="{FF2B5EF4-FFF2-40B4-BE49-F238E27FC236}">
                    <a16:creationId xmlns:a16="http://schemas.microsoft.com/office/drawing/2014/main" id="{D44E44EB-58FD-437C-A819-55CF377DC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9530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Rectangle 325">
                <a:extLst>
                  <a:ext uri="{FF2B5EF4-FFF2-40B4-BE49-F238E27FC236}">
                    <a16:creationId xmlns:a16="http://schemas.microsoft.com/office/drawing/2014/main" id="{90882CA4-8632-4FDB-9687-026E1A760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9530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Rectangle 326">
                <a:extLst>
                  <a:ext uri="{FF2B5EF4-FFF2-40B4-BE49-F238E27FC236}">
                    <a16:creationId xmlns:a16="http://schemas.microsoft.com/office/drawing/2014/main" id="{59536317-9478-4A1A-87A9-830873F78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748213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Rectangle 327">
                <a:extLst>
                  <a:ext uri="{FF2B5EF4-FFF2-40B4-BE49-F238E27FC236}">
                    <a16:creationId xmlns:a16="http://schemas.microsoft.com/office/drawing/2014/main" id="{526795EB-F89A-44DE-972F-A4851A0F4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748213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Rectangle 328">
                <a:extLst>
                  <a:ext uri="{FF2B5EF4-FFF2-40B4-BE49-F238E27FC236}">
                    <a16:creationId xmlns:a16="http://schemas.microsoft.com/office/drawing/2014/main" id="{5AD75CF6-D90F-427A-9937-FB63DAD26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748213"/>
                <a:ext cx="38100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Rectangle 329">
                <a:extLst>
                  <a:ext uri="{FF2B5EF4-FFF2-40B4-BE49-F238E27FC236}">
                    <a16:creationId xmlns:a16="http://schemas.microsoft.com/office/drawing/2014/main" id="{90B5857B-0380-4D13-BE4F-33DE458BF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748213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Rectangle 330">
                <a:extLst>
                  <a:ext uri="{FF2B5EF4-FFF2-40B4-BE49-F238E27FC236}">
                    <a16:creationId xmlns:a16="http://schemas.microsoft.com/office/drawing/2014/main" id="{A9034BD2-983F-458B-AD20-3D0463F0F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748213"/>
                <a:ext cx="39687" cy="619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Rectangle 331">
                <a:extLst>
                  <a:ext uri="{FF2B5EF4-FFF2-40B4-BE49-F238E27FC236}">
                    <a16:creationId xmlns:a16="http://schemas.microsoft.com/office/drawing/2014/main" id="{FE889085-A60B-482A-A49F-EEB4E5E7C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748213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Rectangle 332">
                <a:extLst>
                  <a:ext uri="{FF2B5EF4-FFF2-40B4-BE49-F238E27FC236}">
                    <a16:creationId xmlns:a16="http://schemas.microsoft.com/office/drawing/2014/main" id="{7CF36740-90BA-47BC-B75E-6A45F947A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8514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Rectangle 333">
                <a:extLst>
                  <a:ext uri="{FF2B5EF4-FFF2-40B4-BE49-F238E27FC236}">
                    <a16:creationId xmlns:a16="http://schemas.microsoft.com/office/drawing/2014/main" id="{7EBDA8EF-F905-407C-BB4D-CECFD0D86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8514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Rectangle 334">
                <a:extLst>
                  <a:ext uri="{FF2B5EF4-FFF2-40B4-BE49-F238E27FC236}">
                    <a16:creationId xmlns:a16="http://schemas.microsoft.com/office/drawing/2014/main" id="{89F3EC35-985C-4323-BA31-C05617D75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851400"/>
                <a:ext cx="38100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Rectangle 335">
                <a:extLst>
                  <a:ext uri="{FF2B5EF4-FFF2-40B4-BE49-F238E27FC236}">
                    <a16:creationId xmlns:a16="http://schemas.microsoft.com/office/drawing/2014/main" id="{0BD9C539-A8BD-415F-B0D5-7F5A0BE7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851400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Rectangle 336">
                <a:extLst>
                  <a:ext uri="{FF2B5EF4-FFF2-40B4-BE49-F238E27FC236}">
                    <a16:creationId xmlns:a16="http://schemas.microsoft.com/office/drawing/2014/main" id="{5B7A306B-3F7F-4188-834D-C890A7AC4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8514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Rectangle 337">
                <a:extLst>
                  <a:ext uri="{FF2B5EF4-FFF2-40B4-BE49-F238E27FC236}">
                    <a16:creationId xmlns:a16="http://schemas.microsoft.com/office/drawing/2014/main" id="{19A5A5C8-A616-4246-9C02-D7415CB14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8514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325B3BEB-386F-4943-8A2D-6E8EA0E0F00F}"/>
                </a:ext>
              </a:extLst>
            </p:cNvPr>
            <p:cNvGrpSpPr/>
            <p:nvPr/>
          </p:nvGrpSpPr>
          <p:grpSpPr>
            <a:xfrm>
              <a:off x="1099065" y="1631748"/>
              <a:ext cx="407621" cy="415170"/>
              <a:chOff x="7023100" y="4592638"/>
              <a:chExt cx="685800" cy="698500"/>
            </a:xfrm>
          </p:grpSpPr>
          <p:sp>
            <p:nvSpPr>
              <p:cNvPr id="102" name="Oval 396">
                <a:extLst>
                  <a:ext uri="{FF2B5EF4-FFF2-40B4-BE49-F238E27FC236}">
                    <a16:creationId xmlns:a16="http://schemas.microsoft.com/office/drawing/2014/main" id="{76F5F929-1FA9-4E03-9541-550FA492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100" y="4595813"/>
                <a:ext cx="685800" cy="695325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397">
                <a:extLst>
                  <a:ext uri="{FF2B5EF4-FFF2-40B4-BE49-F238E27FC236}">
                    <a16:creationId xmlns:a16="http://schemas.microsoft.com/office/drawing/2014/main" id="{FACB6750-F75F-4F28-A1E2-2D3B6B541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100" y="4595813"/>
                <a:ext cx="685800" cy="695325"/>
              </a:xfrm>
              <a:prstGeom prst="ellipse">
                <a:avLst/>
              </a:prstGeom>
              <a:noFill/>
              <a:ln w="25400" cap="rnd">
                <a:solidFill>
                  <a:srgbClr val="003C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Rectangle 398">
                <a:extLst>
                  <a:ext uri="{FF2B5EF4-FFF2-40B4-BE49-F238E27FC236}">
                    <a16:creationId xmlns:a16="http://schemas.microsoft.com/office/drawing/2014/main" id="{82F20CA2-38FA-4A1F-BC17-0FB292D65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4946650"/>
                <a:ext cx="409575" cy="16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Rectangle 399">
                <a:extLst>
                  <a:ext uri="{FF2B5EF4-FFF2-40B4-BE49-F238E27FC236}">
                    <a16:creationId xmlns:a16="http://schemas.microsoft.com/office/drawing/2014/main" id="{F308AFB9-6FE7-4BC1-B985-04BE84E72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4946650"/>
                <a:ext cx="409575" cy="165100"/>
              </a:xfrm>
              <a:prstGeom prst="rect">
                <a:avLst/>
              </a:prstGeom>
              <a:noFill/>
              <a:ln w="25400" cap="rnd">
                <a:solidFill>
                  <a:srgbClr val="85B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Rectangle 400">
                <a:extLst>
                  <a:ext uri="{FF2B5EF4-FFF2-40B4-BE49-F238E27FC236}">
                    <a16:creationId xmlns:a16="http://schemas.microsoft.com/office/drawing/2014/main" id="{7668DB03-521D-4059-8D86-A8C0DBEF5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488" y="4746625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Oval 401">
                <a:extLst>
                  <a:ext uri="{FF2B5EF4-FFF2-40B4-BE49-F238E27FC236}">
                    <a16:creationId xmlns:a16="http://schemas.microsoft.com/office/drawing/2014/main" id="{EC4EEF9F-07A4-4BF8-A403-FE04DE302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488" y="4718050"/>
                <a:ext cx="65087" cy="6826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402">
                <a:extLst>
                  <a:ext uri="{FF2B5EF4-FFF2-40B4-BE49-F238E27FC236}">
                    <a16:creationId xmlns:a16="http://schemas.microsoft.com/office/drawing/2014/main" id="{A58F6A9F-3C35-4627-8A3E-0ECE1A18F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6885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403">
                <a:extLst>
                  <a:ext uri="{FF2B5EF4-FFF2-40B4-BE49-F238E27FC236}">
                    <a16:creationId xmlns:a16="http://schemas.microsoft.com/office/drawing/2014/main" id="{454EB4F7-10A1-4D01-887D-6A8D8BE2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6885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404">
                <a:extLst>
                  <a:ext uri="{FF2B5EF4-FFF2-40B4-BE49-F238E27FC236}">
                    <a16:creationId xmlns:a16="http://schemas.microsoft.com/office/drawing/2014/main" id="{DDB9761D-EFEA-4D49-9E54-4A389AD12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405">
                <a:extLst>
                  <a:ext uri="{FF2B5EF4-FFF2-40B4-BE49-F238E27FC236}">
                    <a16:creationId xmlns:a16="http://schemas.microsoft.com/office/drawing/2014/main" id="{16B16B3F-BD0C-4A96-B765-216097FA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406">
                <a:extLst>
                  <a:ext uri="{FF2B5EF4-FFF2-40B4-BE49-F238E27FC236}">
                    <a16:creationId xmlns:a16="http://schemas.microsoft.com/office/drawing/2014/main" id="{18D6D12D-A346-4B82-A1E1-A587C7E6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65688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407">
                <a:extLst>
                  <a:ext uri="{FF2B5EF4-FFF2-40B4-BE49-F238E27FC236}">
                    <a16:creationId xmlns:a16="http://schemas.microsoft.com/office/drawing/2014/main" id="{863B190E-68E8-4218-80F1-E4A8CEB71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65688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Rectangle 408">
                <a:extLst>
                  <a:ext uri="{FF2B5EF4-FFF2-40B4-BE49-F238E27FC236}">
                    <a16:creationId xmlns:a16="http://schemas.microsoft.com/office/drawing/2014/main" id="{308DE386-4045-4369-8AC1-E90E27C09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9013" y="4745038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409">
                <a:extLst>
                  <a:ext uri="{FF2B5EF4-FFF2-40B4-BE49-F238E27FC236}">
                    <a16:creationId xmlns:a16="http://schemas.microsoft.com/office/drawing/2014/main" id="{EBBF247F-9874-4DF5-AFEE-ABC0D38A2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9013" y="4716463"/>
                <a:ext cx="65087" cy="666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410">
                <a:extLst>
                  <a:ext uri="{FF2B5EF4-FFF2-40B4-BE49-F238E27FC236}">
                    <a16:creationId xmlns:a16="http://schemas.microsoft.com/office/drawing/2014/main" id="{BD712955-F567-4DA8-B8AF-0C77DD192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411">
                <a:extLst>
                  <a:ext uri="{FF2B5EF4-FFF2-40B4-BE49-F238E27FC236}">
                    <a16:creationId xmlns:a16="http://schemas.microsoft.com/office/drawing/2014/main" id="{7A47E395-A554-4A6A-A6B1-C9AD9A7AF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412">
                <a:extLst>
                  <a:ext uri="{FF2B5EF4-FFF2-40B4-BE49-F238E27FC236}">
                    <a16:creationId xmlns:a16="http://schemas.microsoft.com/office/drawing/2014/main" id="{A17078C9-26CA-4AC7-A185-BCA7C75A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413">
                <a:extLst>
                  <a:ext uri="{FF2B5EF4-FFF2-40B4-BE49-F238E27FC236}">
                    <a16:creationId xmlns:a16="http://schemas.microsoft.com/office/drawing/2014/main" id="{CC4FBB97-EA12-4FDF-9234-C2BA9F161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414">
                <a:extLst>
                  <a:ext uri="{FF2B5EF4-FFF2-40B4-BE49-F238E27FC236}">
                    <a16:creationId xmlns:a16="http://schemas.microsoft.com/office/drawing/2014/main" id="{0772A410-DF72-42CB-970A-7374C2416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415">
                <a:extLst>
                  <a:ext uri="{FF2B5EF4-FFF2-40B4-BE49-F238E27FC236}">
                    <a16:creationId xmlns:a16="http://schemas.microsoft.com/office/drawing/2014/main" id="{C644AB32-145B-4A55-888F-70C72B3CA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Rectangle 416">
                <a:extLst>
                  <a:ext uri="{FF2B5EF4-FFF2-40B4-BE49-F238E27FC236}">
                    <a16:creationId xmlns:a16="http://schemas.microsoft.com/office/drawing/2014/main" id="{E240F737-58BF-45FD-8800-ECE80753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745038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Oval 417">
                <a:extLst>
                  <a:ext uri="{FF2B5EF4-FFF2-40B4-BE49-F238E27FC236}">
                    <a16:creationId xmlns:a16="http://schemas.microsoft.com/office/drawing/2014/main" id="{180BE42F-5B80-46CB-B225-E78AF03C3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716463"/>
                <a:ext cx="65087" cy="666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418">
                <a:extLst>
                  <a:ext uri="{FF2B5EF4-FFF2-40B4-BE49-F238E27FC236}">
                    <a16:creationId xmlns:a16="http://schemas.microsoft.com/office/drawing/2014/main" id="{0067C633-B476-4E56-AC53-AA325A84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419">
                <a:extLst>
                  <a:ext uri="{FF2B5EF4-FFF2-40B4-BE49-F238E27FC236}">
                    <a16:creationId xmlns:a16="http://schemas.microsoft.com/office/drawing/2014/main" id="{4BB5E18F-FEDA-4461-B5B6-56975F76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420">
                <a:extLst>
                  <a:ext uri="{FF2B5EF4-FFF2-40B4-BE49-F238E27FC236}">
                    <a16:creationId xmlns:a16="http://schemas.microsoft.com/office/drawing/2014/main" id="{498DE1AC-B878-4F56-9315-E713F1119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421">
                <a:extLst>
                  <a:ext uri="{FF2B5EF4-FFF2-40B4-BE49-F238E27FC236}">
                    <a16:creationId xmlns:a16="http://schemas.microsoft.com/office/drawing/2014/main" id="{8986FE0C-0485-4FDF-B75B-B69ACD4EB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422">
                <a:extLst>
                  <a:ext uri="{FF2B5EF4-FFF2-40B4-BE49-F238E27FC236}">
                    <a16:creationId xmlns:a16="http://schemas.microsoft.com/office/drawing/2014/main" id="{292D6A23-B714-4E7F-B822-A4B04E79F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423">
                <a:extLst>
                  <a:ext uri="{FF2B5EF4-FFF2-40B4-BE49-F238E27FC236}">
                    <a16:creationId xmlns:a16="http://schemas.microsoft.com/office/drawing/2014/main" id="{50884BB2-AEFC-477C-AAB6-AA30EEF9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Line 424">
                <a:extLst>
                  <a:ext uri="{FF2B5EF4-FFF2-40B4-BE49-F238E27FC236}">
                    <a16:creationId xmlns:a16="http://schemas.microsoft.com/office/drawing/2014/main" id="{9337F39C-9604-40F9-9BD3-4D3C191EF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3275" y="4929188"/>
                <a:ext cx="434975" cy="0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Line 425">
                <a:extLst>
                  <a:ext uri="{FF2B5EF4-FFF2-40B4-BE49-F238E27FC236}">
                    <a16:creationId xmlns:a16="http://schemas.microsoft.com/office/drawing/2014/main" id="{C13FE27D-9486-4FD5-ADA6-A3DC185EA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3275" y="5126038"/>
                <a:ext cx="434975" cy="0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426">
                <a:extLst>
                  <a:ext uri="{FF2B5EF4-FFF2-40B4-BE49-F238E27FC236}">
                    <a16:creationId xmlns:a16="http://schemas.microsoft.com/office/drawing/2014/main" id="{B63CAA97-8F8A-4A29-BEEE-0B7873A70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63" y="4652963"/>
                <a:ext cx="38100" cy="49213"/>
              </a:xfrm>
              <a:custGeom>
                <a:avLst/>
                <a:gdLst>
                  <a:gd name="T0" fmla="*/ 24 w 24"/>
                  <a:gd name="T1" fmla="*/ 0 h 31"/>
                  <a:gd name="T2" fmla="*/ 0 w 24"/>
                  <a:gd name="T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31">
                    <a:moveTo>
                      <a:pt x="24" y="0"/>
                    </a:moveTo>
                    <a:cubicBezTo>
                      <a:pt x="21" y="19"/>
                      <a:pt x="10" y="31"/>
                      <a:pt x="0" y="27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427">
                <a:extLst>
                  <a:ext uri="{FF2B5EF4-FFF2-40B4-BE49-F238E27FC236}">
                    <a16:creationId xmlns:a16="http://schemas.microsoft.com/office/drawing/2014/main" id="{F956840C-4CA8-496B-AF90-CEFE59835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4592638"/>
                <a:ext cx="106362" cy="106363"/>
              </a:xfrm>
              <a:custGeom>
                <a:avLst/>
                <a:gdLst>
                  <a:gd name="T0" fmla="*/ 67 w 67"/>
                  <a:gd name="T1" fmla="*/ 0 h 67"/>
                  <a:gd name="T2" fmla="*/ 0 w 67"/>
                  <a:gd name="T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cubicBezTo>
                      <a:pt x="45" y="36"/>
                      <a:pt x="16" y="66"/>
                      <a:pt x="0" y="67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428">
                <a:extLst>
                  <a:ext uri="{FF2B5EF4-FFF2-40B4-BE49-F238E27FC236}">
                    <a16:creationId xmlns:a16="http://schemas.microsoft.com/office/drawing/2014/main" id="{8A189846-9425-4C27-9F19-468F16559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5" y="4606925"/>
                <a:ext cx="84137" cy="92075"/>
              </a:xfrm>
              <a:custGeom>
                <a:avLst/>
                <a:gdLst>
                  <a:gd name="T0" fmla="*/ 53 w 53"/>
                  <a:gd name="T1" fmla="*/ 0 h 58"/>
                  <a:gd name="T2" fmla="*/ 0 w 53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58">
                    <a:moveTo>
                      <a:pt x="53" y="0"/>
                    </a:moveTo>
                    <a:cubicBezTo>
                      <a:pt x="38" y="32"/>
                      <a:pt x="14" y="58"/>
                      <a:pt x="0" y="58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Line 429">
                <a:extLst>
                  <a:ext uri="{FF2B5EF4-FFF2-40B4-BE49-F238E27FC236}">
                    <a16:creationId xmlns:a16="http://schemas.microsoft.com/office/drawing/2014/main" id="{4807A19C-225B-48B1-982E-3463E4119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45363" y="5016500"/>
                <a:ext cx="46037" cy="4762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430">
                <a:extLst>
                  <a:ext uri="{FF2B5EF4-FFF2-40B4-BE49-F238E27FC236}">
                    <a16:creationId xmlns:a16="http://schemas.microsoft.com/office/drawing/2014/main" id="{07EE627A-FABC-4B64-8E88-AD87672B9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5041900"/>
                <a:ext cx="50800" cy="52388"/>
              </a:xfrm>
              <a:custGeom>
                <a:avLst/>
                <a:gdLst>
                  <a:gd name="T0" fmla="*/ 32 w 32"/>
                  <a:gd name="T1" fmla="*/ 22 h 33"/>
                  <a:gd name="T2" fmla="*/ 0 w 32"/>
                  <a:gd name="T3" fmla="*/ 33 h 33"/>
                  <a:gd name="T4" fmla="*/ 10 w 32"/>
                  <a:gd name="T5" fmla="*/ 0 h 33"/>
                  <a:gd name="T6" fmla="*/ 32 w 32"/>
                  <a:gd name="T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3">
                    <a:moveTo>
                      <a:pt x="32" y="22"/>
                    </a:moveTo>
                    <a:lnTo>
                      <a:pt x="0" y="33"/>
                    </a:lnTo>
                    <a:lnTo>
                      <a:pt x="10" y="0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431">
                <a:extLst>
                  <a:ext uri="{FF2B5EF4-FFF2-40B4-BE49-F238E27FC236}">
                    <a16:creationId xmlns:a16="http://schemas.microsoft.com/office/drawing/2014/main" id="{7218AF48-9D88-4FA1-B50A-4AB19004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838" y="4976813"/>
                <a:ext cx="71437" cy="55563"/>
              </a:xfrm>
              <a:custGeom>
                <a:avLst/>
                <a:gdLst>
                  <a:gd name="T0" fmla="*/ 45 w 45"/>
                  <a:gd name="T1" fmla="*/ 0 h 35"/>
                  <a:gd name="T2" fmla="*/ 0 w 45"/>
                  <a:gd name="T3" fmla="*/ 35 h 35"/>
                  <a:gd name="T4" fmla="*/ 35 w 45"/>
                  <a:gd name="T5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0" y="35"/>
                    </a:lnTo>
                    <a:lnTo>
                      <a:pt x="35" y="25"/>
                    </a:ln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Line 432">
                <a:extLst>
                  <a:ext uri="{FF2B5EF4-FFF2-40B4-BE49-F238E27FC236}">
                    <a16:creationId xmlns:a16="http://schemas.microsoft.com/office/drawing/2014/main" id="{5F16A958-0BAC-4677-9D0D-7D7FFEB82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9013" y="4968875"/>
                <a:ext cx="65087" cy="6032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Oval 433">
                <a:extLst>
                  <a:ext uri="{FF2B5EF4-FFF2-40B4-BE49-F238E27FC236}">
                    <a16:creationId xmlns:a16="http://schemas.microsoft.com/office/drawing/2014/main" id="{4E8A61F1-A38A-40E5-A6E4-3EDE8E1EA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513" y="4968875"/>
                <a:ext cx="9525" cy="95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Oval 434">
                <a:extLst>
                  <a:ext uri="{FF2B5EF4-FFF2-40B4-BE49-F238E27FC236}">
                    <a16:creationId xmlns:a16="http://schemas.microsoft.com/office/drawing/2014/main" id="{FF42C030-66F0-4612-A356-BD4D7B447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513" y="4968875"/>
                <a:ext cx="9525" cy="9525"/>
              </a:xfrm>
              <a:prstGeom prst="ellips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Line 435">
                <a:extLst>
                  <a:ext uri="{FF2B5EF4-FFF2-40B4-BE49-F238E27FC236}">
                    <a16:creationId xmlns:a16="http://schemas.microsoft.com/office/drawing/2014/main" id="{227A2F6D-09BD-4B05-993F-6AB51C817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7425" y="4976813"/>
                <a:ext cx="61912" cy="5397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870D29E-3A2E-48D8-A1D3-B05C1E4B661C}"/>
                </a:ext>
              </a:extLst>
            </p:cNvPr>
            <p:cNvSpPr txBox="1"/>
            <p:nvPr/>
          </p:nvSpPr>
          <p:spPr>
            <a:xfrm>
              <a:off x="32259" y="2019320"/>
              <a:ext cx="13324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Субъект</a:t>
              </a:r>
            </a:p>
            <a:p>
              <a:r>
                <a:rPr lang="ru-RU" sz="1100" dirty="0"/>
                <a:t>электроэнергетики</a:t>
              </a:r>
            </a:p>
          </p:txBody>
        </p:sp>
      </p:grpSp>
      <p:cxnSp>
        <p:nvCxnSpPr>
          <p:cNvPr id="313" name="Прямая соединительная линия 312">
            <a:extLst>
              <a:ext uri="{FF2B5EF4-FFF2-40B4-BE49-F238E27FC236}">
                <a16:creationId xmlns:a16="http://schemas.microsoft.com/office/drawing/2014/main" id="{2DF37F71-67A6-40C2-9B5D-5222AE7AB6E9}"/>
              </a:ext>
            </a:extLst>
          </p:cNvPr>
          <p:cNvCxnSpPr>
            <a:cxnSpLocks/>
          </p:cNvCxnSpPr>
          <p:nvPr/>
        </p:nvCxnSpPr>
        <p:spPr bwMode="auto">
          <a:xfrm>
            <a:off x="1369768" y="3054720"/>
            <a:ext cx="228070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4" name="Равнобедренный треугольник 313">
            <a:extLst>
              <a:ext uri="{FF2B5EF4-FFF2-40B4-BE49-F238E27FC236}">
                <a16:creationId xmlns:a16="http://schemas.microsoft.com/office/drawing/2014/main" id="{A91C54A1-6BC2-4A07-88AA-FF8B3345AF40}"/>
              </a:ext>
            </a:extLst>
          </p:cNvPr>
          <p:cNvSpPr/>
          <p:nvPr/>
        </p:nvSpPr>
        <p:spPr>
          <a:xfrm rot="5400000">
            <a:off x="2233869" y="3028931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Равнобедренный треугольник 323">
            <a:extLst>
              <a:ext uri="{FF2B5EF4-FFF2-40B4-BE49-F238E27FC236}">
                <a16:creationId xmlns:a16="http://schemas.microsoft.com/office/drawing/2014/main" id="{2C9D85AC-0410-4256-B895-266578AFC889}"/>
              </a:ext>
            </a:extLst>
          </p:cNvPr>
          <p:cNvSpPr/>
          <p:nvPr/>
        </p:nvSpPr>
        <p:spPr>
          <a:xfrm rot="5400000">
            <a:off x="3907172" y="3025545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36AA9E58-C8E8-4D3B-A510-8AFE9797B1BB}"/>
              </a:ext>
            </a:extLst>
          </p:cNvPr>
          <p:cNvGrpSpPr/>
          <p:nvPr/>
        </p:nvGrpSpPr>
        <p:grpSpPr>
          <a:xfrm>
            <a:off x="5374614" y="3814188"/>
            <a:ext cx="406886" cy="406886"/>
            <a:chOff x="2932059" y="4325717"/>
            <a:chExt cx="787886" cy="787886"/>
          </a:xfrm>
        </p:grpSpPr>
        <p:sp>
          <p:nvSpPr>
            <p:cNvPr id="330" name="Овал 329">
              <a:extLst>
                <a:ext uri="{FF2B5EF4-FFF2-40B4-BE49-F238E27FC236}">
                  <a16:creationId xmlns:a16="http://schemas.microsoft.com/office/drawing/2014/main" id="{3913657E-46A4-4683-9722-0A1602403DFA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31" name="Рисунок 330">
              <a:extLst>
                <a:ext uri="{FF2B5EF4-FFF2-40B4-BE49-F238E27FC236}">
                  <a16:creationId xmlns:a16="http://schemas.microsoft.com/office/drawing/2014/main" id="{82987FC7-007E-4FBE-A534-E62861F6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grpSp>
        <p:nvGrpSpPr>
          <p:cNvPr id="332" name="Группа 331">
            <a:extLst>
              <a:ext uri="{FF2B5EF4-FFF2-40B4-BE49-F238E27FC236}">
                <a16:creationId xmlns:a16="http://schemas.microsoft.com/office/drawing/2014/main" id="{7049423D-2F0A-4767-ACFF-AE2416C5874B}"/>
              </a:ext>
            </a:extLst>
          </p:cNvPr>
          <p:cNvGrpSpPr>
            <a:grpSpLocks noChangeAspect="1"/>
          </p:cNvGrpSpPr>
          <p:nvPr/>
        </p:nvGrpSpPr>
        <p:grpSpPr>
          <a:xfrm>
            <a:off x="6415161" y="3783633"/>
            <a:ext cx="468000" cy="467997"/>
            <a:chOff x="1857329" y="2518346"/>
            <a:chExt cx="531858" cy="531855"/>
          </a:xfrm>
        </p:grpSpPr>
        <p:sp>
          <p:nvSpPr>
            <p:cNvPr id="333" name="Овал 332">
              <a:extLst>
                <a:ext uri="{FF2B5EF4-FFF2-40B4-BE49-F238E27FC236}">
                  <a16:creationId xmlns:a16="http://schemas.microsoft.com/office/drawing/2014/main" id="{B2C5F62D-5761-4A44-8121-672DD8AC7646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334" name="Группа 333">
              <a:extLst>
                <a:ext uri="{FF2B5EF4-FFF2-40B4-BE49-F238E27FC236}">
                  <a16:creationId xmlns:a16="http://schemas.microsoft.com/office/drawing/2014/main" id="{96F3FEC1-F382-47D6-AE21-1572A6C5DC74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335" name="Freeform 18">
                <a:extLst>
                  <a:ext uri="{FF2B5EF4-FFF2-40B4-BE49-F238E27FC236}">
                    <a16:creationId xmlns:a16="http://schemas.microsoft.com/office/drawing/2014/main" id="{8AC62C38-1DCE-412C-8446-0A585E6257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6" name="Freeform 19">
                <a:extLst>
                  <a:ext uri="{FF2B5EF4-FFF2-40B4-BE49-F238E27FC236}">
                    <a16:creationId xmlns:a16="http://schemas.microsoft.com/office/drawing/2014/main" id="{6E041844-14E2-42E2-8922-4E8B8112B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337" name="Freeform 20">
                <a:extLst>
                  <a:ext uri="{FF2B5EF4-FFF2-40B4-BE49-F238E27FC236}">
                    <a16:creationId xmlns:a16="http://schemas.microsoft.com/office/drawing/2014/main" id="{FCD723EA-0D77-43D3-8308-98AF49E34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8" name="Oval 21">
                <a:extLst>
                  <a:ext uri="{FF2B5EF4-FFF2-40B4-BE49-F238E27FC236}">
                    <a16:creationId xmlns:a16="http://schemas.microsoft.com/office/drawing/2014/main" id="{979ABAD7-3DC0-4431-8D8B-F1AB783CE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9" name="Freeform 22">
                <a:extLst>
                  <a:ext uri="{FF2B5EF4-FFF2-40B4-BE49-F238E27FC236}">
                    <a16:creationId xmlns:a16="http://schemas.microsoft.com/office/drawing/2014/main" id="{EB6F7274-1305-4C14-A9DC-F10847BB7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0" name="Freeform 23">
                <a:extLst>
                  <a:ext uri="{FF2B5EF4-FFF2-40B4-BE49-F238E27FC236}">
                    <a16:creationId xmlns:a16="http://schemas.microsoft.com/office/drawing/2014/main" id="{84245A9C-075F-4740-900A-52BAB116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1" name="Freeform 24">
                <a:extLst>
                  <a:ext uri="{FF2B5EF4-FFF2-40B4-BE49-F238E27FC236}">
                    <a16:creationId xmlns:a16="http://schemas.microsoft.com/office/drawing/2014/main" id="{F9B9AA10-E80C-46BE-B54F-9B1C43F661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2" name="Freeform 25">
                <a:extLst>
                  <a:ext uri="{FF2B5EF4-FFF2-40B4-BE49-F238E27FC236}">
                    <a16:creationId xmlns:a16="http://schemas.microsoft.com/office/drawing/2014/main" id="{C63D4946-1D17-4EE6-B06E-CFBC47367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3" name="Freeform 26">
                <a:extLst>
                  <a:ext uri="{FF2B5EF4-FFF2-40B4-BE49-F238E27FC236}">
                    <a16:creationId xmlns:a16="http://schemas.microsoft.com/office/drawing/2014/main" id="{79C2123E-1C61-4387-BE45-E1DAB36E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4" name="Freeform 27">
                <a:extLst>
                  <a:ext uri="{FF2B5EF4-FFF2-40B4-BE49-F238E27FC236}">
                    <a16:creationId xmlns:a16="http://schemas.microsoft.com/office/drawing/2014/main" id="{9316A12D-B36A-43D9-96C9-AF6982836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grpSp>
        <p:nvGrpSpPr>
          <p:cNvPr id="348" name="Группа 347">
            <a:extLst>
              <a:ext uri="{FF2B5EF4-FFF2-40B4-BE49-F238E27FC236}">
                <a16:creationId xmlns:a16="http://schemas.microsoft.com/office/drawing/2014/main" id="{EAECA8B5-3B0C-41DF-8D91-A5A14DEA59A0}"/>
              </a:ext>
            </a:extLst>
          </p:cNvPr>
          <p:cNvGrpSpPr/>
          <p:nvPr/>
        </p:nvGrpSpPr>
        <p:grpSpPr>
          <a:xfrm>
            <a:off x="6925571" y="3970871"/>
            <a:ext cx="490027" cy="67279"/>
            <a:chOff x="1621665" y="1951470"/>
            <a:chExt cx="490027" cy="67279"/>
          </a:xfrm>
        </p:grpSpPr>
        <p:cxnSp>
          <p:nvCxnSpPr>
            <p:cNvPr id="349" name="Прямая соединительная линия 348">
              <a:extLst>
                <a:ext uri="{FF2B5EF4-FFF2-40B4-BE49-F238E27FC236}">
                  <a16:creationId xmlns:a16="http://schemas.microsoft.com/office/drawing/2014/main" id="{0CB59273-BCF4-4D50-BECE-E995017F22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0" name="Равнобедренный треугольник 349">
              <a:extLst>
                <a:ext uri="{FF2B5EF4-FFF2-40B4-BE49-F238E27FC236}">
                  <a16:creationId xmlns:a16="http://schemas.microsoft.com/office/drawing/2014/main" id="{F2D0C396-9FB5-4E21-9E7E-55D3C710C6B5}"/>
                </a:ext>
              </a:extLst>
            </p:cNvPr>
            <p:cNvSpPr/>
            <p:nvPr/>
          </p:nvSpPr>
          <p:spPr>
            <a:xfrm rot="5400000">
              <a:off x="2049052" y="1956110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74" name="Соединитель: уступ 373">
            <a:extLst>
              <a:ext uri="{FF2B5EF4-FFF2-40B4-BE49-F238E27FC236}">
                <a16:creationId xmlns:a16="http://schemas.microsoft.com/office/drawing/2014/main" id="{D8ADA68F-3D92-4071-9F77-39A941C20CD1}"/>
              </a:ext>
            </a:extLst>
          </p:cNvPr>
          <p:cNvCxnSpPr>
            <a:cxnSpLocks/>
          </p:cNvCxnSpPr>
          <p:nvPr/>
        </p:nvCxnSpPr>
        <p:spPr bwMode="auto">
          <a:xfrm>
            <a:off x="6943511" y="3458939"/>
            <a:ext cx="787909" cy="223126"/>
          </a:xfrm>
          <a:prstGeom prst="bentConnector3">
            <a:avLst>
              <a:gd name="adj1" fmla="val 101257"/>
            </a:avLst>
          </a:prstGeom>
          <a:ln w="19050"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5" name="Равнобедренный треугольник 374">
            <a:extLst>
              <a:ext uri="{FF2B5EF4-FFF2-40B4-BE49-F238E27FC236}">
                <a16:creationId xmlns:a16="http://schemas.microsoft.com/office/drawing/2014/main" id="{A23283E6-3D0B-491F-BE56-1DBD1A21C568}"/>
              </a:ext>
            </a:extLst>
          </p:cNvPr>
          <p:cNvSpPr/>
          <p:nvPr/>
        </p:nvSpPr>
        <p:spPr>
          <a:xfrm rot="5400000">
            <a:off x="7362621" y="3429938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5" name="Соединитель: уступ 394">
            <a:extLst>
              <a:ext uri="{FF2B5EF4-FFF2-40B4-BE49-F238E27FC236}">
                <a16:creationId xmlns:a16="http://schemas.microsoft.com/office/drawing/2014/main" id="{427CD663-B65C-4F70-BC4B-9925454C5794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7417516" y="4500378"/>
            <a:ext cx="524669" cy="54096"/>
          </a:xfrm>
          <a:prstGeom prst="bentConnector3">
            <a:avLst>
              <a:gd name="adj1" fmla="val 983"/>
            </a:avLst>
          </a:prstGeom>
          <a:ln w="19050"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" name="Блок-схема: объединение 398">
            <a:extLst>
              <a:ext uri="{FF2B5EF4-FFF2-40B4-BE49-F238E27FC236}">
                <a16:creationId xmlns:a16="http://schemas.microsoft.com/office/drawing/2014/main" id="{1F64E4BD-612A-4DC3-8AB5-D821821523BD}"/>
              </a:ext>
            </a:extLst>
          </p:cNvPr>
          <p:cNvSpPr/>
          <p:nvPr/>
        </p:nvSpPr>
        <p:spPr bwMode="auto">
          <a:xfrm flipH="1" flipV="1">
            <a:off x="7664708" y="4472731"/>
            <a:ext cx="74772" cy="68408"/>
          </a:xfrm>
          <a:prstGeom prst="flowChartMerg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6" name="Группа 515">
            <a:extLst>
              <a:ext uri="{FF2B5EF4-FFF2-40B4-BE49-F238E27FC236}">
                <a16:creationId xmlns:a16="http://schemas.microsoft.com/office/drawing/2014/main" id="{2FDC3893-E205-4DBB-B3F1-94722C164E91}"/>
              </a:ext>
            </a:extLst>
          </p:cNvPr>
          <p:cNvGrpSpPr/>
          <p:nvPr/>
        </p:nvGrpSpPr>
        <p:grpSpPr>
          <a:xfrm>
            <a:off x="121915" y="2648599"/>
            <a:ext cx="1319248" cy="741579"/>
            <a:chOff x="32259" y="1602995"/>
            <a:chExt cx="1585817" cy="891423"/>
          </a:xfrm>
        </p:grpSpPr>
        <p:sp>
          <p:nvSpPr>
            <p:cNvPr id="517" name="Прямоугольник: скругленные углы 516">
              <a:extLst>
                <a:ext uri="{FF2B5EF4-FFF2-40B4-BE49-F238E27FC236}">
                  <a16:creationId xmlns:a16="http://schemas.microsoft.com/office/drawing/2014/main" id="{F369D61B-658D-413B-B7A9-2C8F29A87A20}"/>
                </a:ext>
              </a:extLst>
            </p:cNvPr>
            <p:cNvSpPr/>
            <p:nvPr/>
          </p:nvSpPr>
          <p:spPr>
            <a:xfrm rot="5400000">
              <a:off x="379456" y="1255798"/>
              <a:ext cx="891423" cy="158581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8" name="Группа 517">
              <a:extLst>
                <a:ext uri="{FF2B5EF4-FFF2-40B4-BE49-F238E27FC236}">
                  <a16:creationId xmlns:a16="http://schemas.microsoft.com/office/drawing/2014/main" id="{9795302F-8BEE-4642-BF72-4F28D8D193F0}"/>
                </a:ext>
              </a:extLst>
            </p:cNvPr>
            <p:cNvGrpSpPr/>
            <p:nvPr/>
          </p:nvGrpSpPr>
          <p:grpSpPr>
            <a:xfrm>
              <a:off x="71157" y="1633163"/>
              <a:ext cx="407622" cy="412340"/>
              <a:chOff x="2459038" y="4594225"/>
              <a:chExt cx="685800" cy="693738"/>
            </a:xfrm>
          </p:grpSpPr>
          <p:sp>
            <p:nvSpPr>
              <p:cNvPr id="585" name="Oval 291">
                <a:extLst>
                  <a:ext uri="{FF2B5EF4-FFF2-40B4-BE49-F238E27FC236}">
                    <a16:creationId xmlns:a16="http://schemas.microsoft.com/office/drawing/2014/main" id="{A235C9D0-0C01-4B5B-A0D0-FBC42174D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038" y="4594225"/>
                <a:ext cx="685800" cy="693738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6" name="Rectangle 292">
                <a:extLst>
                  <a:ext uri="{FF2B5EF4-FFF2-40B4-BE49-F238E27FC236}">
                    <a16:creationId xmlns:a16="http://schemas.microsoft.com/office/drawing/2014/main" id="{056CC978-D5ED-4A6E-A7E5-92B1097B3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4940300"/>
                <a:ext cx="382587" cy="234950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7" name="Rectangle 293">
                <a:extLst>
                  <a:ext uri="{FF2B5EF4-FFF2-40B4-BE49-F238E27FC236}">
                    <a16:creationId xmlns:a16="http://schemas.microsoft.com/office/drawing/2014/main" id="{97F04A14-356F-4462-8735-FBE6447EE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4940300"/>
                <a:ext cx="382587" cy="234950"/>
              </a:xfrm>
              <a:prstGeom prst="rect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8" name="Rectangle 294">
                <a:extLst>
                  <a:ext uri="{FF2B5EF4-FFF2-40B4-BE49-F238E27FC236}">
                    <a16:creationId xmlns:a16="http://schemas.microsoft.com/office/drawing/2014/main" id="{AC59F4F8-9B4A-4C9C-BF40-38B24477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263" y="4916488"/>
                <a:ext cx="77787" cy="476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9" name="Line 295">
                <a:extLst>
                  <a:ext uri="{FF2B5EF4-FFF2-40B4-BE49-F238E27FC236}">
                    <a16:creationId xmlns:a16="http://schemas.microsoft.com/office/drawing/2014/main" id="{62AE63C1-3045-4831-9F16-8A9743BB0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30525" y="4703763"/>
                <a:ext cx="12700" cy="236538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0" name="Line 296">
                <a:extLst>
                  <a:ext uri="{FF2B5EF4-FFF2-40B4-BE49-F238E27FC236}">
                    <a16:creationId xmlns:a16="http://schemas.microsoft.com/office/drawing/2014/main" id="{7638CFE4-8B56-472D-9778-66E4618BD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2263" y="4703763"/>
                <a:ext cx="12700" cy="236538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1" name="Line 297">
                <a:extLst>
                  <a:ext uri="{FF2B5EF4-FFF2-40B4-BE49-F238E27FC236}">
                    <a16:creationId xmlns:a16="http://schemas.microsoft.com/office/drawing/2014/main" id="{8D47EE13-EA39-4E39-B803-C58E13A5C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74963" y="4703763"/>
                <a:ext cx="55562" cy="0"/>
              </a:xfrm>
              <a:prstGeom prst="line">
                <a:avLst/>
              </a:pr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2" name="Freeform 298">
                <a:extLst>
                  <a:ext uri="{FF2B5EF4-FFF2-40B4-BE49-F238E27FC236}">
                    <a16:creationId xmlns:a16="http://schemas.microsoft.com/office/drawing/2014/main" id="{75ACF75D-F750-482D-A59D-773DBDAA9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550" y="4616450"/>
                <a:ext cx="142875" cy="87313"/>
              </a:xfrm>
              <a:custGeom>
                <a:avLst/>
                <a:gdLst>
                  <a:gd name="T0" fmla="*/ 0 w 90"/>
                  <a:gd name="T1" fmla="*/ 29 h 55"/>
                  <a:gd name="T2" fmla="*/ 39 w 90"/>
                  <a:gd name="T3" fmla="*/ 38 h 55"/>
                  <a:gd name="T4" fmla="*/ 90 w 90"/>
                  <a:gd name="T5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55">
                    <a:moveTo>
                      <a:pt x="0" y="29"/>
                    </a:moveTo>
                    <a:cubicBezTo>
                      <a:pt x="9" y="55"/>
                      <a:pt x="27" y="50"/>
                      <a:pt x="39" y="38"/>
                    </a:cubicBezTo>
                    <a:cubicBezTo>
                      <a:pt x="54" y="23"/>
                      <a:pt x="62" y="0"/>
                      <a:pt x="90" y="29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3" name="Rectangle 299">
                <a:extLst>
                  <a:ext uri="{FF2B5EF4-FFF2-40B4-BE49-F238E27FC236}">
                    <a16:creationId xmlns:a16="http://schemas.microsoft.com/office/drawing/2014/main" id="{3C74192E-F86E-441D-A0DC-7FD83439E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5091113"/>
                <a:ext cx="76200" cy="57150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4" name="Rectangle 300">
                <a:extLst>
                  <a:ext uri="{FF2B5EF4-FFF2-40B4-BE49-F238E27FC236}">
                    <a16:creationId xmlns:a16="http://schemas.microsoft.com/office/drawing/2014/main" id="{28E2F42D-AEC6-4AE6-A2A4-DC6406801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5091113"/>
                <a:ext cx="76200" cy="57150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5" name="Rectangle 301">
                <a:extLst>
                  <a:ext uri="{FF2B5EF4-FFF2-40B4-BE49-F238E27FC236}">
                    <a16:creationId xmlns:a16="http://schemas.microsoft.com/office/drawing/2014/main" id="{80369779-0C76-4838-A93E-0338969FA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5002213"/>
                <a:ext cx="44450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6" name="Rectangle 302">
                <a:extLst>
                  <a:ext uri="{FF2B5EF4-FFF2-40B4-BE49-F238E27FC236}">
                    <a16:creationId xmlns:a16="http://schemas.microsoft.com/office/drawing/2014/main" id="{51D7AA95-7391-48B3-97E1-8D54B233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13" y="5002213"/>
                <a:ext cx="44450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7" name="Rectangle 303">
                <a:extLst>
                  <a:ext uri="{FF2B5EF4-FFF2-40B4-BE49-F238E27FC236}">
                    <a16:creationId xmlns:a16="http://schemas.microsoft.com/office/drawing/2014/main" id="{5DBD2936-F90E-46E6-8959-FF29EB204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5002213"/>
                <a:ext cx="44450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8" name="Rectangle 304">
                <a:extLst>
                  <a:ext uri="{FF2B5EF4-FFF2-40B4-BE49-F238E27FC236}">
                    <a16:creationId xmlns:a16="http://schemas.microsoft.com/office/drawing/2014/main" id="{A96BE0FF-95C2-4C12-A090-166F77307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5002213"/>
                <a:ext cx="44450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9" name="Rectangle 305">
                <a:extLst>
                  <a:ext uri="{FF2B5EF4-FFF2-40B4-BE49-F238E27FC236}">
                    <a16:creationId xmlns:a16="http://schemas.microsoft.com/office/drawing/2014/main" id="{11285C91-C98C-4989-8E8B-0054DAFB9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0" y="5002213"/>
                <a:ext cx="42862" cy="3492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0" name="Rectangle 306">
                <a:extLst>
                  <a:ext uri="{FF2B5EF4-FFF2-40B4-BE49-F238E27FC236}">
                    <a16:creationId xmlns:a16="http://schemas.microsoft.com/office/drawing/2014/main" id="{250A23EA-8F90-48E5-9D04-3F1C07715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0" y="5002213"/>
                <a:ext cx="42862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1" name="Rectangle 307">
                <a:extLst>
                  <a:ext uri="{FF2B5EF4-FFF2-40B4-BE49-F238E27FC236}">
                    <a16:creationId xmlns:a16="http://schemas.microsoft.com/office/drawing/2014/main" id="{3A1C9026-302C-490C-8419-AEFB77A0D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638" y="5002213"/>
                <a:ext cx="42862" cy="3492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2" name="Rectangle 308">
                <a:extLst>
                  <a:ext uri="{FF2B5EF4-FFF2-40B4-BE49-F238E27FC236}">
                    <a16:creationId xmlns:a16="http://schemas.microsoft.com/office/drawing/2014/main" id="{AE28CAA1-3294-430C-BE14-3D375F654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638" y="5002213"/>
                <a:ext cx="42862" cy="3492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9" name="Группа 518">
              <a:extLst>
                <a:ext uri="{FF2B5EF4-FFF2-40B4-BE49-F238E27FC236}">
                  <a16:creationId xmlns:a16="http://schemas.microsoft.com/office/drawing/2014/main" id="{FBF74173-88D5-4978-B36C-B231ED35BD3D}"/>
                </a:ext>
              </a:extLst>
            </p:cNvPr>
            <p:cNvGrpSpPr/>
            <p:nvPr/>
          </p:nvGrpSpPr>
          <p:grpSpPr>
            <a:xfrm>
              <a:off x="585111" y="1633163"/>
              <a:ext cx="407622" cy="412340"/>
              <a:chOff x="3470275" y="4594225"/>
              <a:chExt cx="685800" cy="693738"/>
            </a:xfrm>
          </p:grpSpPr>
          <p:sp>
            <p:nvSpPr>
              <p:cNvPr id="562" name="Oval 315">
                <a:extLst>
                  <a:ext uri="{FF2B5EF4-FFF2-40B4-BE49-F238E27FC236}">
                    <a16:creationId xmlns:a16="http://schemas.microsoft.com/office/drawing/2014/main" id="{762C7CE7-8082-466E-B370-D2B9190F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275" y="4594225"/>
                <a:ext cx="685800" cy="693738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3" name="Freeform 316">
                <a:extLst>
                  <a:ext uri="{FF2B5EF4-FFF2-40B4-BE49-F238E27FC236}">
                    <a16:creationId xmlns:a16="http://schemas.microsoft.com/office/drawing/2014/main" id="{CCCE2991-A759-4E48-84F4-FDC001BBB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4694238"/>
                <a:ext cx="314325" cy="487363"/>
              </a:xfrm>
              <a:custGeom>
                <a:avLst/>
                <a:gdLst>
                  <a:gd name="T0" fmla="*/ 6 w 535"/>
                  <a:gd name="T1" fmla="*/ 825 h 825"/>
                  <a:gd name="T2" fmla="*/ 529 w 535"/>
                  <a:gd name="T3" fmla="*/ 825 h 825"/>
                  <a:gd name="T4" fmla="*/ 535 w 535"/>
                  <a:gd name="T5" fmla="*/ 819 h 825"/>
                  <a:gd name="T6" fmla="*/ 535 w 535"/>
                  <a:gd name="T7" fmla="*/ 6 h 825"/>
                  <a:gd name="T8" fmla="*/ 529 w 535"/>
                  <a:gd name="T9" fmla="*/ 0 h 825"/>
                  <a:gd name="T10" fmla="*/ 6 w 535"/>
                  <a:gd name="T11" fmla="*/ 0 h 825"/>
                  <a:gd name="T12" fmla="*/ 0 w 535"/>
                  <a:gd name="T13" fmla="*/ 6 h 825"/>
                  <a:gd name="T14" fmla="*/ 0 w 535"/>
                  <a:gd name="T15" fmla="*/ 819 h 825"/>
                  <a:gd name="T16" fmla="*/ 6 w 535"/>
                  <a:gd name="T17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825">
                    <a:moveTo>
                      <a:pt x="6" y="825"/>
                    </a:moveTo>
                    <a:lnTo>
                      <a:pt x="529" y="825"/>
                    </a:lnTo>
                    <a:cubicBezTo>
                      <a:pt x="532" y="825"/>
                      <a:pt x="535" y="823"/>
                      <a:pt x="535" y="819"/>
                    </a:cubicBezTo>
                    <a:lnTo>
                      <a:pt x="535" y="6"/>
                    </a:lnTo>
                    <a:cubicBezTo>
                      <a:pt x="535" y="2"/>
                      <a:pt x="532" y="0"/>
                      <a:pt x="529" y="0"/>
                    </a:cubicBezTo>
                    <a:lnTo>
                      <a:pt x="6" y="0"/>
                    </a:lnTo>
                    <a:cubicBezTo>
                      <a:pt x="2" y="0"/>
                      <a:pt x="0" y="2"/>
                      <a:pt x="0" y="6"/>
                    </a:cubicBezTo>
                    <a:lnTo>
                      <a:pt x="0" y="819"/>
                    </a:lnTo>
                    <a:cubicBezTo>
                      <a:pt x="0" y="823"/>
                      <a:pt x="2" y="825"/>
                      <a:pt x="6" y="825"/>
                    </a:cubicBezTo>
                    <a:close/>
                  </a:path>
                </a:pathLst>
              </a:cu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4" name="Freeform 317">
                <a:extLst>
                  <a:ext uri="{FF2B5EF4-FFF2-40B4-BE49-F238E27FC236}">
                    <a16:creationId xmlns:a16="http://schemas.microsoft.com/office/drawing/2014/main" id="{C4C440BD-43A0-4B38-B9E3-7051272D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4694238"/>
                <a:ext cx="314325" cy="487363"/>
              </a:xfrm>
              <a:custGeom>
                <a:avLst/>
                <a:gdLst>
                  <a:gd name="T0" fmla="*/ 6 w 535"/>
                  <a:gd name="T1" fmla="*/ 825 h 825"/>
                  <a:gd name="T2" fmla="*/ 529 w 535"/>
                  <a:gd name="T3" fmla="*/ 825 h 825"/>
                  <a:gd name="T4" fmla="*/ 535 w 535"/>
                  <a:gd name="T5" fmla="*/ 819 h 825"/>
                  <a:gd name="T6" fmla="*/ 535 w 535"/>
                  <a:gd name="T7" fmla="*/ 6 h 825"/>
                  <a:gd name="T8" fmla="*/ 529 w 535"/>
                  <a:gd name="T9" fmla="*/ 0 h 825"/>
                  <a:gd name="T10" fmla="*/ 6 w 535"/>
                  <a:gd name="T11" fmla="*/ 0 h 825"/>
                  <a:gd name="T12" fmla="*/ 0 w 535"/>
                  <a:gd name="T13" fmla="*/ 6 h 825"/>
                  <a:gd name="T14" fmla="*/ 0 w 535"/>
                  <a:gd name="T15" fmla="*/ 819 h 825"/>
                  <a:gd name="T16" fmla="*/ 6 w 535"/>
                  <a:gd name="T17" fmla="*/ 82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825">
                    <a:moveTo>
                      <a:pt x="6" y="825"/>
                    </a:moveTo>
                    <a:lnTo>
                      <a:pt x="529" y="825"/>
                    </a:lnTo>
                    <a:cubicBezTo>
                      <a:pt x="532" y="825"/>
                      <a:pt x="535" y="823"/>
                      <a:pt x="535" y="819"/>
                    </a:cubicBezTo>
                    <a:lnTo>
                      <a:pt x="535" y="6"/>
                    </a:lnTo>
                    <a:cubicBezTo>
                      <a:pt x="535" y="2"/>
                      <a:pt x="532" y="0"/>
                      <a:pt x="529" y="0"/>
                    </a:cubicBezTo>
                    <a:lnTo>
                      <a:pt x="6" y="0"/>
                    </a:lnTo>
                    <a:cubicBezTo>
                      <a:pt x="2" y="0"/>
                      <a:pt x="0" y="2"/>
                      <a:pt x="0" y="6"/>
                    </a:cubicBezTo>
                    <a:lnTo>
                      <a:pt x="0" y="819"/>
                    </a:lnTo>
                    <a:cubicBezTo>
                      <a:pt x="0" y="823"/>
                      <a:pt x="2" y="825"/>
                      <a:pt x="6" y="825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5" name="Rectangle 318">
                <a:extLst>
                  <a:ext uri="{FF2B5EF4-FFF2-40B4-BE49-F238E27FC236}">
                    <a16:creationId xmlns:a16="http://schemas.microsoft.com/office/drawing/2014/main" id="{E8849F88-A5F5-4BB9-9008-20BEA9F00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0" y="5060950"/>
                <a:ext cx="76200" cy="92075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6" name="Rectangle 319">
                <a:extLst>
                  <a:ext uri="{FF2B5EF4-FFF2-40B4-BE49-F238E27FC236}">
                    <a16:creationId xmlns:a16="http://schemas.microsoft.com/office/drawing/2014/main" id="{A525926D-DD56-43C3-8FC6-F7EF06129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0" y="5060950"/>
                <a:ext cx="76200" cy="92075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7" name="Rectangle 320">
                <a:extLst>
                  <a:ext uri="{FF2B5EF4-FFF2-40B4-BE49-F238E27FC236}">
                    <a16:creationId xmlns:a16="http://schemas.microsoft.com/office/drawing/2014/main" id="{E315B2BF-E08F-4ACB-BDFE-2083E9938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9530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8" name="Rectangle 321">
                <a:extLst>
                  <a:ext uri="{FF2B5EF4-FFF2-40B4-BE49-F238E27FC236}">
                    <a16:creationId xmlns:a16="http://schemas.microsoft.com/office/drawing/2014/main" id="{D8EB3469-D9E1-47AC-991D-4F69DDAE1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9530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9" name="Rectangle 322">
                <a:extLst>
                  <a:ext uri="{FF2B5EF4-FFF2-40B4-BE49-F238E27FC236}">
                    <a16:creationId xmlns:a16="http://schemas.microsoft.com/office/drawing/2014/main" id="{1779863A-6E19-4323-9A18-ED2DD1B91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953000"/>
                <a:ext cx="38100" cy="619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0" name="Rectangle 323">
                <a:extLst>
                  <a:ext uri="{FF2B5EF4-FFF2-40B4-BE49-F238E27FC236}">
                    <a16:creationId xmlns:a16="http://schemas.microsoft.com/office/drawing/2014/main" id="{DF589C1D-7DFD-4306-89A0-481A9CED9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953000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1" name="Rectangle 324">
                <a:extLst>
                  <a:ext uri="{FF2B5EF4-FFF2-40B4-BE49-F238E27FC236}">
                    <a16:creationId xmlns:a16="http://schemas.microsoft.com/office/drawing/2014/main" id="{A5A5B970-802B-42DE-9DB4-7B18A6EF2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9530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2" name="Rectangle 325">
                <a:extLst>
                  <a:ext uri="{FF2B5EF4-FFF2-40B4-BE49-F238E27FC236}">
                    <a16:creationId xmlns:a16="http://schemas.microsoft.com/office/drawing/2014/main" id="{74D0837E-FBFC-41DF-AE07-5C0523BF2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9530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3" name="Rectangle 326">
                <a:extLst>
                  <a:ext uri="{FF2B5EF4-FFF2-40B4-BE49-F238E27FC236}">
                    <a16:creationId xmlns:a16="http://schemas.microsoft.com/office/drawing/2014/main" id="{41755D88-A61F-4FE1-B09C-E59D719AD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748213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4" name="Rectangle 327">
                <a:extLst>
                  <a:ext uri="{FF2B5EF4-FFF2-40B4-BE49-F238E27FC236}">
                    <a16:creationId xmlns:a16="http://schemas.microsoft.com/office/drawing/2014/main" id="{8AFB417B-E7C0-4DA6-BD47-E438A9F9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748213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5" name="Rectangle 328">
                <a:extLst>
                  <a:ext uri="{FF2B5EF4-FFF2-40B4-BE49-F238E27FC236}">
                    <a16:creationId xmlns:a16="http://schemas.microsoft.com/office/drawing/2014/main" id="{625FB67B-B24F-4B8F-9FE2-5122EA3B2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748213"/>
                <a:ext cx="38100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6" name="Rectangle 329">
                <a:extLst>
                  <a:ext uri="{FF2B5EF4-FFF2-40B4-BE49-F238E27FC236}">
                    <a16:creationId xmlns:a16="http://schemas.microsoft.com/office/drawing/2014/main" id="{DF433E09-DEC1-4BEE-ADE0-918F0E677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748213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7" name="Rectangle 330">
                <a:extLst>
                  <a:ext uri="{FF2B5EF4-FFF2-40B4-BE49-F238E27FC236}">
                    <a16:creationId xmlns:a16="http://schemas.microsoft.com/office/drawing/2014/main" id="{62264A23-8E7D-4556-8EDE-1C8AEF022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748213"/>
                <a:ext cx="39687" cy="619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8" name="Rectangle 331">
                <a:extLst>
                  <a:ext uri="{FF2B5EF4-FFF2-40B4-BE49-F238E27FC236}">
                    <a16:creationId xmlns:a16="http://schemas.microsoft.com/office/drawing/2014/main" id="{A6C82493-DACA-45A7-BB0C-3AD78B6F1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748213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9" name="Rectangle 332">
                <a:extLst>
                  <a:ext uri="{FF2B5EF4-FFF2-40B4-BE49-F238E27FC236}">
                    <a16:creationId xmlns:a16="http://schemas.microsoft.com/office/drawing/2014/main" id="{B8BBDFEF-F760-4D93-B221-CFFC36A9D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8514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0" name="Rectangle 333">
                <a:extLst>
                  <a:ext uri="{FF2B5EF4-FFF2-40B4-BE49-F238E27FC236}">
                    <a16:creationId xmlns:a16="http://schemas.microsoft.com/office/drawing/2014/main" id="{BE1B4E9B-7724-410A-8C86-60A271CE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638" y="48514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1" name="Rectangle 334">
                <a:extLst>
                  <a:ext uri="{FF2B5EF4-FFF2-40B4-BE49-F238E27FC236}">
                    <a16:creationId xmlns:a16="http://schemas.microsoft.com/office/drawing/2014/main" id="{FC065569-FCA8-4F05-92E8-C603F9C46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851400"/>
                <a:ext cx="38100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2" name="Rectangle 335">
                <a:extLst>
                  <a:ext uri="{FF2B5EF4-FFF2-40B4-BE49-F238E27FC236}">
                    <a16:creationId xmlns:a16="http://schemas.microsoft.com/office/drawing/2014/main" id="{9ABF9F59-619A-4A35-9233-476E65F39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300" y="4851400"/>
                <a:ext cx="38100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3" name="Rectangle 336">
                <a:extLst>
                  <a:ext uri="{FF2B5EF4-FFF2-40B4-BE49-F238E27FC236}">
                    <a16:creationId xmlns:a16="http://schemas.microsoft.com/office/drawing/2014/main" id="{BE11D76B-5202-483D-A146-08EE9AFD5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851400"/>
                <a:ext cx="39687" cy="61913"/>
              </a:xfrm>
              <a:prstGeom prst="rect">
                <a:avLst/>
              </a:prstGeom>
              <a:solidFill>
                <a:srgbClr val="003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4" name="Rectangle 337">
                <a:extLst>
                  <a:ext uri="{FF2B5EF4-FFF2-40B4-BE49-F238E27FC236}">
                    <a16:creationId xmlns:a16="http://schemas.microsoft.com/office/drawing/2014/main" id="{9EB9A2A6-9A8F-4213-98DD-C38CC6511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4851400"/>
                <a:ext cx="39687" cy="61913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0" name="Группа 519">
              <a:extLst>
                <a:ext uri="{FF2B5EF4-FFF2-40B4-BE49-F238E27FC236}">
                  <a16:creationId xmlns:a16="http://schemas.microsoft.com/office/drawing/2014/main" id="{0E26AF00-A896-4A19-B3A9-BAEE872245DB}"/>
                </a:ext>
              </a:extLst>
            </p:cNvPr>
            <p:cNvGrpSpPr/>
            <p:nvPr/>
          </p:nvGrpSpPr>
          <p:grpSpPr>
            <a:xfrm>
              <a:off x="1099065" y="1631748"/>
              <a:ext cx="407621" cy="415170"/>
              <a:chOff x="7023100" y="4592638"/>
              <a:chExt cx="685800" cy="698500"/>
            </a:xfrm>
          </p:grpSpPr>
          <p:sp>
            <p:nvSpPr>
              <p:cNvPr id="522" name="Oval 396">
                <a:extLst>
                  <a:ext uri="{FF2B5EF4-FFF2-40B4-BE49-F238E27FC236}">
                    <a16:creationId xmlns:a16="http://schemas.microsoft.com/office/drawing/2014/main" id="{59894AEA-5538-48CC-B0D7-F53CFD101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100" y="4595813"/>
                <a:ext cx="685800" cy="695325"/>
              </a:xfrm>
              <a:prstGeom prst="ellipse">
                <a:avLst/>
              </a:prstGeom>
              <a:solidFill>
                <a:srgbClr val="003C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3" name="Oval 397">
                <a:extLst>
                  <a:ext uri="{FF2B5EF4-FFF2-40B4-BE49-F238E27FC236}">
                    <a16:creationId xmlns:a16="http://schemas.microsoft.com/office/drawing/2014/main" id="{B9E0A8FD-9148-4F53-B0D3-943691D1F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100" y="4595813"/>
                <a:ext cx="685800" cy="695325"/>
              </a:xfrm>
              <a:prstGeom prst="ellipse">
                <a:avLst/>
              </a:prstGeom>
              <a:noFill/>
              <a:ln w="25400" cap="rnd">
                <a:solidFill>
                  <a:srgbClr val="003C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4" name="Rectangle 398">
                <a:extLst>
                  <a:ext uri="{FF2B5EF4-FFF2-40B4-BE49-F238E27FC236}">
                    <a16:creationId xmlns:a16="http://schemas.microsoft.com/office/drawing/2014/main" id="{C5536E1E-B089-4D28-A445-09621EA84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4946650"/>
                <a:ext cx="409575" cy="16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5" name="Rectangle 399">
                <a:extLst>
                  <a:ext uri="{FF2B5EF4-FFF2-40B4-BE49-F238E27FC236}">
                    <a16:creationId xmlns:a16="http://schemas.microsoft.com/office/drawing/2014/main" id="{06481AE5-D9EF-44C9-8FA6-092D56DEB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563" y="4946650"/>
                <a:ext cx="409575" cy="165100"/>
              </a:xfrm>
              <a:prstGeom prst="rect">
                <a:avLst/>
              </a:prstGeom>
              <a:noFill/>
              <a:ln w="25400" cap="rnd">
                <a:solidFill>
                  <a:srgbClr val="85B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6" name="Rectangle 400">
                <a:extLst>
                  <a:ext uri="{FF2B5EF4-FFF2-40B4-BE49-F238E27FC236}">
                    <a16:creationId xmlns:a16="http://schemas.microsoft.com/office/drawing/2014/main" id="{007B170B-228B-42FC-A146-AA8A0F119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488" y="4746625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7" name="Oval 401">
                <a:extLst>
                  <a:ext uri="{FF2B5EF4-FFF2-40B4-BE49-F238E27FC236}">
                    <a16:creationId xmlns:a16="http://schemas.microsoft.com/office/drawing/2014/main" id="{5273F24F-21B9-4B51-8AA8-8668908B0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488" y="4718050"/>
                <a:ext cx="65087" cy="6826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8" name="Freeform 402">
                <a:extLst>
                  <a:ext uri="{FF2B5EF4-FFF2-40B4-BE49-F238E27FC236}">
                    <a16:creationId xmlns:a16="http://schemas.microsoft.com/office/drawing/2014/main" id="{73BAC35E-5291-4A96-A016-F0746D3A1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6885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9" name="Freeform 403">
                <a:extLst>
                  <a:ext uri="{FF2B5EF4-FFF2-40B4-BE49-F238E27FC236}">
                    <a16:creationId xmlns:a16="http://schemas.microsoft.com/office/drawing/2014/main" id="{0B64AA06-65CE-46FC-ADA9-9380E8537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6885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0" name="Freeform 404">
                <a:extLst>
                  <a:ext uri="{FF2B5EF4-FFF2-40B4-BE49-F238E27FC236}">
                    <a16:creationId xmlns:a16="http://schemas.microsoft.com/office/drawing/2014/main" id="{31561927-8F27-44FB-82ED-E94C6D763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1" name="Freeform 405">
                <a:extLst>
                  <a:ext uri="{FF2B5EF4-FFF2-40B4-BE49-F238E27FC236}">
                    <a16:creationId xmlns:a16="http://schemas.microsoft.com/office/drawing/2014/main" id="{C305CD3E-BDF5-40E7-B80A-BEE97642B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2" name="Freeform 406">
                <a:extLst>
                  <a:ext uri="{FF2B5EF4-FFF2-40B4-BE49-F238E27FC236}">
                    <a16:creationId xmlns:a16="http://schemas.microsoft.com/office/drawing/2014/main" id="{F02F4DE6-2541-4DA8-8E7E-3D0CC7B01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65688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3" name="Freeform 407">
                <a:extLst>
                  <a:ext uri="{FF2B5EF4-FFF2-40B4-BE49-F238E27FC236}">
                    <a16:creationId xmlns:a16="http://schemas.microsoft.com/office/drawing/2014/main" id="{BE801510-5B25-40D4-BFC6-86E8BBEFD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865688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4" name="Rectangle 408">
                <a:extLst>
                  <a:ext uri="{FF2B5EF4-FFF2-40B4-BE49-F238E27FC236}">
                    <a16:creationId xmlns:a16="http://schemas.microsoft.com/office/drawing/2014/main" id="{6A4979AA-B0C6-4008-908E-B0EC66235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9013" y="4745038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5" name="Oval 409">
                <a:extLst>
                  <a:ext uri="{FF2B5EF4-FFF2-40B4-BE49-F238E27FC236}">
                    <a16:creationId xmlns:a16="http://schemas.microsoft.com/office/drawing/2014/main" id="{B036BC79-CED9-465F-A8D4-7F3D2B5C9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9013" y="4716463"/>
                <a:ext cx="65087" cy="666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6" name="Freeform 410">
                <a:extLst>
                  <a:ext uri="{FF2B5EF4-FFF2-40B4-BE49-F238E27FC236}">
                    <a16:creationId xmlns:a16="http://schemas.microsoft.com/office/drawing/2014/main" id="{EDC6F655-5C5E-4909-96C2-AD0F3A478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7" name="Freeform 411">
                <a:extLst>
                  <a:ext uri="{FF2B5EF4-FFF2-40B4-BE49-F238E27FC236}">
                    <a16:creationId xmlns:a16="http://schemas.microsoft.com/office/drawing/2014/main" id="{7EDC793C-9EDE-45C5-BF84-6F8576AC5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8" name="Freeform 412">
                <a:extLst>
                  <a:ext uri="{FF2B5EF4-FFF2-40B4-BE49-F238E27FC236}">
                    <a16:creationId xmlns:a16="http://schemas.microsoft.com/office/drawing/2014/main" id="{623229B1-1622-4244-A39B-A74C3EB6E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9" name="Freeform 413">
                <a:extLst>
                  <a:ext uri="{FF2B5EF4-FFF2-40B4-BE49-F238E27FC236}">
                    <a16:creationId xmlns:a16="http://schemas.microsoft.com/office/drawing/2014/main" id="{771821D8-DE1C-4500-9E22-E9E53C4A2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0" name="Freeform 414">
                <a:extLst>
                  <a:ext uri="{FF2B5EF4-FFF2-40B4-BE49-F238E27FC236}">
                    <a16:creationId xmlns:a16="http://schemas.microsoft.com/office/drawing/2014/main" id="{AF2A36BD-01B0-45F2-A3E6-CD8E7FBFB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1" name="Freeform 415">
                <a:extLst>
                  <a:ext uri="{FF2B5EF4-FFF2-40B4-BE49-F238E27FC236}">
                    <a16:creationId xmlns:a16="http://schemas.microsoft.com/office/drawing/2014/main" id="{39E135A9-6E02-454D-9E07-F74437B91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2" name="Rectangle 416">
                <a:extLst>
                  <a:ext uri="{FF2B5EF4-FFF2-40B4-BE49-F238E27FC236}">
                    <a16:creationId xmlns:a16="http://schemas.microsoft.com/office/drawing/2014/main" id="{3E05E7F4-012F-4686-A774-9E02197D1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745038"/>
                <a:ext cx="65087" cy="153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3" name="Oval 417">
                <a:extLst>
                  <a:ext uri="{FF2B5EF4-FFF2-40B4-BE49-F238E27FC236}">
                    <a16:creationId xmlns:a16="http://schemas.microsoft.com/office/drawing/2014/main" id="{5263E791-C8EA-408D-9A79-20B40037E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300" y="4716463"/>
                <a:ext cx="65087" cy="666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4" name="Freeform 418">
                <a:extLst>
                  <a:ext uri="{FF2B5EF4-FFF2-40B4-BE49-F238E27FC236}">
                    <a16:creationId xmlns:a16="http://schemas.microsoft.com/office/drawing/2014/main" id="{9D6F8407-0FE2-4A06-95A9-A18931D77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5" name="Freeform 419">
                <a:extLst>
                  <a:ext uri="{FF2B5EF4-FFF2-40B4-BE49-F238E27FC236}">
                    <a16:creationId xmlns:a16="http://schemas.microsoft.com/office/drawing/2014/main" id="{2381E8E6-0415-4659-8FB4-45B05933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76726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6" name="Freeform 420">
                <a:extLst>
                  <a:ext uri="{FF2B5EF4-FFF2-40B4-BE49-F238E27FC236}">
                    <a16:creationId xmlns:a16="http://schemas.microsoft.com/office/drawing/2014/main" id="{441AFC3A-76DD-4366-9989-9FBCD9618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7" name="Freeform 421">
                <a:extLst>
                  <a:ext uri="{FF2B5EF4-FFF2-40B4-BE49-F238E27FC236}">
                    <a16:creationId xmlns:a16="http://schemas.microsoft.com/office/drawing/2014/main" id="{90EC3ED8-2C57-495C-B3C8-2F18F42F5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11713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8" name="Freeform 422">
                <a:extLst>
                  <a:ext uri="{FF2B5EF4-FFF2-40B4-BE49-F238E27FC236}">
                    <a16:creationId xmlns:a16="http://schemas.microsoft.com/office/drawing/2014/main" id="{DEBB9960-8A93-46DE-81D4-E833B1C2E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solidFill>
                <a:srgbClr val="FE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9" name="Freeform 423">
                <a:extLst>
                  <a:ext uri="{FF2B5EF4-FFF2-40B4-BE49-F238E27FC236}">
                    <a16:creationId xmlns:a16="http://schemas.microsoft.com/office/drawing/2014/main" id="{173460AD-09ED-426B-80BE-505D51165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4864100"/>
                <a:ext cx="65087" cy="952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lnTo>
                      <a:pt x="104" y="16"/>
                    </a:lnTo>
                    <a:cubicBezTo>
                      <a:pt x="108" y="16"/>
                      <a:pt x="112" y="13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lnTo>
                      <a:pt x="8" y="0"/>
                    </a:ln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0" name="Line 424">
                <a:extLst>
                  <a:ext uri="{FF2B5EF4-FFF2-40B4-BE49-F238E27FC236}">
                    <a16:creationId xmlns:a16="http://schemas.microsoft.com/office/drawing/2014/main" id="{935122EA-5726-4424-9CD9-0255EB9D5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3275" y="4929188"/>
                <a:ext cx="434975" cy="0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1" name="Line 425">
                <a:extLst>
                  <a:ext uri="{FF2B5EF4-FFF2-40B4-BE49-F238E27FC236}">
                    <a16:creationId xmlns:a16="http://schemas.microsoft.com/office/drawing/2014/main" id="{768723A3-1E74-478D-858A-3AE8EB778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3275" y="5126038"/>
                <a:ext cx="434975" cy="0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2" name="Freeform 426">
                <a:extLst>
                  <a:ext uri="{FF2B5EF4-FFF2-40B4-BE49-F238E27FC236}">
                    <a16:creationId xmlns:a16="http://schemas.microsoft.com/office/drawing/2014/main" id="{C9A6A7A2-5AFB-4448-9B05-610D272D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63" y="4652963"/>
                <a:ext cx="38100" cy="49213"/>
              </a:xfrm>
              <a:custGeom>
                <a:avLst/>
                <a:gdLst>
                  <a:gd name="T0" fmla="*/ 24 w 24"/>
                  <a:gd name="T1" fmla="*/ 0 h 31"/>
                  <a:gd name="T2" fmla="*/ 0 w 24"/>
                  <a:gd name="T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31">
                    <a:moveTo>
                      <a:pt x="24" y="0"/>
                    </a:moveTo>
                    <a:cubicBezTo>
                      <a:pt x="21" y="19"/>
                      <a:pt x="10" y="31"/>
                      <a:pt x="0" y="27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3" name="Freeform 427">
                <a:extLst>
                  <a:ext uri="{FF2B5EF4-FFF2-40B4-BE49-F238E27FC236}">
                    <a16:creationId xmlns:a16="http://schemas.microsoft.com/office/drawing/2014/main" id="{FF51A424-943F-42C6-A6C7-19E89F407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4592638"/>
                <a:ext cx="106362" cy="106363"/>
              </a:xfrm>
              <a:custGeom>
                <a:avLst/>
                <a:gdLst>
                  <a:gd name="T0" fmla="*/ 67 w 67"/>
                  <a:gd name="T1" fmla="*/ 0 h 67"/>
                  <a:gd name="T2" fmla="*/ 0 w 67"/>
                  <a:gd name="T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cubicBezTo>
                      <a:pt x="45" y="36"/>
                      <a:pt x="16" y="66"/>
                      <a:pt x="0" y="67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4" name="Freeform 428">
                <a:extLst>
                  <a:ext uri="{FF2B5EF4-FFF2-40B4-BE49-F238E27FC236}">
                    <a16:creationId xmlns:a16="http://schemas.microsoft.com/office/drawing/2014/main" id="{ADAF4AD2-7728-481C-B9D2-A2C4B24F6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5" y="4606925"/>
                <a:ext cx="84137" cy="92075"/>
              </a:xfrm>
              <a:custGeom>
                <a:avLst/>
                <a:gdLst>
                  <a:gd name="T0" fmla="*/ 53 w 53"/>
                  <a:gd name="T1" fmla="*/ 0 h 58"/>
                  <a:gd name="T2" fmla="*/ 0 w 53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58">
                    <a:moveTo>
                      <a:pt x="53" y="0"/>
                    </a:moveTo>
                    <a:cubicBezTo>
                      <a:pt x="38" y="32"/>
                      <a:pt x="14" y="58"/>
                      <a:pt x="0" y="58"/>
                    </a:cubicBez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5" name="Line 429">
                <a:extLst>
                  <a:ext uri="{FF2B5EF4-FFF2-40B4-BE49-F238E27FC236}">
                    <a16:creationId xmlns:a16="http://schemas.microsoft.com/office/drawing/2014/main" id="{D39A2049-7967-44A1-9D12-707EC4820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45363" y="5016500"/>
                <a:ext cx="46037" cy="4762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6" name="Freeform 430">
                <a:extLst>
                  <a:ext uri="{FF2B5EF4-FFF2-40B4-BE49-F238E27FC236}">
                    <a16:creationId xmlns:a16="http://schemas.microsoft.com/office/drawing/2014/main" id="{CFFE59E9-3D1E-4683-9B2F-9F8DAE0B9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5041900"/>
                <a:ext cx="50800" cy="52388"/>
              </a:xfrm>
              <a:custGeom>
                <a:avLst/>
                <a:gdLst>
                  <a:gd name="T0" fmla="*/ 32 w 32"/>
                  <a:gd name="T1" fmla="*/ 22 h 33"/>
                  <a:gd name="T2" fmla="*/ 0 w 32"/>
                  <a:gd name="T3" fmla="*/ 33 h 33"/>
                  <a:gd name="T4" fmla="*/ 10 w 32"/>
                  <a:gd name="T5" fmla="*/ 0 h 33"/>
                  <a:gd name="T6" fmla="*/ 32 w 32"/>
                  <a:gd name="T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3">
                    <a:moveTo>
                      <a:pt x="32" y="22"/>
                    </a:moveTo>
                    <a:lnTo>
                      <a:pt x="0" y="33"/>
                    </a:lnTo>
                    <a:lnTo>
                      <a:pt x="10" y="0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7" name="Freeform 431">
                <a:extLst>
                  <a:ext uri="{FF2B5EF4-FFF2-40B4-BE49-F238E27FC236}">
                    <a16:creationId xmlns:a16="http://schemas.microsoft.com/office/drawing/2014/main" id="{B4B01367-5BB1-4CD0-A18C-ACC68791C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838" y="4976813"/>
                <a:ext cx="71437" cy="55563"/>
              </a:xfrm>
              <a:custGeom>
                <a:avLst/>
                <a:gdLst>
                  <a:gd name="T0" fmla="*/ 45 w 45"/>
                  <a:gd name="T1" fmla="*/ 0 h 35"/>
                  <a:gd name="T2" fmla="*/ 0 w 45"/>
                  <a:gd name="T3" fmla="*/ 35 h 35"/>
                  <a:gd name="T4" fmla="*/ 35 w 45"/>
                  <a:gd name="T5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5">
                    <a:moveTo>
                      <a:pt x="45" y="0"/>
                    </a:moveTo>
                    <a:lnTo>
                      <a:pt x="0" y="35"/>
                    </a:lnTo>
                    <a:lnTo>
                      <a:pt x="35" y="25"/>
                    </a:lnTo>
                  </a:path>
                </a:pathLst>
              </a:cu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8" name="Line 432">
                <a:extLst>
                  <a:ext uri="{FF2B5EF4-FFF2-40B4-BE49-F238E27FC236}">
                    <a16:creationId xmlns:a16="http://schemas.microsoft.com/office/drawing/2014/main" id="{1BCB28A4-B63B-4B8F-BDCB-606410611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9013" y="4968875"/>
                <a:ext cx="65087" cy="6032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9" name="Oval 433">
                <a:extLst>
                  <a:ext uri="{FF2B5EF4-FFF2-40B4-BE49-F238E27FC236}">
                    <a16:creationId xmlns:a16="http://schemas.microsoft.com/office/drawing/2014/main" id="{133812CB-D104-4787-8BBC-B93B955B3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513" y="4968875"/>
                <a:ext cx="9525" cy="9525"/>
              </a:xfrm>
              <a:prstGeom prst="ellipse">
                <a:avLst/>
              </a:pr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0" name="Oval 434">
                <a:extLst>
                  <a:ext uri="{FF2B5EF4-FFF2-40B4-BE49-F238E27FC236}">
                    <a16:creationId xmlns:a16="http://schemas.microsoft.com/office/drawing/2014/main" id="{2EEDEE07-4835-4CF2-AB2F-F4A6EE47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513" y="4968875"/>
                <a:ext cx="9525" cy="9525"/>
              </a:xfrm>
              <a:prstGeom prst="ellips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1" name="Line 435">
                <a:extLst>
                  <a:ext uri="{FF2B5EF4-FFF2-40B4-BE49-F238E27FC236}">
                    <a16:creationId xmlns:a16="http://schemas.microsoft.com/office/drawing/2014/main" id="{C2DFCF83-F7F4-4466-A7C9-ACB5E4958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7425" y="4976813"/>
                <a:ext cx="61912" cy="53975"/>
              </a:xfrm>
              <a:prstGeom prst="line">
                <a:avLst/>
              </a:prstGeom>
              <a:noFill/>
              <a:ln w="63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12245E42-3B9B-4627-BA14-CDCB74345C94}"/>
                </a:ext>
              </a:extLst>
            </p:cNvPr>
            <p:cNvSpPr txBox="1"/>
            <p:nvPr/>
          </p:nvSpPr>
          <p:spPr>
            <a:xfrm>
              <a:off x="32259" y="2019320"/>
              <a:ext cx="13324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Субъект</a:t>
              </a:r>
            </a:p>
            <a:p>
              <a:r>
                <a:rPr lang="ru-RU" sz="1100" dirty="0"/>
                <a:t>электроэнергетики</a:t>
              </a:r>
            </a:p>
          </p:txBody>
        </p:sp>
      </p:grpSp>
      <p:sp>
        <p:nvSpPr>
          <p:cNvPr id="292" name="Прямоугольник: скругленные углы 291">
            <a:extLst>
              <a:ext uri="{FF2B5EF4-FFF2-40B4-BE49-F238E27FC236}">
                <a16:creationId xmlns:a16="http://schemas.microsoft.com/office/drawing/2014/main" id="{9E6D2929-C879-48C7-BAD3-24616DF45032}"/>
              </a:ext>
            </a:extLst>
          </p:cNvPr>
          <p:cNvSpPr/>
          <p:nvPr/>
        </p:nvSpPr>
        <p:spPr>
          <a:xfrm>
            <a:off x="11560175" y="3757711"/>
            <a:ext cx="540349" cy="5406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641CDEBD-55B9-4F9C-8268-2112FEC4F486}"/>
              </a:ext>
            </a:extLst>
          </p:cNvPr>
          <p:cNvSpPr txBox="1"/>
          <p:nvPr/>
        </p:nvSpPr>
        <p:spPr>
          <a:xfrm>
            <a:off x="11550277" y="3811100"/>
            <a:ext cx="56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ПИМ</a:t>
            </a:r>
          </a:p>
          <a:p>
            <a:r>
              <a:rPr lang="ru-RU" sz="1000" dirty="0"/>
              <a:t>СО ЕЭС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30DD4E0-11BA-4A58-A197-075F67169862}"/>
              </a:ext>
            </a:extLst>
          </p:cNvPr>
          <p:cNvGrpSpPr/>
          <p:nvPr/>
        </p:nvGrpSpPr>
        <p:grpSpPr>
          <a:xfrm>
            <a:off x="11304236" y="3977878"/>
            <a:ext cx="244758" cy="67279"/>
            <a:chOff x="11329445" y="3726181"/>
            <a:chExt cx="244758" cy="67279"/>
          </a:xfrm>
        </p:grpSpPr>
        <p:cxnSp>
          <p:nvCxnSpPr>
            <p:cNvPr id="295" name="Прямая соединительная линия 294">
              <a:extLst>
                <a:ext uri="{FF2B5EF4-FFF2-40B4-BE49-F238E27FC236}">
                  <a16:creationId xmlns:a16="http://schemas.microsoft.com/office/drawing/2014/main" id="{CD9D8EB6-3D01-4685-BF86-9D6BC3948B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29445" y="3759821"/>
              <a:ext cx="240003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6" name="Равнобедренный треугольник 295">
              <a:extLst>
                <a:ext uri="{FF2B5EF4-FFF2-40B4-BE49-F238E27FC236}">
                  <a16:creationId xmlns:a16="http://schemas.microsoft.com/office/drawing/2014/main" id="{DF9147FA-88D2-489B-8B25-3D16E36E8F40}"/>
                </a:ext>
              </a:extLst>
            </p:cNvPr>
            <p:cNvSpPr/>
            <p:nvPr/>
          </p:nvSpPr>
          <p:spPr>
            <a:xfrm rot="5400000">
              <a:off x="11511563" y="3730821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7AFD33-2B62-435A-B811-D4A566FD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Верификация данных информационных моделей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BDA480-7E1D-4D9D-A28D-0CA786E94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20" y="5773609"/>
            <a:ext cx="1949906" cy="857489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B4EB640-EDCB-419E-B09F-B4DE43CCA2CA}"/>
              </a:ext>
            </a:extLst>
          </p:cNvPr>
          <p:cNvCxnSpPr>
            <a:cxnSpLocks/>
          </p:cNvCxnSpPr>
          <p:nvPr/>
        </p:nvCxnSpPr>
        <p:spPr>
          <a:xfrm flipV="1">
            <a:off x="337631" y="4728118"/>
            <a:ext cx="0" cy="901711"/>
          </a:xfrm>
          <a:prstGeom prst="straightConnector1">
            <a:avLst/>
          </a:prstGeom>
          <a:ln w="6350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EE655E81-FEF4-47B8-AED4-9F5C9CD1B361}"/>
              </a:ext>
            </a:extLst>
          </p:cNvPr>
          <p:cNvSpPr txBox="1"/>
          <p:nvPr/>
        </p:nvSpPr>
        <p:spPr>
          <a:xfrm rot="16200000">
            <a:off x="-325831" y="4991977"/>
            <a:ext cx="1134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sz="900" dirty="0"/>
              <a:t>детализация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B9AFC2-815A-4D59-8978-3DF483885171}"/>
              </a:ext>
            </a:extLst>
          </p:cNvPr>
          <p:cNvSpPr/>
          <p:nvPr/>
        </p:nvSpPr>
        <p:spPr>
          <a:xfrm>
            <a:off x="154274" y="5640980"/>
            <a:ext cx="2032710" cy="1134803"/>
          </a:xfrm>
          <a:prstGeom prst="rect">
            <a:avLst/>
          </a:prstGeom>
          <a:noFill/>
          <a:ln w="63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F8059A4A-FAFD-4114-A942-84C0DE19B201}"/>
              </a:ext>
            </a:extLst>
          </p:cNvPr>
          <p:cNvGrpSpPr/>
          <p:nvPr/>
        </p:nvGrpSpPr>
        <p:grpSpPr>
          <a:xfrm>
            <a:off x="5833777" y="3436598"/>
            <a:ext cx="484675" cy="67279"/>
            <a:chOff x="1621665" y="1956206"/>
            <a:chExt cx="484675" cy="67279"/>
          </a:xfrm>
        </p:grpSpPr>
        <p:cxnSp>
          <p:nvCxnSpPr>
            <p:cNvPr id="209" name="Прямая соединительная линия 208">
              <a:extLst>
                <a:ext uri="{FF2B5EF4-FFF2-40B4-BE49-F238E27FC236}">
                  <a16:creationId xmlns:a16="http://schemas.microsoft.com/office/drawing/2014/main" id="{17D25BBB-0FDB-4AFC-B0AE-CE8B6BC45C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Равнобедренный треугольник 209">
              <a:extLst>
                <a:ext uri="{FF2B5EF4-FFF2-40B4-BE49-F238E27FC236}">
                  <a16:creationId xmlns:a16="http://schemas.microsoft.com/office/drawing/2014/main" id="{00F88430-0488-44CB-A06C-5E5E6BBDD4C3}"/>
                </a:ext>
              </a:extLst>
            </p:cNvPr>
            <p:cNvSpPr/>
            <p:nvPr/>
          </p:nvSpPr>
          <p:spPr>
            <a:xfrm rot="5400000">
              <a:off x="182802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5" name="Группа 344">
            <a:extLst>
              <a:ext uri="{FF2B5EF4-FFF2-40B4-BE49-F238E27FC236}">
                <a16:creationId xmlns:a16="http://schemas.microsoft.com/office/drawing/2014/main" id="{46753E35-BEF1-4208-A5F4-1F261BC7D827}"/>
              </a:ext>
            </a:extLst>
          </p:cNvPr>
          <p:cNvGrpSpPr/>
          <p:nvPr/>
        </p:nvGrpSpPr>
        <p:grpSpPr>
          <a:xfrm>
            <a:off x="5832964" y="3975607"/>
            <a:ext cx="484675" cy="67279"/>
            <a:chOff x="1621665" y="1956206"/>
            <a:chExt cx="484675" cy="67279"/>
          </a:xfrm>
        </p:grpSpPr>
        <p:cxnSp>
          <p:nvCxnSpPr>
            <p:cNvPr id="346" name="Прямая соединительная линия 345">
              <a:extLst>
                <a:ext uri="{FF2B5EF4-FFF2-40B4-BE49-F238E27FC236}">
                  <a16:creationId xmlns:a16="http://schemas.microsoft.com/office/drawing/2014/main" id="{ABA78782-5268-472D-980F-F52832C61D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7" name="Равнобедренный треугольник 346">
              <a:extLst>
                <a:ext uri="{FF2B5EF4-FFF2-40B4-BE49-F238E27FC236}">
                  <a16:creationId xmlns:a16="http://schemas.microsoft.com/office/drawing/2014/main" id="{3776DA92-326E-4786-AF0F-8B8F7304BBF8}"/>
                </a:ext>
              </a:extLst>
            </p:cNvPr>
            <p:cNvSpPr/>
            <p:nvPr/>
          </p:nvSpPr>
          <p:spPr>
            <a:xfrm rot="5400000">
              <a:off x="182802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67" name="Прямая соединительная линия 466">
            <a:extLst>
              <a:ext uri="{FF2B5EF4-FFF2-40B4-BE49-F238E27FC236}">
                <a16:creationId xmlns:a16="http://schemas.microsoft.com/office/drawing/2014/main" id="{27208A3B-0058-4AFE-876A-6733BC9327E8}"/>
              </a:ext>
            </a:extLst>
          </p:cNvPr>
          <p:cNvCxnSpPr>
            <a:cxnSpLocks/>
          </p:cNvCxnSpPr>
          <p:nvPr/>
        </p:nvCxnSpPr>
        <p:spPr>
          <a:xfrm>
            <a:off x="10897008" y="2209555"/>
            <a:ext cx="0" cy="2403987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Box 469">
            <a:extLst>
              <a:ext uri="{FF2B5EF4-FFF2-40B4-BE49-F238E27FC236}">
                <a16:creationId xmlns:a16="http://schemas.microsoft.com/office/drawing/2014/main" id="{24475F2E-9B5F-4672-BB15-7346F375BB54}"/>
              </a:ext>
            </a:extLst>
          </p:cNvPr>
          <p:cNvSpPr txBox="1"/>
          <p:nvPr/>
        </p:nvSpPr>
        <p:spPr>
          <a:xfrm>
            <a:off x="1776518" y="1492415"/>
            <a:ext cx="8209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CIM</a:t>
            </a:r>
            <a:r>
              <a:rPr lang="ru-RU" sz="900" dirty="0"/>
              <a:t> портал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A6B28212-75A6-4A37-80DD-BF8121CB4D76}"/>
              </a:ext>
            </a:extLst>
          </p:cNvPr>
          <p:cNvSpPr txBox="1"/>
          <p:nvPr/>
        </p:nvSpPr>
        <p:spPr>
          <a:xfrm>
            <a:off x="5227004" y="1489645"/>
            <a:ext cx="60974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/>
            </a:lvl1pPr>
          </a:lstStyle>
          <a:p>
            <a:r>
              <a:rPr lang="ru-RU" dirty="0"/>
              <a:t>Информационная модель системного оператора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D7366-1BA0-4D09-B14E-A6D4832FA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33751" y="5890121"/>
            <a:ext cx="70358" cy="128247"/>
          </a:xfrm>
          <a:prstGeom prst="rect">
            <a:avLst/>
          </a:prstGeom>
        </p:spPr>
      </p:pic>
      <p:cxnSp>
        <p:nvCxnSpPr>
          <p:cNvPr id="310" name="Соединитель: уступ 394">
            <a:extLst>
              <a:ext uri="{FF2B5EF4-FFF2-40B4-BE49-F238E27FC236}">
                <a16:creationId xmlns:a16="http://schemas.microsoft.com/office/drawing/2014/main" id="{8503876D-FEF4-8544-B998-B48D624CB24D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4626" y="4236473"/>
            <a:ext cx="3253105" cy="553287"/>
          </a:xfrm>
          <a:prstGeom prst="bentConnector3">
            <a:avLst>
              <a:gd name="adj1" fmla="val 99702"/>
            </a:avLst>
          </a:prstGeom>
          <a:ln w="12700"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9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информационного обмена с учетом цифровых информационных моделей для перспективного планирования</a:t>
            </a:r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ED6C1FE0-08BE-434F-974E-04FEE10E5D85}"/>
              </a:ext>
            </a:extLst>
          </p:cNvPr>
          <p:cNvSpPr/>
          <p:nvPr/>
        </p:nvSpPr>
        <p:spPr>
          <a:xfrm>
            <a:off x="4353364" y="1217866"/>
            <a:ext cx="1989810" cy="47573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FD327569-20DB-4F95-B64C-76AA9AC62132}"/>
              </a:ext>
            </a:extLst>
          </p:cNvPr>
          <p:cNvSpPr/>
          <p:nvPr/>
        </p:nvSpPr>
        <p:spPr>
          <a:xfrm>
            <a:off x="195215" y="2656033"/>
            <a:ext cx="2981698" cy="1538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7D93E887-64EA-4670-AF74-6B7549E9C9BF}"/>
              </a:ext>
            </a:extLst>
          </p:cNvPr>
          <p:cNvGrpSpPr/>
          <p:nvPr/>
        </p:nvGrpSpPr>
        <p:grpSpPr>
          <a:xfrm>
            <a:off x="2076589" y="2916948"/>
            <a:ext cx="685800" cy="693738"/>
            <a:chOff x="2459038" y="4594225"/>
            <a:chExt cx="685800" cy="693738"/>
          </a:xfrm>
        </p:grpSpPr>
        <p:sp>
          <p:nvSpPr>
            <p:cNvPr id="109" name="Oval 291">
              <a:extLst>
                <a:ext uri="{FF2B5EF4-FFF2-40B4-BE49-F238E27FC236}">
                  <a16:creationId xmlns:a16="http://schemas.microsoft.com/office/drawing/2014/main" id="{22583D51-C070-4982-987E-2B499589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038" y="4594225"/>
              <a:ext cx="685800" cy="693738"/>
            </a:xfrm>
            <a:prstGeom prst="ellipse">
              <a:avLst/>
            </a:pr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292">
              <a:extLst>
                <a:ext uri="{FF2B5EF4-FFF2-40B4-BE49-F238E27FC236}">
                  <a16:creationId xmlns:a16="http://schemas.microsoft.com/office/drawing/2014/main" id="{C50DCFA2-229E-42B7-BADA-0BAEFF8B6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4940300"/>
              <a:ext cx="382587" cy="234950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293">
              <a:extLst>
                <a:ext uri="{FF2B5EF4-FFF2-40B4-BE49-F238E27FC236}">
                  <a16:creationId xmlns:a16="http://schemas.microsoft.com/office/drawing/2014/main" id="{48F146C7-309B-4B6A-BAEC-53F701D52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4940300"/>
              <a:ext cx="382587" cy="234950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294">
              <a:extLst>
                <a:ext uri="{FF2B5EF4-FFF2-40B4-BE49-F238E27FC236}">
                  <a16:creationId xmlns:a16="http://schemas.microsoft.com/office/drawing/2014/main" id="{3FCBA53C-B192-40F4-A201-82C800643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263" y="4916488"/>
              <a:ext cx="77787" cy="476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Line 295">
              <a:extLst>
                <a:ext uri="{FF2B5EF4-FFF2-40B4-BE49-F238E27FC236}">
                  <a16:creationId xmlns:a16="http://schemas.microsoft.com/office/drawing/2014/main" id="{893AE321-ED35-45D2-884B-291BA22D0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0525" y="4703763"/>
              <a:ext cx="12700" cy="23653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Line 296">
              <a:extLst>
                <a:ext uri="{FF2B5EF4-FFF2-40B4-BE49-F238E27FC236}">
                  <a16:creationId xmlns:a16="http://schemas.microsoft.com/office/drawing/2014/main" id="{8528A66E-181E-4B43-8DCE-3C8889302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4703763"/>
              <a:ext cx="12700" cy="23653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Line 297">
              <a:extLst>
                <a:ext uri="{FF2B5EF4-FFF2-40B4-BE49-F238E27FC236}">
                  <a16:creationId xmlns:a16="http://schemas.microsoft.com/office/drawing/2014/main" id="{EDF561AF-42FD-4B4C-9C6F-6B5C6BAE5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4703763"/>
              <a:ext cx="55562" cy="0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298">
              <a:extLst>
                <a:ext uri="{FF2B5EF4-FFF2-40B4-BE49-F238E27FC236}">
                  <a16:creationId xmlns:a16="http://schemas.microsoft.com/office/drawing/2014/main" id="{BB84055C-4C1D-4F9F-8B20-DE4F2DCC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4616450"/>
              <a:ext cx="142875" cy="87313"/>
            </a:xfrm>
            <a:custGeom>
              <a:avLst/>
              <a:gdLst>
                <a:gd name="T0" fmla="*/ 0 w 90"/>
                <a:gd name="T1" fmla="*/ 29 h 55"/>
                <a:gd name="T2" fmla="*/ 39 w 90"/>
                <a:gd name="T3" fmla="*/ 38 h 55"/>
                <a:gd name="T4" fmla="*/ 90 w 90"/>
                <a:gd name="T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55">
                  <a:moveTo>
                    <a:pt x="0" y="29"/>
                  </a:moveTo>
                  <a:cubicBezTo>
                    <a:pt x="9" y="55"/>
                    <a:pt x="27" y="50"/>
                    <a:pt x="39" y="38"/>
                  </a:cubicBezTo>
                  <a:cubicBezTo>
                    <a:pt x="54" y="23"/>
                    <a:pt x="62" y="0"/>
                    <a:pt x="90" y="29"/>
                  </a:cubicBezTo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299">
              <a:extLst>
                <a:ext uri="{FF2B5EF4-FFF2-40B4-BE49-F238E27FC236}">
                  <a16:creationId xmlns:a16="http://schemas.microsoft.com/office/drawing/2014/main" id="{5126D22F-791D-4B16-80FE-ADD079E4F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091113"/>
              <a:ext cx="76200" cy="57150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300">
              <a:extLst>
                <a:ext uri="{FF2B5EF4-FFF2-40B4-BE49-F238E27FC236}">
                  <a16:creationId xmlns:a16="http://schemas.microsoft.com/office/drawing/2014/main" id="{AF92F8C2-458C-4DD0-9FFC-199ECD75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091113"/>
              <a:ext cx="76200" cy="57150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301">
              <a:extLst>
                <a:ext uri="{FF2B5EF4-FFF2-40B4-BE49-F238E27FC236}">
                  <a16:creationId xmlns:a16="http://schemas.microsoft.com/office/drawing/2014/main" id="{4B7128AD-BC3F-4B87-A408-F0771AF8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5002213"/>
              <a:ext cx="44450" cy="349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302">
              <a:extLst>
                <a:ext uri="{FF2B5EF4-FFF2-40B4-BE49-F238E27FC236}">
                  <a16:creationId xmlns:a16="http://schemas.microsoft.com/office/drawing/2014/main" id="{79F9867B-0F42-410F-8106-6DF4CAEF6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5002213"/>
              <a:ext cx="44450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303">
              <a:extLst>
                <a:ext uri="{FF2B5EF4-FFF2-40B4-BE49-F238E27FC236}">
                  <a16:creationId xmlns:a16="http://schemas.microsoft.com/office/drawing/2014/main" id="{88DE77A5-927F-4831-B79F-E3A8BD3A2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8" y="5002213"/>
              <a:ext cx="44450" cy="349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304">
              <a:extLst>
                <a:ext uri="{FF2B5EF4-FFF2-40B4-BE49-F238E27FC236}">
                  <a16:creationId xmlns:a16="http://schemas.microsoft.com/office/drawing/2014/main" id="{E390899E-6B91-41C3-B7D1-3B957486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8" y="5002213"/>
              <a:ext cx="44450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305">
              <a:extLst>
                <a:ext uri="{FF2B5EF4-FFF2-40B4-BE49-F238E27FC236}">
                  <a16:creationId xmlns:a16="http://schemas.microsoft.com/office/drawing/2014/main" id="{B8745D2D-9309-4AA2-89E2-017FB6CE3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5002213"/>
              <a:ext cx="42862" cy="349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306">
              <a:extLst>
                <a:ext uri="{FF2B5EF4-FFF2-40B4-BE49-F238E27FC236}">
                  <a16:creationId xmlns:a16="http://schemas.microsoft.com/office/drawing/2014/main" id="{4C8040BB-363E-4BD6-892B-72D52E09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5002213"/>
              <a:ext cx="42862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307">
              <a:extLst>
                <a:ext uri="{FF2B5EF4-FFF2-40B4-BE49-F238E27FC236}">
                  <a16:creationId xmlns:a16="http://schemas.microsoft.com/office/drawing/2014/main" id="{6BEE2143-9AC6-427D-BF67-AFB32CE3F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002213"/>
              <a:ext cx="42862" cy="349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308">
              <a:extLst>
                <a:ext uri="{FF2B5EF4-FFF2-40B4-BE49-F238E27FC236}">
                  <a16:creationId xmlns:a16="http://schemas.microsoft.com/office/drawing/2014/main" id="{118D3CAD-18EA-476C-8D17-2A287ECC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002213"/>
              <a:ext cx="42862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FFF3B6B5-4E01-45F3-AF58-998E9B9240CD}"/>
              </a:ext>
            </a:extLst>
          </p:cNvPr>
          <p:cNvGrpSpPr/>
          <p:nvPr/>
        </p:nvGrpSpPr>
        <p:grpSpPr>
          <a:xfrm>
            <a:off x="1343164" y="2925319"/>
            <a:ext cx="685800" cy="693738"/>
            <a:chOff x="3470275" y="4594225"/>
            <a:chExt cx="685800" cy="693738"/>
          </a:xfrm>
        </p:grpSpPr>
        <p:sp>
          <p:nvSpPr>
            <p:cNvPr id="143" name="Oval 315">
              <a:extLst>
                <a:ext uri="{FF2B5EF4-FFF2-40B4-BE49-F238E27FC236}">
                  <a16:creationId xmlns:a16="http://schemas.microsoft.com/office/drawing/2014/main" id="{40EBBE8F-DFE0-49F2-BDB3-B54D272A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275" y="4594225"/>
              <a:ext cx="685800" cy="693738"/>
            </a:xfrm>
            <a:prstGeom prst="ellipse">
              <a:avLst/>
            </a:pr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316">
              <a:extLst>
                <a:ext uri="{FF2B5EF4-FFF2-40B4-BE49-F238E27FC236}">
                  <a16:creationId xmlns:a16="http://schemas.microsoft.com/office/drawing/2014/main" id="{79930AFA-D56E-4640-A896-C387F53B9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4694238"/>
              <a:ext cx="314325" cy="487363"/>
            </a:xfrm>
            <a:custGeom>
              <a:avLst/>
              <a:gdLst>
                <a:gd name="T0" fmla="*/ 6 w 535"/>
                <a:gd name="T1" fmla="*/ 825 h 825"/>
                <a:gd name="T2" fmla="*/ 529 w 535"/>
                <a:gd name="T3" fmla="*/ 825 h 825"/>
                <a:gd name="T4" fmla="*/ 535 w 535"/>
                <a:gd name="T5" fmla="*/ 819 h 825"/>
                <a:gd name="T6" fmla="*/ 535 w 535"/>
                <a:gd name="T7" fmla="*/ 6 h 825"/>
                <a:gd name="T8" fmla="*/ 529 w 535"/>
                <a:gd name="T9" fmla="*/ 0 h 825"/>
                <a:gd name="T10" fmla="*/ 6 w 535"/>
                <a:gd name="T11" fmla="*/ 0 h 825"/>
                <a:gd name="T12" fmla="*/ 0 w 535"/>
                <a:gd name="T13" fmla="*/ 6 h 825"/>
                <a:gd name="T14" fmla="*/ 0 w 535"/>
                <a:gd name="T15" fmla="*/ 819 h 825"/>
                <a:gd name="T16" fmla="*/ 6 w 535"/>
                <a:gd name="T17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825">
                  <a:moveTo>
                    <a:pt x="6" y="825"/>
                  </a:moveTo>
                  <a:lnTo>
                    <a:pt x="529" y="825"/>
                  </a:lnTo>
                  <a:cubicBezTo>
                    <a:pt x="532" y="825"/>
                    <a:pt x="535" y="823"/>
                    <a:pt x="535" y="819"/>
                  </a:cubicBezTo>
                  <a:lnTo>
                    <a:pt x="535" y="6"/>
                  </a:lnTo>
                  <a:cubicBezTo>
                    <a:pt x="535" y="2"/>
                    <a:pt x="532" y="0"/>
                    <a:pt x="529" y="0"/>
                  </a:cubicBezTo>
                  <a:lnTo>
                    <a:pt x="6" y="0"/>
                  </a:lnTo>
                  <a:cubicBezTo>
                    <a:pt x="2" y="0"/>
                    <a:pt x="0" y="2"/>
                    <a:pt x="0" y="6"/>
                  </a:cubicBezTo>
                  <a:lnTo>
                    <a:pt x="0" y="819"/>
                  </a:lnTo>
                  <a:cubicBezTo>
                    <a:pt x="0" y="823"/>
                    <a:pt x="2" y="825"/>
                    <a:pt x="6" y="825"/>
                  </a:cubicBezTo>
                  <a:close/>
                </a:path>
              </a:pathLst>
            </a:cu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317">
              <a:extLst>
                <a:ext uri="{FF2B5EF4-FFF2-40B4-BE49-F238E27FC236}">
                  <a16:creationId xmlns:a16="http://schemas.microsoft.com/office/drawing/2014/main" id="{15AF35C6-C719-4F99-BD5B-FD84AF03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4694238"/>
              <a:ext cx="314325" cy="487363"/>
            </a:xfrm>
            <a:custGeom>
              <a:avLst/>
              <a:gdLst>
                <a:gd name="T0" fmla="*/ 6 w 535"/>
                <a:gd name="T1" fmla="*/ 825 h 825"/>
                <a:gd name="T2" fmla="*/ 529 w 535"/>
                <a:gd name="T3" fmla="*/ 825 h 825"/>
                <a:gd name="T4" fmla="*/ 535 w 535"/>
                <a:gd name="T5" fmla="*/ 819 h 825"/>
                <a:gd name="T6" fmla="*/ 535 w 535"/>
                <a:gd name="T7" fmla="*/ 6 h 825"/>
                <a:gd name="T8" fmla="*/ 529 w 535"/>
                <a:gd name="T9" fmla="*/ 0 h 825"/>
                <a:gd name="T10" fmla="*/ 6 w 535"/>
                <a:gd name="T11" fmla="*/ 0 h 825"/>
                <a:gd name="T12" fmla="*/ 0 w 535"/>
                <a:gd name="T13" fmla="*/ 6 h 825"/>
                <a:gd name="T14" fmla="*/ 0 w 535"/>
                <a:gd name="T15" fmla="*/ 819 h 825"/>
                <a:gd name="T16" fmla="*/ 6 w 535"/>
                <a:gd name="T17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825">
                  <a:moveTo>
                    <a:pt x="6" y="825"/>
                  </a:moveTo>
                  <a:lnTo>
                    <a:pt x="529" y="825"/>
                  </a:lnTo>
                  <a:cubicBezTo>
                    <a:pt x="532" y="825"/>
                    <a:pt x="535" y="823"/>
                    <a:pt x="535" y="819"/>
                  </a:cubicBezTo>
                  <a:lnTo>
                    <a:pt x="535" y="6"/>
                  </a:lnTo>
                  <a:cubicBezTo>
                    <a:pt x="535" y="2"/>
                    <a:pt x="532" y="0"/>
                    <a:pt x="529" y="0"/>
                  </a:cubicBezTo>
                  <a:lnTo>
                    <a:pt x="6" y="0"/>
                  </a:lnTo>
                  <a:cubicBezTo>
                    <a:pt x="2" y="0"/>
                    <a:pt x="0" y="2"/>
                    <a:pt x="0" y="6"/>
                  </a:cubicBezTo>
                  <a:lnTo>
                    <a:pt x="0" y="819"/>
                  </a:lnTo>
                  <a:cubicBezTo>
                    <a:pt x="0" y="823"/>
                    <a:pt x="2" y="825"/>
                    <a:pt x="6" y="825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Rectangle 318">
              <a:extLst>
                <a:ext uri="{FF2B5EF4-FFF2-40B4-BE49-F238E27FC236}">
                  <a16:creationId xmlns:a16="http://schemas.microsoft.com/office/drawing/2014/main" id="{53E61DAB-50E1-4C45-9D16-C5C75F176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5060950"/>
              <a:ext cx="76200" cy="9207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Rectangle 319">
              <a:extLst>
                <a:ext uri="{FF2B5EF4-FFF2-40B4-BE49-F238E27FC236}">
                  <a16:creationId xmlns:a16="http://schemas.microsoft.com/office/drawing/2014/main" id="{EAA51E05-74E1-45C8-8F2B-2842CFBE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5060950"/>
              <a:ext cx="76200" cy="9207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Rectangle 320">
              <a:extLst>
                <a:ext uri="{FF2B5EF4-FFF2-40B4-BE49-F238E27FC236}">
                  <a16:creationId xmlns:a16="http://schemas.microsoft.com/office/drawing/2014/main" id="{7863E1B0-559B-4B07-96E3-B95EF94E6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9530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Rectangle 321">
              <a:extLst>
                <a:ext uri="{FF2B5EF4-FFF2-40B4-BE49-F238E27FC236}">
                  <a16:creationId xmlns:a16="http://schemas.microsoft.com/office/drawing/2014/main" id="{175C988C-304C-4498-A544-0B2ADABEC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9530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Rectangle 322">
              <a:extLst>
                <a:ext uri="{FF2B5EF4-FFF2-40B4-BE49-F238E27FC236}">
                  <a16:creationId xmlns:a16="http://schemas.microsoft.com/office/drawing/2014/main" id="{D5C1CC5C-9F8E-48D3-9B8D-9C36A81F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953000"/>
              <a:ext cx="38100" cy="619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323">
              <a:extLst>
                <a:ext uri="{FF2B5EF4-FFF2-40B4-BE49-F238E27FC236}">
                  <a16:creationId xmlns:a16="http://schemas.microsoft.com/office/drawing/2014/main" id="{D7364852-06CE-4444-928E-005D2258F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953000"/>
              <a:ext cx="38100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Rectangle 324">
              <a:extLst>
                <a:ext uri="{FF2B5EF4-FFF2-40B4-BE49-F238E27FC236}">
                  <a16:creationId xmlns:a16="http://schemas.microsoft.com/office/drawing/2014/main" id="{73459697-43F2-4464-951F-F0462EE95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9530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Rectangle 325">
              <a:extLst>
                <a:ext uri="{FF2B5EF4-FFF2-40B4-BE49-F238E27FC236}">
                  <a16:creationId xmlns:a16="http://schemas.microsoft.com/office/drawing/2014/main" id="{A8ABA376-0D6B-4137-9059-37B371EF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9530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Rectangle 326">
              <a:extLst>
                <a:ext uri="{FF2B5EF4-FFF2-40B4-BE49-F238E27FC236}">
                  <a16:creationId xmlns:a16="http://schemas.microsoft.com/office/drawing/2014/main" id="{AA8D104D-1797-4884-98FA-7820EE5F4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748213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Rectangle 327">
              <a:extLst>
                <a:ext uri="{FF2B5EF4-FFF2-40B4-BE49-F238E27FC236}">
                  <a16:creationId xmlns:a16="http://schemas.microsoft.com/office/drawing/2014/main" id="{3091AF61-36F5-4FA0-BB17-159BCB8A5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748213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Rectangle 328">
              <a:extLst>
                <a:ext uri="{FF2B5EF4-FFF2-40B4-BE49-F238E27FC236}">
                  <a16:creationId xmlns:a16="http://schemas.microsoft.com/office/drawing/2014/main" id="{308753CE-4BEC-478E-94B4-5FCD81CDA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748213"/>
              <a:ext cx="38100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Rectangle 329">
              <a:extLst>
                <a:ext uri="{FF2B5EF4-FFF2-40B4-BE49-F238E27FC236}">
                  <a16:creationId xmlns:a16="http://schemas.microsoft.com/office/drawing/2014/main" id="{2D9116C3-A255-4C3C-9F99-98663580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748213"/>
              <a:ext cx="38100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Rectangle 330">
              <a:extLst>
                <a:ext uri="{FF2B5EF4-FFF2-40B4-BE49-F238E27FC236}">
                  <a16:creationId xmlns:a16="http://schemas.microsoft.com/office/drawing/2014/main" id="{F1A9171B-0C57-4F7D-BE03-FD6B0863E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748213"/>
              <a:ext cx="39687" cy="619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Rectangle 331">
              <a:extLst>
                <a:ext uri="{FF2B5EF4-FFF2-40B4-BE49-F238E27FC236}">
                  <a16:creationId xmlns:a16="http://schemas.microsoft.com/office/drawing/2014/main" id="{0DEEB396-5010-4C6B-A872-459E0FD6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748213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Rectangle 332">
              <a:extLst>
                <a:ext uri="{FF2B5EF4-FFF2-40B4-BE49-F238E27FC236}">
                  <a16:creationId xmlns:a16="http://schemas.microsoft.com/office/drawing/2014/main" id="{D489AEF4-F8B7-4183-A1C0-11D49EA7E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8514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Rectangle 333">
              <a:extLst>
                <a:ext uri="{FF2B5EF4-FFF2-40B4-BE49-F238E27FC236}">
                  <a16:creationId xmlns:a16="http://schemas.microsoft.com/office/drawing/2014/main" id="{1E0602EA-E76B-4AA2-87F4-67E40D59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8514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Rectangle 334">
              <a:extLst>
                <a:ext uri="{FF2B5EF4-FFF2-40B4-BE49-F238E27FC236}">
                  <a16:creationId xmlns:a16="http://schemas.microsoft.com/office/drawing/2014/main" id="{3BBBEC58-AAC4-4F54-8E8D-1A8EA7C7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851400"/>
              <a:ext cx="38100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Rectangle 335">
              <a:extLst>
                <a:ext uri="{FF2B5EF4-FFF2-40B4-BE49-F238E27FC236}">
                  <a16:creationId xmlns:a16="http://schemas.microsoft.com/office/drawing/2014/main" id="{872C0811-13CA-48D7-BFF0-E8EFFCD3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851400"/>
              <a:ext cx="38100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Rectangle 336">
              <a:extLst>
                <a:ext uri="{FF2B5EF4-FFF2-40B4-BE49-F238E27FC236}">
                  <a16:creationId xmlns:a16="http://schemas.microsoft.com/office/drawing/2014/main" id="{43803CF4-4F58-47B5-984D-CBAE0DCD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8514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Rectangle 337">
              <a:extLst>
                <a:ext uri="{FF2B5EF4-FFF2-40B4-BE49-F238E27FC236}">
                  <a16:creationId xmlns:a16="http://schemas.microsoft.com/office/drawing/2014/main" id="{CA7B3D58-A5B5-432E-9D4B-24E52E18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8514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C5BAE612-1478-4AD3-8864-839ADDD39308}"/>
              </a:ext>
            </a:extLst>
          </p:cNvPr>
          <p:cNvGrpSpPr/>
          <p:nvPr/>
        </p:nvGrpSpPr>
        <p:grpSpPr>
          <a:xfrm>
            <a:off x="589896" y="2913773"/>
            <a:ext cx="685800" cy="698500"/>
            <a:chOff x="7023100" y="4592638"/>
            <a:chExt cx="685800" cy="698500"/>
          </a:xfrm>
        </p:grpSpPr>
        <p:sp>
          <p:nvSpPr>
            <p:cNvPr id="167" name="Oval 396">
              <a:extLst>
                <a:ext uri="{FF2B5EF4-FFF2-40B4-BE49-F238E27FC236}">
                  <a16:creationId xmlns:a16="http://schemas.microsoft.com/office/drawing/2014/main" id="{8FE4FA92-D9F5-4F8B-810D-C91A188FF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00" y="4595813"/>
              <a:ext cx="685800" cy="695325"/>
            </a:xfrm>
            <a:prstGeom prst="ellipse">
              <a:avLst/>
            </a:pr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Oval 397">
              <a:extLst>
                <a:ext uri="{FF2B5EF4-FFF2-40B4-BE49-F238E27FC236}">
                  <a16:creationId xmlns:a16="http://schemas.microsoft.com/office/drawing/2014/main" id="{D1C39328-F8F6-4ECE-A561-A12BD808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00" y="4595813"/>
              <a:ext cx="685800" cy="695325"/>
            </a:xfrm>
            <a:prstGeom prst="ellipse">
              <a:avLst/>
            </a:prstGeom>
            <a:noFill/>
            <a:ln w="25400" cap="rnd">
              <a:solidFill>
                <a:srgbClr val="003C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Rectangle 398">
              <a:extLst>
                <a:ext uri="{FF2B5EF4-FFF2-40B4-BE49-F238E27FC236}">
                  <a16:creationId xmlns:a16="http://schemas.microsoft.com/office/drawing/2014/main" id="{D5E12ADC-3905-43ED-ABF3-A6D589E2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4946650"/>
              <a:ext cx="409575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Rectangle 399">
              <a:extLst>
                <a:ext uri="{FF2B5EF4-FFF2-40B4-BE49-F238E27FC236}">
                  <a16:creationId xmlns:a16="http://schemas.microsoft.com/office/drawing/2014/main" id="{E031177B-6216-49AD-9C98-CF17B4E0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4946650"/>
              <a:ext cx="409575" cy="165100"/>
            </a:xfrm>
            <a:prstGeom prst="rect">
              <a:avLst/>
            </a:prstGeom>
            <a:noFill/>
            <a:ln w="25400" cap="rnd">
              <a:solidFill>
                <a:srgbClr val="85B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Rectangle 400">
              <a:extLst>
                <a:ext uri="{FF2B5EF4-FFF2-40B4-BE49-F238E27FC236}">
                  <a16:creationId xmlns:a16="http://schemas.microsoft.com/office/drawing/2014/main" id="{BA8099C3-A4AE-41A4-8A80-CF4D385EC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4746625"/>
              <a:ext cx="65087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Oval 401">
              <a:extLst>
                <a:ext uri="{FF2B5EF4-FFF2-40B4-BE49-F238E27FC236}">
                  <a16:creationId xmlns:a16="http://schemas.microsoft.com/office/drawing/2014/main" id="{5E6E5D4E-F8EA-4777-A263-6412778D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4718050"/>
              <a:ext cx="65087" cy="6826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402">
              <a:extLst>
                <a:ext uri="{FF2B5EF4-FFF2-40B4-BE49-F238E27FC236}">
                  <a16:creationId xmlns:a16="http://schemas.microsoft.com/office/drawing/2014/main" id="{05311C0D-634B-41D9-99D1-9A50C52C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76885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403">
              <a:extLst>
                <a:ext uri="{FF2B5EF4-FFF2-40B4-BE49-F238E27FC236}">
                  <a16:creationId xmlns:a16="http://schemas.microsoft.com/office/drawing/2014/main" id="{24419B26-5E44-40DE-878A-FC582FF3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76885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404">
              <a:extLst>
                <a:ext uri="{FF2B5EF4-FFF2-40B4-BE49-F238E27FC236}">
                  <a16:creationId xmlns:a16="http://schemas.microsoft.com/office/drawing/2014/main" id="{8C9D5EF2-A98F-4E3C-B075-FDFE3187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405">
              <a:extLst>
                <a:ext uri="{FF2B5EF4-FFF2-40B4-BE49-F238E27FC236}">
                  <a16:creationId xmlns:a16="http://schemas.microsoft.com/office/drawing/2014/main" id="{5D1631DD-254B-4CF9-BEC1-D68C0537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406">
              <a:extLst>
                <a:ext uri="{FF2B5EF4-FFF2-40B4-BE49-F238E27FC236}">
                  <a16:creationId xmlns:a16="http://schemas.microsoft.com/office/drawing/2014/main" id="{D2D4B119-5ED8-4420-8733-2CA4198A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65688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407">
              <a:extLst>
                <a:ext uri="{FF2B5EF4-FFF2-40B4-BE49-F238E27FC236}">
                  <a16:creationId xmlns:a16="http://schemas.microsoft.com/office/drawing/2014/main" id="{CE520C88-CC00-4322-89A4-3560A8AE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65688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Rectangle 408">
              <a:extLst>
                <a:ext uri="{FF2B5EF4-FFF2-40B4-BE49-F238E27FC236}">
                  <a16:creationId xmlns:a16="http://schemas.microsoft.com/office/drawing/2014/main" id="{8CF70E13-64D9-451A-9795-FE13B735E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745038"/>
              <a:ext cx="65087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Oval 409">
              <a:extLst>
                <a:ext uri="{FF2B5EF4-FFF2-40B4-BE49-F238E27FC236}">
                  <a16:creationId xmlns:a16="http://schemas.microsoft.com/office/drawing/2014/main" id="{A12DF9A2-4AA1-4F76-97DD-12A01B515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716463"/>
              <a:ext cx="65087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410">
              <a:extLst>
                <a:ext uri="{FF2B5EF4-FFF2-40B4-BE49-F238E27FC236}">
                  <a16:creationId xmlns:a16="http://schemas.microsoft.com/office/drawing/2014/main" id="{C63CD4AD-6116-4E21-9D09-758B58B0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411">
              <a:extLst>
                <a:ext uri="{FF2B5EF4-FFF2-40B4-BE49-F238E27FC236}">
                  <a16:creationId xmlns:a16="http://schemas.microsoft.com/office/drawing/2014/main" id="{98000208-1F5C-42B2-A261-9FBB5738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412">
              <a:extLst>
                <a:ext uri="{FF2B5EF4-FFF2-40B4-BE49-F238E27FC236}">
                  <a16:creationId xmlns:a16="http://schemas.microsoft.com/office/drawing/2014/main" id="{93A3A690-555A-49B2-9B4F-F696BB75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413">
              <a:extLst>
                <a:ext uri="{FF2B5EF4-FFF2-40B4-BE49-F238E27FC236}">
                  <a16:creationId xmlns:a16="http://schemas.microsoft.com/office/drawing/2014/main" id="{6E1DE90D-23FD-4DDC-A12C-3411C9C6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414">
              <a:extLst>
                <a:ext uri="{FF2B5EF4-FFF2-40B4-BE49-F238E27FC236}">
                  <a16:creationId xmlns:a16="http://schemas.microsoft.com/office/drawing/2014/main" id="{631DDDB4-16B9-4937-82B7-7935E5660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415">
              <a:extLst>
                <a:ext uri="{FF2B5EF4-FFF2-40B4-BE49-F238E27FC236}">
                  <a16:creationId xmlns:a16="http://schemas.microsoft.com/office/drawing/2014/main" id="{F9295152-BB00-438F-900D-996DBF75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Rectangle 416">
              <a:extLst>
                <a:ext uri="{FF2B5EF4-FFF2-40B4-BE49-F238E27FC236}">
                  <a16:creationId xmlns:a16="http://schemas.microsoft.com/office/drawing/2014/main" id="{87C24C85-39A3-4E92-85F7-D54FDA5E2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300" y="4745038"/>
              <a:ext cx="65087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Oval 417">
              <a:extLst>
                <a:ext uri="{FF2B5EF4-FFF2-40B4-BE49-F238E27FC236}">
                  <a16:creationId xmlns:a16="http://schemas.microsoft.com/office/drawing/2014/main" id="{36D64FBA-EF7C-4078-91D9-501AE5E28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300" y="4716463"/>
              <a:ext cx="65087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418">
              <a:extLst>
                <a:ext uri="{FF2B5EF4-FFF2-40B4-BE49-F238E27FC236}">
                  <a16:creationId xmlns:a16="http://schemas.microsoft.com/office/drawing/2014/main" id="{1D8342B8-939D-4A75-ABE8-B7F6168D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419">
              <a:extLst>
                <a:ext uri="{FF2B5EF4-FFF2-40B4-BE49-F238E27FC236}">
                  <a16:creationId xmlns:a16="http://schemas.microsoft.com/office/drawing/2014/main" id="{FD4645EB-B895-480A-B579-F2F2ADB4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420">
              <a:extLst>
                <a:ext uri="{FF2B5EF4-FFF2-40B4-BE49-F238E27FC236}">
                  <a16:creationId xmlns:a16="http://schemas.microsoft.com/office/drawing/2014/main" id="{4E70E9C3-DF17-414F-9F7E-E4D6FAF7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421">
              <a:extLst>
                <a:ext uri="{FF2B5EF4-FFF2-40B4-BE49-F238E27FC236}">
                  <a16:creationId xmlns:a16="http://schemas.microsoft.com/office/drawing/2014/main" id="{B5892E9D-77E3-431F-8893-97418DB1D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422">
              <a:extLst>
                <a:ext uri="{FF2B5EF4-FFF2-40B4-BE49-F238E27FC236}">
                  <a16:creationId xmlns:a16="http://schemas.microsoft.com/office/drawing/2014/main" id="{D7717FD6-6862-4B2B-9FCE-51C15245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423">
              <a:extLst>
                <a:ext uri="{FF2B5EF4-FFF2-40B4-BE49-F238E27FC236}">
                  <a16:creationId xmlns:a16="http://schemas.microsoft.com/office/drawing/2014/main" id="{0B6E3ED0-8BD6-4E38-8B13-649D187C9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Line 424">
              <a:extLst>
                <a:ext uri="{FF2B5EF4-FFF2-40B4-BE49-F238E27FC236}">
                  <a16:creationId xmlns:a16="http://schemas.microsoft.com/office/drawing/2014/main" id="{560DAE0C-656A-4544-8BEC-16FD86239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275" y="4929188"/>
              <a:ext cx="434975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Line 425">
              <a:extLst>
                <a:ext uri="{FF2B5EF4-FFF2-40B4-BE49-F238E27FC236}">
                  <a16:creationId xmlns:a16="http://schemas.microsoft.com/office/drawing/2014/main" id="{08C0CB49-EEE1-43FD-96A5-2CB341F49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275" y="5126038"/>
              <a:ext cx="434975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426">
              <a:extLst>
                <a:ext uri="{FF2B5EF4-FFF2-40B4-BE49-F238E27FC236}">
                  <a16:creationId xmlns:a16="http://schemas.microsoft.com/office/drawing/2014/main" id="{C41D7285-4956-4E1D-965A-D78DD87E4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652963"/>
              <a:ext cx="38100" cy="49213"/>
            </a:xfrm>
            <a:custGeom>
              <a:avLst/>
              <a:gdLst>
                <a:gd name="T0" fmla="*/ 24 w 24"/>
                <a:gd name="T1" fmla="*/ 0 h 31"/>
                <a:gd name="T2" fmla="*/ 0 w 24"/>
                <a:gd name="T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1">
                  <a:moveTo>
                    <a:pt x="24" y="0"/>
                  </a:moveTo>
                  <a:cubicBezTo>
                    <a:pt x="21" y="19"/>
                    <a:pt x="10" y="31"/>
                    <a:pt x="0" y="27"/>
                  </a:cubicBez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427">
              <a:extLst>
                <a:ext uri="{FF2B5EF4-FFF2-40B4-BE49-F238E27FC236}">
                  <a16:creationId xmlns:a16="http://schemas.microsoft.com/office/drawing/2014/main" id="{9B52BE3F-1775-4636-A49F-26C5873AF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4592638"/>
              <a:ext cx="106362" cy="106363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cubicBezTo>
                    <a:pt x="45" y="36"/>
                    <a:pt x="16" y="66"/>
                    <a:pt x="0" y="67"/>
                  </a:cubicBez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428">
              <a:extLst>
                <a:ext uri="{FF2B5EF4-FFF2-40B4-BE49-F238E27FC236}">
                  <a16:creationId xmlns:a16="http://schemas.microsoft.com/office/drawing/2014/main" id="{453B809C-B403-43AB-BFD8-ABBF6E2F4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606925"/>
              <a:ext cx="84137" cy="92075"/>
            </a:xfrm>
            <a:custGeom>
              <a:avLst/>
              <a:gdLst>
                <a:gd name="T0" fmla="*/ 53 w 53"/>
                <a:gd name="T1" fmla="*/ 0 h 58"/>
                <a:gd name="T2" fmla="*/ 0 w 53"/>
                <a:gd name="T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38" y="32"/>
                    <a:pt x="14" y="58"/>
                    <a:pt x="0" y="58"/>
                  </a:cubicBez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Line 429">
              <a:extLst>
                <a:ext uri="{FF2B5EF4-FFF2-40B4-BE49-F238E27FC236}">
                  <a16:creationId xmlns:a16="http://schemas.microsoft.com/office/drawing/2014/main" id="{1DEC361B-A719-4E52-94B7-6AE4A7398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5363" y="5016500"/>
              <a:ext cx="46037" cy="47625"/>
            </a:xfrm>
            <a:prstGeom prst="lin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430">
              <a:extLst>
                <a:ext uri="{FF2B5EF4-FFF2-40B4-BE49-F238E27FC236}">
                  <a16:creationId xmlns:a16="http://schemas.microsoft.com/office/drawing/2014/main" id="{209B178E-6E71-44CC-9AD7-328F186E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5041900"/>
              <a:ext cx="50800" cy="52388"/>
            </a:xfrm>
            <a:custGeom>
              <a:avLst/>
              <a:gdLst>
                <a:gd name="T0" fmla="*/ 32 w 32"/>
                <a:gd name="T1" fmla="*/ 22 h 33"/>
                <a:gd name="T2" fmla="*/ 0 w 32"/>
                <a:gd name="T3" fmla="*/ 33 h 33"/>
                <a:gd name="T4" fmla="*/ 10 w 32"/>
                <a:gd name="T5" fmla="*/ 0 h 33"/>
                <a:gd name="T6" fmla="*/ 32 w 32"/>
                <a:gd name="T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3">
                  <a:moveTo>
                    <a:pt x="32" y="22"/>
                  </a:moveTo>
                  <a:lnTo>
                    <a:pt x="0" y="33"/>
                  </a:lnTo>
                  <a:lnTo>
                    <a:pt x="10" y="0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431">
              <a:extLst>
                <a:ext uri="{FF2B5EF4-FFF2-40B4-BE49-F238E27FC236}">
                  <a16:creationId xmlns:a16="http://schemas.microsoft.com/office/drawing/2014/main" id="{905C3383-2ABF-441B-92D3-D1C8C96C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4976813"/>
              <a:ext cx="71437" cy="55563"/>
            </a:xfrm>
            <a:custGeom>
              <a:avLst/>
              <a:gdLst>
                <a:gd name="T0" fmla="*/ 45 w 45"/>
                <a:gd name="T1" fmla="*/ 0 h 35"/>
                <a:gd name="T2" fmla="*/ 0 w 45"/>
                <a:gd name="T3" fmla="*/ 35 h 35"/>
                <a:gd name="T4" fmla="*/ 35 w 45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5">
                  <a:moveTo>
                    <a:pt x="45" y="0"/>
                  </a:moveTo>
                  <a:lnTo>
                    <a:pt x="0" y="35"/>
                  </a:lnTo>
                  <a:lnTo>
                    <a:pt x="35" y="25"/>
                  </a:ln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Line 432">
              <a:extLst>
                <a:ext uri="{FF2B5EF4-FFF2-40B4-BE49-F238E27FC236}">
                  <a16:creationId xmlns:a16="http://schemas.microsoft.com/office/drawing/2014/main" id="{67535680-AB52-40F9-BC3E-FBD8412AD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9013" y="4968875"/>
              <a:ext cx="65087" cy="60325"/>
            </a:xfrm>
            <a:prstGeom prst="lin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Oval 433">
              <a:extLst>
                <a:ext uri="{FF2B5EF4-FFF2-40B4-BE49-F238E27FC236}">
                  <a16:creationId xmlns:a16="http://schemas.microsoft.com/office/drawing/2014/main" id="{42F9FB63-307E-4354-9F0E-479C7404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513" y="4968875"/>
              <a:ext cx="9525" cy="9525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Oval 434">
              <a:extLst>
                <a:ext uri="{FF2B5EF4-FFF2-40B4-BE49-F238E27FC236}">
                  <a16:creationId xmlns:a16="http://schemas.microsoft.com/office/drawing/2014/main" id="{FE83B0B5-C57E-4B44-BA5D-A44B2DCBE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513" y="4968875"/>
              <a:ext cx="9525" cy="9525"/>
            </a:xfrm>
            <a:prstGeom prst="ellips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Line 435">
              <a:extLst>
                <a:ext uri="{FF2B5EF4-FFF2-40B4-BE49-F238E27FC236}">
                  <a16:creationId xmlns:a16="http://schemas.microsoft.com/office/drawing/2014/main" id="{A97273F5-6FFF-40D5-8D9C-EF662E729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7425" y="4976813"/>
              <a:ext cx="61912" cy="53975"/>
            </a:xfrm>
            <a:prstGeom prst="lin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C281960E-22DC-42A5-A759-E8BDD9B51C16}"/>
              </a:ext>
            </a:extLst>
          </p:cNvPr>
          <p:cNvSpPr txBox="1"/>
          <p:nvPr/>
        </p:nvSpPr>
        <p:spPr>
          <a:xfrm>
            <a:off x="150095" y="3627984"/>
            <a:ext cx="305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Субъекты электроэнергетики</a:t>
            </a:r>
          </a:p>
        </p:txBody>
      </p:sp>
      <p:sp>
        <p:nvSpPr>
          <p:cNvPr id="208" name="Стрелка: вправо 207">
            <a:extLst>
              <a:ext uri="{FF2B5EF4-FFF2-40B4-BE49-F238E27FC236}">
                <a16:creationId xmlns:a16="http://schemas.microsoft.com/office/drawing/2014/main" id="{CBE66DEB-E9D3-422F-99C7-34DA037A764A}"/>
              </a:ext>
            </a:extLst>
          </p:cNvPr>
          <p:cNvSpPr/>
          <p:nvPr/>
        </p:nvSpPr>
        <p:spPr>
          <a:xfrm>
            <a:off x="2076588" y="5342672"/>
            <a:ext cx="2274823" cy="410108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: скругленные углы 208">
            <a:extLst>
              <a:ext uri="{FF2B5EF4-FFF2-40B4-BE49-F238E27FC236}">
                <a16:creationId xmlns:a16="http://schemas.microsoft.com/office/drawing/2014/main" id="{25EC6099-5E7C-4A62-913D-3616C99E3599}"/>
              </a:ext>
            </a:extLst>
          </p:cNvPr>
          <p:cNvSpPr/>
          <p:nvPr/>
        </p:nvSpPr>
        <p:spPr>
          <a:xfrm>
            <a:off x="4357906" y="4437309"/>
            <a:ext cx="1989809" cy="1538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448D9B2-B781-4E1B-8A3B-42C8158B234E}"/>
              </a:ext>
            </a:extLst>
          </p:cNvPr>
          <p:cNvSpPr txBox="1"/>
          <p:nvPr/>
        </p:nvSpPr>
        <p:spPr>
          <a:xfrm>
            <a:off x="4372215" y="4802075"/>
            <a:ext cx="1989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Информационная модель на текущий период</a:t>
            </a:r>
          </a:p>
        </p:txBody>
      </p:sp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711FFBD-567D-4236-962F-6B8BFE0A6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63" y="2836483"/>
            <a:ext cx="1019048" cy="1019048"/>
          </a:xfrm>
          <a:prstGeom prst="rect">
            <a:avLst/>
          </a:prstGeom>
        </p:spPr>
      </p:pic>
      <p:sp>
        <p:nvSpPr>
          <p:cNvPr id="212" name="Прямоугольник: скругленные углы 211">
            <a:extLst>
              <a:ext uri="{FF2B5EF4-FFF2-40B4-BE49-F238E27FC236}">
                <a16:creationId xmlns:a16="http://schemas.microsoft.com/office/drawing/2014/main" id="{117C543A-1744-4637-81FA-CB3FA9B41C27}"/>
              </a:ext>
            </a:extLst>
          </p:cNvPr>
          <p:cNvSpPr/>
          <p:nvPr/>
        </p:nvSpPr>
        <p:spPr>
          <a:xfrm>
            <a:off x="4360991" y="1224606"/>
            <a:ext cx="1982183" cy="1538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2B1EE76-9783-4BF3-A313-82A046B4AC54}"/>
              </a:ext>
            </a:extLst>
          </p:cNvPr>
          <p:cNvSpPr txBox="1"/>
          <p:nvPr/>
        </p:nvSpPr>
        <p:spPr>
          <a:xfrm>
            <a:off x="4355452" y="1330661"/>
            <a:ext cx="198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Цифровые информационные модели для  перспективного развития (6 лет)</a:t>
            </a:r>
          </a:p>
        </p:txBody>
      </p:sp>
      <p:sp>
        <p:nvSpPr>
          <p:cNvPr id="214" name="Прямоугольник: скругленные углы 213">
            <a:extLst>
              <a:ext uri="{FF2B5EF4-FFF2-40B4-BE49-F238E27FC236}">
                <a16:creationId xmlns:a16="http://schemas.microsoft.com/office/drawing/2014/main" id="{66083C7D-E905-42FC-8CAC-FB5C641AE340}"/>
              </a:ext>
            </a:extLst>
          </p:cNvPr>
          <p:cNvSpPr/>
          <p:nvPr/>
        </p:nvSpPr>
        <p:spPr>
          <a:xfrm>
            <a:off x="7250178" y="1217866"/>
            <a:ext cx="3555782" cy="1538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7025B74-E3C3-4026-9DE6-DB9D2D00FAF5}"/>
              </a:ext>
            </a:extLst>
          </p:cNvPr>
          <p:cNvSpPr txBox="1"/>
          <p:nvPr/>
        </p:nvSpPr>
        <p:spPr>
          <a:xfrm>
            <a:off x="8429239" y="1215585"/>
            <a:ext cx="2203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Информационная модель перспективного планирования</a:t>
            </a:r>
          </a:p>
          <a:p>
            <a:r>
              <a:rPr lang="ru-RU" dirty="0"/>
              <a:t>АО «СО ЕЭС» (6 лет)</a:t>
            </a:r>
          </a:p>
        </p:txBody>
      </p:sp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BFB40870-021D-418B-9CE1-DE14BC996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5" y="1453418"/>
            <a:ext cx="1019048" cy="1019048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B57801AD-851A-4BBC-9A60-20070BBEF267}"/>
              </a:ext>
            </a:extLst>
          </p:cNvPr>
          <p:cNvSpPr txBox="1"/>
          <p:nvPr/>
        </p:nvSpPr>
        <p:spPr>
          <a:xfrm>
            <a:off x="4720317" y="3913736"/>
            <a:ext cx="139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CIM</a:t>
            </a:r>
            <a:r>
              <a:rPr lang="ru-RU" dirty="0"/>
              <a:t>-портал</a:t>
            </a:r>
          </a:p>
        </p:txBody>
      </p:sp>
      <p:sp>
        <p:nvSpPr>
          <p:cNvPr id="218" name="Стрелка: вправо 217">
            <a:extLst>
              <a:ext uri="{FF2B5EF4-FFF2-40B4-BE49-F238E27FC236}">
                <a16:creationId xmlns:a16="http://schemas.microsoft.com/office/drawing/2014/main" id="{854305DB-618B-4E73-9B2C-B8C150AA3163}"/>
              </a:ext>
            </a:extLst>
          </p:cNvPr>
          <p:cNvSpPr/>
          <p:nvPr/>
        </p:nvSpPr>
        <p:spPr>
          <a:xfrm>
            <a:off x="2679430" y="4778323"/>
            <a:ext cx="1671981" cy="410108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3C7DCC98-64CD-4E3E-8254-8EE4C5B0D10D}"/>
              </a:ext>
            </a:extLst>
          </p:cNvPr>
          <p:cNvSpPr/>
          <p:nvPr/>
        </p:nvSpPr>
        <p:spPr>
          <a:xfrm rot="5400000">
            <a:off x="1433311" y="4832422"/>
            <a:ext cx="1437358" cy="179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B4344748-6FDC-4EDA-8487-FF8E41633790}"/>
              </a:ext>
            </a:extLst>
          </p:cNvPr>
          <p:cNvSpPr/>
          <p:nvPr/>
        </p:nvSpPr>
        <p:spPr>
          <a:xfrm rot="5400000">
            <a:off x="2326118" y="4534562"/>
            <a:ext cx="885664" cy="179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5140469D-6438-4F1E-994B-EDBE8E43A17A}"/>
              </a:ext>
            </a:extLst>
          </p:cNvPr>
          <p:cNvSpPr/>
          <p:nvPr/>
        </p:nvSpPr>
        <p:spPr>
          <a:xfrm rot="10800000">
            <a:off x="1739021" y="1739872"/>
            <a:ext cx="2612390" cy="179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Стрелка: вправо 221">
            <a:extLst>
              <a:ext uri="{FF2B5EF4-FFF2-40B4-BE49-F238E27FC236}">
                <a16:creationId xmlns:a16="http://schemas.microsoft.com/office/drawing/2014/main" id="{8186DC88-6585-4372-96AF-E15DC73A6B62}"/>
              </a:ext>
            </a:extLst>
          </p:cNvPr>
          <p:cNvSpPr/>
          <p:nvPr/>
        </p:nvSpPr>
        <p:spPr>
          <a:xfrm rot="5400000">
            <a:off x="1355948" y="1989459"/>
            <a:ext cx="909278" cy="410108"/>
          </a:xfrm>
          <a:prstGeom prst="rightArrow">
            <a:avLst>
              <a:gd name="adj1" fmla="val 46360"/>
              <a:gd name="adj2" fmla="val 5143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C1439785-B536-4DD4-B710-63FD1F47AAEB}"/>
              </a:ext>
            </a:extLst>
          </p:cNvPr>
          <p:cNvSpPr/>
          <p:nvPr/>
        </p:nvSpPr>
        <p:spPr>
          <a:xfrm rot="5400000">
            <a:off x="5012168" y="6046248"/>
            <a:ext cx="326864" cy="179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E36C348F-13C7-481D-AC59-398B3ED0966A}"/>
              </a:ext>
            </a:extLst>
          </p:cNvPr>
          <p:cNvSpPr/>
          <p:nvPr/>
        </p:nvSpPr>
        <p:spPr>
          <a:xfrm rot="10800000">
            <a:off x="1343164" y="6280850"/>
            <a:ext cx="3921956" cy="179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Стрелка: вправо 224">
            <a:extLst>
              <a:ext uri="{FF2B5EF4-FFF2-40B4-BE49-F238E27FC236}">
                <a16:creationId xmlns:a16="http://schemas.microsoft.com/office/drawing/2014/main" id="{07E0904F-1C9B-4616-B0BD-B36EB3F3F346}"/>
              </a:ext>
            </a:extLst>
          </p:cNvPr>
          <p:cNvSpPr/>
          <p:nvPr/>
        </p:nvSpPr>
        <p:spPr>
          <a:xfrm rot="16200000">
            <a:off x="304609" y="5122060"/>
            <a:ext cx="2265555" cy="410108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Стрелка: вправо 225">
            <a:extLst>
              <a:ext uri="{FF2B5EF4-FFF2-40B4-BE49-F238E27FC236}">
                <a16:creationId xmlns:a16="http://schemas.microsoft.com/office/drawing/2014/main" id="{1813B027-D66C-4C2C-8E70-A5C2BEF7AAA2}"/>
              </a:ext>
            </a:extLst>
          </p:cNvPr>
          <p:cNvSpPr/>
          <p:nvPr/>
        </p:nvSpPr>
        <p:spPr>
          <a:xfrm rot="10800000">
            <a:off x="6347215" y="1769693"/>
            <a:ext cx="902963" cy="410108"/>
          </a:xfrm>
          <a:prstGeom prst="rightArrow">
            <a:avLst>
              <a:gd name="adj1" fmla="val 46360"/>
              <a:gd name="adj2" fmla="val 5143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D9A35DE7-F154-4E72-B416-5FE9DA764C5C}"/>
              </a:ext>
            </a:extLst>
          </p:cNvPr>
          <p:cNvSpPr txBox="1"/>
          <p:nvPr/>
        </p:nvSpPr>
        <p:spPr>
          <a:xfrm>
            <a:off x="2745845" y="1685944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CIM-XML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C568FF5-2AFD-4AD7-B926-E3E732FFE50A}"/>
              </a:ext>
            </a:extLst>
          </p:cNvPr>
          <p:cNvSpPr txBox="1"/>
          <p:nvPr/>
        </p:nvSpPr>
        <p:spPr>
          <a:xfrm>
            <a:off x="2904018" y="5385358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CIM-XML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5A190D2-3150-443E-B4DC-27A1BCFE16F2}"/>
              </a:ext>
            </a:extLst>
          </p:cNvPr>
          <p:cNvSpPr txBox="1"/>
          <p:nvPr/>
        </p:nvSpPr>
        <p:spPr>
          <a:xfrm>
            <a:off x="2924871" y="6231870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CIM-XML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0760B83-EC8E-40F8-882F-7724ABD0517F}"/>
              </a:ext>
            </a:extLst>
          </p:cNvPr>
          <p:cNvSpPr txBox="1"/>
          <p:nvPr/>
        </p:nvSpPr>
        <p:spPr>
          <a:xfrm>
            <a:off x="3048495" y="4844324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WEB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31" name="Прямоугольник: скругленные углы 230">
            <a:extLst>
              <a:ext uri="{FF2B5EF4-FFF2-40B4-BE49-F238E27FC236}">
                <a16:creationId xmlns:a16="http://schemas.microsoft.com/office/drawing/2014/main" id="{2641CEF4-3FD5-4C8B-BB83-3CB346C99097}"/>
              </a:ext>
            </a:extLst>
          </p:cNvPr>
          <p:cNvSpPr/>
          <p:nvPr/>
        </p:nvSpPr>
        <p:spPr>
          <a:xfrm>
            <a:off x="7250178" y="3374724"/>
            <a:ext cx="3557384" cy="25976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32" name="Прямоугольник: скругленные углы 231">
            <a:extLst>
              <a:ext uri="{FF2B5EF4-FFF2-40B4-BE49-F238E27FC236}">
                <a16:creationId xmlns:a16="http://schemas.microsoft.com/office/drawing/2014/main" id="{2D921604-4298-4A40-8CB0-3716D8784195}"/>
              </a:ext>
            </a:extLst>
          </p:cNvPr>
          <p:cNvSpPr/>
          <p:nvPr/>
        </p:nvSpPr>
        <p:spPr>
          <a:xfrm>
            <a:off x="7460194" y="3676021"/>
            <a:ext cx="3172962" cy="34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3" name="TextBox 109">
            <a:extLst>
              <a:ext uri="{FF2B5EF4-FFF2-40B4-BE49-F238E27FC236}">
                <a16:creationId xmlns:a16="http://schemas.microsoft.com/office/drawing/2014/main" id="{C1594E69-8EB6-4C10-916A-3441BBCD82DD}"/>
              </a:ext>
            </a:extLst>
          </p:cNvPr>
          <p:cNvSpPr txBox="1"/>
          <p:nvPr/>
        </p:nvSpPr>
        <p:spPr>
          <a:xfrm>
            <a:off x="7792603" y="3701435"/>
            <a:ext cx="2761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Главный диспетчерский центр</a:t>
            </a:r>
          </a:p>
        </p:txBody>
      </p:sp>
      <p:sp>
        <p:nvSpPr>
          <p:cNvPr id="234" name="Прямоугольник: скругленные углы 233">
            <a:extLst>
              <a:ext uri="{FF2B5EF4-FFF2-40B4-BE49-F238E27FC236}">
                <a16:creationId xmlns:a16="http://schemas.microsoft.com/office/drawing/2014/main" id="{AB80CB13-7E38-46E3-ADBA-58918B58A483}"/>
              </a:ext>
            </a:extLst>
          </p:cNvPr>
          <p:cNvSpPr/>
          <p:nvPr/>
        </p:nvSpPr>
        <p:spPr>
          <a:xfrm>
            <a:off x="7460194" y="4339153"/>
            <a:ext cx="3172964" cy="34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5" name="Прямоугольник: скругленные углы 234">
            <a:extLst>
              <a:ext uri="{FF2B5EF4-FFF2-40B4-BE49-F238E27FC236}">
                <a16:creationId xmlns:a16="http://schemas.microsoft.com/office/drawing/2014/main" id="{C824B6E6-BBAC-4CDF-9533-CADDD40A09CA}"/>
              </a:ext>
            </a:extLst>
          </p:cNvPr>
          <p:cNvSpPr/>
          <p:nvPr/>
        </p:nvSpPr>
        <p:spPr>
          <a:xfrm>
            <a:off x="7460194" y="4992400"/>
            <a:ext cx="3172959" cy="34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6" name="TextBox 113">
            <a:extLst>
              <a:ext uri="{FF2B5EF4-FFF2-40B4-BE49-F238E27FC236}">
                <a16:creationId xmlns:a16="http://schemas.microsoft.com/office/drawing/2014/main" id="{8597652F-9CD9-4AA0-ADCF-5CA9DE447FC9}"/>
              </a:ext>
            </a:extLst>
          </p:cNvPr>
          <p:cNvSpPr txBox="1"/>
          <p:nvPr/>
        </p:nvSpPr>
        <p:spPr>
          <a:xfrm>
            <a:off x="7563119" y="5023364"/>
            <a:ext cx="299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Региональное диспетчерское управление</a:t>
            </a:r>
          </a:p>
        </p:txBody>
      </p:sp>
      <p:cxnSp>
        <p:nvCxnSpPr>
          <p:cNvPr id="237" name="Прямая со стрелкой 236">
            <a:extLst>
              <a:ext uri="{FF2B5EF4-FFF2-40B4-BE49-F238E27FC236}">
                <a16:creationId xmlns:a16="http://schemas.microsoft.com/office/drawing/2014/main" id="{F937AA04-A2AF-45E2-8DF1-120DD91D1E8D}"/>
              </a:ext>
            </a:extLst>
          </p:cNvPr>
          <p:cNvCxnSpPr>
            <a:cxnSpLocks/>
          </p:cNvCxnSpPr>
          <p:nvPr/>
        </p:nvCxnSpPr>
        <p:spPr>
          <a:xfrm flipV="1">
            <a:off x="7822640" y="4699607"/>
            <a:ext cx="0" cy="27618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 стрелкой 237">
            <a:extLst>
              <a:ext uri="{FF2B5EF4-FFF2-40B4-BE49-F238E27FC236}">
                <a16:creationId xmlns:a16="http://schemas.microsoft.com/office/drawing/2014/main" id="{238D232A-7159-471F-891E-A2647ECA4117}"/>
              </a:ext>
            </a:extLst>
          </p:cNvPr>
          <p:cNvCxnSpPr>
            <a:cxnSpLocks/>
          </p:cNvCxnSpPr>
          <p:nvPr/>
        </p:nvCxnSpPr>
        <p:spPr>
          <a:xfrm flipV="1">
            <a:off x="7822640" y="4033978"/>
            <a:ext cx="0" cy="27618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 стрелкой 238">
            <a:extLst>
              <a:ext uri="{FF2B5EF4-FFF2-40B4-BE49-F238E27FC236}">
                <a16:creationId xmlns:a16="http://schemas.microsoft.com/office/drawing/2014/main" id="{217A47DB-0EB8-422A-887E-7EAF4B563A7F}"/>
              </a:ext>
            </a:extLst>
          </p:cNvPr>
          <p:cNvCxnSpPr>
            <a:cxnSpLocks/>
          </p:cNvCxnSpPr>
          <p:nvPr/>
        </p:nvCxnSpPr>
        <p:spPr>
          <a:xfrm>
            <a:off x="10170368" y="4033978"/>
            <a:ext cx="0" cy="27618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>
            <a:extLst>
              <a:ext uri="{FF2B5EF4-FFF2-40B4-BE49-F238E27FC236}">
                <a16:creationId xmlns:a16="http://schemas.microsoft.com/office/drawing/2014/main" id="{B3042561-9B49-4F69-B960-008AE0FE1B22}"/>
              </a:ext>
            </a:extLst>
          </p:cNvPr>
          <p:cNvCxnSpPr>
            <a:cxnSpLocks/>
          </p:cNvCxnSpPr>
          <p:nvPr/>
        </p:nvCxnSpPr>
        <p:spPr>
          <a:xfrm>
            <a:off x="10343171" y="4019259"/>
            <a:ext cx="0" cy="96534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111">
            <a:extLst>
              <a:ext uri="{FF2B5EF4-FFF2-40B4-BE49-F238E27FC236}">
                <a16:creationId xmlns:a16="http://schemas.microsoft.com/office/drawing/2014/main" id="{1C434949-E696-4D9E-86D7-D0048BAC9376}"/>
              </a:ext>
            </a:extLst>
          </p:cNvPr>
          <p:cNvSpPr txBox="1"/>
          <p:nvPr/>
        </p:nvSpPr>
        <p:spPr>
          <a:xfrm>
            <a:off x="7547787" y="4350985"/>
            <a:ext cx="354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Объединенное диспетчерское управление</a:t>
            </a:r>
          </a:p>
        </p:txBody>
      </p:sp>
      <p:sp>
        <p:nvSpPr>
          <p:cNvPr id="242" name="Стрелка: вправо 241">
            <a:extLst>
              <a:ext uri="{FF2B5EF4-FFF2-40B4-BE49-F238E27FC236}">
                <a16:creationId xmlns:a16="http://schemas.microsoft.com/office/drawing/2014/main" id="{4812EC3A-794A-487C-B585-05419EA6861D}"/>
              </a:ext>
            </a:extLst>
          </p:cNvPr>
          <p:cNvSpPr/>
          <p:nvPr/>
        </p:nvSpPr>
        <p:spPr>
          <a:xfrm rot="16200000">
            <a:off x="8535831" y="2965201"/>
            <a:ext cx="879035" cy="484632"/>
          </a:xfrm>
          <a:prstGeom prst="rightArrow">
            <a:avLst>
              <a:gd name="adj1" fmla="val 50000"/>
              <a:gd name="adj2" fmla="val 57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3" name="Стрелка: вправо 242">
            <a:extLst>
              <a:ext uri="{FF2B5EF4-FFF2-40B4-BE49-F238E27FC236}">
                <a16:creationId xmlns:a16="http://schemas.microsoft.com/office/drawing/2014/main" id="{640530E8-3B3B-421A-B929-9F1DC3891AC7}"/>
              </a:ext>
            </a:extLst>
          </p:cNvPr>
          <p:cNvSpPr/>
          <p:nvPr/>
        </p:nvSpPr>
        <p:spPr>
          <a:xfrm>
            <a:off x="6356681" y="4952193"/>
            <a:ext cx="1087713" cy="410108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трелка: вправо 243">
            <a:extLst>
              <a:ext uri="{FF2B5EF4-FFF2-40B4-BE49-F238E27FC236}">
                <a16:creationId xmlns:a16="http://schemas.microsoft.com/office/drawing/2014/main" id="{A2A800F7-0255-4FE6-B3C8-3E2A91171D9D}"/>
              </a:ext>
            </a:extLst>
          </p:cNvPr>
          <p:cNvSpPr/>
          <p:nvPr/>
        </p:nvSpPr>
        <p:spPr>
          <a:xfrm rot="10800000">
            <a:off x="10805960" y="1757888"/>
            <a:ext cx="574064" cy="410108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трелка: вправо 244">
            <a:extLst>
              <a:ext uri="{FF2B5EF4-FFF2-40B4-BE49-F238E27FC236}">
                <a16:creationId xmlns:a16="http://schemas.microsoft.com/office/drawing/2014/main" id="{0F0AD85F-AC73-4EA7-9D86-1567A2ADA711}"/>
              </a:ext>
            </a:extLst>
          </p:cNvPr>
          <p:cNvSpPr/>
          <p:nvPr/>
        </p:nvSpPr>
        <p:spPr>
          <a:xfrm rot="10800000">
            <a:off x="10805960" y="4310160"/>
            <a:ext cx="574062" cy="410108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D14BF7C2-6F9D-4DD5-AF59-1E1D601CD98C}"/>
              </a:ext>
            </a:extLst>
          </p:cNvPr>
          <p:cNvSpPr txBox="1"/>
          <p:nvPr/>
        </p:nvSpPr>
        <p:spPr>
          <a:xfrm>
            <a:off x="11370103" y="4284543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Данные</a:t>
            </a:r>
          </a:p>
          <a:p>
            <a:r>
              <a:rPr lang="ru-RU" sz="1400" dirty="0"/>
              <a:t>СО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04BBEAE-0DD3-45C3-9621-1AB4566E18B2}"/>
              </a:ext>
            </a:extLst>
          </p:cNvPr>
          <p:cNvSpPr txBox="1"/>
          <p:nvPr/>
        </p:nvSpPr>
        <p:spPr>
          <a:xfrm>
            <a:off x="11335840" y="1377914"/>
            <a:ext cx="861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СИПР</a:t>
            </a:r>
          </a:p>
          <a:p>
            <a:r>
              <a:rPr lang="ru-RU" sz="1400" dirty="0"/>
              <a:t>ПД</a:t>
            </a:r>
          </a:p>
          <a:p>
            <a:r>
              <a:rPr lang="ru-RU" sz="1400" dirty="0"/>
              <a:t>ТУ на ТП</a:t>
            </a:r>
          </a:p>
          <a:p>
            <a:r>
              <a:rPr lang="ru-RU" sz="1400" dirty="0"/>
              <a:t>СВМ</a:t>
            </a:r>
          </a:p>
          <a:p>
            <a:r>
              <a:rPr lang="ru-RU" sz="1400" dirty="0"/>
              <a:t>СВЭ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FF69197-1D2A-4BAF-94AD-2EEB437FEF0F}"/>
              </a:ext>
            </a:extLst>
          </p:cNvPr>
          <p:cNvSpPr txBox="1"/>
          <p:nvPr/>
        </p:nvSpPr>
        <p:spPr>
          <a:xfrm>
            <a:off x="7665292" y="5337836"/>
            <a:ext cx="272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Информационная модель АО «СО ЕЭС»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96715FD-49E9-4D26-A4C0-0421A3308C2A}"/>
              </a:ext>
            </a:extLst>
          </p:cNvPr>
          <p:cNvSpPr txBox="1"/>
          <p:nvPr/>
        </p:nvSpPr>
        <p:spPr>
          <a:xfrm>
            <a:off x="6462543" y="5023247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CIM-XML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F773DE7-2262-4FF3-8B9D-7C3764C46EF0}"/>
              </a:ext>
            </a:extLst>
          </p:cNvPr>
          <p:cNvSpPr txBox="1"/>
          <p:nvPr/>
        </p:nvSpPr>
        <p:spPr>
          <a:xfrm rot="16200000">
            <a:off x="8585604" y="3087361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CIM-XML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42F791D-BB57-584B-BA77-5786BEAC7973}"/>
              </a:ext>
            </a:extLst>
          </p:cNvPr>
          <p:cNvSpPr txBox="1"/>
          <p:nvPr/>
        </p:nvSpPr>
        <p:spPr>
          <a:xfrm>
            <a:off x="6486391" y="1836247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CIM-XML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4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9" name="Прямая соединительная линия 718">
            <a:extLst>
              <a:ext uri="{FF2B5EF4-FFF2-40B4-BE49-F238E27FC236}">
                <a16:creationId xmlns:a16="http://schemas.microsoft.com/office/drawing/2014/main" id="{BAC6D1F5-DCDD-4A7A-92DF-CA0A0CBF6E59}"/>
              </a:ext>
            </a:extLst>
          </p:cNvPr>
          <p:cNvCxnSpPr>
            <a:cxnSpLocks/>
          </p:cNvCxnSpPr>
          <p:nvPr/>
        </p:nvCxnSpPr>
        <p:spPr>
          <a:xfrm>
            <a:off x="10089766" y="1615964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Прямая соединительная линия 723">
            <a:extLst>
              <a:ext uri="{FF2B5EF4-FFF2-40B4-BE49-F238E27FC236}">
                <a16:creationId xmlns:a16="http://schemas.microsoft.com/office/drawing/2014/main" id="{8D43297E-07AB-4224-9675-B9302D9852E7}"/>
              </a:ext>
            </a:extLst>
          </p:cNvPr>
          <p:cNvCxnSpPr>
            <a:cxnSpLocks/>
          </p:cNvCxnSpPr>
          <p:nvPr/>
        </p:nvCxnSpPr>
        <p:spPr>
          <a:xfrm>
            <a:off x="11358926" y="1610762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Прямая соединительная линия 720">
            <a:extLst>
              <a:ext uri="{FF2B5EF4-FFF2-40B4-BE49-F238E27FC236}">
                <a16:creationId xmlns:a16="http://schemas.microsoft.com/office/drawing/2014/main" id="{90F2B2F3-2DD5-4DE8-A436-7ACC869BD423}"/>
              </a:ext>
            </a:extLst>
          </p:cNvPr>
          <p:cNvCxnSpPr>
            <a:cxnSpLocks/>
          </p:cNvCxnSpPr>
          <p:nvPr/>
        </p:nvCxnSpPr>
        <p:spPr>
          <a:xfrm>
            <a:off x="9233447" y="1619589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Прямая соединительная линия 719">
            <a:extLst>
              <a:ext uri="{FF2B5EF4-FFF2-40B4-BE49-F238E27FC236}">
                <a16:creationId xmlns:a16="http://schemas.microsoft.com/office/drawing/2014/main" id="{4441F904-CB57-45F2-9F27-15D40C9D5584}"/>
              </a:ext>
            </a:extLst>
          </p:cNvPr>
          <p:cNvCxnSpPr>
            <a:cxnSpLocks/>
          </p:cNvCxnSpPr>
          <p:nvPr/>
        </p:nvCxnSpPr>
        <p:spPr>
          <a:xfrm>
            <a:off x="8197379" y="1616450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Прямая соединительная линия 712">
            <a:extLst>
              <a:ext uri="{FF2B5EF4-FFF2-40B4-BE49-F238E27FC236}">
                <a16:creationId xmlns:a16="http://schemas.microsoft.com/office/drawing/2014/main" id="{8AABF6FA-0D84-4B43-A228-EF306580C186}"/>
              </a:ext>
            </a:extLst>
          </p:cNvPr>
          <p:cNvCxnSpPr>
            <a:cxnSpLocks/>
          </p:cNvCxnSpPr>
          <p:nvPr/>
        </p:nvCxnSpPr>
        <p:spPr>
          <a:xfrm>
            <a:off x="6865014" y="1615195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Прямая соединительная линия 711">
            <a:extLst>
              <a:ext uri="{FF2B5EF4-FFF2-40B4-BE49-F238E27FC236}">
                <a16:creationId xmlns:a16="http://schemas.microsoft.com/office/drawing/2014/main" id="{396BFF0A-89CF-4A22-BC90-A12F4BBA3A42}"/>
              </a:ext>
            </a:extLst>
          </p:cNvPr>
          <p:cNvCxnSpPr>
            <a:cxnSpLocks/>
          </p:cNvCxnSpPr>
          <p:nvPr/>
        </p:nvCxnSpPr>
        <p:spPr>
          <a:xfrm>
            <a:off x="4245089" y="1612056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Прямая соединительная линия 709">
            <a:extLst>
              <a:ext uri="{FF2B5EF4-FFF2-40B4-BE49-F238E27FC236}">
                <a16:creationId xmlns:a16="http://schemas.microsoft.com/office/drawing/2014/main" id="{C7473A2A-DE5E-40A8-B9DB-5E5D68B71A88}"/>
              </a:ext>
            </a:extLst>
          </p:cNvPr>
          <p:cNvCxnSpPr>
            <a:cxnSpLocks/>
          </p:cNvCxnSpPr>
          <p:nvPr/>
        </p:nvCxnSpPr>
        <p:spPr>
          <a:xfrm>
            <a:off x="1774363" y="1612542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Прямая соединительная линия 710">
            <a:extLst>
              <a:ext uri="{FF2B5EF4-FFF2-40B4-BE49-F238E27FC236}">
                <a16:creationId xmlns:a16="http://schemas.microsoft.com/office/drawing/2014/main" id="{369327DD-C866-4A32-B87B-6DDD902B7FC0}"/>
              </a:ext>
            </a:extLst>
          </p:cNvPr>
          <p:cNvCxnSpPr>
            <a:cxnSpLocks/>
          </p:cNvCxnSpPr>
          <p:nvPr/>
        </p:nvCxnSpPr>
        <p:spPr>
          <a:xfrm>
            <a:off x="2974554" y="1615681"/>
            <a:ext cx="0" cy="2928095"/>
          </a:xfrm>
          <a:prstGeom prst="line">
            <a:avLst/>
          </a:prstGeom>
          <a:ln>
            <a:solidFill>
              <a:srgbClr val="8FAADC">
                <a:alpha val="6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CF81872-E4AC-45E4-B19C-DDEBDEB644AA}"/>
              </a:ext>
            </a:extLst>
          </p:cNvPr>
          <p:cNvSpPr/>
          <p:nvPr/>
        </p:nvSpPr>
        <p:spPr>
          <a:xfrm>
            <a:off x="75375" y="2304306"/>
            <a:ext cx="897225" cy="128262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7" name="Таблица 112">
            <a:extLst>
              <a:ext uri="{FF2B5EF4-FFF2-40B4-BE49-F238E27FC236}">
                <a16:creationId xmlns:a16="http://schemas.microsoft.com/office/drawing/2014/main" id="{7C763ECB-9B17-4304-BD41-CE8AABFB0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6443"/>
              </p:ext>
            </p:extLst>
          </p:nvPr>
        </p:nvGraphicFramePr>
        <p:xfrm>
          <a:off x="1033229" y="1285119"/>
          <a:ext cx="10360312" cy="3593219"/>
        </p:xfrm>
        <a:graphic>
          <a:graphicData uri="http://schemas.openxmlformats.org/drawingml/2006/table">
            <a:tbl>
              <a:tblPr firstRow="1" bandRow="1"/>
              <a:tblGrid>
                <a:gridCol w="764935">
                  <a:extLst>
                    <a:ext uri="{9D8B030D-6E8A-4147-A177-3AD203B41FA5}">
                      <a16:colId xmlns:a16="http://schemas.microsoft.com/office/drawing/2014/main" val="4003218542"/>
                    </a:ext>
                  </a:extLst>
                </a:gridCol>
                <a:gridCol w="1141552">
                  <a:extLst>
                    <a:ext uri="{9D8B030D-6E8A-4147-A177-3AD203B41FA5}">
                      <a16:colId xmlns:a16="http://schemas.microsoft.com/office/drawing/2014/main" val="1763871600"/>
                    </a:ext>
                  </a:extLst>
                </a:gridCol>
                <a:gridCol w="1338153">
                  <a:extLst>
                    <a:ext uri="{9D8B030D-6E8A-4147-A177-3AD203B41FA5}">
                      <a16:colId xmlns:a16="http://schemas.microsoft.com/office/drawing/2014/main" val="3876517465"/>
                    </a:ext>
                  </a:extLst>
                </a:gridCol>
                <a:gridCol w="2593860">
                  <a:extLst>
                    <a:ext uri="{9D8B030D-6E8A-4147-A177-3AD203B41FA5}">
                      <a16:colId xmlns:a16="http://schemas.microsoft.com/office/drawing/2014/main" val="3508378349"/>
                    </a:ext>
                  </a:extLst>
                </a:gridCol>
                <a:gridCol w="1300100">
                  <a:extLst>
                    <a:ext uri="{9D8B030D-6E8A-4147-A177-3AD203B41FA5}">
                      <a16:colId xmlns:a16="http://schemas.microsoft.com/office/drawing/2014/main" val="1893519375"/>
                    </a:ext>
                  </a:extLst>
                </a:gridCol>
                <a:gridCol w="1040080">
                  <a:extLst>
                    <a:ext uri="{9D8B030D-6E8A-4147-A177-3AD203B41FA5}">
                      <a16:colId xmlns:a16="http://schemas.microsoft.com/office/drawing/2014/main" val="2340359964"/>
                    </a:ext>
                  </a:extLst>
                </a:gridCol>
                <a:gridCol w="891674">
                  <a:extLst>
                    <a:ext uri="{9D8B030D-6E8A-4147-A177-3AD203B41FA5}">
                      <a16:colId xmlns:a16="http://schemas.microsoft.com/office/drawing/2014/main" val="3582138318"/>
                    </a:ext>
                  </a:extLst>
                </a:gridCol>
                <a:gridCol w="1289958">
                  <a:extLst>
                    <a:ext uri="{9D8B030D-6E8A-4147-A177-3AD203B41FA5}">
                      <a16:colId xmlns:a16="http://schemas.microsoft.com/office/drawing/2014/main" val="3657566821"/>
                    </a:ext>
                  </a:extLst>
                </a:gridCol>
              </a:tblGrid>
              <a:tr h="350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876F49"/>
                          </a:solidFill>
                          <a:latin typeface="Century Gothic" panose="020B0502020202020204" pitchFamily="34" charset="0"/>
                        </a:rPr>
                        <a:t>Шаг 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2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3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4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5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6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7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76F4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Шаг 8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032561"/>
                  </a:ext>
                </a:extLst>
              </a:tr>
              <a:tr h="324252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Фильтрация</a:t>
                      </a:r>
                    </a:p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данных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Анализ исходных данных, внесение изменений в рабочую модель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Автоматизированная проверка модели в объеме ОЗ ДЦ без внешнего эквивалента</a:t>
                      </a:r>
                    </a:p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(РМ с РИ)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Объединение изменений и тиражирование изменений в последующие года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Автоматизированная проверка (непротиворечивость изменений, внесенных в разных ДЦ)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j-lt"/>
                        </a:rPr>
                        <a:t>Технологическая проверка внесенных изменений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Утверждение новой версии ПИМ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Раскрытие ПИМ </a:t>
                      </a:r>
                    </a:p>
                  </a:txBody>
                  <a:tcPr marL="36000" marR="36000" marT="36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84567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848F1C1-79A7-4B5A-829A-F760C37615D6}"/>
              </a:ext>
            </a:extLst>
          </p:cNvPr>
          <p:cNvSpPr/>
          <p:nvPr/>
        </p:nvSpPr>
        <p:spPr>
          <a:xfrm>
            <a:off x="4554931" y="3057814"/>
            <a:ext cx="2206598" cy="467997"/>
          </a:xfrm>
          <a:prstGeom prst="roundRect">
            <a:avLst/>
          </a:prstGeom>
          <a:solidFill>
            <a:srgbClr val="003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Верификация данных перспективных информационных моделей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D402B2E-DF9C-47C3-B081-E2C99926E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64" y="3070196"/>
            <a:ext cx="443236" cy="443236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FB1E4160-3907-4617-AF4B-EB6F0C16B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31" y="3057814"/>
            <a:ext cx="468001" cy="468001"/>
          </a:xfrm>
          <a:prstGeom prst="rect">
            <a:avLst/>
          </a:prstGeom>
        </p:spPr>
      </p:pic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BD6EF5D-94E0-4F1F-A9C2-7D107571F9E9}"/>
              </a:ext>
            </a:extLst>
          </p:cNvPr>
          <p:cNvGrpSpPr>
            <a:grpSpLocks noChangeAspect="1"/>
          </p:cNvGrpSpPr>
          <p:nvPr/>
        </p:nvGrpSpPr>
        <p:grpSpPr>
          <a:xfrm>
            <a:off x="7328209" y="3057816"/>
            <a:ext cx="468000" cy="467997"/>
            <a:chOff x="1857329" y="2518346"/>
            <a:chExt cx="531858" cy="531855"/>
          </a:xfrm>
        </p:grpSpPr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430CED0E-0230-41AD-A6C4-9A6DF5C3F501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1B51131B-4FEA-4297-B57D-1410F02E20EE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176" name="Freeform 18">
                <a:extLst>
                  <a:ext uri="{FF2B5EF4-FFF2-40B4-BE49-F238E27FC236}">
                    <a16:creationId xmlns:a16="http://schemas.microsoft.com/office/drawing/2014/main" id="{8135DA61-EB80-4FA0-A319-94C57130C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7" name="Freeform 19">
                <a:extLst>
                  <a:ext uri="{FF2B5EF4-FFF2-40B4-BE49-F238E27FC236}">
                    <a16:creationId xmlns:a16="http://schemas.microsoft.com/office/drawing/2014/main" id="{5DC4FA9F-FDE6-4BBC-B747-DDE36473E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78" name="Freeform 20">
                <a:extLst>
                  <a:ext uri="{FF2B5EF4-FFF2-40B4-BE49-F238E27FC236}">
                    <a16:creationId xmlns:a16="http://schemas.microsoft.com/office/drawing/2014/main" id="{16A2FF28-6B87-4C36-AB55-2689F604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9" name="Oval 21">
                <a:extLst>
                  <a:ext uri="{FF2B5EF4-FFF2-40B4-BE49-F238E27FC236}">
                    <a16:creationId xmlns:a16="http://schemas.microsoft.com/office/drawing/2014/main" id="{170F7686-39DC-46DE-A534-7778B17EA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0" name="Freeform 22">
                <a:extLst>
                  <a:ext uri="{FF2B5EF4-FFF2-40B4-BE49-F238E27FC236}">
                    <a16:creationId xmlns:a16="http://schemas.microsoft.com/office/drawing/2014/main" id="{DB4724F1-16F0-4C7A-B68B-C9983CB98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1" name="Freeform 23">
                <a:extLst>
                  <a:ext uri="{FF2B5EF4-FFF2-40B4-BE49-F238E27FC236}">
                    <a16:creationId xmlns:a16="http://schemas.microsoft.com/office/drawing/2014/main" id="{4000DA36-0330-4966-9EF4-446A970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2" name="Freeform 24">
                <a:extLst>
                  <a:ext uri="{FF2B5EF4-FFF2-40B4-BE49-F238E27FC236}">
                    <a16:creationId xmlns:a16="http://schemas.microsoft.com/office/drawing/2014/main" id="{06E96AB1-09FC-42B2-BC71-72A98F665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3" name="Freeform 25">
                <a:extLst>
                  <a:ext uri="{FF2B5EF4-FFF2-40B4-BE49-F238E27FC236}">
                    <a16:creationId xmlns:a16="http://schemas.microsoft.com/office/drawing/2014/main" id="{7502132E-BE6C-42FB-B621-3B1AC55B8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4" name="Freeform 26">
                <a:extLst>
                  <a:ext uri="{FF2B5EF4-FFF2-40B4-BE49-F238E27FC236}">
                    <a16:creationId xmlns:a16="http://schemas.microsoft.com/office/drawing/2014/main" id="{C6033941-8328-4D32-84EC-5927BE9B4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85" name="Freeform 27">
                <a:extLst>
                  <a:ext uri="{FF2B5EF4-FFF2-40B4-BE49-F238E27FC236}">
                    <a16:creationId xmlns:a16="http://schemas.microsoft.com/office/drawing/2014/main" id="{E797CAFC-8810-42BE-A638-115776981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F79BBD6F-BF8D-4EAE-824C-E70B151A507F}"/>
              </a:ext>
            </a:extLst>
          </p:cNvPr>
          <p:cNvGrpSpPr/>
          <p:nvPr/>
        </p:nvGrpSpPr>
        <p:grpSpPr>
          <a:xfrm>
            <a:off x="8531470" y="3088371"/>
            <a:ext cx="406886" cy="406886"/>
            <a:chOff x="2932059" y="4325717"/>
            <a:chExt cx="787886" cy="787886"/>
          </a:xfrm>
        </p:grpSpPr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B19343C7-439E-42A6-80EC-A7AE1757C8E3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id="{25F04959-4481-432F-A28E-F198ED60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cxnSp>
        <p:nvCxnSpPr>
          <p:cNvPr id="191" name="Прямая соединительная линия 190">
            <a:extLst>
              <a:ext uri="{FF2B5EF4-FFF2-40B4-BE49-F238E27FC236}">
                <a16:creationId xmlns:a16="http://schemas.microsoft.com/office/drawing/2014/main" id="{80F3E917-4CB4-46DD-BA2A-8D9F0B38660B}"/>
              </a:ext>
            </a:extLst>
          </p:cNvPr>
          <p:cNvCxnSpPr>
            <a:cxnSpLocks/>
          </p:cNvCxnSpPr>
          <p:nvPr/>
        </p:nvCxnSpPr>
        <p:spPr bwMode="auto">
          <a:xfrm>
            <a:off x="972600" y="3285701"/>
            <a:ext cx="134964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Равнобедренный треугольник 199">
            <a:extLst>
              <a:ext uri="{FF2B5EF4-FFF2-40B4-BE49-F238E27FC236}">
                <a16:creationId xmlns:a16="http://schemas.microsoft.com/office/drawing/2014/main" id="{C18E94D7-D5DC-4EDA-82C0-638FF2BBFEE7}"/>
              </a:ext>
            </a:extLst>
          </p:cNvPr>
          <p:cNvSpPr/>
          <p:nvPr/>
        </p:nvSpPr>
        <p:spPr>
          <a:xfrm rot="5400000">
            <a:off x="1766292" y="3254431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F1C4D206-D767-421F-8596-15DC49CC7FA6}"/>
              </a:ext>
            </a:extLst>
          </p:cNvPr>
          <p:cNvGrpSpPr/>
          <p:nvPr/>
        </p:nvGrpSpPr>
        <p:grpSpPr>
          <a:xfrm>
            <a:off x="2745941" y="3249790"/>
            <a:ext cx="484675" cy="67279"/>
            <a:chOff x="1621665" y="1956206"/>
            <a:chExt cx="484675" cy="67279"/>
          </a:xfrm>
        </p:grpSpPr>
        <p:cxnSp>
          <p:nvCxnSpPr>
            <p:cNvPr id="203" name="Прямая соединительная линия 202">
              <a:extLst>
                <a:ext uri="{FF2B5EF4-FFF2-40B4-BE49-F238E27FC236}">
                  <a16:creationId xmlns:a16="http://schemas.microsoft.com/office/drawing/2014/main" id="{7945458D-3889-47BB-AA3B-E40CFC14B6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Равнобедренный треугольник 203">
              <a:extLst>
                <a:ext uri="{FF2B5EF4-FFF2-40B4-BE49-F238E27FC236}">
                  <a16:creationId xmlns:a16="http://schemas.microsoft.com/office/drawing/2014/main" id="{69782EC5-A10A-41F4-A97D-0F80717C1CA4}"/>
                </a:ext>
              </a:extLst>
            </p:cNvPr>
            <p:cNvSpPr/>
            <p:nvPr/>
          </p:nvSpPr>
          <p:spPr>
            <a:xfrm rot="5400000">
              <a:off x="181883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0D5D4B94-8695-469A-84B3-29500CDBDDF5}"/>
              </a:ext>
            </a:extLst>
          </p:cNvPr>
          <p:cNvGrpSpPr/>
          <p:nvPr/>
        </p:nvGrpSpPr>
        <p:grpSpPr>
          <a:xfrm>
            <a:off x="3981254" y="3249790"/>
            <a:ext cx="484675" cy="67279"/>
            <a:chOff x="1621665" y="1956206"/>
            <a:chExt cx="484675" cy="67279"/>
          </a:xfrm>
        </p:grpSpPr>
        <p:cxnSp>
          <p:nvCxnSpPr>
            <p:cNvPr id="206" name="Прямая соединительная линия 205">
              <a:extLst>
                <a:ext uri="{FF2B5EF4-FFF2-40B4-BE49-F238E27FC236}">
                  <a16:creationId xmlns:a16="http://schemas.microsoft.com/office/drawing/2014/main" id="{664AB5EC-235F-4F38-B423-1C6118662A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Равнобедренный треугольник 206">
              <a:extLst>
                <a:ext uri="{FF2B5EF4-FFF2-40B4-BE49-F238E27FC236}">
                  <a16:creationId xmlns:a16="http://schemas.microsoft.com/office/drawing/2014/main" id="{6782AE85-7DB2-4CA6-B918-D8F648C6FF34}"/>
                </a:ext>
              </a:extLst>
            </p:cNvPr>
            <p:cNvSpPr/>
            <p:nvPr/>
          </p:nvSpPr>
          <p:spPr>
            <a:xfrm rot="5400000">
              <a:off x="1857172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id="{E1296BA0-9A59-4820-8077-4E4267A73392}"/>
              </a:ext>
            </a:extLst>
          </p:cNvPr>
          <p:cNvGrpSpPr/>
          <p:nvPr/>
        </p:nvGrpSpPr>
        <p:grpSpPr>
          <a:xfrm>
            <a:off x="6780140" y="3249790"/>
            <a:ext cx="484675" cy="67279"/>
            <a:chOff x="1621665" y="1956206"/>
            <a:chExt cx="484675" cy="67279"/>
          </a:xfrm>
        </p:grpSpPr>
        <p:cxnSp>
          <p:nvCxnSpPr>
            <p:cNvPr id="215" name="Прямая соединительная линия 214">
              <a:extLst>
                <a:ext uri="{FF2B5EF4-FFF2-40B4-BE49-F238E27FC236}">
                  <a16:creationId xmlns:a16="http://schemas.microsoft.com/office/drawing/2014/main" id="{E3F6E4F8-2FB0-4CD1-8BFA-B11137C44B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Равнобедренный треугольник 215">
              <a:extLst>
                <a:ext uri="{FF2B5EF4-FFF2-40B4-BE49-F238E27FC236}">
                  <a16:creationId xmlns:a16="http://schemas.microsoft.com/office/drawing/2014/main" id="{AB67CB81-3BB7-4239-B07E-056FF5FF4CA0}"/>
                </a:ext>
              </a:extLst>
            </p:cNvPr>
            <p:cNvSpPr/>
            <p:nvPr/>
          </p:nvSpPr>
          <p:spPr>
            <a:xfrm rot="5400000">
              <a:off x="1679635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id="{C3E7A8CF-3624-4328-9F44-CA443A84F8EC}"/>
              </a:ext>
            </a:extLst>
          </p:cNvPr>
          <p:cNvGrpSpPr/>
          <p:nvPr/>
        </p:nvGrpSpPr>
        <p:grpSpPr>
          <a:xfrm>
            <a:off x="7899968" y="3249790"/>
            <a:ext cx="484675" cy="67279"/>
            <a:chOff x="1621665" y="1956206"/>
            <a:chExt cx="484675" cy="67279"/>
          </a:xfrm>
        </p:grpSpPr>
        <p:cxnSp>
          <p:nvCxnSpPr>
            <p:cNvPr id="218" name="Прямая соединительная линия 217">
              <a:extLst>
                <a:ext uri="{FF2B5EF4-FFF2-40B4-BE49-F238E27FC236}">
                  <a16:creationId xmlns:a16="http://schemas.microsoft.com/office/drawing/2014/main" id="{45B61323-C72C-4271-8816-C5A6EE02FF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Равнобедренный треугольник 218">
              <a:extLst>
                <a:ext uri="{FF2B5EF4-FFF2-40B4-BE49-F238E27FC236}">
                  <a16:creationId xmlns:a16="http://schemas.microsoft.com/office/drawing/2014/main" id="{ACB4CC54-8585-4C58-A44E-A13C0F2BD5B5}"/>
                </a:ext>
              </a:extLst>
            </p:cNvPr>
            <p:cNvSpPr/>
            <p:nvPr/>
          </p:nvSpPr>
          <p:spPr>
            <a:xfrm rot="5400000">
              <a:off x="1890551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id="{E8788D00-8D65-40D6-93BC-8B340D2FCD1D}"/>
              </a:ext>
            </a:extLst>
          </p:cNvPr>
          <p:cNvGrpSpPr/>
          <p:nvPr/>
        </p:nvGrpSpPr>
        <p:grpSpPr>
          <a:xfrm>
            <a:off x="8999046" y="3249790"/>
            <a:ext cx="484675" cy="67279"/>
            <a:chOff x="1621665" y="1956206"/>
            <a:chExt cx="484675" cy="67279"/>
          </a:xfrm>
        </p:grpSpPr>
        <p:cxnSp>
          <p:nvCxnSpPr>
            <p:cNvPr id="221" name="Прямая соединительная линия 220">
              <a:extLst>
                <a:ext uri="{FF2B5EF4-FFF2-40B4-BE49-F238E27FC236}">
                  <a16:creationId xmlns:a16="http://schemas.microsoft.com/office/drawing/2014/main" id="{F2DE806C-5716-43F7-AEA0-A0A5D329BF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Равнобедренный треугольник 221">
              <a:extLst>
                <a:ext uri="{FF2B5EF4-FFF2-40B4-BE49-F238E27FC236}">
                  <a16:creationId xmlns:a16="http://schemas.microsoft.com/office/drawing/2014/main" id="{DD34B916-8A68-4663-A681-39401D4B5A73}"/>
                </a:ext>
              </a:extLst>
            </p:cNvPr>
            <p:cNvSpPr/>
            <p:nvPr/>
          </p:nvSpPr>
          <p:spPr>
            <a:xfrm rot="5400000">
              <a:off x="182802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CC0E9A83-03B4-4309-B08A-CC23D3D363FB}"/>
              </a:ext>
            </a:extLst>
          </p:cNvPr>
          <p:cNvGrpSpPr>
            <a:grpSpLocks noChangeAspect="1"/>
          </p:cNvGrpSpPr>
          <p:nvPr/>
        </p:nvGrpSpPr>
        <p:grpSpPr>
          <a:xfrm>
            <a:off x="1247874" y="3983013"/>
            <a:ext cx="468000" cy="467997"/>
            <a:chOff x="1857329" y="2518346"/>
            <a:chExt cx="531858" cy="531855"/>
          </a:xfrm>
        </p:grpSpPr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FE01CD7C-3300-4929-A986-57B9B11A050E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192" name="Группа 191">
              <a:extLst>
                <a:ext uri="{FF2B5EF4-FFF2-40B4-BE49-F238E27FC236}">
                  <a16:creationId xmlns:a16="http://schemas.microsoft.com/office/drawing/2014/main" id="{AE69E004-468F-47E0-A269-82A8CC9C6BA5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193" name="Freeform 18">
                <a:extLst>
                  <a:ext uri="{FF2B5EF4-FFF2-40B4-BE49-F238E27FC236}">
                    <a16:creationId xmlns:a16="http://schemas.microsoft.com/office/drawing/2014/main" id="{DF0219C1-2892-4DF9-9D01-93999CF83C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4" name="Freeform 19">
                <a:extLst>
                  <a:ext uri="{FF2B5EF4-FFF2-40B4-BE49-F238E27FC236}">
                    <a16:creationId xmlns:a16="http://schemas.microsoft.com/office/drawing/2014/main" id="{29814294-4084-47FC-82D8-832A8DCA2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195" name="Freeform 20">
                <a:extLst>
                  <a:ext uri="{FF2B5EF4-FFF2-40B4-BE49-F238E27FC236}">
                    <a16:creationId xmlns:a16="http://schemas.microsoft.com/office/drawing/2014/main" id="{3BB8AADE-C65F-4914-BFC4-E7B1E83DF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6" name="Oval 21">
                <a:extLst>
                  <a:ext uri="{FF2B5EF4-FFF2-40B4-BE49-F238E27FC236}">
                    <a16:creationId xmlns:a16="http://schemas.microsoft.com/office/drawing/2014/main" id="{D33F9D44-A01A-4522-AE77-1A24B128A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7" name="Freeform 22">
                <a:extLst>
                  <a:ext uri="{FF2B5EF4-FFF2-40B4-BE49-F238E27FC236}">
                    <a16:creationId xmlns:a16="http://schemas.microsoft.com/office/drawing/2014/main" id="{70409C4C-0497-4A1E-BEDD-3A5AE993D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8" name="Freeform 23">
                <a:extLst>
                  <a:ext uri="{FF2B5EF4-FFF2-40B4-BE49-F238E27FC236}">
                    <a16:creationId xmlns:a16="http://schemas.microsoft.com/office/drawing/2014/main" id="{9445C5F0-BD5D-41E1-BC80-7BA053886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9" name="Freeform 24">
                <a:extLst>
                  <a:ext uri="{FF2B5EF4-FFF2-40B4-BE49-F238E27FC236}">
                    <a16:creationId xmlns:a16="http://schemas.microsoft.com/office/drawing/2014/main" id="{9512CADA-105A-46DF-AA57-98969FB1A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23" name="Freeform 25">
                <a:extLst>
                  <a:ext uri="{FF2B5EF4-FFF2-40B4-BE49-F238E27FC236}">
                    <a16:creationId xmlns:a16="http://schemas.microsoft.com/office/drawing/2014/main" id="{BC0901E2-5CF3-4EAA-B8A1-5E0FA0793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24" name="Freeform 26">
                <a:extLst>
                  <a:ext uri="{FF2B5EF4-FFF2-40B4-BE49-F238E27FC236}">
                    <a16:creationId xmlns:a16="http://schemas.microsoft.com/office/drawing/2014/main" id="{2E7F85F8-E852-41EC-97B3-581D85F2B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25" name="Freeform 27">
                <a:extLst>
                  <a:ext uri="{FF2B5EF4-FFF2-40B4-BE49-F238E27FC236}">
                    <a16:creationId xmlns:a16="http://schemas.microsoft.com/office/drawing/2014/main" id="{4A2EBCBF-0879-4394-A3EE-425ACAA09A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CA6D8791-4A55-44AA-BB74-91909E20E883}"/>
              </a:ext>
            </a:extLst>
          </p:cNvPr>
          <p:cNvGrpSpPr/>
          <p:nvPr/>
        </p:nvGrpSpPr>
        <p:grpSpPr>
          <a:xfrm>
            <a:off x="1723265" y="4174987"/>
            <a:ext cx="484675" cy="67279"/>
            <a:chOff x="1621665" y="1956206"/>
            <a:chExt cx="484675" cy="67279"/>
          </a:xfrm>
        </p:grpSpPr>
        <p:cxnSp>
          <p:nvCxnSpPr>
            <p:cNvPr id="227" name="Прямая соединительная линия 226">
              <a:extLst>
                <a:ext uri="{FF2B5EF4-FFF2-40B4-BE49-F238E27FC236}">
                  <a16:creationId xmlns:a16="http://schemas.microsoft.com/office/drawing/2014/main" id="{3CF9306C-7A6C-4FD6-9AE7-0E5CA17D89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8" name="Равнобедренный треугольник 227">
              <a:extLst>
                <a:ext uri="{FF2B5EF4-FFF2-40B4-BE49-F238E27FC236}">
                  <a16:creationId xmlns:a16="http://schemas.microsoft.com/office/drawing/2014/main" id="{7A39C41A-7EDC-4834-A9D5-67001472D113}"/>
                </a:ext>
              </a:extLst>
            </p:cNvPr>
            <p:cNvSpPr/>
            <p:nvPr/>
          </p:nvSpPr>
          <p:spPr>
            <a:xfrm rot="5400000">
              <a:off x="166260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2" name="Прямоугольник: скругленные углы 231">
            <a:extLst>
              <a:ext uri="{FF2B5EF4-FFF2-40B4-BE49-F238E27FC236}">
                <a16:creationId xmlns:a16="http://schemas.microsoft.com/office/drawing/2014/main" id="{ADAD3BDD-5B9B-42AD-A808-DDF2777D7707}"/>
              </a:ext>
            </a:extLst>
          </p:cNvPr>
          <p:cNvSpPr/>
          <p:nvPr/>
        </p:nvSpPr>
        <p:spPr>
          <a:xfrm>
            <a:off x="73101" y="3876207"/>
            <a:ext cx="901851" cy="744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B985FC43-1362-4FFC-8CDA-D1FAE46D12EC}"/>
              </a:ext>
            </a:extLst>
          </p:cNvPr>
          <p:cNvGrpSpPr>
            <a:grpSpLocks noChangeAspect="1"/>
          </p:cNvGrpSpPr>
          <p:nvPr/>
        </p:nvGrpSpPr>
        <p:grpSpPr>
          <a:xfrm>
            <a:off x="3358176" y="3060156"/>
            <a:ext cx="468000" cy="467997"/>
            <a:chOff x="1857329" y="2518346"/>
            <a:chExt cx="531858" cy="531855"/>
          </a:xfrm>
        </p:grpSpPr>
        <p:sp>
          <p:nvSpPr>
            <p:cNvPr id="234" name="Овал 233">
              <a:extLst>
                <a:ext uri="{FF2B5EF4-FFF2-40B4-BE49-F238E27FC236}">
                  <a16:creationId xmlns:a16="http://schemas.microsoft.com/office/drawing/2014/main" id="{AB9B7A1B-3C40-4BA0-88BF-E187A41173A4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002DA42-6661-4954-8E96-2942C1F5F525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236" name="Freeform 18">
                <a:extLst>
                  <a:ext uri="{FF2B5EF4-FFF2-40B4-BE49-F238E27FC236}">
                    <a16:creationId xmlns:a16="http://schemas.microsoft.com/office/drawing/2014/main" id="{148C569D-6FB0-47B2-AF98-ECEA1B331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37" name="Freeform 19">
                <a:extLst>
                  <a:ext uri="{FF2B5EF4-FFF2-40B4-BE49-F238E27FC236}">
                    <a16:creationId xmlns:a16="http://schemas.microsoft.com/office/drawing/2014/main" id="{A8E84003-B858-4F56-8FEB-8F72B210F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38" name="Freeform 20">
                <a:extLst>
                  <a:ext uri="{FF2B5EF4-FFF2-40B4-BE49-F238E27FC236}">
                    <a16:creationId xmlns:a16="http://schemas.microsoft.com/office/drawing/2014/main" id="{7ABAFF85-F8A5-44D3-A1BE-2FE4496F4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39" name="Oval 21">
                <a:extLst>
                  <a:ext uri="{FF2B5EF4-FFF2-40B4-BE49-F238E27FC236}">
                    <a16:creationId xmlns:a16="http://schemas.microsoft.com/office/drawing/2014/main" id="{E2CD1013-ADE6-49D3-84A6-679008F5E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0" name="Freeform 22">
                <a:extLst>
                  <a:ext uri="{FF2B5EF4-FFF2-40B4-BE49-F238E27FC236}">
                    <a16:creationId xmlns:a16="http://schemas.microsoft.com/office/drawing/2014/main" id="{BFE5F0C5-241D-4C58-8A8A-FB6D5D626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1" name="Freeform 23">
                <a:extLst>
                  <a:ext uri="{FF2B5EF4-FFF2-40B4-BE49-F238E27FC236}">
                    <a16:creationId xmlns:a16="http://schemas.microsoft.com/office/drawing/2014/main" id="{147DD9B3-B354-4DB9-AA49-5BEA6CCCD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2" name="Freeform 24">
                <a:extLst>
                  <a:ext uri="{FF2B5EF4-FFF2-40B4-BE49-F238E27FC236}">
                    <a16:creationId xmlns:a16="http://schemas.microsoft.com/office/drawing/2014/main" id="{D938D935-C9CB-444C-9D37-BC3EB41CD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3" name="Freeform 25">
                <a:extLst>
                  <a:ext uri="{FF2B5EF4-FFF2-40B4-BE49-F238E27FC236}">
                    <a16:creationId xmlns:a16="http://schemas.microsoft.com/office/drawing/2014/main" id="{84F7848B-7D73-4541-ABED-63FA30E90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4" name="Freeform 26">
                <a:extLst>
                  <a:ext uri="{FF2B5EF4-FFF2-40B4-BE49-F238E27FC236}">
                    <a16:creationId xmlns:a16="http://schemas.microsoft.com/office/drawing/2014/main" id="{D5E07C78-6C80-4FED-BC48-50612FAB5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5" name="Freeform 27">
                <a:extLst>
                  <a:ext uri="{FF2B5EF4-FFF2-40B4-BE49-F238E27FC236}">
                    <a16:creationId xmlns:a16="http://schemas.microsoft.com/office/drawing/2014/main" id="{58A7FE78-E555-4EC8-93FE-EA9D44AB3D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635B4F-9932-4F12-8BB9-8C5A8CD224E7}"/>
              </a:ext>
            </a:extLst>
          </p:cNvPr>
          <p:cNvSpPr txBox="1"/>
          <p:nvPr/>
        </p:nvSpPr>
        <p:spPr>
          <a:xfrm>
            <a:off x="4955252" y="3127990"/>
            <a:ext cx="1864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 n+1 n+2 n+3 n+4 n+5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4C25F-F64F-4CE7-B632-29EB3BBE07DD}"/>
              </a:ext>
            </a:extLst>
          </p:cNvPr>
          <p:cNvSpPr txBox="1"/>
          <p:nvPr/>
        </p:nvSpPr>
        <p:spPr>
          <a:xfrm>
            <a:off x="85762" y="2302218"/>
            <a:ext cx="971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СИПР</a:t>
            </a:r>
          </a:p>
          <a:p>
            <a:r>
              <a:rPr lang="ru-RU" sz="1600" dirty="0"/>
              <a:t>ПД</a:t>
            </a:r>
          </a:p>
          <a:p>
            <a:r>
              <a:rPr lang="ru-RU" sz="1600" dirty="0"/>
              <a:t>ТУ на ТП</a:t>
            </a:r>
          </a:p>
          <a:p>
            <a:r>
              <a:rPr lang="ru-RU" sz="1600" dirty="0"/>
              <a:t>СВМ</a:t>
            </a:r>
          </a:p>
          <a:p>
            <a:r>
              <a:rPr lang="ru-RU" sz="1600" dirty="0"/>
              <a:t>СВЭ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A17D5-63D6-4159-83D6-CF34E7AB8850}"/>
              </a:ext>
            </a:extLst>
          </p:cNvPr>
          <p:cNvSpPr txBox="1"/>
          <p:nvPr/>
        </p:nvSpPr>
        <p:spPr>
          <a:xfrm>
            <a:off x="80988" y="3946608"/>
            <a:ext cx="87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ИМ</a:t>
            </a:r>
          </a:p>
          <a:p>
            <a:r>
              <a:rPr lang="ru-RU" sz="1600" dirty="0"/>
              <a:t>СО ЕЭС</a:t>
            </a:r>
          </a:p>
        </p:txBody>
      </p:sp>
      <p:cxnSp>
        <p:nvCxnSpPr>
          <p:cNvPr id="250" name="Прямая соединительная линия 249">
            <a:extLst>
              <a:ext uri="{FF2B5EF4-FFF2-40B4-BE49-F238E27FC236}">
                <a16:creationId xmlns:a16="http://schemas.microsoft.com/office/drawing/2014/main" id="{2040BEED-3C35-4068-902B-883A7A12F73A}"/>
              </a:ext>
            </a:extLst>
          </p:cNvPr>
          <p:cNvCxnSpPr>
            <a:cxnSpLocks/>
          </p:cNvCxnSpPr>
          <p:nvPr/>
        </p:nvCxnSpPr>
        <p:spPr bwMode="auto">
          <a:xfrm>
            <a:off x="972600" y="2736468"/>
            <a:ext cx="1367251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Равнобедренный треугольник 250">
            <a:extLst>
              <a:ext uri="{FF2B5EF4-FFF2-40B4-BE49-F238E27FC236}">
                <a16:creationId xmlns:a16="http://schemas.microsoft.com/office/drawing/2014/main" id="{DD95E0FC-AB7A-48BB-A1B0-F46EF213C9E7}"/>
              </a:ext>
            </a:extLst>
          </p:cNvPr>
          <p:cNvSpPr/>
          <p:nvPr/>
        </p:nvSpPr>
        <p:spPr>
          <a:xfrm rot="5400000">
            <a:off x="1760928" y="2705198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2" name="Группа 251">
            <a:extLst>
              <a:ext uri="{FF2B5EF4-FFF2-40B4-BE49-F238E27FC236}">
                <a16:creationId xmlns:a16="http://schemas.microsoft.com/office/drawing/2014/main" id="{8433B56D-66A6-441B-BF2E-20B323FC318E}"/>
              </a:ext>
            </a:extLst>
          </p:cNvPr>
          <p:cNvGrpSpPr/>
          <p:nvPr/>
        </p:nvGrpSpPr>
        <p:grpSpPr>
          <a:xfrm>
            <a:off x="2763552" y="2700557"/>
            <a:ext cx="484675" cy="67279"/>
            <a:chOff x="1621665" y="1956206"/>
            <a:chExt cx="484675" cy="67279"/>
          </a:xfrm>
        </p:grpSpPr>
        <p:cxnSp>
          <p:nvCxnSpPr>
            <p:cNvPr id="253" name="Прямая соединительная линия 252">
              <a:extLst>
                <a:ext uri="{FF2B5EF4-FFF2-40B4-BE49-F238E27FC236}">
                  <a16:creationId xmlns:a16="http://schemas.microsoft.com/office/drawing/2014/main" id="{65453233-9865-4CE7-9482-A0B512FFA1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Равнобедренный треугольник 253">
              <a:extLst>
                <a:ext uri="{FF2B5EF4-FFF2-40B4-BE49-F238E27FC236}">
                  <a16:creationId xmlns:a16="http://schemas.microsoft.com/office/drawing/2014/main" id="{A10E7951-161F-49F7-A45A-34A4BCD5C475}"/>
                </a:ext>
              </a:extLst>
            </p:cNvPr>
            <p:cNvSpPr/>
            <p:nvPr/>
          </p:nvSpPr>
          <p:spPr>
            <a:xfrm rot="5400000">
              <a:off x="1805053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6" name="Прямая соединительная линия 255">
            <a:extLst>
              <a:ext uri="{FF2B5EF4-FFF2-40B4-BE49-F238E27FC236}">
                <a16:creationId xmlns:a16="http://schemas.microsoft.com/office/drawing/2014/main" id="{23BE471B-A786-46BB-82EE-CC964CFD0076}"/>
              </a:ext>
            </a:extLst>
          </p:cNvPr>
          <p:cNvCxnSpPr>
            <a:cxnSpLocks/>
          </p:cNvCxnSpPr>
          <p:nvPr/>
        </p:nvCxnSpPr>
        <p:spPr bwMode="auto">
          <a:xfrm>
            <a:off x="3998865" y="2736468"/>
            <a:ext cx="79006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Равнобедренный треугольник 256">
            <a:extLst>
              <a:ext uri="{FF2B5EF4-FFF2-40B4-BE49-F238E27FC236}">
                <a16:creationId xmlns:a16="http://schemas.microsoft.com/office/drawing/2014/main" id="{E52C21C9-0CD7-4C22-A604-32F88C7399E6}"/>
              </a:ext>
            </a:extLst>
          </p:cNvPr>
          <p:cNvSpPr/>
          <p:nvPr/>
        </p:nvSpPr>
        <p:spPr>
          <a:xfrm rot="5400000">
            <a:off x="4216157" y="2705197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8" name="Группа 257">
            <a:extLst>
              <a:ext uri="{FF2B5EF4-FFF2-40B4-BE49-F238E27FC236}">
                <a16:creationId xmlns:a16="http://schemas.microsoft.com/office/drawing/2014/main" id="{198CB52F-498B-4FA7-8F2C-6306F6680067}"/>
              </a:ext>
            </a:extLst>
          </p:cNvPr>
          <p:cNvGrpSpPr>
            <a:grpSpLocks noChangeAspect="1"/>
          </p:cNvGrpSpPr>
          <p:nvPr/>
        </p:nvGrpSpPr>
        <p:grpSpPr>
          <a:xfrm>
            <a:off x="3375787" y="2510923"/>
            <a:ext cx="468000" cy="467997"/>
            <a:chOff x="1857329" y="2518346"/>
            <a:chExt cx="531858" cy="531855"/>
          </a:xfrm>
        </p:grpSpPr>
        <p:sp>
          <p:nvSpPr>
            <p:cNvPr id="259" name="Овал 258">
              <a:extLst>
                <a:ext uri="{FF2B5EF4-FFF2-40B4-BE49-F238E27FC236}">
                  <a16:creationId xmlns:a16="http://schemas.microsoft.com/office/drawing/2014/main" id="{1FB480AE-502E-4079-9A6B-B47926DA8228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260" name="Группа 259">
              <a:extLst>
                <a:ext uri="{FF2B5EF4-FFF2-40B4-BE49-F238E27FC236}">
                  <a16:creationId xmlns:a16="http://schemas.microsoft.com/office/drawing/2014/main" id="{1D9E3938-DD68-4AE6-A3DD-F225AC3FDB7D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261" name="Freeform 18">
                <a:extLst>
                  <a:ext uri="{FF2B5EF4-FFF2-40B4-BE49-F238E27FC236}">
                    <a16:creationId xmlns:a16="http://schemas.microsoft.com/office/drawing/2014/main" id="{A2285845-157F-4DEB-ADE6-6DD9570C7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2" name="Freeform 19">
                <a:extLst>
                  <a:ext uri="{FF2B5EF4-FFF2-40B4-BE49-F238E27FC236}">
                    <a16:creationId xmlns:a16="http://schemas.microsoft.com/office/drawing/2014/main" id="{C6793A56-0641-4B0C-B272-1F2B91405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63" name="Freeform 20">
                <a:extLst>
                  <a:ext uri="{FF2B5EF4-FFF2-40B4-BE49-F238E27FC236}">
                    <a16:creationId xmlns:a16="http://schemas.microsoft.com/office/drawing/2014/main" id="{2E7C4B03-CFF6-4079-8669-55B84AC1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4" name="Oval 21">
                <a:extLst>
                  <a:ext uri="{FF2B5EF4-FFF2-40B4-BE49-F238E27FC236}">
                    <a16:creationId xmlns:a16="http://schemas.microsoft.com/office/drawing/2014/main" id="{DDEFEB94-2734-4D6B-AF97-9A4C84A7E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5" name="Freeform 22">
                <a:extLst>
                  <a:ext uri="{FF2B5EF4-FFF2-40B4-BE49-F238E27FC236}">
                    <a16:creationId xmlns:a16="http://schemas.microsoft.com/office/drawing/2014/main" id="{23244B3D-FE9D-4AB5-A90D-85573F68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6" name="Freeform 23">
                <a:extLst>
                  <a:ext uri="{FF2B5EF4-FFF2-40B4-BE49-F238E27FC236}">
                    <a16:creationId xmlns:a16="http://schemas.microsoft.com/office/drawing/2014/main" id="{CA6F96DC-3470-4FEF-AC0C-9DA0D8A41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7" name="Freeform 24">
                <a:extLst>
                  <a:ext uri="{FF2B5EF4-FFF2-40B4-BE49-F238E27FC236}">
                    <a16:creationId xmlns:a16="http://schemas.microsoft.com/office/drawing/2014/main" id="{EE12D743-7D11-4E4A-9217-E5FDB817FC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8" name="Freeform 25">
                <a:extLst>
                  <a:ext uri="{FF2B5EF4-FFF2-40B4-BE49-F238E27FC236}">
                    <a16:creationId xmlns:a16="http://schemas.microsoft.com/office/drawing/2014/main" id="{00C5F1C9-25E4-42F5-B6F7-D9CF53CC8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9" name="Freeform 26">
                <a:extLst>
                  <a:ext uri="{FF2B5EF4-FFF2-40B4-BE49-F238E27FC236}">
                    <a16:creationId xmlns:a16="http://schemas.microsoft.com/office/drawing/2014/main" id="{0D87D74E-1477-4FD8-A97B-73ECC06B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70" name="Freeform 27">
                <a:extLst>
                  <a:ext uri="{FF2B5EF4-FFF2-40B4-BE49-F238E27FC236}">
                    <a16:creationId xmlns:a16="http://schemas.microsoft.com/office/drawing/2014/main" id="{81A72D6B-0386-4AF7-98D7-0A886E5BB0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cxnSp>
        <p:nvCxnSpPr>
          <p:cNvPr id="287" name="Прямая соединительная линия 286">
            <a:extLst>
              <a:ext uri="{FF2B5EF4-FFF2-40B4-BE49-F238E27FC236}">
                <a16:creationId xmlns:a16="http://schemas.microsoft.com/office/drawing/2014/main" id="{6E9C376F-4728-48C8-A382-06374AD5CEB8}"/>
              </a:ext>
            </a:extLst>
          </p:cNvPr>
          <p:cNvCxnSpPr>
            <a:cxnSpLocks/>
          </p:cNvCxnSpPr>
          <p:nvPr/>
        </p:nvCxnSpPr>
        <p:spPr bwMode="auto">
          <a:xfrm>
            <a:off x="4786983" y="2726360"/>
            <a:ext cx="0" cy="292158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9" name="Группа 288">
            <a:extLst>
              <a:ext uri="{FF2B5EF4-FFF2-40B4-BE49-F238E27FC236}">
                <a16:creationId xmlns:a16="http://schemas.microsoft.com/office/drawing/2014/main" id="{7ACC520D-5917-410D-8076-4299D8D45788}"/>
              </a:ext>
            </a:extLst>
          </p:cNvPr>
          <p:cNvGrpSpPr/>
          <p:nvPr/>
        </p:nvGrpSpPr>
        <p:grpSpPr>
          <a:xfrm>
            <a:off x="2745941" y="4178613"/>
            <a:ext cx="484675" cy="67279"/>
            <a:chOff x="1621665" y="1956206"/>
            <a:chExt cx="484675" cy="67279"/>
          </a:xfrm>
        </p:grpSpPr>
        <p:cxnSp>
          <p:nvCxnSpPr>
            <p:cNvPr id="290" name="Прямая соединительная линия 289">
              <a:extLst>
                <a:ext uri="{FF2B5EF4-FFF2-40B4-BE49-F238E27FC236}">
                  <a16:creationId xmlns:a16="http://schemas.microsoft.com/office/drawing/2014/main" id="{DB014E72-0EB4-4DEB-97CB-7F912334F0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1665" y="1992117"/>
              <a:ext cx="484675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Равнобедренный треугольник 290">
              <a:extLst>
                <a:ext uri="{FF2B5EF4-FFF2-40B4-BE49-F238E27FC236}">
                  <a16:creationId xmlns:a16="http://schemas.microsoft.com/office/drawing/2014/main" id="{D7A39EA4-E3BE-4C7F-B4C0-2FE0DA11E22D}"/>
                </a:ext>
              </a:extLst>
            </p:cNvPr>
            <p:cNvSpPr/>
            <p:nvPr/>
          </p:nvSpPr>
          <p:spPr>
            <a:xfrm rot="5400000">
              <a:off x="1818838" y="196084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2" name="Группа 291">
            <a:extLst>
              <a:ext uri="{FF2B5EF4-FFF2-40B4-BE49-F238E27FC236}">
                <a16:creationId xmlns:a16="http://schemas.microsoft.com/office/drawing/2014/main" id="{A74300A1-7C0B-4EE2-B666-D648F9819C08}"/>
              </a:ext>
            </a:extLst>
          </p:cNvPr>
          <p:cNvGrpSpPr>
            <a:grpSpLocks noChangeAspect="1"/>
          </p:cNvGrpSpPr>
          <p:nvPr/>
        </p:nvGrpSpPr>
        <p:grpSpPr>
          <a:xfrm>
            <a:off x="3358176" y="3988979"/>
            <a:ext cx="468000" cy="467997"/>
            <a:chOff x="1857329" y="2518346"/>
            <a:chExt cx="531858" cy="531855"/>
          </a:xfrm>
        </p:grpSpPr>
        <p:sp>
          <p:nvSpPr>
            <p:cNvPr id="293" name="Овал 292">
              <a:extLst>
                <a:ext uri="{FF2B5EF4-FFF2-40B4-BE49-F238E27FC236}">
                  <a16:creationId xmlns:a16="http://schemas.microsoft.com/office/drawing/2014/main" id="{476A2D8B-738E-4040-A068-6B066F2ABB12}"/>
                </a:ext>
              </a:extLst>
            </p:cNvPr>
            <p:cNvSpPr/>
            <p:nvPr/>
          </p:nvSpPr>
          <p:spPr bwMode="auto">
            <a:xfrm>
              <a:off x="1857329" y="2518346"/>
              <a:ext cx="531858" cy="5318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3CA0"/>
              </a:solidFill>
              <a:prstDash val="sysDot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69875" indent="-269875" algn="just">
                <a:spcBef>
                  <a:spcPts val="0"/>
                </a:spcBef>
                <a:buClr>
                  <a:srgbClr val="2A4E9E"/>
                </a:buClr>
                <a:buSzPct val="100000"/>
              </a:pPr>
              <a:endParaRPr lang="ru-RU" sz="1200" dirty="0"/>
            </a:p>
          </p:txBody>
        </p:sp>
        <p:grpSp>
          <p:nvGrpSpPr>
            <p:cNvPr id="294" name="Группа 293">
              <a:extLst>
                <a:ext uri="{FF2B5EF4-FFF2-40B4-BE49-F238E27FC236}">
                  <a16:creationId xmlns:a16="http://schemas.microsoft.com/office/drawing/2014/main" id="{8A569658-2364-4AD3-BDD5-6872FD6FD2B4}"/>
                </a:ext>
              </a:extLst>
            </p:cNvPr>
            <p:cNvGrpSpPr/>
            <p:nvPr/>
          </p:nvGrpSpPr>
          <p:grpSpPr>
            <a:xfrm>
              <a:off x="1945977" y="2621182"/>
              <a:ext cx="351929" cy="338215"/>
              <a:chOff x="6072188" y="241301"/>
              <a:chExt cx="1466850" cy="1409700"/>
            </a:xfrm>
            <a:solidFill>
              <a:srgbClr val="003CA0"/>
            </a:solidFill>
          </p:grpSpPr>
          <p:sp>
            <p:nvSpPr>
              <p:cNvPr id="295" name="Freeform 18">
                <a:extLst>
                  <a:ext uri="{FF2B5EF4-FFF2-40B4-BE49-F238E27FC236}">
                    <a16:creationId xmlns:a16="http://schemas.microsoft.com/office/drawing/2014/main" id="{C3EA7F85-AE43-4AF7-B710-B0147076D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5" y="546101"/>
                <a:ext cx="1069975" cy="238125"/>
              </a:xfrm>
              <a:custGeom>
                <a:avLst/>
                <a:gdLst>
                  <a:gd name="T0" fmla="*/ 2970 w 2970"/>
                  <a:gd name="T1" fmla="*/ 0 h 659"/>
                  <a:gd name="T2" fmla="*/ 2970 w 2970"/>
                  <a:gd name="T3" fmla="*/ 659 h 659"/>
                  <a:gd name="T4" fmla="*/ 0 w 2970"/>
                  <a:gd name="T5" fmla="*/ 659 h 659"/>
                  <a:gd name="T6" fmla="*/ 0 w 2970"/>
                  <a:gd name="T7" fmla="*/ 0 h 659"/>
                  <a:gd name="T8" fmla="*/ 2970 w 2970"/>
                  <a:gd name="T9" fmla="*/ 0 h 659"/>
                  <a:gd name="T10" fmla="*/ 707 w 2970"/>
                  <a:gd name="T11" fmla="*/ 411 h 659"/>
                  <a:gd name="T12" fmla="*/ 707 w 2970"/>
                  <a:gd name="T13" fmla="*/ 249 h 659"/>
                  <a:gd name="T14" fmla="*/ 546 w 2970"/>
                  <a:gd name="T15" fmla="*/ 249 h 659"/>
                  <a:gd name="T16" fmla="*/ 546 w 2970"/>
                  <a:gd name="T17" fmla="*/ 411 h 659"/>
                  <a:gd name="T18" fmla="*/ 707 w 2970"/>
                  <a:gd name="T19" fmla="*/ 411 h 659"/>
                  <a:gd name="T20" fmla="*/ 438 w 2970"/>
                  <a:gd name="T21" fmla="*/ 411 h 659"/>
                  <a:gd name="T22" fmla="*/ 438 w 2970"/>
                  <a:gd name="T23" fmla="*/ 249 h 659"/>
                  <a:gd name="T24" fmla="*/ 276 w 2970"/>
                  <a:gd name="T25" fmla="*/ 249 h 659"/>
                  <a:gd name="T26" fmla="*/ 276 w 2970"/>
                  <a:gd name="T27" fmla="*/ 411 h 659"/>
                  <a:gd name="T28" fmla="*/ 438 w 2970"/>
                  <a:gd name="T29" fmla="*/ 411 h 659"/>
                  <a:gd name="T30" fmla="*/ 965 w 2970"/>
                  <a:gd name="T31" fmla="*/ 411 h 659"/>
                  <a:gd name="T32" fmla="*/ 965 w 2970"/>
                  <a:gd name="T33" fmla="*/ 249 h 659"/>
                  <a:gd name="T34" fmla="*/ 803 w 2970"/>
                  <a:gd name="T35" fmla="*/ 249 h 659"/>
                  <a:gd name="T36" fmla="*/ 803 w 2970"/>
                  <a:gd name="T37" fmla="*/ 411 h 659"/>
                  <a:gd name="T38" fmla="*/ 965 w 2970"/>
                  <a:gd name="T39" fmla="*/ 41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659">
                    <a:moveTo>
                      <a:pt x="2970" y="0"/>
                    </a:moveTo>
                    <a:lnTo>
                      <a:pt x="2970" y="659"/>
                    </a:lnTo>
                    <a:lnTo>
                      <a:pt x="0" y="659"/>
                    </a:lnTo>
                    <a:lnTo>
                      <a:pt x="0" y="0"/>
                    </a:lnTo>
                    <a:lnTo>
                      <a:pt x="2970" y="0"/>
                    </a:lnTo>
                    <a:close/>
                    <a:moveTo>
                      <a:pt x="707" y="411"/>
                    </a:moveTo>
                    <a:lnTo>
                      <a:pt x="707" y="249"/>
                    </a:lnTo>
                    <a:lnTo>
                      <a:pt x="546" y="249"/>
                    </a:lnTo>
                    <a:lnTo>
                      <a:pt x="546" y="411"/>
                    </a:lnTo>
                    <a:lnTo>
                      <a:pt x="707" y="411"/>
                    </a:lnTo>
                    <a:close/>
                    <a:moveTo>
                      <a:pt x="438" y="411"/>
                    </a:moveTo>
                    <a:lnTo>
                      <a:pt x="438" y="249"/>
                    </a:lnTo>
                    <a:lnTo>
                      <a:pt x="276" y="249"/>
                    </a:lnTo>
                    <a:lnTo>
                      <a:pt x="276" y="411"/>
                    </a:lnTo>
                    <a:lnTo>
                      <a:pt x="438" y="411"/>
                    </a:lnTo>
                    <a:close/>
                    <a:moveTo>
                      <a:pt x="965" y="411"/>
                    </a:moveTo>
                    <a:lnTo>
                      <a:pt x="965" y="249"/>
                    </a:lnTo>
                    <a:lnTo>
                      <a:pt x="803" y="249"/>
                    </a:lnTo>
                    <a:lnTo>
                      <a:pt x="803" y="411"/>
                    </a:lnTo>
                    <a:lnTo>
                      <a:pt x="965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6" name="Freeform 19">
                <a:extLst>
                  <a:ext uri="{FF2B5EF4-FFF2-40B4-BE49-F238E27FC236}">
                    <a16:creationId xmlns:a16="http://schemas.microsoft.com/office/drawing/2014/main" id="{EC9DF2F6-6DEC-4D6C-9785-F8C17D6BD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2188" y="438151"/>
                <a:ext cx="1301750" cy="1212850"/>
              </a:xfrm>
              <a:custGeom>
                <a:avLst/>
                <a:gdLst>
                  <a:gd name="T0" fmla="*/ 3612 w 3612"/>
                  <a:gd name="T1" fmla="*/ 0 h 3351"/>
                  <a:gd name="T2" fmla="*/ 3612 w 3612"/>
                  <a:gd name="T3" fmla="*/ 3351 h 3351"/>
                  <a:gd name="T4" fmla="*/ 0 w 3612"/>
                  <a:gd name="T5" fmla="*/ 3351 h 3351"/>
                  <a:gd name="T6" fmla="*/ 0 w 3612"/>
                  <a:gd name="T7" fmla="*/ 0 h 3351"/>
                  <a:gd name="T8" fmla="*/ 3612 w 3612"/>
                  <a:gd name="T9" fmla="*/ 0 h 3351"/>
                  <a:gd name="T10" fmla="*/ 3471 w 3612"/>
                  <a:gd name="T11" fmla="*/ 1271 h 3351"/>
                  <a:gd name="T12" fmla="*/ 141 w 3612"/>
                  <a:gd name="T13" fmla="*/ 1271 h 3351"/>
                  <a:gd name="T14" fmla="*/ 141 w 3612"/>
                  <a:gd name="T15" fmla="*/ 3210 h 3351"/>
                  <a:gd name="T16" fmla="*/ 3471 w 3612"/>
                  <a:gd name="T17" fmla="*/ 3210 h 3351"/>
                  <a:gd name="T18" fmla="*/ 3471 w 3612"/>
                  <a:gd name="T19" fmla="*/ 1271 h 3351"/>
                  <a:gd name="T20" fmla="*/ 141 w 3612"/>
                  <a:gd name="T21" fmla="*/ 141 h 3351"/>
                  <a:gd name="T22" fmla="*/ 141 w 3612"/>
                  <a:gd name="T23" fmla="*/ 1129 h 3351"/>
                  <a:gd name="T24" fmla="*/ 3471 w 3612"/>
                  <a:gd name="T25" fmla="*/ 1129 h 3351"/>
                  <a:gd name="T26" fmla="*/ 3471 w 3612"/>
                  <a:gd name="T27" fmla="*/ 141 h 3351"/>
                  <a:gd name="T28" fmla="*/ 141 w 3612"/>
                  <a:gd name="T29" fmla="*/ 141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3612" y="0"/>
                    </a:moveTo>
                    <a:lnTo>
                      <a:pt x="3612" y="3351"/>
                    </a:lnTo>
                    <a:lnTo>
                      <a:pt x="0" y="3351"/>
                    </a:lnTo>
                    <a:lnTo>
                      <a:pt x="0" y="0"/>
                    </a:lnTo>
                    <a:lnTo>
                      <a:pt x="3612" y="0"/>
                    </a:lnTo>
                    <a:close/>
                    <a:moveTo>
                      <a:pt x="3471" y="1271"/>
                    </a:moveTo>
                    <a:lnTo>
                      <a:pt x="141" y="1271"/>
                    </a:lnTo>
                    <a:lnTo>
                      <a:pt x="141" y="3210"/>
                    </a:lnTo>
                    <a:lnTo>
                      <a:pt x="3471" y="3210"/>
                    </a:lnTo>
                    <a:lnTo>
                      <a:pt x="3471" y="1271"/>
                    </a:lnTo>
                    <a:close/>
                    <a:moveTo>
                      <a:pt x="141" y="141"/>
                    </a:moveTo>
                    <a:lnTo>
                      <a:pt x="141" y="1129"/>
                    </a:lnTo>
                    <a:lnTo>
                      <a:pt x="3471" y="1129"/>
                    </a:lnTo>
                    <a:lnTo>
                      <a:pt x="3471" y="141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297" name="Freeform 20">
                <a:extLst>
                  <a:ext uri="{FF2B5EF4-FFF2-40B4-BE49-F238E27FC236}">
                    <a16:creationId xmlns:a16="http://schemas.microsoft.com/office/drawing/2014/main" id="{A05BF0C1-FBD0-44F1-B85B-C8FACBB20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241301"/>
                <a:ext cx="1301750" cy="1212850"/>
              </a:xfrm>
              <a:custGeom>
                <a:avLst/>
                <a:gdLst>
                  <a:gd name="T0" fmla="*/ 0 w 3612"/>
                  <a:gd name="T1" fmla="*/ 0 h 3351"/>
                  <a:gd name="T2" fmla="*/ 0 w 3612"/>
                  <a:gd name="T3" fmla="*/ 424 h 3351"/>
                  <a:gd name="T4" fmla="*/ 141 w 3612"/>
                  <a:gd name="T5" fmla="*/ 424 h 3351"/>
                  <a:gd name="T6" fmla="*/ 141 w 3612"/>
                  <a:gd name="T7" fmla="*/ 141 h 3351"/>
                  <a:gd name="T8" fmla="*/ 3470 w 3612"/>
                  <a:gd name="T9" fmla="*/ 141 h 3351"/>
                  <a:gd name="T10" fmla="*/ 3470 w 3612"/>
                  <a:gd name="T11" fmla="*/ 1130 h 3351"/>
                  <a:gd name="T12" fmla="*/ 3296 w 3612"/>
                  <a:gd name="T13" fmla="*/ 1130 h 3351"/>
                  <a:gd name="T14" fmla="*/ 3296 w 3612"/>
                  <a:gd name="T15" fmla="*/ 1271 h 3351"/>
                  <a:gd name="T16" fmla="*/ 3470 w 3612"/>
                  <a:gd name="T17" fmla="*/ 1271 h 3351"/>
                  <a:gd name="T18" fmla="*/ 3470 w 3612"/>
                  <a:gd name="T19" fmla="*/ 3210 h 3351"/>
                  <a:gd name="T20" fmla="*/ 3296 w 3612"/>
                  <a:gd name="T21" fmla="*/ 3210 h 3351"/>
                  <a:gd name="T22" fmla="*/ 3296 w 3612"/>
                  <a:gd name="T23" fmla="*/ 3351 h 3351"/>
                  <a:gd name="T24" fmla="*/ 3612 w 3612"/>
                  <a:gd name="T25" fmla="*/ 3351 h 3351"/>
                  <a:gd name="T26" fmla="*/ 3612 w 3612"/>
                  <a:gd name="T27" fmla="*/ 0 h 3351"/>
                  <a:gd name="T28" fmla="*/ 0 w 3612"/>
                  <a:gd name="T29" fmla="*/ 0 h 3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2" h="3351">
                    <a:moveTo>
                      <a:pt x="0" y="0"/>
                    </a:moveTo>
                    <a:lnTo>
                      <a:pt x="0" y="424"/>
                    </a:lnTo>
                    <a:lnTo>
                      <a:pt x="141" y="424"/>
                    </a:lnTo>
                    <a:lnTo>
                      <a:pt x="141" y="141"/>
                    </a:lnTo>
                    <a:lnTo>
                      <a:pt x="3470" y="141"/>
                    </a:lnTo>
                    <a:lnTo>
                      <a:pt x="3470" y="1130"/>
                    </a:lnTo>
                    <a:lnTo>
                      <a:pt x="3296" y="1130"/>
                    </a:lnTo>
                    <a:lnTo>
                      <a:pt x="3296" y="1271"/>
                    </a:lnTo>
                    <a:lnTo>
                      <a:pt x="3470" y="1271"/>
                    </a:lnTo>
                    <a:lnTo>
                      <a:pt x="3470" y="3210"/>
                    </a:lnTo>
                    <a:lnTo>
                      <a:pt x="3296" y="3210"/>
                    </a:lnTo>
                    <a:lnTo>
                      <a:pt x="3296" y="3351"/>
                    </a:lnTo>
                    <a:lnTo>
                      <a:pt x="3612" y="3351"/>
                    </a:lnTo>
                    <a:lnTo>
                      <a:pt x="36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8" name="Oval 21">
                <a:extLst>
                  <a:ext uri="{FF2B5EF4-FFF2-40B4-BE49-F238E27FC236}">
                    <a16:creationId xmlns:a16="http://schemas.microsoft.com/office/drawing/2014/main" id="{CDE1CA0E-D8BF-4BA8-9FC9-D0A3D3EE3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1157288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9" name="Freeform 22">
                <a:extLst>
                  <a:ext uri="{FF2B5EF4-FFF2-40B4-BE49-F238E27FC236}">
                    <a16:creationId xmlns:a16="http://schemas.microsoft.com/office/drawing/2014/main" id="{8FB3C8B8-3A30-4845-905F-F4F5D591D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1975" y="1071563"/>
                <a:ext cx="65088" cy="65088"/>
              </a:xfrm>
              <a:custGeom>
                <a:avLst/>
                <a:gdLst>
                  <a:gd name="T0" fmla="*/ 91 w 181"/>
                  <a:gd name="T1" fmla="*/ 181 h 181"/>
                  <a:gd name="T2" fmla="*/ 0 w 181"/>
                  <a:gd name="T3" fmla="*/ 90 h 181"/>
                  <a:gd name="T4" fmla="*/ 91 w 181"/>
                  <a:gd name="T5" fmla="*/ 0 h 181"/>
                  <a:gd name="T6" fmla="*/ 181 w 181"/>
                  <a:gd name="T7" fmla="*/ 90 h 181"/>
                  <a:gd name="T8" fmla="*/ 91 w 181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181">
                    <a:moveTo>
                      <a:pt x="91" y="181"/>
                    </a:moveTo>
                    <a:cubicBezTo>
                      <a:pt x="41" y="181"/>
                      <a:pt x="0" y="141"/>
                      <a:pt x="0" y="90"/>
                    </a:cubicBezTo>
                    <a:cubicBezTo>
                      <a:pt x="0" y="41"/>
                      <a:pt x="41" y="0"/>
                      <a:pt x="91" y="0"/>
                    </a:cubicBezTo>
                    <a:cubicBezTo>
                      <a:pt x="141" y="0"/>
                      <a:pt x="181" y="41"/>
                      <a:pt x="181" y="90"/>
                    </a:cubicBezTo>
                    <a:cubicBezTo>
                      <a:pt x="181" y="141"/>
                      <a:pt x="141" y="181"/>
                      <a:pt x="91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0" name="Freeform 23">
                <a:extLst>
                  <a:ext uri="{FF2B5EF4-FFF2-40B4-BE49-F238E27FC236}">
                    <a16:creationId xmlns:a16="http://schemas.microsoft.com/office/drawing/2014/main" id="{3BBA6C30-7AC1-436F-BE86-8988C4485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1328738"/>
                <a:ext cx="104775" cy="104775"/>
              </a:xfrm>
              <a:custGeom>
                <a:avLst/>
                <a:gdLst>
                  <a:gd name="T0" fmla="*/ 92 w 290"/>
                  <a:gd name="T1" fmla="*/ 29 h 289"/>
                  <a:gd name="T2" fmla="*/ 261 w 290"/>
                  <a:gd name="T3" fmla="*/ 91 h 289"/>
                  <a:gd name="T4" fmla="*/ 198 w 290"/>
                  <a:gd name="T5" fmla="*/ 260 h 289"/>
                  <a:gd name="T6" fmla="*/ 30 w 290"/>
                  <a:gd name="T7" fmla="*/ 198 h 289"/>
                  <a:gd name="T8" fmla="*/ 92 w 290"/>
                  <a:gd name="T9" fmla="*/ 2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89">
                    <a:moveTo>
                      <a:pt x="92" y="29"/>
                    </a:moveTo>
                    <a:cubicBezTo>
                      <a:pt x="156" y="0"/>
                      <a:pt x="232" y="28"/>
                      <a:pt x="261" y="91"/>
                    </a:cubicBezTo>
                    <a:cubicBezTo>
                      <a:pt x="290" y="155"/>
                      <a:pt x="262" y="231"/>
                      <a:pt x="198" y="260"/>
                    </a:cubicBezTo>
                    <a:cubicBezTo>
                      <a:pt x="134" y="289"/>
                      <a:pt x="59" y="262"/>
                      <a:pt x="30" y="198"/>
                    </a:cubicBezTo>
                    <a:cubicBezTo>
                      <a:pt x="0" y="134"/>
                      <a:pt x="28" y="59"/>
                      <a:pt x="9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1" name="Freeform 24">
                <a:extLst>
                  <a:ext uri="{FF2B5EF4-FFF2-40B4-BE49-F238E27FC236}">
                    <a16:creationId xmlns:a16="http://schemas.microsoft.com/office/drawing/2014/main" id="{13E7BF5C-24F9-467E-AEB5-6F31BA38BF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6188" y="966788"/>
                <a:ext cx="542925" cy="546100"/>
              </a:xfrm>
              <a:custGeom>
                <a:avLst/>
                <a:gdLst>
                  <a:gd name="T0" fmla="*/ 143 w 1509"/>
                  <a:gd name="T1" fmla="*/ 646 h 1508"/>
                  <a:gd name="T2" fmla="*/ 246 w 1509"/>
                  <a:gd name="T3" fmla="*/ 398 h 1508"/>
                  <a:gd name="T4" fmla="*/ 145 w 1509"/>
                  <a:gd name="T5" fmla="*/ 296 h 1508"/>
                  <a:gd name="T6" fmla="*/ 297 w 1509"/>
                  <a:gd name="T7" fmla="*/ 145 h 1508"/>
                  <a:gd name="T8" fmla="*/ 398 w 1509"/>
                  <a:gd name="T9" fmla="*/ 246 h 1508"/>
                  <a:gd name="T10" fmla="*/ 647 w 1509"/>
                  <a:gd name="T11" fmla="*/ 143 h 1508"/>
                  <a:gd name="T12" fmla="*/ 647 w 1509"/>
                  <a:gd name="T13" fmla="*/ 0 h 1508"/>
                  <a:gd name="T14" fmla="*/ 862 w 1509"/>
                  <a:gd name="T15" fmla="*/ 0 h 1508"/>
                  <a:gd name="T16" fmla="*/ 862 w 1509"/>
                  <a:gd name="T17" fmla="*/ 143 h 1508"/>
                  <a:gd name="T18" fmla="*/ 1111 w 1509"/>
                  <a:gd name="T19" fmla="*/ 246 h 1508"/>
                  <a:gd name="T20" fmla="*/ 1212 w 1509"/>
                  <a:gd name="T21" fmla="*/ 145 h 1508"/>
                  <a:gd name="T22" fmla="*/ 1364 w 1509"/>
                  <a:gd name="T23" fmla="*/ 296 h 1508"/>
                  <a:gd name="T24" fmla="*/ 1262 w 1509"/>
                  <a:gd name="T25" fmla="*/ 398 h 1508"/>
                  <a:gd name="T26" fmla="*/ 1366 w 1509"/>
                  <a:gd name="T27" fmla="*/ 646 h 1508"/>
                  <a:gd name="T28" fmla="*/ 1509 w 1509"/>
                  <a:gd name="T29" fmla="*/ 646 h 1508"/>
                  <a:gd name="T30" fmla="*/ 1509 w 1509"/>
                  <a:gd name="T31" fmla="*/ 861 h 1508"/>
                  <a:gd name="T32" fmla="*/ 1366 w 1509"/>
                  <a:gd name="T33" fmla="*/ 861 h 1508"/>
                  <a:gd name="T34" fmla="*/ 1262 w 1509"/>
                  <a:gd name="T35" fmla="*/ 1110 h 1508"/>
                  <a:gd name="T36" fmla="*/ 1364 w 1509"/>
                  <a:gd name="T37" fmla="*/ 1211 h 1508"/>
                  <a:gd name="T38" fmla="*/ 1212 w 1509"/>
                  <a:gd name="T39" fmla="*/ 1363 h 1508"/>
                  <a:gd name="T40" fmla="*/ 1111 w 1509"/>
                  <a:gd name="T41" fmla="*/ 1262 h 1508"/>
                  <a:gd name="T42" fmla="*/ 862 w 1509"/>
                  <a:gd name="T43" fmla="*/ 1365 h 1508"/>
                  <a:gd name="T44" fmla="*/ 862 w 1509"/>
                  <a:gd name="T45" fmla="*/ 1508 h 1508"/>
                  <a:gd name="T46" fmla="*/ 647 w 1509"/>
                  <a:gd name="T47" fmla="*/ 1508 h 1508"/>
                  <a:gd name="T48" fmla="*/ 647 w 1509"/>
                  <a:gd name="T49" fmla="*/ 1365 h 1508"/>
                  <a:gd name="T50" fmla="*/ 398 w 1509"/>
                  <a:gd name="T51" fmla="*/ 1262 h 1508"/>
                  <a:gd name="T52" fmla="*/ 297 w 1509"/>
                  <a:gd name="T53" fmla="*/ 1363 h 1508"/>
                  <a:gd name="T54" fmla="*/ 145 w 1509"/>
                  <a:gd name="T55" fmla="*/ 1211 h 1508"/>
                  <a:gd name="T56" fmla="*/ 246 w 1509"/>
                  <a:gd name="T57" fmla="*/ 1110 h 1508"/>
                  <a:gd name="T58" fmla="*/ 143 w 1509"/>
                  <a:gd name="T59" fmla="*/ 861 h 1508"/>
                  <a:gd name="T60" fmla="*/ 0 w 1509"/>
                  <a:gd name="T61" fmla="*/ 861 h 1508"/>
                  <a:gd name="T62" fmla="*/ 0 w 1509"/>
                  <a:gd name="T63" fmla="*/ 646 h 1508"/>
                  <a:gd name="T64" fmla="*/ 143 w 1509"/>
                  <a:gd name="T65" fmla="*/ 646 h 1508"/>
                  <a:gd name="T66" fmla="*/ 755 w 1509"/>
                  <a:gd name="T67" fmla="*/ 1244 h 1508"/>
                  <a:gd name="T68" fmla="*/ 1245 w 1509"/>
                  <a:gd name="T69" fmla="*/ 754 h 1508"/>
                  <a:gd name="T70" fmla="*/ 755 w 1509"/>
                  <a:gd name="T71" fmla="*/ 263 h 1508"/>
                  <a:gd name="T72" fmla="*/ 264 w 1509"/>
                  <a:gd name="T73" fmla="*/ 754 h 1508"/>
                  <a:gd name="T74" fmla="*/ 755 w 1509"/>
                  <a:gd name="T75" fmla="*/ 1244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9" h="1508">
                    <a:moveTo>
                      <a:pt x="143" y="646"/>
                    </a:moveTo>
                    <a:cubicBezTo>
                      <a:pt x="159" y="555"/>
                      <a:pt x="195" y="471"/>
                      <a:pt x="246" y="398"/>
                    </a:cubicBezTo>
                    <a:lnTo>
                      <a:pt x="145" y="296"/>
                    </a:lnTo>
                    <a:lnTo>
                      <a:pt x="297" y="145"/>
                    </a:lnTo>
                    <a:lnTo>
                      <a:pt x="398" y="246"/>
                    </a:lnTo>
                    <a:cubicBezTo>
                      <a:pt x="471" y="194"/>
                      <a:pt x="556" y="159"/>
                      <a:pt x="647" y="143"/>
                    </a:cubicBezTo>
                    <a:lnTo>
                      <a:pt x="647" y="0"/>
                    </a:lnTo>
                    <a:lnTo>
                      <a:pt x="862" y="0"/>
                    </a:lnTo>
                    <a:lnTo>
                      <a:pt x="862" y="143"/>
                    </a:lnTo>
                    <a:cubicBezTo>
                      <a:pt x="953" y="159"/>
                      <a:pt x="1038" y="194"/>
                      <a:pt x="1111" y="246"/>
                    </a:cubicBezTo>
                    <a:lnTo>
                      <a:pt x="1212" y="145"/>
                    </a:lnTo>
                    <a:lnTo>
                      <a:pt x="1364" y="296"/>
                    </a:lnTo>
                    <a:lnTo>
                      <a:pt x="1262" y="398"/>
                    </a:lnTo>
                    <a:cubicBezTo>
                      <a:pt x="1314" y="471"/>
                      <a:pt x="1350" y="555"/>
                      <a:pt x="1366" y="646"/>
                    </a:cubicBezTo>
                    <a:lnTo>
                      <a:pt x="1509" y="646"/>
                    </a:lnTo>
                    <a:lnTo>
                      <a:pt x="1509" y="861"/>
                    </a:lnTo>
                    <a:lnTo>
                      <a:pt x="1366" y="861"/>
                    </a:lnTo>
                    <a:cubicBezTo>
                      <a:pt x="1350" y="952"/>
                      <a:pt x="1314" y="1037"/>
                      <a:pt x="1262" y="1110"/>
                    </a:cubicBezTo>
                    <a:lnTo>
                      <a:pt x="1364" y="1211"/>
                    </a:lnTo>
                    <a:lnTo>
                      <a:pt x="1212" y="1363"/>
                    </a:lnTo>
                    <a:lnTo>
                      <a:pt x="1111" y="1262"/>
                    </a:lnTo>
                    <a:cubicBezTo>
                      <a:pt x="1038" y="1313"/>
                      <a:pt x="953" y="1349"/>
                      <a:pt x="862" y="1365"/>
                    </a:cubicBezTo>
                    <a:lnTo>
                      <a:pt x="862" y="1508"/>
                    </a:lnTo>
                    <a:lnTo>
                      <a:pt x="647" y="1508"/>
                    </a:lnTo>
                    <a:lnTo>
                      <a:pt x="647" y="1365"/>
                    </a:lnTo>
                    <a:cubicBezTo>
                      <a:pt x="556" y="1349"/>
                      <a:pt x="471" y="1313"/>
                      <a:pt x="398" y="1262"/>
                    </a:cubicBezTo>
                    <a:lnTo>
                      <a:pt x="297" y="1363"/>
                    </a:lnTo>
                    <a:lnTo>
                      <a:pt x="145" y="1211"/>
                    </a:lnTo>
                    <a:lnTo>
                      <a:pt x="246" y="1110"/>
                    </a:lnTo>
                    <a:cubicBezTo>
                      <a:pt x="195" y="1037"/>
                      <a:pt x="159" y="952"/>
                      <a:pt x="143" y="861"/>
                    </a:cubicBezTo>
                    <a:lnTo>
                      <a:pt x="0" y="861"/>
                    </a:lnTo>
                    <a:lnTo>
                      <a:pt x="0" y="646"/>
                    </a:lnTo>
                    <a:lnTo>
                      <a:pt x="143" y="646"/>
                    </a:lnTo>
                    <a:close/>
                    <a:moveTo>
                      <a:pt x="755" y="1244"/>
                    </a:moveTo>
                    <a:cubicBezTo>
                      <a:pt x="1025" y="1244"/>
                      <a:pt x="1245" y="1025"/>
                      <a:pt x="1245" y="754"/>
                    </a:cubicBezTo>
                    <a:cubicBezTo>
                      <a:pt x="1245" y="483"/>
                      <a:pt x="1025" y="263"/>
                      <a:pt x="755" y="263"/>
                    </a:cubicBezTo>
                    <a:cubicBezTo>
                      <a:pt x="484" y="263"/>
                      <a:pt x="264" y="483"/>
                      <a:pt x="264" y="754"/>
                    </a:cubicBezTo>
                    <a:cubicBezTo>
                      <a:pt x="264" y="1025"/>
                      <a:pt x="484" y="1244"/>
                      <a:pt x="755" y="1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2" name="Freeform 25">
                <a:extLst>
                  <a:ext uri="{FF2B5EF4-FFF2-40B4-BE49-F238E27FC236}">
                    <a16:creationId xmlns:a16="http://schemas.microsoft.com/office/drawing/2014/main" id="{3FE352FD-9810-492F-A4BD-45C488600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1231901"/>
                <a:ext cx="296863" cy="157163"/>
              </a:xfrm>
              <a:custGeom>
                <a:avLst/>
                <a:gdLst>
                  <a:gd name="T0" fmla="*/ 662 w 821"/>
                  <a:gd name="T1" fmla="*/ 300 h 437"/>
                  <a:gd name="T2" fmla="*/ 300 w 821"/>
                  <a:gd name="T3" fmla="*/ 167 h 437"/>
                  <a:gd name="T4" fmla="*/ 141 w 821"/>
                  <a:gd name="T5" fmla="*/ 430 h 437"/>
                  <a:gd name="T6" fmla="*/ 69 w 821"/>
                  <a:gd name="T7" fmla="*/ 437 h 437"/>
                  <a:gd name="T8" fmla="*/ 74 w 821"/>
                  <a:gd name="T9" fmla="*/ 352 h 437"/>
                  <a:gd name="T10" fmla="*/ 0 w 821"/>
                  <a:gd name="T11" fmla="*/ 325 h 437"/>
                  <a:gd name="T12" fmla="*/ 41 w 821"/>
                  <a:gd name="T13" fmla="*/ 213 h 437"/>
                  <a:gd name="T14" fmla="*/ 116 w 821"/>
                  <a:gd name="T15" fmla="*/ 240 h 437"/>
                  <a:gd name="T16" fmla="*/ 218 w 821"/>
                  <a:gd name="T17" fmla="*/ 130 h 437"/>
                  <a:gd name="T18" fmla="*/ 184 w 821"/>
                  <a:gd name="T19" fmla="*/ 58 h 437"/>
                  <a:gd name="T20" fmla="*/ 293 w 821"/>
                  <a:gd name="T21" fmla="*/ 8 h 437"/>
                  <a:gd name="T22" fmla="*/ 326 w 821"/>
                  <a:gd name="T23" fmla="*/ 80 h 437"/>
                  <a:gd name="T24" fmla="*/ 476 w 821"/>
                  <a:gd name="T25" fmla="*/ 75 h 437"/>
                  <a:gd name="T26" fmla="*/ 504 w 821"/>
                  <a:gd name="T27" fmla="*/ 0 h 437"/>
                  <a:gd name="T28" fmla="*/ 616 w 821"/>
                  <a:gd name="T29" fmla="*/ 41 h 437"/>
                  <a:gd name="T30" fmla="*/ 588 w 821"/>
                  <a:gd name="T31" fmla="*/ 116 h 437"/>
                  <a:gd name="T32" fmla="*/ 699 w 821"/>
                  <a:gd name="T33" fmla="*/ 218 h 437"/>
                  <a:gd name="T34" fmla="*/ 771 w 821"/>
                  <a:gd name="T35" fmla="*/ 185 h 437"/>
                  <a:gd name="T36" fmla="*/ 821 w 821"/>
                  <a:gd name="T37" fmla="*/ 293 h 437"/>
                  <a:gd name="T38" fmla="*/ 749 w 821"/>
                  <a:gd name="T39" fmla="*/ 327 h 437"/>
                  <a:gd name="T40" fmla="*/ 759 w 821"/>
                  <a:gd name="T41" fmla="*/ 393 h 437"/>
                  <a:gd name="T42" fmla="*/ 687 w 821"/>
                  <a:gd name="T43" fmla="*/ 399 h 437"/>
                  <a:gd name="T44" fmla="*/ 662 w 821"/>
                  <a:gd name="T45" fmla="*/ 30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7">
                    <a:moveTo>
                      <a:pt x="662" y="300"/>
                    </a:moveTo>
                    <a:cubicBezTo>
                      <a:pt x="599" y="164"/>
                      <a:pt x="437" y="103"/>
                      <a:pt x="300" y="167"/>
                    </a:cubicBezTo>
                    <a:cubicBezTo>
                      <a:pt x="195" y="215"/>
                      <a:pt x="135" y="322"/>
                      <a:pt x="141" y="430"/>
                    </a:cubicBezTo>
                    <a:lnTo>
                      <a:pt x="69" y="437"/>
                    </a:lnTo>
                    <a:cubicBezTo>
                      <a:pt x="68" y="408"/>
                      <a:pt x="69" y="380"/>
                      <a:pt x="74" y="352"/>
                    </a:cubicBezTo>
                    <a:lnTo>
                      <a:pt x="0" y="325"/>
                    </a:lnTo>
                    <a:lnTo>
                      <a:pt x="41" y="213"/>
                    </a:lnTo>
                    <a:lnTo>
                      <a:pt x="116" y="240"/>
                    </a:lnTo>
                    <a:cubicBezTo>
                      <a:pt x="141" y="197"/>
                      <a:pt x="175" y="160"/>
                      <a:pt x="218" y="130"/>
                    </a:cubicBezTo>
                    <a:lnTo>
                      <a:pt x="184" y="58"/>
                    </a:lnTo>
                    <a:lnTo>
                      <a:pt x="293" y="8"/>
                    </a:lnTo>
                    <a:lnTo>
                      <a:pt x="326" y="80"/>
                    </a:lnTo>
                    <a:cubicBezTo>
                      <a:pt x="376" y="67"/>
                      <a:pt x="427" y="65"/>
                      <a:pt x="476" y="75"/>
                    </a:cubicBezTo>
                    <a:lnTo>
                      <a:pt x="504" y="0"/>
                    </a:lnTo>
                    <a:lnTo>
                      <a:pt x="616" y="41"/>
                    </a:lnTo>
                    <a:lnTo>
                      <a:pt x="588" y="116"/>
                    </a:lnTo>
                    <a:cubicBezTo>
                      <a:pt x="631" y="141"/>
                      <a:pt x="669" y="176"/>
                      <a:pt x="699" y="218"/>
                    </a:cubicBezTo>
                    <a:lnTo>
                      <a:pt x="771" y="185"/>
                    </a:lnTo>
                    <a:lnTo>
                      <a:pt x="821" y="293"/>
                    </a:lnTo>
                    <a:lnTo>
                      <a:pt x="749" y="327"/>
                    </a:lnTo>
                    <a:cubicBezTo>
                      <a:pt x="754" y="349"/>
                      <a:pt x="758" y="371"/>
                      <a:pt x="759" y="393"/>
                    </a:cubicBezTo>
                    <a:lnTo>
                      <a:pt x="687" y="399"/>
                    </a:lnTo>
                    <a:cubicBezTo>
                      <a:pt x="685" y="366"/>
                      <a:pt x="677" y="332"/>
                      <a:pt x="662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3" name="Freeform 26">
                <a:extLst>
                  <a:ext uri="{FF2B5EF4-FFF2-40B4-BE49-F238E27FC236}">
                    <a16:creationId xmlns:a16="http://schemas.microsoft.com/office/drawing/2014/main" id="{AF7E4611-9605-4BB1-88B4-C352C79E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1373188"/>
                <a:ext cx="296863" cy="158750"/>
              </a:xfrm>
              <a:custGeom>
                <a:avLst/>
                <a:gdLst>
                  <a:gd name="T0" fmla="*/ 751 w 821"/>
                  <a:gd name="T1" fmla="*/ 0 h 436"/>
                  <a:gd name="T2" fmla="*/ 746 w 821"/>
                  <a:gd name="T3" fmla="*/ 84 h 436"/>
                  <a:gd name="T4" fmla="*/ 821 w 821"/>
                  <a:gd name="T5" fmla="*/ 111 h 436"/>
                  <a:gd name="T6" fmla="*/ 779 w 821"/>
                  <a:gd name="T7" fmla="*/ 223 h 436"/>
                  <a:gd name="T8" fmla="*/ 705 w 821"/>
                  <a:gd name="T9" fmla="*/ 196 h 436"/>
                  <a:gd name="T10" fmla="*/ 603 w 821"/>
                  <a:gd name="T11" fmla="*/ 306 h 436"/>
                  <a:gd name="T12" fmla="*/ 636 w 821"/>
                  <a:gd name="T13" fmla="*/ 378 h 436"/>
                  <a:gd name="T14" fmla="*/ 528 w 821"/>
                  <a:gd name="T15" fmla="*/ 428 h 436"/>
                  <a:gd name="T16" fmla="*/ 494 w 821"/>
                  <a:gd name="T17" fmla="*/ 356 h 436"/>
                  <a:gd name="T18" fmla="*/ 344 w 821"/>
                  <a:gd name="T19" fmla="*/ 362 h 436"/>
                  <a:gd name="T20" fmla="*/ 317 w 821"/>
                  <a:gd name="T21" fmla="*/ 436 h 436"/>
                  <a:gd name="T22" fmla="*/ 204 w 821"/>
                  <a:gd name="T23" fmla="*/ 395 h 436"/>
                  <a:gd name="T24" fmla="*/ 232 w 821"/>
                  <a:gd name="T25" fmla="*/ 320 h 436"/>
                  <a:gd name="T26" fmla="*/ 122 w 821"/>
                  <a:gd name="T27" fmla="*/ 218 h 436"/>
                  <a:gd name="T28" fmla="*/ 50 w 821"/>
                  <a:gd name="T29" fmla="*/ 252 h 436"/>
                  <a:gd name="T30" fmla="*/ 0 w 821"/>
                  <a:gd name="T31" fmla="*/ 143 h 436"/>
                  <a:gd name="T32" fmla="*/ 72 w 821"/>
                  <a:gd name="T33" fmla="*/ 110 h 436"/>
                  <a:gd name="T34" fmla="*/ 61 w 821"/>
                  <a:gd name="T35" fmla="*/ 44 h 436"/>
                  <a:gd name="T36" fmla="*/ 133 w 821"/>
                  <a:gd name="T37" fmla="*/ 37 h 436"/>
                  <a:gd name="T38" fmla="*/ 158 w 821"/>
                  <a:gd name="T39" fmla="*/ 136 h 436"/>
                  <a:gd name="T40" fmla="*/ 520 w 821"/>
                  <a:gd name="T41" fmla="*/ 270 h 436"/>
                  <a:gd name="T42" fmla="*/ 679 w 821"/>
                  <a:gd name="T43" fmla="*/ 6 h 436"/>
                  <a:gd name="T44" fmla="*/ 751 w 821"/>
                  <a:gd name="T4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1" h="436">
                    <a:moveTo>
                      <a:pt x="751" y="0"/>
                    </a:moveTo>
                    <a:cubicBezTo>
                      <a:pt x="753" y="28"/>
                      <a:pt x="751" y="56"/>
                      <a:pt x="746" y="84"/>
                    </a:cubicBezTo>
                    <a:lnTo>
                      <a:pt x="821" y="111"/>
                    </a:lnTo>
                    <a:lnTo>
                      <a:pt x="779" y="223"/>
                    </a:lnTo>
                    <a:lnTo>
                      <a:pt x="705" y="196"/>
                    </a:lnTo>
                    <a:cubicBezTo>
                      <a:pt x="680" y="239"/>
                      <a:pt x="646" y="277"/>
                      <a:pt x="603" y="306"/>
                    </a:cubicBezTo>
                    <a:lnTo>
                      <a:pt x="636" y="378"/>
                    </a:lnTo>
                    <a:lnTo>
                      <a:pt x="528" y="428"/>
                    </a:lnTo>
                    <a:lnTo>
                      <a:pt x="494" y="356"/>
                    </a:lnTo>
                    <a:cubicBezTo>
                      <a:pt x="444" y="369"/>
                      <a:pt x="393" y="371"/>
                      <a:pt x="344" y="362"/>
                    </a:cubicBezTo>
                    <a:lnTo>
                      <a:pt x="317" y="436"/>
                    </a:lnTo>
                    <a:lnTo>
                      <a:pt x="204" y="395"/>
                    </a:lnTo>
                    <a:lnTo>
                      <a:pt x="232" y="320"/>
                    </a:lnTo>
                    <a:cubicBezTo>
                      <a:pt x="189" y="295"/>
                      <a:pt x="151" y="261"/>
                      <a:pt x="122" y="218"/>
                    </a:cubicBezTo>
                    <a:lnTo>
                      <a:pt x="50" y="252"/>
                    </a:lnTo>
                    <a:lnTo>
                      <a:pt x="0" y="143"/>
                    </a:lnTo>
                    <a:lnTo>
                      <a:pt x="72" y="110"/>
                    </a:lnTo>
                    <a:cubicBezTo>
                      <a:pt x="66" y="88"/>
                      <a:pt x="63" y="66"/>
                      <a:pt x="61" y="44"/>
                    </a:cubicBezTo>
                    <a:lnTo>
                      <a:pt x="133" y="37"/>
                    </a:lnTo>
                    <a:cubicBezTo>
                      <a:pt x="136" y="71"/>
                      <a:pt x="144" y="104"/>
                      <a:pt x="158" y="136"/>
                    </a:cubicBezTo>
                    <a:cubicBezTo>
                      <a:pt x="221" y="273"/>
                      <a:pt x="383" y="333"/>
                      <a:pt x="520" y="270"/>
                    </a:cubicBezTo>
                    <a:cubicBezTo>
                      <a:pt x="625" y="221"/>
                      <a:pt x="685" y="115"/>
                      <a:pt x="679" y="6"/>
                    </a:cubicBezTo>
                    <a:lnTo>
                      <a:pt x="7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4" name="Freeform 27">
                <a:extLst>
                  <a:ext uri="{FF2B5EF4-FFF2-40B4-BE49-F238E27FC236}">
                    <a16:creationId xmlns:a16="http://schemas.microsoft.com/office/drawing/2014/main" id="{CDBED892-DA3E-431B-9A97-4FF869611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7363" y="996951"/>
                <a:ext cx="214313" cy="214313"/>
              </a:xfrm>
              <a:custGeom>
                <a:avLst/>
                <a:gdLst>
                  <a:gd name="T0" fmla="*/ 157 w 596"/>
                  <a:gd name="T1" fmla="*/ 498 h 595"/>
                  <a:gd name="T2" fmla="*/ 117 w 596"/>
                  <a:gd name="T3" fmla="*/ 538 h 595"/>
                  <a:gd name="T4" fmla="*/ 57 w 596"/>
                  <a:gd name="T5" fmla="*/ 478 h 595"/>
                  <a:gd name="T6" fmla="*/ 97 w 596"/>
                  <a:gd name="T7" fmla="*/ 438 h 595"/>
                  <a:gd name="T8" fmla="*/ 56 w 596"/>
                  <a:gd name="T9" fmla="*/ 340 h 595"/>
                  <a:gd name="T10" fmla="*/ 0 w 596"/>
                  <a:gd name="T11" fmla="*/ 340 h 595"/>
                  <a:gd name="T12" fmla="*/ 0 w 596"/>
                  <a:gd name="T13" fmla="*/ 255 h 595"/>
                  <a:gd name="T14" fmla="*/ 56 w 596"/>
                  <a:gd name="T15" fmla="*/ 255 h 595"/>
                  <a:gd name="T16" fmla="*/ 97 w 596"/>
                  <a:gd name="T17" fmla="*/ 157 h 595"/>
                  <a:gd name="T18" fmla="*/ 57 w 596"/>
                  <a:gd name="T19" fmla="*/ 117 h 595"/>
                  <a:gd name="T20" fmla="*/ 117 w 596"/>
                  <a:gd name="T21" fmla="*/ 57 h 595"/>
                  <a:gd name="T22" fmla="*/ 157 w 596"/>
                  <a:gd name="T23" fmla="*/ 97 h 595"/>
                  <a:gd name="T24" fmla="*/ 255 w 596"/>
                  <a:gd name="T25" fmla="*/ 56 h 595"/>
                  <a:gd name="T26" fmla="*/ 255 w 596"/>
                  <a:gd name="T27" fmla="*/ 0 h 595"/>
                  <a:gd name="T28" fmla="*/ 340 w 596"/>
                  <a:gd name="T29" fmla="*/ 0 h 595"/>
                  <a:gd name="T30" fmla="*/ 340 w 596"/>
                  <a:gd name="T31" fmla="*/ 56 h 595"/>
                  <a:gd name="T32" fmla="*/ 438 w 596"/>
                  <a:gd name="T33" fmla="*/ 97 h 595"/>
                  <a:gd name="T34" fmla="*/ 478 w 596"/>
                  <a:gd name="T35" fmla="*/ 57 h 595"/>
                  <a:gd name="T36" fmla="*/ 538 w 596"/>
                  <a:gd name="T37" fmla="*/ 117 h 595"/>
                  <a:gd name="T38" fmla="*/ 498 w 596"/>
                  <a:gd name="T39" fmla="*/ 157 h 595"/>
                  <a:gd name="T40" fmla="*/ 539 w 596"/>
                  <a:gd name="T41" fmla="*/ 255 h 595"/>
                  <a:gd name="T42" fmla="*/ 596 w 596"/>
                  <a:gd name="T43" fmla="*/ 255 h 595"/>
                  <a:gd name="T44" fmla="*/ 596 w 596"/>
                  <a:gd name="T45" fmla="*/ 340 h 595"/>
                  <a:gd name="T46" fmla="*/ 539 w 596"/>
                  <a:gd name="T47" fmla="*/ 340 h 595"/>
                  <a:gd name="T48" fmla="*/ 498 w 596"/>
                  <a:gd name="T49" fmla="*/ 438 h 595"/>
                  <a:gd name="T50" fmla="*/ 538 w 596"/>
                  <a:gd name="T51" fmla="*/ 478 h 595"/>
                  <a:gd name="T52" fmla="*/ 478 w 596"/>
                  <a:gd name="T53" fmla="*/ 538 h 595"/>
                  <a:gd name="T54" fmla="*/ 438 w 596"/>
                  <a:gd name="T55" fmla="*/ 498 h 595"/>
                  <a:gd name="T56" fmla="*/ 340 w 596"/>
                  <a:gd name="T57" fmla="*/ 539 h 595"/>
                  <a:gd name="T58" fmla="*/ 340 w 596"/>
                  <a:gd name="T59" fmla="*/ 595 h 595"/>
                  <a:gd name="T60" fmla="*/ 255 w 596"/>
                  <a:gd name="T61" fmla="*/ 595 h 595"/>
                  <a:gd name="T62" fmla="*/ 255 w 596"/>
                  <a:gd name="T63" fmla="*/ 539 h 595"/>
                  <a:gd name="T64" fmla="*/ 157 w 596"/>
                  <a:gd name="T65" fmla="*/ 498 h 595"/>
                  <a:gd name="T66" fmla="*/ 298 w 596"/>
                  <a:gd name="T67" fmla="*/ 104 h 595"/>
                  <a:gd name="T68" fmla="*/ 104 w 596"/>
                  <a:gd name="T69" fmla="*/ 297 h 595"/>
                  <a:gd name="T70" fmla="*/ 298 w 596"/>
                  <a:gd name="T71" fmla="*/ 491 h 595"/>
                  <a:gd name="T72" fmla="*/ 491 w 596"/>
                  <a:gd name="T73" fmla="*/ 297 h 595"/>
                  <a:gd name="T74" fmla="*/ 298 w 596"/>
                  <a:gd name="T75" fmla="*/ 10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6" h="595">
                    <a:moveTo>
                      <a:pt x="157" y="498"/>
                    </a:moveTo>
                    <a:lnTo>
                      <a:pt x="117" y="538"/>
                    </a:lnTo>
                    <a:lnTo>
                      <a:pt x="57" y="478"/>
                    </a:lnTo>
                    <a:lnTo>
                      <a:pt x="97" y="438"/>
                    </a:lnTo>
                    <a:cubicBezTo>
                      <a:pt x="77" y="410"/>
                      <a:pt x="63" y="376"/>
                      <a:pt x="56" y="340"/>
                    </a:cubicBezTo>
                    <a:lnTo>
                      <a:pt x="0" y="340"/>
                    </a:lnTo>
                    <a:lnTo>
                      <a:pt x="0" y="255"/>
                    </a:lnTo>
                    <a:lnTo>
                      <a:pt x="56" y="255"/>
                    </a:lnTo>
                    <a:cubicBezTo>
                      <a:pt x="63" y="219"/>
                      <a:pt x="77" y="186"/>
                      <a:pt x="97" y="157"/>
                    </a:cubicBezTo>
                    <a:lnTo>
                      <a:pt x="57" y="117"/>
                    </a:lnTo>
                    <a:lnTo>
                      <a:pt x="117" y="57"/>
                    </a:lnTo>
                    <a:lnTo>
                      <a:pt x="157" y="97"/>
                    </a:lnTo>
                    <a:cubicBezTo>
                      <a:pt x="186" y="77"/>
                      <a:pt x="219" y="63"/>
                      <a:pt x="255" y="56"/>
                    </a:cubicBezTo>
                    <a:lnTo>
                      <a:pt x="255" y="0"/>
                    </a:lnTo>
                    <a:lnTo>
                      <a:pt x="340" y="0"/>
                    </a:lnTo>
                    <a:lnTo>
                      <a:pt x="340" y="56"/>
                    </a:lnTo>
                    <a:cubicBezTo>
                      <a:pt x="376" y="63"/>
                      <a:pt x="410" y="77"/>
                      <a:pt x="438" y="97"/>
                    </a:cubicBezTo>
                    <a:lnTo>
                      <a:pt x="478" y="57"/>
                    </a:lnTo>
                    <a:lnTo>
                      <a:pt x="538" y="117"/>
                    </a:lnTo>
                    <a:lnTo>
                      <a:pt x="498" y="157"/>
                    </a:lnTo>
                    <a:cubicBezTo>
                      <a:pt x="519" y="186"/>
                      <a:pt x="533" y="219"/>
                      <a:pt x="539" y="255"/>
                    </a:cubicBezTo>
                    <a:lnTo>
                      <a:pt x="596" y="255"/>
                    </a:lnTo>
                    <a:lnTo>
                      <a:pt x="596" y="340"/>
                    </a:lnTo>
                    <a:lnTo>
                      <a:pt x="539" y="340"/>
                    </a:lnTo>
                    <a:cubicBezTo>
                      <a:pt x="533" y="376"/>
                      <a:pt x="519" y="410"/>
                      <a:pt x="498" y="438"/>
                    </a:cubicBezTo>
                    <a:lnTo>
                      <a:pt x="538" y="478"/>
                    </a:lnTo>
                    <a:lnTo>
                      <a:pt x="478" y="538"/>
                    </a:lnTo>
                    <a:lnTo>
                      <a:pt x="438" y="498"/>
                    </a:lnTo>
                    <a:cubicBezTo>
                      <a:pt x="410" y="519"/>
                      <a:pt x="376" y="533"/>
                      <a:pt x="340" y="539"/>
                    </a:cubicBezTo>
                    <a:lnTo>
                      <a:pt x="340" y="595"/>
                    </a:lnTo>
                    <a:lnTo>
                      <a:pt x="255" y="595"/>
                    </a:lnTo>
                    <a:lnTo>
                      <a:pt x="255" y="539"/>
                    </a:lnTo>
                    <a:cubicBezTo>
                      <a:pt x="219" y="533"/>
                      <a:pt x="186" y="519"/>
                      <a:pt x="157" y="498"/>
                    </a:cubicBezTo>
                    <a:close/>
                    <a:moveTo>
                      <a:pt x="298" y="104"/>
                    </a:moveTo>
                    <a:cubicBezTo>
                      <a:pt x="191" y="104"/>
                      <a:pt x="104" y="191"/>
                      <a:pt x="104" y="297"/>
                    </a:cubicBezTo>
                    <a:cubicBezTo>
                      <a:pt x="104" y="404"/>
                      <a:pt x="191" y="491"/>
                      <a:pt x="298" y="491"/>
                    </a:cubicBezTo>
                    <a:cubicBezTo>
                      <a:pt x="405" y="491"/>
                      <a:pt x="491" y="404"/>
                      <a:pt x="491" y="297"/>
                    </a:cubicBezTo>
                    <a:cubicBezTo>
                      <a:pt x="491" y="191"/>
                      <a:pt x="405" y="104"/>
                      <a:pt x="29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id="{EE13A70F-0741-4817-9563-516861F99EF7}"/>
              </a:ext>
            </a:extLst>
          </p:cNvPr>
          <p:cNvCxnSpPr>
            <a:cxnSpLocks/>
          </p:cNvCxnSpPr>
          <p:nvPr/>
        </p:nvCxnSpPr>
        <p:spPr bwMode="auto">
          <a:xfrm>
            <a:off x="3996529" y="4215004"/>
            <a:ext cx="79240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" name="Равнобедренный треугольник 306">
            <a:extLst>
              <a:ext uri="{FF2B5EF4-FFF2-40B4-BE49-F238E27FC236}">
                <a16:creationId xmlns:a16="http://schemas.microsoft.com/office/drawing/2014/main" id="{0C658A9E-9FA2-473A-B96D-D4D63289DD98}"/>
              </a:ext>
            </a:extLst>
          </p:cNvPr>
          <p:cNvSpPr/>
          <p:nvPr/>
        </p:nvSpPr>
        <p:spPr>
          <a:xfrm rot="5400000">
            <a:off x="4217464" y="4183733"/>
            <a:ext cx="67279" cy="5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8" name="Прямая соединительная линия 307">
            <a:extLst>
              <a:ext uri="{FF2B5EF4-FFF2-40B4-BE49-F238E27FC236}">
                <a16:creationId xmlns:a16="http://schemas.microsoft.com/office/drawing/2014/main" id="{C341E1B6-F69C-410B-810C-1C190EF8673A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8931" y="3604539"/>
            <a:ext cx="0" cy="61046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2" name="Прямоугольник: скругленные углы 311">
            <a:extLst>
              <a:ext uri="{FF2B5EF4-FFF2-40B4-BE49-F238E27FC236}">
                <a16:creationId xmlns:a16="http://schemas.microsoft.com/office/drawing/2014/main" id="{E291150A-3F85-4DCD-B8AD-87D71A24F2AF}"/>
              </a:ext>
            </a:extLst>
          </p:cNvPr>
          <p:cNvSpPr/>
          <p:nvPr/>
        </p:nvSpPr>
        <p:spPr>
          <a:xfrm>
            <a:off x="10244517" y="2726360"/>
            <a:ext cx="1003387" cy="11636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4210E074-D9E5-456B-AB01-0644F927ACD3}"/>
              </a:ext>
            </a:extLst>
          </p:cNvPr>
          <p:cNvSpPr txBox="1"/>
          <p:nvPr/>
        </p:nvSpPr>
        <p:spPr>
          <a:xfrm>
            <a:off x="10224669" y="2790433"/>
            <a:ext cx="10692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CIM </a:t>
            </a:r>
            <a:r>
              <a:rPr lang="ru-RU" sz="1000" dirty="0"/>
              <a:t>портал</a:t>
            </a:r>
          </a:p>
          <a:p>
            <a:endParaRPr lang="ru-RU" sz="1000" dirty="0"/>
          </a:p>
          <a:p>
            <a:r>
              <a:rPr lang="ru-RU" sz="1000" dirty="0"/>
              <a:t>ЦИМ</a:t>
            </a:r>
          </a:p>
          <a:p>
            <a:r>
              <a:rPr lang="ru-RU" sz="1000" dirty="0"/>
              <a:t>перспективного планирования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F52D936-0AB2-4F92-9C5B-99A4C4471ACF}"/>
              </a:ext>
            </a:extLst>
          </p:cNvPr>
          <p:cNvGrpSpPr/>
          <p:nvPr/>
        </p:nvGrpSpPr>
        <p:grpSpPr>
          <a:xfrm>
            <a:off x="9986454" y="3250934"/>
            <a:ext cx="228600" cy="67279"/>
            <a:chOff x="10317480" y="3258536"/>
            <a:chExt cx="228600" cy="67279"/>
          </a:xfrm>
        </p:grpSpPr>
        <p:cxnSp>
          <p:nvCxnSpPr>
            <p:cNvPr id="315" name="Прямая соединительная линия 314">
              <a:extLst>
                <a:ext uri="{FF2B5EF4-FFF2-40B4-BE49-F238E27FC236}">
                  <a16:creationId xmlns:a16="http://schemas.microsoft.com/office/drawing/2014/main" id="{8C24CB4A-D341-4896-8242-4D3DC41CD0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17480" y="3294447"/>
              <a:ext cx="228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6" name="Равнобедренный треугольник 315">
              <a:extLst>
                <a:ext uri="{FF2B5EF4-FFF2-40B4-BE49-F238E27FC236}">
                  <a16:creationId xmlns:a16="http://schemas.microsoft.com/office/drawing/2014/main" id="{C95586DC-38FF-47D5-8831-F8D1604C6AE3}"/>
                </a:ext>
              </a:extLst>
            </p:cNvPr>
            <p:cNvSpPr/>
            <p:nvPr/>
          </p:nvSpPr>
          <p:spPr>
            <a:xfrm rot="5400000">
              <a:off x="10391387" y="326317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5FF24DBB-3772-420B-9E10-50E5256CE795}"/>
              </a:ext>
            </a:extLst>
          </p:cNvPr>
          <p:cNvGrpSpPr/>
          <p:nvPr/>
        </p:nvGrpSpPr>
        <p:grpSpPr>
          <a:xfrm>
            <a:off x="999794" y="4181364"/>
            <a:ext cx="228600" cy="67279"/>
            <a:chOff x="10317480" y="3258536"/>
            <a:chExt cx="228600" cy="67279"/>
          </a:xfrm>
        </p:grpSpPr>
        <p:cxnSp>
          <p:nvCxnSpPr>
            <p:cNvPr id="318" name="Прямая соединительная линия 317">
              <a:extLst>
                <a:ext uri="{FF2B5EF4-FFF2-40B4-BE49-F238E27FC236}">
                  <a16:creationId xmlns:a16="http://schemas.microsoft.com/office/drawing/2014/main" id="{27D24E9B-D04D-4CEE-9988-55A026EC89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17480" y="3294447"/>
              <a:ext cx="228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9" name="Равнобедренный треугольник 318">
              <a:extLst>
                <a:ext uri="{FF2B5EF4-FFF2-40B4-BE49-F238E27FC236}">
                  <a16:creationId xmlns:a16="http://schemas.microsoft.com/office/drawing/2014/main" id="{15EDAA77-CF9B-4D07-A31D-3BBD47A0F6E2}"/>
                </a:ext>
              </a:extLst>
            </p:cNvPr>
            <p:cNvSpPr/>
            <p:nvPr/>
          </p:nvSpPr>
          <p:spPr>
            <a:xfrm rot="5400000">
              <a:off x="10391387" y="326317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3427ECB-7F9C-49A9-BADE-7BDC87B6DB61}"/>
              </a:ext>
            </a:extLst>
          </p:cNvPr>
          <p:cNvSpPr txBox="1"/>
          <p:nvPr/>
        </p:nvSpPr>
        <p:spPr>
          <a:xfrm>
            <a:off x="4998379" y="3769849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Из внешней</a:t>
            </a:r>
          </a:p>
          <a:p>
            <a:r>
              <a:rPr lang="ru-RU" sz="900" dirty="0"/>
              <a:t>Инф. системы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A73002B7-54B5-4443-9434-B255EFDAB6C0}"/>
              </a:ext>
            </a:extLst>
          </p:cNvPr>
          <p:cNvSpPr txBox="1"/>
          <p:nvPr/>
        </p:nvSpPr>
        <p:spPr>
          <a:xfrm>
            <a:off x="5942878" y="3769849"/>
            <a:ext cx="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От других</a:t>
            </a:r>
          </a:p>
          <a:p>
            <a:r>
              <a:rPr lang="ru-RU" sz="900" dirty="0"/>
              <a:t> ДЦ</a:t>
            </a:r>
          </a:p>
        </p:txBody>
      </p:sp>
      <p:cxnSp>
        <p:nvCxnSpPr>
          <p:cNvPr id="322" name="Соединитель: уступ 321">
            <a:extLst>
              <a:ext uri="{FF2B5EF4-FFF2-40B4-BE49-F238E27FC236}">
                <a16:creationId xmlns:a16="http://schemas.microsoft.com/office/drawing/2014/main" id="{331866AD-22AF-4221-B6C0-9A3FC1D26A3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684961" y="3777790"/>
            <a:ext cx="524669" cy="41356"/>
          </a:xfrm>
          <a:prstGeom prst="bentConnector3">
            <a:avLst>
              <a:gd name="adj1" fmla="val 529"/>
            </a:avLst>
          </a:prstGeom>
          <a:ln w="19050"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3" name="Блок-схема: объединение 322">
            <a:extLst>
              <a:ext uri="{FF2B5EF4-FFF2-40B4-BE49-F238E27FC236}">
                <a16:creationId xmlns:a16="http://schemas.microsoft.com/office/drawing/2014/main" id="{5BF181F9-CCA4-493E-8B0F-4102E3029634}"/>
              </a:ext>
            </a:extLst>
          </p:cNvPr>
          <p:cNvSpPr/>
          <p:nvPr/>
        </p:nvSpPr>
        <p:spPr bwMode="auto">
          <a:xfrm flipH="1" flipV="1">
            <a:off x="5888438" y="3740519"/>
            <a:ext cx="74772" cy="68408"/>
          </a:xfrm>
          <a:prstGeom prst="flowChartMerg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4" name="Соединитель: уступ 323">
            <a:extLst>
              <a:ext uri="{FF2B5EF4-FFF2-40B4-BE49-F238E27FC236}">
                <a16:creationId xmlns:a16="http://schemas.microsoft.com/office/drawing/2014/main" id="{B838311F-6FC2-4DD3-9A6D-4FBAE62971FB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5553791" y="3771420"/>
            <a:ext cx="524669" cy="54096"/>
          </a:xfrm>
          <a:prstGeom prst="bentConnector3">
            <a:avLst>
              <a:gd name="adj1" fmla="val 983"/>
            </a:avLst>
          </a:prstGeom>
          <a:ln w="19050"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5" name="Блок-схема: объединение 324">
            <a:extLst>
              <a:ext uri="{FF2B5EF4-FFF2-40B4-BE49-F238E27FC236}">
                <a16:creationId xmlns:a16="http://schemas.microsoft.com/office/drawing/2014/main" id="{0E99418A-A426-4567-8B68-7CFC13BA0DB0}"/>
              </a:ext>
            </a:extLst>
          </p:cNvPr>
          <p:cNvSpPr/>
          <p:nvPr/>
        </p:nvSpPr>
        <p:spPr bwMode="auto">
          <a:xfrm flipH="1" flipV="1">
            <a:off x="5800983" y="3743773"/>
            <a:ext cx="74772" cy="68408"/>
          </a:xfrm>
          <a:prstGeom prst="flowChartMerg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09D05D4-A9C9-4CDC-90E6-78EA2C1B5A56}"/>
              </a:ext>
            </a:extLst>
          </p:cNvPr>
          <p:cNvGrpSpPr/>
          <p:nvPr/>
        </p:nvGrpSpPr>
        <p:grpSpPr>
          <a:xfrm>
            <a:off x="2222535" y="3088371"/>
            <a:ext cx="406886" cy="406886"/>
            <a:chOff x="2932059" y="4325717"/>
            <a:chExt cx="787886" cy="78788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083F938E-3ACF-4D8F-B118-863C62C382EC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596C5C4-1D0E-4D59-8970-8349990A1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grpSp>
        <p:nvGrpSpPr>
          <p:cNvPr id="229" name="Группа 228">
            <a:extLst>
              <a:ext uri="{FF2B5EF4-FFF2-40B4-BE49-F238E27FC236}">
                <a16:creationId xmlns:a16="http://schemas.microsoft.com/office/drawing/2014/main" id="{6729D6CE-B981-4B79-9795-A542BDC98232}"/>
              </a:ext>
            </a:extLst>
          </p:cNvPr>
          <p:cNvGrpSpPr/>
          <p:nvPr/>
        </p:nvGrpSpPr>
        <p:grpSpPr>
          <a:xfrm>
            <a:off x="2220273" y="4013568"/>
            <a:ext cx="406886" cy="406886"/>
            <a:chOff x="2932059" y="4325717"/>
            <a:chExt cx="787886" cy="787886"/>
          </a:xfrm>
        </p:grpSpPr>
        <p:sp>
          <p:nvSpPr>
            <p:cNvPr id="230" name="Овал 229">
              <a:extLst>
                <a:ext uri="{FF2B5EF4-FFF2-40B4-BE49-F238E27FC236}">
                  <a16:creationId xmlns:a16="http://schemas.microsoft.com/office/drawing/2014/main" id="{9F5E6BF2-46E0-44B6-A9EE-73A74EAEE03E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1" name="Рисунок 230">
              <a:extLst>
                <a:ext uri="{FF2B5EF4-FFF2-40B4-BE49-F238E27FC236}">
                  <a16:creationId xmlns:a16="http://schemas.microsoft.com/office/drawing/2014/main" id="{F24EE7F2-BAA2-4735-96DA-1908B9B3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grpSp>
        <p:nvGrpSpPr>
          <p:cNvPr id="247" name="Группа 246">
            <a:extLst>
              <a:ext uri="{FF2B5EF4-FFF2-40B4-BE49-F238E27FC236}">
                <a16:creationId xmlns:a16="http://schemas.microsoft.com/office/drawing/2014/main" id="{510A40BA-F00F-49D0-832C-5D19EAD25886}"/>
              </a:ext>
            </a:extLst>
          </p:cNvPr>
          <p:cNvGrpSpPr/>
          <p:nvPr/>
        </p:nvGrpSpPr>
        <p:grpSpPr>
          <a:xfrm>
            <a:off x="2240146" y="2539138"/>
            <a:ext cx="406886" cy="406886"/>
            <a:chOff x="2932059" y="4325717"/>
            <a:chExt cx="787886" cy="787886"/>
          </a:xfrm>
        </p:grpSpPr>
        <p:sp>
          <p:nvSpPr>
            <p:cNvPr id="248" name="Овал 247">
              <a:extLst>
                <a:ext uri="{FF2B5EF4-FFF2-40B4-BE49-F238E27FC236}">
                  <a16:creationId xmlns:a16="http://schemas.microsoft.com/office/drawing/2014/main" id="{1809AF50-B509-48ED-953A-DAA8AC5A5AB2}"/>
                </a:ext>
              </a:extLst>
            </p:cNvPr>
            <p:cNvSpPr/>
            <p:nvPr/>
          </p:nvSpPr>
          <p:spPr bwMode="auto">
            <a:xfrm>
              <a:off x="2932059" y="4325717"/>
              <a:ext cx="787886" cy="787886"/>
            </a:xfrm>
            <a:prstGeom prst="ellipse">
              <a:avLst/>
            </a:prstGeom>
            <a:solidFill>
              <a:srgbClr val="003C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9" name="Рисунок 248">
              <a:extLst>
                <a:ext uri="{FF2B5EF4-FFF2-40B4-BE49-F238E27FC236}">
                  <a16:creationId xmlns:a16="http://schemas.microsoft.com/office/drawing/2014/main" id="{1835078E-573B-44B0-A86C-754F65A63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55" y="4411455"/>
              <a:ext cx="557894" cy="616409"/>
            </a:xfrm>
            <a:prstGeom prst="rect">
              <a:avLst/>
            </a:prstGeom>
          </p:spPr>
        </p:pic>
      </p:grpSp>
      <p:sp>
        <p:nvSpPr>
          <p:cNvPr id="373" name="Прямоугольник: скругленные углы 372">
            <a:extLst>
              <a:ext uri="{FF2B5EF4-FFF2-40B4-BE49-F238E27FC236}">
                <a16:creationId xmlns:a16="http://schemas.microsoft.com/office/drawing/2014/main" id="{7329A9FC-61B1-4340-8DED-6B5AFD257C94}"/>
              </a:ext>
            </a:extLst>
          </p:cNvPr>
          <p:cNvSpPr/>
          <p:nvPr/>
        </p:nvSpPr>
        <p:spPr>
          <a:xfrm rot="5400000">
            <a:off x="10974231" y="2911015"/>
            <a:ext cx="1684175" cy="6696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4" name="Группа 373">
            <a:extLst>
              <a:ext uri="{FF2B5EF4-FFF2-40B4-BE49-F238E27FC236}">
                <a16:creationId xmlns:a16="http://schemas.microsoft.com/office/drawing/2014/main" id="{D8FCC042-2E11-4A90-B344-AC79062AE867}"/>
              </a:ext>
            </a:extLst>
          </p:cNvPr>
          <p:cNvGrpSpPr/>
          <p:nvPr/>
        </p:nvGrpSpPr>
        <p:grpSpPr>
          <a:xfrm>
            <a:off x="11629943" y="2480698"/>
            <a:ext cx="339103" cy="343028"/>
            <a:chOff x="2459038" y="4594225"/>
            <a:chExt cx="685800" cy="693738"/>
          </a:xfrm>
        </p:grpSpPr>
        <p:sp>
          <p:nvSpPr>
            <p:cNvPr id="441" name="Oval 291">
              <a:extLst>
                <a:ext uri="{FF2B5EF4-FFF2-40B4-BE49-F238E27FC236}">
                  <a16:creationId xmlns:a16="http://schemas.microsoft.com/office/drawing/2014/main" id="{3F066E49-D893-4287-83EA-040511D17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038" y="4594225"/>
              <a:ext cx="685800" cy="693738"/>
            </a:xfrm>
            <a:prstGeom prst="ellipse">
              <a:avLst/>
            </a:pr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Rectangle 292">
              <a:extLst>
                <a:ext uri="{FF2B5EF4-FFF2-40B4-BE49-F238E27FC236}">
                  <a16:creationId xmlns:a16="http://schemas.microsoft.com/office/drawing/2014/main" id="{7FBB1ACB-569F-4343-B2F2-960CFBF9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4940300"/>
              <a:ext cx="382587" cy="234950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Rectangle 293">
              <a:extLst>
                <a:ext uri="{FF2B5EF4-FFF2-40B4-BE49-F238E27FC236}">
                  <a16:creationId xmlns:a16="http://schemas.microsoft.com/office/drawing/2014/main" id="{10D60570-7B7F-4BFD-BB92-DC677D044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4940300"/>
              <a:ext cx="382587" cy="234950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Rectangle 294">
              <a:extLst>
                <a:ext uri="{FF2B5EF4-FFF2-40B4-BE49-F238E27FC236}">
                  <a16:creationId xmlns:a16="http://schemas.microsoft.com/office/drawing/2014/main" id="{409D81BB-E738-4670-8AB0-977412DEB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263" y="4916488"/>
              <a:ext cx="77787" cy="476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Line 295">
              <a:extLst>
                <a:ext uri="{FF2B5EF4-FFF2-40B4-BE49-F238E27FC236}">
                  <a16:creationId xmlns:a16="http://schemas.microsoft.com/office/drawing/2014/main" id="{958D9A9D-B3B4-44F2-80B6-CA7AF9617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0525" y="4703763"/>
              <a:ext cx="12700" cy="23653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Line 296">
              <a:extLst>
                <a:ext uri="{FF2B5EF4-FFF2-40B4-BE49-F238E27FC236}">
                  <a16:creationId xmlns:a16="http://schemas.microsoft.com/office/drawing/2014/main" id="{669F69BE-EDB3-4C61-B99C-93BC97E28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2263" y="4703763"/>
              <a:ext cx="12700" cy="236538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Line 297">
              <a:extLst>
                <a:ext uri="{FF2B5EF4-FFF2-40B4-BE49-F238E27FC236}">
                  <a16:creationId xmlns:a16="http://schemas.microsoft.com/office/drawing/2014/main" id="{5FA3A100-C63E-4B76-B06B-627849AA1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4963" y="4703763"/>
              <a:ext cx="55562" cy="0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298">
              <a:extLst>
                <a:ext uri="{FF2B5EF4-FFF2-40B4-BE49-F238E27FC236}">
                  <a16:creationId xmlns:a16="http://schemas.microsoft.com/office/drawing/2014/main" id="{162A2B53-9617-441F-8516-FC4B245E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4616450"/>
              <a:ext cx="142875" cy="87313"/>
            </a:xfrm>
            <a:custGeom>
              <a:avLst/>
              <a:gdLst>
                <a:gd name="T0" fmla="*/ 0 w 90"/>
                <a:gd name="T1" fmla="*/ 29 h 55"/>
                <a:gd name="T2" fmla="*/ 39 w 90"/>
                <a:gd name="T3" fmla="*/ 38 h 55"/>
                <a:gd name="T4" fmla="*/ 90 w 90"/>
                <a:gd name="T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55">
                  <a:moveTo>
                    <a:pt x="0" y="29"/>
                  </a:moveTo>
                  <a:cubicBezTo>
                    <a:pt x="9" y="55"/>
                    <a:pt x="27" y="50"/>
                    <a:pt x="39" y="38"/>
                  </a:cubicBezTo>
                  <a:cubicBezTo>
                    <a:pt x="54" y="23"/>
                    <a:pt x="62" y="0"/>
                    <a:pt x="90" y="29"/>
                  </a:cubicBezTo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Rectangle 299">
              <a:extLst>
                <a:ext uri="{FF2B5EF4-FFF2-40B4-BE49-F238E27FC236}">
                  <a16:creationId xmlns:a16="http://schemas.microsoft.com/office/drawing/2014/main" id="{A30F39E6-6C85-41E1-922A-9150BCC12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091113"/>
              <a:ext cx="76200" cy="57150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Rectangle 300">
              <a:extLst>
                <a:ext uri="{FF2B5EF4-FFF2-40B4-BE49-F238E27FC236}">
                  <a16:creationId xmlns:a16="http://schemas.microsoft.com/office/drawing/2014/main" id="{AA703829-9365-4FE8-8726-BC885B6C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5091113"/>
              <a:ext cx="76200" cy="57150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Rectangle 301">
              <a:extLst>
                <a:ext uri="{FF2B5EF4-FFF2-40B4-BE49-F238E27FC236}">
                  <a16:creationId xmlns:a16="http://schemas.microsoft.com/office/drawing/2014/main" id="{C72A5A2E-1A53-4A88-8D50-4CDBDF20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5002213"/>
              <a:ext cx="44450" cy="349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Rectangle 302">
              <a:extLst>
                <a:ext uri="{FF2B5EF4-FFF2-40B4-BE49-F238E27FC236}">
                  <a16:creationId xmlns:a16="http://schemas.microsoft.com/office/drawing/2014/main" id="{8807C61D-2B8C-48A5-A06A-8A1384F7A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5002213"/>
              <a:ext cx="44450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Rectangle 303">
              <a:extLst>
                <a:ext uri="{FF2B5EF4-FFF2-40B4-BE49-F238E27FC236}">
                  <a16:creationId xmlns:a16="http://schemas.microsoft.com/office/drawing/2014/main" id="{A71C8EA0-0257-4553-AF7C-3004C3D8D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8" y="5002213"/>
              <a:ext cx="44450" cy="349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Rectangle 304">
              <a:extLst>
                <a:ext uri="{FF2B5EF4-FFF2-40B4-BE49-F238E27FC236}">
                  <a16:creationId xmlns:a16="http://schemas.microsoft.com/office/drawing/2014/main" id="{C1E53869-1501-4A32-A832-C39260A84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8" y="5002213"/>
              <a:ext cx="44450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Rectangle 305">
              <a:extLst>
                <a:ext uri="{FF2B5EF4-FFF2-40B4-BE49-F238E27FC236}">
                  <a16:creationId xmlns:a16="http://schemas.microsoft.com/office/drawing/2014/main" id="{5B2C2B57-1AD7-4FD2-A40F-631A744E1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5002213"/>
              <a:ext cx="42862" cy="3492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Rectangle 306">
              <a:extLst>
                <a:ext uri="{FF2B5EF4-FFF2-40B4-BE49-F238E27FC236}">
                  <a16:creationId xmlns:a16="http://schemas.microsoft.com/office/drawing/2014/main" id="{20955F1B-C5B9-4964-A9AB-B1B9150EC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5002213"/>
              <a:ext cx="42862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Rectangle 307">
              <a:extLst>
                <a:ext uri="{FF2B5EF4-FFF2-40B4-BE49-F238E27FC236}">
                  <a16:creationId xmlns:a16="http://schemas.microsoft.com/office/drawing/2014/main" id="{5B371043-48F7-4B1E-9FF1-ADADE4C27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002213"/>
              <a:ext cx="42862" cy="349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Rectangle 308">
              <a:extLst>
                <a:ext uri="{FF2B5EF4-FFF2-40B4-BE49-F238E27FC236}">
                  <a16:creationId xmlns:a16="http://schemas.microsoft.com/office/drawing/2014/main" id="{EC69E3F1-08FC-4D98-9FC7-AE89974D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002213"/>
              <a:ext cx="42862" cy="3492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5" name="Группа 374">
            <a:extLst>
              <a:ext uri="{FF2B5EF4-FFF2-40B4-BE49-F238E27FC236}">
                <a16:creationId xmlns:a16="http://schemas.microsoft.com/office/drawing/2014/main" id="{62211AB5-BB16-46FC-8EAF-09CA5D76116D}"/>
              </a:ext>
            </a:extLst>
          </p:cNvPr>
          <p:cNvGrpSpPr/>
          <p:nvPr/>
        </p:nvGrpSpPr>
        <p:grpSpPr>
          <a:xfrm>
            <a:off x="11645777" y="2829299"/>
            <a:ext cx="339103" cy="343028"/>
            <a:chOff x="3470275" y="4594225"/>
            <a:chExt cx="685800" cy="693738"/>
          </a:xfrm>
        </p:grpSpPr>
        <p:sp>
          <p:nvSpPr>
            <p:cNvPr id="418" name="Oval 315">
              <a:extLst>
                <a:ext uri="{FF2B5EF4-FFF2-40B4-BE49-F238E27FC236}">
                  <a16:creationId xmlns:a16="http://schemas.microsoft.com/office/drawing/2014/main" id="{870249A4-B62D-446A-BB8E-6DEDBB77D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275" y="4594225"/>
              <a:ext cx="685800" cy="693738"/>
            </a:xfrm>
            <a:prstGeom prst="ellipse">
              <a:avLst/>
            </a:pr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316">
              <a:extLst>
                <a:ext uri="{FF2B5EF4-FFF2-40B4-BE49-F238E27FC236}">
                  <a16:creationId xmlns:a16="http://schemas.microsoft.com/office/drawing/2014/main" id="{68D6CA21-54CD-4FDE-B00C-EE2792F95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4694238"/>
              <a:ext cx="314325" cy="487363"/>
            </a:xfrm>
            <a:custGeom>
              <a:avLst/>
              <a:gdLst>
                <a:gd name="T0" fmla="*/ 6 w 535"/>
                <a:gd name="T1" fmla="*/ 825 h 825"/>
                <a:gd name="T2" fmla="*/ 529 w 535"/>
                <a:gd name="T3" fmla="*/ 825 h 825"/>
                <a:gd name="T4" fmla="*/ 535 w 535"/>
                <a:gd name="T5" fmla="*/ 819 h 825"/>
                <a:gd name="T6" fmla="*/ 535 w 535"/>
                <a:gd name="T7" fmla="*/ 6 h 825"/>
                <a:gd name="T8" fmla="*/ 529 w 535"/>
                <a:gd name="T9" fmla="*/ 0 h 825"/>
                <a:gd name="T10" fmla="*/ 6 w 535"/>
                <a:gd name="T11" fmla="*/ 0 h 825"/>
                <a:gd name="T12" fmla="*/ 0 w 535"/>
                <a:gd name="T13" fmla="*/ 6 h 825"/>
                <a:gd name="T14" fmla="*/ 0 w 535"/>
                <a:gd name="T15" fmla="*/ 819 h 825"/>
                <a:gd name="T16" fmla="*/ 6 w 535"/>
                <a:gd name="T17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825">
                  <a:moveTo>
                    <a:pt x="6" y="825"/>
                  </a:moveTo>
                  <a:lnTo>
                    <a:pt x="529" y="825"/>
                  </a:lnTo>
                  <a:cubicBezTo>
                    <a:pt x="532" y="825"/>
                    <a:pt x="535" y="823"/>
                    <a:pt x="535" y="819"/>
                  </a:cubicBezTo>
                  <a:lnTo>
                    <a:pt x="535" y="6"/>
                  </a:lnTo>
                  <a:cubicBezTo>
                    <a:pt x="535" y="2"/>
                    <a:pt x="532" y="0"/>
                    <a:pt x="529" y="0"/>
                  </a:cubicBezTo>
                  <a:lnTo>
                    <a:pt x="6" y="0"/>
                  </a:lnTo>
                  <a:cubicBezTo>
                    <a:pt x="2" y="0"/>
                    <a:pt x="0" y="2"/>
                    <a:pt x="0" y="6"/>
                  </a:cubicBezTo>
                  <a:lnTo>
                    <a:pt x="0" y="819"/>
                  </a:lnTo>
                  <a:cubicBezTo>
                    <a:pt x="0" y="823"/>
                    <a:pt x="2" y="825"/>
                    <a:pt x="6" y="825"/>
                  </a:cubicBezTo>
                  <a:close/>
                </a:path>
              </a:pathLst>
            </a:cu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317">
              <a:extLst>
                <a:ext uri="{FF2B5EF4-FFF2-40B4-BE49-F238E27FC236}">
                  <a16:creationId xmlns:a16="http://schemas.microsoft.com/office/drawing/2014/main" id="{109A801C-23E2-407B-B8D2-27A90E81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188" y="4694238"/>
              <a:ext cx="314325" cy="487363"/>
            </a:xfrm>
            <a:custGeom>
              <a:avLst/>
              <a:gdLst>
                <a:gd name="T0" fmla="*/ 6 w 535"/>
                <a:gd name="T1" fmla="*/ 825 h 825"/>
                <a:gd name="T2" fmla="*/ 529 w 535"/>
                <a:gd name="T3" fmla="*/ 825 h 825"/>
                <a:gd name="T4" fmla="*/ 535 w 535"/>
                <a:gd name="T5" fmla="*/ 819 h 825"/>
                <a:gd name="T6" fmla="*/ 535 w 535"/>
                <a:gd name="T7" fmla="*/ 6 h 825"/>
                <a:gd name="T8" fmla="*/ 529 w 535"/>
                <a:gd name="T9" fmla="*/ 0 h 825"/>
                <a:gd name="T10" fmla="*/ 6 w 535"/>
                <a:gd name="T11" fmla="*/ 0 h 825"/>
                <a:gd name="T12" fmla="*/ 0 w 535"/>
                <a:gd name="T13" fmla="*/ 6 h 825"/>
                <a:gd name="T14" fmla="*/ 0 w 535"/>
                <a:gd name="T15" fmla="*/ 819 h 825"/>
                <a:gd name="T16" fmla="*/ 6 w 535"/>
                <a:gd name="T17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825">
                  <a:moveTo>
                    <a:pt x="6" y="825"/>
                  </a:moveTo>
                  <a:lnTo>
                    <a:pt x="529" y="825"/>
                  </a:lnTo>
                  <a:cubicBezTo>
                    <a:pt x="532" y="825"/>
                    <a:pt x="535" y="823"/>
                    <a:pt x="535" y="819"/>
                  </a:cubicBezTo>
                  <a:lnTo>
                    <a:pt x="535" y="6"/>
                  </a:lnTo>
                  <a:cubicBezTo>
                    <a:pt x="535" y="2"/>
                    <a:pt x="532" y="0"/>
                    <a:pt x="529" y="0"/>
                  </a:cubicBezTo>
                  <a:lnTo>
                    <a:pt x="6" y="0"/>
                  </a:lnTo>
                  <a:cubicBezTo>
                    <a:pt x="2" y="0"/>
                    <a:pt x="0" y="2"/>
                    <a:pt x="0" y="6"/>
                  </a:cubicBezTo>
                  <a:lnTo>
                    <a:pt x="0" y="819"/>
                  </a:lnTo>
                  <a:cubicBezTo>
                    <a:pt x="0" y="823"/>
                    <a:pt x="2" y="825"/>
                    <a:pt x="6" y="825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Rectangle 318">
              <a:extLst>
                <a:ext uri="{FF2B5EF4-FFF2-40B4-BE49-F238E27FC236}">
                  <a16:creationId xmlns:a16="http://schemas.microsoft.com/office/drawing/2014/main" id="{34F51AB7-9FF7-49BB-BCD1-DF34FE27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5060950"/>
              <a:ext cx="76200" cy="92075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Rectangle 319">
              <a:extLst>
                <a:ext uri="{FF2B5EF4-FFF2-40B4-BE49-F238E27FC236}">
                  <a16:creationId xmlns:a16="http://schemas.microsoft.com/office/drawing/2014/main" id="{18AC39DA-5DF6-4079-9B21-ED654387C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5060950"/>
              <a:ext cx="76200" cy="92075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Rectangle 320">
              <a:extLst>
                <a:ext uri="{FF2B5EF4-FFF2-40B4-BE49-F238E27FC236}">
                  <a16:creationId xmlns:a16="http://schemas.microsoft.com/office/drawing/2014/main" id="{F95CA86E-0C0B-4C63-A6F0-3AF108C1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9530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Rectangle 321">
              <a:extLst>
                <a:ext uri="{FF2B5EF4-FFF2-40B4-BE49-F238E27FC236}">
                  <a16:creationId xmlns:a16="http://schemas.microsoft.com/office/drawing/2014/main" id="{BB6FC075-8EC3-4B12-BA3D-8D78FB4D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9530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Rectangle 322">
              <a:extLst>
                <a:ext uri="{FF2B5EF4-FFF2-40B4-BE49-F238E27FC236}">
                  <a16:creationId xmlns:a16="http://schemas.microsoft.com/office/drawing/2014/main" id="{D3029A17-A8CC-4F3C-8FD5-46A236625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953000"/>
              <a:ext cx="38100" cy="619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Rectangle 323">
              <a:extLst>
                <a:ext uri="{FF2B5EF4-FFF2-40B4-BE49-F238E27FC236}">
                  <a16:creationId xmlns:a16="http://schemas.microsoft.com/office/drawing/2014/main" id="{68E6A5CA-1350-48DC-97FA-B82537329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953000"/>
              <a:ext cx="38100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Rectangle 324">
              <a:extLst>
                <a:ext uri="{FF2B5EF4-FFF2-40B4-BE49-F238E27FC236}">
                  <a16:creationId xmlns:a16="http://schemas.microsoft.com/office/drawing/2014/main" id="{91A1D7C8-3F62-4FB3-8736-D3D447A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9530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Rectangle 325">
              <a:extLst>
                <a:ext uri="{FF2B5EF4-FFF2-40B4-BE49-F238E27FC236}">
                  <a16:creationId xmlns:a16="http://schemas.microsoft.com/office/drawing/2014/main" id="{5785D379-9086-4FAF-8FDB-3F4F00BC6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9530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Rectangle 326">
              <a:extLst>
                <a:ext uri="{FF2B5EF4-FFF2-40B4-BE49-F238E27FC236}">
                  <a16:creationId xmlns:a16="http://schemas.microsoft.com/office/drawing/2014/main" id="{669950F2-5FA7-42F9-B2DE-93BF2993A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748213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Rectangle 327">
              <a:extLst>
                <a:ext uri="{FF2B5EF4-FFF2-40B4-BE49-F238E27FC236}">
                  <a16:creationId xmlns:a16="http://schemas.microsoft.com/office/drawing/2014/main" id="{E936BAE8-E8CB-46EE-BC8B-172F0CEA2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748213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Rectangle 328">
              <a:extLst>
                <a:ext uri="{FF2B5EF4-FFF2-40B4-BE49-F238E27FC236}">
                  <a16:creationId xmlns:a16="http://schemas.microsoft.com/office/drawing/2014/main" id="{F6DB928E-DA67-4D2A-A171-699DD6950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748213"/>
              <a:ext cx="38100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Rectangle 329">
              <a:extLst>
                <a:ext uri="{FF2B5EF4-FFF2-40B4-BE49-F238E27FC236}">
                  <a16:creationId xmlns:a16="http://schemas.microsoft.com/office/drawing/2014/main" id="{819EC2F9-8DBF-4AF9-861C-AE7CCA82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748213"/>
              <a:ext cx="38100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Rectangle 330">
              <a:extLst>
                <a:ext uri="{FF2B5EF4-FFF2-40B4-BE49-F238E27FC236}">
                  <a16:creationId xmlns:a16="http://schemas.microsoft.com/office/drawing/2014/main" id="{31D41383-9D42-47E6-BE4A-FA07AF88E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748213"/>
              <a:ext cx="39687" cy="619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Rectangle 331">
              <a:extLst>
                <a:ext uri="{FF2B5EF4-FFF2-40B4-BE49-F238E27FC236}">
                  <a16:creationId xmlns:a16="http://schemas.microsoft.com/office/drawing/2014/main" id="{60167588-09EF-4209-B200-112B110F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748213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Rectangle 332">
              <a:extLst>
                <a:ext uri="{FF2B5EF4-FFF2-40B4-BE49-F238E27FC236}">
                  <a16:creationId xmlns:a16="http://schemas.microsoft.com/office/drawing/2014/main" id="{21F9D5BC-0BEE-4ABD-BF72-36EA377F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8514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Rectangle 333">
              <a:extLst>
                <a:ext uri="{FF2B5EF4-FFF2-40B4-BE49-F238E27FC236}">
                  <a16:creationId xmlns:a16="http://schemas.microsoft.com/office/drawing/2014/main" id="{CF5ADDD1-8194-49E6-B39F-B5B338DDB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38" y="48514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Rectangle 334">
              <a:extLst>
                <a:ext uri="{FF2B5EF4-FFF2-40B4-BE49-F238E27FC236}">
                  <a16:creationId xmlns:a16="http://schemas.microsoft.com/office/drawing/2014/main" id="{0A06EA53-5848-46FD-BD4E-2D4BF29A9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851400"/>
              <a:ext cx="38100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Rectangle 335">
              <a:extLst>
                <a:ext uri="{FF2B5EF4-FFF2-40B4-BE49-F238E27FC236}">
                  <a16:creationId xmlns:a16="http://schemas.microsoft.com/office/drawing/2014/main" id="{840042B3-D2C1-4EF8-9DCC-C4174FCD6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4851400"/>
              <a:ext cx="38100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Rectangle 336">
              <a:extLst>
                <a:ext uri="{FF2B5EF4-FFF2-40B4-BE49-F238E27FC236}">
                  <a16:creationId xmlns:a16="http://schemas.microsoft.com/office/drawing/2014/main" id="{0C9B79EE-696F-4067-9FB3-CE8616E54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851400"/>
              <a:ext cx="39687" cy="61913"/>
            </a:xfrm>
            <a:prstGeom prst="rect">
              <a:avLst/>
            </a:prstGeom>
            <a:solidFill>
              <a:srgbClr val="003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Rectangle 337">
              <a:extLst>
                <a:ext uri="{FF2B5EF4-FFF2-40B4-BE49-F238E27FC236}">
                  <a16:creationId xmlns:a16="http://schemas.microsoft.com/office/drawing/2014/main" id="{EAF3323D-D7B8-465D-9F10-BBE78BFE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4851400"/>
              <a:ext cx="39687" cy="61913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6" name="Группа 375">
            <a:extLst>
              <a:ext uri="{FF2B5EF4-FFF2-40B4-BE49-F238E27FC236}">
                <a16:creationId xmlns:a16="http://schemas.microsoft.com/office/drawing/2014/main" id="{4913828D-48FC-4FA0-9927-B56D21E08638}"/>
              </a:ext>
            </a:extLst>
          </p:cNvPr>
          <p:cNvGrpSpPr/>
          <p:nvPr/>
        </p:nvGrpSpPr>
        <p:grpSpPr>
          <a:xfrm>
            <a:off x="11656767" y="3188560"/>
            <a:ext cx="339102" cy="345382"/>
            <a:chOff x="7023100" y="4592638"/>
            <a:chExt cx="685800" cy="698500"/>
          </a:xfrm>
        </p:grpSpPr>
        <p:sp>
          <p:nvSpPr>
            <p:cNvPr id="378" name="Oval 396">
              <a:extLst>
                <a:ext uri="{FF2B5EF4-FFF2-40B4-BE49-F238E27FC236}">
                  <a16:creationId xmlns:a16="http://schemas.microsoft.com/office/drawing/2014/main" id="{1982206F-387B-4C5E-9C19-B973FDAB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00" y="4595813"/>
              <a:ext cx="685800" cy="695325"/>
            </a:xfrm>
            <a:prstGeom prst="ellipse">
              <a:avLst/>
            </a:prstGeom>
            <a:solidFill>
              <a:srgbClr val="003C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Oval 397">
              <a:extLst>
                <a:ext uri="{FF2B5EF4-FFF2-40B4-BE49-F238E27FC236}">
                  <a16:creationId xmlns:a16="http://schemas.microsoft.com/office/drawing/2014/main" id="{B91608D0-2A3D-4235-B3A5-D2F996A1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00" y="4595813"/>
              <a:ext cx="685800" cy="695325"/>
            </a:xfrm>
            <a:prstGeom prst="ellipse">
              <a:avLst/>
            </a:prstGeom>
            <a:noFill/>
            <a:ln w="25400" cap="rnd">
              <a:solidFill>
                <a:srgbClr val="003C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Rectangle 398">
              <a:extLst>
                <a:ext uri="{FF2B5EF4-FFF2-40B4-BE49-F238E27FC236}">
                  <a16:creationId xmlns:a16="http://schemas.microsoft.com/office/drawing/2014/main" id="{BD56247F-188A-4A6A-88B2-205460E04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4946650"/>
              <a:ext cx="409575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Rectangle 399">
              <a:extLst>
                <a:ext uri="{FF2B5EF4-FFF2-40B4-BE49-F238E27FC236}">
                  <a16:creationId xmlns:a16="http://schemas.microsoft.com/office/drawing/2014/main" id="{4CC209A2-0B49-4196-9340-025CF8387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4946650"/>
              <a:ext cx="409575" cy="165100"/>
            </a:xfrm>
            <a:prstGeom prst="rect">
              <a:avLst/>
            </a:prstGeom>
            <a:noFill/>
            <a:ln w="25400" cap="rnd">
              <a:solidFill>
                <a:srgbClr val="85B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Rectangle 400">
              <a:extLst>
                <a:ext uri="{FF2B5EF4-FFF2-40B4-BE49-F238E27FC236}">
                  <a16:creationId xmlns:a16="http://schemas.microsoft.com/office/drawing/2014/main" id="{88EA49CD-223E-42F3-9F07-93AEAF21E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4746625"/>
              <a:ext cx="65087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Oval 401">
              <a:extLst>
                <a:ext uri="{FF2B5EF4-FFF2-40B4-BE49-F238E27FC236}">
                  <a16:creationId xmlns:a16="http://schemas.microsoft.com/office/drawing/2014/main" id="{F6BAF138-777D-449F-B365-158CEF93E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4718050"/>
              <a:ext cx="65087" cy="6826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402">
              <a:extLst>
                <a:ext uri="{FF2B5EF4-FFF2-40B4-BE49-F238E27FC236}">
                  <a16:creationId xmlns:a16="http://schemas.microsoft.com/office/drawing/2014/main" id="{E0E7D879-E6E9-48B0-820B-59A40436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76885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403">
              <a:extLst>
                <a:ext uri="{FF2B5EF4-FFF2-40B4-BE49-F238E27FC236}">
                  <a16:creationId xmlns:a16="http://schemas.microsoft.com/office/drawing/2014/main" id="{463B2EF0-DB36-4598-B096-F723EAEF5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76885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404">
              <a:extLst>
                <a:ext uri="{FF2B5EF4-FFF2-40B4-BE49-F238E27FC236}">
                  <a16:creationId xmlns:a16="http://schemas.microsoft.com/office/drawing/2014/main" id="{829EFFE3-7479-4614-903E-B6560DCBB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405">
              <a:extLst>
                <a:ext uri="{FF2B5EF4-FFF2-40B4-BE49-F238E27FC236}">
                  <a16:creationId xmlns:a16="http://schemas.microsoft.com/office/drawing/2014/main" id="{0244766D-3163-45C6-AAD1-0B9FFA9A8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406">
              <a:extLst>
                <a:ext uri="{FF2B5EF4-FFF2-40B4-BE49-F238E27FC236}">
                  <a16:creationId xmlns:a16="http://schemas.microsoft.com/office/drawing/2014/main" id="{8AB005BE-C56E-454B-BD6C-B79BAF55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65688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407">
              <a:extLst>
                <a:ext uri="{FF2B5EF4-FFF2-40B4-BE49-F238E27FC236}">
                  <a16:creationId xmlns:a16="http://schemas.microsoft.com/office/drawing/2014/main" id="{02FED07F-AE4D-477D-9E07-1D899FF0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4865688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2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Rectangle 408">
              <a:extLst>
                <a:ext uri="{FF2B5EF4-FFF2-40B4-BE49-F238E27FC236}">
                  <a16:creationId xmlns:a16="http://schemas.microsoft.com/office/drawing/2014/main" id="{7B779F02-FEBE-46DC-A54F-4F742B165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745038"/>
              <a:ext cx="65087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Oval 409">
              <a:extLst>
                <a:ext uri="{FF2B5EF4-FFF2-40B4-BE49-F238E27FC236}">
                  <a16:creationId xmlns:a16="http://schemas.microsoft.com/office/drawing/2014/main" id="{4F532E89-5B9C-4967-AAC3-7E4B6C09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4716463"/>
              <a:ext cx="65087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410">
              <a:extLst>
                <a:ext uri="{FF2B5EF4-FFF2-40B4-BE49-F238E27FC236}">
                  <a16:creationId xmlns:a16="http://schemas.microsoft.com/office/drawing/2014/main" id="{CAB7688C-B81F-4841-9A61-E0D79C5D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411">
              <a:extLst>
                <a:ext uri="{FF2B5EF4-FFF2-40B4-BE49-F238E27FC236}">
                  <a16:creationId xmlns:a16="http://schemas.microsoft.com/office/drawing/2014/main" id="{4D8225AA-19AB-4A15-9EE1-760D0FD4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412">
              <a:extLst>
                <a:ext uri="{FF2B5EF4-FFF2-40B4-BE49-F238E27FC236}">
                  <a16:creationId xmlns:a16="http://schemas.microsoft.com/office/drawing/2014/main" id="{2F80587D-C37D-4979-A35F-7490DE2AA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413">
              <a:extLst>
                <a:ext uri="{FF2B5EF4-FFF2-40B4-BE49-F238E27FC236}">
                  <a16:creationId xmlns:a16="http://schemas.microsoft.com/office/drawing/2014/main" id="{5B5AFC2F-0A6B-42C0-ACC8-D1F683CB2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414">
              <a:extLst>
                <a:ext uri="{FF2B5EF4-FFF2-40B4-BE49-F238E27FC236}">
                  <a16:creationId xmlns:a16="http://schemas.microsoft.com/office/drawing/2014/main" id="{0D652DDB-712C-4D4C-9F4B-8B4C0DF5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415">
              <a:extLst>
                <a:ext uri="{FF2B5EF4-FFF2-40B4-BE49-F238E27FC236}">
                  <a16:creationId xmlns:a16="http://schemas.microsoft.com/office/drawing/2014/main" id="{6B0C94C1-3DFC-4AC5-959A-5336833AF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Rectangle 416">
              <a:extLst>
                <a:ext uri="{FF2B5EF4-FFF2-40B4-BE49-F238E27FC236}">
                  <a16:creationId xmlns:a16="http://schemas.microsoft.com/office/drawing/2014/main" id="{C8E3F997-21E8-4E73-BFAA-1930FAF7C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300" y="4745038"/>
              <a:ext cx="65087" cy="153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Oval 417">
              <a:extLst>
                <a:ext uri="{FF2B5EF4-FFF2-40B4-BE49-F238E27FC236}">
                  <a16:creationId xmlns:a16="http://schemas.microsoft.com/office/drawing/2014/main" id="{D638DAF3-801B-4FAB-BC97-1002E35A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300" y="4716463"/>
              <a:ext cx="65087" cy="666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418">
              <a:extLst>
                <a:ext uri="{FF2B5EF4-FFF2-40B4-BE49-F238E27FC236}">
                  <a16:creationId xmlns:a16="http://schemas.microsoft.com/office/drawing/2014/main" id="{D423A187-5D1B-4518-AB4C-CC2709D0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419">
              <a:extLst>
                <a:ext uri="{FF2B5EF4-FFF2-40B4-BE49-F238E27FC236}">
                  <a16:creationId xmlns:a16="http://schemas.microsoft.com/office/drawing/2014/main" id="{210298F8-BFCF-4F5F-A645-0814445D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76726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420">
              <a:extLst>
                <a:ext uri="{FF2B5EF4-FFF2-40B4-BE49-F238E27FC236}">
                  <a16:creationId xmlns:a16="http://schemas.microsoft.com/office/drawing/2014/main" id="{18A2A3FB-9859-4F5A-942F-05AF68FAC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421">
              <a:extLst>
                <a:ext uri="{FF2B5EF4-FFF2-40B4-BE49-F238E27FC236}">
                  <a16:creationId xmlns:a16="http://schemas.microsoft.com/office/drawing/2014/main" id="{7424073A-131A-44D3-B26E-FA4771FE9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11713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422">
              <a:extLst>
                <a:ext uri="{FF2B5EF4-FFF2-40B4-BE49-F238E27FC236}">
                  <a16:creationId xmlns:a16="http://schemas.microsoft.com/office/drawing/2014/main" id="{E9971BD5-EF5F-4477-93FC-61E1A4311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FE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423">
              <a:extLst>
                <a:ext uri="{FF2B5EF4-FFF2-40B4-BE49-F238E27FC236}">
                  <a16:creationId xmlns:a16="http://schemas.microsoft.com/office/drawing/2014/main" id="{C8ADC962-1DEC-412A-9908-69BD459B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4864100"/>
              <a:ext cx="65087" cy="9525"/>
            </a:xfrm>
            <a:custGeom>
              <a:avLst/>
              <a:gdLst>
                <a:gd name="T0" fmla="*/ 8 w 112"/>
                <a:gd name="T1" fmla="*/ 16 h 16"/>
                <a:gd name="T2" fmla="*/ 104 w 112"/>
                <a:gd name="T3" fmla="*/ 16 h 16"/>
                <a:gd name="T4" fmla="*/ 112 w 112"/>
                <a:gd name="T5" fmla="*/ 8 h 16"/>
                <a:gd name="T6" fmla="*/ 104 w 112"/>
                <a:gd name="T7" fmla="*/ 0 h 16"/>
                <a:gd name="T8" fmla="*/ 8 w 112"/>
                <a:gd name="T9" fmla="*/ 0 h 16"/>
                <a:gd name="T10" fmla="*/ 0 w 112"/>
                <a:gd name="T11" fmla="*/ 8 h 16"/>
                <a:gd name="T12" fmla="*/ 8 w 1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6">
                  <a:moveTo>
                    <a:pt x="8" y="16"/>
                  </a:moveTo>
                  <a:lnTo>
                    <a:pt x="104" y="16"/>
                  </a:lnTo>
                  <a:cubicBezTo>
                    <a:pt x="108" y="16"/>
                    <a:pt x="112" y="13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Line 424">
              <a:extLst>
                <a:ext uri="{FF2B5EF4-FFF2-40B4-BE49-F238E27FC236}">
                  <a16:creationId xmlns:a16="http://schemas.microsoft.com/office/drawing/2014/main" id="{F928AA41-5CC0-46A8-9A87-E700763A6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275" y="4929188"/>
              <a:ext cx="434975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Line 425">
              <a:extLst>
                <a:ext uri="{FF2B5EF4-FFF2-40B4-BE49-F238E27FC236}">
                  <a16:creationId xmlns:a16="http://schemas.microsoft.com/office/drawing/2014/main" id="{BB6A7D5B-3288-4136-BC67-40180DDFC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275" y="5126038"/>
              <a:ext cx="434975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426">
              <a:extLst>
                <a:ext uri="{FF2B5EF4-FFF2-40B4-BE49-F238E27FC236}">
                  <a16:creationId xmlns:a16="http://schemas.microsoft.com/office/drawing/2014/main" id="{9B12708A-0D37-4FDB-B7E0-CAD7CD97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652963"/>
              <a:ext cx="38100" cy="49213"/>
            </a:xfrm>
            <a:custGeom>
              <a:avLst/>
              <a:gdLst>
                <a:gd name="T0" fmla="*/ 24 w 24"/>
                <a:gd name="T1" fmla="*/ 0 h 31"/>
                <a:gd name="T2" fmla="*/ 0 w 24"/>
                <a:gd name="T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1">
                  <a:moveTo>
                    <a:pt x="24" y="0"/>
                  </a:moveTo>
                  <a:cubicBezTo>
                    <a:pt x="21" y="19"/>
                    <a:pt x="10" y="31"/>
                    <a:pt x="0" y="27"/>
                  </a:cubicBez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427">
              <a:extLst>
                <a:ext uri="{FF2B5EF4-FFF2-40B4-BE49-F238E27FC236}">
                  <a16:creationId xmlns:a16="http://schemas.microsoft.com/office/drawing/2014/main" id="{3B1FB567-DD16-46CB-853B-1B114484D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4592638"/>
              <a:ext cx="106362" cy="106363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cubicBezTo>
                    <a:pt x="45" y="36"/>
                    <a:pt x="16" y="66"/>
                    <a:pt x="0" y="67"/>
                  </a:cubicBez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428">
              <a:extLst>
                <a:ext uri="{FF2B5EF4-FFF2-40B4-BE49-F238E27FC236}">
                  <a16:creationId xmlns:a16="http://schemas.microsoft.com/office/drawing/2014/main" id="{37D08604-5048-4D78-89E1-2F6389450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606925"/>
              <a:ext cx="84137" cy="92075"/>
            </a:xfrm>
            <a:custGeom>
              <a:avLst/>
              <a:gdLst>
                <a:gd name="T0" fmla="*/ 53 w 53"/>
                <a:gd name="T1" fmla="*/ 0 h 58"/>
                <a:gd name="T2" fmla="*/ 0 w 53"/>
                <a:gd name="T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38" y="32"/>
                    <a:pt x="14" y="58"/>
                    <a:pt x="0" y="58"/>
                  </a:cubicBez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Line 429">
              <a:extLst>
                <a:ext uri="{FF2B5EF4-FFF2-40B4-BE49-F238E27FC236}">
                  <a16:creationId xmlns:a16="http://schemas.microsoft.com/office/drawing/2014/main" id="{7E992EC0-17E3-46A1-97BD-71BF380EB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5363" y="5016500"/>
              <a:ext cx="46037" cy="47625"/>
            </a:xfrm>
            <a:prstGeom prst="lin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430">
              <a:extLst>
                <a:ext uri="{FF2B5EF4-FFF2-40B4-BE49-F238E27FC236}">
                  <a16:creationId xmlns:a16="http://schemas.microsoft.com/office/drawing/2014/main" id="{D9E4905D-390B-459B-BC02-1B6EB643D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5041900"/>
              <a:ext cx="50800" cy="52388"/>
            </a:xfrm>
            <a:custGeom>
              <a:avLst/>
              <a:gdLst>
                <a:gd name="T0" fmla="*/ 32 w 32"/>
                <a:gd name="T1" fmla="*/ 22 h 33"/>
                <a:gd name="T2" fmla="*/ 0 w 32"/>
                <a:gd name="T3" fmla="*/ 33 h 33"/>
                <a:gd name="T4" fmla="*/ 10 w 32"/>
                <a:gd name="T5" fmla="*/ 0 h 33"/>
                <a:gd name="T6" fmla="*/ 32 w 32"/>
                <a:gd name="T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3">
                  <a:moveTo>
                    <a:pt x="32" y="22"/>
                  </a:moveTo>
                  <a:lnTo>
                    <a:pt x="0" y="33"/>
                  </a:lnTo>
                  <a:lnTo>
                    <a:pt x="10" y="0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431">
              <a:extLst>
                <a:ext uri="{FF2B5EF4-FFF2-40B4-BE49-F238E27FC236}">
                  <a16:creationId xmlns:a16="http://schemas.microsoft.com/office/drawing/2014/main" id="{8304B275-0BE3-4FC9-8C0A-0BB427F2B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4976813"/>
              <a:ext cx="71437" cy="55563"/>
            </a:xfrm>
            <a:custGeom>
              <a:avLst/>
              <a:gdLst>
                <a:gd name="T0" fmla="*/ 45 w 45"/>
                <a:gd name="T1" fmla="*/ 0 h 35"/>
                <a:gd name="T2" fmla="*/ 0 w 45"/>
                <a:gd name="T3" fmla="*/ 35 h 35"/>
                <a:gd name="T4" fmla="*/ 35 w 45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5">
                  <a:moveTo>
                    <a:pt x="45" y="0"/>
                  </a:moveTo>
                  <a:lnTo>
                    <a:pt x="0" y="35"/>
                  </a:lnTo>
                  <a:lnTo>
                    <a:pt x="35" y="25"/>
                  </a:lnTo>
                </a:path>
              </a:pathLst>
            </a:cu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Line 432">
              <a:extLst>
                <a:ext uri="{FF2B5EF4-FFF2-40B4-BE49-F238E27FC236}">
                  <a16:creationId xmlns:a16="http://schemas.microsoft.com/office/drawing/2014/main" id="{820F65FC-E28B-4D1D-8BF4-31CBEA5B8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9013" y="4968875"/>
              <a:ext cx="65087" cy="60325"/>
            </a:xfrm>
            <a:prstGeom prst="lin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Oval 433">
              <a:extLst>
                <a:ext uri="{FF2B5EF4-FFF2-40B4-BE49-F238E27FC236}">
                  <a16:creationId xmlns:a16="http://schemas.microsoft.com/office/drawing/2014/main" id="{B9132FFD-2C4C-4A93-9AA5-DEF4CC85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513" y="4968875"/>
              <a:ext cx="9525" cy="9525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Oval 434">
              <a:extLst>
                <a:ext uri="{FF2B5EF4-FFF2-40B4-BE49-F238E27FC236}">
                  <a16:creationId xmlns:a16="http://schemas.microsoft.com/office/drawing/2014/main" id="{356629FD-3D21-4F10-8F82-1BBCFA45E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513" y="4968875"/>
              <a:ext cx="9525" cy="9525"/>
            </a:xfrm>
            <a:prstGeom prst="ellips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Line 435">
              <a:extLst>
                <a:ext uri="{FF2B5EF4-FFF2-40B4-BE49-F238E27FC236}">
                  <a16:creationId xmlns:a16="http://schemas.microsoft.com/office/drawing/2014/main" id="{0604237F-DDB2-4269-A8E2-72E2AC07D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7425" y="4976813"/>
              <a:ext cx="61912" cy="53975"/>
            </a:xfrm>
            <a:prstGeom prst="line">
              <a:avLst/>
            </a:prstGeom>
            <a:noFill/>
            <a:ln w="6350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7" name="TextBox 376">
            <a:extLst>
              <a:ext uri="{FF2B5EF4-FFF2-40B4-BE49-F238E27FC236}">
                <a16:creationId xmlns:a16="http://schemas.microsoft.com/office/drawing/2014/main" id="{EFF13840-B266-4FD0-9936-041B26DEBD83}"/>
              </a:ext>
            </a:extLst>
          </p:cNvPr>
          <p:cNvSpPr txBox="1"/>
          <p:nvPr/>
        </p:nvSpPr>
        <p:spPr>
          <a:xfrm>
            <a:off x="11432768" y="3533941"/>
            <a:ext cx="797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Субъект</a:t>
            </a:r>
          </a:p>
          <a:p>
            <a:r>
              <a:rPr lang="ru-RU" sz="1000" dirty="0"/>
              <a:t>электро-</a:t>
            </a:r>
          </a:p>
          <a:p>
            <a:r>
              <a:rPr lang="ru-RU" sz="1000" dirty="0"/>
              <a:t>энергетики</a:t>
            </a:r>
          </a:p>
        </p:txBody>
      </p:sp>
      <p:grpSp>
        <p:nvGrpSpPr>
          <p:cNvPr id="459" name="Группа 458">
            <a:extLst>
              <a:ext uri="{FF2B5EF4-FFF2-40B4-BE49-F238E27FC236}">
                <a16:creationId xmlns:a16="http://schemas.microsoft.com/office/drawing/2014/main" id="{B0988A05-1EE4-4BCC-8A4F-57852F5AB2B0}"/>
              </a:ext>
            </a:extLst>
          </p:cNvPr>
          <p:cNvGrpSpPr/>
          <p:nvPr/>
        </p:nvGrpSpPr>
        <p:grpSpPr>
          <a:xfrm>
            <a:off x="11256932" y="3289921"/>
            <a:ext cx="228600" cy="67279"/>
            <a:chOff x="10317480" y="3258536"/>
            <a:chExt cx="228600" cy="67279"/>
          </a:xfrm>
        </p:grpSpPr>
        <p:cxnSp>
          <p:nvCxnSpPr>
            <p:cNvPr id="460" name="Прямая соединительная линия 459">
              <a:extLst>
                <a:ext uri="{FF2B5EF4-FFF2-40B4-BE49-F238E27FC236}">
                  <a16:creationId xmlns:a16="http://schemas.microsoft.com/office/drawing/2014/main" id="{51B4AC1F-9A59-48B5-B76D-0223A3BB02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17480" y="3294447"/>
              <a:ext cx="22860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1" name="Равнобедренный треугольник 460">
              <a:extLst>
                <a:ext uri="{FF2B5EF4-FFF2-40B4-BE49-F238E27FC236}">
                  <a16:creationId xmlns:a16="http://schemas.microsoft.com/office/drawing/2014/main" id="{95AD0224-92CF-4903-A04A-395C0AB8C8D1}"/>
                </a:ext>
              </a:extLst>
            </p:cNvPr>
            <p:cNvSpPr/>
            <p:nvPr/>
          </p:nvSpPr>
          <p:spPr>
            <a:xfrm rot="5400000">
              <a:off x="10391387" y="3263176"/>
              <a:ext cx="67279" cy="58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6" name="Прямая соединительная линия 285">
            <a:extLst>
              <a:ext uri="{FF2B5EF4-FFF2-40B4-BE49-F238E27FC236}">
                <a16:creationId xmlns:a16="http://schemas.microsoft.com/office/drawing/2014/main" id="{1E069D98-008E-4C76-A3C0-0DEF6FA78C89}"/>
              </a:ext>
            </a:extLst>
          </p:cNvPr>
          <p:cNvCxnSpPr>
            <a:cxnSpLocks/>
          </p:cNvCxnSpPr>
          <p:nvPr/>
        </p:nvCxnSpPr>
        <p:spPr>
          <a:xfrm>
            <a:off x="5160818" y="3065944"/>
            <a:ext cx="0" cy="46799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>
            <a:extLst>
              <a:ext uri="{FF2B5EF4-FFF2-40B4-BE49-F238E27FC236}">
                <a16:creationId xmlns:a16="http://schemas.microsoft.com/office/drawing/2014/main" id="{CCD11825-10D8-4EEB-9215-0ACD0F4F05D2}"/>
              </a:ext>
            </a:extLst>
          </p:cNvPr>
          <p:cNvCxnSpPr>
            <a:cxnSpLocks/>
          </p:cNvCxnSpPr>
          <p:nvPr/>
        </p:nvCxnSpPr>
        <p:spPr>
          <a:xfrm>
            <a:off x="5472545" y="3065944"/>
            <a:ext cx="0" cy="46799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>
            <a:extLst>
              <a:ext uri="{FF2B5EF4-FFF2-40B4-BE49-F238E27FC236}">
                <a16:creationId xmlns:a16="http://schemas.microsoft.com/office/drawing/2014/main" id="{9633347E-CD23-4E12-9DE8-79592AF4B087}"/>
              </a:ext>
            </a:extLst>
          </p:cNvPr>
          <p:cNvCxnSpPr>
            <a:cxnSpLocks/>
          </p:cNvCxnSpPr>
          <p:nvPr/>
        </p:nvCxnSpPr>
        <p:spPr>
          <a:xfrm>
            <a:off x="5784272" y="3065944"/>
            <a:ext cx="0" cy="46799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>
            <a:extLst>
              <a:ext uri="{FF2B5EF4-FFF2-40B4-BE49-F238E27FC236}">
                <a16:creationId xmlns:a16="http://schemas.microsoft.com/office/drawing/2014/main" id="{85EE52BD-E148-42D3-A88B-975C4DDC217D}"/>
              </a:ext>
            </a:extLst>
          </p:cNvPr>
          <p:cNvCxnSpPr>
            <a:cxnSpLocks/>
          </p:cNvCxnSpPr>
          <p:nvPr/>
        </p:nvCxnSpPr>
        <p:spPr>
          <a:xfrm>
            <a:off x="6102927" y="3065944"/>
            <a:ext cx="0" cy="46799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>
            <a:extLst>
              <a:ext uri="{FF2B5EF4-FFF2-40B4-BE49-F238E27FC236}">
                <a16:creationId xmlns:a16="http://schemas.microsoft.com/office/drawing/2014/main" id="{E47C02A2-929A-42E6-9AEA-3EAC9EE7C13E}"/>
              </a:ext>
            </a:extLst>
          </p:cNvPr>
          <p:cNvCxnSpPr>
            <a:cxnSpLocks/>
          </p:cNvCxnSpPr>
          <p:nvPr/>
        </p:nvCxnSpPr>
        <p:spPr>
          <a:xfrm>
            <a:off x="6414655" y="3065944"/>
            <a:ext cx="0" cy="46799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>
            <a:extLst>
              <a:ext uri="{FF2B5EF4-FFF2-40B4-BE49-F238E27FC236}">
                <a16:creationId xmlns:a16="http://schemas.microsoft.com/office/drawing/2014/main" id="{D3FFB2BA-41A2-4F6F-A854-C672CCB48B1B}"/>
              </a:ext>
            </a:extLst>
          </p:cNvPr>
          <p:cNvCxnSpPr>
            <a:cxnSpLocks/>
          </p:cNvCxnSpPr>
          <p:nvPr/>
        </p:nvCxnSpPr>
        <p:spPr>
          <a:xfrm>
            <a:off x="4957626" y="3065944"/>
            <a:ext cx="0" cy="46799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C1AC18D-822E-4EA5-B7C9-37EF843D49D7}"/>
              </a:ext>
            </a:extLst>
          </p:cNvPr>
          <p:cNvGrpSpPr/>
          <p:nvPr/>
        </p:nvGrpSpPr>
        <p:grpSpPr>
          <a:xfrm>
            <a:off x="5050287" y="2871720"/>
            <a:ext cx="1569048" cy="352782"/>
            <a:chOff x="5050287" y="2717401"/>
            <a:chExt cx="1569048" cy="633766"/>
          </a:xfrm>
        </p:grpSpPr>
        <p:sp>
          <p:nvSpPr>
            <p:cNvPr id="326" name="Дуга 325">
              <a:extLst>
                <a:ext uri="{FF2B5EF4-FFF2-40B4-BE49-F238E27FC236}">
                  <a16:creationId xmlns:a16="http://schemas.microsoft.com/office/drawing/2014/main" id="{9B170849-F53D-4862-95DF-967156A9BC00}"/>
                </a:ext>
              </a:extLst>
            </p:cNvPr>
            <p:cNvSpPr/>
            <p:nvPr/>
          </p:nvSpPr>
          <p:spPr>
            <a:xfrm>
              <a:off x="5050287" y="2717401"/>
              <a:ext cx="261581" cy="633766"/>
            </a:xfrm>
            <a:prstGeom prst="arc">
              <a:avLst>
                <a:gd name="adj1" fmla="val 10909126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Дуга 327">
              <a:extLst>
                <a:ext uri="{FF2B5EF4-FFF2-40B4-BE49-F238E27FC236}">
                  <a16:creationId xmlns:a16="http://schemas.microsoft.com/office/drawing/2014/main" id="{AF4BB601-7C1D-46D5-B0AA-61A34CCCD8CD}"/>
                </a:ext>
              </a:extLst>
            </p:cNvPr>
            <p:cNvSpPr/>
            <p:nvPr/>
          </p:nvSpPr>
          <p:spPr>
            <a:xfrm>
              <a:off x="5368977" y="2717401"/>
              <a:ext cx="261581" cy="633766"/>
            </a:xfrm>
            <a:prstGeom prst="arc">
              <a:avLst>
                <a:gd name="adj1" fmla="val 10909126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Дуга 328">
              <a:extLst>
                <a:ext uri="{FF2B5EF4-FFF2-40B4-BE49-F238E27FC236}">
                  <a16:creationId xmlns:a16="http://schemas.microsoft.com/office/drawing/2014/main" id="{4746E87C-84A6-4ACA-96D6-3DC6A46374AF}"/>
                </a:ext>
              </a:extLst>
            </p:cNvPr>
            <p:cNvSpPr/>
            <p:nvPr/>
          </p:nvSpPr>
          <p:spPr>
            <a:xfrm>
              <a:off x="5687973" y="2717401"/>
              <a:ext cx="261581" cy="633766"/>
            </a:xfrm>
            <a:prstGeom prst="arc">
              <a:avLst>
                <a:gd name="adj1" fmla="val 10909126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Дуга 329">
              <a:extLst>
                <a:ext uri="{FF2B5EF4-FFF2-40B4-BE49-F238E27FC236}">
                  <a16:creationId xmlns:a16="http://schemas.microsoft.com/office/drawing/2014/main" id="{82D86A44-A1F0-4EE8-8C28-F954126A9211}"/>
                </a:ext>
              </a:extLst>
            </p:cNvPr>
            <p:cNvSpPr/>
            <p:nvPr/>
          </p:nvSpPr>
          <p:spPr>
            <a:xfrm>
              <a:off x="6021603" y="2717401"/>
              <a:ext cx="261581" cy="633766"/>
            </a:xfrm>
            <a:prstGeom prst="arc">
              <a:avLst>
                <a:gd name="adj1" fmla="val 10909126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Дуга 330">
              <a:extLst>
                <a:ext uri="{FF2B5EF4-FFF2-40B4-BE49-F238E27FC236}">
                  <a16:creationId xmlns:a16="http://schemas.microsoft.com/office/drawing/2014/main" id="{9F518B40-0A5B-4F71-9F63-36C76EAC4D2A}"/>
                </a:ext>
              </a:extLst>
            </p:cNvPr>
            <p:cNvSpPr/>
            <p:nvPr/>
          </p:nvSpPr>
          <p:spPr>
            <a:xfrm>
              <a:off x="6357754" y="2717401"/>
              <a:ext cx="261581" cy="633766"/>
            </a:xfrm>
            <a:prstGeom prst="arc">
              <a:avLst>
                <a:gd name="adj1" fmla="val 10909126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08F81D-EFE5-4558-9F95-C15F7E58D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78" y="5849254"/>
            <a:ext cx="2878755" cy="768635"/>
          </a:xfrm>
          <a:prstGeom prst="rect">
            <a:avLst/>
          </a:prstGeom>
        </p:spPr>
      </p:pic>
      <p:cxnSp>
        <p:nvCxnSpPr>
          <p:cNvPr id="707" name="Прямая со стрелкой 706">
            <a:extLst>
              <a:ext uri="{FF2B5EF4-FFF2-40B4-BE49-F238E27FC236}">
                <a16:creationId xmlns:a16="http://schemas.microsoft.com/office/drawing/2014/main" id="{CDD70665-2481-4E02-9222-1219FB9433CF}"/>
              </a:ext>
            </a:extLst>
          </p:cNvPr>
          <p:cNvCxnSpPr>
            <a:cxnSpLocks/>
          </p:cNvCxnSpPr>
          <p:nvPr/>
        </p:nvCxnSpPr>
        <p:spPr>
          <a:xfrm flipV="1">
            <a:off x="337631" y="4728118"/>
            <a:ext cx="0" cy="901711"/>
          </a:xfrm>
          <a:prstGeom prst="straightConnector1">
            <a:avLst/>
          </a:prstGeom>
          <a:ln w="6350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TextBox 707">
            <a:extLst>
              <a:ext uri="{FF2B5EF4-FFF2-40B4-BE49-F238E27FC236}">
                <a16:creationId xmlns:a16="http://schemas.microsoft.com/office/drawing/2014/main" id="{C5580AB0-1A5E-460A-962A-3164ECBBE7A7}"/>
              </a:ext>
            </a:extLst>
          </p:cNvPr>
          <p:cNvSpPr txBox="1"/>
          <p:nvPr/>
        </p:nvSpPr>
        <p:spPr>
          <a:xfrm rot="16200000">
            <a:off x="-325831" y="4991977"/>
            <a:ext cx="1134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sz="900" dirty="0"/>
              <a:t>детализация</a:t>
            </a:r>
          </a:p>
        </p:txBody>
      </p:sp>
      <p:sp>
        <p:nvSpPr>
          <p:cNvPr id="709" name="Прямоугольник 708">
            <a:extLst>
              <a:ext uri="{FF2B5EF4-FFF2-40B4-BE49-F238E27FC236}">
                <a16:creationId xmlns:a16="http://schemas.microsoft.com/office/drawing/2014/main" id="{6E277D36-6375-45B1-8031-CF8A08F80F34}"/>
              </a:ext>
            </a:extLst>
          </p:cNvPr>
          <p:cNvSpPr/>
          <p:nvPr/>
        </p:nvSpPr>
        <p:spPr>
          <a:xfrm>
            <a:off x="154273" y="5640980"/>
            <a:ext cx="2960337" cy="1134803"/>
          </a:xfrm>
          <a:prstGeom prst="rect">
            <a:avLst/>
          </a:prstGeom>
          <a:noFill/>
          <a:ln w="63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C0267EF-4B9E-47D3-8196-E6892B008992}"/>
              </a:ext>
            </a:extLst>
          </p:cNvPr>
          <p:cNvSpPr/>
          <p:nvPr/>
        </p:nvSpPr>
        <p:spPr>
          <a:xfrm>
            <a:off x="828516" y="2354739"/>
            <a:ext cx="4044890" cy="2520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Автоматизированные проверки внесенных изменений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74EFE1-FD81-462E-A472-74A72209E555}"/>
              </a:ext>
            </a:extLst>
          </p:cNvPr>
          <p:cNvGrpSpPr/>
          <p:nvPr/>
        </p:nvGrpSpPr>
        <p:grpSpPr>
          <a:xfrm>
            <a:off x="1167750" y="3150948"/>
            <a:ext cx="954283" cy="917096"/>
            <a:chOff x="6072188" y="241301"/>
            <a:chExt cx="1466850" cy="1409700"/>
          </a:xfrm>
          <a:solidFill>
            <a:schemeClr val="bg1"/>
          </a:solidFill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D9F3B66A-DFAE-440F-AC34-9E2B791DB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5" y="546101"/>
              <a:ext cx="1069975" cy="238125"/>
            </a:xfrm>
            <a:custGeom>
              <a:avLst/>
              <a:gdLst>
                <a:gd name="T0" fmla="*/ 2970 w 2970"/>
                <a:gd name="T1" fmla="*/ 0 h 659"/>
                <a:gd name="T2" fmla="*/ 2970 w 2970"/>
                <a:gd name="T3" fmla="*/ 659 h 659"/>
                <a:gd name="T4" fmla="*/ 0 w 2970"/>
                <a:gd name="T5" fmla="*/ 659 h 659"/>
                <a:gd name="T6" fmla="*/ 0 w 2970"/>
                <a:gd name="T7" fmla="*/ 0 h 659"/>
                <a:gd name="T8" fmla="*/ 2970 w 2970"/>
                <a:gd name="T9" fmla="*/ 0 h 659"/>
                <a:gd name="T10" fmla="*/ 707 w 2970"/>
                <a:gd name="T11" fmla="*/ 411 h 659"/>
                <a:gd name="T12" fmla="*/ 707 w 2970"/>
                <a:gd name="T13" fmla="*/ 249 h 659"/>
                <a:gd name="T14" fmla="*/ 546 w 2970"/>
                <a:gd name="T15" fmla="*/ 249 h 659"/>
                <a:gd name="T16" fmla="*/ 546 w 2970"/>
                <a:gd name="T17" fmla="*/ 411 h 659"/>
                <a:gd name="T18" fmla="*/ 707 w 2970"/>
                <a:gd name="T19" fmla="*/ 411 h 659"/>
                <a:gd name="T20" fmla="*/ 438 w 2970"/>
                <a:gd name="T21" fmla="*/ 411 h 659"/>
                <a:gd name="T22" fmla="*/ 438 w 2970"/>
                <a:gd name="T23" fmla="*/ 249 h 659"/>
                <a:gd name="T24" fmla="*/ 276 w 2970"/>
                <a:gd name="T25" fmla="*/ 249 h 659"/>
                <a:gd name="T26" fmla="*/ 276 w 2970"/>
                <a:gd name="T27" fmla="*/ 411 h 659"/>
                <a:gd name="T28" fmla="*/ 438 w 2970"/>
                <a:gd name="T29" fmla="*/ 411 h 659"/>
                <a:gd name="T30" fmla="*/ 965 w 2970"/>
                <a:gd name="T31" fmla="*/ 411 h 659"/>
                <a:gd name="T32" fmla="*/ 965 w 2970"/>
                <a:gd name="T33" fmla="*/ 249 h 659"/>
                <a:gd name="T34" fmla="*/ 803 w 2970"/>
                <a:gd name="T35" fmla="*/ 249 h 659"/>
                <a:gd name="T36" fmla="*/ 803 w 2970"/>
                <a:gd name="T37" fmla="*/ 411 h 659"/>
                <a:gd name="T38" fmla="*/ 965 w 2970"/>
                <a:gd name="T39" fmla="*/ 41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0" h="659">
                  <a:moveTo>
                    <a:pt x="2970" y="0"/>
                  </a:moveTo>
                  <a:lnTo>
                    <a:pt x="2970" y="659"/>
                  </a:lnTo>
                  <a:lnTo>
                    <a:pt x="0" y="659"/>
                  </a:lnTo>
                  <a:lnTo>
                    <a:pt x="0" y="0"/>
                  </a:lnTo>
                  <a:lnTo>
                    <a:pt x="2970" y="0"/>
                  </a:lnTo>
                  <a:close/>
                  <a:moveTo>
                    <a:pt x="707" y="411"/>
                  </a:moveTo>
                  <a:lnTo>
                    <a:pt x="707" y="249"/>
                  </a:lnTo>
                  <a:lnTo>
                    <a:pt x="546" y="249"/>
                  </a:lnTo>
                  <a:lnTo>
                    <a:pt x="546" y="411"/>
                  </a:lnTo>
                  <a:lnTo>
                    <a:pt x="707" y="411"/>
                  </a:lnTo>
                  <a:close/>
                  <a:moveTo>
                    <a:pt x="438" y="411"/>
                  </a:moveTo>
                  <a:lnTo>
                    <a:pt x="438" y="249"/>
                  </a:lnTo>
                  <a:lnTo>
                    <a:pt x="276" y="249"/>
                  </a:lnTo>
                  <a:lnTo>
                    <a:pt x="276" y="411"/>
                  </a:lnTo>
                  <a:lnTo>
                    <a:pt x="438" y="411"/>
                  </a:lnTo>
                  <a:close/>
                  <a:moveTo>
                    <a:pt x="965" y="411"/>
                  </a:moveTo>
                  <a:lnTo>
                    <a:pt x="965" y="249"/>
                  </a:lnTo>
                  <a:lnTo>
                    <a:pt x="803" y="249"/>
                  </a:lnTo>
                  <a:lnTo>
                    <a:pt x="803" y="411"/>
                  </a:lnTo>
                  <a:lnTo>
                    <a:pt x="96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DFB1E79-3206-4CF7-8ECD-C4EF076D1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438151"/>
              <a:ext cx="1301750" cy="1212850"/>
            </a:xfrm>
            <a:custGeom>
              <a:avLst/>
              <a:gdLst>
                <a:gd name="T0" fmla="*/ 3612 w 3612"/>
                <a:gd name="T1" fmla="*/ 0 h 3351"/>
                <a:gd name="T2" fmla="*/ 3612 w 3612"/>
                <a:gd name="T3" fmla="*/ 3351 h 3351"/>
                <a:gd name="T4" fmla="*/ 0 w 3612"/>
                <a:gd name="T5" fmla="*/ 3351 h 3351"/>
                <a:gd name="T6" fmla="*/ 0 w 3612"/>
                <a:gd name="T7" fmla="*/ 0 h 3351"/>
                <a:gd name="T8" fmla="*/ 3612 w 3612"/>
                <a:gd name="T9" fmla="*/ 0 h 3351"/>
                <a:gd name="T10" fmla="*/ 3471 w 3612"/>
                <a:gd name="T11" fmla="*/ 1271 h 3351"/>
                <a:gd name="T12" fmla="*/ 141 w 3612"/>
                <a:gd name="T13" fmla="*/ 1271 h 3351"/>
                <a:gd name="T14" fmla="*/ 141 w 3612"/>
                <a:gd name="T15" fmla="*/ 3210 h 3351"/>
                <a:gd name="T16" fmla="*/ 3471 w 3612"/>
                <a:gd name="T17" fmla="*/ 3210 h 3351"/>
                <a:gd name="T18" fmla="*/ 3471 w 3612"/>
                <a:gd name="T19" fmla="*/ 1271 h 3351"/>
                <a:gd name="T20" fmla="*/ 141 w 3612"/>
                <a:gd name="T21" fmla="*/ 141 h 3351"/>
                <a:gd name="T22" fmla="*/ 141 w 3612"/>
                <a:gd name="T23" fmla="*/ 1129 h 3351"/>
                <a:gd name="T24" fmla="*/ 3471 w 3612"/>
                <a:gd name="T25" fmla="*/ 1129 h 3351"/>
                <a:gd name="T26" fmla="*/ 3471 w 3612"/>
                <a:gd name="T27" fmla="*/ 141 h 3351"/>
                <a:gd name="T28" fmla="*/ 141 w 3612"/>
                <a:gd name="T29" fmla="*/ 141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3612" y="0"/>
                  </a:moveTo>
                  <a:lnTo>
                    <a:pt x="3612" y="3351"/>
                  </a:lnTo>
                  <a:lnTo>
                    <a:pt x="0" y="3351"/>
                  </a:lnTo>
                  <a:lnTo>
                    <a:pt x="0" y="0"/>
                  </a:lnTo>
                  <a:lnTo>
                    <a:pt x="3612" y="0"/>
                  </a:lnTo>
                  <a:close/>
                  <a:moveTo>
                    <a:pt x="3471" y="1271"/>
                  </a:moveTo>
                  <a:lnTo>
                    <a:pt x="141" y="1271"/>
                  </a:lnTo>
                  <a:lnTo>
                    <a:pt x="141" y="3210"/>
                  </a:lnTo>
                  <a:lnTo>
                    <a:pt x="3471" y="3210"/>
                  </a:lnTo>
                  <a:lnTo>
                    <a:pt x="3471" y="1271"/>
                  </a:lnTo>
                  <a:close/>
                  <a:moveTo>
                    <a:pt x="141" y="141"/>
                  </a:moveTo>
                  <a:lnTo>
                    <a:pt x="141" y="1129"/>
                  </a:lnTo>
                  <a:lnTo>
                    <a:pt x="3471" y="1129"/>
                  </a:lnTo>
                  <a:lnTo>
                    <a:pt x="3471" y="141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585965A3-2441-4A31-B9DD-48A5C6BF1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41301"/>
              <a:ext cx="1301750" cy="1212850"/>
            </a:xfrm>
            <a:custGeom>
              <a:avLst/>
              <a:gdLst>
                <a:gd name="T0" fmla="*/ 0 w 3612"/>
                <a:gd name="T1" fmla="*/ 0 h 3351"/>
                <a:gd name="T2" fmla="*/ 0 w 3612"/>
                <a:gd name="T3" fmla="*/ 424 h 3351"/>
                <a:gd name="T4" fmla="*/ 141 w 3612"/>
                <a:gd name="T5" fmla="*/ 424 h 3351"/>
                <a:gd name="T6" fmla="*/ 141 w 3612"/>
                <a:gd name="T7" fmla="*/ 141 h 3351"/>
                <a:gd name="T8" fmla="*/ 3470 w 3612"/>
                <a:gd name="T9" fmla="*/ 141 h 3351"/>
                <a:gd name="T10" fmla="*/ 3470 w 3612"/>
                <a:gd name="T11" fmla="*/ 1130 h 3351"/>
                <a:gd name="T12" fmla="*/ 3296 w 3612"/>
                <a:gd name="T13" fmla="*/ 1130 h 3351"/>
                <a:gd name="T14" fmla="*/ 3296 w 3612"/>
                <a:gd name="T15" fmla="*/ 1271 h 3351"/>
                <a:gd name="T16" fmla="*/ 3470 w 3612"/>
                <a:gd name="T17" fmla="*/ 1271 h 3351"/>
                <a:gd name="T18" fmla="*/ 3470 w 3612"/>
                <a:gd name="T19" fmla="*/ 3210 h 3351"/>
                <a:gd name="T20" fmla="*/ 3296 w 3612"/>
                <a:gd name="T21" fmla="*/ 3210 h 3351"/>
                <a:gd name="T22" fmla="*/ 3296 w 3612"/>
                <a:gd name="T23" fmla="*/ 3351 h 3351"/>
                <a:gd name="T24" fmla="*/ 3612 w 3612"/>
                <a:gd name="T25" fmla="*/ 3351 h 3351"/>
                <a:gd name="T26" fmla="*/ 3612 w 3612"/>
                <a:gd name="T27" fmla="*/ 0 h 3351"/>
                <a:gd name="T28" fmla="*/ 0 w 3612"/>
                <a:gd name="T29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0" y="0"/>
                  </a:moveTo>
                  <a:lnTo>
                    <a:pt x="0" y="424"/>
                  </a:lnTo>
                  <a:lnTo>
                    <a:pt x="141" y="424"/>
                  </a:lnTo>
                  <a:lnTo>
                    <a:pt x="141" y="141"/>
                  </a:lnTo>
                  <a:lnTo>
                    <a:pt x="3470" y="141"/>
                  </a:lnTo>
                  <a:lnTo>
                    <a:pt x="3470" y="1130"/>
                  </a:lnTo>
                  <a:lnTo>
                    <a:pt x="3296" y="1130"/>
                  </a:lnTo>
                  <a:lnTo>
                    <a:pt x="3296" y="1271"/>
                  </a:lnTo>
                  <a:lnTo>
                    <a:pt x="3470" y="1271"/>
                  </a:lnTo>
                  <a:lnTo>
                    <a:pt x="3470" y="3210"/>
                  </a:lnTo>
                  <a:lnTo>
                    <a:pt x="3296" y="3210"/>
                  </a:lnTo>
                  <a:lnTo>
                    <a:pt x="3296" y="3351"/>
                  </a:lnTo>
                  <a:lnTo>
                    <a:pt x="3612" y="3351"/>
                  </a:lnTo>
                  <a:lnTo>
                    <a:pt x="36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B43FEA11-DCC8-40E7-8B79-A823FBD1C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1157288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1A16F31B-F8D2-4BC7-A44F-767B8EC1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1071563"/>
              <a:ext cx="65088" cy="65088"/>
            </a:xfrm>
            <a:custGeom>
              <a:avLst/>
              <a:gdLst>
                <a:gd name="T0" fmla="*/ 91 w 181"/>
                <a:gd name="T1" fmla="*/ 181 h 181"/>
                <a:gd name="T2" fmla="*/ 0 w 181"/>
                <a:gd name="T3" fmla="*/ 90 h 181"/>
                <a:gd name="T4" fmla="*/ 91 w 181"/>
                <a:gd name="T5" fmla="*/ 0 h 181"/>
                <a:gd name="T6" fmla="*/ 181 w 181"/>
                <a:gd name="T7" fmla="*/ 90 h 181"/>
                <a:gd name="T8" fmla="*/ 91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41" y="181"/>
                    <a:pt x="0" y="141"/>
                    <a:pt x="0" y="90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1" y="41"/>
                    <a:pt x="181" y="90"/>
                  </a:cubicBezTo>
                  <a:cubicBezTo>
                    <a:pt x="181" y="141"/>
                    <a:pt x="141" y="181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C2AB79D9-B61B-4E3E-A200-39AA0B7FF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328738"/>
              <a:ext cx="104775" cy="104775"/>
            </a:xfrm>
            <a:custGeom>
              <a:avLst/>
              <a:gdLst>
                <a:gd name="T0" fmla="*/ 92 w 290"/>
                <a:gd name="T1" fmla="*/ 29 h 289"/>
                <a:gd name="T2" fmla="*/ 261 w 290"/>
                <a:gd name="T3" fmla="*/ 91 h 289"/>
                <a:gd name="T4" fmla="*/ 198 w 290"/>
                <a:gd name="T5" fmla="*/ 260 h 289"/>
                <a:gd name="T6" fmla="*/ 30 w 290"/>
                <a:gd name="T7" fmla="*/ 198 h 289"/>
                <a:gd name="T8" fmla="*/ 92 w 290"/>
                <a:gd name="T9" fmla="*/ 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9">
                  <a:moveTo>
                    <a:pt x="92" y="29"/>
                  </a:moveTo>
                  <a:cubicBezTo>
                    <a:pt x="156" y="0"/>
                    <a:pt x="232" y="28"/>
                    <a:pt x="261" y="91"/>
                  </a:cubicBezTo>
                  <a:cubicBezTo>
                    <a:pt x="290" y="155"/>
                    <a:pt x="262" y="231"/>
                    <a:pt x="198" y="260"/>
                  </a:cubicBezTo>
                  <a:cubicBezTo>
                    <a:pt x="134" y="289"/>
                    <a:pt x="59" y="262"/>
                    <a:pt x="30" y="198"/>
                  </a:cubicBezTo>
                  <a:cubicBezTo>
                    <a:pt x="0" y="134"/>
                    <a:pt x="28" y="59"/>
                    <a:pt x="9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05881C63-F3D7-46EA-BF32-3F84C37FA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966788"/>
              <a:ext cx="542925" cy="546100"/>
            </a:xfrm>
            <a:custGeom>
              <a:avLst/>
              <a:gdLst>
                <a:gd name="T0" fmla="*/ 143 w 1509"/>
                <a:gd name="T1" fmla="*/ 646 h 1508"/>
                <a:gd name="T2" fmla="*/ 246 w 1509"/>
                <a:gd name="T3" fmla="*/ 398 h 1508"/>
                <a:gd name="T4" fmla="*/ 145 w 1509"/>
                <a:gd name="T5" fmla="*/ 296 h 1508"/>
                <a:gd name="T6" fmla="*/ 297 w 1509"/>
                <a:gd name="T7" fmla="*/ 145 h 1508"/>
                <a:gd name="T8" fmla="*/ 398 w 1509"/>
                <a:gd name="T9" fmla="*/ 246 h 1508"/>
                <a:gd name="T10" fmla="*/ 647 w 1509"/>
                <a:gd name="T11" fmla="*/ 143 h 1508"/>
                <a:gd name="T12" fmla="*/ 647 w 1509"/>
                <a:gd name="T13" fmla="*/ 0 h 1508"/>
                <a:gd name="T14" fmla="*/ 862 w 1509"/>
                <a:gd name="T15" fmla="*/ 0 h 1508"/>
                <a:gd name="T16" fmla="*/ 862 w 1509"/>
                <a:gd name="T17" fmla="*/ 143 h 1508"/>
                <a:gd name="T18" fmla="*/ 1111 w 1509"/>
                <a:gd name="T19" fmla="*/ 246 h 1508"/>
                <a:gd name="T20" fmla="*/ 1212 w 1509"/>
                <a:gd name="T21" fmla="*/ 145 h 1508"/>
                <a:gd name="T22" fmla="*/ 1364 w 1509"/>
                <a:gd name="T23" fmla="*/ 296 h 1508"/>
                <a:gd name="T24" fmla="*/ 1262 w 1509"/>
                <a:gd name="T25" fmla="*/ 398 h 1508"/>
                <a:gd name="T26" fmla="*/ 1366 w 1509"/>
                <a:gd name="T27" fmla="*/ 646 h 1508"/>
                <a:gd name="T28" fmla="*/ 1509 w 1509"/>
                <a:gd name="T29" fmla="*/ 646 h 1508"/>
                <a:gd name="T30" fmla="*/ 1509 w 1509"/>
                <a:gd name="T31" fmla="*/ 861 h 1508"/>
                <a:gd name="T32" fmla="*/ 1366 w 1509"/>
                <a:gd name="T33" fmla="*/ 861 h 1508"/>
                <a:gd name="T34" fmla="*/ 1262 w 1509"/>
                <a:gd name="T35" fmla="*/ 1110 h 1508"/>
                <a:gd name="T36" fmla="*/ 1364 w 1509"/>
                <a:gd name="T37" fmla="*/ 1211 h 1508"/>
                <a:gd name="T38" fmla="*/ 1212 w 1509"/>
                <a:gd name="T39" fmla="*/ 1363 h 1508"/>
                <a:gd name="T40" fmla="*/ 1111 w 1509"/>
                <a:gd name="T41" fmla="*/ 1262 h 1508"/>
                <a:gd name="T42" fmla="*/ 862 w 1509"/>
                <a:gd name="T43" fmla="*/ 1365 h 1508"/>
                <a:gd name="T44" fmla="*/ 862 w 1509"/>
                <a:gd name="T45" fmla="*/ 1508 h 1508"/>
                <a:gd name="T46" fmla="*/ 647 w 1509"/>
                <a:gd name="T47" fmla="*/ 1508 h 1508"/>
                <a:gd name="T48" fmla="*/ 647 w 1509"/>
                <a:gd name="T49" fmla="*/ 1365 h 1508"/>
                <a:gd name="T50" fmla="*/ 398 w 1509"/>
                <a:gd name="T51" fmla="*/ 1262 h 1508"/>
                <a:gd name="T52" fmla="*/ 297 w 1509"/>
                <a:gd name="T53" fmla="*/ 1363 h 1508"/>
                <a:gd name="T54" fmla="*/ 145 w 1509"/>
                <a:gd name="T55" fmla="*/ 1211 h 1508"/>
                <a:gd name="T56" fmla="*/ 246 w 1509"/>
                <a:gd name="T57" fmla="*/ 1110 h 1508"/>
                <a:gd name="T58" fmla="*/ 143 w 1509"/>
                <a:gd name="T59" fmla="*/ 861 h 1508"/>
                <a:gd name="T60" fmla="*/ 0 w 1509"/>
                <a:gd name="T61" fmla="*/ 861 h 1508"/>
                <a:gd name="T62" fmla="*/ 0 w 1509"/>
                <a:gd name="T63" fmla="*/ 646 h 1508"/>
                <a:gd name="T64" fmla="*/ 143 w 1509"/>
                <a:gd name="T65" fmla="*/ 646 h 1508"/>
                <a:gd name="T66" fmla="*/ 755 w 1509"/>
                <a:gd name="T67" fmla="*/ 1244 h 1508"/>
                <a:gd name="T68" fmla="*/ 1245 w 1509"/>
                <a:gd name="T69" fmla="*/ 754 h 1508"/>
                <a:gd name="T70" fmla="*/ 755 w 1509"/>
                <a:gd name="T71" fmla="*/ 263 h 1508"/>
                <a:gd name="T72" fmla="*/ 264 w 1509"/>
                <a:gd name="T73" fmla="*/ 754 h 1508"/>
                <a:gd name="T74" fmla="*/ 755 w 1509"/>
                <a:gd name="T75" fmla="*/ 12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9" h="1508">
                  <a:moveTo>
                    <a:pt x="143" y="646"/>
                  </a:moveTo>
                  <a:cubicBezTo>
                    <a:pt x="159" y="555"/>
                    <a:pt x="195" y="471"/>
                    <a:pt x="246" y="398"/>
                  </a:cubicBezTo>
                  <a:lnTo>
                    <a:pt x="145" y="296"/>
                  </a:lnTo>
                  <a:lnTo>
                    <a:pt x="297" y="145"/>
                  </a:lnTo>
                  <a:lnTo>
                    <a:pt x="398" y="246"/>
                  </a:lnTo>
                  <a:cubicBezTo>
                    <a:pt x="471" y="194"/>
                    <a:pt x="556" y="159"/>
                    <a:pt x="647" y="143"/>
                  </a:cubicBezTo>
                  <a:lnTo>
                    <a:pt x="647" y="0"/>
                  </a:lnTo>
                  <a:lnTo>
                    <a:pt x="862" y="0"/>
                  </a:lnTo>
                  <a:lnTo>
                    <a:pt x="862" y="143"/>
                  </a:lnTo>
                  <a:cubicBezTo>
                    <a:pt x="953" y="159"/>
                    <a:pt x="1038" y="194"/>
                    <a:pt x="1111" y="246"/>
                  </a:cubicBezTo>
                  <a:lnTo>
                    <a:pt x="1212" y="145"/>
                  </a:lnTo>
                  <a:lnTo>
                    <a:pt x="1364" y="296"/>
                  </a:lnTo>
                  <a:lnTo>
                    <a:pt x="1262" y="398"/>
                  </a:lnTo>
                  <a:cubicBezTo>
                    <a:pt x="1314" y="471"/>
                    <a:pt x="1350" y="555"/>
                    <a:pt x="1366" y="646"/>
                  </a:cubicBezTo>
                  <a:lnTo>
                    <a:pt x="1509" y="646"/>
                  </a:lnTo>
                  <a:lnTo>
                    <a:pt x="1509" y="861"/>
                  </a:lnTo>
                  <a:lnTo>
                    <a:pt x="1366" y="861"/>
                  </a:lnTo>
                  <a:cubicBezTo>
                    <a:pt x="1350" y="952"/>
                    <a:pt x="1314" y="1037"/>
                    <a:pt x="1262" y="1110"/>
                  </a:cubicBezTo>
                  <a:lnTo>
                    <a:pt x="1364" y="1211"/>
                  </a:lnTo>
                  <a:lnTo>
                    <a:pt x="1212" y="1363"/>
                  </a:lnTo>
                  <a:lnTo>
                    <a:pt x="1111" y="1262"/>
                  </a:lnTo>
                  <a:cubicBezTo>
                    <a:pt x="1038" y="1313"/>
                    <a:pt x="953" y="1349"/>
                    <a:pt x="862" y="1365"/>
                  </a:cubicBezTo>
                  <a:lnTo>
                    <a:pt x="862" y="1508"/>
                  </a:lnTo>
                  <a:lnTo>
                    <a:pt x="647" y="1508"/>
                  </a:lnTo>
                  <a:lnTo>
                    <a:pt x="647" y="1365"/>
                  </a:lnTo>
                  <a:cubicBezTo>
                    <a:pt x="556" y="1349"/>
                    <a:pt x="471" y="1313"/>
                    <a:pt x="398" y="1262"/>
                  </a:cubicBezTo>
                  <a:lnTo>
                    <a:pt x="297" y="1363"/>
                  </a:lnTo>
                  <a:lnTo>
                    <a:pt x="145" y="1211"/>
                  </a:lnTo>
                  <a:lnTo>
                    <a:pt x="246" y="1110"/>
                  </a:lnTo>
                  <a:cubicBezTo>
                    <a:pt x="195" y="1037"/>
                    <a:pt x="159" y="952"/>
                    <a:pt x="143" y="861"/>
                  </a:cubicBezTo>
                  <a:lnTo>
                    <a:pt x="0" y="861"/>
                  </a:lnTo>
                  <a:lnTo>
                    <a:pt x="0" y="646"/>
                  </a:lnTo>
                  <a:lnTo>
                    <a:pt x="143" y="646"/>
                  </a:lnTo>
                  <a:close/>
                  <a:moveTo>
                    <a:pt x="755" y="1244"/>
                  </a:moveTo>
                  <a:cubicBezTo>
                    <a:pt x="1025" y="1244"/>
                    <a:pt x="1245" y="1025"/>
                    <a:pt x="1245" y="754"/>
                  </a:cubicBezTo>
                  <a:cubicBezTo>
                    <a:pt x="1245" y="483"/>
                    <a:pt x="1025" y="263"/>
                    <a:pt x="755" y="263"/>
                  </a:cubicBezTo>
                  <a:cubicBezTo>
                    <a:pt x="484" y="263"/>
                    <a:pt x="264" y="483"/>
                    <a:pt x="264" y="754"/>
                  </a:cubicBezTo>
                  <a:cubicBezTo>
                    <a:pt x="264" y="1025"/>
                    <a:pt x="484" y="1244"/>
                    <a:pt x="755" y="1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E1E8B7CF-8A1F-4A81-A360-78C3E0D5C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231901"/>
              <a:ext cx="296863" cy="157163"/>
            </a:xfrm>
            <a:custGeom>
              <a:avLst/>
              <a:gdLst>
                <a:gd name="T0" fmla="*/ 662 w 821"/>
                <a:gd name="T1" fmla="*/ 300 h 437"/>
                <a:gd name="T2" fmla="*/ 300 w 821"/>
                <a:gd name="T3" fmla="*/ 167 h 437"/>
                <a:gd name="T4" fmla="*/ 141 w 821"/>
                <a:gd name="T5" fmla="*/ 430 h 437"/>
                <a:gd name="T6" fmla="*/ 69 w 821"/>
                <a:gd name="T7" fmla="*/ 437 h 437"/>
                <a:gd name="T8" fmla="*/ 74 w 821"/>
                <a:gd name="T9" fmla="*/ 352 h 437"/>
                <a:gd name="T10" fmla="*/ 0 w 821"/>
                <a:gd name="T11" fmla="*/ 325 h 437"/>
                <a:gd name="T12" fmla="*/ 41 w 821"/>
                <a:gd name="T13" fmla="*/ 213 h 437"/>
                <a:gd name="T14" fmla="*/ 116 w 821"/>
                <a:gd name="T15" fmla="*/ 240 h 437"/>
                <a:gd name="T16" fmla="*/ 218 w 821"/>
                <a:gd name="T17" fmla="*/ 130 h 437"/>
                <a:gd name="T18" fmla="*/ 184 w 821"/>
                <a:gd name="T19" fmla="*/ 58 h 437"/>
                <a:gd name="T20" fmla="*/ 293 w 821"/>
                <a:gd name="T21" fmla="*/ 8 h 437"/>
                <a:gd name="T22" fmla="*/ 326 w 821"/>
                <a:gd name="T23" fmla="*/ 80 h 437"/>
                <a:gd name="T24" fmla="*/ 476 w 821"/>
                <a:gd name="T25" fmla="*/ 75 h 437"/>
                <a:gd name="T26" fmla="*/ 504 w 821"/>
                <a:gd name="T27" fmla="*/ 0 h 437"/>
                <a:gd name="T28" fmla="*/ 616 w 821"/>
                <a:gd name="T29" fmla="*/ 41 h 437"/>
                <a:gd name="T30" fmla="*/ 588 w 821"/>
                <a:gd name="T31" fmla="*/ 116 h 437"/>
                <a:gd name="T32" fmla="*/ 699 w 821"/>
                <a:gd name="T33" fmla="*/ 218 h 437"/>
                <a:gd name="T34" fmla="*/ 771 w 821"/>
                <a:gd name="T35" fmla="*/ 185 h 437"/>
                <a:gd name="T36" fmla="*/ 821 w 821"/>
                <a:gd name="T37" fmla="*/ 293 h 437"/>
                <a:gd name="T38" fmla="*/ 749 w 821"/>
                <a:gd name="T39" fmla="*/ 327 h 437"/>
                <a:gd name="T40" fmla="*/ 759 w 821"/>
                <a:gd name="T41" fmla="*/ 393 h 437"/>
                <a:gd name="T42" fmla="*/ 687 w 821"/>
                <a:gd name="T43" fmla="*/ 399 h 437"/>
                <a:gd name="T44" fmla="*/ 662 w 821"/>
                <a:gd name="T45" fmla="*/ 30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7">
                  <a:moveTo>
                    <a:pt x="662" y="300"/>
                  </a:moveTo>
                  <a:cubicBezTo>
                    <a:pt x="599" y="164"/>
                    <a:pt x="437" y="103"/>
                    <a:pt x="300" y="167"/>
                  </a:cubicBezTo>
                  <a:cubicBezTo>
                    <a:pt x="195" y="215"/>
                    <a:pt x="135" y="322"/>
                    <a:pt x="141" y="430"/>
                  </a:cubicBezTo>
                  <a:lnTo>
                    <a:pt x="69" y="437"/>
                  </a:lnTo>
                  <a:cubicBezTo>
                    <a:pt x="68" y="408"/>
                    <a:pt x="69" y="380"/>
                    <a:pt x="74" y="352"/>
                  </a:cubicBezTo>
                  <a:lnTo>
                    <a:pt x="0" y="325"/>
                  </a:lnTo>
                  <a:lnTo>
                    <a:pt x="41" y="213"/>
                  </a:lnTo>
                  <a:lnTo>
                    <a:pt x="116" y="240"/>
                  </a:lnTo>
                  <a:cubicBezTo>
                    <a:pt x="141" y="197"/>
                    <a:pt x="175" y="160"/>
                    <a:pt x="218" y="130"/>
                  </a:cubicBezTo>
                  <a:lnTo>
                    <a:pt x="184" y="58"/>
                  </a:lnTo>
                  <a:lnTo>
                    <a:pt x="293" y="8"/>
                  </a:lnTo>
                  <a:lnTo>
                    <a:pt x="326" y="80"/>
                  </a:lnTo>
                  <a:cubicBezTo>
                    <a:pt x="376" y="67"/>
                    <a:pt x="427" y="65"/>
                    <a:pt x="476" y="75"/>
                  </a:cubicBezTo>
                  <a:lnTo>
                    <a:pt x="504" y="0"/>
                  </a:lnTo>
                  <a:lnTo>
                    <a:pt x="616" y="41"/>
                  </a:lnTo>
                  <a:lnTo>
                    <a:pt x="588" y="116"/>
                  </a:lnTo>
                  <a:cubicBezTo>
                    <a:pt x="631" y="141"/>
                    <a:pt x="669" y="176"/>
                    <a:pt x="699" y="218"/>
                  </a:cubicBezTo>
                  <a:lnTo>
                    <a:pt x="771" y="185"/>
                  </a:lnTo>
                  <a:lnTo>
                    <a:pt x="821" y="293"/>
                  </a:lnTo>
                  <a:lnTo>
                    <a:pt x="749" y="327"/>
                  </a:lnTo>
                  <a:cubicBezTo>
                    <a:pt x="754" y="349"/>
                    <a:pt x="758" y="371"/>
                    <a:pt x="759" y="393"/>
                  </a:cubicBezTo>
                  <a:lnTo>
                    <a:pt x="687" y="399"/>
                  </a:lnTo>
                  <a:cubicBezTo>
                    <a:pt x="685" y="366"/>
                    <a:pt x="677" y="332"/>
                    <a:pt x="662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B773343-8193-4B4D-883A-249C93DAC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1373188"/>
              <a:ext cx="296863" cy="158750"/>
            </a:xfrm>
            <a:custGeom>
              <a:avLst/>
              <a:gdLst>
                <a:gd name="T0" fmla="*/ 751 w 821"/>
                <a:gd name="T1" fmla="*/ 0 h 436"/>
                <a:gd name="T2" fmla="*/ 746 w 821"/>
                <a:gd name="T3" fmla="*/ 84 h 436"/>
                <a:gd name="T4" fmla="*/ 821 w 821"/>
                <a:gd name="T5" fmla="*/ 111 h 436"/>
                <a:gd name="T6" fmla="*/ 779 w 821"/>
                <a:gd name="T7" fmla="*/ 223 h 436"/>
                <a:gd name="T8" fmla="*/ 705 w 821"/>
                <a:gd name="T9" fmla="*/ 196 h 436"/>
                <a:gd name="T10" fmla="*/ 603 w 821"/>
                <a:gd name="T11" fmla="*/ 306 h 436"/>
                <a:gd name="T12" fmla="*/ 636 w 821"/>
                <a:gd name="T13" fmla="*/ 378 h 436"/>
                <a:gd name="T14" fmla="*/ 528 w 821"/>
                <a:gd name="T15" fmla="*/ 428 h 436"/>
                <a:gd name="T16" fmla="*/ 494 w 821"/>
                <a:gd name="T17" fmla="*/ 356 h 436"/>
                <a:gd name="T18" fmla="*/ 344 w 821"/>
                <a:gd name="T19" fmla="*/ 362 h 436"/>
                <a:gd name="T20" fmla="*/ 317 w 821"/>
                <a:gd name="T21" fmla="*/ 436 h 436"/>
                <a:gd name="T22" fmla="*/ 204 w 821"/>
                <a:gd name="T23" fmla="*/ 395 h 436"/>
                <a:gd name="T24" fmla="*/ 232 w 821"/>
                <a:gd name="T25" fmla="*/ 320 h 436"/>
                <a:gd name="T26" fmla="*/ 122 w 821"/>
                <a:gd name="T27" fmla="*/ 218 h 436"/>
                <a:gd name="T28" fmla="*/ 50 w 821"/>
                <a:gd name="T29" fmla="*/ 252 h 436"/>
                <a:gd name="T30" fmla="*/ 0 w 821"/>
                <a:gd name="T31" fmla="*/ 143 h 436"/>
                <a:gd name="T32" fmla="*/ 72 w 821"/>
                <a:gd name="T33" fmla="*/ 110 h 436"/>
                <a:gd name="T34" fmla="*/ 61 w 821"/>
                <a:gd name="T35" fmla="*/ 44 h 436"/>
                <a:gd name="T36" fmla="*/ 133 w 821"/>
                <a:gd name="T37" fmla="*/ 37 h 436"/>
                <a:gd name="T38" fmla="*/ 158 w 821"/>
                <a:gd name="T39" fmla="*/ 136 h 436"/>
                <a:gd name="T40" fmla="*/ 520 w 821"/>
                <a:gd name="T41" fmla="*/ 270 h 436"/>
                <a:gd name="T42" fmla="*/ 679 w 821"/>
                <a:gd name="T43" fmla="*/ 6 h 436"/>
                <a:gd name="T44" fmla="*/ 751 w 821"/>
                <a:gd name="T4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6">
                  <a:moveTo>
                    <a:pt x="751" y="0"/>
                  </a:moveTo>
                  <a:cubicBezTo>
                    <a:pt x="753" y="28"/>
                    <a:pt x="751" y="56"/>
                    <a:pt x="746" y="84"/>
                  </a:cubicBezTo>
                  <a:lnTo>
                    <a:pt x="821" y="111"/>
                  </a:lnTo>
                  <a:lnTo>
                    <a:pt x="779" y="223"/>
                  </a:lnTo>
                  <a:lnTo>
                    <a:pt x="705" y="196"/>
                  </a:lnTo>
                  <a:cubicBezTo>
                    <a:pt x="680" y="239"/>
                    <a:pt x="646" y="277"/>
                    <a:pt x="603" y="306"/>
                  </a:cubicBezTo>
                  <a:lnTo>
                    <a:pt x="636" y="378"/>
                  </a:lnTo>
                  <a:lnTo>
                    <a:pt x="528" y="428"/>
                  </a:lnTo>
                  <a:lnTo>
                    <a:pt x="494" y="356"/>
                  </a:lnTo>
                  <a:cubicBezTo>
                    <a:pt x="444" y="369"/>
                    <a:pt x="393" y="371"/>
                    <a:pt x="344" y="362"/>
                  </a:cubicBezTo>
                  <a:lnTo>
                    <a:pt x="317" y="436"/>
                  </a:lnTo>
                  <a:lnTo>
                    <a:pt x="204" y="395"/>
                  </a:lnTo>
                  <a:lnTo>
                    <a:pt x="232" y="320"/>
                  </a:lnTo>
                  <a:cubicBezTo>
                    <a:pt x="189" y="295"/>
                    <a:pt x="151" y="261"/>
                    <a:pt x="122" y="218"/>
                  </a:cubicBezTo>
                  <a:lnTo>
                    <a:pt x="50" y="252"/>
                  </a:lnTo>
                  <a:lnTo>
                    <a:pt x="0" y="143"/>
                  </a:lnTo>
                  <a:lnTo>
                    <a:pt x="72" y="110"/>
                  </a:lnTo>
                  <a:cubicBezTo>
                    <a:pt x="66" y="88"/>
                    <a:pt x="63" y="66"/>
                    <a:pt x="61" y="44"/>
                  </a:cubicBezTo>
                  <a:lnTo>
                    <a:pt x="133" y="37"/>
                  </a:lnTo>
                  <a:cubicBezTo>
                    <a:pt x="136" y="71"/>
                    <a:pt x="144" y="104"/>
                    <a:pt x="158" y="136"/>
                  </a:cubicBezTo>
                  <a:cubicBezTo>
                    <a:pt x="221" y="273"/>
                    <a:pt x="383" y="333"/>
                    <a:pt x="520" y="270"/>
                  </a:cubicBezTo>
                  <a:cubicBezTo>
                    <a:pt x="625" y="221"/>
                    <a:pt x="685" y="115"/>
                    <a:pt x="679" y="6"/>
                  </a:cubicBezTo>
                  <a:lnTo>
                    <a:pt x="7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B691F7B8-0700-40EB-844D-651A9E8AE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996951"/>
              <a:ext cx="214313" cy="214313"/>
            </a:xfrm>
            <a:custGeom>
              <a:avLst/>
              <a:gdLst>
                <a:gd name="T0" fmla="*/ 157 w 596"/>
                <a:gd name="T1" fmla="*/ 498 h 595"/>
                <a:gd name="T2" fmla="*/ 117 w 596"/>
                <a:gd name="T3" fmla="*/ 538 h 595"/>
                <a:gd name="T4" fmla="*/ 57 w 596"/>
                <a:gd name="T5" fmla="*/ 478 h 595"/>
                <a:gd name="T6" fmla="*/ 97 w 596"/>
                <a:gd name="T7" fmla="*/ 438 h 595"/>
                <a:gd name="T8" fmla="*/ 56 w 596"/>
                <a:gd name="T9" fmla="*/ 340 h 595"/>
                <a:gd name="T10" fmla="*/ 0 w 596"/>
                <a:gd name="T11" fmla="*/ 340 h 595"/>
                <a:gd name="T12" fmla="*/ 0 w 596"/>
                <a:gd name="T13" fmla="*/ 255 h 595"/>
                <a:gd name="T14" fmla="*/ 56 w 596"/>
                <a:gd name="T15" fmla="*/ 255 h 595"/>
                <a:gd name="T16" fmla="*/ 97 w 596"/>
                <a:gd name="T17" fmla="*/ 157 h 595"/>
                <a:gd name="T18" fmla="*/ 57 w 596"/>
                <a:gd name="T19" fmla="*/ 117 h 595"/>
                <a:gd name="T20" fmla="*/ 117 w 596"/>
                <a:gd name="T21" fmla="*/ 57 h 595"/>
                <a:gd name="T22" fmla="*/ 157 w 596"/>
                <a:gd name="T23" fmla="*/ 97 h 595"/>
                <a:gd name="T24" fmla="*/ 255 w 596"/>
                <a:gd name="T25" fmla="*/ 56 h 595"/>
                <a:gd name="T26" fmla="*/ 255 w 596"/>
                <a:gd name="T27" fmla="*/ 0 h 595"/>
                <a:gd name="T28" fmla="*/ 340 w 596"/>
                <a:gd name="T29" fmla="*/ 0 h 595"/>
                <a:gd name="T30" fmla="*/ 340 w 596"/>
                <a:gd name="T31" fmla="*/ 56 h 595"/>
                <a:gd name="T32" fmla="*/ 438 w 596"/>
                <a:gd name="T33" fmla="*/ 97 h 595"/>
                <a:gd name="T34" fmla="*/ 478 w 596"/>
                <a:gd name="T35" fmla="*/ 57 h 595"/>
                <a:gd name="T36" fmla="*/ 538 w 596"/>
                <a:gd name="T37" fmla="*/ 117 h 595"/>
                <a:gd name="T38" fmla="*/ 498 w 596"/>
                <a:gd name="T39" fmla="*/ 157 h 595"/>
                <a:gd name="T40" fmla="*/ 539 w 596"/>
                <a:gd name="T41" fmla="*/ 255 h 595"/>
                <a:gd name="T42" fmla="*/ 596 w 596"/>
                <a:gd name="T43" fmla="*/ 255 h 595"/>
                <a:gd name="T44" fmla="*/ 596 w 596"/>
                <a:gd name="T45" fmla="*/ 340 h 595"/>
                <a:gd name="T46" fmla="*/ 539 w 596"/>
                <a:gd name="T47" fmla="*/ 340 h 595"/>
                <a:gd name="T48" fmla="*/ 498 w 596"/>
                <a:gd name="T49" fmla="*/ 438 h 595"/>
                <a:gd name="T50" fmla="*/ 538 w 596"/>
                <a:gd name="T51" fmla="*/ 478 h 595"/>
                <a:gd name="T52" fmla="*/ 478 w 596"/>
                <a:gd name="T53" fmla="*/ 538 h 595"/>
                <a:gd name="T54" fmla="*/ 438 w 596"/>
                <a:gd name="T55" fmla="*/ 498 h 595"/>
                <a:gd name="T56" fmla="*/ 340 w 596"/>
                <a:gd name="T57" fmla="*/ 539 h 595"/>
                <a:gd name="T58" fmla="*/ 340 w 596"/>
                <a:gd name="T59" fmla="*/ 595 h 595"/>
                <a:gd name="T60" fmla="*/ 255 w 596"/>
                <a:gd name="T61" fmla="*/ 595 h 595"/>
                <a:gd name="T62" fmla="*/ 255 w 596"/>
                <a:gd name="T63" fmla="*/ 539 h 595"/>
                <a:gd name="T64" fmla="*/ 157 w 596"/>
                <a:gd name="T65" fmla="*/ 498 h 595"/>
                <a:gd name="T66" fmla="*/ 298 w 596"/>
                <a:gd name="T67" fmla="*/ 104 h 595"/>
                <a:gd name="T68" fmla="*/ 104 w 596"/>
                <a:gd name="T69" fmla="*/ 297 h 595"/>
                <a:gd name="T70" fmla="*/ 298 w 596"/>
                <a:gd name="T71" fmla="*/ 491 h 595"/>
                <a:gd name="T72" fmla="*/ 491 w 596"/>
                <a:gd name="T73" fmla="*/ 297 h 595"/>
                <a:gd name="T74" fmla="*/ 298 w 596"/>
                <a:gd name="T75" fmla="*/ 10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595">
                  <a:moveTo>
                    <a:pt x="157" y="498"/>
                  </a:moveTo>
                  <a:lnTo>
                    <a:pt x="117" y="538"/>
                  </a:lnTo>
                  <a:lnTo>
                    <a:pt x="57" y="478"/>
                  </a:lnTo>
                  <a:lnTo>
                    <a:pt x="97" y="438"/>
                  </a:lnTo>
                  <a:cubicBezTo>
                    <a:pt x="77" y="410"/>
                    <a:pt x="63" y="376"/>
                    <a:pt x="56" y="340"/>
                  </a:cubicBezTo>
                  <a:lnTo>
                    <a:pt x="0" y="340"/>
                  </a:lnTo>
                  <a:lnTo>
                    <a:pt x="0" y="255"/>
                  </a:lnTo>
                  <a:lnTo>
                    <a:pt x="56" y="255"/>
                  </a:lnTo>
                  <a:cubicBezTo>
                    <a:pt x="63" y="219"/>
                    <a:pt x="77" y="186"/>
                    <a:pt x="97" y="157"/>
                  </a:cubicBezTo>
                  <a:lnTo>
                    <a:pt x="57" y="117"/>
                  </a:lnTo>
                  <a:lnTo>
                    <a:pt x="117" y="57"/>
                  </a:lnTo>
                  <a:lnTo>
                    <a:pt x="157" y="97"/>
                  </a:lnTo>
                  <a:cubicBezTo>
                    <a:pt x="186" y="77"/>
                    <a:pt x="219" y="63"/>
                    <a:pt x="255" y="56"/>
                  </a:cubicBezTo>
                  <a:lnTo>
                    <a:pt x="255" y="0"/>
                  </a:lnTo>
                  <a:lnTo>
                    <a:pt x="340" y="0"/>
                  </a:lnTo>
                  <a:lnTo>
                    <a:pt x="340" y="56"/>
                  </a:lnTo>
                  <a:cubicBezTo>
                    <a:pt x="376" y="63"/>
                    <a:pt x="410" y="77"/>
                    <a:pt x="438" y="97"/>
                  </a:cubicBezTo>
                  <a:lnTo>
                    <a:pt x="478" y="57"/>
                  </a:lnTo>
                  <a:lnTo>
                    <a:pt x="538" y="117"/>
                  </a:lnTo>
                  <a:lnTo>
                    <a:pt x="498" y="157"/>
                  </a:lnTo>
                  <a:cubicBezTo>
                    <a:pt x="519" y="186"/>
                    <a:pt x="533" y="219"/>
                    <a:pt x="539" y="255"/>
                  </a:cubicBezTo>
                  <a:lnTo>
                    <a:pt x="596" y="255"/>
                  </a:lnTo>
                  <a:lnTo>
                    <a:pt x="596" y="340"/>
                  </a:lnTo>
                  <a:lnTo>
                    <a:pt x="539" y="340"/>
                  </a:lnTo>
                  <a:cubicBezTo>
                    <a:pt x="533" y="376"/>
                    <a:pt x="519" y="410"/>
                    <a:pt x="498" y="438"/>
                  </a:cubicBezTo>
                  <a:lnTo>
                    <a:pt x="538" y="478"/>
                  </a:lnTo>
                  <a:lnTo>
                    <a:pt x="478" y="538"/>
                  </a:lnTo>
                  <a:lnTo>
                    <a:pt x="438" y="498"/>
                  </a:lnTo>
                  <a:cubicBezTo>
                    <a:pt x="410" y="519"/>
                    <a:pt x="376" y="533"/>
                    <a:pt x="340" y="539"/>
                  </a:cubicBezTo>
                  <a:lnTo>
                    <a:pt x="340" y="595"/>
                  </a:lnTo>
                  <a:lnTo>
                    <a:pt x="255" y="595"/>
                  </a:lnTo>
                  <a:lnTo>
                    <a:pt x="255" y="539"/>
                  </a:lnTo>
                  <a:cubicBezTo>
                    <a:pt x="219" y="533"/>
                    <a:pt x="186" y="519"/>
                    <a:pt x="157" y="498"/>
                  </a:cubicBezTo>
                  <a:close/>
                  <a:moveTo>
                    <a:pt x="298" y="104"/>
                  </a:moveTo>
                  <a:cubicBezTo>
                    <a:pt x="191" y="104"/>
                    <a:pt x="104" y="191"/>
                    <a:pt x="104" y="297"/>
                  </a:cubicBezTo>
                  <a:cubicBezTo>
                    <a:pt x="104" y="404"/>
                    <a:pt x="191" y="491"/>
                    <a:pt x="298" y="491"/>
                  </a:cubicBezTo>
                  <a:cubicBezTo>
                    <a:pt x="405" y="491"/>
                    <a:pt x="491" y="404"/>
                    <a:pt x="491" y="297"/>
                  </a:cubicBezTo>
                  <a:cubicBezTo>
                    <a:pt x="491" y="191"/>
                    <a:pt x="405" y="104"/>
                    <a:pt x="29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F2BBEAE-ABFD-4ADA-8790-F63808CE54EF}"/>
              </a:ext>
            </a:extLst>
          </p:cNvPr>
          <p:cNvSpPr txBox="1"/>
          <p:nvPr/>
        </p:nvSpPr>
        <p:spPr>
          <a:xfrm>
            <a:off x="2244933" y="3213417"/>
            <a:ext cx="253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Автоматизированная проверка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9C92A-05BA-45B1-B865-815ED9C74EFD}"/>
              </a:ext>
            </a:extLst>
          </p:cNvPr>
          <p:cNvSpPr txBox="1"/>
          <p:nvPr/>
        </p:nvSpPr>
        <p:spPr>
          <a:xfrm>
            <a:off x="6464300" y="2537982"/>
            <a:ext cx="478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Формализованные правила проверки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Модуль проверки изменений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Система контроля переноса изменений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BA2B66-1A2D-4EC8-9162-5EC30074ED97}"/>
              </a:ext>
            </a:extLst>
          </p:cNvPr>
          <p:cNvSpPr txBox="1"/>
          <p:nvPr/>
        </p:nvSpPr>
        <p:spPr>
          <a:xfrm>
            <a:off x="6565900" y="2816536"/>
            <a:ext cx="356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 представлено на рынке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7E505-F858-4EA2-A55B-30CEFFAA927A}"/>
              </a:ext>
            </a:extLst>
          </p:cNvPr>
          <p:cNvSpPr txBox="1"/>
          <p:nvPr/>
        </p:nvSpPr>
        <p:spPr>
          <a:xfrm>
            <a:off x="6565900" y="3671163"/>
            <a:ext cx="356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 собственная разработка АО «СО ЕЭС»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0FB0F-A210-497B-BDD4-6E28E8408219}"/>
              </a:ext>
            </a:extLst>
          </p:cNvPr>
          <p:cNvSpPr txBox="1"/>
          <p:nvPr/>
        </p:nvSpPr>
        <p:spPr>
          <a:xfrm>
            <a:off x="6565900" y="4525790"/>
            <a:ext cx="356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- собственная разработка АО «СО ЕЭС»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86AFEC8-98F2-4D17-9903-0037B24EDD57}"/>
              </a:ext>
            </a:extLst>
          </p:cNvPr>
          <p:cNvCxnSpPr>
            <a:cxnSpLocks/>
          </p:cNvCxnSpPr>
          <p:nvPr/>
        </p:nvCxnSpPr>
        <p:spPr>
          <a:xfrm>
            <a:off x="6216650" y="2537982"/>
            <a:ext cx="0" cy="229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45540C-EFA8-4CA7-9C9C-8B9024F99FF7}"/>
              </a:ext>
            </a:extLst>
          </p:cNvPr>
          <p:cNvSpPr txBox="1"/>
          <p:nvPr/>
        </p:nvSpPr>
        <p:spPr>
          <a:xfrm rot="16200000">
            <a:off x="5141829" y="3444249"/>
            <a:ext cx="1966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кол-во входных параметров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2FEF69-A10B-4E07-9371-E32EEB0CA83B}"/>
              </a:ext>
            </a:extLst>
          </p:cNvPr>
          <p:cNvSpPr txBox="1"/>
          <p:nvPr/>
        </p:nvSpPr>
        <p:spPr>
          <a:xfrm>
            <a:off x="5834055" y="4663678"/>
            <a:ext cx="445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мах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EB241-0520-45F7-BCDD-C5F491591B7E}"/>
              </a:ext>
            </a:extLst>
          </p:cNvPr>
          <p:cNvSpPr txBox="1"/>
          <p:nvPr/>
        </p:nvSpPr>
        <p:spPr>
          <a:xfrm>
            <a:off x="5834055" y="2494320"/>
            <a:ext cx="445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мин</a:t>
            </a:r>
          </a:p>
        </p:txBody>
      </p:sp>
    </p:spTree>
    <p:extLst>
      <p:ext uri="{BB962C8B-B14F-4D97-AF65-F5344CB8AC3E}">
        <p14:creationId xmlns:p14="http://schemas.microsoft.com/office/powerpoint/2010/main" val="349545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78D57F-15F1-4B56-BFA8-7FB829DD82FD}"/>
              </a:ext>
            </a:extLst>
          </p:cNvPr>
          <p:cNvSpPr/>
          <p:nvPr/>
        </p:nvSpPr>
        <p:spPr>
          <a:xfrm>
            <a:off x="3101114" y="2500336"/>
            <a:ext cx="887302" cy="737174"/>
          </a:xfrm>
          <a:prstGeom prst="roundRect">
            <a:avLst/>
          </a:prstGeom>
          <a:solidFill>
            <a:srgbClr val="003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5957CF58-03C4-4563-A65C-50547D1078A0}"/>
              </a:ext>
            </a:extLst>
          </p:cNvPr>
          <p:cNvSpPr/>
          <p:nvPr/>
        </p:nvSpPr>
        <p:spPr>
          <a:xfrm>
            <a:off x="1665706" y="2500336"/>
            <a:ext cx="837869" cy="737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Автоматизированные проверки внесенных изменений</a:t>
            </a:r>
            <a:br>
              <a:rPr lang="ru-RU" dirty="0"/>
            </a:br>
            <a:r>
              <a:rPr lang="ru-RU" dirty="0"/>
              <a:t>Формализованные правила проверки.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9C92A-05BA-45B1-B865-815ED9C74EFD}"/>
              </a:ext>
            </a:extLst>
          </p:cNvPr>
          <p:cNvSpPr txBox="1"/>
          <p:nvPr/>
        </p:nvSpPr>
        <p:spPr>
          <a:xfrm>
            <a:off x="336836" y="1685065"/>
            <a:ext cx="396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Формализованные правила проверки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E454DD-52A2-4982-80FC-504E60B6BB10}"/>
              </a:ext>
            </a:extLst>
          </p:cNvPr>
          <p:cNvSpPr/>
          <p:nvPr/>
        </p:nvSpPr>
        <p:spPr>
          <a:xfrm>
            <a:off x="211612" y="2488868"/>
            <a:ext cx="837869" cy="737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AB8441D-B4DC-46E4-A4F3-F6CE23C4A482}"/>
              </a:ext>
            </a:extLst>
          </p:cNvPr>
          <p:cNvSpPr/>
          <p:nvPr/>
        </p:nvSpPr>
        <p:spPr>
          <a:xfrm>
            <a:off x="1111867" y="2731425"/>
            <a:ext cx="507669" cy="251265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E6F9C-C0DB-4DC6-95AA-6A9697F76BB2}"/>
              </a:ext>
            </a:extLst>
          </p:cNvPr>
          <p:cNvSpPr txBox="1"/>
          <p:nvPr/>
        </p:nvSpPr>
        <p:spPr>
          <a:xfrm>
            <a:off x="230332" y="2526857"/>
            <a:ext cx="8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Версия ИМ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526FBC49-B78F-4912-AA98-F921BDA57099}"/>
              </a:ext>
            </a:extLst>
          </p:cNvPr>
          <p:cNvSpPr/>
          <p:nvPr/>
        </p:nvSpPr>
        <p:spPr>
          <a:xfrm>
            <a:off x="2546967" y="2731425"/>
            <a:ext cx="507669" cy="251265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CBC765-BD7F-4F0F-894A-707088F9CFA1}"/>
              </a:ext>
            </a:extLst>
          </p:cNvPr>
          <p:cNvSpPr txBox="1"/>
          <p:nvPr/>
        </p:nvSpPr>
        <p:spPr>
          <a:xfrm>
            <a:off x="1614664" y="2462464"/>
            <a:ext cx="67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C#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11F44-965F-4903-B4DB-8BC06C5A4E89}"/>
              </a:ext>
            </a:extLst>
          </p:cNvPr>
          <p:cNvSpPr txBox="1"/>
          <p:nvPr/>
        </p:nvSpPr>
        <p:spPr>
          <a:xfrm>
            <a:off x="3052475" y="2657567"/>
            <a:ext cx="105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3D4429BD-2C30-4FD1-AF47-36059F8B36F7}"/>
              </a:ext>
            </a:extLst>
          </p:cNvPr>
          <p:cNvGrpSpPr/>
          <p:nvPr/>
        </p:nvGrpSpPr>
        <p:grpSpPr>
          <a:xfrm>
            <a:off x="2109257" y="2525692"/>
            <a:ext cx="375100" cy="360483"/>
            <a:chOff x="6072188" y="241301"/>
            <a:chExt cx="1466850" cy="1409700"/>
          </a:xfrm>
          <a:solidFill>
            <a:schemeClr val="bg1"/>
          </a:solidFill>
        </p:grpSpPr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BB3D253F-3437-4290-A01D-D2EC91468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5" y="546101"/>
              <a:ext cx="1069975" cy="238125"/>
            </a:xfrm>
            <a:custGeom>
              <a:avLst/>
              <a:gdLst>
                <a:gd name="T0" fmla="*/ 2970 w 2970"/>
                <a:gd name="T1" fmla="*/ 0 h 659"/>
                <a:gd name="T2" fmla="*/ 2970 w 2970"/>
                <a:gd name="T3" fmla="*/ 659 h 659"/>
                <a:gd name="T4" fmla="*/ 0 w 2970"/>
                <a:gd name="T5" fmla="*/ 659 h 659"/>
                <a:gd name="T6" fmla="*/ 0 w 2970"/>
                <a:gd name="T7" fmla="*/ 0 h 659"/>
                <a:gd name="T8" fmla="*/ 2970 w 2970"/>
                <a:gd name="T9" fmla="*/ 0 h 659"/>
                <a:gd name="T10" fmla="*/ 707 w 2970"/>
                <a:gd name="T11" fmla="*/ 411 h 659"/>
                <a:gd name="T12" fmla="*/ 707 w 2970"/>
                <a:gd name="T13" fmla="*/ 249 h 659"/>
                <a:gd name="T14" fmla="*/ 546 w 2970"/>
                <a:gd name="T15" fmla="*/ 249 h 659"/>
                <a:gd name="T16" fmla="*/ 546 w 2970"/>
                <a:gd name="T17" fmla="*/ 411 h 659"/>
                <a:gd name="T18" fmla="*/ 707 w 2970"/>
                <a:gd name="T19" fmla="*/ 411 h 659"/>
                <a:gd name="T20" fmla="*/ 438 w 2970"/>
                <a:gd name="T21" fmla="*/ 411 h 659"/>
                <a:gd name="T22" fmla="*/ 438 w 2970"/>
                <a:gd name="T23" fmla="*/ 249 h 659"/>
                <a:gd name="T24" fmla="*/ 276 w 2970"/>
                <a:gd name="T25" fmla="*/ 249 h 659"/>
                <a:gd name="T26" fmla="*/ 276 w 2970"/>
                <a:gd name="T27" fmla="*/ 411 h 659"/>
                <a:gd name="T28" fmla="*/ 438 w 2970"/>
                <a:gd name="T29" fmla="*/ 411 h 659"/>
                <a:gd name="T30" fmla="*/ 965 w 2970"/>
                <a:gd name="T31" fmla="*/ 411 h 659"/>
                <a:gd name="T32" fmla="*/ 965 w 2970"/>
                <a:gd name="T33" fmla="*/ 249 h 659"/>
                <a:gd name="T34" fmla="*/ 803 w 2970"/>
                <a:gd name="T35" fmla="*/ 249 h 659"/>
                <a:gd name="T36" fmla="*/ 803 w 2970"/>
                <a:gd name="T37" fmla="*/ 411 h 659"/>
                <a:gd name="T38" fmla="*/ 965 w 2970"/>
                <a:gd name="T39" fmla="*/ 41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0" h="659">
                  <a:moveTo>
                    <a:pt x="2970" y="0"/>
                  </a:moveTo>
                  <a:lnTo>
                    <a:pt x="2970" y="659"/>
                  </a:lnTo>
                  <a:lnTo>
                    <a:pt x="0" y="659"/>
                  </a:lnTo>
                  <a:lnTo>
                    <a:pt x="0" y="0"/>
                  </a:lnTo>
                  <a:lnTo>
                    <a:pt x="2970" y="0"/>
                  </a:lnTo>
                  <a:close/>
                  <a:moveTo>
                    <a:pt x="707" y="411"/>
                  </a:moveTo>
                  <a:lnTo>
                    <a:pt x="707" y="249"/>
                  </a:lnTo>
                  <a:lnTo>
                    <a:pt x="546" y="249"/>
                  </a:lnTo>
                  <a:lnTo>
                    <a:pt x="546" y="411"/>
                  </a:lnTo>
                  <a:lnTo>
                    <a:pt x="707" y="411"/>
                  </a:lnTo>
                  <a:close/>
                  <a:moveTo>
                    <a:pt x="438" y="411"/>
                  </a:moveTo>
                  <a:lnTo>
                    <a:pt x="438" y="249"/>
                  </a:lnTo>
                  <a:lnTo>
                    <a:pt x="276" y="249"/>
                  </a:lnTo>
                  <a:lnTo>
                    <a:pt x="276" y="411"/>
                  </a:lnTo>
                  <a:lnTo>
                    <a:pt x="438" y="411"/>
                  </a:lnTo>
                  <a:close/>
                  <a:moveTo>
                    <a:pt x="965" y="411"/>
                  </a:moveTo>
                  <a:lnTo>
                    <a:pt x="965" y="249"/>
                  </a:lnTo>
                  <a:lnTo>
                    <a:pt x="803" y="249"/>
                  </a:lnTo>
                  <a:lnTo>
                    <a:pt x="803" y="411"/>
                  </a:lnTo>
                  <a:lnTo>
                    <a:pt x="96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031D85D-8AC7-42DF-BBFF-0A73A8A3B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438151"/>
              <a:ext cx="1301750" cy="1212850"/>
            </a:xfrm>
            <a:custGeom>
              <a:avLst/>
              <a:gdLst>
                <a:gd name="T0" fmla="*/ 3612 w 3612"/>
                <a:gd name="T1" fmla="*/ 0 h 3351"/>
                <a:gd name="T2" fmla="*/ 3612 w 3612"/>
                <a:gd name="T3" fmla="*/ 3351 h 3351"/>
                <a:gd name="T4" fmla="*/ 0 w 3612"/>
                <a:gd name="T5" fmla="*/ 3351 h 3351"/>
                <a:gd name="T6" fmla="*/ 0 w 3612"/>
                <a:gd name="T7" fmla="*/ 0 h 3351"/>
                <a:gd name="T8" fmla="*/ 3612 w 3612"/>
                <a:gd name="T9" fmla="*/ 0 h 3351"/>
                <a:gd name="T10" fmla="*/ 3471 w 3612"/>
                <a:gd name="T11" fmla="*/ 1271 h 3351"/>
                <a:gd name="T12" fmla="*/ 141 w 3612"/>
                <a:gd name="T13" fmla="*/ 1271 h 3351"/>
                <a:gd name="T14" fmla="*/ 141 w 3612"/>
                <a:gd name="T15" fmla="*/ 3210 h 3351"/>
                <a:gd name="T16" fmla="*/ 3471 w 3612"/>
                <a:gd name="T17" fmla="*/ 3210 h 3351"/>
                <a:gd name="T18" fmla="*/ 3471 w 3612"/>
                <a:gd name="T19" fmla="*/ 1271 h 3351"/>
                <a:gd name="T20" fmla="*/ 141 w 3612"/>
                <a:gd name="T21" fmla="*/ 141 h 3351"/>
                <a:gd name="T22" fmla="*/ 141 w 3612"/>
                <a:gd name="T23" fmla="*/ 1129 h 3351"/>
                <a:gd name="T24" fmla="*/ 3471 w 3612"/>
                <a:gd name="T25" fmla="*/ 1129 h 3351"/>
                <a:gd name="T26" fmla="*/ 3471 w 3612"/>
                <a:gd name="T27" fmla="*/ 141 h 3351"/>
                <a:gd name="T28" fmla="*/ 141 w 3612"/>
                <a:gd name="T29" fmla="*/ 141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3612" y="0"/>
                  </a:moveTo>
                  <a:lnTo>
                    <a:pt x="3612" y="3351"/>
                  </a:lnTo>
                  <a:lnTo>
                    <a:pt x="0" y="3351"/>
                  </a:lnTo>
                  <a:lnTo>
                    <a:pt x="0" y="0"/>
                  </a:lnTo>
                  <a:lnTo>
                    <a:pt x="3612" y="0"/>
                  </a:lnTo>
                  <a:close/>
                  <a:moveTo>
                    <a:pt x="3471" y="1271"/>
                  </a:moveTo>
                  <a:lnTo>
                    <a:pt x="141" y="1271"/>
                  </a:lnTo>
                  <a:lnTo>
                    <a:pt x="141" y="3210"/>
                  </a:lnTo>
                  <a:lnTo>
                    <a:pt x="3471" y="3210"/>
                  </a:lnTo>
                  <a:lnTo>
                    <a:pt x="3471" y="1271"/>
                  </a:lnTo>
                  <a:close/>
                  <a:moveTo>
                    <a:pt x="141" y="141"/>
                  </a:moveTo>
                  <a:lnTo>
                    <a:pt x="141" y="1129"/>
                  </a:lnTo>
                  <a:lnTo>
                    <a:pt x="3471" y="1129"/>
                  </a:lnTo>
                  <a:lnTo>
                    <a:pt x="3471" y="141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7E590837-B42F-4869-AC62-C4F313BA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41301"/>
              <a:ext cx="1301750" cy="1212850"/>
            </a:xfrm>
            <a:custGeom>
              <a:avLst/>
              <a:gdLst>
                <a:gd name="T0" fmla="*/ 0 w 3612"/>
                <a:gd name="T1" fmla="*/ 0 h 3351"/>
                <a:gd name="T2" fmla="*/ 0 w 3612"/>
                <a:gd name="T3" fmla="*/ 424 h 3351"/>
                <a:gd name="T4" fmla="*/ 141 w 3612"/>
                <a:gd name="T5" fmla="*/ 424 h 3351"/>
                <a:gd name="T6" fmla="*/ 141 w 3612"/>
                <a:gd name="T7" fmla="*/ 141 h 3351"/>
                <a:gd name="T8" fmla="*/ 3470 w 3612"/>
                <a:gd name="T9" fmla="*/ 141 h 3351"/>
                <a:gd name="T10" fmla="*/ 3470 w 3612"/>
                <a:gd name="T11" fmla="*/ 1130 h 3351"/>
                <a:gd name="T12" fmla="*/ 3296 w 3612"/>
                <a:gd name="T13" fmla="*/ 1130 h 3351"/>
                <a:gd name="T14" fmla="*/ 3296 w 3612"/>
                <a:gd name="T15" fmla="*/ 1271 h 3351"/>
                <a:gd name="T16" fmla="*/ 3470 w 3612"/>
                <a:gd name="T17" fmla="*/ 1271 h 3351"/>
                <a:gd name="T18" fmla="*/ 3470 w 3612"/>
                <a:gd name="T19" fmla="*/ 3210 h 3351"/>
                <a:gd name="T20" fmla="*/ 3296 w 3612"/>
                <a:gd name="T21" fmla="*/ 3210 h 3351"/>
                <a:gd name="T22" fmla="*/ 3296 w 3612"/>
                <a:gd name="T23" fmla="*/ 3351 h 3351"/>
                <a:gd name="T24" fmla="*/ 3612 w 3612"/>
                <a:gd name="T25" fmla="*/ 3351 h 3351"/>
                <a:gd name="T26" fmla="*/ 3612 w 3612"/>
                <a:gd name="T27" fmla="*/ 0 h 3351"/>
                <a:gd name="T28" fmla="*/ 0 w 3612"/>
                <a:gd name="T29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0" y="0"/>
                  </a:moveTo>
                  <a:lnTo>
                    <a:pt x="0" y="424"/>
                  </a:lnTo>
                  <a:lnTo>
                    <a:pt x="141" y="424"/>
                  </a:lnTo>
                  <a:lnTo>
                    <a:pt x="141" y="141"/>
                  </a:lnTo>
                  <a:lnTo>
                    <a:pt x="3470" y="141"/>
                  </a:lnTo>
                  <a:lnTo>
                    <a:pt x="3470" y="1130"/>
                  </a:lnTo>
                  <a:lnTo>
                    <a:pt x="3296" y="1130"/>
                  </a:lnTo>
                  <a:lnTo>
                    <a:pt x="3296" y="1271"/>
                  </a:lnTo>
                  <a:lnTo>
                    <a:pt x="3470" y="1271"/>
                  </a:lnTo>
                  <a:lnTo>
                    <a:pt x="3470" y="3210"/>
                  </a:lnTo>
                  <a:lnTo>
                    <a:pt x="3296" y="3210"/>
                  </a:lnTo>
                  <a:lnTo>
                    <a:pt x="3296" y="3351"/>
                  </a:lnTo>
                  <a:lnTo>
                    <a:pt x="3612" y="3351"/>
                  </a:lnTo>
                  <a:lnTo>
                    <a:pt x="36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0211BDE2-972D-48A4-BF68-565B06FF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1157288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ED86E3A-E4D2-4EC7-BFF1-7A101F4A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1071563"/>
              <a:ext cx="65088" cy="65088"/>
            </a:xfrm>
            <a:custGeom>
              <a:avLst/>
              <a:gdLst>
                <a:gd name="T0" fmla="*/ 91 w 181"/>
                <a:gd name="T1" fmla="*/ 181 h 181"/>
                <a:gd name="T2" fmla="*/ 0 w 181"/>
                <a:gd name="T3" fmla="*/ 90 h 181"/>
                <a:gd name="T4" fmla="*/ 91 w 181"/>
                <a:gd name="T5" fmla="*/ 0 h 181"/>
                <a:gd name="T6" fmla="*/ 181 w 181"/>
                <a:gd name="T7" fmla="*/ 90 h 181"/>
                <a:gd name="T8" fmla="*/ 91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41" y="181"/>
                    <a:pt x="0" y="141"/>
                    <a:pt x="0" y="90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1" y="41"/>
                    <a:pt x="181" y="90"/>
                  </a:cubicBezTo>
                  <a:cubicBezTo>
                    <a:pt x="181" y="141"/>
                    <a:pt x="141" y="181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0D937316-B7C3-4691-A2A1-E8DA97FF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328738"/>
              <a:ext cx="104775" cy="104775"/>
            </a:xfrm>
            <a:custGeom>
              <a:avLst/>
              <a:gdLst>
                <a:gd name="T0" fmla="*/ 92 w 290"/>
                <a:gd name="T1" fmla="*/ 29 h 289"/>
                <a:gd name="T2" fmla="*/ 261 w 290"/>
                <a:gd name="T3" fmla="*/ 91 h 289"/>
                <a:gd name="T4" fmla="*/ 198 w 290"/>
                <a:gd name="T5" fmla="*/ 260 h 289"/>
                <a:gd name="T6" fmla="*/ 30 w 290"/>
                <a:gd name="T7" fmla="*/ 198 h 289"/>
                <a:gd name="T8" fmla="*/ 92 w 290"/>
                <a:gd name="T9" fmla="*/ 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9">
                  <a:moveTo>
                    <a:pt x="92" y="29"/>
                  </a:moveTo>
                  <a:cubicBezTo>
                    <a:pt x="156" y="0"/>
                    <a:pt x="232" y="28"/>
                    <a:pt x="261" y="91"/>
                  </a:cubicBezTo>
                  <a:cubicBezTo>
                    <a:pt x="290" y="155"/>
                    <a:pt x="262" y="231"/>
                    <a:pt x="198" y="260"/>
                  </a:cubicBezTo>
                  <a:cubicBezTo>
                    <a:pt x="134" y="289"/>
                    <a:pt x="59" y="262"/>
                    <a:pt x="30" y="198"/>
                  </a:cubicBezTo>
                  <a:cubicBezTo>
                    <a:pt x="0" y="134"/>
                    <a:pt x="28" y="59"/>
                    <a:pt x="9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CA51A80F-B8B8-4C9C-A855-8D4AB9B2D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966788"/>
              <a:ext cx="542925" cy="546100"/>
            </a:xfrm>
            <a:custGeom>
              <a:avLst/>
              <a:gdLst>
                <a:gd name="T0" fmla="*/ 143 w 1509"/>
                <a:gd name="T1" fmla="*/ 646 h 1508"/>
                <a:gd name="T2" fmla="*/ 246 w 1509"/>
                <a:gd name="T3" fmla="*/ 398 h 1508"/>
                <a:gd name="T4" fmla="*/ 145 w 1509"/>
                <a:gd name="T5" fmla="*/ 296 h 1508"/>
                <a:gd name="T6" fmla="*/ 297 w 1509"/>
                <a:gd name="T7" fmla="*/ 145 h 1508"/>
                <a:gd name="T8" fmla="*/ 398 w 1509"/>
                <a:gd name="T9" fmla="*/ 246 h 1508"/>
                <a:gd name="T10" fmla="*/ 647 w 1509"/>
                <a:gd name="T11" fmla="*/ 143 h 1508"/>
                <a:gd name="T12" fmla="*/ 647 w 1509"/>
                <a:gd name="T13" fmla="*/ 0 h 1508"/>
                <a:gd name="T14" fmla="*/ 862 w 1509"/>
                <a:gd name="T15" fmla="*/ 0 h 1508"/>
                <a:gd name="T16" fmla="*/ 862 w 1509"/>
                <a:gd name="T17" fmla="*/ 143 h 1508"/>
                <a:gd name="T18" fmla="*/ 1111 w 1509"/>
                <a:gd name="T19" fmla="*/ 246 h 1508"/>
                <a:gd name="T20" fmla="*/ 1212 w 1509"/>
                <a:gd name="T21" fmla="*/ 145 h 1508"/>
                <a:gd name="T22" fmla="*/ 1364 w 1509"/>
                <a:gd name="T23" fmla="*/ 296 h 1508"/>
                <a:gd name="T24" fmla="*/ 1262 w 1509"/>
                <a:gd name="T25" fmla="*/ 398 h 1508"/>
                <a:gd name="T26" fmla="*/ 1366 w 1509"/>
                <a:gd name="T27" fmla="*/ 646 h 1508"/>
                <a:gd name="T28" fmla="*/ 1509 w 1509"/>
                <a:gd name="T29" fmla="*/ 646 h 1508"/>
                <a:gd name="T30" fmla="*/ 1509 w 1509"/>
                <a:gd name="T31" fmla="*/ 861 h 1508"/>
                <a:gd name="T32" fmla="*/ 1366 w 1509"/>
                <a:gd name="T33" fmla="*/ 861 h 1508"/>
                <a:gd name="T34" fmla="*/ 1262 w 1509"/>
                <a:gd name="T35" fmla="*/ 1110 h 1508"/>
                <a:gd name="T36" fmla="*/ 1364 w 1509"/>
                <a:gd name="T37" fmla="*/ 1211 h 1508"/>
                <a:gd name="T38" fmla="*/ 1212 w 1509"/>
                <a:gd name="T39" fmla="*/ 1363 h 1508"/>
                <a:gd name="T40" fmla="*/ 1111 w 1509"/>
                <a:gd name="T41" fmla="*/ 1262 h 1508"/>
                <a:gd name="T42" fmla="*/ 862 w 1509"/>
                <a:gd name="T43" fmla="*/ 1365 h 1508"/>
                <a:gd name="T44" fmla="*/ 862 w 1509"/>
                <a:gd name="T45" fmla="*/ 1508 h 1508"/>
                <a:gd name="T46" fmla="*/ 647 w 1509"/>
                <a:gd name="T47" fmla="*/ 1508 h 1508"/>
                <a:gd name="T48" fmla="*/ 647 w 1509"/>
                <a:gd name="T49" fmla="*/ 1365 h 1508"/>
                <a:gd name="T50" fmla="*/ 398 w 1509"/>
                <a:gd name="T51" fmla="*/ 1262 h 1508"/>
                <a:gd name="T52" fmla="*/ 297 w 1509"/>
                <a:gd name="T53" fmla="*/ 1363 h 1508"/>
                <a:gd name="T54" fmla="*/ 145 w 1509"/>
                <a:gd name="T55" fmla="*/ 1211 h 1508"/>
                <a:gd name="T56" fmla="*/ 246 w 1509"/>
                <a:gd name="T57" fmla="*/ 1110 h 1508"/>
                <a:gd name="T58" fmla="*/ 143 w 1509"/>
                <a:gd name="T59" fmla="*/ 861 h 1508"/>
                <a:gd name="T60" fmla="*/ 0 w 1509"/>
                <a:gd name="T61" fmla="*/ 861 h 1508"/>
                <a:gd name="T62" fmla="*/ 0 w 1509"/>
                <a:gd name="T63" fmla="*/ 646 h 1508"/>
                <a:gd name="T64" fmla="*/ 143 w 1509"/>
                <a:gd name="T65" fmla="*/ 646 h 1508"/>
                <a:gd name="T66" fmla="*/ 755 w 1509"/>
                <a:gd name="T67" fmla="*/ 1244 h 1508"/>
                <a:gd name="T68" fmla="*/ 1245 w 1509"/>
                <a:gd name="T69" fmla="*/ 754 h 1508"/>
                <a:gd name="T70" fmla="*/ 755 w 1509"/>
                <a:gd name="T71" fmla="*/ 263 h 1508"/>
                <a:gd name="T72" fmla="*/ 264 w 1509"/>
                <a:gd name="T73" fmla="*/ 754 h 1508"/>
                <a:gd name="T74" fmla="*/ 755 w 1509"/>
                <a:gd name="T75" fmla="*/ 12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9" h="1508">
                  <a:moveTo>
                    <a:pt x="143" y="646"/>
                  </a:moveTo>
                  <a:cubicBezTo>
                    <a:pt x="159" y="555"/>
                    <a:pt x="195" y="471"/>
                    <a:pt x="246" y="398"/>
                  </a:cubicBezTo>
                  <a:lnTo>
                    <a:pt x="145" y="296"/>
                  </a:lnTo>
                  <a:lnTo>
                    <a:pt x="297" y="145"/>
                  </a:lnTo>
                  <a:lnTo>
                    <a:pt x="398" y="246"/>
                  </a:lnTo>
                  <a:cubicBezTo>
                    <a:pt x="471" y="194"/>
                    <a:pt x="556" y="159"/>
                    <a:pt x="647" y="143"/>
                  </a:cubicBezTo>
                  <a:lnTo>
                    <a:pt x="647" y="0"/>
                  </a:lnTo>
                  <a:lnTo>
                    <a:pt x="862" y="0"/>
                  </a:lnTo>
                  <a:lnTo>
                    <a:pt x="862" y="143"/>
                  </a:lnTo>
                  <a:cubicBezTo>
                    <a:pt x="953" y="159"/>
                    <a:pt x="1038" y="194"/>
                    <a:pt x="1111" y="246"/>
                  </a:cubicBezTo>
                  <a:lnTo>
                    <a:pt x="1212" y="145"/>
                  </a:lnTo>
                  <a:lnTo>
                    <a:pt x="1364" y="296"/>
                  </a:lnTo>
                  <a:lnTo>
                    <a:pt x="1262" y="398"/>
                  </a:lnTo>
                  <a:cubicBezTo>
                    <a:pt x="1314" y="471"/>
                    <a:pt x="1350" y="555"/>
                    <a:pt x="1366" y="646"/>
                  </a:cubicBezTo>
                  <a:lnTo>
                    <a:pt x="1509" y="646"/>
                  </a:lnTo>
                  <a:lnTo>
                    <a:pt x="1509" y="861"/>
                  </a:lnTo>
                  <a:lnTo>
                    <a:pt x="1366" y="861"/>
                  </a:lnTo>
                  <a:cubicBezTo>
                    <a:pt x="1350" y="952"/>
                    <a:pt x="1314" y="1037"/>
                    <a:pt x="1262" y="1110"/>
                  </a:cubicBezTo>
                  <a:lnTo>
                    <a:pt x="1364" y="1211"/>
                  </a:lnTo>
                  <a:lnTo>
                    <a:pt x="1212" y="1363"/>
                  </a:lnTo>
                  <a:lnTo>
                    <a:pt x="1111" y="1262"/>
                  </a:lnTo>
                  <a:cubicBezTo>
                    <a:pt x="1038" y="1313"/>
                    <a:pt x="953" y="1349"/>
                    <a:pt x="862" y="1365"/>
                  </a:cubicBezTo>
                  <a:lnTo>
                    <a:pt x="862" y="1508"/>
                  </a:lnTo>
                  <a:lnTo>
                    <a:pt x="647" y="1508"/>
                  </a:lnTo>
                  <a:lnTo>
                    <a:pt x="647" y="1365"/>
                  </a:lnTo>
                  <a:cubicBezTo>
                    <a:pt x="556" y="1349"/>
                    <a:pt x="471" y="1313"/>
                    <a:pt x="398" y="1262"/>
                  </a:cubicBezTo>
                  <a:lnTo>
                    <a:pt x="297" y="1363"/>
                  </a:lnTo>
                  <a:lnTo>
                    <a:pt x="145" y="1211"/>
                  </a:lnTo>
                  <a:lnTo>
                    <a:pt x="246" y="1110"/>
                  </a:lnTo>
                  <a:cubicBezTo>
                    <a:pt x="195" y="1037"/>
                    <a:pt x="159" y="952"/>
                    <a:pt x="143" y="861"/>
                  </a:cubicBezTo>
                  <a:lnTo>
                    <a:pt x="0" y="861"/>
                  </a:lnTo>
                  <a:lnTo>
                    <a:pt x="0" y="646"/>
                  </a:lnTo>
                  <a:lnTo>
                    <a:pt x="143" y="646"/>
                  </a:lnTo>
                  <a:close/>
                  <a:moveTo>
                    <a:pt x="755" y="1244"/>
                  </a:moveTo>
                  <a:cubicBezTo>
                    <a:pt x="1025" y="1244"/>
                    <a:pt x="1245" y="1025"/>
                    <a:pt x="1245" y="754"/>
                  </a:cubicBezTo>
                  <a:cubicBezTo>
                    <a:pt x="1245" y="483"/>
                    <a:pt x="1025" y="263"/>
                    <a:pt x="755" y="263"/>
                  </a:cubicBezTo>
                  <a:cubicBezTo>
                    <a:pt x="484" y="263"/>
                    <a:pt x="264" y="483"/>
                    <a:pt x="264" y="754"/>
                  </a:cubicBezTo>
                  <a:cubicBezTo>
                    <a:pt x="264" y="1025"/>
                    <a:pt x="484" y="1244"/>
                    <a:pt x="755" y="1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33D0C1E5-B5E3-46E0-8A9F-FCF69CDD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231901"/>
              <a:ext cx="296863" cy="157163"/>
            </a:xfrm>
            <a:custGeom>
              <a:avLst/>
              <a:gdLst>
                <a:gd name="T0" fmla="*/ 662 w 821"/>
                <a:gd name="T1" fmla="*/ 300 h 437"/>
                <a:gd name="T2" fmla="*/ 300 w 821"/>
                <a:gd name="T3" fmla="*/ 167 h 437"/>
                <a:gd name="T4" fmla="*/ 141 w 821"/>
                <a:gd name="T5" fmla="*/ 430 h 437"/>
                <a:gd name="T6" fmla="*/ 69 w 821"/>
                <a:gd name="T7" fmla="*/ 437 h 437"/>
                <a:gd name="T8" fmla="*/ 74 w 821"/>
                <a:gd name="T9" fmla="*/ 352 h 437"/>
                <a:gd name="T10" fmla="*/ 0 w 821"/>
                <a:gd name="T11" fmla="*/ 325 h 437"/>
                <a:gd name="T12" fmla="*/ 41 w 821"/>
                <a:gd name="T13" fmla="*/ 213 h 437"/>
                <a:gd name="T14" fmla="*/ 116 w 821"/>
                <a:gd name="T15" fmla="*/ 240 h 437"/>
                <a:gd name="T16" fmla="*/ 218 w 821"/>
                <a:gd name="T17" fmla="*/ 130 h 437"/>
                <a:gd name="T18" fmla="*/ 184 w 821"/>
                <a:gd name="T19" fmla="*/ 58 h 437"/>
                <a:gd name="T20" fmla="*/ 293 w 821"/>
                <a:gd name="T21" fmla="*/ 8 h 437"/>
                <a:gd name="T22" fmla="*/ 326 w 821"/>
                <a:gd name="T23" fmla="*/ 80 h 437"/>
                <a:gd name="T24" fmla="*/ 476 w 821"/>
                <a:gd name="T25" fmla="*/ 75 h 437"/>
                <a:gd name="T26" fmla="*/ 504 w 821"/>
                <a:gd name="T27" fmla="*/ 0 h 437"/>
                <a:gd name="T28" fmla="*/ 616 w 821"/>
                <a:gd name="T29" fmla="*/ 41 h 437"/>
                <a:gd name="T30" fmla="*/ 588 w 821"/>
                <a:gd name="T31" fmla="*/ 116 h 437"/>
                <a:gd name="T32" fmla="*/ 699 w 821"/>
                <a:gd name="T33" fmla="*/ 218 h 437"/>
                <a:gd name="T34" fmla="*/ 771 w 821"/>
                <a:gd name="T35" fmla="*/ 185 h 437"/>
                <a:gd name="T36" fmla="*/ 821 w 821"/>
                <a:gd name="T37" fmla="*/ 293 h 437"/>
                <a:gd name="T38" fmla="*/ 749 w 821"/>
                <a:gd name="T39" fmla="*/ 327 h 437"/>
                <a:gd name="T40" fmla="*/ 759 w 821"/>
                <a:gd name="T41" fmla="*/ 393 h 437"/>
                <a:gd name="T42" fmla="*/ 687 w 821"/>
                <a:gd name="T43" fmla="*/ 399 h 437"/>
                <a:gd name="T44" fmla="*/ 662 w 821"/>
                <a:gd name="T45" fmla="*/ 30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7">
                  <a:moveTo>
                    <a:pt x="662" y="300"/>
                  </a:moveTo>
                  <a:cubicBezTo>
                    <a:pt x="599" y="164"/>
                    <a:pt x="437" y="103"/>
                    <a:pt x="300" y="167"/>
                  </a:cubicBezTo>
                  <a:cubicBezTo>
                    <a:pt x="195" y="215"/>
                    <a:pt x="135" y="322"/>
                    <a:pt x="141" y="430"/>
                  </a:cubicBezTo>
                  <a:lnTo>
                    <a:pt x="69" y="437"/>
                  </a:lnTo>
                  <a:cubicBezTo>
                    <a:pt x="68" y="408"/>
                    <a:pt x="69" y="380"/>
                    <a:pt x="74" y="352"/>
                  </a:cubicBezTo>
                  <a:lnTo>
                    <a:pt x="0" y="325"/>
                  </a:lnTo>
                  <a:lnTo>
                    <a:pt x="41" y="213"/>
                  </a:lnTo>
                  <a:lnTo>
                    <a:pt x="116" y="240"/>
                  </a:lnTo>
                  <a:cubicBezTo>
                    <a:pt x="141" y="197"/>
                    <a:pt x="175" y="160"/>
                    <a:pt x="218" y="130"/>
                  </a:cubicBezTo>
                  <a:lnTo>
                    <a:pt x="184" y="58"/>
                  </a:lnTo>
                  <a:lnTo>
                    <a:pt x="293" y="8"/>
                  </a:lnTo>
                  <a:lnTo>
                    <a:pt x="326" y="80"/>
                  </a:lnTo>
                  <a:cubicBezTo>
                    <a:pt x="376" y="67"/>
                    <a:pt x="427" y="65"/>
                    <a:pt x="476" y="75"/>
                  </a:cubicBezTo>
                  <a:lnTo>
                    <a:pt x="504" y="0"/>
                  </a:lnTo>
                  <a:lnTo>
                    <a:pt x="616" y="41"/>
                  </a:lnTo>
                  <a:lnTo>
                    <a:pt x="588" y="116"/>
                  </a:lnTo>
                  <a:cubicBezTo>
                    <a:pt x="631" y="141"/>
                    <a:pt x="669" y="176"/>
                    <a:pt x="699" y="218"/>
                  </a:cubicBezTo>
                  <a:lnTo>
                    <a:pt x="771" y="185"/>
                  </a:lnTo>
                  <a:lnTo>
                    <a:pt x="821" y="293"/>
                  </a:lnTo>
                  <a:lnTo>
                    <a:pt x="749" y="327"/>
                  </a:lnTo>
                  <a:cubicBezTo>
                    <a:pt x="754" y="349"/>
                    <a:pt x="758" y="371"/>
                    <a:pt x="759" y="393"/>
                  </a:cubicBezTo>
                  <a:lnTo>
                    <a:pt x="687" y="399"/>
                  </a:lnTo>
                  <a:cubicBezTo>
                    <a:pt x="685" y="366"/>
                    <a:pt x="677" y="332"/>
                    <a:pt x="662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D98A27DE-F73C-40AC-8EA7-8FBCB55C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1373188"/>
              <a:ext cx="296863" cy="158750"/>
            </a:xfrm>
            <a:custGeom>
              <a:avLst/>
              <a:gdLst>
                <a:gd name="T0" fmla="*/ 751 w 821"/>
                <a:gd name="T1" fmla="*/ 0 h 436"/>
                <a:gd name="T2" fmla="*/ 746 w 821"/>
                <a:gd name="T3" fmla="*/ 84 h 436"/>
                <a:gd name="T4" fmla="*/ 821 w 821"/>
                <a:gd name="T5" fmla="*/ 111 h 436"/>
                <a:gd name="T6" fmla="*/ 779 w 821"/>
                <a:gd name="T7" fmla="*/ 223 h 436"/>
                <a:gd name="T8" fmla="*/ 705 w 821"/>
                <a:gd name="T9" fmla="*/ 196 h 436"/>
                <a:gd name="T10" fmla="*/ 603 w 821"/>
                <a:gd name="T11" fmla="*/ 306 h 436"/>
                <a:gd name="T12" fmla="*/ 636 w 821"/>
                <a:gd name="T13" fmla="*/ 378 h 436"/>
                <a:gd name="T14" fmla="*/ 528 w 821"/>
                <a:gd name="T15" fmla="*/ 428 h 436"/>
                <a:gd name="T16" fmla="*/ 494 w 821"/>
                <a:gd name="T17" fmla="*/ 356 h 436"/>
                <a:gd name="T18" fmla="*/ 344 w 821"/>
                <a:gd name="T19" fmla="*/ 362 h 436"/>
                <a:gd name="T20" fmla="*/ 317 w 821"/>
                <a:gd name="T21" fmla="*/ 436 h 436"/>
                <a:gd name="T22" fmla="*/ 204 w 821"/>
                <a:gd name="T23" fmla="*/ 395 h 436"/>
                <a:gd name="T24" fmla="*/ 232 w 821"/>
                <a:gd name="T25" fmla="*/ 320 h 436"/>
                <a:gd name="T26" fmla="*/ 122 w 821"/>
                <a:gd name="T27" fmla="*/ 218 h 436"/>
                <a:gd name="T28" fmla="*/ 50 w 821"/>
                <a:gd name="T29" fmla="*/ 252 h 436"/>
                <a:gd name="T30" fmla="*/ 0 w 821"/>
                <a:gd name="T31" fmla="*/ 143 h 436"/>
                <a:gd name="T32" fmla="*/ 72 w 821"/>
                <a:gd name="T33" fmla="*/ 110 h 436"/>
                <a:gd name="T34" fmla="*/ 61 w 821"/>
                <a:gd name="T35" fmla="*/ 44 h 436"/>
                <a:gd name="T36" fmla="*/ 133 w 821"/>
                <a:gd name="T37" fmla="*/ 37 h 436"/>
                <a:gd name="T38" fmla="*/ 158 w 821"/>
                <a:gd name="T39" fmla="*/ 136 h 436"/>
                <a:gd name="T40" fmla="*/ 520 w 821"/>
                <a:gd name="T41" fmla="*/ 270 h 436"/>
                <a:gd name="T42" fmla="*/ 679 w 821"/>
                <a:gd name="T43" fmla="*/ 6 h 436"/>
                <a:gd name="T44" fmla="*/ 751 w 821"/>
                <a:gd name="T4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6">
                  <a:moveTo>
                    <a:pt x="751" y="0"/>
                  </a:moveTo>
                  <a:cubicBezTo>
                    <a:pt x="753" y="28"/>
                    <a:pt x="751" y="56"/>
                    <a:pt x="746" y="84"/>
                  </a:cubicBezTo>
                  <a:lnTo>
                    <a:pt x="821" y="111"/>
                  </a:lnTo>
                  <a:lnTo>
                    <a:pt x="779" y="223"/>
                  </a:lnTo>
                  <a:lnTo>
                    <a:pt x="705" y="196"/>
                  </a:lnTo>
                  <a:cubicBezTo>
                    <a:pt x="680" y="239"/>
                    <a:pt x="646" y="277"/>
                    <a:pt x="603" y="306"/>
                  </a:cubicBezTo>
                  <a:lnTo>
                    <a:pt x="636" y="378"/>
                  </a:lnTo>
                  <a:lnTo>
                    <a:pt x="528" y="428"/>
                  </a:lnTo>
                  <a:lnTo>
                    <a:pt x="494" y="356"/>
                  </a:lnTo>
                  <a:cubicBezTo>
                    <a:pt x="444" y="369"/>
                    <a:pt x="393" y="371"/>
                    <a:pt x="344" y="362"/>
                  </a:cubicBezTo>
                  <a:lnTo>
                    <a:pt x="317" y="436"/>
                  </a:lnTo>
                  <a:lnTo>
                    <a:pt x="204" y="395"/>
                  </a:lnTo>
                  <a:lnTo>
                    <a:pt x="232" y="320"/>
                  </a:lnTo>
                  <a:cubicBezTo>
                    <a:pt x="189" y="295"/>
                    <a:pt x="151" y="261"/>
                    <a:pt x="122" y="218"/>
                  </a:cubicBezTo>
                  <a:lnTo>
                    <a:pt x="50" y="252"/>
                  </a:lnTo>
                  <a:lnTo>
                    <a:pt x="0" y="143"/>
                  </a:lnTo>
                  <a:lnTo>
                    <a:pt x="72" y="110"/>
                  </a:lnTo>
                  <a:cubicBezTo>
                    <a:pt x="66" y="88"/>
                    <a:pt x="63" y="66"/>
                    <a:pt x="61" y="44"/>
                  </a:cubicBezTo>
                  <a:lnTo>
                    <a:pt x="133" y="37"/>
                  </a:lnTo>
                  <a:cubicBezTo>
                    <a:pt x="136" y="71"/>
                    <a:pt x="144" y="104"/>
                    <a:pt x="158" y="136"/>
                  </a:cubicBezTo>
                  <a:cubicBezTo>
                    <a:pt x="221" y="273"/>
                    <a:pt x="383" y="333"/>
                    <a:pt x="520" y="270"/>
                  </a:cubicBezTo>
                  <a:cubicBezTo>
                    <a:pt x="625" y="221"/>
                    <a:pt x="685" y="115"/>
                    <a:pt x="679" y="6"/>
                  </a:cubicBezTo>
                  <a:lnTo>
                    <a:pt x="7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513DA16E-7F97-48C2-ABF6-C9F65D70D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996951"/>
              <a:ext cx="214313" cy="214313"/>
            </a:xfrm>
            <a:custGeom>
              <a:avLst/>
              <a:gdLst>
                <a:gd name="T0" fmla="*/ 157 w 596"/>
                <a:gd name="T1" fmla="*/ 498 h 595"/>
                <a:gd name="T2" fmla="*/ 117 w 596"/>
                <a:gd name="T3" fmla="*/ 538 h 595"/>
                <a:gd name="T4" fmla="*/ 57 w 596"/>
                <a:gd name="T5" fmla="*/ 478 h 595"/>
                <a:gd name="T6" fmla="*/ 97 w 596"/>
                <a:gd name="T7" fmla="*/ 438 h 595"/>
                <a:gd name="T8" fmla="*/ 56 w 596"/>
                <a:gd name="T9" fmla="*/ 340 h 595"/>
                <a:gd name="T10" fmla="*/ 0 w 596"/>
                <a:gd name="T11" fmla="*/ 340 h 595"/>
                <a:gd name="T12" fmla="*/ 0 w 596"/>
                <a:gd name="T13" fmla="*/ 255 h 595"/>
                <a:gd name="T14" fmla="*/ 56 w 596"/>
                <a:gd name="T15" fmla="*/ 255 h 595"/>
                <a:gd name="T16" fmla="*/ 97 w 596"/>
                <a:gd name="T17" fmla="*/ 157 h 595"/>
                <a:gd name="T18" fmla="*/ 57 w 596"/>
                <a:gd name="T19" fmla="*/ 117 h 595"/>
                <a:gd name="T20" fmla="*/ 117 w 596"/>
                <a:gd name="T21" fmla="*/ 57 h 595"/>
                <a:gd name="T22" fmla="*/ 157 w 596"/>
                <a:gd name="T23" fmla="*/ 97 h 595"/>
                <a:gd name="T24" fmla="*/ 255 w 596"/>
                <a:gd name="T25" fmla="*/ 56 h 595"/>
                <a:gd name="T26" fmla="*/ 255 w 596"/>
                <a:gd name="T27" fmla="*/ 0 h 595"/>
                <a:gd name="T28" fmla="*/ 340 w 596"/>
                <a:gd name="T29" fmla="*/ 0 h 595"/>
                <a:gd name="T30" fmla="*/ 340 w 596"/>
                <a:gd name="T31" fmla="*/ 56 h 595"/>
                <a:gd name="T32" fmla="*/ 438 w 596"/>
                <a:gd name="T33" fmla="*/ 97 h 595"/>
                <a:gd name="T34" fmla="*/ 478 w 596"/>
                <a:gd name="T35" fmla="*/ 57 h 595"/>
                <a:gd name="T36" fmla="*/ 538 w 596"/>
                <a:gd name="T37" fmla="*/ 117 h 595"/>
                <a:gd name="T38" fmla="*/ 498 w 596"/>
                <a:gd name="T39" fmla="*/ 157 h 595"/>
                <a:gd name="T40" fmla="*/ 539 w 596"/>
                <a:gd name="T41" fmla="*/ 255 h 595"/>
                <a:gd name="T42" fmla="*/ 596 w 596"/>
                <a:gd name="T43" fmla="*/ 255 h 595"/>
                <a:gd name="T44" fmla="*/ 596 w 596"/>
                <a:gd name="T45" fmla="*/ 340 h 595"/>
                <a:gd name="T46" fmla="*/ 539 w 596"/>
                <a:gd name="T47" fmla="*/ 340 h 595"/>
                <a:gd name="T48" fmla="*/ 498 w 596"/>
                <a:gd name="T49" fmla="*/ 438 h 595"/>
                <a:gd name="T50" fmla="*/ 538 w 596"/>
                <a:gd name="T51" fmla="*/ 478 h 595"/>
                <a:gd name="T52" fmla="*/ 478 w 596"/>
                <a:gd name="T53" fmla="*/ 538 h 595"/>
                <a:gd name="T54" fmla="*/ 438 w 596"/>
                <a:gd name="T55" fmla="*/ 498 h 595"/>
                <a:gd name="T56" fmla="*/ 340 w 596"/>
                <a:gd name="T57" fmla="*/ 539 h 595"/>
                <a:gd name="T58" fmla="*/ 340 w 596"/>
                <a:gd name="T59" fmla="*/ 595 h 595"/>
                <a:gd name="T60" fmla="*/ 255 w 596"/>
                <a:gd name="T61" fmla="*/ 595 h 595"/>
                <a:gd name="T62" fmla="*/ 255 w 596"/>
                <a:gd name="T63" fmla="*/ 539 h 595"/>
                <a:gd name="T64" fmla="*/ 157 w 596"/>
                <a:gd name="T65" fmla="*/ 498 h 595"/>
                <a:gd name="T66" fmla="*/ 298 w 596"/>
                <a:gd name="T67" fmla="*/ 104 h 595"/>
                <a:gd name="T68" fmla="*/ 104 w 596"/>
                <a:gd name="T69" fmla="*/ 297 h 595"/>
                <a:gd name="T70" fmla="*/ 298 w 596"/>
                <a:gd name="T71" fmla="*/ 491 h 595"/>
                <a:gd name="T72" fmla="*/ 491 w 596"/>
                <a:gd name="T73" fmla="*/ 297 h 595"/>
                <a:gd name="T74" fmla="*/ 298 w 596"/>
                <a:gd name="T75" fmla="*/ 10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595">
                  <a:moveTo>
                    <a:pt x="157" y="498"/>
                  </a:moveTo>
                  <a:lnTo>
                    <a:pt x="117" y="538"/>
                  </a:lnTo>
                  <a:lnTo>
                    <a:pt x="57" y="478"/>
                  </a:lnTo>
                  <a:lnTo>
                    <a:pt x="97" y="438"/>
                  </a:lnTo>
                  <a:cubicBezTo>
                    <a:pt x="77" y="410"/>
                    <a:pt x="63" y="376"/>
                    <a:pt x="56" y="340"/>
                  </a:cubicBezTo>
                  <a:lnTo>
                    <a:pt x="0" y="340"/>
                  </a:lnTo>
                  <a:lnTo>
                    <a:pt x="0" y="255"/>
                  </a:lnTo>
                  <a:lnTo>
                    <a:pt x="56" y="255"/>
                  </a:lnTo>
                  <a:cubicBezTo>
                    <a:pt x="63" y="219"/>
                    <a:pt x="77" y="186"/>
                    <a:pt x="97" y="157"/>
                  </a:cubicBezTo>
                  <a:lnTo>
                    <a:pt x="57" y="117"/>
                  </a:lnTo>
                  <a:lnTo>
                    <a:pt x="117" y="57"/>
                  </a:lnTo>
                  <a:lnTo>
                    <a:pt x="157" y="97"/>
                  </a:lnTo>
                  <a:cubicBezTo>
                    <a:pt x="186" y="77"/>
                    <a:pt x="219" y="63"/>
                    <a:pt x="255" y="56"/>
                  </a:cubicBezTo>
                  <a:lnTo>
                    <a:pt x="255" y="0"/>
                  </a:lnTo>
                  <a:lnTo>
                    <a:pt x="340" y="0"/>
                  </a:lnTo>
                  <a:lnTo>
                    <a:pt x="340" y="56"/>
                  </a:lnTo>
                  <a:cubicBezTo>
                    <a:pt x="376" y="63"/>
                    <a:pt x="410" y="77"/>
                    <a:pt x="438" y="97"/>
                  </a:cubicBezTo>
                  <a:lnTo>
                    <a:pt x="478" y="57"/>
                  </a:lnTo>
                  <a:lnTo>
                    <a:pt x="538" y="117"/>
                  </a:lnTo>
                  <a:lnTo>
                    <a:pt x="498" y="157"/>
                  </a:lnTo>
                  <a:cubicBezTo>
                    <a:pt x="519" y="186"/>
                    <a:pt x="533" y="219"/>
                    <a:pt x="539" y="255"/>
                  </a:cubicBezTo>
                  <a:lnTo>
                    <a:pt x="596" y="255"/>
                  </a:lnTo>
                  <a:lnTo>
                    <a:pt x="596" y="340"/>
                  </a:lnTo>
                  <a:lnTo>
                    <a:pt x="539" y="340"/>
                  </a:lnTo>
                  <a:cubicBezTo>
                    <a:pt x="533" y="376"/>
                    <a:pt x="519" y="410"/>
                    <a:pt x="498" y="438"/>
                  </a:cubicBezTo>
                  <a:lnTo>
                    <a:pt x="538" y="478"/>
                  </a:lnTo>
                  <a:lnTo>
                    <a:pt x="478" y="538"/>
                  </a:lnTo>
                  <a:lnTo>
                    <a:pt x="438" y="498"/>
                  </a:lnTo>
                  <a:cubicBezTo>
                    <a:pt x="410" y="519"/>
                    <a:pt x="376" y="533"/>
                    <a:pt x="340" y="539"/>
                  </a:cubicBezTo>
                  <a:lnTo>
                    <a:pt x="340" y="595"/>
                  </a:lnTo>
                  <a:lnTo>
                    <a:pt x="255" y="595"/>
                  </a:lnTo>
                  <a:lnTo>
                    <a:pt x="255" y="539"/>
                  </a:lnTo>
                  <a:cubicBezTo>
                    <a:pt x="219" y="533"/>
                    <a:pt x="186" y="519"/>
                    <a:pt x="157" y="498"/>
                  </a:cubicBezTo>
                  <a:close/>
                  <a:moveTo>
                    <a:pt x="298" y="104"/>
                  </a:moveTo>
                  <a:cubicBezTo>
                    <a:pt x="191" y="104"/>
                    <a:pt x="104" y="191"/>
                    <a:pt x="104" y="297"/>
                  </a:cubicBezTo>
                  <a:cubicBezTo>
                    <a:pt x="104" y="404"/>
                    <a:pt x="191" y="491"/>
                    <a:pt x="298" y="491"/>
                  </a:cubicBezTo>
                  <a:cubicBezTo>
                    <a:pt x="405" y="491"/>
                    <a:pt x="491" y="404"/>
                    <a:pt x="491" y="297"/>
                  </a:cubicBezTo>
                  <a:cubicBezTo>
                    <a:pt x="491" y="191"/>
                    <a:pt x="405" y="104"/>
                    <a:pt x="29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29B9F25-2CC4-4E9F-9928-03EA48D64FC0}"/>
              </a:ext>
            </a:extLst>
          </p:cNvPr>
          <p:cNvSpPr txBox="1"/>
          <p:nvPr/>
        </p:nvSpPr>
        <p:spPr>
          <a:xfrm>
            <a:off x="1716783" y="2823522"/>
            <a:ext cx="783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Правила проверки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C2A73C-34A1-42A1-89BF-2C088DD338E1}"/>
              </a:ext>
            </a:extLst>
          </p:cNvPr>
          <p:cNvSpPr txBox="1"/>
          <p:nvPr/>
        </p:nvSpPr>
        <p:spPr>
          <a:xfrm>
            <a:off x="523419" y="1983411"/>
            <a:ext cx="4223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Механизм проверки предоставляется вендором ПО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8CA35B-3FE5-473A-94A3-BEEC82215009}"/>
              </a:ext>
            </a:extLst>
          </p:cNvPr>
          <p:cNvSpPr txBox="1"/>
          <p:nvPr/>
        </p:nvSpPr>
        <p:spPr>
          <a:xfrm>
            <a:off x="277130" y="4172483"/>
            <a:ext cx="128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Системные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8B07FD-7D3C-4C3B-B925-E271A7BDFE98}"/>
              </a:ext>
            </a:extLst>
          </p:cNvPr>
          <p:cNvSpPr txBox="1"/>
          <p:nvPr/>
        </p:nvSpPr>
        <p:spPr>
          <a:xfrm>
            <a:off x="2801940" y="4172483"/>
            <a:ext cx="166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Корпоративные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8EAFC5D-219D-40B5-8295-BF901C2B7F3A}"/>
              </a:ext>
            </a:extLst>
          </p:cNvPr>
          <p:cNvSpPr txBox="1"/>
          <p:nvPr/>
        </p:nvSpPr>
        <p:spPr>
          <a:xfrm>
            <a:off x="2801939" y="4511037"/>
            <a:ext cx="433379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dirty="0"/>
              <a:t>Предпосылки к разработке новых правил:</a:t>
            </a:r>
            <a:br>
              <a:rPr lang="ru-RU" sz="1200" dirty="0"/>
            </a:br>
            <a:endParaRPr lang="ru-RU" sz="1200" dirty="0"/>
          </a:p>
          <a:p>
            <a:pPr lvl="1">
              <a:buClr>
                <a:srgbClr val="2A4E9E"/>
              </a:buClr>
              <a:buSzPct val="100000"/>
            </a:pPr>
            <a:r>
              <a:rPr lang="ru-RU" sz="1400" dirty="0"/>
              <a:t>– Расширение КМ</a:t>
            </a:r>
          </a:p>
          <a:p>
            <a:pPr lvl="1">
              <a:buClr>
                <a:srgbClr val="2A4E9E"/>
              </a:buClr>
              <a:buSzPct val="100000"/>
            </a:pPr>
            <a:endParaRPr lang="ru-RU" sz="400" dirty="0"/>
          </a:p>
          <a:p>
            <a:pPr lvl="1">
              <a:buClr>
                <a:srgbClr val="2A4E9E"/>
              </a:buClr>
              <a:buSzPct val="100000"/>
            </a:pPr>
            <a:r>
              <a:rPr lang="ru-RU" sz="1400" dirty="0"/>
              <a:t>– Изменения подходов к моделированию</a:t>
            </a:r>
          </a:p>
          <a:p>
            <a:pPr lvl="1">
              <a:buClr>
                <a:srgbClr val="2A4E9E"/>
              </a:buClr>
              <a:buSzPct val="100000"/>
            </a:pPr>
            <a:endParaRPr lang="ru-RU" sz="400" dirty="0"/>
          </a:p>
          <a:p>
            <a:pPr lvl="1">
              <a:buClr>
                <a:srgbClr val="2A4E9E"/>
              </a:buClr>
              <a:buSzPct val="100000"/>
            </a:pPr>
            <a:r>
              <a:rPr lang="ru-RU" sz="1400" dirty="0"/>
              <a:t>– Новые бизнес-процессы</a:t>
            </a:r>
          </a:p>
          <a:p>
            <a:pPr lvl="1">
              <a:buClr>
                <a:srgbClr val="2A4E9E"/>
              </a:buClr>
              <a:buSzPct val="100000"/>
            </a:pPr>
            <a:endParaRPr lang="ru-RU" sz="400" dirty="0"/>
          </a:p>
          <a:p>
            <a:pPr lvl="1">
              <a:buClr>
                <a:srgbClr val="2A4E9E"/>
              </a:buClr>
              <a:buSzPct val="100000"/>
            </a:pPr>
            <a:r>
              <a:rPr lang="ru-RU" sz="1400" dirty="0"/>
              <a:t>– Систематическая ревизия данных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5060C10-07AF-4C01-81D6-C9209EA65905}"/>
              </a:ext>
            </a:extLst>
          </p:cNvPr>
          <p:cNvSpPr txBox="1"/>
          <p:nvPr/>
        </p:nvSpPr>
        <p:spPr>
          <a:xfrm>
            <a:off x="277130" y="4511037"/>
            <a:ext cx="2358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dirty="0"/>
              <a:t>Поставляются вендором ПО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71BECEC-425D-43EC-9FE6-3CEAEEC70819}"/>
              </a:ext>
            </a:extLst>
          </p:cNvPr>
          <p:cNvCxnSpPr>
            <a:cxnSpLocks/>
          </p:cNvCxnSpPr>
          <p:nvPr/>
        </p:nvCxnSpPr>
        <p:spPr>
          <a:xfrm>
            <a:off x="4477996" y="1861185"/>
            <a:ext cx="1618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77FA156-2316-482A-A2D3-D6606B14604A}"/>
              </a:ext>
            </a:extLst>
          </p:cNvPr>
          <p:cNvCxnSpPr>
            <a:cxnSpLocks/>
          </p:cNvCxnSpPr>
          <p:nvPr/>
        </p:nvCxnSpPr>
        <p:spPr>
          <a:xfrm>
            <a:off x="2108636" y="3367041"/>
            <a:ext cx="0" cy="598262"/>
          </a:xfrm>
          <a:prstGeom prst="line">
            <a:avLst/>
          </a:prstGeom>
          <a:ln>
            <a:solidFill>
              <a:srgbClr val="8F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855EDFE-CB5A-49BE-AD38-C2D8089BB77B}"/>
              </a:ext>
            </a:extLst>
          </p:cNvPr>
          <p:cNvCxnSpPr>
            <a:cxnSpLocks/>
          </p:cNvCxnSpPr>
          <p:nvPr/>
        </p:nvCxnSpPr>
        <p:spPr>
          <a:xfrm>
            <a:off x="2801940" y="4254210"/>
            <a:ext cx="0" cy="1739418"/>
          </a:xfrm>
          <a:prstGeom prst="line">
            <a:avLst/>
          </a:prstGeom>
          <a:ln>
            <a:solidFill>
              <a:srgbClr val="8F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9F5A293-A0DB-4523-9476-445162515A82}"/>
              </a:ext>
            </a:extLst>
          </p:cNvPr>
          <p:cNvCxnSpPr>
            <a:cxnSpLocks/>
          </p:cNvCxnSpPr>
          <p:nvPr/>
        </p:nvCxnSpPr>
        <p:spPr>
          <a:xfrm>
            <a:off x="277130" y="4254210"/>
            <a:ext cx="0" cy="1739418"/>
          </a:xfrm>
          <a:prstGeom prst="line">
            <a:avLst/>
          </a:prstGeom>
          <a:ln>
            <a:solidFill>
              <a:srgbClr val="8F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круглая скобка 21">
            <a:extLst>
              <a:ext uri="{FF2B5EF4-FFF2-40B4-BE49-F238E27FC236}">
                <a16:creationId xmlns:a16="http://schemas.microsoft.com/office/drawing/2014/main" id="{B6161ED3-66A9-4DC8-95F5-823010395CEE}"/>
              </a:ext>
            </a:extLst>
          </p:cNvPr>
          <p:cNvSpPr/>
          <p:nvPr/>
        </p:nvSpPr>
        <p:spPr>
          <a:xfrm rot="16200000">
            <a:off x="2009317" y="2761390"/>
            <a:ext cx="215731" cy="2623558"/>
          </a:xfrm>
          <a:prstGeom prst="rightBracket">
            <a:avLst>
              <a:gd name="adj" fmla="val 0"/>
            </a:avLst>
          </a:prstGeom>
          <a:ln>
            <a:solidFill>
              <a:srgbClr val="8F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9C8DC4-7BD4-46AA-BFCF-6D8A1EFDEF18}"/>
              </a:ext>
            </a:extLst>
          </p:cNvPr>
          <p:cNvSpPr txBox="1"/>
          <p:nvPr/>
        </p:nvSpPr>
        <p:spPr>
          <a:xfrm>
            <a:off x="6552475" y="1687872"/>
            <a:ext cx="53026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Позволяют ограничивать значения атрибутов и связей </a:t>
            </a:r>
            <a:br>
              <a:rPr lang="ru-RU" sz="1600" dirty="0"/>
            </a:br>
            <a:r>
              <a:rPr lang="ru-RU" sz="1600" dirty="0"/>
              <a:t>по заданным заранее правилам;</a:t>
            </a:r>
          </a:p>
          <a:p>
            <a:endParaRPr lang="ru-RU" sz="1600" dirty="0"/>
          </a:p>
          <a:p>
            <a:r>
              <a:rPr lang="ru-RU" sz="1600" dirty="0"/>
              <a:t>Возможность добавления объектов в исключения выбранных правил;</a:t>
            </a:r>
          </a:p>
          <a:p>
            <a:endParaRPr lang="ru-RU" sz="1600" dirty="0"/>
          </a:p>
          <a:p>
            <a:r>
              <a:rPr lang="ru-RU" sz="1600" b="1" dirty="0"/>
              <a:t>Проверяются текущие значения атрибутов и связей, </a:t>
            </a:r>
            <a:br>
              <a:rPr lang="ru-RU" sz="1600" b="1" dirty="0"/>
            </a:br>
            <a:r>
              <a:rPr lang="ru-RU" sz="1600" b="1" dirty="0"/>
              <a:t>не позволяет контролировать некорректные изменения;</a:t>
            </a:r>
          </a:p>
        </p:txBody>
      </p:sp>
      <p:sp>
        <p:nvSpPr>
          <p:cNvPr id="29" name="Крест 28">
            <a:extLst>
              <a:ext uri="{FF2B5EF4-FFF2-40B4-BE49-F238E27FC236}">
                <a16:creationId xmlns:a16="http://schemas.microsoft.com/office/drawing/2014/main" id="{F81C4570-B16B-41BB-B703-7729F8FE031B}"/>
              </a:ext>
            </a:extLst>
          </p:cNvPr>
          <p:cNvSpPr/>
          <p:nvPr/>
        </p:nvSpPr>
        <p:spPr>
          <a:xfrm>
            <a:off x="6280103" y="1736601"/>
            <a:ext cx="266259" cy="266259"/>
          </a:xfrm>
          <a:prstGeom prst="plus">
            <a:avLst>
              <a:gd name="adj" fmla="val 40608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рест 58">
            <a:extLst>
              <a:ext uri="{FF2B5EF4-FFF2-40B4-BE49-F238E27FC236}">
                <a16:creationId xmlns:a16="http://schemas.microsoft.com/office/drawing/2014/main" id="{1FCE9AE4-9C91-4751-8473-A44E79E73ADF}"/>
              </a:ext>
            </a:extLst>
          </p:cNvPr>
          <p:cNvSpPr/>
          <p:nvPr/>
        </p:nvSpPr>
        <p:spPr>
          <a:xfrm>
            <a:off x="6280103" y="2471210"/>
            <a:ext cx="266259" cy="266259"/>
          </a:xfrm>
          <a:prstGeom prst="plus">
            <a:avLst>
              <a:gd name="adj" fmla="val 40608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нак ''минус'' 32">
            <a:extLst>
              <a:ext uri="{FF2B5EF4-FFF2-40B4-BE49-F238E27FC236}">
                <a16:creationId xmlns:a16="http://schemas.microsoft.com/office/drawing/2014/main" id="{62303E34-62A2-4125-B347-38F41FD559E9}"/>
              </a:ext>
            </a:extLst>
          </p:cNvPr>
          <p:cNvSpPr/>
          <p:nvPr/>
        </p:nvSpPr>
        <p:spPr>
          <a:xfrm>
            <a:off x="6228966" y="3111839"/>
            <a:ext cx="368531" cy="409197"/>
          </a:xfrm>
          <a:prstGeom prst="mathMinus">
            <a:avLst>
              <a:gd name="adj1" fmla="val 15167"/>
            </a:avLst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9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78D57F-15F1-4B56-BFA8-7FB829DD82FD}"/>
              </a:ext>
            </a:extLst>
          </p:cNvPr>
          <p:cNvSpPr/>
          <p:nvPr/>
        </p:nvSpPr>
        <p:spPr>
          <a:xfrm>
            <a:off x="3101114" y="2466150"/>
            <a:ext cx="887302" cy="737174"/>
          </a:xfrm>
          <a:prstGeom prst="roundRect">
            <a:avLst/>
          </a:prstGeom>
          <a:solidFill>
            <a:srgbClr val="003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5957CF58-03C4-4563-A65C-50547D1078A0}"/>
              </a:ext>
            </a:extLst>
          </p:cNvPr>
          <p:cNvSpPr/>
          <p:nvPr/>
        </p:nvSpPr>
        <p:spPr>
          <a:xfrm>
            <a:off x="1665706" y="2466150"/>
            <a:ext cx="837869" cy="737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Автоматизированные проверки внесенных изменений </a:t>
            </a:r>
            <a:br>
              <a:rPr lang="ru-RU" dirty="0"/>
            </a:br>
            <a:r>
              <a:rPr lang="ru-RU" dirty="0"/>
              <a:t>Модуль проверки изменений.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9C92A-05BA-45B1-B865-815ED9C74EFD}"/>
              </a:ext>
            </a:extLst>
          </p:cNvPr>
          <p:cNvSpPr txBox="1"/>
          <p:nvPr/>
        </p:nvSpPr>
        <p:spPr>
          <a:xfrm>
            <a:off x="336836" y="1676517"/>
            <a:ext cx="396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Формализованные правила проверки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E454DD-52A2-4982-80FC-504E60B6BB10}"/>
              </a:ext>
            </a:extLst>
          </p:cNvPr>
          <p:cNvSpPr/>
          <p:nvPr/>
        </p:nvSpPr>
        <p:spPr>
          <a:xfrm>
            <a:off x="211612" y="2454682"/>
            <a:ext cx="837869" cy="737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AB8441D-B4DC-46E4-A4F3-F6CE23C4A482}"/>
              </a:ext>
            </a:extLst>
          </p:cNvPr>
          <p:cNvSpPr/>
          <p:nvPr/>
        </p:nvSpPr>
        <p:spPr>
          <a:xfrm>
            <a:off x="1111867" y="2697239"/>
            <a:ext cx="507669" cy="251265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E6F9C-C0DB-4DC6-95AA-6A9697F76BB2}"/>
              </a:ext>
            </a:extLst>
          </p:cNvPr>
          <p:cNvSpPr txBox="1"/>
          <p:nvPr/>
        </p:nvSpPr>
        <p:spPr>
          <a:xfrm>
            <a:off x="230332" y="2492671"/>
            <a:ext cx="8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Версия ИМ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526FBC49-B78F-4912-AA98-F921BDA57099}"/>
              </a:ext>
            </a:extLst>
          </p:cNvPr>
          <p:cNvSpPr/>
          <p:nvPr/>
        </p:nvSpPr>
        <p:spPr>
          <a:xfrm>
            <a:off x="2546967" y="2697239"/>
            <a:ext cx="507669" cy="251265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CBC765-BD7F-4F0F-894A-707088F9CFA1}"/>
              </a:ext>
            </a:extLst>
          </p:cNvPr>
          <p:cNvSpPr txBox="1"/>
          <p:nvPr/>
        </p:nvSpPr>
        <p:spPr>
          <a:xfrm>
            <a:off x="1614664" y="2428278"/>
            <a:ext cx="67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C#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11F44-965F-4903-B4DB-8BC06C5A4E89}"/>
              </a:ext>
            </a:extLst>
          </p:cNvPr>
          <p:cNvSpPr txBox="1"/>
          <p:nvPr/>
        </p:nvSpPr>
        <p:spPr>
          <a:xfrm>
            <a:off x="3052475" y="2623381"/>
            <a:ext cx="105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3D4429BD-2C30-4FD1-AF47-36059F8B36F7}"/>
              </a:ext>
            </a:extLst>
          </p:cNvPr>
          <p:cNvGrpSpPr/>
          <p:nvPr/>
        </p:nvGrpSpPr>
        <p:grpSpPr>
          <a:xfrm>
            <a:off x="2109257" y="2491506"/>
            <a:ext cx="375100" cy="360483"/>
            <a:chOff x="6072188" y="241301"/>
            <a:chExt cx="1466850" cy="1409700"/>
          </a:xfrm>
          <a:solidFill>
            <a:schemeClr val="bg1"/>
          </a:solidFill>
        </p:grpSpPr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BB3D253F-3437-4290-A01D-D2EC91468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5" y="546101"/>
              <a:ext cx="1069975" cy="238125"/>
            </a:xfrm>
            <a:custGeom>
              <a:avLst/>
              <a:gdLst>
                <a:gd name="T0" fmla="*/ 2970 w 2970"/>
                <a:gd name="T1" fmla="*/ 0 h 659"/>
                <a:gd name="T2" fmla="*/ 2970 w 2970"/>
                <a:gd name="T3" fmla="*/ 659 h 659"/>
                <a:gd name="T4" fmla="*/ 0 w 2970"/>
                <a:gd name="T5" fmla="*/ 659 h 659"/>
                <a:gd name="T6" fmla="*/ 0 w 2970"/>
                <a:gd name="T7" fmla="*/ 0 h 659"/>
                <a:gd name="T8" fmla="*/ 2970 w 2970"/>
                <a:gd name="T9" fmla="*/ 0 h 659"/>
                <a:gd name="T10" fmla="*/ 707 w 2970"/>
                <a:gd name="T11" fmla="*/ 411 h 659"/>
                <a:gd name="T12" fmla="*/ 707 w 2970"/>
                <a:gd name="T13" fmla="*/ 249 h 659"/>
                <a:gd name="T14" fmla="*/ 546 w 2970"/>
                <a:gd name="T15" fmla="*/ 249 h 659"/>
                <a:gd name="T16" fmla="*/ 546 w 2970"/>
                <a:gd name="T17" fmla="*/ 411 h 659"/>
                <a:gd name="T18" fmla="*/ 707 w 2970"/>
                <a:gd name="T19" fmla="*/ 411 h 659"/>
                <a:gd name="T20" fmla="*/ 438 w 2970"/>
                <a:gd name="T21" fmla="*/ 411 h 659"/>
                <a:gd name="T22" fmla="*/ 438 w 2970"/>
                <a:gd name="T23" fmla="*/ 249 h 659"/>
                <a:gd name="T24" fmla="*/ 276 w 2970"/>
                <a:gd name="T25" fmla="*/ 249 h 659"/>
                <a:gd name="T26" fmla="*/ 276 w 2970"/>
                <a:gd name="T27" fmla="*/ 411 h 659"/>
                <a:gd name="T28" fmla="*/ 438 w 2970"/>
                <a:gd name="T29" fmla="*/ 411 h 659"/>
                <a:gd name="T30" fmla="*/ 965 w 2970"/>
                <a:gd name="T31" fmla="*/ 411 h 659"/>
                <a:gd name="T32" fmla="*/ 965 w 2970"/>
                <a:gd name="T33" fmla="*/ 249 h 659"/>
                <a:gd name="T34" fmla="*/ 803 w 2970"/>
                <a:gd name="T35" fmla="*/ 249 h 659"/>
                <a:gd name="T36" fmla="*/ 803 w 2970"/>
                <a:gd name="T37" fmla="*/ 411 h 659"/>
                <a:gd name="T38" fmla="*/ 965 w 2970"/>
                <a:gd name="T39" fmla="*/ 41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0" h="659">
                  <a:moveTo>
                    <a:pt x="2970" y="0"/>
                  </a:moveTo>
                  <a:lnTo>
                    <a:pt x="2970" y="659"/>
                  </a:lnTo>
                  <a:lnTo>
                    <a:pt x="0" y="659"/>
                  </a:lnTo>
                  <a:lnTo>
                    <a:pt x="0" y="0"/>
                  </a:lnTo>
                  <a:lnTo>
                    <a:pt x="2970" y="0"/>
                  </a:lnTo>
                  <a:close/>
                  <a:moveTo>
                    <a:pt x="707" y="411"/>
                  </a:moveTo>
                  <a:lnTo>
                    <a:pt x="707" y="249"/>
                  </a:lnTo>
                  <a:lnTo>
                    <a:pt x="546" y="249"/>
                  </a:lnTo>
                  <a:lnTo>
                    <a:pt x="546" y="411"/>
                  </a:lnTo>
                  <a:lnTo>
                    <a:pt x="707" y="411"/>
                  </a:lnTo>
                  <a:close/>
                  <a:moveTo>
                    <a:pt x="438" y="411"/>
                  </a:moveTo>
                  <a:lnTo>
                    <a:pt x="438" y="249"/>
                  </a:lnTo>
                  <a:lnTo>
                    <a:pt x="276" y="249"/>
                  </a:lnTo>
                  <a:lnTo>
                    <a:pt x="276" y="411"/>
                  </a:lnTo>
                  <a:lnTo>
                    <a:pt x="438" y="411"/>
                  </a:lnTo>
                  <a:close/>
                  <a:moveTo>
                    <a:pt x="965" y="411"/>
                  </a:moveTo>
                  <a:lnTo>
                    <a:pt x="965" y="249"/>
                  </a:lnTo>
                  <a:lnTo>
                    <a:pt x="803" y="249"/>
                  </a:lnTo>
                  <a:lnTo>
                    <a:pt x="803" y="411"/>
                  </a:lnTo>
                  <a:lnTo>
                    <a:pt x="96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031D85D-8AC7-42DF-BBFF-0A73A8A3B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438151"/>
              <a:ext cx="1301750" cy="1212850"/>
            </a:xfrm>
            <a:custGeom>
              <a:avLst/>
              <a:gdLst>
                <a:gd name="T0" fmla="*/ 3612 w 3612"/>
                <a:gd name="T1" fmla="*/ 0 h 3351"/>
                <a:gd name="T2" fmla="*/ 3612 w 3612"/>
                <a:gd name="T3" fmla="*/ 3351 h 3351"/>
                <a:gd name="T4" fmla="*/ 0 w 3612"/>
                <a:gd name="T5" fmla="*/ 3351 h 3351"/>
                <a:gd name="T6" fmla="*/ 0 w 3612"/>
                <a:gd name="T7" fmla="*/ 0 h 3351"/>
                <a:gd name="T8" fmla="*/ 3612 w 3612"/>
                <a:gd name="T9" fmla="*/ 0 h 3351"/>
                <a:gd name="T10" fmla="*/ 3471 w 3612"/>
                <a:gd name="T11" fmla="*/ 1271 h 3351"/>
                <a:gd name="T12" fmla="*/ 141 w 3612"/>
                <a:gd name="T13" fmla="*/ 1271 h 3351"/>
                <a:gd name="T14" fmla="*/ 141 w 3612"/>
                <a:gd name="T15" fmla="*/ 3210 h 3351"/>
                <a:gd name="T16" fmla="*/ 3471 w 3612"/>
                <a:gd name="T17" fmla="*/ 3210 h 3351"/>
                <a:gd name="T18" fmla="*/ 3471 w 3612"/>
                <a:gd name="T19" fmla="*/ 1271 h 3351"/>
                <a:gd name="T20" fmla="*/ 141 w 3612"/>
                <a:gd name="T21" fmla="*/ 141 h 3351"/>
                <a:gd name="T22" fmla="*/ 141 w 3612"/>
                <a:gd name="T23" fmla="*/ 1129 h 3351"/>
                <a:gd name="T24" fmla="*/ 3471 w 3612"/>
                <a:gd name="T25" fmla="*/ 1129 h 3351"/>
                <a:gd name="T26" fmla="*/ 3471 w 3612"/>
                <a:gd name="T27" fmla="*/ 141 h 3351"/>
                <a:gd name="T28" fmla="*/ 141 w 3612"/>
                <a:gd name="T29" fmla="*/ 141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3612" y="0"/>
                  </a:moveTo>
                  <a:lnTo>
                    <a:pt x="3612" y="3351"/>
                  </a:lnTo>
                  <a:lnTo>
                    <a:pt x="0" y="3351"/>
                  </a:lnTo>
                  <a:lnTo>
                    <a:pt x="0" y="0"/>
                  </a:lnTo>
                  <a:lnTo>
                    <a:pt x="3612" y="0"/>
                  </a:lnTo>
                  <a:close/>
                  <a:moveTo>
                    <a:pt x="3471" y="1271"/>
                  </a:moveTo>
                  <a:lnTo>
                    <a:pt x="141" y="1271"/>
                  </a:lnTo>
                  <a:lnTo>
                    <a:pt x="141" y="3210"/>
                  </a:lnTo>
                  <a:lnTo>
                    <a:pt x="3471" y="3210"/>
                  </a:lnTo>
                  <a:lnTo>
                    <a:pt x="3471" y="1271"/>
                  </a:lnTo>
                  <a:close/>
                  <a:moveTo>
                    <a:pt x="141" y="141"/>
                  </a:moveTo>
                  <a:lnTo>
                    <a:pt x="141" y="1129"/>
                  </a:lnTo>
                  <a:lnTo>
                    <a:pt x="3471" y="1129"/>
                  </a:lnTo>
                  <a:lnTo>
                    <a:pt x="3471" y="141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7E590837-B42F-4869-AC62-C4F313BA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41301"/>
              <a:ext cx="1301750" cy="1212850"/>
            </a:xfrm>
            <a:custGeom>
              <a:avLst/>
              <a:gdLst>
                <a:gd name="T0" fmla="*/ 0 w 3612"/>
                <a:gd name="T1" fmla="*/ 0 h 3351"/>
                <a:gd name="T2" fmla="*/ 0 w 3612"/>
                <a:gd name="T3" fmla="*/ 424 h 3351"/>
                <a:gd name="T4" fmla="*/ 141 w 3612"/>
                <a:gd name="T5" fmla="*/ 424 h 3351"/>
                <a:gd name="T6" fmla="*/ 141 w 3612"/>
                <a:gd name="T7" fmla="*/ 141 h 3351"/>
                <a:gd name="T8" fmla="*/ 3470 w 3612"/>
                <a:gd name="T9" fmla="*/ 141 h 3351"/>
                <a:gd name="T10" fmla="*/ 3470 w 3612"/>
                <a:gd name="T11" fmla="*/ 1130 h 3351"/>
                <a:gd name="T12" fmla="*/ 3296 w 3612"/>
                <a:gd name="T13" fmla="*/ 1130 h 3351"/>
                <a:gd name="T14" fmla="*/ 3296 w 3612"/>
                <a:gd name="T15" fmla="*/ 1271 h 3351"/>
                <a:gd name="T16" fmla="*/ 3470 w 3612"/>
                <a:gd name="T17" fmla="*/ 1271 h 3351"/>
                <a:gd name="T18" fmla="*/ 3470 w 3612"/>
                <a:gd name="T19" fmla="*/ 3210 h 3351"/>
                <a:gd name="T20" fmla="*/ 3296 w 3612"/>
                <a:gd name="T21" fmla="*/ 3210 h 3351"/>
                <a:gd name="T22" fmla="*/ 3296 w 3612"/>
                <a:gd name="T23" fmla="*/ 3351 h 3351"/>
                <a:gd name="T24" fmla="*/ 3612 w 3612"/>
                <a:gd name="T25" fmla="*/ 3351 h 3351"/>
                <a:gd name="T26" fmla="*/ 3612 w 3612"/>
                <a:gd name="T27" fmla="*/ 0 h 3351"/>
                <a:gd name="T28" fmla="*/ 0 w 3612"/>
                <a:gd name="T29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0" y="0"/>
                  </a:moveTo>
                  <a:lnTo>
                    <a:pt x="0" y="424"/>
                  </a:lnTo>
                  <a:lnTo>
                    <a:pt x="141" y="424"/>
                  </a:lnTo>
                  <a:lnTo>
                    <a:pt x="141" y="141"/>
                  </a:lnTo>
                  <a:lnTo>
                    <a:pt x="3470" y="141"/>
                  </a:lnTo>
                  <a:lnTo>
                    <a:pt x="3470" y="1130"/>
                  </a:lnTo>
                  <a:lnTo>
                    <a:pt x="3296" y="1130"/>
                  </a:lnTo>
                  <a:lnTo>
                    <a:pt x="3296" y="1271"/>
                  </a:lnTo>
                  <a:lnTo>
                    <a:pt x="3470" y="1271"/>
                  </a:lnTo>
                  <a:lnTo>
                    <a:pt x="3470" y="3210"/>
                  </a:lnTo>
                  <a:lnTo>
                    <a:pt x="3296" y="3210"/>
                  </a:lnTo>
                  <a:lnTo>
                    <a:pt x="3296" y="3351"/>
                  </a:lnTo>
                  <a:lnTo>
                    <a:pt x="3612" y="3351"/>
                  </a:lnTo>
                  <a:lnTo>
                    <a:pt x="36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0211BDE2-972D-48A4-BF68-565B06FF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1157288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ED86E3A-E4D2-4EC7-BFF1-7A101F4A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1071563"/>
              <a:ext cx="65088" cy="65088"/>
            </a:xfrm>
            <a:custGeom>
              <a:avLst/>
              <a:gdLst>
                <a:gd name="T0" fmla="*/ 91 w 181"/>
                <a:gd name="T1" fmla="*/ 181 h 181"/>
                <a:gd name="T2" fmla="*/ 0 w 181"/>
                <a:gd name="T3" fmla="*/ 90 h 181"/>
                <a:gd name="T4" fmla="*/ 91 w 181"/>
                <a:gd name="T5" fmla="*/ 0 h 181"/>
                <a:gd name="T6" fmla="*/ 181 w 181"/>
                <a:gd name="T7" fmla="*/ 90 h 181"/>
                <a:gd name="T8" fmla="*/ 91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41" y="181"/>
                    <a:pt x="0" y="141"/>
                    <a:pt x="0" y="90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1" y="41"/>
                    <a:pt x="181" y="90"/>
                  </a:cubicBezTo>
                  <a:cubicBezTo>
                    <a:pt x="181" y="141"/>
                    <a:pt x="141" y="181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0D937316-B7C3-4691-A2A1-E8DA97FF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328738"/>
              <a:ext cx="104775" cy="104775"/>
            </a:xfrm>
            <a:custGeom>
              <a:avLst/>
              <a:gdLst>
                <a:gd name="T0" fmla="*/ 92 w 290"/>
                <a:gd name="T1" fmla="*/ 29 h 289"/>
                <a:gd name="T2" fmla="*/ 261 w 290"/>
                <a:gd name="T3" fmla="*/ 91 h 289"/>
                <a:gd name="T4" fmla="*/ 198 w 290"/>
                <a:gd name="T5" fmla="*/ 260 h 289"/>
                <a:gd name="T6" fmla="*/ 30 w 290"/>
                <a:gd name="T7" fmla="*/ 198 h 289"/>
                <a:gd name="T8" fmla="*/ 92 w 290"/>
                <a:gd name="T9" fmla="*/ 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9">
                  <a:moveTo>
                    <a:pt x="92" y="29"/>
                  </a:moveTo>
                  <a:cubicBezTo>
                    <a:pt x="156" y="0"/>
                    <a:pt x="232" y="28"/>
                    <a:pt x="261" y="91"/>
                  </a:cubicBezTo>
                  <a:cubicBezTo>
                    <a:pt x="290" y="155"/>
                    <a:pt x="262" y="231"/>
                    <a:pt x="198" y="260"/>
                  </a:cubicBezTo>
                  <a:cubicBezTo>
                    <a:pt x="134" y="289"/>
                    <a:pt x="59" y="262"/>
                    <a:pt x="30" y="198"/>
                  </a:cubicBezTo>
                  <a:cubicBezTo>
                    <a:pt x="0" y="134"/>
                    <a:pt x="28" y="59"/>
                    <a:pt x="9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CA51A80F-B8B8-4C9C-A855-8D4AB9B2D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966788"/>
              <a:ext cx="542925" cy="546100"/>
            </a:xfrm>
            <a:custGeom>
              <a:avLst/>
              <a:gdLst>
                <a:gd name="T0" fmla="*/ 143 w 1509"/>
                <a:gd name="T1" fmla="*/ 646 h 1508"/>
                <a:gd name="T2" fmla="*/ 246 w 1509"/>
                <a:gd name="T3" fmla="*/ 398 h 1508"/>
                <a:gd name="T4" fmla="*/ 145 w 1509"/>
                <a:gd name="T5" fmla="*/ 296 h 1508"/>
                <a:gd name="T6" fmla="*/ 297 w 1509"/>
                <a:gd name="T7" fmla="*/ 145 h 1508"/>
                <a:gd name="T8" fmla="*/ 398 w 1509"/>
                <a:gd name="T9" fmla="*/ 246 h 1508"/>
                <a:gd name="T10" fmla="*/ 647 w 1509"/>
                <a:gd name="T11" fmla="*/ 143 h 1508"/>
                <a:gd name="T12" fmla="*/ 647 w 1509"/>
                <a:gd name="T13" fmla="*/ 0 h 1508"/>
                <a:gd name="T14" fmla="*/ 862 w 1509"/>
                <a:gd name="T15" fmla="*/ 0 h 1508"/>
                <a:gd name="T16" fmla="*/ 862 w 1509"/>
                <a:gd name="T17" fmla="*/ 143 h 1508"/>
                <a:gd name="T18" fmla="*/ 1111 w 1509"/>
                <a:gd name="T19" fmla="*/ 246 h 1508"/>
                <a:gd name="T20" fmla="*/ 1212 w 1509"/>
                <a:gd name="T21" fmla="*/ 145 h 1508"/>
                <a:gd name="T22" fmla="*/ 1364 w 1509"/>
                <a:gd name="T23" fmla="*/ 296 h 1508"/>
                <a:gd name="T24" fmla="*/ 1262 w 1509"/>
                <a:gd name="T25" fmla="*/ 398 h 1508"/>
                <a:gd name="T26" fmla="*/ 1366 w 1509"/>
                <a:gd name="T27" fmla="*/ 646 h 1508"/>
                <a:gd name="T28" fmla="*/ 1509 w 1509"/>
                <a:gd name="T29" fmla="*/ 646 h 1508"/>
                <a:gd name="T30" fmla="*/ 1509 w 1509"/>
                <a:gd name="T31" fmla="*/ 861 h 1508"/>
                <a:gd name="T32" fmla="*/ 1366 w 1509"/>
                <a:gd name="T33" fmla="*/ 861 h 1508"/>
                <a:gd name="T34" fmla="*/ 1262 w 1509"/>
                <a:gd name="T35" fmla="*/ 1110 h 1508"/>
                <a:gd name="T36" fmla="*/ 1364 w 1509"/>
                <a:gd name="T37" fmla="*/ 1211 h 1508"/>
                <a:gd name="T38" fmla="*/ 1212 w 1509"/>
                <a:gd name="T39" fmla="*/ 1363 h 1508"/>
                <a:gd name="T40" fmla="*/ 1111 w 1509"/>
                <a:gd name="T41" fmla="*/ 1262 h 1508"/>
                <a:gd name="T42" fmla="*/ 862 w 1509"/>
                <a:gd name="T43" fmla="*/ 1365 h 1508"/>
                <a:gd name="T44" fmla="*/ 862 w 1509"/>
                <a:gd name="T45" fmla="*/ 1508 h 1508"/>
                <a:gd name="T46" fmla="*/ 647 w 1509"/>
                <a:gd name="T47" fmla="*/ 1508 h 1508"/>
                <a:gd name="T48" fmla="*/ 647 w 1509"/>
                <a:gd name="T49" fmla="*/ 1365 h 1508"/>
                <a:gd name="T50" fmla="*/ 398 w 1509"/>
                <a:gd name="T51" fmla="*/ 1262 h 1508"/>
                <a:gd name="T52" fmla="*/ 297 w 1509"/>
                <a:gd name="T53" fmla="*/ 1363 h 1508"/>
                <a:gd name="T54" fmla="*/ 145 w 1509"/>
                <a:gd name="T55" fmla="*/ 1211 h 1508"/>
                <a:gd name="T56" fmla="*/ 246 w 1509"/>
                <a:gd name="T57" fmla="*/ 1110 h 1508"/>
                <a:gd name="T58" fmla="*/ 143 w 1509"/>
                <a:gd name="T59" fmla="*/ 861 h 1508"/>
                <a:gd name="T60" fmla="*/ 0 w 1509"/>
                <a:gd name="T61" fmla="*/ 861 h 1508"/>
                <a:gd name="T62" fmla="*/ 0 w 1509"/>
                <a:gd name="T63" fmla="*/ 646 h 1508"/>
                <a:gd name="T64" fmla="*/ 143 w 1509"/>
                <a:gd name="T65" fmla="*/ 646 h 1508"/>
                <a:gd name="T66" fmla="*/ 755 w 1509"/>
                <a:gd name="T67" fmla="*/ 1244 h 1508"/>
                <a:gd name="T68" fmla="*/ 1245 w 1509"/>
                <a:gd name="T69" fmla="*/ 754 h 1508"/>
                <a:gd name="T70" fmla="*/ 755 w 1509"/>
                <a:gd name="T71" fmla="*/ 263 h 1508"/>
                <a:gd name="T72" fmla="*/ 264 w 1509"/>
                <a:gd name="T73" fmla="*/ 754 h 1508"/>
                <a:gd name="T74" fmla="*/ 755 w 1509"/>
                <a:gd name="T75" fmla="*/ 12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9" h="1508">
                  <a:moveTo>
                    <a:pt x="143" y="646"/>
                  </a:moveTo>
                  <a:cubicBezTo>
                    <a:pt x="159" y="555"/>
                    <a:pt x="195" y="471"/>
                    <a:pt x="246" y="398"/>
                  </a:cubicBezTo>
                  <a:lnTo>
                    <a:pt x="145" y="296"/>
                  </a:lnTo>
                  <a:lnTo>
                    <a:pt x="297" y="145"/>
                  </a:lnTo>
                  <a:lnTo>
                    <a:pt x="398" y="246"/>
                  </a:lnTo>
                  <a:cubicBezTo>
                    <a:pt x="471" y="194"/>
                    <a:pt x="556" y="159"/>
                    <a:pt x="647" y="143"/>
                  </a:cubicBezTo>
                  <a:lnTo>
                    <a:pt x="647" y="0"/>
                  </a:lnTo>
                  <a:lnTo>
                    <a:pt x="862" y="0"/>
                  </a:lnTo>
                  <a:lnTo>
                    <a:pt x="862" y="143"/>
                  </a:lnTo>
                  <a:cubicBezTo>
                    <a:pt x="953" y="159"/>
                    <a:pt x="1038" y="194"/>
                    <a:pt x="1111" y="246"/>
                  </a:cubicBezTo>
                  <a:lnTo>
                    <a:pt x="1212" y="145"/>
                  </a:lnTo>
                  <a:lnTo>
                    <a:pt x="1364" y="296"/>
                  </a:lnTo>
                  <a:lnTo>
                    <a:pt x="1262" y="398"/>
                  </a:lnTo>
                  <a:cubicBezTo>
                    <a:pt x="1314" y="471"/>
                    <a:pt x="1350" y="555"/>
                    <a:pt x="1366" y="646"/>
                  </a:cubicBezTo>
                  <a:lnTo>
                    <a:pt x="1509" y="646"/>
                  </a:lnTo>
                  <a:lnTo>
                    <a:pt x="1509" y="861"/>
                  </a:lnTo>
                  <a:lnTo>
                    <a:pt x="1366" y="861"/>
                  </a:lnTo>
                  <a:cubicBezTo>
                    <a:pt x="1350" y="952"/>
                    <a:pt x="1314" y="1037"/>
                    <a:pt x="1262" y="1110"/>
                  </a:cubicBezTo>
                  <a:lnTo>
                    <a:pt x="1364" y="1211"/>
                  </a:lnTo>
                  <a:lnTo>
                    <a:pt x="1212" y="1363"/>
                  </a:lnTo>
                  <a:lnTo>
                    <a:pt x="1111" y="1262"/>
                  </a:lnTo>
                  <a:cubicBezTo>
                    <a:pt x="1038" y="1313"/>
                    <a:pt x="953" y="1349"/>
                    <a:pt x="862" y="1365"/>
                  </a:cubicBezTo>
                  <a:lnTo>
                    <a:pt x="862" y="1508"/>
                  </a:lnTo>
                  <a:lnTo>
                    <a:pt x="647" y="1508"/>
                  </a:lnTo>
                  <a:lnTo>
                    <a:pt x="647" y="1365"/>
                  </a:lnTo>
                  <a:cubicBezTo>
                    <a:pt x="556" y="1349"/>
                    <a:pt x="471" y="1313"/>
                    <a:pt x="398" y="1262"/>
                  </a:cubicBezTo>
                  <a:lnTo>
                    <a:pt x="297" y="1363"/>
                  </a:lnTo>
                  <a:lnTo>
                    <a:pt x="145" y="1211"/>
                  </a:lnTo>
                  <a:lnTo>
                    <a:pt x="246" y="1110"/>
                  </a:lnTo>
                  <a:cubicBezTo>
                    <a:pt x="195" y="1037"/>
                    <a:pt x="159" y="952"/>
                    <a:pt x="143" y="861"/>
                  </a:cubicBezTo>
                  <a:lnTo>
                    <a:pt x="0" y="861"/>
                  </a:lnTo>
                  <a:lnTo>
                    <a:pt x="0" y="646"/>
                  </a:lnTo>
                  <a:lnTo>
                    <a:pt x="143" y="646"/>
                  </a:lnTo>
                  <a:close/>
                  <a:moveTo>
                    <a:pt x="755" y="1244"/>
                  </a:moveTo>
                  <a:cubicBezTo>
                    <a:pt x="1025" y="1244"/>
                    <a:pt x="1245" y="1025"/>
                    <a:pt x="1245" y="754"/>
                  </a:cubicBezTo>
                  <a:cubicBezTo>
                    <a:pt x="1245" y="483"/>
                    <a:pt x="1025" y="263"/>
                    <a:pt x="755" y="263"/>
                  </a:cubicBezTo>
                  <a:cubicBezTo>
                    <a:pt x="484" y="263"/>
                    <a:pt x="264" y="483"/>
                    <a:pt x="264" y="754"/>
                  </a:cubicBezTo>
                  <a:cubicBezTo>
                    <a:pt x="264" y="1025"/>
                    <a:pt x="484" y="1244"/>
                    <a:pt x="755" y="1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33D0C1E5-B5E3-46E0-8A9F-FCF69CDD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231901"/>
              <a:ext cx="296863" cy="157163"/>
            </a:xfrm>
            <a:custGeom>
              <a:avLst/>
              <a:gdLst>
                <a:gd name="T0" fmla="*/ 662 w 821"/>
                <a:gd name="T1" fmla="*/ 300 h 437"/>
                <a:gd name="T2" fmla="*/ 300 w 821"/>
                <a:gd name="T3" fmla="*/ 167 h 437"/>
                <a:gd name="T4" fmla="*/ 141 w 821"/>
                <a:gd name="T5" fmla="*/ 430 h 437"/>
                <a:gd name="T6" fmla="*/ 69 w 821"/>
                <a:gd name="T7" fmla="*/ 437 h 437"/>
                <a:gd name="T8" fmla="*/ 74 w 821"/>
                <a:gd name="T9" fmla="*/ 352 h 437"/>
                <a:gd name="T10" fmla="*/ 0 w 821"/>
                <a:gd name="T11" fmla="*/ 325 h 437"/>
                <a:gd name="T12" fmla="*/ 41 w 821"/>
                <a:gd name="T13" fmla="*/ 213 h 437"/>
                <a:gd name="T14" fmla="*/ 116 w 821"/>
                <a:gd name="T15" fmla="*/ 240 h 437"/>
                <a:gd name="T16" fmla="*/ 218 w 821"/>
                <a:gd name="T17" fmla="*/ 130 h 437"/>
                <a:gd name="T18" fmla="*/ 184 w 821"/>
                <a:gd name="T19" fmla="*/ 58 h 437"/>
                <a:gd name="T20" fmla="*/ 293 w 821"/>
                <a:gd name="T21" fmla="*/ 8 h 437"/>
                <a:gd name="T22" fmla="*/ 326 w 821"/>
                <a:gd name="T23" fmla="*/ 80 h 437"/>
                <a:gd name="T24" fmla="*/ 476 w 821"/>
                <a:gd name="T25" fmla="*/ 75 h 437"/>
                <a:gd name="T26" fmla="*/ 504 w 821"/>
                <a:gd name="T27" fmla="*/ 0 h 437"/>
                <a:gd name="T28" fmla="*/ 616 w 821"/>
                <a:gd name="T29" fmla="*/ 41 h 437"/>
                <a:gd name="T30" fmla="*/ 588 w 821"/>
                <a:gd name="T31" fmla="*/ 116 h 437"/>
                <a:gd name="T32" fmla="*/ 699 w 821"/>
                <a:gd name="T33" fmla="*/ 218 h 437"/>
                <a:gd name="T34" fmla="*/ 771 w 821"/>
                <a:gd name="T35" fmla="*/ 185 h 437"/>
                <a:gd name="T36" fmla="*/ 821 w 821"/>
                <a:gd name="T37" fmla="*/ 293 h 437"/>
                <a:gd name="T38" fmla="*/ 749 w 821"/>
                <a:gd name="T39" fmla="*/ 327 h 437"/>
                <a:gd name="T40" fmla="*/ 759 w 821"/>
                <a:gd name="T41" fmla="*/ 393 h 437"/>
                <a:gd name="T42" fmla="*/ 687 w 821"/>
                <a:gd name="T43" fmla="*/ 399 h 437"/>
                <a:gd name="T44" fmla="*/ 662 w 821"/>
                <a:gd name="T45" fmla="*/ 30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7">
                  <a:moveTo>
                    <a:pt x="662" y="300"/>
                  </a:moveTo>
                  <a:cubicBezTo>
                    <a:pt x="599" y="164"/>
                    <a:pt x="437" y="103"/>
                    <a:pt x="300" y="167"/>
                  </a:cubicBezTo>
                  <a:cubicBezTo>
                    <a:pt x="195" y="215"/>
                    <a:pt x="135" y="322"/>
                    <a:pt x="141" y="430"/>
                  </a:cubicBezTo>
                  <a:lnTo>
                    <a:pt x="69" y="437"/>
                  </a:lnTo>
                  <a:cubicBezTo>
                    <a:pt x="68" y="408"/>
                    <a:pt x="69" y="380"/>
                    <a:pt x="74" y="352"/>
                  </a:cubicBezTo>
                  <a:lnTo>
                    <a:pt x="0" y="325"/>
                  </a:lnTo>
                  <a:lnTo>
                    <a:pt x="41" y="213"/>
                  </a:lnTo>
                  <a:lnTo>
                    <a:pt x="116" y="240"/>
                  </a:lnTo>
                  <a:cubicBezTo>
                    <a:pt x="141" y="197"/>
                    <a:pt x="175" y="160"/>
                    <a:pt x="218" y="130"/>
                  </a:cubicBezTo>
                  <a:lnTo>
                    <a:pt x="184" y="58"/>
                  </a:lnTo>
                  <a:lnTo>
                    <a:pt x="293" y="8"/>
                  </a:lnTo>
                  <a:lnTo>
                    <a:pt x="326" y="80"/>
                  </a:lnTo>
                  <a:cubicBezTo>
                    <a:pt x="376" y="67"/>
                    <a:pt x="427" y="65"/>
                    <a:pt x="476" y="75"/>
                  </a:cubicBezTo>
                  <a:lnTo>
                    <a:pt x="504" y="0"/>
                  </a:lnTo>
                  <a:lnTo>
                    <a:pt x="616" y="41"/>
                  </a:lnTo>
                  <a:lnTo>
                    <a:pt x="588" y="116"/>
                  </a:lnTo>
                  <a:cubicBezTo>
                    <a:pt x="631" y="141"/>
                    <a:pt x="669" y="176"/>
                    <a:pt x="699" y="218"/>
                  </a:cubicBezTo>
                  <a:lnTo>
                    <a:pt x="771" y="185"/>
                  </a:lnTo>
                  <a:lnTo>
                    <a:pt x="821" y="293"/>
                  </a:lnTo>
                  <a:lnTo>
                    <a:pt x="749" y="327"/>
                  </a:lnTo>
                  <a:cubicBezTo>
                    <a:pt x="754" y="349"/>
                    <a:pt x="758" y="371"/>
                    <a:pt x="759" y="393"/>
                  </a:cubicBezTo>
                  <a:lnTo>
                    <a:pt x="687" y="399"/>
                  </a:lnTo>
                  <a:cubicBezTo>
                    <a:pt x="685" y="366"/>
                    <a:pt x="677" y="332"/>
                    <a:pt x="662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D98A27DE-F73C-40AC-8EA7-8FBCB55C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1373188"/>
              <a:ext cx="296863" cy="158750"/>
            </a:xfrm>
            <a:custGeom>
              <a:avLst/>
              <a:gdLst>
                <a:gd name="T0" fmla="*/ 751 w 821"/>
                <a:gd name="T1" fmla="*/ 0 h 436"/>
                <a:gd name="T2" fmla="*/ 746 w 821"/>
                <a:gd name="T3" fmla="*/ 84 h 436"/>
                <a:gd name="T4" fmla="*/ 821 w 821"/>
                <a:gd name="T5" fmla="*/ 111 h 436"/>
                <a:gd name="T6" fmla="*/ 779 w 821"/>
                <a:gd name="T7" fmla="*/ 223 h 436"/>
                <a:gd name="T8" fmla="*/ 705 w 821"/>
                <a:gd name="T9" fmla="*/ 196 h 436"/>
                <a:gd name="T10" fmla="*/ 603 w 821"/>
                <a:gd name="T11" fmla="*/ 306 h 436"/>
                <a:gd name="T12" fmla="*/ 636 w 821"/>
                <a:gd name="T13" fmla="*/ 378 h 436"/>
                <a:gd name="T14" fmla="*/ 528 w 821"/>
                <a:gd name="T15" fmla="*/ 428 h 436"/>
                <a:gd name="T16" fmla="*/ 494 w 821"/>
                <a:gd name="T17" fmla="*/ 356 h 436"/>
                <a:gd name="T18" fmla="*/ 344 w 821"/>
                <a:gd name="T19" fmla="*/ 362 h 436"/>
                <a:gd name="T20" fmla="*/ 317 w 821"/>
                <a:gd name="T21" fmla="*/ 436 h 436"/>
                <a:gd name="T22" fmla="*/ 204 w 821"/>
                <a:gd name="T23" fmla="*/ 395 h 436"/>
                <a:gd name="T24" fmla="*/ 232 w 821"/>
                <a:gd name="T25" fmla="*/ 320 h 436"/>
                <a:gd name="T26" fmla="*/ 122 w 821"/>
                <a:gd name="T27" fmla="*/ 218 h 436"/>
                <a:gd name="T28" fmla="*/ 50 w 821"/>
                <a:gd name="T29" fmla="*/ 252 h 436"/>
                <a:gd name="T30" fmla="*/ 0 w 821"/>
                <a:gd name="T31" fmla="*/ 143 h 436"/>
                <a:gd name="T32" fmla="*/ 72 w 821"/>
                <a:gd name="T33" fmla="*/ 110 h 436"/>
                <a:gd name="T34" fmla="*/ 61 w 821"/>
                <a:gd name="T35" fmla="*/ 44 h 436"/>
                <a:gd name="T36" fmla="*/ 133 w 821"/>
                <a:gd name="T37" fmla="*/ 37 h 436"/>
                <a:gd name="T38" fmla="*/ 158 w 821"/>
                <a:gd name="T39" fmla="*/ 136 h 436"/>
                <a:gd name="T40" fmla="*/ 520 w 821"/>
                <a:gd name="T41" fmla="*/ 270 h 436"/>
                <a:gd name="T42" fmla="*/ 679 w 821"/>
                <a:gd name="T43" fmla="*/ 6 h 436"/>
                <a:gd name="T44" fmla="*/ 751 w 821"/>
                <a:gd name="T4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6">
                  <a:moveTo>
                    <a:pt x="751" y="0"/>
                  </a:moveTo>
                  <a:cubicBezTo>
                    <a:pt x="753" y="28"/>
                    <a:pt x="751" y="56"/>
                    <a:pt x="746" y="84"/>
                  </a:cubicBezTo>
                  <a:lnTo>
                    <a:pt x="821" y="111"/>
                  </a:lnTo>
                  <a:lnTo>
                    <a:pt x="779" y="223"/>
                  </a:lnTo>
                  <a:lnTo>
                    <a:pt x="705" y="196"/>
                  </a:lnTo>
                  <a:cubicBezTo>
                    <a:pt x="680" y="239"/>
                    <a:pt x="646" y="277"/>
                    <a:pt x="603" y="306"/>
                  </a:cubicBezTo>
                  <a:lnTo>
                    <a:pt x="636" y="378"/>
                  </a:lnTo>
                  <a:lnTo>
                    <a:pt x="528" y="428"/>
                  </a:lnTo>
                  <a:lnTo>
                    <a:pt x="494" y="356"/>
                  </a:lnTo>
                  <a:cubicBezTo>
                    <a:pt x="444" y="369"/>
                    <a:pt x="393" y="371"/>
                    <a:pt x="344" y="362"/>
                  </a:cubicBezTo>
                  <a:lnTo>
                    <a:pt x="317" y="436"/>
                  </a:lnTo>
                  <a:lnTo>
                    <a:pt x="204" y="395"/>
                  </a:lnTo>
                  <a:lnTo>
                    <a:pt x="232" y="320"/>
                  </a:lnTo>
                  <a:cubicBezTo>
                    <a:pt x="189" y="295"/>
                    <a:pt x="151" y="261"/>
                    <a:pt x="122" y="218"/>
                  </a:cubicBezTo>
                  <a:lnTo>
                    <a:pt x="50" y="252"/>
                  </a:lnTo>
                  <a:lnTo>
                    <a:pt x="0" y="143"/>
                  </a:lnTo>
                  <a:lnTo>
                    <a:pt x="72" y="110"/>
                  </a:lnTo>
                  <a:cubicBezTo>
                    <a:pt x="66" y="88"/>
                    <a:pt x="63" y="66"/>
                    <a:pt x="61" y="44"/>
                  </a:cubicBezTo>
                  <a:lnTo>
                    <a:pt x="133" y="37"/>
                  </a:lnTo>
                  <a:cubicBezTo>
                    <a:pt x="136" y="71"/>
                    <a:pt x="144" y="104"/>
                    <a:pt x="158" y="136"/>
                  </a:cubicBezTo>
                  <a:cubicBezTo>
                    <a:pt x="221" y="273"/>
                    <a:pt x="383" y="333"/>
                    <a:pt x="520" y="270"/>
                  </a:cubicBezTo>
                  <a:cubicBezTo>
                    <a:pt x="625" y="221"/>
                    <a:pt x="685" y="115"/>
                    <a:pt x="679" y="6"/>
                  </a:cubicBezTo>
                  <a:lnTo>
                    <a:pt x="7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513DA16E-7F97-48C2-ABF6-C9F65D70D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996951"/>
              <a:ext cx="214313" cy="214313"/>
            </a:xfrm>
            <a:custGeom>
              <a:avLst/>
              <a:gdLst>
                <a:gd name="T0" fmla="*/ 157 w 596"/>
                <a:gd name="T1" fmla="*/ 498 h 595"/>
                <a:gd name="T2" fmla="*/ 117 w 596"/>
                <a:gd name="T3" fmla="*/ 538 h 595"/>
                <a:gd name="T4" fmla="*/ 57 w 596"/>
                <a:gd name="T5" fmla="*/ 478 h 595"/>
                <a:gd name="T6" fmla="*/ 97 w 596"/>
                <a:gd name="T7" fmla="*/ 438 h 595"/>
                <a:gd name="T8" fmla="*/ 56 w 596"/>
                <a:gd name="T9" fmla="*/ 340 h 595"/>
                <a:gd name="T10" fmla="*/ 0 w 596"/>
                <a:gd name="T11" fmla="*/ 340 h 595"/>
                <a:gd name="T12" fmla="*/ 0 w 596"/>
                <a:gd name="T13" fmla="*/ 255 h 595"/>
                <a:gd name="T14" fmla="*/ 56 w 596"/>
                <a:gd name="T15" fmla="*/ 255 h 595"/>
                <a:gd name="T16" fmla="*/ 97 w 596"/>
                <a:gd name="T17" fmla="*/ 157 h 595"/>
                <a:gd name="T18" fmla="*/ 57 w 596"/>
                <a:gd name="T19" fmla="*/ 117 h 595"/>
                <a:gd name="T20" fmla="*/ 117 w 596"/>
                <a:gd name="T21" fmla="*/ 57 h 595"/>
                <a:gd name="T22" fmla="*/ 157 w 596"/>
                <a:gd name="T23" fmla="*/ 97 h 595"/>
                <a:gd name="T24" fmla="*/ 255 w 596"/>
                <a:gd name="T25" fmla="*/ 56 h 595"/>
                <a:gd name="T26" fmla="*/ 255 w 596"/>
                <a:gd name="T27" fmla="*/ 0 h 595"/>
                <a:gd name="T28" fmla="*/ 340 w 596"/>
                <a:gd name="T29" fmla="*/ 0 h 595"/>
                <a:gd name="T30" fmla="*/ 340 w 596"/>
                <a:gd name="T31" fmla="*/ 56 h 595"/>
                <a:gd name="T32" fmla="*/ 438 w 596"/>
                <a:gd name="T33" fmla="*/ 97 h 595"/>
                <a:gd name="T34" fmla="*/ 478 w 596"/>
                <a:gd name="T35" fmla="*/ 57 h 595"/>
                <a:gd name="T36" fmla="*/ 538 w 596"/>
                <a:gd name="T37" fmla="*/ 117 h 595"/>
                <a:gd name="T38" fmla="*/ 498 w 596"/>
                <a:gd name="T39" fmla="*/ 157 h 595"/>
                <a:gd name="T40" fmla="*/ 539 w 596"/>
                <a:gd name="T41" fmla="*/ 255 h 595"/>
                <a:gd name="T42" fmla="*/ 596 w 596"/>
                <a:gd name="T43" fmla="*/ 255 h 595"/>
                <a:gd name="T44" fmla="*/ 596 w 596"/>
                <a:gd name="T45" fmla="*/ 340 h 595"/>
                <a:gd name="T46" fmla="*/ 539 w 596"/>
                <a:gd name="T47" fmla="*/ 340 h 595"/>
                <a:gd name="T48" fmla="*/ 498 w 596"/>
                <a:gd name="T49" fmla="*/ 438 h 595"/>
                <a:gd name="T50" fmla="*/ 538 w 596"/>
                <a:gd name="T51" fmla="*/ 478 h 595"/>
                <a:gd name="T52" fmla="*/ 478 w 596"/>
                <a:gd name="T53" fmla="*/ 538 h 595"/>
                <a:gd name="T54" fmla="*/ 438 w 596"/>
                <a:gd name="T55" fmla="*/ 498 h 595"/>
                <a:gd name="T56" fmla="*/ 340 w 596"/>
                <a:gd name="T57" fmla="*/ 539 h 595"/>
                <a:gd name="T58" fmla="*/ 340 w 596"/>
                <a:gd name="T59" fmla="*/ 595 h 595"/>
                <a:gd name="T60" fmla="*/ 255 w 596"/>
                <a:gd name="T61" fmla="*/ 595 h 595"/>
                <a:gd name="T62" fmla="*/ 255 w 596"/>
                <a:gd name="T63" fmla="*/ 539 h 595"/>
                <a:gd name="T64" fmla="*/ 157 w 596"/>
                <a:gd name="T65" fmla="*/ 498 h 595"/>
                <a:gd name="T66" fmla="*/ 298 w 596"/>
                <a:gd name="T67" fmla="*/ 104 h 595"/>
                <a:gd name="T68" fmla="*/ 104 w 596"/>
                <a:gd name="T69" fmla="*/ 297 h 595"/>
                <a:gd name="T70" fmla="*/ 298 w 596"/>
                <a:gd name="T71" fmla="*/ 491 h 595"/>
                <a:gd name="T72" fmla="*/ 491 w 596"/>
                <a:gd name="T73" fmla="*/ 297 h 595"/>
                <a:gd name="T74" fmla="*/ 298 w 596"/>
                <a:gd name="T75" fmla="*/ 10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595">
                  <a:moveTo>
                    <a:pt x="157" y="498"/>
                  </a:moveTo>
                  <a:lnTo>
                    <a:pt x="117" y="538"/>
                  </a:lnTo>
                  <a:lnTo>
                    <a:pt x="57" y="478"/>
                  </a:lnTo>
                  <a:lnTo>
                    <a:pt x="97" y="438"/>
                  </a:lnTo>
                  <a:cubicBezTo>
                    <a:pt x="77" y="410"/>
                    <a:pt x="63" y="376"/>
                    <a:pt x="56" y="340"/>
                  </a:cubicBezTo>
                  <a:lnTo>
                    <a:pt x="0" y="340"/>
                  </a:lnTo>
                  <a:lnTo>
                    <a:pt x="0" y="255"/>
                  </a:lnTo>
                  <a:lnTo>
                    <a:pt x="56" y="255"/>
                  </a:lnTo>
                  <a:cubicBezTo>
                    <a:pt x="63" y="219"/>
                    <a:pt x="77" y="186"/>
                    <a:pt x="97" y="157"/>
                  </a:cubicBezTo>
                  <a:lnTo>
                    <a:pt x="57" y="117"/>
                  </a:lnTo>
                  <a:lnTo>
                    <a:pt x="117" y="57"/>
                  </a:lnTo>
                  <a:lnTo>
                    <a:pt x="157" y="97"/>
                  </a:lnTo>
                  <a:cubicBezTo>
                    <a:pt x="186" y="77"/>
                    <a:pt x="219" y="63"/>
                    <a:pt x="255" y="56"/>
                  </a:cubicBezTo>
                  <a:lnTo>
                    <a:pt x="255" y="0"/>
                  </a:lnTo>
                  <a:lnTo>
                    <a:pt x="340" y="0"/>
                  </a:lnTo>
                  <a:lnTo>
                    <a:pt x="340" y="56"/>
                  </a:lnTo>
                  <a:cubicBezTo>
                    <a:pt x="376" y="63"/>
                    <a:pt x="410" y="77"/>
                    <a:pt x="438" y="97"/>
                  </a:cubicBezTo>
                  <a:lnTo>
                    <a:pt x="478" y="57"/>
                  </a:lnTo>
                  <a:lnTo>
                    <a:pt x="538" y="117"/>
                  </a:lnTo>
                  <a:lnTo>
                    <a:pt x="498" y="157"/>
                  </a:lnTo>
                  <a:cubicBezTo>
                    <a:pt x="519" y="186"/>
                    <a:pt x="533" y="219"/>
                    <a:pt x="539" y="255"/>
                  </a:cubicBezTo>
                  <a:lnTo>
                    <a:pt x="596" y="255"/>
                  </a:lnTo>
                  <a:lnTo>
                    <a:pt x="596" y="340"/>
                  </a:lnTo>
                  <a:lnTo>
                    <a:pt x="539" y="340"/>
                  </a:lnTo>
                  <a:cubicBezTo>
                    <a:pt x="533" y="376"/>
                    <a:pt x="519" y="410"/>
                    <a:pt x="498" y="438"/>
                  </a:cubicBezTo>
                  <a:lnTo>
                    <a:pt x="538" y="478"/>
                  </a:lnTo>
                  <a:lnTo>
                    <a:pt x="478" y="538"/>
                  </a:lnTo>
                  <a:lnTo>
                    <a:pt x="438" y="498"/>
                  </a:lnTo>
                  <a:cubicBezTo>
                    <a:pt x="410" y="519"/>
                    <a:pt x="376" y="533"/>
                    <a:pt x="340" y="539"/>
                  </a:cubicBezTo>
                  <a:lnTo>
                    <a:pt x="340" y="595"/>
                  </a:lnTo>
                  <a:lnTo>
                    <a:pt x="255" y="595"/>
                  </a:lnTo>
                  <a:lnTo>
                    <a:pt x="255" y="539"/>
                  </a:lnTo>
                  <a:cubicBezTo>
                    <a:pt x="219" y="533"/>
                    <a:pt x="186" y="519"/>
                    <a:pt x="157" y="498"/>
                  </a:cubicBezTo>
                  <a:close/>
                  <a:moveTo>
                    <a:pt x="298" y="104"/>
                  </a:moveTo>
                  <a:cubicBezTo>
                    <a:pt x="191" y="104"/>
                    <a:pt x="104" y="191"/>
                    <a:pt x="104" y="297"/>
                  </a:cubicBezTo>
                  <a:cubicBezTo>
                    <a:pt x="104" y="404"/>
                    <a:pt x="191" y="491"/>
                    <a:pt x="298" y="491"/>
                  </a:cubicBezTo>
                  <a:cubicBezTo>
                    <a:pt x="405" y="491"/>
                    <a:pt x="491" y="404"/>
                    <a:pt x="491" y="297"/>
                  </a:cubicBezTo>
                  <a:cubicBezTo>
                    <a:pt x="491" y="191"/>
                    <a:pt x="405" y="104"/>
                    <a:pt x="29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29B9F25-2CC4-4E9F-9928-03EA48D64FC0}"/>
              </a:ext>
            </a:extLst>
          </p:cNvPr>
          <p:cNvSpPr txBox="1"/>
          <p:nvPr/>
        </p:nvSpPr>
        <p:spPr>
          <a:xfrm>
            <a:off x="1716783" y="2789336"/>
            <a:ext cx="783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Правила проверки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C2A73C-34A1-42A1-89BF-2C088DD338E1}"/>
              </a:ext>
            </a:extLst>
          </p:cNvPr>
          <p:cNvSpPr txBox="1"/>
          <p:nvPr/>
        </p:nvSpPr>
        <p:spPr>
          <a:xfrm>
            <a:off x="89527" y="1975099"/>
            <a:ext cx="474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Механизм проверки предоставляется вендором ПО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CC345AA-984D-421E-A724-2B1A12D8E4C7}"/>
              </a:ext>
            </a:extLst>
          </p:cNvPr>
          <p:cNvSpPr/>
          <p:nvPr/>
        </p:nvSpPr>
        <p:spPr>
          <a:xfrm>
            <a:off x="8412820" y="2896208"/>
            <a:ext cx="887302" cy="737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85ABA26-F59C-4206-97B3-6A107121EB1E}"/>
              </a:ext>
            </a:extLst>
          </p:cNvPr>
          <p:cNvSpPr/>
          <p:nvPr/>
        </p:nvSpPr>
        <p:spPr>
          <a:xfrm>
            <a:off x="6385320" y="2489149"/>
            <a:ext cx="837869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B593AD56-EE7E-45EE-A796-AA1DBD478ED3}"/>
              </a:ext>
            </a:extLst>
          </p:cNvPr>
          <p:cNvSpPr/>
          <p:nvPr/>
        </p:nvSpPr>
        <p:spPr>
          <a:xfrm>
            <a:off x="7891437" y="3144709"/>
            <a:ext cx="507669" cy="251265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1E0633F8-1325-4BBA-A1EF-4F12F179FD14}"/>
              </a:ext>
            </a:extLst>
          </p:cNvPr>
          <p:cNvSpPr/>
          <p:nvPr/>
        </p:nvSpPr>
        <p:spPr>
          <a:xfrm>
            <a:off x="9326537" y="3144709"/>
            <a:ext cx="507669" cy="251265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D7E4B32-D759-404B-AF5F-7A12341BCDEE}"/>
              </a:ext>
            </a:extLst>
          </p:cNvPr>
          <p:cNvSpPr/>
          <p:nvPr/>
        </p:nvSpPr>
        <p:spPr>
          <a:xfrm>
            <a:off x="6385319" y="3437248"/>
            <a:ext cx="837869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5349BB7-0205-4CF2-8397-AD9B6A47B520}"/>
              </a:ext>
            </a:extLst>
          </p:cNvPr>
          <p:cNvCxnSpPr>
            <a:stCxn id="36" idx="2"/>
            <a:endCxn id="41" idx="0"/>
          </p:cNvCxnSpPr>
          <p:nvPr/>
        </p:nvCxnSpPr>
        <p:spPr>
          <a:xfrm flipH="1">
            <a:off x="6804254" y="3097381"/>
            <a:ext cx="1" cy="339867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B032DA3-5893-4CBC-AB4A-A1CB18D95724}"/>
              </a:ext>
            </a:extLst>
          </p:cNvPr>
          <p:cNvGrpSpPr/>
          <p:nvPr/>
        </p:nvGrpSpPr>
        <p:grpSpPr>
          <a:xfrm>
            <a:off x="7309127" y="3080129"/>
            <a:ext cx="498213" cy="369332"/>
            <a:chOff x="7114604" y="1961895"/>
            <a:chExt cx="498213" cy="369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526F70-8431-4B61-8F7D-77D2980F0B57}"/>
                </a:ext>
              </a:extLst>
            </p:cNvPr>
            <p:cNvSpPr txBox="1"/>
            <p:nvPr/>
          </p:nvSpPr>
          <p:spPr>
            <a:xfrm>
              <a:off x="7114604" y="1961895"/>
              <a:ext cx="498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diff</a:t>
              </a:r>
              <a:endParaRPr lang="ru-RU" dirty="0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09D8914-486F-438D-A4ED-BDF7429457D3}"/>
                </a:ext>
              </a:extLst>
            </p:cNvPr>
            <p:cNvSpPr/>
            <p:nvPr/>
          </p:nvSpPr>
          <p:spPr>
            <a:xfrm>
              <a:off x="7114605" y="1963662"/>
              <a:ext cx="498212" cy="3675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31C8DED9-7EDA-442C-9639-26CD6ECDCEF2}"/>
              </a:ext>
            </a:extLst>
          </p:cNvPr>
          <p:cNvCxnSpPr>
            <a:cxnSpLocks/>
          </p:cNvCxnSpPr>
          <p:nvPr/>
        </p:nvCxnSpPr>
        <p:spPr>
          <a:xfrm>
            <a:off x="6831107" y="3264795"/>
            <a:ext cx="478020" cy="0"/>
          </a:xfrm>
          <a:prstGeom prst="straightConnector1">
            <a:avLst/>
          </a:prstGeom>
          <a:ln w="95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B4F81EA-5B22-4995-847E-6FEA4255D709}"/>
              </a:ext>
            </a:extLst>
          </p:cNvPr>
          <p:cNvSpPr txBox="1"/>
          <p:nvPr/>
        </p:nvSpPr>
        <p:spPr>
          <a:xfrm>
            <a:off x="6103828" y="1673687"/>
            <a:ext cx="57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Модуль проверки изменений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A6062F-B83C-418E-84F4-73D221AD9420}"/>
              </a:ext>
            </a:extLst>
          </p:cNvPr>
          <p:cNvSpPr txBox="1"/>
          <p:nvPr/>
        </p:nvSpPr>
        <p:spPr>
          <a:xfrm>
            <a:off x="6406880" y="2483488"/>
            <a:ext cx="86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Версия ИМ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1AE94A-A7EE-4DE4-935C-0B5221DF779A}"/>
              </a:ext>
            </a:extLst>
          </p:cNvPr>
          <p:cNvSpPr txBox="1"/>
          <p:nvPr/>
        </p:nvSpPr>
        <p:spPr>
          <a:xfrm>
            <a:off x="6422555" y="3447695"/>
            <a:ext cx="86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Версия ИМ 1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09681F1B-54B9-406F-BC23-4F88AD8F2A2E}"/>
              </a:ext>
            </a:extLst>
          </p:cNvPr>
          <p:cNvSpPr/>
          <p:nvPr/>
        </p:nvSpPr>
        <p:spPr>
          <a:xfrm>
            <a:off x="9883243" y="2896208"/>
            <a:ext cx="887302" cy="737174"/>
          </a:xfrm>
          <a:prstGeom prst="roundRect">
            <a:avLst/>
          </a:prstGeom>
          <a:solidFill>
            <a:srgbClr val="003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565DB9-7327-4952-AA67-D0C13CC0CC7D}"/>
              </a:ext>
            </a:extLst>
          </p:cNvPr>
          <p:cNvSpPr txBox="1"/>
          <p:nvPr/>
        </p:nvSpPr>
        <p:spPr>
          <a:xfrm>
            <a:off x="9834604" y="3053439"/>
            <a:ext cx="105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93321A-1492-49B9-AC32-D933F7EAADBB}"/>
              </a:ext>
            </a:extLst>
          </p:cNvPr>
          <p:cNvSpPr txBox="1"/>
          <p:nvPr/>
        </p:nvSpPr>
        <p:spPr>
          <a:xfrm>
            <a:off x="10108807" y="6501614"/>
            <a:ext cx="231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АО «СО ЕЭС»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04C0AC-3441-4556-A6C8-4A0CB0C7AE7D}"/>
              </a:ext>
            </a:extLst>
          </p:cNvPr>
          <p:cNvSpPr txBox="1"/>
          <p:nvPr/>
        </p:nvSpPr>
        <p:spPr>
          <a:xfrm>
            <a:off x="8368846" y="2987734"/>
            <a:ext cx="67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C#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C4EE3B47-123B-499C-8340-1C36119311D4}"/>
              </a:ext>
            </a:extLst>
          </p:cNvPr>
          <p:cNvGrpSpPr/>
          <p:nvPr/>
        </p:nvGrpSpPr>
        <p:grpSpPr>
          <a:xfrm>
            <a:off x="8863439" y="3050962"/>
            <a:ext cx="375100" cy="360483"/>
            <a:chOff x="6072188" y="241301"/>
            <a:chExt cx="1466850" cy="1409700"/>
          </a:xfrm>
          <a:solidFill>
            <a:schemeClr val="bg1"/>
          </a:solidFill>
        </p:grpSpPr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3CE69A89-F9B8-4DFC-9BB8-BD364586F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5" y="546101"/>
              <a:ext cx="1069975" cy="238125"/>
            </a:xfrm>
            <a:custGeom>
              <a:avLst/>
              <a:gdLst>
                <a:gd name="T0" fmla="*/ 2970 w 2970"/>
                <a:gd name="T1" fmla="*/ 0 h 659"/>
                <a:gd name="T2" fmla="*/ 2970 w 2970"/>
                <a:gd name="T3" fmla="*/ 659 h 659"/>
                <a:gd name="T4" fmla="*/ 0 w 2970"/>
                <a:gd name="T5" fmla="*/ 659 h 659"/>
                <a:gd name="T6" fmla="*/ 0 w 2970"/>
                <a:gd name="T7" fmla="*/ 0 h 659"/>
                <a:gd name="T8" fmla="*/ 2970 w 2970"/>
                <a:gd name="T9" fmla="*/ 0 h 659"/>
                <a:gd name="T10" fmla="*/ 707 w 2970"/>
                <a:gd name="T11" fmla="*/ 411 h 659"/>
                <a:gd name="T12" fmla="*/ 707 w 2970"/>
                <a:gd name="T13" fmla="*/ 249 h 659"/>
                <a:gd name="T14" fmla="*/ 546 w 2970"/>
                <a:gd name="T15" fmla="*/ 249 h 659"/>
                <a:gd name="T16" fmla="*/ 546 w 2970"/>
                <a:gd name="T17" fmla="*/ 411 h 659"/>
                <a:gd name="T18" fmla="*/ 707 w 2970"/>
                <a:gd name="T19" fmla="*/ 411 h 659"/>
                <a:gd name="T20" fmla="*/ 438 w 2970"/>
                <a:gd name="T21" fmla="*/ 411 h 659"/>
                <a:gd name="T22" fmla="*/ 438 w 2970"/>
                <a:gd name="T23" fmla="*/ 249 h 659"/>
                <a:gd name="T24" fmla="*/ 276 w 2970"/>
                <a:gd name="T25" fmla="*/ 249 h 659"/>
                <a:gd name="T26" fmla="*/ 276 w 2970"/>
                <a:gd name="T27" fmla="*/ 411 h 659"/>
                <a:gd name="T28" fmla="*/ 438 w 2970"/>
                <a:gd name="T29" fmla="*/ 411 h 659"/>
                <a:gd name="T30" fmla="*/ 965 w 2970"/>
                <a:gd name="T31" fmla="*/ 411 h 659"/>
                <a:gd name="T32" fmla="*/ 965 w 2970"/>
                <a:gd name="T33" fmla="*/ 249 h 659"/>
                <a:gd name="T34" fmla="*/ 803 w 2970"/>
                <a:gd name="T35" fmla="*/ 249 h 659"/>
                <a:gd name="T36" fmla="*/ 803 w 2970"/>
                <a:gd name="T37" fmla="*/ 411 h 659"/>
                <a:gd name="T38" fmla="*/ 965 w 2970"/>
                <a:gd name="T39" fmla="*/ 41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0" h="659">
                  <a:moveTo>
                    <a:pt x="2970" y="0"/>
                  </a:moveTo>
                  <a:lnTo>
                    <a:pt x="2970" y="659"/>
                  </a:lnTo>
                  <a:lnTo>
                    <a:pt x="0" y="659"/>
                  </a:lnTo>
                  <a:lnTo>
                    <a:pt x="0" y="0"/>
                  </a:lnTo>
                  <a:lnTo>
                    <a:pt x="2970" y="0"/>
                  </a:lnTo>
                  <a:close/>
                  <a:moveTo>
                    <a:pt x="707" y="411"/>
                  </a:moveTo>
                  <a:lnTo>
                    <a:pt x="707" y="249"/>
                  </a:lnTo>
                  <a:lnTo>
                    <a:pt x="546" y="249"/>
                  </a:lnTo>
                  <a:lnTo>
                    <a:pt x="546" y="411"/>
                  </a:lnTo>
                  <a:lnTo>
                    <a:pt x="707" y="411"/>
                  </a:lnTo>
                  <a:close/>
                  <a:moveTo>
                    <a:pt x="438" y="411"/>
                  </a:moveTo>
                  <a:lnTo>
                    <a:pt x="438" y="249"/>
                  </a:lnTo>
                  <a:lnTo>
                    <a:pt x="276" y="249"/>
                  </a:lnTo>
                  <a:lnTo>
                    <a:pt x="276" y="411"/>
                  </a:lnTo>
                  <a:lnTo>
                    <a:pt x="438" y="411"/>
                  </a:lnTo>
                  <a:close/>
                  <a:moveTo>
                    <a:pt x="965" y="411"/>
                  </a:moveTo>
                  <a:lnTo>
                    <a:pt x="965" y="249"/>
                  </a:lnTo>
                  <a:lnTo>
                    <a:pt x="803" y="249"/>
                  </a:lnTo>
                  <a:lnTo>
                    <a:pt x="803" y="411"/>
                  </a:lnTo>
                  <a:lnTo>
                    <a:pt x="96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B18CA837-1101-42C8-8734-AC6AB1F590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438151"/>
              <a:ext cx="1301750" cy="1212850"/>
            </a:xfrm>
            <a:custGeom>
              <a:avLst/>
              <a:gdLst>
                <a:gd name="T0" fmla="*/ 3612 w 3612"/>
                <a:gd name="T1" fmla="*/ 0 h 3351"/>
                <a:gd name="T2" fmla="*/ 3612 w 3612"/>
                <a:gd name="T3" fmla="*/ 3351 h 3351"/>
                <a:gd name="T4" fmla="*/ 0 w 3612"/>
                <a:gd name="T5" fmla="*/ 3351 h 3351"/>
                <a:gd name="T6" fmla="*/ 0 w 3612"/>
                <a:gd name="T7" fmla="*/ 0 h 3351"/>
                <a:gd name="T8" fmla="*/ 3612 w 3612"/>
                <a:gd name="T9" fmla="*/ 0 h 3351"/>
                <a:gd name="T10" fmla="*/ 3471 w 3612"/>
                <a:gd name="T11" fmla="*/ 1271 h 3351"/>
                <a:gd name="T12" fmla="*/ 141 w 3612"/>
                <a:gd name="T13" fmla="*/ 1271 h 3351"/>
                <a:gd name="T14" fmla="*/ 141 w 3612"/>
                <a:gd name="T15" fmla="*/ 3210 h 3351"/>
                <a:gd name="T16" fmla="*/ 3471 w 3612"/>
                <a:gd name="T17" fmla="*/ 3210 h 3351"/>
                <a:gd name="T18" fmla="*/ 3471 w 3612"/>
                <a:gd name="T19" fmla="*/ 1271 h 3351"/>
                <a:gd name="T20" fmla="*/ 141 w 3612"/>
                <a:gd name="T21" fmla="*/ 141 h 3351"/>
                <a:gd name="T22" fmla="*/ 141 w 3612"/>
                <a:gd name="T23" fmla="*/ 1129 h 3351"/>
                <a:gd name="T24" fmla="*/ 3471 w 3612"/>
                <a:gd name="T25" fmla="*/ 1129 h 3351"/>
                <a:gd name="T26" fmla="*/ 3471 w 3612"/>
                <a:gd name="T27" fmla="*/ 141 h 3351"/>
                <a:gd name="T28" fmla="*/ 141 w 3612"/>
                <a:gd name="T29" fmla="*/ 141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3612" y="0"/>
                  </a:moveTo>
                  <a:lnTo>
                    <a:pt x="3612" y="3351"/>
                  </a:lnTo>
                  <a:lnTo>
                    <a:pt x="0" y="3351"/>
                  </a:lnTo>
                  <a:lnTo>
                    <a:pt x="0" y="0"/>
                  </a:lnTo>
                  <a:lnTo>
                    <a:pt x="3612" y="0"/>
                  </a:lnTo>
                  <a:close/>
                  <a:moveTo>
                    <a:pt x="3471" y="1271"/>
                  </a:moveTo>
                  <a:lnTo>
                    <a:pt x="141" y="1271"/>
                  </a:lnTo>
                  <a:lnTo>
                    <a:pt x="141" y="3210"/>
                  </a:lnTo>
                  <a:lnTo>
                    <a:pt x="3471" y="3210"/>
                  </a:lnTo>
                  <a:lnTo>
                    <a:pt x="3471" y="1271"/>
                  </a:lnTo>
                  <a:close/>
                  <a:moveTo>
                    <a:pt x="141" y="141"/>
                  </a:moveTo>
                  <a:lnTo>
                    <a:pt x="141" y="1129"/>
                  </a:lnTo>
                  <a:lnTo>
                    <a:pt x="3471" y="1129"/>
                  </a:lnTo>
                  <a:lnTo>
                    <a:pt x="3471" y="141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149642B3-9961-4287-B88F-9B51630E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41301"/>
              <a:ext cx="1301750" cy="1212850"/>
            </a:xfrm>
            <a:custGeom>
              <a:avLst/>
              <a:gdLst>
                <a:gd name="T0" fmla="*/ 0 w 3612"/>
                <a:gd name="T1" fmla="*/ 0 h 3351"/>
                <a:gd name="T2" fmla="*/ 0 w 3612"/>
                <a:gd name="T3" fmla="*/ 424 h 3351"/>
                <a:gd name="T4" fmla="*/ 141 w 3612"/>
                <a:gd name="T5" fmla="*/ 424 h 3351"/>
                <a:gd name="T6" fmla="*/ 141 w 3612"/>
                <a:gd name="T7" fmla="*/ 141 h 3351"/>
                <a:gd name="T8" fmla="*/ 3470 w 3612"/>
                <a:gd name="T9" fmla="*/ 141 h 3351"/>
                <a:gd name="T10" fmla="*/ 3470 w 3612"/>
                <a:gd name="T11" fmla="*/ 1130 h 3351"/>
                <a:gd name="T12" fmla="*/ 3296 w 3612"/>
                <a:gd name="T13" fmla="*/ 1130 h 3351"/>
                <a:gd name="T14" fmla="*/ 3296 w 3612"/>
                <a:gd name="T15" fmla="*/ 1271 h 3351"/>
                <a:gd name="T16" fmla="*/ 3470 w 3612"/>
                <a:gd name="T17" fmla="*/ 1271 h 3351"/>
                <a:gd name="T18" fmla="*/ 3470 w 3612"/>
                <a:gd name="T19" fmla="*/ 3210 h 3351"/>
                <a:gd name="T20" fmla="*/ 3296 w 3612"/>
                <a:gd name="T21" fmla="*/ 3210 h 3351"/>
                <a:gd name="T22" fmla="*/ 3296 w 3612"/>
                <a:gd name="T23" fmla="*/ 3351 h 3351"/>
                <a:gd name="T24" fmla="*/ 3612 w 3612"/>
                <a:gd name="T25" fmla="*/ 3351 h 3351"/>
                <a:gd name="T26" fmla="*/ 3612 w 3612"/>
                <a:gd name="T27" fmla="*/ 0 h 3351"/>
                <a:gd name="T28" fmla="*/ 0 w 3612"/>
                <a:gd name="T29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0" y="0"/>
                  </a:moveTo>
                  <a:lnTo>
                    <a:pt x="0" y="424"/>
                  </a:lnTo>
                  <a:lnTo>
                    <a:pt x="141" y="424"/>
                  </a:lnTo>
                  <a:lnTo>
                    <a:pt x="141" y="141"/>
                  </a:lnTo>
                  <a:lnTo>
                    <a:pt x="3470" y="141"/>
                  </a:lnTo>
                  <a:lnTo>
                    <a:pt x="3470" y="1130"/>
                  </a:lnTo>
                  <a:lnTo>
                    <a:pt x="3296" y="1130"/>
                  </a:lnTo>
                  <a:lnTo>
                    <a:pt x="3296" y="1271"/>
                  </a:lnTo>
                  <a:lnTo>
                    <a:pt x="3470" y="1271"/>
                  </a:lnTo>
                  <a:lnTo>
                    <a:pt x="3470" y="3210"/>
                  </a:lnTo>
                  <a:lnTo>
                    <a:pt x="3296" y="3210"/>
                  </a:lnTo>
                  <a:lnTo>
                    <a:pt x="3296" y="3351"/>
                  </a:lnTo>
                  <a:lnTo>
                    <a:pt x="3612" y="3351"/>
                  </a:lnTo>
                  <a:lnTo>
                    <a:pt x="36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id="{264592FD-36C4-4B95-A2C1-AF1793194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1157288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B430A58E-BD11-4966-8C2E-FF843641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1071563"/>
              <a:ext cx="65088" cy="65088"/>
            </a:xfrm>
            <a:custGeom>
              <a:avLst/>
              <a:gdLst>
                <a:gd name="T0" fmla="*/ 91 w 181"/>
                <a:gd name="T1" fmla="*/ 181 h 181"/>
                <a:gd name="T2" fmla="*/ 0 w 181"/>
                <a:gd name="T3" fmla="*/ 90 h 181"/>
                <a:gd name="T4" fmla="*/ 91 w 181"/>
                <a:gd name="T5" fmla="*/ 0 h 181"/>
                <a:gd name="T6" fmla="*/ 181 w 181"/>
                <a:gd name="T7" fmla="*/ 90 h 181"/>
                <a:gd name="T8" fmla="*/ 91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41" y="181"/>
                    <a:pt x="0" y="141"/>
                    <a:pt x="0" y="90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1" y="41"/>
                    <a:pt x="181" y="90"/>
                  </a:cubicBezTo>
                  <a:cubicBezTo>
                    <a:pt x="181" y="141"/>
                    <a:pt x="141" y="181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44A91E6D-8421-46C8-B496-65666B0F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328738"/>
              <a:ext cx="104775" cy="104775"/>
            </a:xfrm>
            <a:custGeom>
              <a:avLst/>
              <a:gdLst>
                <a:gd name="T0" fmla="*/ 92 w 290"/>
                <a:gd name="T1" fmla="*/ 29 h 289"/>
                <a:gd name="T2" fmla="*/ 261 w 290"/>
                <a:gd name="T3" fmla="*/ 91 h 289"/>
                <a:gd name="T4" fmla="*/ 198 w 290"/>
                <a:gd name="T5" fmla="*/ 260 h 289"/>
                <a:gd name="T6" fmla="*/ 30 w 290"/>
                <a:gd name="T7" fmla="*/ 198 h 289"/>
                <a:gd name="T8" fmla="*/ 92 w 290"/>
                <a:gd name="T9" fmla="*/ 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9">
                  <a:moveTo>
                    <a:pt x="92" y="29"/>
                  </a:moveTo>
                  <a:cubicBezTo>
                    <a:pt x="156" y="0"/>
                    <a:pt x="232" y="28"/>
                    <a:pt x="261" y="91"/>
                  </a:cubicBezTo>
                  <a:cubicBezTo>
                    <a:pt x="290" y="155"/>
                    <a:pt x="262" y="231"/>
                    <a:pt x="198" y="260"/>
                  </a:cubicBezTo>
                  <a:cubicBezTo>
                    <a:pt x="134" y="289"/>
                    <a:pt x="59" y="262"/>
                    <a:pt x="30" y="198"/>
                  </a:cubicBezTo>
                  <a:cubicBezTo>
                    <a:pt x="0" y="134"/>
                    <a:pt x="28" y="59"/>
                    <a:pt x="9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4B5FAA21-0CFC-4E12-9FCF-1026D9582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966788"/>
              <a:ext cx="542925" cy="546100"/>
            </a:xfrm>
            <a:custGeom>
              <a:avLst/>
              <a:gdLst>
                <a:gd name="T0" fmla="*/ 143 w 1509"/>
                <a:gd name="T1" fmla="*/ 646 h 1508"/>
                <a:gd name="T2" fmla="*/ 246 w 1509"/>
                <a:gd name="T3" fmla="*/ 398 h 1508"/>
                <a:gd name="T4" fmla="*/ 145 w 1509"/>
                <a:gd name="T5" fmla="*/ 296 h 1508"/>
                <a:gd name="T6" fmla="*/ 297 w 1509"/>
                <a:gd name="T7" fmla="*/ 145 h 1508"/>
                <a:gd name="T8" fmla="*/ 398 w 1509"/>
                <a:gd name="T9" fmla="*/ 246 h 1508"/>
                <a:gd name="T10" fmla="*/ 647 w 1509"/>
                <a:gd name="T11" fmla="*/ 143 h 1508"/>
                <a:gd name="T12" fmla="*/ 647 w 1509"/>
                <a:gd name="T13" fmla="*/ 0 h 1508"/>
                <a:gd name="T14" fmla="*/ 862 w 1509"/>
                <a:gd name="T15" fmla="*/ 0 h 1508"/>
                <a:gd name="T16" fmla="*/ 862 w 1509"/>
                <a:gd name="T17" fmla="*/ 143 h 1508"/>
                <a:gd name="T18" fmla="*/ 1111 w 1509"/>
                <a:gd name="T19" fmla="*/ 246 h 1508"/>
                <a:gd name="T20" fmla="*/ 1212 w 1509"/>
                <a:gd name="T21" fmla="*/ 145 h 1508"/>
                <a:gd name="T22" fmla="*/ 1364 w 1509"/>
                <a:gd name="T23" fmla="*/ 296 h 1508"/>
                <a:gd name="T24" fmla="*/ 1262 w 1509"/>
                <a:gd name="T25" fmla="*/ 398 h 1508"/>
                <a:gd name="T26" fmla="*/ 1366 w 1509"/>
                <a:gd name="T27" fmla="*/ 646 h 1508"/>
                <a:gd name="T28" fmla="*/ 1509 w 1509"/>
                <a:gd name="T29" fmla="*/ 646 h 1508"/>
                <a:gd name="T30" fmla="*/ 1509 w 1509"/>
                <a:gd name="T31" fmla="*/ 861 h 1508"/>
                <a:gd name="T32" fmla="*/ 1366 w 1509"/>
                <a:gd name="T33" fmla="*/ 861 h 1508"/>
                <a:gd name="T34" fmla="*/ 1262 w 1509"/>
                <a:gd name="T35" fmla="*/ 1110 h 1508"/>
                <a:gd name="T36" fmla="*/ 1364 w 1509"/>
                <a:gd name="T37" fmla="*/ 1211 h 1508"/>
                <a:gd name="T38" fmla="*/ 1212 w 1509"/>
                <a:gd name="T39" fmla="*/ 1363 h 1508"/>
                <a:gd name="T40" fmla="*/ 1111 w 1509"/>
                <a:gd name="T41" fmla="*/ 1262 h 1508"/>
                <a:gd name="T42" fmla="*/ 862 w 1509"/>
                <a:gd name="T43" fmla="*/ 1365 h 1508"/>
                <a:gd name="T44" fmla="*/ 862 w 1509"/>
                <a:gd name="T45" fmla="*/ 1508 h 1508"/>
                <a:gd name="T46" fmla="*/ 647 w 1509"/>
                <a:gd name="T47" fmla="*/ 1508 h 1508"/>
                <a:gd name="T48" fmla="*/ 647 w 1509"/>
                <a:gd name="T49" fmla="*/ 1365 h 1508"/>
                <a:gd name="T50" fmla="*/ 398 w 1509"/>
                <a:gd name="T51" fmla="*/ 1262 h 1508"/>
                <a:gd name="T52" fmla="*/ 297 w 1509"/>
                <a:gd name="T53" fmla="*/ 1363 h 1508"/>
                <a:gd name="T54" fmla="*/ 145 w 1509"/>
                <a:gd name="T55" fmla="*/ 1211 h 1508"/>
                <a:gd name="T56" fmla="*/ 246 w 1509"/>
                <a:gd name="T57" fmla="*/ 1110 h 1508"/>
                <a:gd name="T58" fmla="*/ 143 w 1509"/>
                <a:gd name="T59" fmla="*/ 861 h 1508"/>
                <a:gd name="T60" fmla="*/ 0 w 1509"/>
                <a:gd name="T61" fmla="*/ 861 h 1508"/>
                <a:gd name="T62" fmla="*/ 0 w 1509"/>
                <a:gd name="T63" fmla="*/ 646 h 1508"/>
                <a:gd name="T64" fmla="*/ 143 w 1509"/>
                <a:gd name="T65" fmla="*/ 646 h 1508"/>
                <a:gd name="T66" fmla="*/ 755 w 1509"/>
                <a:gd name="T67" fmla="*/ 1244 h 1508"/>
                <a:gd name="T68" fmla="*/ 1245 w 1509"/>
                <a:gd name="T69" fmla="*/ 754 h 1508"/>
                <a:gd name="T70" fmla="*/ 755 w 1509"/>
                <a:gd name="T71" fmla="*/ 263 h 1508"/>
                <a:gd name="T72" fmla="*/ 264 w 1509"/>
                <a:gd name="T73" fmla="*/ 754 h 1508"/>
                <a:gd name="T74" fmla="*/ 755 w 1509"/>
                <a:gd name="T75" fmla="*/ 12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9" h="1508">
                  <a:moveTo>
                    <a:pt x="143" y="646"/>
                  </a:moveTo>
                  <a:cubicBezTo>
                    <a:pt x="159" y="555"/>
                    <a:pt x="195" y="471"/>
                    <a:pt x="246" y="398"/>
                  </a:cubicBezTo>
                  <a:lnTo>
                    <a:pt x="145" y="296"/>
                  </a:lnTo>
                  <a:lnTo>
                    <a:pt x="297" y="145"/>
                  </a:lnTo>
                  <a:lnTo>
                    <a:pt x="398" y="246"/>
                  </a:lnTo>
                  <a:cubicBezTo>
                    <a:pt x="471" y="194"/>
                    <a:pt x="556" y="159"/>
                    <a:pt x="647" y="143"/>
                  </a:cubicBezTo>
                  <a:lnTo>
                    <a:pt x="647" y="0"/>
                  </a:lnTo>
                  <a:lnTo>
                    <a:pt x="862" y="0"/>
                  </a:lnTo>
                  <a:lnTo>
                    <a:pt x="862" y="143"/>
                  </a:lnTo>
                  <a:cubicBezTo>
                    <a:pt x="953" y="159"/>
                    <a:pt x="1038" y="194"/>
                    <a:pt x="1111" y="246"/>
                  </a:cubicBezTo>
                  <a:lnTo>
                    <a:pt x="1212" y="145"/>
                  </a:lnTo>
                  <a:lnTo>
                    <a:pt x="1364" y="296"/>
                  </a:lnTo>
                  <a:lnTo>
                    <a:pt x="1262" y="398"/>
                  </a:lnTo>
                  <a:cubicBezTo>
                    <a:pt x="1314" y="471"/>
                    <a:pt x="1350" y="555"/>
                    <a:pt x="1366" y="646"/>
                  </a:cubicBezTo>
                  <a:lnTo>
                    <a:pt x="1509" y="646"/>
                  </a:lnTo>
                  <a:lnTo>
                    <a:pt x="1509" y="861"/>
                  </a:lnTo>
                  <a:lnTo>
                    <a:pt x="1366" y="861"/>
                  </a:lnTo>
                  <a:cubicBezTo>
                    <a:pt x="1350" y="952"/>
                    <a:pt x="1314" y="1037"/>
                    <a:pt x="1262" y="1110"/>
                  </a:cubicBezTo>
                  <a:lnTo>
                    <a:pt x="1364" y="1211"/>
                  </a:lnTo>
                  <a:lnTo>
                    <a:pt x="1212" y="1363"/>
                  </a:lnTo>
                  <a:lnTo>
                    <a:pt x="1111" y="1262"/>
                  </a:lnTo>
                  <a:cubicBezTo>
                    <a:pt x="1038" y="1313"/>
                    <a:pt x="953" y="1349"/>
                    <a:pt x="862" y="1365"/>
                  </a:cubicBezTo>
                  <a:lnTo>
                    <a:pt x="862" y="1508"/>
                  </a:lnTo>
                  <a:lnTo>
                    <a:pt x="647" y="1508"/>
                  </a:lnTo>
                  <a:lnTo>
                    <a:pt x="647" y="1365"/>
                  </a:lnTo>
                  <a:cubicBezTo>
                    <a:pt x="556" y="1349"/>
                    <a:pt x="471" y="1313"/>
                    <a:pt x="398" y="1262"/>
                  </a:cubicBezTo>
                  <a:lnTo>
                    <a:pt x="297" y="1363"/>
                  </a:lnTo>
                  <a:lnTo>
                    <a:pt x="145" y="1211"/>
                  </a:lnTo>
                  <a:lnTo>
                    <a:pt x="246" y="1110"/>
                  </a:lnTo>
                  <a:cubicBezTo>
                    <a:pt x="195" y="1037"/>
                    <a:pt x="159" y="952"/>
                    <a:pt x="143" y="861"/>
                  </a:cubicBezTo>
                  <a:lnTo>
                    <a:pt x="0" y="861"/>
                  </a:lnTo>
                  <a:lnTo>
                    <a:pt x="0" y="646"/>
                  </a:lnTo>
                  <a:lnTo>
                    <a:pt x="143" y="646"/>
                  </a:lnTo>
                  <a:close/>
                  <a:moveTo>
                    <a:pt x="755" y="1244"/>
                  </a:moveTo>
                  <a:cubicBezTo>
                    <a:pt x="1025" y="1244"/>
                    <a:pt x="1245" y="1025"/>
                    <a:pt x="1245" y="754"/>
                  </a:cubicBezTo>
                  <a:cubicBezTo>
                    <a:pt x="1245" y="483"/>
                    <a:pt x="1025" y="263"/>
                    <a:pt x="755" y="263"/>
                  </a:cubicBezTo>
                  <a:cubicBezTo>
                    <a:pt x="484" y="263"/>
                    <a:pt x="264" y="483"/>
                    <a:pt x="264" y="754"/>
                  </a:cubicBezTo>
                  <a:cubicBezTo>
                    <a:pt x="264" y="1025"/>
                    <a:pt x="484" y="1244"/>
                    <a:pt x="755" y="1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F5379BA3-1E66-4848-A6B6-25A9E444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231901"/>
              <a:ext cx="296863" cy="157163"/>
            </a:xfrm>
            <a:custGeom>
              <a:avLst/>
              <a:gdLst>
                <a:gd name="T0" fmla="*/ 662 w 821"/>
                <a:gd name="T1" fmla="*/ 300 h 437"/>
                <a:gd name="T2" fmla="*/ 300 w 821"/>
                <a:gd name="T3" fmla="*/ 167 h 437"/>
                <a:gd name="T4" fmla="*/ 141 w 821"/>
                <a:gd name="T5" fmla="*/ 430 h 437"/>
                <a:gd name="T6" fmla="*/ 69 w 821"/>
                <a:gd name="T7" fmla="*/ 437 h 437"/>
                <a:gd name="T8" fmla="*/ 74 w 821"/>
                <a:gd name="T9" fmla="*/ 352 h 437"/>
                <a:gd name="T10" fmla="*/ 0 w 821"/>
                <a:gd name="T11" fmla="*/ 325 h 437"/>
                <a:gd name="T12" fmla="*/ 41 w 821"/>
                <a:gd name="T13" fmla="*/ 213 h 437"/>
                <a:gd name="T14" fmla="*/ 116 w 821"/>
                <a:gd name="T15" fmla="*/ 240 h 437"/>
                <a:gd name="T16" fmla="*/ 218 w 821"/>
                <a:gd name="T17" fmla="*/ 130 h 437"/>
                <a:gd name="T18" fmla="*/ 184 w 821"/>
                <a:gd name="T19" fmla="*/ 58 h 437"/>
                <a:gd name="T20" fmla="*/ 293 w 821"/>
                <a:gd name="T21" fmla="*/ 8 h 437"/>
                <a:gd name="T22" fmla="*/ 326 w 821"/>
                <a:gd name="T23" fmla="*/ 80 h 437"/>
                <a:gd name="T24" fmla="*/ 476 w 821"/>
                <a:gd name="T25" fmla="*/ 75 h 437"/>
                <a:gd name="T26" fmla="*/ 504 w 821"/>
                <a:gd name="T27" fmla="*/ 0 h 437"/>
                <a:gd name="T28" fmla="*/ 616 w 821"/>
                <a:gd name="T29" fmla="*/ 41 h 437"/>
                <a:gd name="T30" fmla="*/ 588 w 821"/>
                <a:gd name="T31" fmla="*/ 116 h 437"/>
                <a:gd name="T32" fmla="*/ 699 w 821"/>
                <a:gd name="T33" fmla="*/ 218 h 437"/>
                <a:gd name="T34" fmla="*/ 771 w 821"/>
                <a:gd name="T35" fmla="*/ 185 h 437"/>
                <a:gd name="T36" fmla="*/ 821 w 821"/>
                <a:gd name="T37" fmla="*/ 293 h 437"/>
                <a:gd name="T38" fmla="*/ 749 w 821"/>
                <a:gd name="T39" fmla="*/ 327 h 437"/>
                <a:gd name="T40" fmla="*/ 759 w 821"/>
                <a:gd name="T41" fmla="*/ 393 h 437"/>
                <a:gd name="T42" fmla="*/ 687 w 821"/>
                <a:gd name="T43" fmla="*/ 399 h 437"/>
                <a:gd name="T44" fmla="*/ 662 w 821"/>
                <a:gd name="T45" fmla="*/ 30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7">
                  <a:moveTo>
                    <a:pt x="662" y="300"/>
                  </a:moveTo>
                  <a:cubicBezTo>
                    <a:pt x="599" y="164"/>
                    <a:pt x="437" y="103"/>
                    <a:pt x="300" y="167"/>
                  </a:cubicBezTo>
                  <a:cubicBezTo>
                    <a:pt x="195" y="215"/>
                    <a:pt x="135" y="322"/>
                    <a:pt x="141" y="430"/>
                  </a:cubicBezTo>
                  <a:lnTo>
                    <a:pt x="69" y="437"/>
                  </a:lnTo>
                  <a:cubicBezTo>
                    <a:pt x="68" y="408"/>
                    <a:pt x="69" y="380"/>
                    <a:pt x="74" y="352"/>
                  </a:cubicBezTo>
                  <a:lnTo>
                    <a:pt x="0" y="325"/>
                  </a:lnTo>
                  <a:lnTo>
                    <a:pt x="41" y="213"/>
                  </a:lnTo>
                  <a:lnTo>
                    <a:pt x="116" y="240"/>
                  </a:lnTo>
                  <a:cubicBezTo>
                    <a:pt x="141" y="197"/>
                    <a:pt x="175" y="160"/>
                    <a:pt x="218" y="130"/>
                  </a:cubicBezTo>
                  <a:lnTo>
                    <a:pt x="184" y="58"/>
                  </a:lnTo>
                  <a:lnTo>
                    <a:pt x="293" y="8"/>
                  </a:lnTo>
                  <a:lnTo>
                    <a:pt x="326" y="80"/>
                  </a:lnTo>
                  <a:cubicBezTo>
                    <a:pt x="376" y="67"/>
                    <a:pt x="427" y="65"/>
                    <a:pt x="476" y="75"/>
                  </a:cubicBezTo>
                  <a:lnTo>
                    <a:pt x="504" y="0"/>
                  </a:lnTo>
                  <a:lnTo>
                    <a:pt x="616" y="41"/>
                  </a:lnTo>
                  <a:lnTo>
                    <a:pt x="588" y="116"/>
                  </a:lnTo>
                  <a:cubicBezTo>
                    <a:pt x="631" y="141"/>
                    <a:pt x="669" y="176"/>
                    <a:pt x="699" y="218"/>
                  </a:cubicBezTo>
                  <a:lnTo>
                    <a:pt x="771" y="185"/>
                  </a:lnTo>
                  <a:lnTo>
                    <a:pt x="821" y="293"/>
                  </a:lnTo>
                  <a:lnTo>
                    <a:pt x="749" y="327"/>
                  </a:lnTo>
                  <a:cubicBezTo>
                    <a:pt x="754" y="349"/>
                    <a:pt x="758" y="371"/>
                    <a:pt x="759" y="393"/>
                  </a:cubicBezTo>
                  <a:lnTo>
                    <a:pt x="687" y="399"/>
                  </a:lnTo>
                  <a:cubicBezTo>
                    <a:pt x="685" y="366"/>
                    <a:pt x="677" y="332"/>
                    <a:pt x="662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8DE89674-6D22-4B20-BA30-3F88E4695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1373188"/>
              <a:ext cx="296863" cy="158750"/>
            </a:xfrm>
            <a:custGeom>
              <a:avLst/>
              <a:gdLst>
                <a:gd name="T0" fmla="*/ 751 w 821"/>
                <a:gd name="T1" fmla="*/ 0 h 436"/>
                <a:gd name="T2" fmla="*/ 746 w 821"/>
                <a:gd name="T3" fmla="*/ 84 h 436"/>
                <a:gd name="T4" fmla="*/ 821 w 821"/>
                <a:gd name="T5" fmla="*/ 111 h 436"/>
                <a:gd name="T6" fmla="*/ 779 w 821"/>
                <a:gd name="T7" fmla="*/ 223 h 436"/>
                <a:gd name="T8" fmla="*/ 705 w 821"/>
                <a:gd name="T9" fmla="*/ 196 h 436"/>
                <a:gd name="T10" fmla="*/ 603 w 821"/>
                <a:gd name="T11" fmla="*/ 306 h 436"/>
                <a:gd name="T12" fmla="*/ 636 w 821"/>
                <a:gd name="T13" fmla="*/ 378 h 436"/>
                <a:gd name="T14" fmla="*/ 528 w 821"/>
                <a:gd name="T15" fmla="*/ 428 h 436"/>
                <a:gd name="T16" fmla="*/ 494 w 821"/>
                <a:gd name="T17" fmla="*/ 356 h 436"/>
                <a:gd name="T18" fmla="*/ 344 w 821"/>
                <a:gd name="T19" fmla="*/ 362 h 436"/>
                <a:gd name="T20" fmla="*/ 317 w 821"/>
                <a:gd name="T21" fmla="*/ 436 h 436"/>
                <a:gd name="T22" fmla="*/ 204 w 821"/>
                <a:gd name="T23" fmla="*/ 395 h 436"/>
                <a:gd name="T24" fmla="*/ 232 w 821"/>
                <a:gd name="T25" fmla="*/ 320 h 436"/>
                <a:gd name="T26" fmla="*/ 122 w 821"/>
                <a:gd name="T27" fmla="*/ 218 h 436"/>
                <a:gd name="T28" fmla="*/ 50 w 821"/>
                <a:gd name="T29" fmla="*/ 252 h 436"/>
                <a:gd name="T30" fmla="*/ 0 w 821"/>
                <a:gd name="T31" fmla="*/ 143 h 436"/>
                <a:gd name="T32" fmla="*/ 72 w 821"/>
                <a:gd name="T33" fmla="*/ 110 h 436"/>
                <a:gd name="T34" fmla="*/ 61 w 821"/>
                <a:gd name="T35" fmla="*/ 44 h 436"/>
                <a:gd name="T36" fmla="*/ 133 w 821"/>
                <a:gd name="T37" fmla="*/ 37 h 436"/>
                <a:gd name="T38" fmla="*/ 158 w 821"/>
                <a:gd name="T39" fmla="*/ 136 h 436"/>
                <a:gd name="T40" fmla="*/ 520 w 821"/>
                <a:gd name="T41" fmla="*/ 270 h 436"/>
                <a:gd name="T42" fmla="*/ 679 w 821"/>
                <a:gd name="T43" fmla="*/ 6 h 436"/>
                <a:gd name="T44" fmla="*/ 751 w 821"/>
                <a:gd name="T4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6">
                  <a:moveTo>
                    <a:pt x="751" y="0"/>
                  </a:moveTo>
                  <a:cubicBezTo>
                    <a:pt x="753" y="28"/>
                    <a:pt x="751" y="56"/>
                    <a:pt x="746" y="84"/>
                  </a:cubicBezTo>
                  <a:lnTo>
                    <a:pt x="821" y="111"/>
                  </a:lnTo>
                  <a:lnTo>
                    <a:pt x="779" y="223"/>
                  </a:lnTo>
                  <a:lnTo>
                    <a:pt x="705" y="196"/>
                  </a:lnTo>
                  <a:cubicBezTo>
                    <a:pt x="680" y="239"/>
                    <a:pt x="646" y="277"/>
                    <a:pt x="603" y="306"/>
                  </a:cubicBezTo>
                  <a:lnTo>
                    <a:pt x="636" y="378"/>
                  </a:lnTo>
                  <a:lnTo>
                    <a:pt x="528" y="428"/>
                  </a:lnTo>
                  <a:lnTo>
                    <a:pt x="494" y="356"/>
                  </a:lnTo>
                  <a:cubicBezTo>
                    <a:pt x="444" y="369"/>
                    <a:pt x="393" y="371"/>
                    <a:pt x="344" y="362"/>
                  </a:cubicBezTo>
                  <a:lnTo>
                    <a:pt x="317" y="436"/>
                  </a:lnTo>
                  <a:lnTo>
                    <a:pt x="204" y="395"/>
                  </a:lnTo>
                  <a:lnTo>
                    <a:pt x="232" y="320"/>
                  </a:lnTo>
                  <a:cubicBezTo>
                    <a:pt x="189" y="295"/>
                    <a:pt x="151" y="261"/>
                    <a:pt x="122" y="218"/>
                  </a:cubicBezTo>
                  <a:lnTo>
                    <a:pt x="50" y="252"/>
                  </a:lnTo>
                  <a:lnTo>
                    <a:pt x="0" y="143"/>
                  </a:lnTo>
                  <a:lnTo>
                    <a:pt x="72" y="110"/>
                  </a:lnTo>
                  <a:cubicBezTo>
                    <a:pt x="66" y="88"/>
                    <a:pt x="63" y="66"/>
                    <a:pt x="61" y="44"/>
                  </a:cubicBezTo>
                  <a:lnTo>
                    <a:pt x="133" y="37"/>
                  </a:lnTo>
                  <a:cubicBezTo>
                    <a:pt x="136" y="71"/>
                    <a:pt x="144" y="104"/>
                    <a:pt x="158" y="136"/>
                  </a:cubicBezTo>
                  <a:cubicBezTo>
                    <a:pt x="221" y="273"/>
                    <a:pt x="383" y="333"/>
                    <a:pt x="520" y="270"/>
                  </a:cubicBezTo>
                  <a:cubicBezTo>
                    <a:pt x="625" y="221"/>
                    <a:pt x="685" y="115"/>
                    <a:pt x="679" y="6"/>
                  </a:cubicBezTo>
                  <a:lnTo>
                    <a:pt x="7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4BD724E8-07A9-454E-845C-123A2895D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996951"/>
              <a:ext cx="214313" cy="214313"/>
            </a:xfrm>
            <a:custGeom>
              <a:avLst/>
              <a:gdLst>
                <a:gd name="T0" fmla="*/ 157 w 596"/>
                <a:gd name="T1" fmla="*/ 498 h 595"/>
                <a:gd name="T2" fmla="*/ 117 w 596"/>
                <a:gd name="T3" fmla="*/ 538 h 595"/>
                <a:gd name="T4" fmla="*/ 57 w 596"/>
                <a:gd name="T5" fmla="*/ 478 h 595"/>
                <a:gd name="T6" fmla="*/ 97 w 596"/>
                <a:gd name="T7" fmla="*/ 438 h 595"/>
                <a:gd name="T8" fmla="*/ 56 w 596"/>
                <a:gd name="T9" fmla="*/ 340 h 595"/>
                <a:gd name="T10" fmla="*/ 0 w 596"/>
                <a:gd name="T11" fmla="*/ 340 h 595"/>
                <a:gd name="T12" fmla="*/ 0 w 596"/>
                <a:gd name="T13" fmla="*/ 255 h 595"/>
                <a:gd name="T14" fmla="*/ 56 w 596"/>
                <a:gd name="T15" fmla="*/ 255 h 595"/>
                <a:gd name="T16" fmla="*/ 97 w 596"/>
                <a:gd name="T17" fmla="*/ 157 h 595"/>
                <a:gd name="T18" fmla="*/ 57 w 596"/>
                <a:gd name="T19" fmla="*/ 117 h 595"/>
                <a:gd name="T20" fmla="*/ 117 w 596"/>
                <a:gd name="T21" fmla="*/ 57 h 595"/>
                <a:gd name="T22" fmla="*/ 157 w 596"/>
                <a:gd name="T23" fmla="*/ 97 h 595"/>
                <a:gd name="T24" fmla="*/ 255 w 596"/>
                <a:gd name="T25" fmla="*/ 56 h 595"/>
                <a:gd name="T26" fmla="*/ 255 w 596"/>
                <a:gd name="T27" fmla="*/ 0 h 595"/>
                <a:gd name="T28" fmla="*/ 340 w 596"/>
                <a:gd name="T29" fmla="*/ 0 h 595"/>
                <a:gd name="T30" fmla="*/ 340 w 596"/>
                <a:gd name="T31" fmla="*/ 56 h 595"/>
                <a:gd name="T32" fmla="*/ 438 w 596"/>
                <a:gd name="T33" fmla="*/ 97 h 595"/>
                <a:gd name="T34" fmla="*/ 478 w 596"/>
                <a:gd name="T35" fmla="*/ 57 h 595"/>
                <a:gd name="T36" fmla="*/ 538 w 596"/>
                <a:gd name="T37" fmla="*/ 117 h 595"/>
                <a:gd name="T38" fmla="*/ 498 w 596"/>
                <a:gd name="T39" fmla="*/ 157 h 595"/>
                <a:gd name="T40" fmla="*/ 539 w 596"/>
                <a:gd name="T41" fmla="*/ 255 h 595"/>
                <a:gd name="T42" fmla="*/ 596 w 596"/>
                <a:gd name="T43" fmla="*/ 255 h 595"/>
                <a:gd name="T44" fmla="*/ 596 w 596"/>
                <a:gd name="T45" fmla="*/ 340 h 595"/>
                <a:gd name="T46" fmla="*/ 539 w 596"/>
                <a:gd name="T47" fmla="*/ 340 h 595"/>
                <a:gd name="T48" fmla="*/ 498 w 596"/>
                <a:gd name="T49" fmla="*/ 438 h 595"/>
                <a:gd name="T50" fmla="*/ 538 w 596"/>
                <a:gd name="T51" fmla="*/ 478 h 595"/>
                <a:gd name="T52" fmla="*/ 478 w 596"/>
                <a:gd name="T53" fmla="*/ 538 h 595"/>
                <a:gd name="T54" fmla="*/ 438 w 596"/>
                <a:gd name="T55" fmla="*/ 498 h 595"/>
                <a:gd name="T56" fmla="*/ 340 w 596"/>
                <a:gd name="T57" fmla="*/ 539 h 595"/>
                <a:gd name="T58" fmla="*/ 340 w 596"/>
                <a:gd name="T59" fmla="*/ 595 h 595"/>
                <a:gd name="T60" fmla="*/ 255 w 596"/>
                <a:gd name="T61" fmla="*/ 595 h 595"/>
                <a:gd name="T62" fmla="*/ 255 w 596"/>
                <a:gd name="T63" fmla="*/ 539 h 595"/>
                <a:gd name="T64" fmla="*/ 157 w 596"/>
                <a:gd name="T65" fmla="*/ 498 h 595"/>
                <a:gd name="T66" fmla="*/ 298 w 596"/>
                <a:gd name="T67" fmla="*/ 104 h 595"/>
                <a:gd name="T68" fmla="*/ 104 w 596"/>
                <a:gd name="T69" fmla="*/ 297 h 595"/>
                <a:gd name="T70" fmla="*/ 298 w 596"/>
                <a:gd name="T71" fmla="*/ 491 h 595"/>
                <a:gd name="T72" fmla="*/ 491 w 596"/>
                <a:gd name="T73" fmla="*/ 297 h 595"/>
                <a:gd name="T74" fmla="*/ 298 w 596"/>
                <a:gd name="T75" fmla="*/ 10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595">
                  <a:moveTo>
                    <a:pt x="157" y="498"/>
                  </a:moveTo>
                  <a:lnTo>
                    <a:pt x="117" y="538"/>
                  </a:lnTo>
                  <a:lnTo>
                    <a:pt x="57" y="478"/>
                  </a:lnTo>
                  <a:lnTo>
                    <a:pt x="97" y="438"/>
                  </a:lnTo>
                  <a:cubicBezTo>
                    <a:pt x="77" y="410"/>
                    <a:pt x="63" y="376"/>
                    <a:pt x="56" y="340"/>
                  </a:cubicBezTo>
                  <a:lnTo>
                    <a:pt x="0" y="340"/>
                  </a:lnTo>
                  <a:lnTo>
                    <a:pt x="0" y="255"/>
                  </a:lnTo>
                  <a:lnTo>
                    <a:pt x="56" y="255"/>
                  </a:lnTo>
                  <a:cubicBezTo>
                    <a:pt x="63" y="219"/>
                    <a:pt x="77" y="186"/>
                    <a:pt x="97" y="157"/>
                  </a:cubicBezTo>
                  <a:lnTo>
                    <a:pt x="57" y="117"/>
                  </a:lnTo>
                  <a:lnTo>
                    <a:pt x="117" y="57"/>
                  </a:lnTo>
                  <a:lnTo>
                    <a:pt x="157" y="97"/>
                  </a:lnTo>
                  <a:cubicBezTo>
                    <a:pt x="186" y="77"/>
                    <a:pt x="219" y="63"/>
                    <a:pt x="255" y="56"/>
                  </a:cubicBezTo>
                  <a:lnTo>
                    <a:pt x="255" y="0"/>
                  </a:lnTo>
                  <a:lnTo>
                    <a:pt x="340" y="0"/>
                  </a:lnTo>
                  <a:lnTo>
                    <a:pt x="340" y="56"/>
                  </a:lnTo>
                  <a:cubicBezTo>
                    <a:pt x="376" y="63"/>
                    <a:pt x="410" y="77"/>
                    <a:pt x="438" y="97"/>
                  </a:cubicBezTo>
                  <a:lnTo>
                    <a:pt x="478" y="57"/>
                  </a:lnTo>
                  <a:lnTo>
                    <a:pt x="538" y="117"/>
                  </a:lnTo>
                  <a:lnTo>
                    <a:pt x="498" y="157"/>
                  </a:lnTo>
                  <a:cubicBezTo>
                    <a:pt x="519" y="186"/>
                    <a:pt x="533" y="219"/>
                    <a:pt x="539" y="255"/>
                  </a:cubicBezTo>
                  <a:lnTo>
                    <a:pt x="596" y="255"/>
                  </a:lnTo>
                  <a:lnTo>
                    <a:pt x="596" y="340"/>
                  </a:lnTo>
                  <a:lnTo>
                    <a:pt x="539" y="340"/>
                  </a:lnTo>
                  <a:cubicBezTo>
                    <a:pt x="533" y="376"/>
                    <a:pt x="519" y="410"/>
                    <a:pt x="498" y="438"/>
                  </a:cubicBezTo>
                  <a:lnTo>
                    <a:pt x="538" y="478"/>
                  </a:lnTo>
                  <a:lnTo>
                    <a:pt x="478" y="538"/>
                  </a:lnTo>
                  <a:lnTo>
                    <a:pt x="438" y="498"/>
                  </a:lnTo>
                  <a:cubicBezTo>
                    <a:pt x="410" y="519"/>
                    <a:pt x="376" y="533"/>
                    <a:pt x="340" y="539"/>
                  </a:cubicBezTo>
                  <a:lnTo>
                    <a:pt x="340" y="595"/>
                  </a:lnTo>
                  <a:lnTo>
                    <a:pt x="255" y="595"/>
                  </a:lnTo>
                  <a:lnTo>
                    <a:pt x="255" y="539"/>
                  </a:lnTo>
                  <a:cubicBezTo>
                    <a:pt x="219" y="533"/>
                    <a:pt x="186" y="519"/>
                    <a:pt x="157" y="498"/>
                  </a:cubicBezTo>
                  <a:close/>
                  <a:moveTo>
                    <a:pt x="298" y="104"/>
                  </a:moveTo>
                  <a:cubicBezTo>
                    <a:pt x="191" y="104"/>
                    <a:pt x="104" y="191"/>
                    <a:pt x="104" y="297"/>
                  </a:cubicBezTo>
                  <a:cubicBezTo>
                    <a:pt x="104" y="404"/>
                    <a:pt x="191" y="491"/>
                    <a:pt x="298" y="491"/>
                  </a:cubicBezTo>
                  <a:cubicBezTo>
                    <a:pt x="405" y="491"/>
                    <a:pt x="491" y="404"/>
                    <a:pt x="491" y="297"/>
                  </a:cubicBezTo>
                  <a:cubicBezTo>
                    <a:pt x="491" y="191"/>
                    <a:pt x="405" y="104"/>
                    <a:pt x="29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FC5516E-C1E7-4559-B051-730E3FCAC591}"/>
              </a:ext>
            </a:extLst>
          </p:cNvPr>
          <p:cNvSpPr txBox="1"/>
          <p:nvPr/>
        </p:nvSpPr>
        <p:spPr>
          <a:xfrm>
            <a:off x="483985" y="3617687"/>
            <a:ext cx="53026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Позволяют ограничивать значения атрибутов и связей </a:t>
            </a:r>
            <a:br>
              <a:rPr lang="ru-RU" sz="1600" dirty="0"/>
            </a:br>
            <a:r>
              <a:rPr lang="ru-RU" sz="1600" dirty="0"/>
              <a:t>по заданным заранее правилам;</a:t>
            </a:r>
          </a:p>
          <a:p>
            <a:endParaRPr lang="ru-RU" sz="1600" dirty="0"/>
          </a:p>
          <a:p>
            <a:r>
              <a:rPr lang="ru-RU" sz="1600" dirty="0"/>
              <a:t>Возможность добавления объектов в исключения выбранных правил;</a:t>
            </a:r>
          </a:p>
          <a:p>
            <a:endParaRPr lang="ru-RU" sz="1600" dirty="0"/>
          </a:p>
          <a:p>
            <a:r>
              <a:rPr lang="ru-RU" sz="1600" b="1" dirty="0"/>
              <a:t>Проверяются текущие значения атрибутов и связей, </a:t>
            </a:r>
            <a:br>
              <a:rPr lang="ru-RU" sz="1600" b="1" dirty="0"/>
            </a:br>
            <a:r>
              <a:rPr lang="ru-RU" sz="1600" b="1" dirty="0"/>
              <a:t>не позволяет контролировать некорректные изменения;</a:t>
            </a:r>
          </a:p>
        </p:txBody>
      </p:sp>
      <p:sp>
        <p:nvSpPr>
          <p:cNvPr id="57" name="Крест 56">
            <a:extLst>
              <a:ext uri="{FF2B5EF4-FFF2-40B4-BE49-F238E27FC236}">
                <a16:creationId xmlns:a16="http://schemas.microsoft.com/office/drawing/2014/main" id="{66374D0A-755A-467E-9364-7A4B37914E95}"/>
              </a:ext>
            </a:extLst>
          </p:cNvPr>
          <p:cNvSpPr/>
          <p:nvPr/>
        </p:nvSpPr>
        <p:spPr>
          <a:xfrm>
            <a:off x="211613" y="3666416"/>
            <a:ext cx="266259" cy="266259"/>
          </a:xfrm>
          <a:prstGeom prst="plus">
            <a:avLst>
              <a:gd name="adj" fmla="val 40608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рест 57">
            <a:extLst>
              <a:ext uri="{FF2B5EF4-FFF2-40B4-BE49-F238E27FC236}">
                <a16:creationId xmlns:a16="http://schemas.microsoft.com/office/drawing/2014/main" id="{B476BE77-58A3-4611-BD2E-FC3D13B8D337}"/>
              </a:ext>
            </a:extLst>
          </p:cNvPr>
          <p:cNvSpPr/>
          <p:nvPr/>
        </p:nvSpPr>
        <p:spPr>
          <a:xfrm>
            <a:off x="211613" y="4401025"/>
            <a:ext cx="266259" cy="266259"/>
          </a:xfrm>
          <a:prstGeom prst="plus">
            <a:avLst>
              <a:gd name="adj" fmla="val 40608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Крест 59">
            <a:extLst>
              <a:ext uri="{FF2B5EF4-FFF2-40B4-BE49-F238E27FC236}">
                <a16:creationId xmlns:a16="http://schemas.microsoft.com/office/drawing/2014/main" id="{7113D43F-3284-462B-90A1-D3F7F854881C}"/>
              </a:ext>
            </a:extLst>
          </p:cNvPr>
          <p:cNvSpPr/>
          <p:nvPr/>
        </p:nvSpPr>
        <p:spPr>
          <a:xfrm>
            <a:off x="6280103" y="4257611"/>
            <a:ext cx="266259" cy="266259"/>
          </a:xfrm>
          <a:prstGeom prst="plus">
            <a:avLst>
              <a:gd name="adj" fmla="val 40608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Крест 71">
            <a:extLst>
              <a:ext uri="{FF2B5EF4-FFF2-40B4-BE49-F238E27FC236}">
                <a16:creationId xmlns:a16="http://schemas.microsoft.com/office/drawing/2014/main" id="{0AF816C8-DA1C-4BF8-B78C-3872C072FBEB}"/>
              </a:ext>
            </a:extLst>
          </p:cNvPr>
          <p:cNvSpPr/>
          <p:nvPr/>
        </p:nvSpPr>
        <p:spPr>
          <a:xfrm>
            <a:off x="6280103" y="4992220"/>
            <a:ext cx="266259" cy="266259"/>
          </a:xfrm>
          <a:prstGeom prst="plus">
            <a:avLst>
              <a:gd name="adj" fmla="val 40608"/>
            </a:avLst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97255C-52EF-4BF9-96EA-CAA72488AA8A}"/>
              </a:ext>
            </a:extLst>
          </p:cNvPr>
          <p:cNvSpPr txBox="1"/>
          <p:nvPr/>
        </p:nvSpPr>
        <p:spPr>
          <a:xfrm>
            <a:off x="6595471" y="4221485"/>
            <a:ext cx="52148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Сравнивается начальное и конечное состояние версии информационной модели;</a:t>
            </a:r>
          </a:p>
          <a:p>
            <a:endParaRPr lang="ru-RU" sz="1600" dirty="0"/>
          </a:p>
          <a:p>
            <a:r>
              <a:rPr lang="ru-RU" sz="1600" dirty="0"/>
              <a:t>Позволяет выявлять некорректные изменения значений атрибутов и связей, которые до и после изменения соответствовали критериям правил формализованной проверки;</a:t>
            </a:r>
          </a:p>
        </p:txBody>
      </p:sp>
      <p:sp>
        <p:nvSpPr>
          <p:cNvPr id="75" name="Знак ''минус'' 74">
            <a:extLst>
              <a:ext uri="{FF2B5EF4-FFF2-40B4-BE49-F238E27FC236}">
                <a16:creationId xmlns:a16="http://schemas.microsoft.com/office/drawing/2014/main" id="{B8E907DB-25AF-43B9-B1D2-4F62FC673504}"/>
              </a:ext>
            </a:extLst>
          </p:cNvPr>
          <p:cNvSpPr/>
          <p:nvPr/>
        </p:nvSpPr>
        <p:spPr>
          <a:xfrm>
            <a:off x="160476" y="5053880"/>
            <a:ext cx="368531" cy="409197"/>
          </a:xfrm>
          <a:prstGeom prst="mathMinus">
            <a:avLst>
              <a:gd name="adj1" fmla="val 15167"/>
            </a:avLst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3021C6-7341-48A3-A58A-07D0E9F29EBF}"/>
              </a:ext>
            </a:extLst>
          </p:cNvPr>
          <p:cNvSpPr/>
          <p:nvPr/>
        </p:nvSpPr>
        <p:spPr>
          <a:xfrm>
            <a:off x="79637" y="1423601"/>
            <a:ext cx="5695594" cy="501814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7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9286F18-2867-224A-A255-5362D7CC784A}"/>
              </a:ext>
            </a:extLst>
          </p:cNvPr>
          <p:cNvSpPr/>
          <p:nvPr/>
        </p:nvSpPr>
        <p:spPr>
          <a:xfrm>
            <a:off x="5629277" y="1219200"/>
            <a:ext cx="6395574" cy="5151896"/>
          </a:xfrm>
          <a:prstGeom prst="rect">
            <a:avLst/>
          </a:prstGeom>
          <a:solidFill>
            <a:srgbClr val="8FAAD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F3724BB-CA0D-0B40-9BE9-1CFD626AC136}"/>
              </a:ext>
            </a:extLst>
          </p:cNvPr>
          <p:cNvSpPr/>
          <p:nvPr/>
        </p:nvSpPr>
        <p:spPr>
          <a:xfrm>
            <a:off x="215610" y="3777795"/>
            <a:ext cx="5430505" cy="2593301"/>
          </a:xfrm>
          <a:prstGeom prst="rect">
            <a:avLst/>
          </a:prstGeom>
          <a:solidFill>
            <a:srgbClr val="8FAAD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AC01-1288-4A35-871F-97992456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Автоматизированные проверки внесенных изменений.</a:t>
            </a:r>
            <a:br>
              <a:rPr lang="ru-RU" dirty="0"/>
            </a:br>
            <a:r>
              <a:rPr lang="ru-RU" dirty="0"/>
              <a:t>Система контроля переноса изменений.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9C92A-05BA-45B1-B865-815ED9C74EFD}"/>
              </a:ext>
            </a:extLst>
          </p:cNvPr>
          <p:cNvSpPr txBox="1"/>
          <p:nvPr/>
        </p:nvSpPr>
        <p:spPr>
          <a:xfrm>
            <a:off x="767871" y="1280629"/>
            <a:ext cx="385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контролировать корректность тиражирования изменений?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2EC00E7-7341-4C2E-B77A-03DAA46BE364}"/>
              </a:ext>
            </a:extLst>
          </p:cNvPr>
          <p:cNvSpPr/>
          <p:nvPr/>
        </p:nvSpPr>
        <p:spPr>
          <a:xfrm>
            <a:off x="6821997" y="1902773"/>
            <a:ext cx="562107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DB499-7FD7-457C-9EB2-44A45CA1904A}"/>
              </a:ext>
            </a:extLst>
          </p:cNvPr>
          <p:cNvSpPr txBox="1"/>
          <p:nvPr/>
        </p:nvSpPr>
        <p:spPr>
          <a:xfrm>
            <a:off x="6972977" y="15594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5CF4ED1-B29A-4A02-B6DD-C4A417051416}"/>
              </a:ext>
            </a:extLst>
          </p:cNvPr>
          <p:cNvSpPr/>
          <p:nvPr/>
        </p:nvSpPr>
        <p:spPr>
          <a:xfrm rot="5400000">
            <a:off x="8512748" y="1339176"/>
            <a:ext cx="833205" cy="4214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право 72">
            <a:extLst>
              <a:ext uri="{FF2B5EF4-FFF2-40B4-BE49-F238E27FC236}">
                <a16:creationId xmlns:a16="http://schemas.microsoft.com/office/drawing/2014/main" id="{73742E02-DD07-4D06-A420-F038E39D594F}"/>
              </a:ext>
            </a:extLst>
          </p:cNvPr>
          <p:cNvSpPr/>
          <p:nvPr/>
        </p:nvSpPr>
        <p:spPr>
          <a:xfrm rot="5400000">
            <a:off x="6909629" y="2699404"/>
            <a:ext cx="386839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: вправо 73">
            <a:extLst>
              <a:ext uri="{FF2B5EF4-FFF2-40B4-BE49-F238E27FC236}">
                <a16:creationId xmlns:a16="http://schemas.microsoft.com/office/drawing/2014/main" id="{EC14EDB9-93DE-4448-A7B9-2A13BAB9526F}"/>
              </a:ext>
            </a:extLst>
          </p:cNvPr>
          <p:cNvSpPr/>
          <p:nvPr/>
        </p:nvSpPr>
        <p:spPr>
          <a:xfrm rot="5400000">
            <a:off x="8625653" y="4009154"/>
            <a:ext cx="349073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3C90DC91-C262-42D4-8774-10CA75663CEF}"/>
              </a:ext>
            </a:extLst>
          </p:cNvPr>
          <p:cNvSpPr/>
          <p:nvPr/>
        </p:nvSpPr>
        <p:spPr>
          <a:xfrm rot="5400000">
            <a:off x="8608244" y="3864653"/>
            <a:ext cx="391427" cy="1263649"/>
          </a:xfrm>
          <a:prstGeom prst="roundRect">
            <a:avLst/>
          </a:prstGeom>
          <a:solidFill>
            <a:srgbClr val="003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BE7CAAA1-8749-4485-910C-0CBACBD3DFD2}"/>
              </a:ext>
            </a:extLst>
          </p:cNvPr>
          <p:cNvSpPr/>
          <p:nvPr/>
        </p:nvSpPr>
        <p:spPr>
          <a:xfrm>
            <a:off x="7484760" y="1902773"/>
            <a:ext cx="562107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41F2BE-C324-40AB-A8F7-58892490DBB8}"/>
              </a:ext>
            </a:extLst>
          </p:cNvPr>
          <p:cNvSpPr txBox="1"/>
          <p:nvPr/>
        </p:nvSpPr>
        <p:spPr>
          <a:xfrm>
            <a:off x="7505878" y="15594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ru-RU" dirty="0"/>
              <a:t>+1</a:t>
            </a: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0F5C5617-E919-4091-BACC-21A35306AEBA}"/>
              </a:ext>
            </a:extLst>
          </p:cNvPr>
          <p:cNvSpPr/>
          <p:nvPr/>
        </p:nvSpPr>
        <p:spPr>
          <a:xfrm rot="5400000">
            <a:off x="7572392" y="2699404"/>
            <a:ext cx="386839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2466CD8-70FA-4873-9474-2C5A9FE2B3E3}"/>
              </a:ext>
            </a:extLst>
          </p:cNvPr>
          <p:cNvSpPr/>
          <p:nvPr/>
        </p:nvSpPr>
        <p:spPr>
          <a:xfrm>
            <a:off x="8158876" y="1902773"/>
            <a:ext cx="562107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BD4DEF-5CC3-4FE9-8330-4D4F22EDE72F}"/>
              </a:ext>
            </a:extLst>
          </p:cNvPr>
          <p:cNvSpPr txBox="1"/>
          <p:nvPr/>
        </p:nvSpPr>
        <p:spPr>
          <a:xfrm>
            <a:off x="8177389" y="15594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ru-RU" dirty="0"/>
              <a:t>+2</a:t>
            </a:r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id="{4993DD3E-B212-4F52-BBDF-9F09353C8644}"/>
              </a:ext>
            </a:extLst>
          </p:cNvPr>
          <p:cNvSpPr/>
          <p:nvPr/>
        </p:nvSpPr>
        <p:spPr>
          <a:xfrm rot="5400000">
            <a:off x="8246508" y="2699404"/>
            <a:ext cx="386839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9863895-3CD1-416B-9931-D4A69ABC6A71}"/>
              </a:ext>
            </a:extLst>
          </p:cNvPr>
          <p:cNvCxnSpPr>
            <a:cxnSpLocks/>
          </p:cNvCxnSpPr>
          <p:nvPr/>
        </p:nvCxnSpPr>
        <p:spPr>
          <a:xfrm>
            <a:off x="7416498" y="1492514"/>
            <a:ext cx="0" cy="49586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5766ACA5-F60D-42D9-ADCF-EDB7C52647A8}"/>
              </a:ext>
            </a:extLst>
          </p:cNvPr>
          <p:cNvCxnSpPr>
            <a:cxnSpLocks/>
          </p:cNvCxnSpPr>
          <p:nvPr/>
        </p:nvCxnSpPr>
        <p:spPr>
          <a:xfrm>
            <a:off x="8078770" y="1528151"/>
            <a:ext cx="0" cy="49229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B738C0EE-EE59-4DE1-B747-D09EBAD7D65A}"/>
              </a:ext>
            </a:extLst>
          </p:cNvPr>
          <p:cNvCxnSpPr>
            <a:cxnSpLocks/>
          </p:cNvCxnSpPr>
          <p:nvPr/>
        </p:nvCxnSpPr>
        <p:spPr>
          <a:xfrm>
            <a:off x="8794201" y="1534515"/>
            <a:ext cx="0" cy="49166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E0282AB-056E-4EC6-950C-0931130BE187}"/>
              </a:ext>
            </a:extLst>
          </p:cNvPr>
          <p:cNvSpPr txBox="1"/>
          <p:nvPr/>
        </p:nvSpPr>
        <p:spPr>
          <a:xfrm>
            <a:off x="6777797" y="1961680"/>
            <a:ext cx="64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Версия ИМ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D563A2-65FA-462E-BD8D-9123FF5DD479}"/>
              </a:ext>
            </a:extLst>
          </p:cNvPr>
          <p:cNvSpPr txBox="1"/>
          <p:nvPr/>
        </p:nvSpPr>
        <p:spPr>
          <a:xfrm>
            <a:off x="7451509" y="1961680"/>
            <a:ext cx="64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Версия ИМ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42FC64-6F3C-4BD2-96F9-7F972A69A3B8}"/>
              </a:ext>
            </a:extLst>
          </p:cNvPr>
          <p:cNvSpPr txBox="1"/>
          <p:nvPr/>
        </p:nvSpPr>
        <p:spPr>
          <a:xfrm>
            <a:off x="8117500" y="1961680"/>
            <a:ext cx="64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Версия ИМ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273E74-0CAA-42C7-9892-5E8324B27BCA}"/>
              </a:ext>
            </a:extLst>
          </p:cNvPr>
          <p:cNvSpPr txBox="1"/>
          <p:nvPr/>
        </p:nvSpPr>
        <p:spPr>
          <a:xfrm>
            <a:off x="6203575" y="1558635"/>
            <a:ext cx="61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Год: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B834D1-FC69-400C-8817-5DB6B952008F}"/>
              </a:ext>
            </a:extLst>
          </p:cNvPr>
          <p:cNvSpPr txBox="1"/>
          <p:nvPr/>
        </p:nvSpPr>
        <p:spPr>
          <a:xfrm>
            <a:off x="6763254" y="2933190"/>
            <a:ext cx="67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C#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864EE3F-4693-4396-A9BB-BCEEA5966CCC}"/>
              </a:ext>
            </a:extLst>
          </p:cNvPr>
          <p:cNvGrpSpPr/>
          <p:nvPr/>
        </p:nvGrpSpPr>
        <p:grpSpPr>
          <a:xfrm>
            <a:off x="8625233" y="3267745"/>
            <a:ext cx="410242" cy="394256"/>
            <a:chOff x="6072188" y="241301"/>
            <a:chExt cx="1466850" cy="1409700"/>
          </a:xfrm>
          <a:solidFill>
            <a:schemeClr val="bg1"/>
          </a:solidFill>
        </p:grpSpPr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1E5B0CA0-99A3-4ECD-8371-9E08352B7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5" y="546101"/>
              <a:ext cx="1069975" cy="238125"/>
            </a:xfrm>
            <a:custGeom>
              <a:avLst/>
              <a:gdLst>
                <a:gd name="T0" fmla="*/ 2970 w 2970"/>
                <a:gd name="T1" fmla="*/ 0 h 659"/>
                <a:gd name="T2" fmla="*/ 2970 w 2970"/>
                <a:gd name="T3" fmla="*/ 659 h 659"/>
                <a:gd name="T4" fmla="*/ 0 w 2970"/>
                <a:gd name="T5" fmla="*/ 659 h 659"/>
                <a:gd name="T6" fmla="*/ 0 w 2970"/>
                <a:gd name="T7" fmla="*/ 0 h 659"/>
                <a:gd name="T8" fmla="*/ 2970 w 2970"/>
                <a:gd name="T9" fmla="*/ 0 h 659"/>
                <a:gd name="T10" fmla="*/ 707 w 2970"/>
                <a:gd name="T11" fmla="*/ 411 h 659"/>
                <a:gd name="T12" fmla="*/ 707 w 2970"/>
                <a:gd name="T13" fmla="*/ 249 h 659"/>
                <a:gd name="T14" fmla="*/ 546 w 2970"/>
                <a:gd name="T15" fmla="*/ 249 h 659"/>
                <a:gd name="T16" fmla="*/ 546 w 2970"/>
                <a:gd name="T17" fmla="*/ 411 h 659"/>
                <a:gd name="T18" fmla="*/ 707 w 2970"/>
                <a:gd name="T19" fmla="*/ 411 h 659"/>
                <a:gd name="T20" fmla="*/ 438 w 2970"/>
                <a:gd name="T21" fmla="*/ 411 h 659"/>
                <a:gd name="T22" fmla="*/ 438 w 2970"/>
                <a:gd name="T23" fmla="*/ 249 h 659"/>
                <a:gd name="T24" fmla="*/ 276 w 2970"/>
                <a:gd name="T25" fmla="*/ 249 h 659"/>
                <a:gd name="T26" fmla="*/ 276 w 2970"/>
                <a:gd name="T27" fmla="*/ 411 h 659"/>
                <a:gd name="T28" fmla="*/ 438 w 2970"/>
                <a:gd name="T29" fmla="*/ 411 h 659"/>
                <a:gd name="T30" fmla="*/ 965 w 2970"/>
                <a:gd name="T31" fmla="*/ 411 h 659"/>
                <a:gd name="T32" fmla="*/ 965 w 2970"/>
                <a:gd name="T33" fmla="*/ 249 h 659"/>
                <a:gd name="T34" fmla="*/ 803 w 2970"/>
                <a:gd name="T35" fmla="*/ 249 h 659"/>
                <a:gd name="T36" fmla="*/ 803 w 2970"/>
                <a:gd name="T37" fmla="*/ 411 h 659"/>
                <a:gd name="T38" fmla="*/ 965 w 2970"/>
                <a:gd name="T39" fmla="*/ 41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0" h="659">
                  <a:moveTo>
                    <a:pt x="2970" y="0"/>
                  </a:moveTo>
                  <a:lnTo>
                    <a:pt x="2970" y="659"/>
                  </a:lnTo>
                  <a:lnTo>
                    <a:pt x="0" y="659"/>
                  </a:lnTo>
                  <a:lnTo>
                    <a:pt x="0" y="0"/>
                  </a:lnTo>
                  <a:lnTo>
                    <a:pt x="2970" y="0"/>
                  </a:lnTo>
                  <a:close/>
                  <a:moveTo>
                    <a:pt x="707" y="411"/>
                  </a:moveTo>
                  <a:lnTo>
                    <a:pt x="707" y="249"/>
                  </a:lnTo>
                  <a:lnTo>
                    <a:pt x="546" y="249"/>
                  </a:lnTo>
                  <a:lnTo>
                    <a:pt x="546" y="411"/>
                  </a:lnTo>
                  <a:lnTo>
                    <a:pt x="707" y="411"/>
                  </a:lnTo>
                  <a:close/>
                  <a:moveTo>
                    <a:pt x="438" y="411"/>
                  </a:moveTo>
                  <a:lnTo>
                    <a:pt x="438" y="249"/>
                  </a:lnTo>
                  <a:lnTo>
                    <a:pt x="276" y="249"/>
                  </a:lnTo>
                  <a:lnTo>
                    <a:pt x="276" y="411"/>
                  </a:lnTo>
                  <a:lnTo>
                    <a:pt x="438" y="411"/>
                  </a:lnTo>
                  <a:close/>
                  <a:moveTo>
                    <a:pt x="965" y="411"/>
                  </a:moveTo>
                  <a:lnTo>
                    <a:pt x="965" y="249"/>
                  </a:lnTo>
                  <a:lnTo>
                    <a:pt x="803" y="249"/>
                  </a:lnTo>
                  <a:lnTo>
                    <a:pt x="803" y="411"/>
                  </a:lnTo>
                  <a:lnTo>
                    <a:pt x="965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A8B37D6D-87AF-4C0D-8E23-CBA285980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188" y="438151"/>
              <a:ext cx="1301750" cy="1212850"/>
            </a:xfrm>
            <a:custGeom>
              <a:avLst/>
              <a:gdLst>
                <a:gd name="T0" fmla="*/ 3612 w 3612"/>
                <a:gd name="T1" fmla="*/ 0 h 3351"/>
                <a:gd name="T2" fmla="*/ 3612 w 3612"/>
                <a:gd name="T3" fmla="*/ 3351 h 3351"/>
                <a:gd name="T4" fmla="*/ 0 w 3612"/>
                <a:gd name="T5" fmla="*/ 3351 h 3351"/>
                <a:gd name="T6" fmla="*/ 0 w 3612"/>
                <a:gd name="T7" fmla="*/ 0 h 3351"/>
                <a:gd name="T8" fmla="*/ 3612 w 3612"/>
                <a:gd name="T9" fmla="*/ 0 h 3351"/>
                <a:gd name="T10" fmla="*/ 3471 w 3612"/>
                <a:gd name="T11" fmla="*/ 1271 h 3351"/>
                <a:gd name="T12" fmla="*/ 141 w 3612"/>
                <a:gd name="T13" fmla="*/ 1271 h 3351"/>
                <a:gd name="T14" fmla="*/ 141 w 3612"/>
                <a:gd name="T15" fmla="*/ 3210 h 3351"/>
                <a:gd name="T16" fmla="*/ 3471 w 3612"/>
                <a:gd name="T17" fmla="*/ 3210 h 3351"/>
                <a:gd name="T18" fmla="*/ 3471 w 3612"/>
                <a:gd name="T19" fmla="*/ 1271 h 3351"/>
                <a:gd name="T20" fmla="*/ 141 w 3612"/>
                <a:gd name="T21" fmla="*/ 141 h 3351"/>
                <a:gd name="T22" fmla="*/ 141 w 3612"/>
                <a:gd name="T23" fmla="*/ 1129 h 3351"/>
                <a:gd name="T24" fmla="*/ 3471 w 3612"/>
                <a:gd name="T25" fmla="*/ 1129 h 3351"/>
                <a:gd name="T26" fmla="*/ 3471 w 3612"/>
                <a:gd name="T27" fmla="*/ 141 h 3351"/>
                <a:gd name="T28" fmla="*/ 141 w 3612"/>
                <a:gd name="T29" fmla="*/ 141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3612" y="0"/>
                  </a:moveTo>
                  <a:lnTo>
                    <a:pt x="3612" y="3351"/>
                  </a:lnTo>
                  <a:lnTo>
                    <a:pt x="0" y="3351"/>
                  </a:lnTo>
                  <a:lnTo>
                    <a:pt x="0" y="0"/>
                  </a:lnTo>
                  <a:lnTo>
                    <a:pt x="3612" y="0"/>
                  </a:lnTo>
                  <a:close/>
                  <a:moveTo>
                    <a:pt x="3471" y="1271"/>
                  </a:moveTo>
                  <a:lnTo>
                    <a:pt x="141" y="1271"/>
                  </a:lnTo>
                  <a:lnTo>
                    <a:pt x="141" y="3210"/>
                  </a:lnTo>
                  <a:lnTo>
                    <a:pt x="3471" y="3210"/>
                  </a:lnTo>
                  <a:lnTo>
                    <a:pt x="3471" y="1271"/>
                  </a:lnTo>
                  <a:close/>
                  <a:moveTo>
                    <a:pt x="141" y="141"/>
                  </a:moveTo>
                  <a:lnTo>
                    <a:pt x="141" y="1129"/>
                  </a:lnTo>
                  <a:lnTo>
                    <a:pt x="3471" y="1129"/>
                  </a:lnTo>
                  <a:lnTo>
                    <a:pt x="3471" y="141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7147C181-8B2B-4C70-9A79-08A8A847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241301"/>
              <a:ext cx="1301750" cy="1212850"/>
            </a:xfrm>
            <a:custGeom>
              <a:avLst/>
              <a:gdLst>
                <a:gd name="T0" fmla="*/ 0 w 3612"/>
                <a:gd name="T1" fmla="*/ 0 h 3351"/>
                <a:gd name="T2" fmla="*/ 0 w 3612"/>
                <a:gd name="T3" fmla="*/ 424 h 3351"/>
                <a:gd name="T4" fmla="*/ 141 w 3612"/>
                <a:gd name="T5" fmla="*/ 424 h 3351"/>
                <a:gd name="T6" fmla="*/ 141 w 3612"/>
                <a:gd name="T7" fmla="*/ 141 h 3351"/>
                <a:gd name="T8" fmla="*/ 3470 w 3612"/>
                <a:gd name="T9" fmla="*/ 141 h 3351"/>
                <a:gd name="T10" fmla="*/ 3470 w 3612"/>
                <a:gd name="T11" fmla="*/ 1130 h 3351"/>
                <a:gd name="T12" fmla="*/ 3296 w 3612"/>
                <a:gd name="T13" fmla="*/ 1130 h 3351"/>
                <a:gd name="T14" fmla="*/ 3296 w 3612"/>
                <a:gd name="T15" fmla="*/ 1271 h 3351"/>
                <a:gd name="T16" fmla="*/ 3470 w 3612"/>
                <a:gd name="T17" fmla="*/ 1271 h 3351"/>
                <a:gd name="T18" fmla="*/ 3470 w 3612"/>
                <a:gd name="T19" fmla="*/ 3210 h 3351"/>
                <a:gd name="T20" fmla="*/ 3296 w 3612"/>
                <a:gd name="T21" fmla="*/ 3210 h 3351"/>
                <a:gd name="T22" fmla="*/ 3296 w 3612"/>
                <a:gd name="T23" fmla="*/ 3351 h 3351"/>
                <a:gd name="T24" fmla="*/ 3612 w 3612"/>
                <a:gd name="T25" fmla="*/ 3351 h 3351"/>
                <a:gd name="T26" fmla="*/ 3612 w 3612"/>
                <a:gd name="T27" fmla="*/ 0 h 3351"/>
                <a:gd name="T28" fmla="*/ 0 w 3612"/>
                <a:gd name="T29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2" h="3351">
                  <a:moveTo>
                    <a:pt x="0" y="0"/>
                  </a:moveTo>
                  <a:lnTo>
                    <a:pt x="0" y="424"/>
                  </a:lnTo>
                  <a:lnTo>
                    <a:pt x="141" y="424"/>
                  </a:lnTo>
                  <a:lnTo>
                    <a:pt x="141" y="141"/>
                  </a:lnTo>
                  <a:lnTo>
                    <a:pt x="3470" y="141"/>
                  </a:lnTo>
                  <a:lnTo>
                    <a:pt x="3470" y="1130"/>
                  </a:lnTo>
                  <a:lnTo>
                    <a:pt x="3296" y="1130"/>
                  </a:lnTo>
                  <a:lnTo>
                    <a:pt x="3296" y="1271"/>
                  </a:lnTo>
                  <a:lnTo>
                    <a:pt x="3470" y="1271"/>
                  </a:lnTo>
                  <a:lnTo>
                    <a:pt x="3470" y="3210"/>
                  </a:lnTo>
                  <a:lnTo>
                    <a:pt x="3296" y="3210"/>
                  </a:lnTo>
                  <a:lnTo>
                    <a:pt x="3296" y="3351"/>
                  </a:lnTo>
                  <a:lnTo>
                    <a:pt x="3612" y="3351"/>
                  </a:lnTo>
                  <a:lnTo>
                    <a:pt x="36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59947912-2527-475F-84C6-54EEC109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1157288"/>
              <a:ext cx="165100" cy="165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446AA061-4F7C-4E20-9797-778B114A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1071563"/>
              <a:ext cx="65088" cy="65088"/>
            </a:xfrm>
            <a:custGeom>
              <a:avLst/>
              <a:gdLst>
                <a:gd name="T0" fmla="*/ 91 w 181"/>
                <a:gd name="T1" fmla="*/ 181 h 181"/>
                <a:gd name="T2" fmla="*/ 0 w 181"/>
                <a:gd name="T3" fmla="*/ 90 h 181"/>
                <a:gd name="T4" fmla="*/ 91 w 181"/>
                <a:gd name="T5" fmla="*/ 0 h 181"/>
                <a:gd name="T6" fmla="*/ 181 w 181"/>
                <a:gd name="T7" fmla="*/ 90 h 181"/>
                <a:gd name="T8" fmla="*/ 91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91" y="181"/>
                  </a:moveTo>
                  <a:cubicBezTo>
                    <a:pt x="41" y="181"/>
                    <a:pt x="0" y="141"/>
                    <a:pt x="0" y="90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1" y="0"/>
                    <a:pt x="181" y="41"/>
                    <a:pt x="181" y="90"/>
                  </a:cubicBezTo>
                  <a:cubicBezTo>
                    <a:pt x="181" y="141"/>
                    <a:pt x="141" y="181"/>
                    <a:pt x="9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1EBCA0A5-0817-4D8F-9A72-2D351B71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1328738"/>
              <a:ext cx="104775" cy="104775"/>
            </a:xfrm>
            <a:custGeom>
              <a:avLst/>
              <a:gdLst>
                <a:gd name="T0" fmla="*/ 92 w 290"/>
                <a:gd name="T1" fmla="*/ 29 h 289"/>
                <a:gd name="T2" fmla="*/ 261 w 290"/>
                <a:gd name="T3" fmla="*/ 91 h 289"/>
                <a:gd name="T4" fmla="*/ 198 w 290"/>
                <a:gd name="T5" fmla="*/ 260 h 289"/>
                <a:gd name="T6" fmla="*/ 30 w 290"/>
                <a:gd name="T7" fmla="*/ 198 h 289"/>
                <a:gd name="T8" fmla="*/ 92 w 290"/>
                <a:gd name="T9" fmla="*/ 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89">
                  <a:moveTo>
                    <a:pt x="92" y="29"/>
                  </a:moveTo>
                  <a:cubicBezTo>
                    <a:pt x="156" y="0"/>
                    <a:pt x="232" y="28"/>
                    <a:pt x="261" y="91"/>
                  </a:cubicBezTo>
                  <a:cubicBezTo>
                    <a:pt x="290" y="155"/>
                    <a:pt x="262" y="231"/>
                    <a:pt x="198" y="260"/>
                  </a:cubicBezTo>
                  <a:cubicBezTo>
                    <a:pt x="134" y="289"/>
                    <a:pt x="59" y="262"/>
                    <a:pt x="30" y="198"/>
                  </a:cubicBezTo>
                  <a:cubicBezTo>
                    <a:pt x="0" y="134"/>
                    <a:pt x="28" y="59"/>
                    <a:pt x="9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0FFECD3A-5F57-4E90-8B2C-5E136E5A3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966788"/>
              <a:ext cx="542925" cy="546100"/>
            </a:xfrm>
            <a:custGeom>
              <a:avLst/>
              <a:gdLst>
                <a:gd name="T0" fmla="*/ 143 w 1509"/>
                <a:gd name="T1" fmla="*/ 646 h 1508"/>
                <a:gd name="T2" fmla="*/ 246 w 1509"/>
                <a:gd name="T3" fmla="*/ 398 h 1508"/>
                <a:gd name="T4" fmla="*/ 145 w 1509"/>
                <a:gd name="T5" fmla="*/ 296 h 1508"/>
                <a:gd name="T6" fmla="*/ 297 w 1509"/>
                <a:gd name="T7" fmla="*/ 145 h 1508"/>
                <a:gd name="T8" fmla="*/ 398 w 1509"/>
                <a:gd name="T9" fmla="*/ 246 h 1508"/>
                <a:gd name="T10" fmla="*/ 647 w 1509"/>
                <a:gd name="T11" fmla="*/ 143 h 1508"/>
                <a:gd name="T12" fmla="*/ 647 w 1509"/>
                <a:gd name="T13" fmla="*/ 0 h 1508"/>
                <a:gd name="T14" fmla="*/ 862 w 1509"/>
                <a:gd name="T15" fmla="*/ 0 h 1508"/>
                <a:gd name="T16" fmla="*/ 862 w 1509"/>
                <a:gd name="T17" fmla="*/ 143 h 1508"/>
                <a:gd name="T18" fmla="*/ 1111 w 1509"/>
                <a:gd name="T19" fmla="*/ 246 h 1508"/>
                <a:gd name="T20" fmla="*/ 1212 w 1509"/>
                <a:gd name="T21" fmla="*/ 145 h 1508"/>
                <a:gd name="T22" fmla="*/ 1364 w 1509"/>
                <a:gd name="T23" fmla="*/ 296 h 1508"/>
                <a:gd name="T24" fmla="*/ 1262 w 1509"/>
                <a:gd name="T25" fmla="*/ 398 h 1508"/>
                <a:gd name="T26" fmla="*/ 1366 w 1509"/>
                <a:gd name="T27" fmla="*/ 646 h 1508"/>
                <a:gd name="T28" fmla="*/ 1509 w 1509"/>
                <a:gd name="T29" fmla="*/ 646 h 1508"/>
                <a:gd name="T30" fmla="*/ 1509 w 1509"/>
                <a:gd name="T31" fmla="*/ 861 h 1508"/>
                <a:gd name="T32" fmla="*/ 1366 w 1509"/>
                <a:gd name="T33" fmla="*/ 861 h 1508"/>
                <a:gd name="T34" fmla="*/ 1262 w 1509"/>
                <a:gd name="T35" fmla="*/ 1110 h 1508"/>
                <a:gd name="T36" fmla="*/ 1364 w 1509"/>
                <a:gd name="T37" fmla="*/ 1211 h 1508"/>
                <a:gd name="T38" fmla="*/ 1212 w 1509"/>
                <a:gd name="T39" fmla="*/ 1363 h 1508"/>
                <a:gd name="T40" fmla="*/ 1111 w 1509"/>
                <a:gd name="T41" fmla="*/ 1262 h 1508"/>
                <a:gd name="T42" fmla="*/ 862 w 1509"/>
                <a:gd name="T43" fmla="*/ 1365 h 1508"/>
                <a:gd name="T44" fmla="*/ 862 w 1509"/>
                <a:gd name="T45" fmla="*/ 1508 h 1508"/>
                <a:gd name="T46" fmla="*/ 647 w 1509"/>
                <a:gd name="T47" fmla="*/ 1508 h 1508"/>
                <a:gd name="T48" fmla="*/ 647 w 1509"/>
                <a:gd name="T49" fmla="*/ 1365 h 1508"/>
                <a:gd name="T50" fmla="*/ 398 w 1509"/>
                <a:gd name="T51" fmla="*/ 1262 h 1508"/>
                <a:gd name="T52" fmla="*/ 297 w 1509"/>
                <a:gd name="T53" fmla="*/ 1363 h 1508"/>
                <a:gd name="T54" fmla="*/ 145 w 1509"/>
                <a:gd name="T55" fmla="*/ 1211 h 1508"/>
                <a:gd name="T56" fmla="*/ 246 w 1509"/>
                <a:gd name="T57" fmla="*/ 1110 h 1508"/>
                <a:gd name="T58" fmla="*/ 143 w 1509"/>
                <a:gd name="T59" fmla="*/ 861 h 1508"/>
                <a:gd name="T60" fmla="*/ 0 w 1509"/>
                <a:gd name="T61" fmla="*/ 861 h 1508"/>
                <a:gd name="T62" fmla="*/ 0 w 1509"/>
                <a:gd name="T63" fmla="*/ 646 h 1508"/>
                <a:gd name="T64" fmla="*/ 143 w 1509"/>
                <a:gd name="T65" fmla="*/ 646 h 1508"/>
                <a:gd name="T66" fmla="*/ 755 w 1509"/>
                <a:gd name="T67" fmla="*/ 1244 h 1508"/>
                <a:gd name="T68" fmla="*/ 1245 w 1509"/>
                <a:gd name="T69" fmla="*/ 754 h 1508"/>
                <a:gd name="T70" fmla="*/ 755 w 1509"/>
                <a:gd name="T71" fmla="*/ 263 h 1508"/>
                <a:gd name="T72" fmla="*/ 264 w 1509"/>
                <a:gd name="T73" fmla="*/ 754 h 1508"/>
                <a:gd name="T74" fmla="*/ 755 w 1509"/>
                <a:gd name="T75" fmla="*/ 1244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9" h="1508">
                  <a:moveTo>
                    <a:pt x="143" y="646"/>
                  </a:moveTo>
                  <a:cubicBezTo>
                    <a:pt x="159" y="555"/>
                    <a:pt x="195" y="471"/>
                    <a:pt x="246" y="398"/>
                  </a:cubicBezTo>
                  <a:lnTo>
                    <a:pt x="145" y="296"/>
                  </a:lnTo>
                  <a:lnTo>
                    <a:pt x="297" y="145"/>
                  </a:lnTo>
                  <a:lnTo>
                    <a:pt x="398" y="246"/>
                  </a:lnTo>
                  <a:cubicBezTo>
                    <a:pt x="471" y="194"/>
                    <a:pt x="556" y="159"/>
                    <a:pt x="647" y="143"/>
                  </a:cubicBezTo>
                  <a:lnTo>
                    <a:pt x="647" y="0"/>
                  </a:lnTo>
                  <a:lnTo>
                    <a:pt x="862" y="0"/>
                  </a:lnTo>
                  <a:lnTo>
                    <a:pt x="862" y="143"/>
                  </a:lnTo>
                  <a:cubicBezTo>
                    <a:pt x="953" y="159"/>
                    <a:pt x="1038" y="194"/>
                    <a:pt x="1111" y="246"/>
                  </a:cubicBezTo>
                  <a:lnTo>
                    <a:pt x="1212" y="145"/>
                  </a:lnTo>
                  <a:lnTo>
                    <a:pt x="1364" y="296"/>
                  </a:lnTo>
                  <a:lnTo>
                    <a:pt x="1262" y="398"/>
                  </a:lnTo>
                  <a:cubicBezTo>
                    <a:pt x="1314" y="471"/>
                    <a:pt x="1350" y="555"/>
                    <a:pt x="1366" y="646"/>
                  </a:cubicBezTo>
                  <a:lnTo>
                    <a:pt x="1509" y="646"/>
                  </a:lnTo>
                  <a:lnTo>
                    <a:pt x="1509" y="861"/>
                  </a:lnTo>
                  <a:lnTo>
                    <a:pt x="1366" y="861"/>
                  </a:lnTo>
                  <a:cubicBezTo>
                    <a:pt x="1350" y="952"/>
                    <a:pt x="1314" y="1037"/>
                    <a:pt x="1262" y="1110"/>
                  </a:cubicBezTo>
                  <a:lnTo>
                    <a:pt x="1364" y="1211"/>
                  </a:lnTo>
                  <a:lnTo>
                    <a:pt x="1212" y="1363"/>
                  </a:lnTo>
                  <a:lnTo>
                    <a:pt x="1111" y="1262"/>
                  </a:lnTo>
                  <a:cubicBezTo>
                    <a:pt x="1038" y="1313"/>
                    <a:pt x="953" y="1349"/>
                    <a:pt x="862" y="1365"/>
                  </a:cubicBezTo>
                  <a:lnTo>
                    <a:pt x="862" y="1508"/>
                  </a:lnTo>
                  <a:lnTo>
                    <a:pt x="647" y="1508"/>
                  </a:lnTo>
                  <a:lnTo>
                    <a:pt x="647" y="1365"/>
                  </a:lnTo>
                  <a:cubicBezTo>
                    <a:pt x="556" y="1349"/>
                    <a:pt x="471" y="1313"/>
                    <a:pt x="398" y="1262"/>
                  </a:cubicBezTo>
                  <a:lnTo>
                    <a:pt x="297" y="1363"/>
                  </a:lnTo>
                  <a:lnTo>
                    <a:pt x="145" y="1211"/>
                  </a:lnTo>
                  <a:lnTo>
                    <a:pt x="246" y="1110"/>
                  </a:lnTo>
                  <a:cubicBezTo>
                    <a:pt x="195" y="1037"/>
                    <a:pt x="159" y="952"/>
                    <a:pt x="143" y="861"/>
                  </a:cubicBezTo>
                  <a:lnTo>
                    <a:pt x="0" y="861"/>
                  </a:lnTo>
                  <a:lnTo>
                    <a:pt x="0" y="646"/>
                  </a:lnTo>
                  <a:lnTo>
                    <a:pt x="143" y="646"/>
                  </a:lnTo>
                  <a:close/>
                  <a:moveTo>
                    <a:pt x="755" y="1244"/>
                  </a:moveTo>
                  <a:cubicBezTo>
                    <a:pt x="1025" y="1244"/>
                    <a:pt x="1245" y="1025"/>
                    <a:pt x="1245" y="754"/>
                  </a:cubicBezTo>
                  <a:cubicBezTo>
                    <a:pt x="1245" y="483"/>
                    <a:pt x="1025" y="263"/>
                    <a:pt x="755" y="263"/>
                  </a:cubicBezTo>
                  <a:cubicBezTo>
                    <a:pt x="484" y="263"/>
                    <a:pt x="264" y="483"/>
                    <a:pt x="264" y="754"/>
                  </a:cubicBezTo>
                  <a:cubicBezTo>
                    <a:pt x="264" y="1025"/>
                    <a:pt x="484" y="1244"/>
                    <a:pt x="755" y="1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9A4A4219-2748-463C-B492-359DADDE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1231901"/>
              <a:ext cx="296863" cy="157163"/>
            </a:xfrm>
            <a:custGeom>
              <a:avLst/>
              <a:gdLst>
                <a:gd name="T0" fmla="*/ 662 w 821"/>
                <a:gd name="T1" fmla="*/ 300 h 437"/>
                <a:gd name="T2" fmla="*/ 300 w 821"/>
                <a:gd name="T3" fmla="*/ 167 h 437"/>
                <a:gd name="T4" fmla="*/ 141 w 821"/>
                <a:gd name="T5" fmla="*/ 430 h 437"/>
                <a:gd name="T6" fmla="*/ 69 w 821"/>
                <a:gd name="T7" fmla="*/ 437 h 437"/>
                <a:gd name="T8" fmla="*/ 74 w 821"/>
                <a:gd name="T9" fmla="*/ 352 h 437"/>
                <a:gd name="T10" fmla="*/ 0 w 821"/>
                <a:gd name="T11" fmla="*/ 325 h 437"/>
                <a:gd name="T12" fmla="*/ 41 w 821"/>
                <a:gd name="T13" fmla="*/ 213 h 437"/>
                <a:gd name="T14" fmla="*/ 116 w 821"/>
                <a:gd name="T15" fmla="*/ 240 h 437"/>
                <a:gd name="T16" fmla="*/ 218 w 821"/>
                <a:gd name="T17" fmla="*/ 130 h 437"/>
                <a:gd name="T18" fmla="*/ 184 w 821"/>
                <a:gd name="T19" fmla="*/ 58 h 437"/>
                <a:gd name="T20" fmla="*/ 293 w 821"/>
                <a:gd name="T21" fmla="*/ 8 h 437"/>
                <a:gd name="T22" fmla="*/ 326 w 821"/>
                <a:gd name="T23" fmla="*/ 80 h 437"/>
                <a:gd name="T24" fmla="*/ 476 w 821"/>
                <a:gd name="T25" fmla="*/ 75 h 437"/>
                <a:gd name="T26" fmla="*/ 504 w 821"/>
                <a:gd name="T27" fmla="*/ 0 h 437"/>
                <a:gd name="T28" fmla="*/ 616 w 821"/>
                <a:gd name="T29" fmla="*/ 41 h 437"/>
                <a:gd name="T30" fmla="*/ 588 w 821"/>
                <a:gd name="T31" fmla="*/ 116 h 437"/>
                <a:gd name="T32" fmla="*/ 699 w 821"/>
                <a:gd name="T33" fmla="*/ 218 h 437"/>
                <a:gd name="T34" fmla="*/ 771 w 821"/>
                <a:gd name="T35" fmla="*/ 185 h 437"/>
                <a:gd name="T36" fmla="*/ 821 w 821"/>
                <a:gd name="T37" fmla="*/ 293 h 437"/>
                <a:gd name="T38" fmla="*/ 749 w 821"/>
                <a:gd name="T39" fmla="*/ 327 h 437"/>
                <a:gd name="T40" fmla="*/ 759 w 821"/>
                <a:gd name="T41" fmla="*/ 393 h 437"/>
                <a:gd name="T42" fmla="*/ 687 w 821"/>
                <a:gd name="T43" fmla="*/ 399 h 437"/>
                <a:gd name="T44" fmla="*/ 662 w 821"/>
                <a:gd name="T45" fmla="*/ 30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7">
                  <a:moveTo>
                    <a:pt x="662" y="300"/>
                  </a:moveTo>
                  <a:cubicBezTo>
                    <a:pt x="599" y="164"/>
                    <a:pt x="437" y="103"/>
                    <a:pt x="300" y="167"/>
                  </a:cubicBezTo>
                  <a:cubicBezTo>
                    <a:pt x="195" y="215"/>
                    <a:pt x="135" y="322"/>
                    <a:pt x="141" y="430"/>
                  </a:cubicBezTo>
                  <a:lnTo>
                    <a:pt x="69" y="437"/>
                  </a:lnTo>
                  <a:cubicBezTo>
                    <a:pt x="68" y="408"/>
                    <a:pt x="69" y="380"/>
                    <a:pt x="74" y="352"/>
                  </a:cubicBezTo>
                  <a:lnTo>
                    <a:pt x="0" y="325"/>
                  </a:lnTo>
                  <a:lnTo>
                    <a:pt x="41" y="213"/>
                  </a:lnTo>
                  <a:lnTo>
                    <a:pt x="116" y="240"/>
                  </a:lnTo>
                  <a:cubicBezTo>
                    <a:pt x="141" y="197"/>
                    <a:pt x="175" y="160"/>
                    <a:pt x="218" y="130"/>
                  </a:cubicBezTo>
                  <a:lnTo>
                    <a:pt x="184" y="58"/>
                  </a:lnTo>
                  <a:lnTo>
                    <a:pt x="293" y="8"/>
                  </a:lnTo>
                  <a:lnTo>
                    <a:pt x="326" y="80"/>
                  </a:lnTo>
                  <a:cubicBezTo>
                    <a:pt x="376" y="67"/>
                    <a:pt x="427" y="65"/>
                    <a:pt x="476" y="75"/>
                  </a:cubicBezTo>
                  <a:lnTo>
                    <a:pt x="504" y="0"/>
                  </a:lnTo>
                  <a:lnTo>
                    <a:pt x="616" y="41"/>
                  </a:lnTo>
                  <a:lnTo>
                    <a:pt x="588" y="116"/>
                  </a:lnTo>
                  <a:cubicBezTo>
                    <a:pt x="631" y="141"/>
                    <a:pt x="669" y="176"/>
                    <a:pt x="699" y="218"/>
                  </a:cubicBezTo>
                  <a:lnTo>
                    <a:pt x="771" y="185"/>
                  </a:lnTo>
                  <a:lnTo>
                    <a:pt x="821" y="293"/>
                  </a:lnTo>
                  <a:lnTo>
                    <a:pt x="749" y="327"/>
                  </a:lnTo>
                  <a:cubicBezTo>
                    <a:pt x="754" y="349"/>
                    <a:pt x="758" y="371"/>
                    <a:pt x="759" y="393"/>
                  </a:cubicBezTo>
                  <a:lnTo>
                    <a:pt x="687" y="399"/>
                  </a:lnTo>
                  <a:cubicBezTo>
                    <a:pt x="685" y="366"/>
                    <a:pt x="677" y="332"/>
                    <a:pt x="662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672FB0C1-BDBC-4BA9-80F7-33C2C95A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1373188"/>
              <a:ext cx="296863" cy="158750"/>
            </a:xfrm>
            <a:custGeom>
              <a:avLst/>
              <a:gdLst>
                <a:gd name="T0" fmla="*/ 751 w 821"/>
                <a:gd name="T1" fmla="*/ 0 h 436"/>
                <a:gd name="T2" fmla="*/ 746 w 821"/>
                <a:gd name="T3" fmla="*/ 84 h 436"/>
                <a:gd name="T4" fmla="*/ 821 w 821"/>
                <a:gd name="T5" fmla="*/ 111 h 436"/>
                <a:gd name="T6" fmla="*/ 779 w 821"/>
                <a:gd name="T7" fmla="*/ 223 h 436"/>
                <a:gd name="T8" fmla="*/ 705 w 821"/>
                <a:gd name="T9" fmla="*/ 196 h 436"/>
                <a:gd name="T10" fmla="*/ 603 w 821"/>
                <a:gd name="T11" fmla="*/ 306 h 436"/>
                <a:gd name="T12" fmla="*/ 636 w 821"/>
                <a:gd name="T13" fmla="*/ 378 h 436"/>
                <a:gd name="T14" fmla="*/ 528 w 821"/>
                <a:gd name="T15" fmla="*/ 428 h 436"/>
                <a:gd name="T16" fmla="*/ 494 w 821"/>
                <a:gd name="T17" fmla="*/ 356 h 436"/>
                <a:gd name="T18" fmla="*/ 344 w 821"/>
                <a:gd name="T19" fmla="*/ 362 h 436"/>
                <a:gd name="T20" fmla="*/ 317 w 821"/>
                <a:gd name="T21" fmla="*/ 436 h 436"/>
                <a:gd name="T22" fmla="*/ 204 w 821"/>
                <a:gd name="T23" fmla="*/ 395 h 436"/>
                <a:gd name="T24" fmla="*/ 232 w 821"/>
                <a:gd name="T25" fmla="*/ 320 h 436"/>
                <a:gd name="T26" fmla="*/ 122 w 821"/>
                <a:gd name="T27" fmla="*/ 218 h 436"/>
                <a:gd name="T28" fmla="*/ 50 w 821"/>
                <a:gd name="T29" fmla="*/ 252 h 436"/>
                <a:gd name="T30" fmla="*/ 0 w 821"/>
                <a:gd name="T31" fmla="*/ 143 h 436"/>
                <a:gd name="T32" fmla="*/ 72 w 821"/>
                <a:gd name="T33" fmla="*/ 110 h 436"/>
                <a:gd name="T34" fmla="*/ 61 w 821"/>
                <a:gd name="T35" fmla="*/ 44 h 436"/>
                <a:gd name="T36" fmla="*/ 133 w 821"/>
                <a:gd name="T37" fmla="*/ 37 h 436"/>
                <a:gd name="T38" fmla="*/ 158 w 821"/>
                <a:gd name="T39" fmla="*/ 136 h 436"/>
                <a:gd name="T40" fmla="*/ 520 w 821"/>
                <a:gd name="T41" fmla="*/ 270 h 436"/>
                <a:gd name="T42" fmla="*/ 679 w 821"/>
                <a:gd name="T43" fmla="*/ 6 h 436"/>
                <a:gd name="T44" fmla="*/ 751 w 821"/>
                <a:gd name="T4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1" h="436">
                  <a:moveTo>
                    <a:pt x="751" y="0"/>
                  </a:moveTo>
                  <a:cubicBezTo>
                    <a:pt x="753" y="28"/>
                    <a:pt x="751" y="56"/>
                    <a:pt x="746" y="84"/>
                  </a:cubicBezTo>
                  <a:lnTo>
                    <a:pt x="821" y="111"/>
                  </a:lnTo>
                  <a:lnTo>
                    <a:pt x="779" y="223"/>
                  </a:lnTo>
                  <a:lnTo>
                    <a:pt x="705" y="196"/>
                  </a:lnTo>
                  <a:cubicBezTo>
                    <a:pt x="680" y="239"/>
                    <a:pt x="646" y="277"/>
                    <a:pt x="603" y="306"/>
                  </a:cubicBezTo>
                  <a:lnTo>
                    <a:pt x="636" y="378"/>
                  </a:lnTo>
                  <a:lnTo>
                    <a:pt x="528" y="428"/>
                  </a:lnTo>
                  <a:lnTo>
                    <a:pt x="494" y="356"/>
                  </a:lnTo>
                  <a:cubicBezTo>
                    <a:pt x="444" y="369"/>
                    <a:pt x="393" y="371"/>
                    <a:pt x="344" y="362"/>
                  </a:cubicBezTo>
                  <a:lnTo>
                    <a:pt x="317" y="436"/>
                  </a:lnTo>
                  <a:lnTo>
                    <a:pt x="204" y="395"/>
                  </a:lnTo>
                  <a:lnTo>
                    <a:pt x="232" y="320"/>
                  </a:lnTo>
                  <a:cubicBezTo>
                    <a:pt x="189" y="295"/>
                    <a:pt x="151" y="261"/>
                    <a:pt x="122" y="218"/>
                  </a:cubicBezTo>
                  <a:lnTo>
                    <a:pt x="50" y="252"/>
                  </a:lnTo>
                  <a:lnTo>
                    <a:pt x="0" y="143"/>
                  </a:lnTo>
                  <a:lnTo>
                    <a:pt x="72" y="110"/>
                  </a:lnTo>
                  <a:cubicBezTo>
                    <a:pt x="66" y="88"/>
                    <a:pt x="63" y="66"/>
                    <a:pt x="61" y="44"/>
                  </a:cubicBezTo>
                  <a:lnTo>
                    <a:pt x="133" y="37"/>
                  </a:lnTo>
                  <a:cubicBezTo>
                    <a:pt x="136" y="71"/>
                    <a:pt x="144" y="104"/>
                    <a:pt x="158" y="136"/>
                  </a:cubicBezTo>
                  <a:cubicBezTo>
                    <a:pt x="221" y="273"/>
                    <a:pt x="383" y="333"/>
                    <a:pt x="520" y="270"/>
                  </a:cubicBezTo>
                  <a:cubicBezTo>
                    <a:pt x="625" y="221"/>
                    <a:pt x="685" y="115"/>
                    <a:pt x="679" y="6"/>
                  </a:cubicBezTo>
                  <a:lnTo>
                    <a:pt x="7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6DFBE37B-374D-4B52-8CAB-EA42B95CC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363" y="996951"/>
              <a:ext cx="214313" cy="214313"/>
            </a:xfrm>
            <a:custGeom>
              <a:avLst/>
              <a:gdLst>
                <a:gd name="T0" fmla="*/ 157 w 596"/>
                <a:gd name="T1" fmla="*/ 498 h 595"/>
                <a:gd name="T2" fmla="*/ 117 w 596"/>
                <a:gd name="T3" fmla="*/ 538 h 595"/>
                <a:gd name="T4" fmla="*/ 57 w 596"/>
                <a:gd name="T5" fmla="*/ 478 h 595"/>
                <a:gd name="T6" fmla="*/ 97 w 596"/>
                <a:gd name="T7" fmla="*/ 438 h 595"/>
                <a:gd name="T8" fmla="*/ 56 w 596"/>
                <a:gd name="T9" fmla="*/ 340 h 595"/>
                <a:gd name="T10" fmla="*/ 0 w 596"/>
                <a:gd name="T11" fmla="*/ 340 h 595"/>
                <a:gd name="T12" fmla="*/ 0 w 596"/>
                <a:gd name="T13" fmla="*/ 255 h 595"/>
                <a:gd name="T14" fmla="*/ 56 w 596"/>
                <a:gd name="T15" fmla="*/ 255 h 595"/>
                <a:gd name="T16" fmla="*/ 97 w 596"/>
                <a:gd name="T17" fmla="*/ 157 h 595"/>
                <a:gd name="T18" fmla="*/ 57 w 596"/>
                <a:gd name="T19" fmla="*/ 117 h 595"/>
                <a:gd name="T20" fmla="*/ 117 w 596"/>
                <a:gd name="T21" fmla="*/ 57 h 595"/>
                <a:gd name="T22" fmla="*/ 157 w 596"/>
                <a:gd name="T23" fmla="*/ 97 h 595"/>
                <a:gd name="T24" fmla="*/ 255 w 596"/>
                <a:gd name="T25" fmla="*/ 56 h 595"/>
                <a:gd name="T26" fmla="*/ 255 w 596"/>
                <a:gd name="T27" fmla="*/ 0 h 595"/>
                <a:gd name="T28" fmla="*/ 340 w 596"/>
                <a:gd name="T29" fmla="*/ 0 h 595"/>
                <a:gd name="T30" fmla="*/ 340 w 596"/>
                <a:gd name="T31" fmla="*/ 56 h 595"/>
                <a:gd name="T32" fmla="*/ 438 w 596"/>
                <a:gd name="T33" fmla="*/ 97 h 595"/>
                <a:gd name="T34" fmla="*/ 478 w 596"/>
                <a:gd name="T35" fmla="*/ 57 h 595"/>
                <a:gd name="T36" fmla="*/ 538 w 596"/>
                <a:gd name="T37" fmla="*/ 117 h 595"/>
                <a:gd name="T38" fmla="*/ 498 w 596"/>
                <a:gd name="T39" fmla="*/ 157 h 595"/>
                <a:gd name="T40" fmla="*/ 539 w 596"/>
                <a:gd name="T41" fmla="*/ 255 h 595"/>
                <a:gd name="T42" fmla="*/ 596 w 596"/>
                <a:gd name="T43" fmla="*/ 255 h 595"/>
                <a:gd name="T44" fmla="*/ 596 w 596"/>
                <a:gd name="T45" fmla="*/ 340 h 595"/>
                <a:gd name="T46" fmla="*/ 539 w 596"/>
                <a:gd name="T47" fmla="*/ 340 h 595"/>
                <a:gd name="T48" fmla="*/ 498 w 596"/>
                <a:gd name="T49" fmla="*/ 438 h 595"/>
                <a:gd name="T50" fmla="*/ 538 w 596"/>
                <a:gd name="T51" fmla="*/ 478 h 595"/>
                <a:gd name="T52" fmla="*/ 478 w 596"/>
                <a:gd name="T53" fmla="*/ 538 h 595"/>
                <a:gd name="T54" fmla="*/ 438 w 596"/>
                <a:gd name="T55" fmla="*/ 498 h 595"/>
                <a:gd name="T56" fmla="*/ 340 w 596"/>
                <a:gd name="T57" fmla="*/ 539 h 595"/>
                <a:gd name="T58" fmla="*/ 340 w 596"/>
                <a:gd name="T59" fmla="*/ 595 h 595"/>
                <a:gd name="T60" fmla="*/ 255 w 596"/>
                <a:gd name="T61" fmla="*/ 595 h 595"/>
                <a:gd name="T62" fmla="*/ 255 w 596"/>
                <a:gd name="T63" fmla="*/ 539 h 595"/>
                <a:gd name="T64" fmla="*/ 157 w 596"/>
                <a:gd name="T65" fmla="*/ 498 h 595"/>
                <a:gd name="T66" fmla="*/ 298 w 596"/>
                <a:gd name="T67" fmla="*/ 104 h 595"/>
                <a:gd name="T68" fmla="*/ 104 w 596"/>
                <a:gd name="T69" fmla="*/ 297 h 595"/>
                <a:gd name="T70" fmla="*/ 298 w 596"/>
                <a:gd name="T71" fmla="*/ 491 h 595"/>
                <a:gd name="T72" fmla="*/ 491 w 596"/>
                <a:gd name="T73" fmla="*/ 297 h 595"/>
                <a:gd name="T74" fmla="*/ 298 w 596"/>
                <a:gd name="T75" fmla="*/ 10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595">
                  <a:moveTo>
                    <a:pt x="157" y="498"/>
                  </a:moveTo>
                  <a:lnTo>
                    <a:pt x="117" y="538"/>
                  </a:lnTo>
                  <a:lnTo>
                    <a:pt x="57" y="478"/>
                  </a:lnTo>
                  <a:lnTo>
                    <a:pt x="97" y="438"/>
                  </a:lnTo>
                  <a:cubicBezTo>
                    <a:pt x="77" y="410"/>
                    <a:pt x="63" y="376"/>
                    <a:pt x="56" y="340"/>
                  </a:cubicBezTo>
                  <a:lnTo>
                    <a:pt x="0" y="340"/>
                  </a:lnTo>
                  <a:lnTo>
                    <a:pt x="0" y="255"/>
                  </a:lnTo>
                  <a:lnTo>
                    <a:pt x="56" y="255"/>
                  </a:lnTo>
                  <a:cubicBezTo>
                    <a:pt x="63" y="219"/>
                    <a:pt x="77" y="186"/>
                    <a:pt x="97" y="157"/>
                  </a:cubicBezTo>
                  <a:lnTo>
                    <a:pt x="57" y="117"/>
                  </a:lnTo>
                  <a:lnTo>
                    <a:pt x="117" y="57"/>
                  </a:lnTo>
                  <a:lnTo>
                    <a:pt x="157" y="97"/>
                  </a:lnTo>
                  <a:cubicBezTo>
                    <a:pt x="186" y="77"/>
                    <a:pt x="219" y="63"/>
                    <a:pt x="255" y="56"/>
                  </a:cubicBezTo>
                  <a:lnTo>
                    <a:pt x="255" y="0"/>
                  </a:lnTo>
                  <a:lnTo>
                    <a:pt x="340" y="0"/>
                  </a:lnTo>
                  <a:lnTo>
                    <a:pt x="340" y="56"/>
                  </a:lnTo>
                  <a:cubicBezTo>
                    <a:pt x="376" y="63"/>
                    <a:pt x="410" y="77"/>
                    <a:pt x="438" y="97"/>
                  </a:cubicBezTo>
                  <a:lnTo>
                    <a:pt x="478" y="57"/>
                  </a:lnTo>
                  <a:lnTo>
                    <a:pt x="538" y="117"/>
                  </a:lnTo>
                  <a:lnTo>
                    <a:pt x="498" y="157"/>
                  </a:lnTo>
                  <a:cubicBezTo>
                    <a:pt x="519" y="186"/>
                    <a:pt x="533" y="219"/>
                    <a:pt x="539" y="255"/>
                  </a:cubicBezTo>
                  <a:lnTo>
                    <a:pt x="596" y="255"/>
                  </a:lnTo>
                  <a:lnTo>
                    <a:pt x="596" y="340"/>
                  </a:lnTo>
                  <a:lnTo>
                    <a:pt x="539" y="340"/>
                  </a:lnTo>
                  <a:cubicBezTo>
                    <a:pt x="533" y="376"/>
                    <a:pt x="519" y="410"/>
                    <a:pt x="498" y="438"/>
                  </a:cubicBezTo>
                  <a:lnTo>
                    <a:pt x="538" y="478"/>
                  </a:lnTo>
                  <a:lnTo>
                    <a:pt x="478" y="538"/>
                  </a:lnTo>
                  <a:lnTo>
                    <a:pt x="438" y="498"/>
                  </a:lnTo>
                  <a:cubicBezTo>
                    <a:pt x="410" y="519"/>
                    <a:pt x="376" y="533"/>
                    <a:pt x="340" y="539"/>
                  </a:cubicBezTo>
                  <a:lnTo>
                    <a:pt x="340" y="595"/>
                  </a:lnTo>
                  <a:lnTo>
                    <a:pt x="255" y="595"/>
                  </a:lnTo>
                  <a:lnTo>
                    <a:pt x="255" y="539"/>
                  </a:lnTo>
                  <a:cubicBezTo>
                    <a:pt x="219" y="533"/>
                    <a:pt x="186" y="519"/>
                    <a:pt x="157" y="498"/>
                  </a:cubicBezTo>
                  <a:close/>
                  <a:moveTo>
                    <a:pt x="298" y="104"/>
                  </a:moveTo>
                  <a:cubicBezTo>
                    <a:pt x="191" y="104"/>
                    <a:pt x="104" y="191"/>
                    <a:pt x="104" y="297"/>
                  </a:cubicBezTo>
                  <a:cubicBezTo>
                    <a:pt x="104" y="404"/>
                    <a:pt x="191" y="491"/>
                    <a:pt x="298" y="491"/>
                  </a:cubicBezTo>
                  <a:cubicBezTo>
                    <a:pt x="405" y="491"/>
                    <a:pt x="491" y="404"/>
                    <a:pt x="491" y="297"/>
                  </a:cubicBezTo>
                  <a:cubicBezTo>
                    <a:pt x="491" y="191"/>
                    <a:pt x="405" y="104"/>
                    <a:pt x="29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D9D6EC5-68BB-45A8-8484-418CE3A4C7B5}"/>
              </a:ext>
            </a:extLst>
          </p:cNvPr>
          <p:cNvSpPr txBox="1"/>
          <p:nvPr/>
        </p:nvSpPr>
        <p:spPr>
          <a:xfrm>
            <a:off x="8269162" y="4307573"/>
            <a:ext cx="105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</a:t>
            </a: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607A5851-721D-4AAA-A524-C3F5498A6D13}"/>
              </a:ext>
            </a:extLst>
          </p:cNvPr>
          <p:cNvSpPr/>
          <p:nvPr/>
        </p:nvSpPr>
        <p:spPr>
          <a:xfrm>
            <a:off x="8851302" y="1902773"/>
            <a:ext cx="562107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10EE5B-3B8B-4B90-B7D3-22965F7DD877}"/>
              </a:ext>
            </a:extLst>
          </p:cNvPr>
          <p:cNvSpPr txBox="1"/>
          <p:nvPr/>
        </p:nvSpPr>
        <p:spPr>
          <a:xfrm>
            <a:off x="8869815" y="154452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ru-RU" dirty="0"/>
              <a:t>+3</a:t>
            </a:r>
          </a:p>
        </p:txBody>
      </p:sp>
      <p:sp>
        <p:nvSpPr>
          <p:cNvPr id="98" name="Стрелка: вправо 97">
            <a:extLst>
              <a:ext uri="{FF2B5EF4-FFF2-40B4-BE49-F238E27FC236}">
                <a16:creationId xmlns:a16="http://schemas.microsoft.com/office/drawing/2014/main" id="{57940F34-0011-4A17-B06E-E212FC0EB773}"/>
              </a:ext>
            </a:extLst>
          </p:cNvPr>
          <p:cNvSpPr/>
          <p:nvPr/>
        </p:nvSpPr>
        <p:spPr>
          <a:xfrm rot="5400000">
            <a:off x="8938934" y="2684482"/>
            <a:ext cx="386839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AE00992-63D4-4E8D-A75E-AC8B8D747427}"/>
              </a:ext>
            </a:extLst>
          </p:cNvPr>
          <p:cNvCxnSpPr>
            <a:cxnSpLocks/>
          </p:cNvCxnSpPr>
          <p:nvPr/>
        </p:nvCxnSpPr>
        <p:spPr>
          <a:xfrm>
            <a:off x="9486627" y="1519593"/>
            <a:ext cx="0" cy="49166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423CE86-AD7B-42F2-9E87-E16BAA896E6B}"/>
              </a:ext>
            </a:extLst>
          </p:cNvPr>
          <p:cNvSpPr txBox="1"/>
          <p:nvPr/>
        </p:nvSpPr>
        <p:spPr>
          <a:xfrm>
            <a:off x="8809926" y="1961680"/>
            <a:ext cx="64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Версия ИМ 4</a:t>
            </a:r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81F8AD6E-C98F-461C-B69E-7D4A3FA45DBD}"/>
              </a:ext>
            </a:extLst>
          </p:cNvPr>
          <p:cNvSpPr/>
          <p:nvPr/>
        </p:nvSpPr>
        <p:spPr>
          <a:xfrm>
            <a:off x="9543727" y="1902773"/>
            <a:ext cx="562107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A8228A6-2626-4E3A-890A-1817DAF634CD}"/>
              </a:ext>
            </a:extLst>
          </p:cNvPr>
          <p:cNvSpPr txBox="1"/>
          <p:nvPr/>
        </p:nvSpPr>
        <p:spPr>
          <a:xfrm>
            <a:off x="9562240" y="15594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ru-RU" dirty="0"/>
              <a:t>+4</a:t>
            </a:r>
          </a:p>
        </p:txBody>
      </p:sp>
      <p:sp>
        <p:nvSpPr>
          <p:cNvPr id="104" name="Стрелка: вправо 103">
            <a:extLst>
              <a:ext uri="{FF2B5EF4-FFF2-40B4-BE49-F238E27FC236}">
                <a16:creationId xmlns:a16="http://schemas.microsoft.com/office/drawing/2014/main" id="{82542833-EE82-4D1F-8515-F6D63478F280}"/>
              </a:ext>
            </a:extLst>
          </p:cNvPr>
          <p:cNvSpPr/>
          <p:nvPr/>
        </p:nvSpPr>
        <p:spPr>
          <a:xfrm rot="5400000">
            <a:off x="9631359" y="2699404"/>
            <a:ext cx="386839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84BE2191-9DCD-45BB-A742-94809DC256E1}"/>
              </a:ext>
            </a:extLst>
          </p:cNvPr>
          <p:cNvCxnSpPr>
            <a:cxnSpLocks/>
          </p:cNvCxnSpPr>
          <p:nvPr/>
        </p:nvCxnSpPr>
        <p:spPr>
          <a:xfrm>
            <a:off x="10179052" y="1534515"/>
            <a:ext cx="0" cy="49166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8543D1C-2385-4D56-A311-09FD27F03CE0}"/>
              </a:ext>
            </a:extLst>
          </p:cNvPr>
          <p:cNvSpPr txBox="1"/>
          <p:nvPr/>
        </p:nvSpPr>
        <p:spPr>
          <a:xfrm>
            <a:off x="9502351" y="1961680"/>
            <a:ext cx="64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Версия ИМ 5</a:t>
            </a:r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E8DA7436-AA95-4320-A0D7-4B959451146B}"/>
              </a:ext>
            </a:extLst>
          </p:cNvPr>
          <p:cNvSpPr/>
          <p:nvPr/>
        </p:nvSpPr>
        <p:spPr>
          <a:xfrm>
            <a:off x="10247999" y="1902773"/>
            <a:ext cx="562107" cy="60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32A4FCD-75D1-4637-BE2C-48143E4A01D2}"/>
              </a:ext>
            </a:extLst>
          </p:cNvPr>
          <p:cNvSpPr txBox="1"/>
          <p:nvPr/>
        </p:nvSpPr>
        <p:spPr>
          <a:xfrm>
            <a:off x="10266512" y="154836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ru-RU" dirty="0"/>
              <a:t>+5</a:t>
            </a:r>
          </a:p>
        </p:txBody>
      </p:sp>
      <p:sp>
        <p:nvSpPr>
          <p:cNvPr id="110" name="Стрелка: вправо 109">
            <a:extLst>
              <a:ext uri="{FF2B5EF4-FFF2-40B4-BE49-F238E27FC236}">
                <a16:creationId xmlns:a16="http://schemas.microsoft.com/office/drawing/2014/main" id="{B4328661-526A-4714-8D06-9BAA73A11264}"/>
              </a:ext>
            </a:extLst>
          </p:cNvPr>
          <p:cNvSpPr/>
          <p:nvPr/>
        </p:nvSpPr>
        <p:spPr>
          <a:xfrm rot="5400000">
            <a:off x="10335631" y="2688325"/>
            <a:ext cx="386839" cy="169729"/>
          </a:xfrm>
          <a:prstGeom prst="rightArrow">
            <a:avLst>
              <a:gd name="adj1" fmla="val 46360"/>
              <a:gd name="adj2" fmla="val 514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2120E47-19D7-4BF1-A93F-F25FC665444C}"/>
              </a:ext>
            </a:extLst>
          </p:cNvPr>
          <p:cNvSpPr txBox="1"/>
          <p:nvPr/>
        </p:nvSpPr>
        <p:spPr>
          <a:xfrm>
            <a:off x="10206623" y="1961680"/>
            <a:ext cx="64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Версия ИМ 6</a:t>
            </a:r>
          </a:p>
        </p:txBody>
      </p:sp>
      <p:graphicFrame>
        <p:nvGraphicFramePr>
          <p:cNvPr id="15" name="Таблица 16">
            <a:extLst>
              <a:ext uri="{FF2B5EF4-FFF2-40B4-BE49-F238E27FC236}">
                <a16:creationId xmlns:a16="http://schemas.microsoft.com/office/drawing/2014/main" id="{3B6C374D-610E-4D36-97E8-229E9EDA8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40220"/>
              </p:ext>
            </p:extLst>
          </p:nvPr>
        </p:nvGraphicFramePr>
        <p:xfrm>
          <a:off x="6287696" y="4925551"/>
          <a:ext cx="4672813" cy="113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17">
                  <a:extLst>
                    <a:ext uri="{9D8B030D-6E8A-4147-A177-3AD203B41FA5}">
                      <a16:colId xmlns:a16="http://schemas.microsoft.com/office/drawing/2014/main" val="69474233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31938122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68824593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34984611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4885347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88296610"/>
                    </a:ext>
                  </a:extLst>
                </a:gridCol>
                <a:gridCol w="781046">
                  <a:extLst>
                    <a:ext uri="{9D8B030D-6E8A-4147-A177-3AD203B41FA5}">
                      <a16:colId xmlns:a16="http://schemas.microsoft.com/office/drawing/2014/main" val="1130717968"/>
                    </a:ext>
                  </a:extLst>
                </a:gridCol>
              </a:tblGrid>
              <a:tr h="261439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n+1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n+2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n+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n+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n+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49422"/>
                  </a:ext>
                </a:extLst>
              </a:tr>
              <a:tr h="28771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АТ-1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03301"/>
                  </a:ext>
                </a:extLst>
              </a:tr>
              <a:tr h="28771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АТ-2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01839"/>
                  </a:ext>
                </a:extLst>
              </a:tr>
              <a:tr h="28771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Г-1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rgbClr val="9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14234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D8BE4F6B-C920-465B-8D87-A14A2BCDD874}"/>
              </a:ext>
            </a:extLst>
          </p:cNvPr>
          <p:cNvSpPr txBox="1"/>
          <p:nvPr/>
        </p:nvSpPr>
        <p:spPr>
          <a:xfrm>
            <a:off x="344334" y="3959494"/>
            <a:ext cx="54422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Формируется перечень объектов определенных классов для версий ИМ на каждый из годов перспективного планированная;</a:t>
            </a:r>
          </a:p>
          <a:p>
            <a:endParaRPr lang="ru-RU" sz="1600" dirty="0"/>
          </a:p>
          <a:p>
            <a:r>
              <a:rPr lang="ru-RU" sz="1600" dirty="0"/>
              <a:t>1. Проверяется наличие объектов каждой из версий ИМ;</a:t>
            </a:r>
          </a:p>
          <a:p>
            <a:endParaRPr lang="ru-RU" sz="1600" dirty="0"/>
          </a:p>
          <a:p>
            <a:r>
              <a:rPr lang="ru-RU" sz="1600" dirty="0"/>
              <a:t>2. Проверка на наличие объектов с одинаковым наименованием в пределах одной подстанции/региона рамках одной версии ИМ;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ED07B0-38DE-419F-9738-4F02C42E0256}"/>
              </a:ext>
            </a:extLst>
          </p:cNvPr>
          <p:cNvSpPr txBox="1"/>
          <p:nvPr/>
        </p:nvSpPr>
        <p:spPr>
          <a:xfrm>
            <a:off x="230" y="6538261"/>
            <a:ext cx="231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АО «СО ЕЭС»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48D32CA-79E1-F541-8678-D15ACA37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64" y="1985874"/>
            <a:ext cx="2573458" cy="155314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9A4DC10-0A6C-894A-B360-8B89C5BCD5A6}"/>
              </a:ext>
            </a:extLst>
          </p:cNvPr>
          <p:cNvSpPr txBox="1"/>
          <p:nvPr/>
        </p:nvSpPr>
        <p:spPr>
          <a:xfrm rot="16200000">
            <a:off x="4269875" y="2482339"/>
            <a:ext cx="223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как устроена 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214536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945</Words>
  <Application>Microsoft Office PowerPoint</Application>
  <PresentationFormat>Широкоэкранный</PresentationFormat>
  <Paragraphs>282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Тема Office</vt:lpstr>
      <vt:lpstr>Специфика сопровождения актуальной информационной модели в АО "СО ЕЭС". Способы автоматизации верификации данных</vt:lpstr>
      <vt:lpstr>Схема информационного обмена без учета цифровых информационных моделей для перспективного планирования</vt:lpstr>
      <vt:lpstr>Верификация данных информационных моделей</vt:lpstr>
      <vt:lpstr>Схема информационного обмена с учетом цифровых информационных моделей для перспективного планирования</vt:lpstr>
      <vt:lpstr>Верификация данных перспективных информационных моделей</vt:lpstr>
      <vt:lpstr>Автоматизированные проверки внесенных изменений </vt:lpstr>
      <vt:lpstr>Автоматизированные проверки внесенных изменений Формализованные правила проверки.</vt:lpstr>
      <vt:lpstr>Автоматизированные проверки внесенных изменений  Модуль проверки изменений.</vt:lpstr>
      <vt:lpstr>Автоматизированные проверки внесенных изменений. Система контроля переноса изменений.</vt:lpstr>
      <vt:lpstr>Автоматизированные проверки внесенных изменений. Система контроля переноса изменений.</vt:lpstr>
      <vt:lpstr>Технологическая проверка внесенных изменений</vt:lpstr>
      <vt:lpstr>Автоматизация технологической проверки внесенных изменений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Кизер</dc:creator>
  <cp:lastModifiedBy>ARTnik `</cp:lastModifiedBy>
  <cp:revision>197</cp:revision>
  <dcterms:created xsi:type="dcterms:W3CDTF">2023-01-30T18:54:50Z</dcterms:created>
  <dcterms:modified xsi:type="dcterms:W3CDTF">2023-02-09T14:18:27Z</dcterms:modified>
</cp:coreProperties>
</file>