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7" r:id="rId6"/>
    <p:sldId id="702" r:id="rId7"/>
    <p:sldId id="704" r:id="rId8"/>
    <p:sldId id="703" r:id="rId9"/>
    <p:sldId id="705" r:id="rId10"/>
    <p:sldId id="706" r:id="rId11"/>
    <p:sldId id="701" r:id="rId12"/>
    <p:sldId id="699" r:id="rId13"/>
    <p:sldId id="695" r:id="rId14"/>
    <p:sldId id="707" r:id="rId15"/>
    <p:sldId id="287" r:id="rId16"/>
  </p:sldIdLst>
  <p:sldSz cx="9144000" cy="5143500" type="screen16x9"/>
  <p:notesSz cx="6797675" cy="9928225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0"/>
    <a:srgbClr val="996633"/>
    <a:srgbClr val="A88C5E"/>
    <a:srgbClr val="FFFFCC"/>
    <a:srgbClr val="E2E2E2"/>
    <a:srgbClr val="DDDDDD"/>
    <a:srgbClr val="F2F2F2"/>
    <a:srgbClr val="3399FF"/>
    <a:srgbClr val="C0C0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90050" autoAdjust="0"/>
  </p:normalViewPr>
  <p:slideViewPr>
    <p:cSldViewPr snapToGrid="0" showGuides="1">
      <p:cViewPr varScale="1">
        <p:scale>
          <a:sx n="97" d="100"/>
          <a:sy n="97" d="100"/>
        </p:scale>
        <p:origin x="1066" y="77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завершении отмечу, что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-портал модернизирован с прошлого года и способен принимать информацию от субъектов ЭЭ в объеме, представленным 102 приказом. Он позволяет субъектам ЭЭ передавать информацию двумя способами: через веб-форму и в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CIMXML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Формат и состав должен соответствовать представленным в серии стандартом ГОСТ Р 58651. После утверждения Минэнерго Порядка раскрытия ЦИМ и Порядка регистрации пользователей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-портале субъекты ЭЭ получат возможность передавать информацию.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9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 февраля 2019 года был подписан Приказ Минэнерго № 102 «Об утверждении Правил предоставления информации, необходимой для осуществления оперативно-диспетчерского управления в электроэнергетике». Для целей предоставления субъекту ЭЭ инструмента для передачи в АО «СО ЕЭС» в соответствии с данным приказом информации для осуществления ОДУ был разработан CIM-портал.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прошлом году он был модернизирован для обеспечения раскрытия цифровых информационных моделей и перспективных расчетных моделей для целей перспективного развития электроэнергетики в соответствии с приказом об утверждении порядка их раскрытия, который на данный момент находится на утверждении.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5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Итак, субъекты ЭЭ имеют возможность предоставлять информацию по 102 приказу двумя способами: через интерфейс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-портала и в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 RDF XML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соответствии с профилем ИО. Но как формируются профили.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7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России при формировании профилей ИМ и ИО необходимо пользоваться серией стандартов ГОСТ Р 58651 «Информационная модель электроэнергетики». Требования к формату профилей устанавливаются в «Общих положениях», т.е. в ГОСТ Р 58651.1. Остальные стандарты серии устанавливают требования к составу профилей ИМ и ИО.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1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Сейчас на утверждении также находятся «Рекомендации по разработке и применению профилей информационной модели и профилей информационного обмена и построению диаграмм классов». В них раскрыта методология, в соответствии с которой ведется моделирование и профилирование. Согласно ей, на основе КМ CIM с добавлением специфичных для российской энергетики классов и свойств, имеющих стереотип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сформирована КМ ГОСТ 58651. В приложении к Рекомендациям будет файл с расширением XMI (XML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Metadata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Interchange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Он является описанием КМ ГОСТ в цифровом формате.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 помощью инструментов профилирования формируется профиль ИО. Профиль ИО может быть представлен в одной из двух синтаксических форм: в форме RDF схемы, которая предполагает передачу в формате CIMXML, и в форме XML схемы (XSD) в виде текстового документа в формате JSON.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2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Далее с использованием синтаксического профиля ИО из модели данных формируется фрагмент информационной модели в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 XML. В таком формате субъекты ЭЭ и должны осуществлять ИО с Системным оператором информацией по 102 приказу.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6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Итак, когда сформирован фрагмент модели в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CIMXML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его можно загрузить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-портал через соответствующий раздел «Загрузка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xml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». Из загруженного фрагмента формируется набор изменений в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CIMXML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который также можно скачать. Набор изменений направляется технологическим администраторам, которые анализируют фрагмент на отсутствие ошибок и принимают решение о загрузке изменений в модель.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 внесении информации через веб-форму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-портала также формируется набор изменений, чтобы технологический администратор смог в случае чего обратиться к субъекту ЭЭ для коррекции данных. Однако внесенные изменения сразу помещаются в БД, поэтому вы сразу сможете увидеть изменения в дереве объектов. Еще одно отличие от загрузки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CIMXML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состоит в том, что пользователем вносятся отдельные изменения только по какой-то части модели, и нет необходимости загружать модель, содержащую в себе в объекты, находящиеся на праве собственности у субъекта ЭЭ.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8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Теперь что касается дерева объектов. Дерево формируется непосредственно на основе ассоциаций, прописанных в профиле ИМ. То есть если вы привыкли работать в ПК, где дерево формируется на основе какой-то выдуманной конфигурации без относительно реальных связей между объектами, то в первый момент времени построенное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-портале дерево объектов может показаться непривычным. Однако оно является наиболее корректным с точки зрения описания модели. На слайде можно увидеть сопоставления увиденного дерева объектов 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-диаграммы.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8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Обеспечение обмена данными информационных моделей с использованием специализированного веб-портала («CIM-портал»)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52937"/>
            <a:ext cx="8277225" cy="682229"/>
          </a:xfrm>
        </p:spPr>
        <p:txBody>
          <a:bodyPr/>
          <a:lstStyle/>
          <a:p>
            <a:r>
              <a:rPr lang="ru-RU" altLang="ru-RU" dirty="0"/>
              <a:t>Жиленков Артем Алексеевич</a:t>
            </a:r>
          </a:p>
          <a:p>
            <a:r>
              <a:rPr lang="ru-RU" altLang="ru-RU" sz="1400" dirty="0"/>
              <a:t>Ведущий специалист Службы информационной модели</a:t>
            </a:r>
            <a:endParaRPr lang="ru-RU" altLang="ru-RU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4212" y="21472"/>
            <a:ext cx="79978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altLang="ru-RU" sz="1000" dirty="0"/>
              <a:t>«CIM в России и мире» </a:t>
            </a:r>
          </a:p>
          <a:p>
            <a:pPr algn="ctr">
              <a:spcBef>
                <a:spcPct val="10000"/>
              </a:spcBef>
            </a:pPr>
            <a:r>
              <a:rPr lang="ru-RU" altLang="ru-RU" sz="1000" dirty="0"/>
              <a:t>г. Сочи, 2023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1" y="894160"/>
            <a:ext cx="8389620" cy="41350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900" dirty="0"/>
              <a:t>Специализированный веб-портал «</a:t>
            </a:r>
            <a:r>
              <a:rPr lang="en-US" sz="1900" kern="1200" dirty="0"/>
              <a:t>CIM</a:t>
            </a:r>
            <a:r>
              <a:rPr lang="ru-RU" sz="1900" kern="1200" dirty="0"/>
              <a:t>-портал» модернизирован и способен обеспечить передачу информации субъектами электроэнергетики в объеме, представленным приказом №102.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900" dirty="0"/>
              <a:t>«</a:t>
            </a:r>
            <a:r>
              <a:rPr lang="en-US" sz="1900" kern="1200" dirty="0"/>
              <a:t>CIM</a:t>
            </a:r>
            <a:r>
              <a:rPr lang="ru-RU" sz="1900" kern="1200" dirty="0"/>
              <a:t>-портал» позволяет передавать информацию двумя способами: через веб-форму и в формате </a:t>
            </a:r>
            <a:r>
              <a:rPr lang="en-US" sz="1900" kern="1200" dirty="0"/>
              <a:t>CIMXML</a:t>
            </a:r>
            <a:r>
              <a:rPr lang="ru-RU" sz="1900" kern="1200" dirty="0"/>
              <a:t>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900" kern="1200" dirty="0"/>
              <a:t>Формат и состав передаваемых фрагментов ИМ должен соответствовать </a:t>
            </a:r>
            <a:r>
              <a:rPr lang="ru-RU" sz="1800" kern="1200" dirty="0"/>
              <a:t>серии стандартов ГОСТ Р 58651</a:t>
            </a:r>
            <a:r>
              <a:rPr lang="ru-RU" sz="1800" kern="1200" dirty="0" smtClean="0"/>
              <a:t>.</a:t>
            </a:r>
            <a:endParaRPr lang="ru-RU" sz="1800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342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A2F60C-CDA6-469F-8F6B-68D51E4B31F8}"/>
              </a:ext>
            </a:extLst>
          </p:cNvPr>
          <p:cNvSpPr/>
          <p:nvPr/>
        </p:nvSpPr>
        <p:spPr bwMode="auto">
          <a:xfrm>
            <a:off x="2070100" y="3194909"/>
            <a:ext cx="5073650" cy="707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A2F60C-CDA6-469F-8F6B-68D51E4B31F8}"/>
              </a:ext>
            </a:extLst>
          </p:cNvPr>
          <p:cNvSpPr/>
          <p:nvPr/>
        </p:nvSpPr>
        <p:spPr bwMode="auto">
          <a:xfrm>
            <a:off x="2070100" y="4427935"/>
            <a:ext cx="5073650" cy="707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732485"/>
            <a:ext cx="8207375" cy="1523256"/>
          </a:xfrm>
        </p:spPr>
        <p:txBody>
          <a:bodyPr/>
          <a:lstStyle/>
          <a:p>
            <a:pPr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27935"/>
            <a:ext cx="8167686" cy="707231"/>
          </a:xfrm>
        </p:spPr>
        <p:txBody>
          <a:bodyPr/>
          <a:lstStyle/>
          <a:p>
            <a:r>
              <a:rPr lang="ru-RU" altLang="ru-RU" dirty="0"/>
              <a:t>Жиленков Артем Алексеевич</a:t>
            </a:r>
          </a:p>
          <a:p>
            <a:r>
              <a:rPr lang="ru-RU" altLang="ru-RU" dirty="0"/>
              <a:t>Контактная информация: </a:t>
            </a:r>
            <a:r>
              <a:rPr lang="en-US" altLang="ru-RU" dirty="0"/>
              <a:t>zhilenkov-aa@so-ups.ru</a:t>
            </a:r>
            <a:endParaRPr lang="ru-RU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8628"/>
          <a:stretch/>
        </p:blipFill>
        <p:spPr>
          <a:xfrm>
            <a:off x="0" y="894161"/>
            <a:ext cx="9144000" cy="4249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</a:t>
            </a:r>
            <a:r>
              <a:rPr lang="ru-RU" dirty="0"/>
              <a:t>-портал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03566" y="1762993"/>
            <a:ext cx="3283527" cy="24182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427" y="1867376"/>
            <a:ext cx="2973804" cy="1790701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/>
              <a:t>передачи АО «СО ЕЭС» субъектами электроэнергетики информации для осуществления оперативно диспетчерского управления в объеме определенном Приложениями 1 и 2 к №102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27898" y="1762994"/>
            <a:ext cx="3283527" cy="189508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A88C5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264074" y="1939721"/>
            <a:ext cx="2811174" cy="141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ru-RU" sz="1400" kern="0" dirty="0">
                <a:solidFill>
                  <a:srgbClr val="A88C5E"/>
                </a:solidFill>
              </a:rPr>
              <a:t>раскрытия цифровых информационных моделей для целей перспективного развития электроэнергетики</a:t>
            </a:r>
            <a:endParaRPr lang="ru-RU" sz="1600" kern="0" dirty="0">
              <a:solidFill>
                <a:srgbClr val="A88C5E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829971" y="1018812"/>
            <a:ext cx="7481454" cy="5784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kern="0" dirty="0"/>
              <a:t>«Портал обмена информационными моделями с субъектами электроэнергетики» (сокращенно </a:t>
            </a:r>
            <a:r>
              <a:rPr lang="en-US" sz="1400" kern="0" dirty="0"/>
              <a:t>CIM</a:t>
            </a:r>
            <a:r>
              <a:rPr lang="ru-RU" sz="1400" kern="0" dirty="0"/>
              <a:t>-портал) служит для</a:t>
            </a:r>
            <a:endParaRPr lang="ru-RU" sz="1600" kern="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867" y="2893869"/>
            <a:ext cx="404147" cy="5439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6491662" y="3063240"/>
            <a:ext cx="900544" cy="359000"/>
          </a:xfrm>
          <a:prstGeom prst="rect">
            <a:avLst/>
          </a:prstGeom>
          <a:solidFill>
            <a:srgbClr val="A88C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на 6 лет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571460" y="4266665"/>
            <a:ext cx="1739965" cy="410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CA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u="sng" kern="0" dirty="0"/>
              <a:t>cim.so-ups.ru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4782093" y="4181217"/>
            <a:ext cx="1186516" cy="581116"/>
          </a:xfrm>
          <a:prstGeom prst="rect">
            <a:avLst/>
          </a:prstGeom>
          <a:solidFill>
            <a:schemeClr val="bg1"/>
          </a:solidFill>
          <a:ln w="12700">
            <a:solidFill>
              <a:srgbClr val="996633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kern="0" dirty="0">
                <a:solidFill>
                  <a:srgbClr val="996633"/>
                </a:solidFill>
              </a:rPr>
              <a:t>ССЫЛКА НА САЙТ</a:t>
            </a: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6062970" y="4319133"/>
            <a:ext cx="434528" cy="307120"/>
          </a:xfrm>
          <a:prstGeom prst="rightArrow">
            <a:avLst/>
          </a:prstGeom>
          <a:solidFill>
            <a:srgbClr val="003CA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001" y="3437796"/>
            <a:ext cx="901809" cy="6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7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93" y="1386710"/>
            <a:ext cx="4495651" cy="3364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обмен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2C1B31B-06D8-485B-920C-76537E3B2706}"/>
              </a:ext>
            </a:extLst>
          </p:cNvPr>
          <p:cNvSpPr txBox="1">
            <a:spLocks/>
          </p:cNvSpPr>
          <p:nvPr/>
        </p:nvSpPr>
        <p:spPr bwMode="auto">
          <a:xfrm>
            <a:off x="5703805" y="3456456"/>
            <a:ext cx="797297" cy="3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00" kern="0" dirty="0"/>
              <a:t>Загрузка </a:t>
            </a:r>
            <a:r>
              <a:rPr lang="en-US" sz="1000" kern="0" dirty="0"/>
              <a:t>CIMXML</a:t>
            </a:r>
            <a:endParaRPr lang="ru-RU" sz="1000" kern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1A15393-89CD-4BE6-AA16-CFF5FB3ED8CF}"/>
              </a:ext>
            </a:extLst>
          </p:cNvPr>
          <p:cNvSpPr txBox="1">
            <a:spLocks/>
          </p:cNvSpPr>
          <p:nvPr/>
        </p:nvSpPr>
        <p:spPr bwMode="auto">
          <a:xfrm>
            <a:off x="5633956" y="4436223"/>
            <a:ext cx="936997" cy="3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00" kern="0" dirty="0"/>
              <a:t>Скачивание </a:t>
            </a:r>
            <a:r>
              <a:rPr lang="en-US" sz="1000" kern="0" dirty="0"/>
              <a:t>CIMXML</a:t>
            </a:r>
            <a:endParaRPr lang="ru-RU" sz="1000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E696B48-66F4-433C-993C-61E4FDA1D53F}"/>
              </a:ext>
            </a:extLst>
          </p:cNvPr>
          <p:cNvSpPr txBox="1">
            <a:spLocks/>
          </p:cNvSpPr>
          <p:nvPr/>
        </p:nvSpPr>
        <p:spPr bwMode="auto">
          <a:xfrm>
            <a:off x="7500377" y="3425976"/>
            <a:ext cx="1189281" cy="27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200" u="sng" kern="0" dirty="0"/>
              <a:t>CIM</a:t>
            </a:r>
            <a:r>
              <a:rPr lang="ru-RU" sz="1200" u="sng" kern="0" dirty="0"/>
              <a:t>-портал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6F77D88-FE1F-4C33-A8C0-55B31408917C}"/>
              </a:ext>
            </a:extLst>
          </p:cNvPr>
          <p:cNvSpPr txBox="1">
            <a:spLocks/>
          </p:cNvSpPr>
          <p:nvPr/>
        </p:nvSpPr>
        <p:spPr bwMode="auto">
          <a:xfrm>
            <a:off x="5303756" y="1914190"/>
            <a:ext cx="1267197" cy="3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00" kern="0" dirty="0"/>
              <a:t>Ввод данных через интерфейс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551EAF9-9E5B-415B-83E6-3D283903D323}"/>
              </a:ext>
            </a:extLst>
          </p:cNvPr>
          <p:cNvSpPr txBox="1">
            <a:spLocks/>
          </p:cNvSpPr>
          <p:nvPr/>
        </p:nvSpPr>
        <p:spPr bwMode="auto">
          <a:xfrm>
            <a:off x="6102455" y="1191740"/>
            <a:ext cx="936997" cy="3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00" kern="0" dirty="0"/>
              <a:t>Скачивание </a:t>
            </a:r>
            <a:r>
              <a:rPr lang="en-US" sz="1000" kern="0" dirty="0"/>
              <a:t>CIMXML</a:t>
            </a:r>
            <a:endParaRPr lang="ru-RU" sz="1000" kern="0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77082" y="1386710"/>
            <a:ext cx="3179982" cy="796326"/>
          </a:xfrm>
          <a:ln w="12700">
            <a:solidFill>
              <a:srgbClr val="003CA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ru-RU" sz="1400" dirty="0"/>
              <a:t>Субъекты электроэнергетики, которые передают информацию </a:t>
            </a:r>
            <a:r>
              <a:rPr lang="ru-RU" sz="1400" u="sng" dirty="0"/>
              <a:t>через веб-форму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77082" y="3815723"/>
            <a:ext cx="3179982" cy="796326"/>
          </a:xfrm>
          <a:prstGeom prst="rect">
            <a:avLst/>
          </a:prstGeom>
          <a:noFill/>
          <a:ln w="12700">
            <a:solidFill>
              <a:srgbClr val="003C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ru-RU" sz="1400" dirty="0"/>
              <a:t>Субъекты электроэнергетики, которые передают информацию </a:t>
            </a:r>
            <a:r>
              <a:rPr lang="ru-RU" sz="1400" u="sng" kern="0" dirty="0"/>
              <a:t>в формате </a:t>
            </a:r>
            <a:r>
              <a:rPr lang="en-US" sz="1400" u="sng" kern="0" dirty="0"/>
              <a:t>CIM RDF XML</a:t>
            </a:r>
            <a:endParaRPr lang="ru-RU" sz="1600" u="sng" kern="0" dirty="0"/>
          </a:p>
        </p:txBody>
      </p:sp>
    </p:spTree>
    <p:extLst>
      <p:ext uri="{BB962C8B-B14F-4D97-AF65-F5344CB8AC3E}">
        <p14:creationId xmlns:p14="http://schemas.microsoft.com/office/powerpoint/2010/main" val="26215932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178DF-ED11-408F-8D3B-CFF674D2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модель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46D0FC-9ABD-47D5-AC4A-CEF8F0F04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0AF51-1C3F-4344-87F9-C7C51D38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2" y="2330727"/>
            <a:ext cx="5541008" cy="26450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08653-466E-4009-A1E5-F722B3738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1021278"/>
            <a:ext cx="3807258" cy="3246073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1F15E78E-43C8-4142-8EF9-9E290BEB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99" y="1021278"/>
            <a:ext cx="4679951" cy="31857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ИМ электроэнергетики описывается стандартами: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7EFF0FA-D9A0-49E8-A8A4-BB272F73A43C}"/>
              </a:ext>
            </a:extLst>
          </p:cNvPr>
          <p:cNvGrpSpPr/>
          <p:nvPr/>
        </p:nvGrpSpPr>
        <p:grpSpPr>
          <a:xfrm>
            <a:off x="614125" y="1352550"/>
            <a:ext cx="359251" cy="359251"/>
            <a:chOff x="7554703" y="2344419"/>
            <a:chExt cx="418266" cy="41826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906274D-F93B-441E-BC13-F40645FD3062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11" name="Рисунок 10" descr="Документ">
              <a:extLst>
                <a:ext uri="{FF2B5EF4-FFF2-40B4-BE49-F238E27FC236}">
                  <a16:creationId xmlns:a16="http://schemas.microsoft.com/office/drawing/2014/main" id="{E927EB79-1BE9-4548-8751-0384EC06B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E6B2A2-3BE2-48A4-A97E-1AF91227251B}"/>
              </a:ext>
            </a:extLst>
          </p:cNvPr>
          <p:cNvGrpSpPr/>
          <p:nvPr/>
        </p:nvGrpSpPr>
        <p:grpSpPr>
          <a:xfrm>
            <a:off x="1311274" y="1357591"/>
            <a:ext cx="359251" cy="359251"/>
            <a:chOff x="7554703" y="2344419"/>
            <a:chExt cx="418266" cy="41826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859B59C-CEC8-4ACB-A496-1C82E65F2881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14" name="Рисунок 13" descr="Документ">
              <a:extLst>
                <a:ext uri="{FF2B5EF4-FFF2-40B4-BE49-F238E27FC236}">
                  <a16:creationId xmlns:a16="http://schemas.microsoft.com/office/drawing/2014/main" id="{843A3E37-1889-4267-8965-7B3DDA50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1322E58-C964-4D3D-9530-A6BC0A71E27C}"/>
              </a:ext>
            </a:extLst>
          </p:cNvPr>
          <p:cNvGrpSpPr/>
          <p:nvPr/>
        </p:nvGrpSpPr>
        <p:grpSpPr>
          <a:xfrm>
            <a:off x="2011125" y="1359193"/>
            <a:ext cx="359251" cy="359251"/>
            <a:chOff x="7554703" y="2344419"/>
            <a:chExt cx="418266" cy="41826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46D8E79-BAAE-45BA-AE37-8D71B2CA1BF0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17" name="Рисунок 16" descr="Документ">
              <a:extLst>
                <a:ext uri="{FF2B5EF4-FFF2-40B4-BE49-F238E27FC236}">
                  <a16:creationId xmlns:a16="http://schemas.microsoft.com/office/drawing/2014/main" id="{ECEA9988-8CAD-4EB5-A415-4A9BE081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173F2A5-B41B-400A-B745-E19BC5802052}"/>
              </a:ext>
            </a:extLst>
          </p:cNvPr>
          <p:cNvGrpSpPr/>
          <p:nvPr/>
        </p:nvGrpSpPr>
        <p:grpSpPr>
          <a:xfrm>
            <a:off x="2708274" y="1359193"/>
            <a:ext cx="359251" cy="359251"/>
            <a:chOff x="7554703" y="2344419"/>
            <a:chExt cx="418266" cy="41826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16203A5-1148-434F-841A-641EFD58FF8A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20" name="Рисунок 19" descr="Документ">
              <a:extLst>
                <a:ext uri="{FF2B5EF4-FFF2-40B4-BE49-F238E27FC236}">
                  <a16:creationId xmlns:a16="http://schemas.microsoft.com/office/drawing/2014/main" id="{114F2552-418E-4E33-8743-765E93128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8F3A1AF-23EA-4F9C-AB58-53CD6167CD43}"/>
              </a:ext>
            </a:extLst>
          </p:cNvPr>
          <p:cNvGrpSpPr/>
          <p:nvPr/>
        </p:nvGrpSpPr>
        <p:grpSpPr>
          <a:xfrm>
            <a:off x="3405423" y="1359193"/>
            <a:ext cx="359251" cy="359251"/>
            <a:chOff x="7554703" y="2344419"/>
            <a:chExt cx="418266" cy="418266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41BB5F2-B9B3-43B1-985C-4B6080F063A9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23" name="Рисунок 22" descr="Документ">
              <a:extLst>
                <a:ext uri="{FF2B5EF4-FFF2-40B4-BE49-F238E27FC236}">
                  <a16:creationId xmlns:a16="http://schemas.microsoft.com/office/drawing/2014/main" id="{7369D545-5DB0-430E-8E05-D12B15148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96F2195-922A-437D-9E3F-DF1C75EE7D77}"/>
              </a:ext>
            </a:extLst>
          </p:cNvPr>
          <p:cNvGrpSpPr/>
          <p:nvPr/>
        </p:nvGrpSpPr>
        <p:grpSpPr>
          <a:xfrm>
            <a:off x="4102572" y="1360058"/>
            <a:ext cx="359251" cy="359251"/>
            <a:chOff x="7554703" y="2344419"/>
            <a:chExt cx="418266" cy="41826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6A9BAB9-910B-4653-A790-090B627892FE}"/>
                </a:ext>
              </a:extLst>
            </p:cNvPr>
            <p:cNvSpPr/>
            <p:nvPr/>
          </p:nvSpPr>
          <p:spPr bwMode="auto">
            <a:xfrm>
              <a:off x="7554703" y="2344419"/>
              <a:ext cx="418266" cy="4182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pic>
          <p:nvPicPr>
            <p:cNvPr id="26" name="Рисунок 25" descr="Документ">
              <a:extLst>
                <a:ext uri="{FF2B5EF4-FFF2-40B4-BE49-F238E27FC236}">
                  <a16:creationId xmlns:a16="http://schemas.microsoft.com/office/drawing/2014/main" id="{C94FBD56-3CBE-413A-8F65-EB12BC130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595900" y="2381785"/>
              <a:ext cx="339806" cy="339806"/>
            </a:xfrm>
            <a:prstGeom prst="rect">
              <a:avLst/>
            </a:prstGeom>
          </p:spPr>
        </p:pic>
      </p:grp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113B4EB-00E9-4CEC-87DA-899B06783547}"/>
              </a:ext>
            </a:extLst>
          </p:cNvPr>
          <p:cNvSpPr txBox="1">
            <a:spLocks/>
          </p:cNvSpPr>
          <p:nvPr/>
        </p:nvSpPr>
        <p:spPr bwMode="auto">
          <a:xfrm>
            <a:off x="446543" y="1723641"/>
            <a:ext cx="694413" cy="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/>
              <a:t>ГОСТ Р 58651.1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F8F2274E-7E79-401A-875E-0CF63BA6A34E}"/>
              </a:ext>
            </a:extLst>
          </p:cNvPr>
          <p:cNvSpPr txBox="1">
            <a:spLocks/>
          </p:cNvSpPr>
          <p:nvPr/>
        </p:nvSpPr>
        <p:spPr bwMode="auto">
          <a:xfrm>
            <a:off x="1143692" y="1723641"/>
            <a:ext cx="694413" cy="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/>
              <a:t>ГОСТ Р 58651.2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DE690F0E-45C1-41D4-A0F0-5DD2A689DAE6}"/>
              </a:ext>
            </a:extLst>
          </p:cNvPr>
          <p:cNvSpPr txBox="1">
            <a:spLocks/>
          </p:cNvSpPr>
          <p:nvPr/>
        </p:nvSpPr>
        <p:spPr bwMode="auto">
          <a:xfrm>
            <a:off x="1857155" y="1723641"/>
            <a:ext cx="694413" cy="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/>
              <a:t>ГОСТ Р 58651.3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813A3DF-0821-4848-8F48-57D00ED57AFF}"/>
              </a:ext>
            </a:extLst>
          </p:cNvPr>
          <p:cNvSpPr txBox="1">
            <a:spLocks/>
          </p:cNvSpPr>
          <p:nvPr/>
        </p:nvSpPr>
        <p:spPr bwMode="auto">
          <a:xfrm>
            <a:off x="2535600" y="1723641"/>
            <a:ext cx="694413" cy="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/>
              <a:t>ГОСТ Р 58651.4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63963E10-EDE6-46A9-81A6-F2125DBA8AAD}"/>
              </a:ext>
            </a:extLst>
          </p:cNvPr>
          <p:cNvSpPr txBox="1">
            <a:spLocks/>
          </p:cNvSpPr>
          <p:nvPr/>
        </p:nvSpPr>
        <p:spPr bwMode="auto">
          <a:xfrm>
            <a:off x="3236709" y="1725087"/>
            <a:ext cx="694413" cy="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/>
              <a:t>ГОСТ Р 58651.5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CEFBB1F1-490A-49D4-BC0D-5AD5576393B1}"/>
              </a:ext>
            </a:extLst>
          </p:cNvPr>
          <p:cNvSpPr txBox="1">
            <a:spLocks/>
          </p:cNvSpPr>
          <p:nvPr/>
        </p:nvSpPr>
        <p:spPr bwMode="auto">
          <a:xfrm>
            <a:off x="3939259" y="1725087"/>
            <a:ext cx="694413" cy="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/>
              <a:t>ГОСТ Р 58651.6</a:t>
            </a:r>
          </a:p>
        </p:txBody>
      </p:sp>
    </p:spTree>
    <p:extLst>
      <p:ext uri="{BB962C8B-B14F-4D97-AF65-F5344CB8AC3E}">
        <p14:creationId xmlns:p14="http://schemas.microsoft.com/office/powerpoint/2010/main" val="22763229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профилей ИМ и профилей ИО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3" y="1245730"/>
            <a:ext cx="7559401" cy="3551200"/>
          </a:xfrm>
          <a:prstGeom prst="rect">
            <a:avLst/>
          </a:prstGeom>
        </p:spPr>
      </p:pic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577426" y="1245730"/>
            <a:ext cx="2760134" cy="1307447"/>
          </a:xfrm>
          <a:ln w="12700">
            <a:solidFill>
              <a:srgbClr val="003CA0"/>
            </a:solidFill>
          </a:ln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ru-RU" sz="1200" dirty="0"/>
              <a:t>Каноническая модель</a:t>
            </a:r>
            <a:r>
              <a:rPr lang="en-US" sz="1200" dirty="0"/>
              <a:t>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en-US" sz="1200" dirty="0"/>
              <a:t>XMI, EAP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1200" dirty="0"/>
              <a:t>Синтаксический профиль ИО: </a:t>
            </a:r>
            <a:r>
              <a:rPr lang="en-US" sz="1200" dirty="0"/>
              <a:t>RDFS, XSD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1200" dirty="0"/>
              <a:t>Информационная модель: </a:t>
            </a:r>
            <a:r>
              <a:rPr lang="en-US" sz="1200" dirty="0"/>
              <a:t>RDF XML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24607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 ИО для передачи информации</a:t>
            </a:r>
            <a:br>
              <a:rPr lang="ru-RU" dirty="0"/>
            </a:br>
            <a:r>
              <a:rPr lang="ru-RU" dirty="0"/>
              <a:t>по приказу №102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6405" y="1368209"/>
            <a:ext cx="1960034" cy="674510"/>
          </a:xfrm>
          <a:ln w="12700">
            <a:solidFill>
              <a:srgbClr val="003CA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ru-RU" sz="1200" dirty="0"/>
              <a:t>Профиль ИО для передачи информации</a:t>
            </a:r>
            <a:br>
              <a:rPr lang="ru-RU" sz="1200" dirty="0"/>
            </a:br>
            <a:r>
              <a:rPr lang="ru-RU" sz="1200" dirty="0"/>
              <a:t>по приказу №102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259" y="1437202"/>
            <a:ext cx="2915400" cy="301723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 bwMode="auto">
          <a:xfrm rot="1835630">
            <a:off x="2711553" y="2317639"/>
            <a:ext cx="1288416" cy="136768"/>
          </a:xfrm>
          <a:prstGeom prst="rightArrow">
            <a:avLst/>
          </a:prstGeom>
          <a:solidFill>
            <a:srgbClr val="003CA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D893-AF6C-44DB-BFFD-9C7BD0A27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056" y="954704"/>
            <a:ext cx="2173642" cy="1592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106640-4F5A-4912-AC83-0D810A371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056" y="2985585"/>
            <a:ext cx="2173642" cy="1672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C9E56D-6FCE-4FB0-96F0-00533B1C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98" y="2945819"/>
            <a:ext cx="2615288" cy="1369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161151" y="4345157"/>
            <a:ext cx="2873783" cy="43822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>
                <a:solidFill>
                  <a:schemeClr val="tx1"/>
                </a:solidFill>
              </a:rPr>
              <a:t>47% классов, атрибутов и ассоциаций вошло в состав профиля ИО</a:t>
            </a:r>
            <a:endParaRPr lang="ru-RU" sz="1100" kern="0" dirty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6104985" y="2547360"/>
            <a:ext cx="2873783" cy="43822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>
                <a:solidFill>
                  <a:schemeClr val="tx1"/>
                </a:solidFill>
              </a:rPr>
              <a:t>54% классов, атрибутов и ассоциаций вошло в состав профиля ИО</a:t>
            </a:r>
            <a:endParaRPr lang="ru-RU" sz="1100" kern="0" dirty="0">
              <a:solidFill>
                <a:schemeClr val="tx1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6104985" y="4658508"/>
            <a:ext cx="2873783" cy="43822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050" kern="0" dirty="0">
                <a:solidFill>
                  <a:schemeClr val="tx1"/>
                </a:solidFill>
              </a:rPr>
              <a:t>78% классов, атрибутов и ассоциаций вошло в состав профиля ИО</a:t>
            </a:r>
            <a:endParaRPr lang="ru-RU" sz="11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35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58B64-724E-4299-A0E4-64A2A920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4" y="1058944"/>
            <a:ext cx="8486588" cy="387915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8D5F3-51C0-456F-8F7C-F658B037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Перечень изменений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07726-073A-4B01-8A3B-76827945A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: скругленные углы 8">
            <a:extLst>
              <a:ext uri="{FF2B5EF4-FFF2-40B4-BE49-F238E27FC236}">
                <a16:creationId xmlns:a16="http://schemas.microsoft.com/office/drawing/2014/main" id="{97D13259-83A7-4E7C-8496-ED0F9CB8C333}"/>
              </a:ext>
            </a:extLst>
          </p:cNvPr>
          <p:cNvSpPr/>
          <p:nvPr/>
        </p:nvSpPr>
        <p:spPr bwMode="auto">
          <a:xfrm>
            <a:off x="1815648" y="3000907"/>
            <a:ext cx="2375066" cy="385950"/>
          </a:xfrm>
          <a:prstGeom prst="roundRect">
            <a:avLst/>
          </a:prstGeom>
          <a:solidFill>
            <a:srgbClr val="FFC000"/>
          </a:solidFill>
          <a:ln>
            <a:solidFill>
              <a:srgbClr val="996633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dirty="0">
                <a:solidFill>
                  <a:schemeClr val="bg1"/>
                </a:solidFill>
              </a:rPr>
              <a:t>Класс изменяемого объекта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B7A018-1F7C-4B15-B689-E72AC8DCD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82366">
            <a:off x="4226926" y="2851889"/>
            <a:ext cx="570616" cy="2980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5E8832-7E41-4326-8901-1C21C7243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85537">
            <a:off x="5329330" y="3321199"/>
            <a:ext cx="753397" cy="298037"/>
          </a:xfrm>
          <a:prstGeom prst="rect">
            <a:avLst/>
          </a:prstGeom>
        </p:spPr>
      </p:pic>
      <p:sp>
        <p:nvSpPr>
          <p:cNvPr id="10" name="Прямоугольник: скругленные углы 14">
            <a:extLst>
              <a:ext uri="{FF2B5EF4-FFF2-40B4-BE49-F238E27FC236}">
                <a16:creationId xmlns:a16="http://schemas.microsoft.com/office/drawing/2014/main" id="{95C6C31D-BE5A-4FBA-B577-525394F60F2E}"/>
              </a:ext>
            </a:extLst>
          </p:cNvPr>
          <p:cNvSpPr/>
          <p:nvPr/>
        </p:nvSpPr>
        <p:spPr bwMode="auto">
          <a:xfrm>
            <a:off x="3354580" y="3850311"/>
            <a:ext cx="2975434" cy="385950"/>
          </a:xfrm>
          <a:prstGeom prst="roundRect">
            <a:avLst/>
          </a:prstGeom>
          <a:solidFill>
            <a:srgbClr val="FFC000"/>
          </a:solidFill>
          <a:ln>
            <a:solidFill>
              <a:srgbClr val="996633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dirty="0">
                <a:solidFill>
                  <a:schemeClr val="bg1"/>
                </a:solidFill>
              </a:rPr>
              <a:t>Название атрибута или ассоциации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A8F2A050-96C1-4E2B-89F9-825F696EE146}"/>
              </a:ext>
            </a:extLst>
          </p:cNvPr>
          <p:cNvSpPr/>
          <p:nvPr/>
        </p:nvSpPr>
        <p:spPr bwMode="auto">
          <a:xfrm rot="5400000">
            <a:off x="7510089" y="2479517"/>
            <a:ext cx="351886" cy="1826231"/>
          </a:xfrm>
          <a:prstGeom prst="righ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: скругленные углы 18">
            <a:extLst>
              <a:ext uri="{FF2B5EF4-FFF2-40B4-BE49-F238E27FC236}">
                <a16:creationId xmlns:a16="http://schemas.microsoft.com/office/drawing/2014/main" id="{DCFAA759-274E-46C5-9789-B8F214505B03}"/>
              </a:ext>
            </a:extLst>
          </p:cNvPr>
          <p:cNvSpPr/>
          <p:nvPr/>
        </p:nvSpPr>
        <p:spPr bwMode="auto">
          <a:xfrm>
            <a:off x="6751812" y="3642299"/>
            <a:ext cx="1877608" cy="385950"/>
          </a:xfrm>
          <a:prstGeom prst="roundRect">
            <a:avLst/>
          </a:prstGeom>
          <a:solidFill>
            <a:srgbClr val="FFC000"/>
          </a:solidFill>
          <a:ln>
            <a:solidFill>
              <a:srgbClr val="996633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dirty="0">
                <a:solidFill>
                  <a:schemeClr val="bg1"/>
                </a:solidFill>
              </a:rPr>
              <a:t>Измененное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176240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D22FE-407C-4460-92A8-AC85DBB6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Специализированная форма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85C21-5CFE-4816-9D19-CA0C16FB9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131024-22F9-4474-9113-3DFF16E02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1021278"/>
            <a:ext cx="6521450" cy="39521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9FB1C970-E55C-401A-AA97-AEAC8FC71E55}"/>
              </a:ext>
            </a:extLst>
          </p:cNvPr>
          <p:cNvSpPr/>
          <p:nvPr/>
        </p:nvSpPr>
        <p:spPr bwMode="auto">
          <a:xfrm>
            <a:off x="6530690" y="4268955"/>
            <a:ext cx="2098960" cy="500116"/>
          </a:xfrm>
          <a:prstGeom prst="wedgeRoundRectCallout">
            <a:avLst>
              <a:gd name="adj1" fmla="val -48731"/>
              <a:gd name="adj2" fmla="val -8580"/>
              <a:gd name="adj3" fmla="val 16667"/>
            </a:avLst>
          </a:prstGeom>
          <a:solidFill>
            <a:schemeClr val="accent3"/>
          </a:solidFill>
          <a:ln w="19050">
            <a:solidFill>
              <a:srgbClr val="003C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900" dirty="0">
                <a:solidFill>
                  <a:srgbClr val="003CA0"/>
                </a:solidFill>
              </a:rPr>
              <a:t>Также можно прикрепить любой файл, например, паспорт ЛЭП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2D1CAF0E-A38E-4962-91DF-311A673DF9F6}"/>
              </a:ext>
            </a:extLst>
          </p:cNvPr>
          <p:cNvSpPr/>
          <p:nvPr/>
        </p:nvSpPr>
        <p:spPr bwMode="auto">
          <a:xfrm>
            <a:off x="5038995" y="2445190"/>
            <a:ext cx="1925685" cy="649911"/>
          </a:xfrm>
          <a:prstGeom prst="wedgeRoundRectCallout">
            <a:avLst>
              <a:gd name="adj1" fmla="val -77237"/>
              <a:gd name="adj2" fmla="val -60168"/>
              <a:gd name="adj3" fmla="val 16667"/>
            </a:avLst>
          </a:prstGeom>
          <a:solidFill>
            <a:schemeClr val="accent3"/>
          </a:solidFill>
          <a:ln w="19050">
            <a:solidFill>
              <a:srgbClr val="003C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dirty="0">
                <a:solidFill>
                  <a:srgbClr val="003CA0"/>
                </a:solidFill>
              </a:rPr>
              <a:t>Параметры можно редактировать прямо на веб-форме</a:t>
            </a: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1AD3B29E-5F10-49EB-A8DE-6833018E1C99}"/>
              </a:ext>
            </a:extLst>
          </p:cNvPr>
          <p:cNvSpPr/>
          <p:nvPr/>
        </p:nvSpPr>
        <p:spPr bwMode="auto">
          <a:xfrm>
            <a:off x="326259" y="1554480"/>
            <a:ext cx="1091061" cy="572882"/>
          </a:xfrm>
          <a:prstGeom prst="wedgeRoundRectCallout">
            <a:avLst>
              <a:gd name="adj1" fmla="val 84343"/>
              <a:gd name="adj2" fmla="val 100850"/>
              <a:gd name="adj3" fmla="val 16667"/>
            </a:avLst>
          </a:prstGeom>
          <a:solidFill>
            <a:schemeClr val="accent3"/>
          </a:solidFill>
          <a:ln w="19050">
            <a:solidFill>
              <a:srgbClr val="003CA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dirty="0">
                <a:solidFill>
                  <a:srgbClr val="003CA0"/>
                </a:solidFill>
              </a:rPr>
              <a:t>Дерево объектов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1086E-EAB1-4517-8072-0A23D19BF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590" y="1584213"/>
            <a:ext cx="654369" cy="1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90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объектов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111399-9118-4D61-B08B-50E09EAA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574200" y="3279447"/>
            <a:ext cx="5144218" cy="14098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A1F0C6-0A18-4745-8A48-8045E5A29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492"/>
          <a:stretch/>
        </p:blipFill>
        <p:spPr>
          <a:xfrm>
            <a:off x="574200" y="2109006"/>
            <a:ext cx="5144218" cy="1170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BB6877-754F-493E-A7A9-007A809F3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4" t="5075" r="2310" b="2758"/>
          <a:stretch/>
        </p:blipFill>
        <p:spPr>
          <a:xfrm>
            <a:off x="4858609" y="1125941"/>
            <a:ext cx="3678072" cy="32481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BD081C-74F6-44A5-B281-95E7D31E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71" y="1883198"/>
            <a:ext cx="782292" cy="243145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DEA0616-0858-4AE5-9679-7C3AF3281DD7}"/>
              </a:ext>
            </a:extLst>
          </p:cNvPr>
          <p:cNvCxnSpPr/>
          <p:nvPr/>
        </p:nvCxnSpPr>
        <p:spPr bwMode="auto">
          <a:xfrm>
            <a:off x="3439242" y="3616657"/>
            <a:ext cx="1467134" cy="0"/>
          </a:xfrm>
          <a:prstGeom prst="straightConnector1">
            <a:avLst/>
          </a:prstGeom>
          <a:noFill/>
          <a:ln w="38100" cap="flat" cmpd="sng" algn="ctr">
            <a:solidFill>
              <a:srgbClr val="003C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9ED0016-70DE-4AE4-88D8-A19A9D8B5A11}"/>
              </a:ext>
            </a:extLst>
          </p:cNvPr>
          <p:cNvCxnSpPr>
            <a:cxnSpLocks/>
          </p:cNvCxnSpPr>
          <p:nvPr/>
        </p:nvCxnSpPr>
        <p:spPr bwMode="auto">
          <a:xfrm>
            <a:off x="3298215" y="3182203"/>
            <a:ext cx="2747749" cy="97244"/>
          </a:xfrm>
          <a:prstGeom prst="straightConnector1">
            <a:avLst/>
          </a:prstGeom>
          <a:noFill/>
          <a:ln w="38100" cap="flat" cmpd="sng" algn="ctr">
            <a:solidFill>
              <a:srgbClr val="003C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BCE9678-DE83-40A2-A754-AB7581C32164}"/>
              </a:ext>
            </a:extLst>
          </p:cNvPr>
          <p:cNvCxnSpPr>
            <a:cxnSpLocks/>
          </p:cNvCxnSpPr>
          <p:nvPr/>
        </p:nvCxnSpPr>
        <p:spPr bwMode="auto">
          <a:xfrm flipV="1">
            <a:off x="2564648" y="1520918"/>
            <a:ext cx="2341728" cy="746885"/>
          </a:xfrm>
          <a:prstGeom prst="straightConnector1">
            <a:avLst/>
          </a:prstGeom>
          <a:noFill/>
          <a:ln w="38100" cap="flat" cmpd="sng" algn="ctr">
            <a:solidFill>
              <a:srgbClr val="003C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6D923CD-2451-4050-AFF8-2A0994174E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564648" y="1978119"/>
            <a:ext cx="2341728" cy="746885"/>
          </a:xfrm>
          <a:prstGeom prst="straightConnector1">
            <a:avLst/>
          </a:prstGeom>
          <a:noFill/>
          <a:ln w="38100" cap="flat" cmpd="sng" algn="ctr">
            <a:solidFill>
              <a:srgbClr val="003C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F32BF0C-E5CA-4687-B17A-E83BA7A7AC4B}"/>
              </a:ext>
            </a:extLst>
          </p:cNvPr>
          <p:cNvCxnSpPr>
            <a:cxnSpLocks/>
          </p:cNvCxnSpPr>
          <p:nvPr/>
        </p:nvCxnSpPr>
        <p:spPr bwMode="auto">
          <a:xfrm flipV="1">
            <a:off x="5063325" y="4212609"/>
            <a:ext cx="982639" cy="222914"/>
          </a:xfrm>
          <a:prstGeom prst="straightConnector1">
            <a:avLst/>
          </a:prstGeom>
          <a:noFill/>
          <a:ln w="38100" cap="flat" cmpd="sng" algn="ctr">
            <a:solidFill>
              <a:srgbClr val="003C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25869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CC3BA27ED93842AA8B1125B6342D60" ma:contentTypeVersion="0" ma:contentTypeDescription="Создание документа." ma:contentTypeScope="" ma:versionID="aa63d3e892817da7ff589dd5bd5bd7c4">
  <xsd:schema xmlns:xsd="http://www.w3.org/2001/XMLSchema" xmlns:xs="http://www.w3.org/2001/XMLSchema" xmlns:p="http://schemas.microsoft.com/office/2006/metadata/properties" xmlns:ns2="8e7233b4-5965-433d-8056-65ca843b7609" targetNamespace="http://schemas.microsoft.com/office/2006/metadata/properties" ma:root="true" ma:fieldsID="2bc42b58e415f25862731bf6c0b2d9c4" ns2:_="">
    <xsd:import namespace="8e7233b4-5965-433d-8056-65ca843b7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7233b4-5965-433d-8056-65ca843b7609">ADCXMQC75VVE-10329-4</_dlc_DocId>
    <_dlc_DocIdUrl xmlns="8e7233b4-5965-433d-8056-65ca843b7609">
      <Url>http://portal.cdu.so/ia/fstyle/_layouts/DocIdRedir.aspx?ID=ADCXMQC75VVE-10329-4</Url>
      <Description>ADCXMQC75VVE-10329-4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A8EF3-0654-4909-8BC3-878CFE4DE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33b4-5965-433d-8056-65ca843b7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8302C0-632E-47ED-BCA2-6066A64D5E0B}">
  <ds:schemaRefs>
    <ds:schemaRef ds:uri="http://schemas.microsoft.com/office/2006/metadata/properties"/>
    <ds:schemaRef ds:uri="http://schemas.microsoft.com/office/infopath/2007/PartnerControls"/>
    <ds:schemaRef ds:uri="8e7233b4-5965-433d-8056-65ca843b7609"/>
  </ds:schemaRefs>
</ds:datastoreItem>
</file>

<file path=customXml/itemProps3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31116</TotalTime>
  <Words>973</Words>
  <Application>Microsoft Office PowerPoint</Application>
  <PresentationFormat>Экран (16:9)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Impact</vt:lpstr>
      <vt:lpstr>Wingdings</vt:lpstr>
      <vt:lpstr>Оформление по умолчанию</vt:lpstr>
      <vt:lpstr>Обеспечение обмена данными информационных моделей с использованием специализированного веб-портала («CIM-портал»)</vt:lpstr>
      <vt:lpstr>CIM-портал</vt:lpstr>
      <vt:lpstr>Информационный обмен</vt:lpstr>
      <vt:lpstr>Информационная модель</vt:lpstr>
      <vt:lpstr>Формирование профилей ИМ и профилей ИО</vt:lpstr>
      <vt:lpstr>Профиль ИО для передачи информации по приказу №102</vt:lpstr>
      <vt:lpstr>Перечень изменений</vt:lpstr>
      <vt:lpstr>Специализированная форма</vt:lpstr>
      <vt:lpstr>Дерево объектов</vt:lpstr>
      <vt:lpstr>Заключение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Пользователь Windows</cp:lastModifiedBy>
  <cp:revision>2316</cp:revision>
  <cp:lastPrinted>2015-04-24T06:35:00Z</cp:lastPrinted>
  <dcterms:created xsi:type="dcterms:W3CDTF">2006-09-14T10:04:19Z</dcterms:created>
  <dcterms:modified xsi:type="dcterms:W3CDTF">2023-02-09T04:43:47Z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0x01010039CC3BA27ED93842AA8B1125B6342D60</vt:lpwstr>
  </property>
  <property fmtid="{D5CDD505-2E9C-101B-9397-08002B2CF9AE}" pid="3" name="_dlc_DocIdItemGuid">
    <vt:lpwstr>f8ac45cf-3c85-4c29-a59a-ac491bce4ac4</vt:lpwstr>
  </property>
</Properties>
</file>