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31" r:id="rId2"/>
    <p:sldId id="1551" r:id="rId3"/>
    <p:sldId id="1552" r:id="rId4"/>
    <p:sldId id="1553" r:id="rId5"/>
    <p:sldId id="1565" r:id="rId6"/>
    <p:sldId id="1566" r:id="rId7"/>
    <p:sldId id="1556" r:id="rId8"/>
    <p:sldId id="1560" r:id="rId9"/>
    <p:sldId id="1561" r:id="rId10"/>
    <p:sldId id="1562" r:id="rId11"/>
    <p:sldId id="1563" r:id="rId12"/>
    <p:sldId id="1564" r:id="rId13"/>
    <p:sldId id="33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976C"/>
    <a:srgbClr val="6B5C4D"/>
    <a:srgbClr val="1A3C46"/>
    <a:srgbClr val="365E67"/>
    <a:srgbClr val="355E67"/>
    <a:srgbClr val="F8FBFC"/>
    <a:srgbClr val="F5F9FB"/>
    <a:srgbClr val="F1F6F9"/>
    <a:srgbClr val="A79583"/>
    <a:srgbClr val="CEA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C4F72-6A1F-4F8F-9BBD-848DCD9E370F}" v="8" dt="2023-02-08T05:19:21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Gerasimov" userId="2cb7abf7e2165c45" providerId="Windows Live" clId="Web-{28CC4F72-6A1F-4F8F-9BBD-848DCD9E370F}"/>
    <pc:docChg chg="modSld">
      <pc:chgData name="Andrey Gerasimov" userId="2cb7abf7e2165c45" providerId="Windows Live" clId="Web-{28CC4F72-6A1F-4F8F-9BBD-848DCD9E370F}" dt="2023-02-08T05:19:18.779" v="6" actId="20577"/>
      <pc:docMkLst>
        <pc:docMk/>
      </pc:docMkLst>
      <pc:sldChg chg="modSp">
        <pc:chgData name="Andrey Gerasimov" userId="2cb7abf7e2165c45" providerId="Windows Live" clId="Web-{28CC4F72-6A1F-4F8F-9BBD-848DCD9E370F}" dt="2023-02-08T05:18:47.699" v="1" actId="20577"/>
        <pc:sldMkLst>
          <pc:docMk/>
          <pc:sldMk cId="4273612754" sldId="1562"/>
        </pc:sldMkLst>
        <pc:spChg chg="mod">
          <ac:chgData name="Andrey Gerasimov" userId="2cb7abf7e2165c45" providerId="Windows Live" clId="Web-{28CC4F72-6A1F-4F8F-9BBD-848DCD9E370F}" dt="2023-02-08T05:18:47.699" v="1" actId="20577"/>
          <ac:spMkLst>
            <pc:docMk/>
            <pc:sldMk cId="4273612754" sldId="1562"/>
            <ac:spMk id="8" creationId="{5037F170-8D6D-E6B0-90F3-73C92E532068}"/>
          </ac:spMkLst>
        </pc:spChg>
      </pc:sldChg>
      <pc:sldChg chg="modSp">
        <pc:chgData name="Andrey Gerasimov" userId="2cb7abf7e2165c45" providerId="Windows Live" clId="Web-{28CC4F72-6A1F-4F8F-9BBD-848DCD9E370F}" dt="2023-02-08T05:19:18.779" v="6" actId="20577"/>
        <pc:sldMkLst>
          <pc:docMk/>
          <pc:sldMk cId="351425530" sldId="1563"/>
        </pc:sldMkLst>
        <pc:spChg chg="mod">
          <ac:chgData name="Andrey Gerasimov" userId="2cb7abf7e2165c45" providerId="Windows Live" clId="Web-{28CC4F72-6A1F-4F8F-9BBD-848DCD9E370F}" dt="2023-02-08T05:19:18.779" v="6" actId="20577"/>
          <ac:spMkLst>
            <pc:docMk/>
            <pc:sldMk cId="351425530" sldId="1563"/>
            <ac:spMk id="8" creationId="{5037F170-8D6D-E6B0-90F3-73C92E5320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Здесь можно писать заголовок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2CBE-0DA7-4E5A-BD61-0BC05DE24112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74C5E-4CB7-4E43-9873-876B4F84B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52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Здесь можно писать заголовок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E8950-DA1A-4685-8152-2116C465A663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28D-2C9B-4845-98CE-99F038BB3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098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643" y="3354903"/>
            <a:ext cx="3887239" cy="38507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>
                <a:solidFill>
                  <a:srgbClr val="6B5C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34643" y="2907911"/>
            <a:ext cx="6160881" cy="36251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>
              <a:defRPr sz="2200" baseline="0"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2416" y="5047036"/>
            <a:ext cx="1401233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rgbClr val="6B5C4D"/>
                </a:solidFill>
              </a:defRPr>
            </a:lvl1pPr>
          </a:lstStyle>
          <a:p>
            <a:pPr lvl="0"/>
            <a:r>
              <a:rPr lang="ru-RU" dirty="0"/>
              <a:t>Москва 2021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912416" y="6284326"/>
            <a:ext cx="1667933" cy="207914"/>
          </a:xfrm>
        </p:spPr>
        <p:txBody>
          <a:bodyPr lIns="0" tIns="0" rIns="0" bIns="0">
            <a:normAutofit/>
          </a:bodyPr>
          <a:lstStyle>
            <a:lvl1pPr>
              <a:defRPr sz="1100" b="1">
                <a:solidFill>
                  <a:srgbClr val="6B5C4D"/>
                </a:solidFill>
              </a:defRPr>
            </a:lvl1pPr>
          </a:lstStyle>
          <a:p>
            <a:pPr lvl="0"/>
            <a:r>
              <a:rPr lang="en-US" dirty="0"/>
              <a:t>ntc-msk.ru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ECEAFE-AB6B-A14F-96AF-DFAB11A91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6583680" y="-9525"/>
            <a:ext cx="5608321" cy="436128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835906D-1EBC-E843-8E1B-E05E3ED27A06}"/>
              </a:ext>
            </a:extLst>
          </p:cNvPr>
          <p:cNvCxnSpPr>
            <a:cxnSpLocks/>
          </p:cNvCxnSpPr>
          <p:nvPr userDrawn="1"/>
        </p:nvCxnSpPr>
        <p:spPr>
          <a:xfrm>
            <a:off x="912415" y="4832864"/>
            <a:ext cx="483739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BE961574-0BBD-20BD-E90D-FD13DEB559B0}"/>
              </a:ext>
            </a:extLst>
          </p:cNvPr>
          <p:cNvSpPr txBox="1">
            <a:spLocks/>
          </p:cNvSpPr>
          <p:nvPr userDrawn="1"/>
        </p:nvSpPr>
        <p:spPr>
          <a:xfrm>
            <a:off x="1873678" y="389144"/>
            <a:ext cx="2915429" cy="385076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u="none" strike="noStrike" kern="1200" baseline="0" dirty="0">
                <a:solidFill>
                  <a:srgbClr val="C6A789"/>
                </a:solidFill>
                <a:effectLst/>
                <a:latin typeface="+mn-lt"/>
                <a:ea typeface="+mn-ea"/>
                <a:cs typeface="+mn-cs"/>
              </a:rPr>
              <a:t>Научно-технический центр   Единой энергетической системы</a:t>
            </a:r>
            <a:endParaRPr lang="en-US" b="0" dirty="0">
              <a:solidFill>
                <a:srgbClr val="C6A789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5CECCC-F594-9A24-F811-6D3AA0E65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52" y="1328755"/>
            <a:ext cx="4953008" cy="62412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33250" y="1952875"/>
            <a:ext cx="10535460" cy="4351338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4pPr>
            <a:lvl5pPr marL="20574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33E41BB4-D518-FB4A-B050-A38CFE9E15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37C4944-8232-B040-B000-99867B7A3481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62D31BE-FC95-1E44-8EB8-A0B0A600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C4C75364-9679-DA49-9651-710B26605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DC2977-62FC-490C-6DAC-3871746F0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7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D013F4C-C93C-8647-B85E-F4EE2312863E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A9DC831-DAF8-5143-9513-AF02C6B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14" name="Текст 19">
            <a:extLst>
              <a:ext uri="{FF2B5EF4-FFF2-40B4-BE49-F238E27FC236}">
                <a16:creationId xmlns:a16="http://schemas.microsoft.com/office/drawing/2014/main" id="{FF9976A3-8EBE-074D-A903-698ABE10D3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B19A57-A52B-A4A6-57EF-67D751A5C4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101D71D-8983-6B42-B044-AD2A4ECD8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4643" y="2907911"/>
            <a:ext cx="6160881" cy="36251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>
              <a:defRPr sz="2200" baseline="0">
                <a:solidFill>
                  <a:srgbClr val="494036"/>
                </a:solidFill>
              </a:defRPr>
            </a:lvl1pPr>
          </a:lstStyle>
          <a:p>
            <a:r>
              <a:rPr lang="ru-RU" dirty="0"/>
              <a:t>Благодарим за внимание!</a:t>
            </a:r>
            <a:endParaRPr lang="en-US" dirty="0"/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9067EB97-DEFA-5A47-9157-48F0EB0C38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416" y="4168207"/>
            <a:ext cx="5183584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rgbClr val="6B5C4D"/>
                </a:solidFill>
              </a:defRPr>
            </a:lvl1pPr>
          </a:lstStyle>
          <a:p>
            <a:pPr lvl="0"/>
            <a:r>
              <a:rPr lang="ru-RU" dirty="0"/>
              <a:t>АО «Научно-технический центр Единой энергетической системы </a:t>
            </a:r>
            <a:br>
              <a:rPr lang="ru-RU" dirty="0"/>
            </a:br>
            <a:endParaRPr lang="ru-RU" dirty="0"/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E-mail: ntc-msk@so-ups.ru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4BB03B22-A168-D647-9EAB-85974A544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416" y="6284326"/>
            <a:ext cx="1667933" cy="207914"/>
          </a:xfrm>
        </p:spPr>
        <p:txBody>
          <a:bodyPr lIns="0" tIns="0" rIns="0" bIns="0">
            <a:normAutofit/>
          </a:bodyPr>
          <a:lstStyle>
            <a:lvl1pPr>
              <a:defRPr sz="1100" b="1">
                <a:solidFill>
                  <a:srgbClr val="6B5C4D"/>
                </a:solidFill>
              </a:defRPr>
            </a:lvl1pPr>
          </a:lstStyle>
          <a:p>
            <a:pPr lvl="0"/>
            <a:r>
              <a:rPr lang="en-US" dirty="0"/>
              <a:t>ntc-msk.ru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0054AF-FE76-784D-A34E-AE92DAB4B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6583680" y="-9525"/>
            <a:ext cx="5608321" cy="43612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DF13E7-0122-544A-B3E9-B4DC1207DAF2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920490"/>
            <a:ext cx="2520000" cy="2570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CD33DCC-ADDA-6899-2EB7-4533F360B611}"/>
              </a:ext>
            </a:extLst>
          </p:cNvPr>
          <p:cNvSpPr txBox="1">
            <a:spLocks/>
          </p:cNvSpPr>
          <p:nvPr userDrawn="1"/>
        </p:nvSpPr>
        <p:spPr>
          <a:xfrm>
            <a:off x="1873678" y="389144"/>
            <a:ext cx="2915429" cy="385076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i="0" u="none" strike="noStrike" kern="1200" baseline="0" dirty="0">
                <a:solidFill>
                  <a:srgbClr val="C6A789"/>
                </a:solidFill>
                <a:effectLst/>
                <a:latin typeface="+mn-lt"/>
                <a:ea typeface="+mn-ea"/>
                <a:cs typeface="+mn-cs"/>
              </a:rPr>
              <a:t>Научно-технический центр   Единой энергетической системы</a:t>
            </a:r>
            <a:endParaRPr lang="en-US" b="0" dirty="0">
              <a:solidFill>
                <a:srgbClr val="C6A789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418C2E-AAB8-B6D1-CC66-A49DBCF3D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31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1746377"/>
            <a:ext cx="4137283" cy="46960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Clr>
                <a:srgbClr val="494036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494036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494036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Clr>
                <a:srgbClr val="494036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4pPr>
            <a:lvl5pPr marL="2057400" indent="-228600">
              <a:buClr>
                <a:srgbClr val="494036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2309533"/>
            <a:ext cx="4138084" cy="44608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rgbClr val="6B5C4D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35377D1E-3B45-2544-978F-CE0FF1E32D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8182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E3B4AC7-BA94-CC49-B07F-509FCAA3B39A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5C3FD415-0567-4144-A717-26F867DC9D1B}"/>
              </a:ext>
            </a:extLst>
          </p:cNvPr>
          <p:cNvSpPr/>
          <p:nvPr userDrawn="1"/>
        </p:nvSpPr>
        <p:spPr>
          <a:xfrm flipH="1">
            <a:off x="3796239" y="1533326"/>
            <a:ext cx="8394363" cy="5324674"/>
          </a:xfrm>
          <a:prstGeom prst="rtTriangle">
            <a:avLst/>
          </a:pr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bg2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C21161B-166C-6F4D-A233-C07A563B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D458718A-C753-5F42-B740-2F75B9207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012966-7C7B-A6E3-D750-B0A3E187C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6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8684" y="1746377"/>
            <a:ext cx="4137283" cy="4696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684" y="2962274"/>
            <a:ext cx="6053771" cy="3217334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4pPr>
            <a:lvl5pPr marL="20574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128693" y="2309533"/>
            <a:ext cx="4138084" cy="44608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>
                <a:solidFill>
                  <a:srgbClr val="6B5C4D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A8080BE6-886F-3242-8FA9-177AB9BE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A511BDE-C12F-6145-BFD3-F07368FED57B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CE1C121D-E073-8046-B272-5A227B74BA2A}"/>
              </a:ext>
            </a:extLst>
          </p:cNvPr>
          <p:cNvSpPr/>
          <p:nvPr userDrawn="1"/>
        </p:nvSpPr>
        <p:spPr>
          <a:xfrm rot="5400000" flipH="1">
            <a:off x="320816" y="1286017"/>
            <a:ext cx="5237634" cy="5906333"/>
          </a:xfrm>
          <a:prstGeom prst="rtTriangle">
            <a:avLst/>
          </a:pr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2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2D9604F-A2E4-A04E-9437-C5511A68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14" name="Текст 19">
            <a:extLst>
              <a:ext uri="{FF2B5EF4-FFF2-40B4-BE49-F238E27FC236}">
                <a16:creationId xmlns:a16="http://schemas.microsoft.com/office/drawing/2014/main" id="{809D386C-A09A-4942-A88C-DD2CF7270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F920B8-A528-4271-74AB-B5E3392F3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id="{EE62DF5D-EE7E-D24F-9456-1C1BE1A3F6CE}"/>
              </a:ext>
            </a:extLst>
          </p:cNvPr>
          <p:cNvSpPr/>
          <p:nvPr userDrawn="1"/>
        </p:nvSpPr>
        <p:spPr>
          <a:xfrm rot="10800000" flipH="1">
            <a:off x="5383428" y="-2"/>
            <a:ext cx="6807873" cy="4318339"/>
          </a:xfrm>
          <a:prstGeom prst="rtTriangle">
            <a:avLst/>
          </a:pr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1746377"/>
            <a:ext cx="4137283" cy="4696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755650" y="2392566"/>
            <a:ext cx="4138084" cy="192577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4pPr>
            <a:lvl5pPr marL="20574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382625" y="1981178"/>
            <a:ext cx="5323416" cy="324548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3428" y="4546833"/>
            <a:ext cx="6053771" cy="1392672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4pPr>
            <a:lvl5pPr marL="20574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34925B3D-1CB2-D741-AB17-112901F84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11B5CC7-0CD1-734B-B48A-34FB8072C296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7EE9844-0357-7C45-A292-9D16D568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22" name="Текст 19">
            <a:extLst>
              <a:ext uri="{FF2B5EF4-FFF2-40B4-BE49-F238E27FC236}">
                <a16:creationId xmlns:a16="http://schemas.microsoft.com/office/drawing/2014/main" id="{88FF66F7-0BD6-6842-A9B4-F7C107EA0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81199A-3F73-1381-6A68-6E293D148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1746377"/>
            <a:ext cx="4137283" cy="4696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65063"/>
            <a:ext cx="4138084" cy="338326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4pPr>
            <a:lvl5pPr marL="20574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850167" y="1533326"/>
            <a:ext cx="8341135" cy="5331624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  <a:gd name="connsiteX0" fmla="*/ 3700321 w 13638566"/>
              <a:gd name="connsiteY0" fmla="*/ 0 h 10288588"/>
              <a:gd name="connsiteX1" fmla="*/ 13638566 w 13638566"/>
              <a:gd name="connsiteY1" fmla="*/ 6463470 h 10288588"/>
              <a:gd name="connsiteX2" fmla="*/ 4636780 w 13638566"/>
              <a:gd name="connsiteY2" fmla="*/ 10288588 h 10288588"/>
              <a:gd name="connsiteX3" fmla="*/ 0 w 13638566"/>
              <a:gd name="connsiteY3" fmla="*/ 10288588 h 10288588"/>
              <a:gd name="connsiteX4" fmla="*/ 0 w 13638566"/>
              <a:gd name="connsiteY4" fmla="*/ 3700320 h 10288588"/>
              <a:gd name="connsiteX5" fmla="*/ 3700321 w 13638566"/>
              <a:gd name="connsiteY5" fmla="*/ 0 h 10288588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0 w 13638566"/>
              <a:gd name="connsiteY4" fmla="*/ 3415659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4579010 w 13638566"/>
              <a:gd name="connsiteY4" fmla="*/ 7183227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0 w 13638566"/>
              <a:gd name="connsiteY2" fmla="*/ 10003927 h 10003927"/>
              <a:gd name="connsiteX3" fmla="*/ 4579010 w 13638566"/>
              <a:gd name="connsiteY3" fmla="*/ 7183227 h 10003927"/>
              <a:gd name="connsiteX4" fmla="*/ 13627079 w 13638566"/>
              <a:gd name="connsiteY4" fmla="*/ 0 h 10003927"/>
              <a:gd name="connsiteX0" fmla="*/ 9048069 w 9059556"/>
              <a:gd name="connsiteY0" fmla="*/ 0 h 10958377"/>
              <a:gd name="connsiteX1" fmla="*/ 9059556 w 9059556"/>
              <a:gd name="connsiteY1" fmla="*/ 6178809 h 10958377"/>
              <a:gd name="connsiteX2" fmla="*/ 3342343 w 9059556"/>
              <a:gd name="connsiteY2" fmla="*/ 10958377 h 10958377"/>
              <a:gd name="connsiteX3" fmla="*/ 0 w 9059556"/>
              <a:gd name="connsiteY3" fmla="*/ 7183227 h 10958377"/>
              <a:gd name="connsiteX4" fmla="*/ 9048069 w 9059556"/>
              <a:gd name="connsiteY4" fmla="*/ 0 h 1095837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186037 w 12903250"/>
              <a:gd name="connsiteY2" fmla="*/ 10958377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219460 w 12903250"/>
              <a:gd name="connsiteY2" fmla="*/ 10991866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703757 w 12903250"/>
              <a:gd name="connsiteY0" fmla="*/ 0 h 10473567"/>
              <a:gd name="connsiteX1" fmla="*/ 12903250 w 12903250"/>
              <a:gd name="connsiteY1" fmla="*/ 5651349 h 10473567"/>
              <a:gd name="connsiteX2" fmla="*/ 7219460 w 12903250"/>
              <a:gd name="connsiteY2" fmla="*/ 10464406 h 10473567"/>
              <a:gd name="connsiteX3" fmla="*/ 0 w 12903250"/>
              <a:gd name="connsiteY3" fmla="*/ 10473567 h 10473567"/>
              <a:gd name="connsiteX4" fmla="*/ 12703757 w 12903250"/>
              <a:gd name="connsiteY4" fmla="*/ 0 h 10473567"/>
              <a:gd name="connsiteX0" fmla="*/ 12904297 w 12904297"/>
              <a:gd name="connsiteY0" fmla="*/ 0 h 11005213"/>
              <a:gd name="connsiteX1" fmla="*/ 12903250 w 12904297"/>
              <a:gd name="connsiteY1" fmla="*/ 6182995 h 11005213"/>
              <a:gd name="connsiteX2" fmla="*/ 7219460 w 12904297"/>
              <a:gd name="connsiteY2" fmla="*/ 10996052 h 11005213"/>
              <a:gd name="connsiteX3" fmla="*/ 0 w 12904297"/>
              <a:gd name="connsiteY3" fmla="*/ 11005213 h 11005213"/>
              <a:gd name="connsiteX4" fmla="*/ 12904297 w 12904297"/>
              <a:gd name="connsiteY4" fmla="*/ 0 h 11005213"/>
              <a:gd name="connsiteX0" fmla="*/ 12904297 w 12904297"/>
              <a:gd name="connsiteY0" fmla="*/ 0 h 11005213"/>
              <a:gd name="connsiteX1" fmla="*/ 12903250 w 12904297"/>
              <a:gd name="connsiteY1" fmla="*/ 6182995 h 11005213"/>
              <a:gd name="connsiteX2" fmla="*/ 0 w 12904297"/>
              <a:gd name="connsiteY2" fmla="*/ 11005213 h 11005213"/>
              <a:gd name="connsiteX3" fmla="*/ 12904297 w 12904297"/>
              <a:gd name="connsiteY3" fmla="*/ 0 h 11005213"/>
              <a:gd name="connsiteX0" fmla="*/ 12904297 w 12904297"/>
              <a:gd name="connsiteY0" fmla="*/ 0 h 11005213"/>
              <a:gd name="connsiteX1" fmla="*/ 12903251 w 12904297"/>
              <a:gd name="connsiteY1" fmla="*/ 10986523 h 11005213"/>
              <a:gd name="connsiteX2" fmla="*/ 0 w 12904297"/>
              <a:gd name="connsiteY2" fmla="*/ 11005213 h 11005213"/>
              <a:gd name="connsiteX3" fmla="*/ 12904297 w 12904297"/>
              <a:gd name="connsiteY3" fmla="*/ 0 h 11005213"/>
              <a:gd name="connsiteX0" fmla="*/ 12904297 w 12904297"/>
              <a:gd name="connsiteY0" fmla="*/ 0 h 11005213"/>
              <a:gd name="connsiteX1" fmla="*/ 12903251 w 12904297"/>
              <a:gd name="connsiteY1" fmla="*/ 10986523 h 11005213"/>
              <a:gd name="connsiteX2" fmla="*/ 10979898 w 12904297"/>
              <a:gd name="connsiteY2" fmla="*/ 10985526 h 11005213"/>
              <a:gd name="connsiteX3" fmla="*/ 0 w 12904297"/>
              <a:gd name="connsiteY3" fmla="*/ 11005213 h 11005213"/>
              <a:gd name="connsiteX4" fmla="*/ 12904297 w 12904297"/>
              <a:gd name="connsiteY4" fmla="*/ 0 h 11005213"/>
              <a:gd name="connsiteX0" fmla="*/ 12904297 w 12904297"/>
              <a:gd name="connsiteY0" fmla="*/ 0 h 11005213"/>
              <a:gd name="connsiteX1" fmla="*/ 12903251 w 12904297"/>
              <a:gd name="connsiteY1" fmla="*/ 9372223 h 11005213"/>
              <a:gd name="connsiteX2" fmla="*/ 10979898 w 12904297"/>
              <a:gd name="connsiteY2" fmla="*/ 10985526 h 11005213"/>
              <a:gd name="connsiteX3" fmla="*/ 0 w 12904297"/>
              <a:gd name="connsiteY3" fmla="*/ 11005213 h 11005213"/>
              <a:gd name="connsiteX4" fmla="*/ 12904297 w 12904297"/>
              <a:gd name="connsiteY4" fmla="*/ 0 h 11005213"/>
              <a:gd name="connsiteX0" fmla="*/ 12904297 w 12904297"/>
              <a:gd name="connsiteY0" fmla="*/ 0 h 11005213"/>
              <a:gd name="connsiteX1" fmla="*/ 12903251 w 12904297"/>
              <a:gd name="connsiteY1" fmla="*/ 9372223 h 11005213"/>
              <a:gd name="connsiteX2" fmla="*/ 8702881 w 12904297"/>
              <a:gd name="connsiteY2" fmla="*/ 9793689 h 11005213"/>
              <a:gd name="connsiteX3" fmla="*/ 0 w 12904297"/>
              <a:gd name="connsiteY3" fmla="*/ 11005213 h 11005213"/>
              <a:gd name="connsiteX4" fmla="*/ 12904297 w 12904297"/>
              <a:gd name="connsiteY4" fmla="*/ 0 h 11005213"/>
              <a:gd name="connsiteX0" fmla="*/ 12904297 w 12904297"/>
              <a:gd name="connsiteY0" fmla="*/ 0 h 11019577"/>
              <a:gd name="connsiteX1" fmla="*/ 12903251 w 12904297"/>
              <a:gd name="connsiteY1" fmla="*/ 9372223 h 11019577"/>
              <a:gd name="connsiteX2" fmla="*/ 11013882 w 12904297"/>
              <a:gd name="connsiteY2" fmla="*/ 11019577 h 11019577"/>
              <a:gd name="connsiteX3" fmla="*/ 0 w 12904297"/>
              <a:gd name="connsiteY3" fmla="*/ 11005213 h 11019577"/>
              <a:gd name="connsiteX4" fmla="*/ 12904297 w 12904297"/>
              <a:gd name="connsiteY4" fmla="*/ 0 h 1101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4297" h="11019577">
                <a:moveTo>
                  <a:pt x="12904297" y="0"/>
                </a:moveTo>
                <a:cubicBezTo>
                  <a:pt x="12903948" y="3662174"/>
                  <a:pt x="12903600" y="5710049"/>
                  <a:pt x="12903251" y="9372223"/>
                </a:cubicBezTo>
                <a:lnTo>
                  <a:pt x="11013882" y="11019577"/>
                </a:lnTo>
                <a:lnTo>
                  <a:pt x="0" y="11005213"/>
                </a:lnTo>
                <a:lnTo>
                  <a:pt x="12904297" y="0"/>
                </a:lnTo>
                <a:close/>
              </a:path>
            </a:pathLst>
          </a:custGeom>
          <a:solidFill>
            <a:srgbClr val="F5EFE8">
              <a:alpha val="10000"/>
            </a:srgbClr>
          </a:solidFill>
        </p:spPr>
        <p:txBody>
          <a:bodyPr wrap="square" anchor="ctr">
            <a:noAutofit/>
          </a:bodyPr>
          <a:lstStyle>
            <a:lvl1pPr marL="0" marR="0" indent="0" algn="r" defTabSz="1360314" rtl="0" eaLnBrk="1" fontAlgn="auto" latinLnBrk="0" hangingPunct="1">
              <a:lnSpc>
                <a:spcPct val="90000"/>
              </a:lnSpc>
              <a:spcBef>
                <a:spcPts val="1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5" baseline="0"/>
            </a:lvl1pPr>
          </a:lstStyle>
          <a:p>
            <a:r>
              <a:rPr lang="ru-RU" dirty="0"/>
              <a:t>Вставьте сюда фото</a:t>
            </a:r>
            <a:endParaRPr lang="en-US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7A991890-8773-054E-BC4B-D11870C442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275126B-58D9-7E41-A886-485B138E8FE0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4D650C3-1A9D-3640-9F4C-7F51E8BF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EFFEF05C-FF33-5B4E-A50F-BC16E3886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2823E4-95E8-B19A-65DA-E62BFA407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1746377"/>
            <a:ext cx="4137283" cy="469603"/>
          </a:xfrm>
        </p:spPr>
        <p:txBody>
          <a:bodyPr/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65063"/>
            <a:ext cx="4138084" cy="338326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4pPr>
            <a:lvl5pPr marL="20574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377633" y="592360"/>
            <a:ext cx="9815163" cy="6265640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  <a:gd name="connsiteX0" fmla="*/ 3700321 w 13638566"/>
              <a:gd name="connsiteY0" fmla="*/ 0 h 10288588"/>
              <a:gd name="connsiteX1" fmla="*/ 13638566 w 13638566"/>
              <a:gd name="connsiteY1" fmla="*/ 6463470 h 10288588"/>
              <a:gd name="connsiteX2" fmla="*/ 4636780 w 13638566"/>
              <a:gd name="connsiteY2" fmla="*/ 10288588 h 10288588"/>
              <a:gd name="connsiteX3" fmla="*/ 0 w 13638566"/>
              <a:gd name="connsiteY3" fmla="*/ 10288588 h 10288588"/>
              <a:gd name="connsiteX4" fmla="*/ 0 w 13638566"/>
              <a:gd name="connsiteY4" fmla="*/ 3700320 h 10288588"/>
              <a:gd name="connsiteX5" fmla="*/ 3700321 w 13638566"/>
              <a:gd name="connsiteY5" fmla="*/ 0 h 10288588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0 w 13638566"/>
              <a:gd name="connsiteY4" fmla="*/ 3415659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4579010 w 13638566"/>
              <a:gd name="connsiteY4" fmla="*/ 7183227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0 w 13638566"/>
              <a:gd name="connsiteY2" fmla="*/ 10003927 h 10003927"/>
              <a:gd name="connsiteX3" fmla="*/ 4579010 w 13638566"/>
              <a:gd name="connsiteY3" fmla="*/ 7183227 h 10003927"/>
              <a:gd name="connsiteX4" fmla="*/ 13627079 w 13638566"/>
              <a:gd name="connsiteY4" fmla="*/ 0 h 10003927"/>
              <a:gd name="connsiteX0" fmla="*/ 9048069 w 9059556"/>
              <a:gd name="connsiteY0" fmla="*/ 0 h 10958377"/>
              <a:gd name="connsiteX1" fmla="*/ 9059556 w 9059556"/>
              <a:gd name="connsiteY1" fmla="*/ 6178809 h 10958377"/>
              <a:gd name="connsiteX2" fmla="*/ 3342343 w 9059556"/>
              <a:gd name="connsiteY2" fmla="*/ 10958377 h 10958377"/>
              <a:gd name="connsiteX3" fmla="*/ 0 w 9059556"/>
              <a:gd name="connsiteY3" fmla="*/ 7183227 h 10958377"/>
              <a:gd name="connsiteX4" fmla="*/ 9048069 w 9059556"/>
              <a:gd name="connsiteY4" fmla="*/ 0 h 1095837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186037 w 12903250"/>
              <a:gd name="connsiteY2" fmla="*/ 10958377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219460 w 12903250"/>
              <a:gd name="connsiteY2" fmla="*/ 10991866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703757 w 12903250"/>
              <a:gd name="connsiteY0" fmla="*/ 0 h 10473567"/>
              <a:gd name="connsiteX1" fmla="*/ 12903250 w 12903250"/>
              <a:gd name="connsiteY1" fmla="*/ 5651349 h 10473567"/>
              <a:gd name="connsiteX2" fmla="*/ 7219460 w 12903250"/>
              <a:gd name="connsiteY2" fmla="*/ 10464406 h 10473567"/>
              <a:gd name="connsiteX3" fmla="*/ 0 w 12903250"/>
              <a:gd name="connsiteY3" fmla="*/ 10473567 h 10473567"/>
              <a:gd name="connsiteX4" fmla="*/ 12703757 w 12903250"/>
              <a:gd name="connsiteY4" fmla="*/ 0 h 10473567"/>
              <a:gd name="connsiteX0" fmla="*/ 12904297 w 12904297"/>
              <a:gd name="connsiteY0" fmla="*/ 0 h 11005213"/>
              <a:gd name="connsiteX1" fmla="*/ 12903250 w 12904297"/>
              <a:gd name="connsiteY1" fmla="*/ 6182995 h 11005213"/>
              <a:gd name="connsiteX2" fmla="*/ 7219460 w 12904297"/>
              <a:gd name="connsiteY2" fmla="*/ 10996052 h 11005213"/>
              <a:gd name="connsiteX3" fmla="*/ 0 w 12904297"/>
              <a:gd name="connsiteY3" fmla="*/ 11005213 h 11005213"/>
              <a:gd name="connsiteX4" fmla="*/ 12904297 w 12904297"/>
              <a:gd name="connsiteY4" fmla="*/ 0 h 110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4297" h="11005213">
                <a:moveTo>
                  <a:pt x="12904297" y="0"/>
                </a:moveTo>
                <a:lnTo>
                  <a:pt x="12903250" y="6182995"/>
                </a:lnTo>
                <a:lnTo>
                  <a:pt x="7219460" y="10996052"/>
                </a:lnTo>
                <a:lnTo>
                  <a:pt x="0" y="11005213"/>
                </a:lnTo>
                <a:lnTo>
                  <a:pt x="12904297" y="0"/>
                </a:lnTo>
                <a:close/>
              </a:path>
            </a:pathLst>
          </a:custGeom>
          <a:solidFill>
            <a:srgbClr val="F5EFE8">
              <a:alpha val="10000"/>
            </a:srgbClr>
          </a:solidFill>
        </p:spPr>
        <p:txBody>
          <a:bodyPr wrap="square" anchor="ctr">
            <a:noAutofit/>
          </a:bodyPr>
          <a:lstStyle>
            <a:lvl1pPr marL="0" marR="0" indent="0" algn="r" defTabSz="1360314" rtl="0" eaLnBrk="1" fontAlgn="auto" latinLnBrk="0" hangingPunct="1">
              <a:lnSpc>
                <a:spcPct val="90000"/>
              </a:lnSpc>
              <a:spcBef>
                <a:spcPts val="1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5" baseline="0"/>
            </a:lvl1pPr>
          </a:lstStyle>
          <a:p>
            <a:r>
              <a:rPr lang="ru-RU" dirty="0"/>
              <a:t>Вставьте сюда фото</a:t>
            </a:r>
            <a:endParaRPr lang="en-US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9EAC0E58-435E-B249-8B72-461281517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AA5A51F-6965-0B4E-AECA-DF616FA00ACD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39D74E0-39B3-3148-97A1-5F2B441C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4B745C62-9DA8-0142-A905-33D6FCECC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F600DC-C648-9117-C4EA-1CC3DBDAC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0BFD1F72-6F7F-F741-B866-F15F64B565B4}"/>
              </a:ext>
            </a:extLst>
          </p:cNvPr>
          <p:cNvSpPr/>
          <p:nvPr userDrawn="1"/>
        </p:nvSpPr>
        <p:spPr>
          <a:xfrm>
            <a:off x="5300495" y="-17327"/>
            <a:ext cx="566804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585913 w 4229100"/>
              <a:gd name="connsiteY2" fmla="*/ 7144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14288 w 4229100"/>
              <a:gd name="connsiteY1" fmla="*/ 1426369 h 3648075"/>
              <a:gd name="connsiteX2" fmla="*/ 1585913 w 4229100"/>
              <a:gd name="connsiteY2" fmla="*/ 7144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21930 w 4251030"/>
              <a:gd name="connsiteY0" fmla="*/ 3648075 h 3648075"/>
              <a:gd name="connsiteX1" fmla="*/ 499 w 4251030"/>
              <a:gd name="connsiteY1" fmla="*/ 1397794 h 3648075"/>
              <a:gd name="connsiteX2" fmla="*/ 1607843 w 4251030"/>
              <a:gd name="connsiteY2" fmla="*/ 7144 h 3648075"/>
              <a:gd name="connsiteX3" fmla="*/ 4251030 w 4251030"/>
              <a:gd name="connsiteY3" fmla="*/ 0 h 3648075"/>
              <a:gd name="connsiteX4" fmla="*/ 21930 w 4251030"/>
              <a:gd name="connsiteY4" fmla="*/ 3648075 h 3648075"/>
              <a:gd name="connsiteX0" fmla="*/ 21930 w 4251030"/>
              <a:gd name="connsiteY0" fmla="*/ 3648075 h 3648075"/>
              <a:gd name="connsiteX1" fmla="*/ 499 w 4251030"/>
              <a:gd name="connsiteY1" fmla="*/ 1390651 h 3648075"/>
              <a:gd name="connsiteX2" fmla="*/ 1607843 w 4251030"/>
              <a:gd name="connsiteY2" fmla="*/ 7144 h 3648075"/>
              <a:gd name="connsiteX3" fmla="*/ 4251030 w 4251030"/>
              <a:gd name="connsiteY3" fmla="*/ 0 h 3648075"/>
              <a:gd name="connsiteX4" fmla="*/ 21930 w 425103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1030" h="3648075">
                <a:moveTo>
                  <a:pt x="21930" y="3648075"/>
                </a:moveTo>
                <a:cubicBezTo>
                  <a:pt x="26693" y="2907506"/>
                  <a:pt x="-4264" y="2131220"/>
                  <a:pt x="499" y="1390651"/>
                </a:cubicBezTo>
                <a:lnTo>
                  <a:pt x="1607843" y="7144"/>
                </a:lnTo>
                <a:lnTo>
                  <a:pt x="4251030" y="0"/>
                </a:lnTo>
                <a:lnTo>
                  <a:pt x="21930" y="3648075"/>
                </a:lnTo>
                <a:close/>
              </a:path>
            </a:pathLst>
          </a:cu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A7B4C5"/>
              </a:solidFill>
            </a:endParaRPr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:a16="http://schemas.microsoft.com/office/drawing/2014/main" id="{7F1CB997-DD6A-274E-9FF0-A3D75164E7B0}"/>
              </a:ext>
            </a:extLst>
          </p:cNvPr>
          <p:cNvSpPr/>
          <p:nvPr userDrawn="1"/>
        </p:nvSpPr>
        <p:spPr>
          <a:xfrm flipH="1">
            <a:off x="7145162" y="3657600"/>
            <a:ext cx="5045439" cy="3200400"/>
          </a:xfrm>
          <a:prstGeom prst="rtTriangle">
            <a:avLst/>
          </a:pr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A7B4C5"/>
              </a:solidFill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F8CF9B60-469F-4F40-855A-5E6B812B3B65}"/>
              </a:ext>
            </a:extLst>
          </p:cNvPr>
          <p:cNvSpPr/>
          <p:nvPr userDrawn="1"/>
        </p:nvSpPr>
        <p:spPr>
          <a:xfrm>
            <a:off x="1812871" y="-15533"/>
            <a:ext cx="56388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A7B4C5"/>
              </a:solidFill>
            </a:endParaRPr>
          </a:p>
        </p:txBody>
      </p:sp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51FCAABA-6CCE-3C40-913A-9D7082817E80}"/>
              </a:ext>
            </a:extLst>
          </p:cNvPr>
          <p:cNvSpPr/>
          <p:nvPr userDrawn="1"/>
        </p:nvSpPr>
        <p:spPr>
          <a:xfrm>
            <a:off x="8790503" y="311"/>
            <a:ext cx="3408455" cy="3674269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5771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  <a:gd name="connsiteX0" fmla="*/ 0 w 2584451"/>
              <a:gd name="connsiteY0" fmla="*/ 3669506 h 3669506"/>
              <a:gd name="connsiteX1" fmla="*/ 0 w 2584451"/>
              <a:gd name="connsiteY1" fmla="*/ 1383506 h 3669506"/>
              <a:gd name="connsiteX2" fmla="*/ 1577181 w 2584451"/>
              <a:gd name="connsiteY2" fmla="*/ 0 h 3669506"/>
              <a:gd name="connsiteX3" fmla="*/ 2547937 w 2584451"/>
              <a:gd name="connsiteY3" fmla="*/ 9525 h 3669506"/>
              <a:gd name="connsiteX4" fmla="*/ 2584370 w 2584451"/>
              <a:gd name="connsiteY4" fmla="*/ 1427785 h 3669506"/>
              <a:gd name="connsiteX5" fmla="*/ 0 w 2584451"/>
              <a:gd name="connsiteY5" fmla="*/ 3669506 h 3669506"/>
              <a:gd name="connsiteX0" fmla="*/ 0 w 2556049"/>
              <a:gd name="connsiteY0" fmla="*/ 3669506 h 3669506"/>
              <a:gd name="connsiteX1" fmla="*/ 0 w 2556049"/>
              <a:gd name="connsiteY1" fmla="*/ 1383506 h 3669506"/>
              <a:gd name="connsiteX2" fmla="*/ 1577181 w 2556049"/>
              <a:gd name="connsiteY2" fmla="*/ 0 h 3669506"/>
              <a:gd name="connsiteX3" fmla="*/ 2547937 w 2556049"/>
              <a:gd name="connsiteY3" fmla="*/ 9525 h 3669506"/>
              <a:gd name="connsiteX4" fmla="*/ 2555795 w 2556049"/>
              <a:gd name="connsiteY4" fmla="*/ 1449216 h 3669506"/>
              <a:gd name="connsiteX5" fmla="*/ 0 w 2556049"/>
              <a:gd name="connsiteY5" fmla="*/ 3669506 h 3669506"/>
              <a:gd name="connsiteX0" fmla="*/ 0 w 2555961"/>
              <a:gd name="connsiteY0" fmla="*/ 3674269 h 3674269"/>
              <a:gd name="connsiteX1" fmla="*/ 0 w 2555961"/>
              <a:gd name="connsiteY1" fmla="*/ 1388269 h 3674269"/>
              <a:gd name="connsiteX2" fmla="*/ 1577181 w 2555961"/>
              <a:gd name="connsiteY2" fmla="*/ 4763 h 3674269"/>
              <a:gd name="connsiteX3" fmla="*/ 2540794 w 2555961"/>
              <a:gd name="connsiteY3" fmla="*/ 0 h 3674269"/>
              <a:gd name="connsiteX4" fmla="*/ 2555795 w 2555961"/>
              <a:gd name="connsiteY4" fmla="*/ 1453979 h 3674269"/>
              <a:gd name="connsiteX5" fmla="*/ 0 w 2555961"/>
              <a:gd name="connsiteY5" fmla="*/ 3674269 h 3674269"/>
              <a:gd name="connsiteX0" fmla="*/ 0 w 2555961"/>
              <a:gd name="connsiteY0" fmla="*/ 3674269 h 3674269"/>
              <a:gd name="connsiteX1" fmla="*/ 0 w 2555961"/>
              <a:gd name="connsiteY1" fmla="*/ 1388269 h 3674269"/>
              <a:gd name="connsiteX2" fmla="*/ 1605756 w 2555961"/>
              <a:gd name="connsiteY2" fmla="*/ 4763 h 3674269"/>
              <a:gd name="connsiteX3" fmla="*/ 2540794 w 2555961"/>
              <a:gd name="connsiteY3" fmla="*/ 0 h 3674269"/>
              <a:gd name="connsiteX4" fmla="*/ 2555795 w 2555961"/>
              <a:gd name="connsiteY4" fmla="*/ 1453979 h 3674269"/>
              <a:gd name="connsiteX5" fmla="*/ 0 w 2555961"/>
              <a:gd name="connsiteY5" fmla="*/ 3674269 h 3674269"/>
              <a:gd name="connsiteX0" fmla="*/ 0 w 2556341"/>
              <a:gd name="connsiteY0" fmla="*/ 3674269 h 3674269"/>
              <a:gd name="connsiteX1" fmla="*/ 0 w 2556341"/>
              <a:gd name="connsiteY1" fmla="*/ 1388269 h 3674269"/>
              <a:gd name="connsiteX2" fmla="*/ 1605756 w 2556341"/>
              <a:gd name="connsiteY2" fmla="*/ 4763 h 3674269"/>
              <a:gd name="connsiteX3" fmla="*/ 2555081 w 2556341"/>
              <a:gd name="connsiteY3" fmla="*/ 0 h 3674269"/>
              <a:gd name="connsiteX4" fmla="*/ 2555795 w 2556341"/>
              <a:gd name="connsiteY4" fmla="*/ 1453979 h 3674269"/>
              <a:gd name="connsiteX5" fmla="*/ 0 w 2556341"/>
              <a:gd name="connsiteY5" fmla="*/ 3674269 h 367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56341" h="3674269">
                <a:moveTo>
                  <a:pt x="0" y="3674269"/>
                </a:moveTo>
                <a:lnTo>
                  <a:pt x="0" y="1388269"/>
                </a:lnTo>
                <a:lnTo>
                  <a:pt x="1605756" y="4763"/>
                </a:lnTo>
                <a:lnTo>
                  <a:pt x="2555081" y="0"/>
                </a:lnTo>
                <a:cubicBezTo>
                  <a:pt x="2552938" y="475135"/>
                  <a:pt x="2557938" y="978844"/>
                  <a:pt x="2555795" y="1453979"/>
                </a:cubicBezTo>
                <a:lnTo>
                  <a:pt x="0" y="3674269"/>
                </a:lnTo>
                <a:close/>
              </a:path>
            </a:pathLst>
          </a:cu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A7B4C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289" y="4237551"/>
            <a:ext cx="2867612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1746377"/>
            <a:ext cx="4137283" cy="4696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5298291" y="4244088"/>
            <a:ext cx="2893211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8748974" y="4237550"/>
            <a:ext cx="2687377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785323" y="3794209"/>
            <a:ext cx="2867612" cy="30401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CEAF8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6" name="Текст 19">
            <a:extLst>
              <a:ext uri="{FF2B5EF4-FFF2-40B4-BE49-F238E27FC236}">
                <a16:creationId xmlns:a16="http://schemas.microsoft.com/office/drawing/2014/main" id="{89558F6E-483F-6344-9797-5FC2D6939A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8720F03F-E930-B749-9E62-02037E9023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4491EDB-8890-D140-AD00-3D2D557D3110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7890008A-DF7A-8E44-BACD-00A4C992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15A73A8-AEBB-8943-BDE5-A4D1CC90C81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11090" y="3794208"/>
            <a:ext cx="2867612" cy="30401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CEAF8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A557D14-A824-0F4F-BDB2-A02C58AA27A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749475" y="3793152"/>
            <a:ext cx="2867612" cy="30401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CEAF8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3DD836-17BB-5613-D6D4-0C7892962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ый треугольник 22">
            <a:extLst>
              <a:ext uri="{FF2B5EF4-FFF2-40B4-BE49-F238E27FC236}">
                <a16:creationId xmlns:a16="http://schemas.microsoft.com/office/drawing/2014/main" id="{24A3868F-7039-774A-8E9E-FDF114E0A215}"/>
              </a:ext>
            </a:extLst>
          </p:cNvPr>
          <p:cNvSpPr/>
          <p:nvPr userDrawn="1"/>
        </p:nvSpPr>
        <p:spPr>
          <a:xfrm flipH="1">
            <a:off x="7145162" y="3657600"/>
            <a:ext cx="5045439" cy="3200400"/>
          </a:xfrm>
          <a:prstGeom prst="rtTriangle">
            <a:avLst/>
          </a:pr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A7B4C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2529121"/>
            <a:ext cx="3837128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1746377"/>
            <a:ext cx="3836385" cy="4696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5296891" y="3947"/>
            <a:ext cx="5527095" cy="3647474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  <a:gd name="connsiteX0" fmla="*/ 3700321 w 13638566"/>
              <a:gd name="connsiteY0" fmla="*/ 0 h 10288588"/>
              <a:gd name="connsiteX1" fmla="*/ 13638566 w 13638566"/>
              <a:gd name="connsiteY1" fmla="*/ 6463470 h 10288588"/>
              <a:gd name="connsiteX2" fmla="*/ 4636780 w 13638566"/>
              <a:gd name="connsiteY2" fmla="*/ 10288588 h 10288588"/>
              <a:gd name="connsiteX3" fmla="*/ 0 w 13638566"/>
              <a:gd name="connsiteY3" fmla="*/ 10288588 h 10288588"/>
              <a:gd name="connsiteX4" fmla="*/ 0 w 13638566"/>
              <a:gd name="connsiteY4" fmla="*/ 3700320 h 10288588"/>
              <a:gd name="connsiteX5" fmla="*/ 3700321 w 13638566"/>
              <a:gd name="connsiteY5" fmla="*/ 0 h 10288588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0 w 13638566"/>
              <a:gd name="connsiteY4" fmla="*/ 3415659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4579010 w 13638566"/>
              <a:gd name="connsiteY4" fmla="*/ 7183227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0 w 13638566"/>
              <a:gd name="connsiteY2" fmla="*/ 10003927 h 10003927"/>
              <a:gd name="connsiteX3" fmla="*/ 4579010 w 13638566"/>
              <a:gd name="connsiteY3" fmla="*/ 7183227 h 10003927"/>
              <a:gd name="connsiteX4" fmla="*/ 13627079 w 13638566"/>
              <a:gd name="connsiteY4" fmla="*/ 0 h 10003927"/>
              <a:gd name="connsiteX0" fmla="*/ 9048069 w 9059556"/>
              <a:gd name="connsiteY0" fmla="*/ 0 h 10958377"/>
              <a:gd name="connsiteX1" fmla="*/ 9059556 w 9059556"/>
              <a:gd name="connsiteY1" fmla="*/ 6178809 h 10958377"/>
              <a:gd name="connsiteX2" fmla="*/ 3342343 w 9059556"/>
              <a:gd name="connsiteY2" fmla="*/ 10958377 h 10958377"/>
              <a:gd name="connsiteX3" fmla="*/ 0 w 9059556"/>
              <a:gd name="connsiteY3" fmla="*/ 7183227 h 10958377"/>
              <a:gd name="connsiteX4" fmla="*/ 9048069 w 9059556"/>
              <a:gd name="connsiteY4" fmla="*/ 0 h 1095837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186037 w 12903250"/>
              <a:gd name="connsiteY2" fmla="*/ 10958377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219460 w 12903250"/>
              <a:gd name="connsiteY2" fmla="*/ 10991866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703757 w 12903250"/>
              <a:gd name="connsiteY0" fmla="*/ 0 h 10473567"/>
              <a:gd name="connsiteX1" fmla="*/ 12903250 w 12903250"/>
              <a:gd name="connsiteY1" fmla="*/ 5651349 h 10473567"/>
              <a:gd name="connsiteX2" fmla="*/ 7219460 w 12903250"/>
              <a:gd name="connsiteY2" fmla="*/ 10464406 h 10473567"/>
              <a:gd name="connsiteX3" fmla="*/ 0 w 12903250"/>
              <a:gd name="connsiteY3" fmla="*/ 10473567 h 10473567"/>
              <a:gd name="connsiteX4" fmla="*/ 12703757 w 12903250"/>
              <a:gd name="connsiteY4" fmla="*/ 0 h 10473567"/>
              <a:gd name="connsiteX0" fmla="*/ 12904297 w 12904297"/>
              <a:gd name="connsiteY0" fmla="*/ 0 h 11005213"/>
              <a:gd name="connsiteX1" fmla="*/ 12903250 w 12904297"/>
              <a:gd name="connsiteY1" fmla="*/ 6182995 h 11005213"/>
              <a:gd name="connsiteX2" fmla="*/ 7219460 w 12904297"/>
              <a:gd name="connsiteY2" fmla="*/ 10996052 h 11005213"/>
              <a:gd name="connsiteX3" fmla="*/ 0 w 12904297"/>
              <a:gd name="connsiteY3" fmla="*/ 11005213 h 11005213"/>
              <a:gd name="connsiteX4" fmla="*/ 12904297 w 12904297"/>
              <a:gd name="connsiteY4" fmla="*/ 0 h 11005213"/>
              <a:gd name="connsiteX0" fmla="*/ 8341999 w 8341999"/>
              <a:gd name="connsiteY0" fmla="*/ 0 h 10996052"/>
              <a:gd name="connsiteX1" fmla="*/ 8340952 w 8341999"/>
              <a:gd name="connsiteY1" fmla="*/ 6182995 h 10996052"/>
              <a:gd name="connsiteX2" fmla="*/ 2657162 w 8341999"/>
              <a:gd name="connsiteY2" fmla="*/ 10996052 h 10996052"/>
              <a:gd name="connsiteX3" fmla="*/ 0 w 8341999"/>
              <a:gd name="connsiteY3" fmla="*/ 4173359 h 10996052"/>
              <a:gd name="connsiteX4" fmla="*/ 8341999 w 8341999"/>
              <a:gd name="connsiteY4" fmla="*/ 0 h 10996052"/>
              <a:gd name="connsiteX0" fmla="*/ 2743575 w 8340952"/>
              <a:gd name="connsiteY0" fmla="*/ 0 h 9221110"/>
              <a:gd name="connsiteX1" fmla="*/ 8340952 w 8340952"/>
              <a:gd name="connsiteY1" fmla="*/ 4408053 h 9221110"/>
              <a:gd name="connsiteX2" fmla="*/ 2657162 w 8340952"/>
              <a:gd name="connsiteY2" fmla="*/ 9221110 h 9221110"/>
              <a:gd name="connsiteX3" fmla="*/ 0 w 8340952"/>
              <a:gd name="connsiteY3" fmla="*/ 2398417 h 9221110"/>
              <a:gd name="connsiteX4" fmla="*/ 2743575 w 8340952"/>
              <a:gd name="connsiteY4" fmla="*/ 0 h 9221110"/>
              <a:gd name="connsiteX0" fmla="*/ 2760287 w 8357664"/>
              <a:gd name="connsiteY0" fmla="*/ 0 h 6458228"/>
              <a:gd name="connsiteX1" fmla="*/ 8357664 w 8357664"/>
              <a:gd name="connsiteY1" fmla="*/ 4408053 h 6458228"/>
              <a:gd name="connsiteX2" fmla="*/ 0 w 8357664"/>
              <a:gd name="connsiteY2" fmla="*/ 6458228 h 6458228"/>
              <a:gd name="connsiteX3" fmla="*/ 16712 w 8357664"/>
              <a:gd name="connsiteY3" fmla="*/ 2398417 h 6458228"/>
              <a:gd name="connsiteX4" fmla="*/ 2760287 w 8357664"/>
              <a:gd name="connsiteY4" fmla="*/ 0 h 6458228"/>
              <a:gd name="connsiteX0" fmla="*/ 2760287 w 7271403"/>
              <a:gd name="connsiteY0" fmla="*/ 0 h 6458228"/>
              <a:gd name="connsiteX1" fmla="*/ 7271403 w 7271403"/>
              <a:gd name="connsiteY1" fmla="*/ 37675 h 6458228"/>
              <a:gd name="connsiteX2" fmla="*/ 0 w 7271403"/>
              <a:gd name="connsiteY2" fmla="*/ 6458228 h 6458228"/>
              <a:gd name="connsiteX3" fmla="*/ 16712 w 7271403"/>
              <a:gd name="connsiteY3" fmla="*/ 2398417 h 6458228"/>
              <a:gd name="connsiteX4" fmla="*/ 2760287 w 7271403"/>
              <a:gd name="connsiteY4" fmla="*/ 0 h 6458228"/>
              <a:gd name="connsiteX0" fmla="*/ 2593170 w 7271403"/>
              <a:gd name="connsiteY0" fmla="*/ 330709 h 6420553"/>
              <a:gd name="connsiteX1" fmla="*/ 7271403 w 7271403"/>
              <a:gd name="connsiteY1" fmla="*/ 0 h 6420553"/>
              <a:gd name="connsiteX2" fmla="*/ 0 w 7271403"/>
              <a:gd name="connsiteY2" fmla="*/ 6420553 h 6420553"/>
              <a:gd name="connsiteX3" fmla="*/ 16712 w 7271403"/>
              <a:gd name="connsiteY3" fmla="*/ 2360742 h 6420553"/>
              <a:gd name="connsiteX4" fmla="*/ 2593170 w 7271403"/>
              <a:gd name="connsiteY4" fmla="*/ 330709 h 6420553"/>
              <a:gd name="connsiteX0" fmla="*/ 2726864 w 7271403"/>
              <a:gd name="connsiteY0" fmla="*/ 12559 h 6420553"/>
              <a:gd name="connsiteX1" fmla="*/ 7271403 w 7271403"/>
              <a:gd name="connsiteY1" fmla="*/ 0 h 6420553"/>
              <a:gd name="connsiteX2" fmla="*/ 0 w 7271403"/>
              <a:gd name="connsiteY2" fmla="*/ 6420553 h 6420553"/>
              <a:gd name="connsiteX3" fmla="*/ 16712 w 7271403"/>
              <a:gd name="connsiteY3" fmla="*/ 2360742 h 6420553"/>
              <a:gd name="connsiteX4" fmla="*/ 2726864 w 7271403"/>
              <a:gd name="connsiteY4" fmla="*/ 12559 h 6420553"/>
              <a:gd name="connsiteX0" fmla="*/ 2726864 w 7237980"/>
              <a:gd name="connsiteY0" fmla="*/ 12559 h 6420553"/>
              <a:gd name="connsiteX1" fmla="*/ 7237980 w 7237980"/>
              <a:gd name="connsiteY1" fmla="*/ 0 h 6420553"/>
              <a:gd name="connsiteX2" fmla="*/ 0 w 7237980"/>
              <a:gd name="connsiteY2" fmla="*/ 6420553 h 6420553"/>
              <a:gd name="connsiteX3" fmla="*/ 16712 w 7237980"/>
              <a:gd name="connsiteY3" fmla="*/ 2360742 h 6420553"/>
              <a:gd name="connsiteX4" fmla="*/ 2726864 w 7237980"/>
              <a:gd name="connsiteY4" fmla="*/ 12559 h 6420553"/>
              <a:gd name="connsiteX0" fmla="*/ 2710170 w 7221286"/>
              <a:gd name="connsiteY0" fmla="*/ 12559 h 6253106"/>
              <a:gd name="connsiteX1" fmla="*/ 7221286 w 7221286"/>
              <a:gd name="connsiteY1" fmla="*/ 0 h 6253106"/>
              <a:gd name="connsiteX2" fmla="*/ 1336955 w 7221286"/>
              <a:gd name="connsiteY2" fmla="*/ 6253106 h 6253106"/>
              <a:gd name="connsiteX3" fmla="*/ 18 w 7221286"/>
              <a:gd name="connsiteY3" fmla="*/ 2360742 h 6253106"/>
              <a:gd name="connsiteX4" fmla="*/ 2710170 w 7221286"/>
              <a:gd name="connsiteY4" fmla="*/ 12559 h 6253106"/>
              <a:gd name="connsiteX0" fmla="*/ 2711760 w 7222876"/>
              <a:gd name="connsiteY0" fmla="*/ 12559 h 6387064"/>
              <a:gd name="connsiteX1" fmla="*/ 7222876 w 7222876"/>
              <a:gd name="connsiteY1" fmla="*/ 0 h 6387064"/>
              <a:gd name="connsiteX2" fmla="*/ 1608 w 7222876"/>
              <a:gd name="connsiteY2" fmla="*/ 6387064 h 6387064"/>
              <a:gd name="connsiteX3" fmla="*/ 1608 w 7222876"/>
              <a:gd name="connsiteY3" fmla="*/ 2360742 h 6387064"/>
              <a:gd name="connsiteX4" fmla="*/ 2711760 w 7222876"/>
              <a:gd name="connsiteY4" fmla="*/ 12559 h 6387064"/>
              <a:gd name="connsiteX0" fmla="*/ 2711760 w 5685398"/>
              <a:gd name="connsiteY0" fmla="*/ 0 h 6374505"/>
              <a:gd name="connsiteX1" fmla="*/ 5685398 w 5685398"/>
              <a:gd name="connsiteY1" fmla="*/ 540019 h 6374505"/>
              <a:gd name="connsiteX2" fmla="*/ 1608 w 5685398"/>
              <a:gd name="connsiteY2" fmla="*/ 6374505 h 6374505"/>
              <a:gd name="connsiteX3" fmla="*/ 1608 w 5685398"/>
              <a:gd name="connsiteY3" fmla="*/ 2348183 h 6374505"/>
              <a:gd name="connsiteX4" fmla="*/ 2711760 w 5685398"/>
              <a:gd name="connsiteY4" fmla="*/ 0 h 6374505"/>
              <a:gd name="connsiteX0" fmla="*/ 2711760 w 7273011"/>
              <a:gd name="connsiteY0" fmla="*/ 37675 h 6412180"/>
              <a:gd name="connsiteX1" fmla="*/ 7273011 w 7273011"/>
              <a:gd name="connsiteY1" fmla="*/ 0 h 6412180"/>
              <a:gd name="connsiteX2" fmla="*/ 1608 w 7273011"/>
              <a:gd name="connsiteY2" fmla="*/ 6412180 h 6412180"/>
              <a:gd name="connsiteX3" fmla="*/ 1608 w 7273011"/>
              <a:gd name="connsiteY3" fmla="*/ 2385858 h 6412180"/>
              <a:gd name="connsiteX4" fmla="*/ 2711760 w 7273011"/>
              <a:gd name="connsiteY4" fmla="*/ 37675 h 6412180"/>
              <a:gd name="connsiteX0" fmla="*/ 3104484 w 7273011"/>
              <a:gd name="connsiteY0" fmla="*/ 380943 h 6412180"/>
              <a:gd name="connsiteX1" fmla="*/ 7273011 w 7273011"/>
              <a:gd name="connsiteY1" fmla="*/ 0 h 6412180"/>
              <a:gd name="connsiteX2" fmla="*/ 1608 w 7273011"/>
              <a:gd name="connsiteY2" fmla="*/ 6412180 h 6412180"/>
              <a:gd name="connsiteX3" fmla="*/ 1608 w 7273011"/>
              <a:gd name="connsiteY3" fmla="*/ 2385858 h 6412180"/>
              <a:gd name="connsiteX4" fmla="*/ 3104484 w 7273011"/>
              <a:gd name="connsiteY4" fmla="*/ 380943 h 6412180"/>
              <a:gd name="connsiteX0" fmla="*/ 2786962 w 7273011"/>
              <a:gd name="connsiteY0" fmla="*/ 4186 h 6412180"/>
              <a:gd name="connsiteX1" fmla="*/ 7273011 w 7273011"/>
              <a:gd name="connsiteY1" fmla="*/ 0 h 6412180"/>
              <a:gd name="connsiteX2" fmla="*/ 1608 w 7273011"/>
              <a:gd name="connsiteY2" fmla="*/ 6412180 h 6412180"/>
              <a:gd name="connsiteX3" fmla="*/ 1608 w 7273011"/>
              <a:gd name="connsiteY3" fmla="*/ 2385858 h 6412180"/>
              <a:gd name="connsiteX4" fmla="*/ 2786962 w 7273011"/>
              <a:gd name="connsiteY4" fmla="*/ 4186 h 64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3011" h="6412180">
                <a:moveTo>
                  <a:pt x="2786962" y="4186"/>
                </a:moveTo>
                <a:lnTo>
                  <a:pt x="7273011" y="0"/>
                </a:lnTo>
                <a:lnTo>
                  <a:pt x="1608" y="6412180"/>
                </a:lnTo>
                <a:cubicBezTo>
                  <a:pt x="7179" y="5058910"/>
                  <a:pt x="-3963" y="3739128"/>
                  <a:pt x="1608" y="2385858"/>
                </a:cubicBezTo>
                <a:lnTo>
                  <a:pt x="2786962" y="4186"/>
                </a:lnTo>
                <a:close/>
              </a:path>
            </a:pathLst>
          </a:custGeom>
          <a:solidFill>
            <a:srgbClr val="F5EFE8">
              <a:alpha val="10000"/>
            </a:srgbClr>
          </a:solidFill>
        </p:spPr>
        <p:txBody>
          <a:bodyPr wrap="square" anchor="ctr">
            <a:noAutofit/>
          </a:bodyPr>
          <a:lstStyle>
            <a:lvl1pPr marL="0" marR="0" indent="0" algn="r" defTabSz="1360314" rtl="0" eaLnBrk="1" fontAlgn="auto" latinLnBrk="0" hangingPunct="1">
              <a:lnSpc>
                <a:spcPct val="90000"/>
              </a:lnSpc>
              <a:spcBef>
                <a:spcPts val="1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5" baseline="0"/>
            </a:lvl1pPr>
          </a:lstStyle>
          <a:p>
            <a:r>
              <a:rPr lang="ru-RU" dirty="0"/>
              <a:t>Вставьте сюда фото</a:t>
            </a:r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8746173" y="-3399"/>
            <a:ext cx="3456995" cy="3664143"/>
          </a:xfrm>
          <a:custGeom>
            <a:avLst/>
            <a:gdLst>
              <a:gd name="connsiteX0" fmla="*/ 3700321 w 14925368"/>
              <a:gd name="connsiteY0" fmla="*/ 0 h 10288588"/>
              <a:gd name="connsiteX1" fmla="*/ 14925368 w 14925368"/>
              <a:gd name="connsiteY1" fmla="*/ 0 h 10288588"/>
              <a:gd name="connsiteX2" fmla="*/ 4636780 w 14925368"/>
              <a:gd name="connsiteY2" fmla="*/ 10288588 h 10288588"/>
              <a:gd name="connsiteX3" fmla="*/ 0 w 14925368"/>
              <a:gd name="connsiteY3" fmla="*/ 10288588 h 10288588"/>
              <a:gd name="connsiteX4" fmla="*/ 0 w 14925368"/>
              <a:gd name="connsiteY4" fmla="*/ 3700320 h 10288588"/>
              <a:gd name="connsiteX0" fmla="*/ 3700321 w 13638566"/>
              <a:gd name="connsiteY0" fmla="*/ 0 h 10288588"/>
              <a:gd name="connsiteX1" fmla="*/ 13638566 w 13638566"/>
              <a:gd name="connsiteY1" fmla="*/ 6463470 h 10288588"/>
              <a:gd name="connsiteX2" fmla="*/ 4636780 w 13638566"/>
              <a:gd name="connsiteY2" fmla="*/ 10288588 h 10288588"/>
              <a:gd name="connsiteX3" fmla="*/ 0 w 13638566"/>
              <a:gd name="connsiteY3" fmla="*/ 10288588 h 10288588"/>
              <a:gd name="connsiteX4" fmla="*/ 0 w 13638566"/>
              <a:gd name="connsiteY4" fmla="*/ 3700320 h 10288588"/>
              <a:gd name="connsiteX5" fmla="*/ 3700321 w 13638566"/>
              <a:gd name="connsiteY5" fmla="*/ 0 h 10288588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0 w 13638566"/>
              <a:gd name="connsiteY4" fmla="*/ 3415659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4636780 w 13638566"/>
              <a:gd name="connsiteY2" fmla="*/ 10003927 h 10003927"/>
              <a:gd name="connsiteX3" fmla="*/ 0 w 13638566"/>
              <a:gd name="connsiteY3" fmla="*/ 10003927 h 10003927"/>
              <a:gd name="connsiteX4" fmla="*/ 4579010 w 13638566"/>
              <a:gd name="connsiteY4" fmla="*/ 7183227 h 10003927"/>
              <a:gd name="connsiteX5" fmla="*/ 13627079 w 13638566"/>
              <a:gd name="connsiteY5" fmla="*/ 0 h 10003927"/>
              <a:gd name="connsiteX0" fmla="*/ 13627079 w 13638566"/>
              <a:gd name="connsiteY0" fmla="*/ 0 h 10003927"/>
              <a:gd name="connsiteX1" fmla="*/ 13638566 w 13638566"/>
              <a:gd name="connsiteY1" fmla="*/ 6178809 h 10003927"/>
              <a:gd name="connsiteX2" fmla="*/ 0 w 13638566"/>
              <a:gd name="connsiteY2" fmla="*/ 10003927 h 10003927"/>
              <a:gd name="connsiteX3" fmla="*/ 4579010 w 13638566"/>
              <a:gd name="connsiteY3" fmla="*/ 7183227 h 10003927"/>
              <a:gd name="connsiteX4" fmla="*/ 13627079 w 13638566"/>
              <a:gd name="connsiteY4" fmla="*/ 0 h 10003927"/>
              <a:gd name="connsiteX0" fmla="*/ 9048069 w 9059556"/>
              <a:gd name="connsiteY0" fmla="*/ 0 h 10958377"/>
              <a:gd name="connsiteX1" fmla="*/ 9059556 w 9059556"/>
              <a:gd name="connsiteY1" fmla="*/ 6178809 h 10958377"/>
              <a:gd name="connsiteX2" fmla="*/ 3342343 w 9059556"/>
              <a:gd name="connsiteY2" fmla="*/ 10958377 h 10958377"/>
              <a:gd name="connsiteX3" fmla="*/ 0 w 9059556"/>
              <a:gd name="connsiteY3" fmla="*/ 7183227 h 10958377"/>
              <a:gd name="connsiteX4" fmla="*/ 9048069 w 9059556"/>
              <a:gd name="connsiteY4" fmla="*/ 0 h 1095837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186037 w 12903250"/>
              <a:gd name="connsiteY2" fmla="*/ 10958377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891763 w 12903250"/>
              <a:gd name="connsiteY0" fmla="*/ 0 h 11001027"/>
              <a:gd name="connsiteX1" fmla="*/ 12903250 w 12903250"/>
              <a:gd name="connsiteY1" fmla="*/ 6178809 h 11001027"/>
              <a:gd name="connsiteX2" fmla="*/ 7219460 w 12903250"/>
              <a:gd name="connsiteY2" fmla="*/ 10991866 h 11001027"/>
              <a:gd name="connsiteX3" fmla="*/ 0 w 12903250"/>
              <a:gd name="connsiteY3" fmla="*/ 11001027 h 11001027"/>
              <a:gd name="connsiteX4" fmla="*/ 12891763 w 12903250"/>
              <a:gd name="connsiteY4" fmla="*/ 0 h 11001027"/>
              <a:gd name="connsiteX0" fmla="*/ 12703757 w 12903250"/>
              <a:gd name="connsiteY0" fmla="*/ 0 h 10473567"/>
              <a:gd name="connsiteX1" fmla="*/ 12903250 w 12903250"/>
              <a:gd name="connsiteY1" fmla="*/ 5651349 h 10473567"/>
              <a:gd name="connsiteX2" fmla="*/ 7219460 w 12903250"/>
              <a:gd name="connsiteY2" fmla="*/ 10464406 h 10473567"/>
              <a:gd name="connsiteX3" fmla="*/ 0 w 12903250"/>
              <a:gd name="connsiteY3" fmla="*/ 10473567 h 10473567"/>
              <a:gd name="connsiteX4" fmla="*/ 12703757 w 12903250"/>
              <a:gd name="connsiteY4" fmla="*/ 0 h 10473567"/>
              <a:gd name="connsiteX0" fmla="*/ 12904297 w 12904297"/>
              <a:gd name="connsiteY0" fmla="*/ 0 h 11005213"/>
              <a:gd name="connsiteX1" fmla="*/ 12903250 w 12904297"/>
              <a:gd name="connsiteY1" fmla="*/ 6182995 h 11005213"/>
              <a:gd name="connsiteX2" fmla="*/ 7219460 w 12904297"/>
              <a:gd name="connsiteY2" fmla="*/ 10996052 h 11005213"/>
              <a:gd name="connsiteX3" fmla="*/ 0 w 12904297"/>
              <a:gd name="connsiteY3" fmla="*/ 11005213 h 11005213"/>
              <a:gd name="connsiteX4" fmla="*/ 12904297 w 12904297"/>
              <a:gd name="connsiteY4" fmla="*/ 0 h 11005213"/>
              <a:gd name="connsiteX0" fmla="*/ 8341999 w 8341999"/>
              <a:gd name="connsiteY0" fmla="*/ 0 h 10996052"/>
              <a:gd name="connsiteX1" fmla="*/ 8340952 w 8341999"/>
              <a:gd name="connsiteY1" fmla="*/ 6182995 h 10996052"/>
              <a:gd name="connsiteX2" fmla="*/ 2657162 w 8341999"/>
              <a:gd name="connsiteY2" fmla="*/ 10996052 h 10996052"/>
              <a:gd name="connsiteX3" fmla="*/ 0 w 8341999"/>
              <a:gd name="connsiteY3" fmla="*/ 4173359 h 10996052"/>
              <a:gd name="connsiteX4" fmla="*/ 8341999 w 8341999"/>
              <a:gd name="connsiteY4" fmla="*/ 0 h 10996052"/>
              <a:gd name="connsiteX0" fmla="*/ 2743575 w 8340952"/>
              <a:gd name="connsiteY0" fmla="*/ 0 h 9221110"/>
              <a:gd name="connsiteX1" fmla="*/ 8340952 w 8340952"/>
              <a:gd name="connsiteY1" fmla="*/ 4408053 h 9221110"/>
              <a:gd name="connsiteX2" fmla="*/ 2657162 w 8340952"/>
              <a:gd name="connsiteY2" fmla="*/ 9221110 h 9221110"/>
              <a:gd name="connsiteX3" fmla="*/ 0 w 8340952"/>
              <a:gd name="connsiteY3" fmla="*/ 2398417 h 9221110"/>
              <a:gd name="connsiteX4" fmla="*/ 2743575 w 8340952"/>
              <a:gd name="connsiteY4" fmla="*/ 0 h 9221110"/>
              <a:gd name="connsiteX0" fmla="*/ 2760287 w 8357664"/>
              <a:gd name="connsiteY0" fmla="*/ 0 h 6458228"/>
              <a:gd name="connsiteX1" fmla="*/ 8357664 w 8357664"/>
              <a:gd name="connsiteY1" fmla="*/ 4408053 h 6458228"/>
              <a:gd name="connsiteX2" fmla="*/ 0 w 8357664"/>
              <a:gd name="connsiteY2" fmla="*/ 6458228 h 6458228"/>
              <a:gd name="connsiteX3" fmla="*/ 16712 w 8357664"/>
              <a:gd name="connsiteY3" fmla="*/ 2398417 h 6458228"/>
              <a:gd name="connsiteX4" fmla="*/ 2760287 w 8357664"/>
              <a:gd name="connsiteY4" fmla="*/ 0 h 6458228"/>
              <a:gd name="connsiteX0" fmla="*/ 2760287 w 7271403"/>
              <a:gd name="connsiteY0" fmla="*/ 0 h 6458228"/>
              <a:gd name="connsiteX1" fmla="*/ 7271403 w 7271403"/>
              <a:gd name="connsiteY1" fmla="*/ 37675 h 6458228"/>
              <a:gd name="connsiteX2" fmla="*/ 0 w 7271403"/>
              <a:gd name="connsiteY2" fmla="*/ 6458228 h 6458228"/>
              <a:gd name="connsiteX3" fmla="*/ 16712 w 7271403"/>
              <a:gd name="connsiteY3" fmla="*/ 2398417 h 6458228"/>
              <a:gd name="connsiteX4" fmla="*/ 2760287 w 7271403"/>
              <a:gd name="connsiteY4" fmla="*/ 0 h 6458228"/>
              <a:gd name="connsiteX0" fmla="*/ 2593170 w 7271403"/>
              <a:gd name="connsiteY0" fmla="*/ 330709 h 6420553"/>
              <a:gd name="connsiteX1" fmla="*/ 7271403 w 7271403"/>
              <a:gd name="connsiteY1" fmla="*/ 0 h 6420553"/>
              <a:gd name="connsiteX2" fmla="*/ 0 w 7271403"/>
              <a:gd name="connsiteY2" fmla="*/ 6420553 h 6420553"/>
              <a:gd name="connsiteX3" fmla="*/ 16712 w 7271403"/>
              <a:gd name="connsiteY3" fmla="*/ 2360742 h 6420553"/>
              <a:gd name="connsiteX4" fmla="*/ 2593170 w 7271403"/>
              <a:gd name="connsiteY4" fmla="*/ 330709 h 6420553"/>
              <a:gd name="connsiteX0" fmla="*/ 2726864 w 7271403"/>
              <a:gd name="connsiteY0" fmla="*/ 12559 h 6420553"/>
              <a:gd name="connsiteX1" fmla="*/ 7271403 w 7271403"/>
              <a:gd name="connsiteY1" fmla="*/ 0 h 6420553"/>
              <a:gd name="connsiteX2" fmla="*/ 0 w 7271403"/>
              <a:gd name="connsiteY2" fmla="*/ 6420553 h 6420553"/>
              <a:gd name="connsiteX3" fmla="*/ 16712 w 7271403"/>
              <a:gd name="connsiteY3" fmla="*/ 2360742 h 6420553"/>
              <a:gd name="connsiteX4" fmla="*/ 2726864 w 7271403"/>
              <a:gd name="connsiteY4" fmla="*/ 12559 h 6420553"/>
              <a:gd name="connsiteX0" fmla="*/ 2726864 w 7237980"/>
              <a:gd name="connsiteY0" fmla="*/ 12559 h 6420553"/>
              <a:gd name="connsiteX1" fmla="*/ 7237980 w 7237980"/>
              <a:gd name="connsiteY1" fmla="*/ 0 h 6420553"/>
              <a:gd name="connsiteX2" fmla="*/ 0 w 7237980"/>
              <a:gd name="connsiteY2" fmla="*/ 6420553 h 6420553"/>
              <a:gd name="connsiteX3" fmla="*/ 16712 w 7237980"/>
              <a:gd name="connsiteY3" fmla="*/ 2360742 h 6420553"/>
              <a:gd name="connsiteX4" fmla="*/ 2726864 w 7237980"/>
              <a:gd name="connsiteY4" fmla="*/ 12559 h 6420553"/>
              <a:gd name="connsiteX0" fmla="*/ 2710170 w 7221286"/>
              <a:gd name="connsiteY0" fmla="*/ 12559 h 6253106"/>
              <a:gd name="connsiteX1" fmla="*/ 7221286 w 7221286"/>
              <a:gd name="connsiteY1" fmla="*/ 0 h 6253106"/>
              <a:gd name="connsiteX2" fmla="*/ 1336955 w 7221286"/>
              <a:gd name="connsiteY2" fmla="*/ 6253106 h 6253106"/>
              <a:gd name="connsiteX3" fmla="*/ 18 w 7221286"/>
              <a:gd name="connsiteY3" fmla="*/ 2360742 h 6253106"/>
              <a:gd name="connsiteX4" fmla="*/ 2710170 w 7221286"/>
              <a:gd name="connsiteY4" fmla="*/ 12559 h 6253106"/>
              <a:gd name="connsiteX0" fmla="*/ 2711760 w 7222876"/>
              <a:gd name="connsiteY0" fmla="*/ 12559 h 6387064"/>
              <a:gd name="connsiteX1" fmla="*/ 7222876 w 7222876"/>
              <a:gd name="connsiteY1" fmla="*/ 0 h 6387064"/>
              <a:gd name="connsiteX2" fmla="*/ 1608 w 7222876"/>
              <a:gd name="connsiteY2" fmla="*/ 6387064 h 6387064"/>
              <a:gd name="connsiteX3" fmla="*/ 1608 w 7222876"/>
              <a:gd name="connsiteY3" fmla="*/ 2360742 h 6387064"/>
              <a:gd name="connsiteX4" fmla="*/ 2711760 w 7222876"/>
              <a:gd name="connsiteY4" fmla="*/ 12559 h 6387064"/>
              <a:gd name="connsiteX0" fmla="*/ 2711760 w 7222876"/>
              <a:gd name="connsiteY0" fmla="*/ 12559 h 6387064"/>
              <a:gd name="connsiteX1" fmla="*/ 4527251 w 7222876"/>
              <a:gd name="connsiteY1" fmla="*/ 19250 h 6387064"/>
              <a:gd name="connsiteX2" fmla="*/ 7222876 w 7222876"/>
              <a:gd name="connsiteY2" fmla="*/ 0 h 6387064"/>
              <a:gd name="connsiteX3" fmla="*/ 1608 w 7222876"/>
              <a:gd name="connsiteY3" fmla="*/ 6387064 h 6387064"/>
              <a:gd name="connsiteX4" fmla="*/ 1608 w 7222876"/>
              <a:gd name="connsiteY4" fmla="*/ 2360742 h 6387064"/>
              <a:gd name="connsiteX5" fmla="*/ 2711760 w 7222876"/>
              <a:gd name="connsiteY5" fmla="*/ 12559 h 6387064"/>
              <a:gd name="connsiteX0" fmla="*/ 2711760 w 4527251"/>
              <a:gd name="connsiteY0" fmla="*/ 0 h 6374505"/>
              <a:gd name="connsiteX1" fmla="*/ 4527251 w 4527251"/>
              <a:gd name="connsiteY1" fmla="*/ 6691 h 6374505"/>
              <a:gd name="connsiteX2" fmla="*/ 4498866 w 4527251"/>
              <a:gd name="connsiteY2" fmla="*/ 2365195 h 6374505"/>
              <a:gd name="connsiteX3" fmla="*/ 1608 w 4527251"/>
              <a:gd name="connsiteY3" fmla="*/ 6374505 h 6374505"/>
              <a:gd name="connsiteX4" fmla="*/ 1608 w 4527251"/>
              <a:gd name="connsiteY4" fmla="*/ 2348183 h 6374505"/>
              <a:gd name="connsiteX5" fmla="*/ 2711760 w 4527251"/>
              <a:gd name="connsiteY5" fmla="*/ 0 h 6374505"/>
              <a:gd name="connsiteX0" fmla="*/ 2711760 w 4527251"/>
              <a:gd name="connsiteY0" fmla="*/ 0 h 6374505"/>
              <a:gd name="connsiteX1" fmla="*/ 4527251 w 4527251"/>
              <a:gd name="connsiteY1" fmla="*/ 274607 h 6374505"/>
              <a:gd name="connsiteX2" fmla="*/ 4498866 w 4527251"/>
              <a:gd name="connsiteY2" fmla="*/ 2365195 h 6374505"/>
              <a:gd name="connsiteX3" fmla="*/ 1608 w 4527251"/>
              <a:gd name="connsiteY3" fmla="*/ 6374505 h 6374505"/>
              <a:gd name="connsiteX4" fmla="*/ 1608 w 4527251"/>
              <a:gd name="connsiteY4" fmla="*/ 2348183 h 6374505"/>
              <a:gd name="connsiteX5" fmla="*/ 2711760 w 4527251"/>
              <a:gd name="connsiteY5" fmla="*/ 0 h 6374505"/>
              <a:gd name="connsiteX0" fmla="*/ 2711760 w 4527251"/>
              <a:gd name="connsiteY0" fmla="*/ 0 h 6374505"/>
              <a:gd name="connsiteX1" fmla="*/ 4527251 w 4527251"/>
              <a:gd name="connsiteY1" fmla="*/ 274607 h 6374505"/>
              <a:gd name="connsiteX2" fmla="*/ 4515578 w 4527251"/>
              <a:gd name="connsiteY2" fmla="*/ 2432174 h 6374505"/>
              <a:gd name="connsiteX3" fmla="*/ 1608 w 4527251"/>
              <a:gd name="connsiteY3" fmla="*/ 6374505 h 6374505"/>
              <a:gd name="connsiteX4" fmla="*/ 1608 w 4527251"/>
              <a:gd name="connsiteY4" fmla="*/ 2348183 h 6374505"/>
              <a:gd name="connsiteX5" fmla="*/ 2711760 w 4527251"/>
              <a:gd name="connsiteY5" fmla="*/ 0 h 6374505"/>
              <a:gd name="connsiteX0" fmla="*/ 2711760 w 4535608"/>
              <a:gd name="connsiteY0" fmla="*/ 60288 h 6434793"/>
              <a:gd name="connsiteX1" fmla="*/ 4535608 w 4535608"/>
              <a:gd name="connsiteY1" fmla="*/ 0 h 6434793"/>
              <a:gd name="connsiteX2" fmla="*/ 4515578 w 4535608"/>
              <a:gd name="connsiteY2" fmla="*/ 2492462 h 6434793"/>
              <a:gd name="connsiteX3" fmla="*/ 1608 w 4535608"/>
              <a:gd name="connsiteY3" fmla="*/ 6434793 h 6434793"/>
              <a:gd name="connsiteX4" fmla="*/ 1608 w 4535608"/>
              <a:gd name="connsiteY4" fmla="*/ 2408471 h 6434793"/>
              <a:gd name="connsiteX5" fmla="*/ 2711760 w 4535608"/>
              <a:gd name="connsiteY5" fmla="*/ 60288 h 6434793"/>
              <a:gd name="connsiteX0" fmla="*/ 2703405 w 4535608"/>
              <a:gd name="connsiteY0" fmla="*/ 10054 h 6434793"/>
              <a:gd name="connsiteX1" fmla="*/ 4535608 w 4535608"/>
              <a:gd name="connsiteY1" fmla="*/ 0 h 6434793"/>
              <a:gd name="connsiteX2" fmla="*/ 4515578 w 4535608"/>
              <a:gd name="connsiteY2" fmla="*/ 2492462 h 6434793"/>
              <a:gd name="connsiteX3" fmla="*/ 1608 w 4535608"/>
              <a:gd name="connsiteY3" fmla="*/ 6434793 h 6434793"/>
              <a:gd name="connsiteX4" fmla="*/ 1608 w 4535608"/>
              <a:gd name="connsiteY4" fmla="*/ 2408471 h 6434793"/>
              <a:gd name="connsiteX5" fmla="*/ 2703405 w 4535608"/>
              <a:gd name="connsiteY5" fmla="*/ 10054 h 6434793"/>
              <a:gd name="connsiteX0" fmla="*/ 2703405 w 4535608"/>
              <a:gd name="connsiteY0" fmla="*/ 10054 h 6434793"/>
              <a:gd name="connsiteX1" fmla="*/ 4535608 w 4535608"/>
              <a:gd name="connsiteY1" fmla="*/ 0 h 6434793"/>
              <a:gd name="connsiteX2" fmla="*/ 4515578 w 4535608"/>
              <a:gd name="connsiteY2" fmla="*/ 2492462 h 6434793"/>
              <a:gd name="connsiteX3" fmla="*/ 1608 w 4535608"/>
              <a:gd name="connsiteY3" fmla="*/ 6434793 h 6434793"/>
              <a:gd name="connsiteX4" fmla="*/ 1608 w 4535608"/>
              <a:gd name="connsiteY4" fmla="*/ 2408471 h 6434793"/>
              <a:gd name="connsiteX5" fmla="*/ 2703405 w 4535608"/>
              <a:gd name="connsiteY5" fmla="*/ 10054 h 6434793"/>
              <a:gd name="connsiteX0" fmla="*/ 2795319 w 4535608"/>
              <a:gd name="connsiteY0" fmla="*/ 344949 h 6434793"/>
              <a:gd name="connsiteX1" fmla="*/ 4535608 w 4535608"/>
              <a:gd name="connsiteY1" fmla="*/ 0 h 6434793"/>
              <a:gd name="connsiteX2" fmla="*/ 4515578 w 4535608"/>
              <a:gd name="connsiteY2" fmla="*/ 2492462 h 6434793"/>
              <a:gd name="connsiteX3" fmla="*/ 1608 w 4535608"/>
              <a:gd name="connsiteY3" fmla="*/ 6434793 h 6434793"/>
              <a:gd name="connsiteX4" fmla="*/ 1608 w 4535608"/>
              <a:gd name="connsiteY4" fmla="*/ 2408471 h 6434793"/>
              <a:gd name="connsiteX5" fmla="*/ 2795319 w 4535608"/>
              <a:gd name="connsiteY5" fmla="*/ 344949 h 6434793"/>
              <a:gd name="connsiteX0" fmla="*/ 2703405 w 4535608"/>
              <a:gd name="connsiteY0" fmla="*/ 10054 h 6434793"/>
              <a:gd name="connsiteX1" fmla="*/ 4535608 w 4535608"/>
              <a:gd name="connsiteY1" fmla="*/ 0 h 6434793"/>
              <a:gd name="connsiteX2" fmla="*/ 4515578 w 4535608"/>
              <a:gd name="connsiteY2" fmla="*/ 2492462 h 6434793"/>
              <a:gd name="connsiteX3" fmla="*/ 1608 w 4535608"/>
              <a:gd name="connsiteY3" fmla="*/ 6434793 h 6434793"/>
              <a:gd name="connsiteX4" fmla="*/ 1608 w 4535608"/>
              <a:gd name="connsiteY4" fmla="*/ 2408471 h 6434793"/>
              <a:gd name="connsiteX5" fmla="*/ 2703405 w 4535608"/>
              <a:gd name="connsiteY5" fmla="*/ 10054 h 6434793"/>
              <a:gd name="connsiteX0" fmla="*/ 2703405 w 4535608"/>
              <a:gd name="connsiteY0" fmla="*/ 10054 h 6434793"/>
              <a:gd name="connsiteX1" fmla="*/ 4535608 w 4535608"/>
              <a:gd name="connsiteY1" fmla="*/ 0 h 6434793"/>
              <a:gd name="connsiteX2" fmla="*/ 4532290 w 4535608"/>
              <a:gd name="connsiteY2" fmla="*/ 2475717 h 6434793"/>
              <a:gd name="connsiteX3" fmla="*/ 1608 w 4535608"/>
              <a:gd name="connsiteY3" fmla="*/ 6434793 h 6434793"/>
              <a:gd name="connsiteX4" fmla="*/ 1608 w 4535608"/>
              <a:gd name="connsiteY4" fmla="*/ 2408471 h 6434793"/>
              <a:gd name="connsiteX5" fmla="*/ 2703405 w 4535608"/>
              <a:gd name="connsiteY5" fmla="*/ 10054 h 6434793"/>
              <a:gd name="connsiteX0" fmla="*/ 2753540 w 4535608"/>
              <a:gd name="connsiteY0" fmla="*/ 0 h 6441484"/>
              <a:gd name="connsiteX1" fmla="*/ 4535608 w 4535608"/>
              <a:gd name="connsiteY1" fmla="*/ 6691 h 6441484"/>
              <a:gd name="connsiteX2" fmla="*/ 4532290 w 4535608"/>
              <a:gd name="connsiteY2" fmla="*/ 2482408 h 6441484"/>
              <a:gd name="connsiteX3" fmla="*/ 1608 w 4535608"/>
              <a:gd name="connsiteY3" fmla="*/ 6441484 h 6441484"/>
              <a:gd name="connsiteX4" fmla="*/ 1608 w 4535608"/>
              <a:gd name="connsiteY4" fmla="*/ 2415162 h 6441484"/>
              <a:gd name="connsiteX5" fmla="*/ 2753540 w 4535608"/>
              <a:gd name="connsiteY5" fmla="*/ 0 h 6441484"/>
              <a:gd name="connsiteX0" fmla="*/ 2753540 w 4549002"/>
              <a:gd name="connsiteY0" fmla="*/ 0 h 6441484"/>
              <a:gd name="connsiteX1" fmla="*/ 4535608 w 4549002"/>
              <a:gd name="connsiteY1" fmla="*/ 6691 h 6441484"/>
              <a:gd name="connsiteX2" fmla="*/ 4549002 w 4549002"/>
              <a:gd name="connsiteY2" fmla="*/ 2474035 h 6441484"/>
              <a:gd name="connsiteX3" fmla="*/ 1608 w 4549002"/>
              <a:gd name="connsiteY3" fmla="*/ 6441484 h 6441484"/>
              <a:gd name="connsiteX4" fmla="*/ 1608 w 4549002"/>
              <a:gd name="connsiteY4" fmla="*/ 2415162 h 6441484"/>
              <a:gd name="connsiteX5" fmla="*/ 2753540 w 4549002"/>
              <a:gd name="connsiteY5" fmla="*/ 0 h 644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002" h="6441484">
                <a:moveTo>
                  <a:pt x="2753540" y="0"/>
                </a:moveTo>
                <a:lnTo>
                  <a:pt x="4535608" y="6691"/>
                </a:lnTo>
                <a:cubicBezTo>
                  <a:pt x="4540073" y="829139"/>
                  <a:pt x="4544537" y="1651587"/>
                  <a:pt x="4549002" y="2474035"/>
                </a:cubicBezTo>
                <a:lnTo>
                  <a:pt x="1608" y="6441484"/>
                </a:lnTo>
                <a:cubicBezTo>
                  <a:pt x="7179" y="5088214"/>
                  <a:pt x="-3963" y="3768432"/>
                  <a:pt x="1608" y="2415162"/>
                </a:cubicBezTo>
                <a:lnTo>
                  <a:pt x="2753540" y="0"/>
                </a:lnTo>
                <a:close/>
              </a:path>
            </a:pathLst>
          </a:custGeom>
          <a:solidFill>
            <a:srgbClr val="F5EFE8">
              <a:alpha val="10000"/>
            </a:srgbClr>
          </a:solidFill>
        </p:spPr>
        <p:txBody>
          <a:bodyPr wrap="square" anchor="ctr">
            <a:noAutofit/>
          </a:bodyPr>
          <a:lstStyle>
            <a:lvl1pPr marL="0" marR="0" indent="0" algn="r" defTabSz="1360314" rtl="0" eaLnBrk="1" fontAlgn="auto" latinLnBrk="0" hangingPunct="1">
              <a:lnSpc>
                <a:spcPct val="90000"/>
              </a:lnSpc>
              <a:spcBef>
                <a:spcPts val="1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5" baseline="0"/>
            </a:lvl1pPr>
          </a:lstStyle>
          <a:p>
            <a:r>
              <a:rPr lang="ru-RU" dirty="0"/>
              <a:t>Вставьте сюда фото</a:t>
            </a:r>
            <a:endParaRPr lang="en-US" dirty="0"/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FDEB1636-787F-E94E-B573-CA97D905F5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9DB4B86-57C7-6941-B562-8793ED91CA5B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C5F502BE-9F09-FC40-A7F0-F81C43A4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D6A86C4D-1FCE-FC48-ADBD-1F5EDC44AE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FF002E2-C5F2-D645-8ABB-30F8906BA59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298291" y="4244088"/>
            <a:ext cx="2893211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89BA07C-CF1D-C84B-8AAF-E72E2A0F632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48974" y="4237550"/>
            <a:ext cx="2687377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6C8BE0B-40ED-F24E-B414-13A5D241863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11090" y="3794208"/>
            <a:ext cx="2867612" cy="30401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CEAF8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9CFC743-46DE-BF49-8FF7-D23F7680C07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749475" y="3793152"/>
            <a:ext cx="2867612" cy="30401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CEAF8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A0A0A9-E219-6CC6-77D3-C54E3837A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2FE36598-031D-5A42-83BB-F579AC439492}"/>
              </a:ext>
            </a:extLst>
          </p:cNvPr>
          <p:cNvSpPr/>
          <p:nvPr userDrawn="1"/>
        </p:nvSpPr>
        <p:spPr>
          <a:xfrm flipH="1">
            <a:off x="7145162" y="3657600"/>
            <a:ext cx="5045439" cy="3200400"/>
          </a:xfrm>
          <a:prstGeom prst="rtTriangle">
            <a:avLst/>
          </a:prstGeom>
          <a:gradFill flip="none" rotWithShape="1"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2"/>
              </a:solidFill>
            </a:endParaRPr>
          </a:p>
        </p:txBody>
      </p:sp>
      <p:sp>
        <p:nvSpPr>
          <p:cNvPr id="23" name="Полилиния 22">
            <a:extLst>
              <a:ext uri="{FF2B5EF4-FFF2-40B4-BE49-F238E27FC236}">
                <a16:creationId xmlns:a16="http://schemas.microsoft.com/office/drawing/2014/main" id="{AF179DF2-FE3D-7540-9C6A-8A65BC3E476E}"/>
              </a:ext>
            </a:extLst>
          </p:cNvPr>
          <p:cNvSpPr/>
          <p:nvPr userDrawn="1"/>
        </p:nvSpPr>
        <p:spPr>
          <a:xfrm>
            <a:off x="1841500" y="-18733"/>
            <a:ext cx="490220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gradFill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331B2FA0-C8C4-A64E-9465-BA39D23BEE33}"/>
              </a:ext>
            </a:extLst>
          </p:cNvPr>
          <p:cNvSpPr/>
          <p:nvPr userDrawn="1"/>
        </p:nvSpPr>
        <p:spPr>
          <a:xfrm>
            <a:off x="6638926" y="0"/>
            <a:ext cx="4873245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gradFill>
            <a:gsLst>
              <a:gs pos="0">
                <a:srgbClr val="E0EBF1">
                  <a:alpha val="59000"/>
                </a:srgbClr>
              </a:gs>
              <a:gs pos="44000">
                <a:srgbClr val="E0EBF1">
                  <a:alpha val="54000"/>
                </a:srgbClr>
              </a:gs>
              <a:gs pos="100000">
                <a:srgbClr val="E0EBF1">
                  <a:alpha val="19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1746377"/>
            <a:ext cx="4137283" cy="46960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>
                <a:solidFill>
                  <a:srgbClr val="1A3C46"/>
                </a:solidFill>
              </a:defRPr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98378C63-203B-A748-A991-C69192CD20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6495529"/>
            <a:ext cx="4138084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rgbClr val="A7B4C5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446B41A-713A-414D-B37C-06AA3282ABE3}"/>
              </a:ext>
            </a:extLst>
          </p:cNvPr>
          <p:cNvCxnSpPr>
            <a:cxnSpLocks/>
          </p:cNvCxnSpPr>
          <p:nvPr userDrawn="1"/>
        </p:nvCxnSpPr>
        <p:spPr>
          <a:xfrm>
            <a:off x="1" y="1041031"/>
            <a:ext cx="12066236" cy="116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BA976C"/>
                </a:gs>
                <a:gs pos="83000">
                  <a:srgbClr val="BA976C"/>
                </a:gs>
                <a:gs pos="100000">
                  <a:srgbClr val="024592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FBC34DAF-F55B-D64A-AC91-0ED9471F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502" y="6495529"/>
            <a:ext cx="1160849" cy="240446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F4739E4D-6D07-4D3B-A0F2-CD3FE6D1A6DF}" type="slidenum">
              <a:rPr lang="ru-RU" sz="1100" smtClean="0"/>
              <a:pPr/>
              <a:t>‹#›</a:t>
            </a:fld>
            <a:endParaRPr lang="ru-RU" sz="1100" dirty="0"/>
          </a:p>
        </p:txBody>
      </p:sp>
      <p:sp>
        <p:nvSpPr>
          <p:cNvPr id="28" name="Текст 19">
            <a:extLst>
              <a:ext uri="{FF2B5EF4-FFF2-40B4-BE49-F238E27FC236}">
                <a16:creationId xmlns:a16="http://schemas.microsoft.com/office/drawing/2014/main" id="{D4223381-1D0F-6249-B33D-1B2F071A9B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684" y="328878"/>
            <a:ext cx="6307667" cy="446088"/>
          </a:xfrm>
        </p:spPr>
        <p:txBody>
          <a:bodyPr lIns="0" tIns="0" rIns="0" bIns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CFA47B-B891-9842-B2C4-40D8233870B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841500" y="4003082"/>
            <a:ext cx="2893211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4A4AFEB-BEAF-FF4B-ABC9-C24CEC217F1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638425" y="4000868"/>
            <a:ext cx="2687377" cy="1826633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1pPr>
            <a:lvl2pPr marL="6858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2pPr>
            <a:lvl3pPr marL="1143000" indent="-228600">
              <a:buClr>
                <a:srgbClr val="6B5C4D"/>
              </a:buClr>
              <a:buSzPct val="100000"/>
              <a:buFont typeface="Wingdings" pitchFamily="2" charset="2"/>
              <a:buChar char="§"/>
              <a:defRPr>
                <a:solidFill>
                  <a:srgbClr val="6B5C4D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46C0377-E9BA-804B-B419-D3F47CE356D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854299" y="3553202"/>
            <a:ext cx="2867612" cy="30401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CEAF8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666FE49-DDE8-B749-9CA3-809FBDE6CBD0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638926" y="3556471"/>
            <a:ext cx="2867612" cy="30401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CEAF8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D741AB-60C5-9FCF-01C8-A8D73ACCA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70" t="4796" r="6333" b="35008"/>
          <a:stretch/>
        </p:blipFill>
        <p:spPr>
          <a:xfrm>
            <a:off x="912416" y="172744"/>
            <a:ext cx="836678" cy="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692" y="1746377"/>
            <a:ext cx="4137283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3428" y="1751438"/>
            <a:ext cx="6053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8042" y="6492876"/>
            <a:ext cx="1160849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739E4D-6D07-4D3B-A0F2-CD3FE6D1A6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4" r:id="rId3"/>
    <p:sldLayoutId id="2147483712" r:id="rId4"/>
    <p:sldLayoutId id="2147483711" r:id="rId5"/>
    <p:sldLayoutId id="2147483713" r:id="rId6"/>
    <p:sldLayoutId id="2147483708" r:id="rId7"/>
    <p:sldLayoutId id="2147483710" r:id="rId8"/>
    <p:sldLayoutId id="2147483709" r:id="rId9"/>
    <p:sldLayoutId id="2147483702" r:id="rId10"/>
    <p:sldLayoutId id="2147483703" r:id="rId11"/>
    <p:sldLayoutId id="214748371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0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4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4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4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Tx/>
        <a:buBlip>
          <a:blip r:embed="rId14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25777" y="1626383"/>
            <a:ext cx="4857506" cy="2752562"/>
          </a:xfrm>
        </p:spPr>
        <p:txBody>
          <a:bodyPr>
            <a:normAutofit fontScale="90000"/>
          </a:bodyPr>
          <a:lstStyle/>
          <a:p>
            <a:r>
              <a:rPr lang="en" sz="1300" dirty="0">
                <a:solidFill>
                  <a:srgbClr val="A79583"/>
                </a:solidFill>
              </a:rPr>
              <a:t>CIM </a:t>
            </a:r>
            <a:r>
              <a:rPr lang="ru-RU" sz="1300" dirty="0">
                <a:solidFill>
                  <a:srgbClr val="A79583"/>
                </a:solidFill>
              </a:rPr>
              <a:t>в России и в мире. Общая информационная модель </a:t>
            </a:r>
            <a:br>
              <a:rPr lang="en-US" sz="1300" dirty="0">
                <a:solidFill>
                  <a:srgbClr val="A79583"/>
                </a:solidFill>
              </a:rPr>
            </a:br>
            <a:r>
              <a:rPr lang="ru-RU" sz="1300" dirty="0">
                <a:solidFill>
                  <a:srgbClr val="A79583"/>
                </a:solidFill>
              </a:rPr>
              <a:t>для компаний электроэнергетики“. Сочи - 2023</a:t>
            </a:r>
            <a:br>
              <a:rPr lang="ru-RU" sz="1300" dirty="0">
                <a:solidFill>
                  <a:srgbClr val="A79583"/>
                </a:solidFill>
              </a:rPr>
            </a:br>
            <a:br>
              <a:rPr lang="ru-RU" sz="1800" dirty="0">
                <a:solidFill>
                  <a:srgbClr val="A79583"/>
                </a:solidFill>
              </a:rPr>
            </a:br>
            <a:br>
              <a:rPr lang="ru-RU" dirty="0"/>
            </a:br>
            <a:r>
              <a:rPr lang="ru-RU" sz="2400" dirty="0"/>
              <a:t>Современный программно-вычислительный комплекс </a:t>
            </a:r>
            <a:br>
              <a:rPr lang="en-US" sz="2400" dirty="0"/>
            </a:br>
            <a:r>
              <a:rPr lang="ru-RU" sz="2400" dirty="0"/>
              <a:t>для расчетов токов КЗ </a:t>
            </a:r>
            <a:br>
              <a:rPr lang="en-US" sz="2400" dirty="0"/>
            </a:br>
            <a:r>
              <a:rPr lang="ru-RU" sz="2400" dirty="0"/>
              <a:t>и автоматизации процесса выбора и проверки уставок устройств РЗА</a:t>
            </a:r>
            <a:br>
              <a:rPr lang="ru-RU" sz="2700" dirty="0"/>
            </a:br>
            <a:endParaRPr lang="ru-RU" sz="1800" b="0" dirty="0">
              <a:solidFill>
                <a:srgbClr val="6B5C4D"/>
              </a:solidFill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925777" y="4988735"/>
            <a:ext cx="4644443" cy="342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>
                <a:solidFill>
                  <a:srgbClr val="A7B4C5"/>
                </a:solidFill>
              </a:rPr>
              <a:t>Герасимов А.С</a:t>
            </a:r>
            <a:r>
              <a:rPr lang="en-US" sz="1200" b="1" dirty="0">
                <a:solidFill>
                  <a:srgbClr val="A7B4C5"/>
                </a:solidFill>
              </a:rPr>
              <a:t> </a:t>
            </a:r>
            <a:r>
              <a:rPr lang="en-US" sz="1200" dirty="0">
                <a:solidFill>
                  <a:srgbClr val="A7B4C5"/>
                </a:solidFill>
              </a:rPr>
              <a:t>- </a:t>
            </a:r>
            <a:r>
              <a:rPr lang="ru-RU" sz="1200" dirty="0">
                <a:solidFill>
                  <a:srgbClr val="A7B4C5"/>
                </a:solidFill>
              </a:rPr>
              <a:t>Директор по системным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A7B4C5"/>
                </a:solidFill>
              </a:rPr>
              <a:t>исследованиям</a:t>
            </a:r>
            <a:r>
              <a:rPr lang="en-US" sz="1200" dirty="0">
                <a:solidFill>
                  <a:srgbClr val="A7B4C5"/>
                </a:solidFill>
              </a:rPr>
              <a:t> </a:t>
            </a:r>
            <a:r>
              <a:rPr lang="ru-RU" sz="1200" dirty="0">
                <a:solidFill>
                  <a:srgbClr val="A7B4C5"/>
                </a:solidFill>
              </a:rPr>
              <a:t>АО «НТЦ ЕЭС»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6D1856FA-3867-204A-BB96-017BA0B906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777" y="6284326"/>
            <a:ext cx="1250950" cy="207914"/>
          </a:xfrm>
        </p:spPr>
        <p:txBody>
          <a:bodyPr>
            <a:normAutofit/>
          </a:bodyPr>
          <a:lstStyle/>
          <a:p>
            <a:r>
              <a:rPr lang="en-US" sz="1400" b="0" dirty="0">
                <a:solidFill>
                  <a:srgbClr val="365E67"/>
                </a:solidFill>
              </a:rPr>
              <a:t>ntcees.ru</a:t>
            </a:r>
            <a:endParaRPr lang="ru-RU" sz="1400" b="0" dirty="0">
              <a:solidFill>
                <a:srgbClr val="365E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5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10</a:t>
            </a:fld>
            <a:endParaRPr lang="ru-RU" sz="1100" dirty="0"/>
          </a:p>
        </p:txBody>
      </p:sp>
      <p:sp>
        <p:nvSpPr>
          <p:cNvPr id="5" name="Заголовок 7">
            <a:extLst>
              <a:ext uri="{FF2B5EF4-FFF2-40B4-BE49-F238E27FC236}">
                <a16:creationId xmlns:a16="http://schemas.microsoft.com/office/drawing/2014/main" id="{D4885BF4-C73F-948B-9350-1FE3EBC8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376195"/>
            <a:ext cx="4713165" cy="12881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Реализованные в ПВК «АРУ РЗА» механизмы взаимодействия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с внешними информационными системами</a:t>
            </a:r>
            <a:br>
              <a:rPr lang="ru-RU" sz="2000" dirty="0">
                <a:cs typeface="Arial" panose="020B0604020202020204" pitchFamily="34" charset="0"/>
              </a:rPr>
            </a:br>
            <a:br>
              <a:rPr lang="ru-RU" sz="1400" b="0" dirty="0">
                <a:cs typeface="Arial" panose="020B0604020202020204" pitchFamily="34" charset="0"/>
              </a:rPr>
            </a:br>
            <a:endParaRPr lang="ru-RU" sz="1400" b="0" dirty="0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5037F170-8D6D-E6B0-90F3-73C92E532068}"/>
              </a:ext>
            </a:extLst>
          </p:cNvPr>
          <p:cNvSpPr txBox="1">
            <a:spLocks/>
          </p:cNvSpPr>
          <p:nvPr/>
        </p:nvSpPr>
        <p:spPr>
          <a:xfrm>
            <a:off x="6337371" y="1966857"/>
            <a:ext cx="4443044" cy="189712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BA976C"/>
                </a:solidFill>
              </a:rPr>
              <a:t>Реализация данного </a:t>
            </a:r>
            <a:br>
              <a:rPr lang="ru-RU" sz="1600" b="1" dirty="0">
                <a:solidFill>
                  <a:srgbClr val="BA976C"/>
                </a:solidFill>
              </a:rPr>
            </a:br>
            <a:r>
              <a:rPr lang="ru-RU" sz="1600" b="1" dirty="0">
                <a:solidFill>
                  <a:srgbClr val="BA976C"/>
                </a:solidFill>
              </a:rPr>
              <a:t>функционала требует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Формирования таблиц соответствия между номерами узлов, которые имеются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в модели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для расчета ТКЗ сети ПВК «АРУ РЗА»,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и идентификаторами (</a:t>
            </a:r>
            <a:r>
              <a:rPr lang="en" sz="1400" dirty="0" err="1">
                <a:solidFill>
                  <a:srgbClr val="6B5C4D"/>
                </a:solidFill>
              </a:rPr>
              <a:t>Uid</a:t>
            </a:r>
            <a:r>
              <a:rPr lang="en" sz="1400" dirty="0">
                <a:solidFill>
                  <a:srgbClr val="6B5C4D"/>
                </a:solidFill>
              </a:rPr>
              <a:t>) </a:t>
            </a:r>
            <a:r>
              <a:rPr lang="ru-RU" sz="1400" dirty="0">
                <a:solidFill>
                  <a:srgbClr val="6B5C4D"/>
                </a:solidFill>
              </a:rPr>
              <a:t>данных узлов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en" sz="1400" dirty="0">
                <a:solidFill>
                  <a:srgbClr val="6B5C4D"/>
                </a:solidFill>
              </a:rPr>
              <a:t> 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Формирования таблиц соответствия между </a:t>
            </a:r>
            <a:r>
              <a:rPr lang="en" sz="1400" dirty="0">
                <a:solidFill>
                  <a:srgbClr val="6B5C4D"/>
                </a:solidFill>
              </a:rPr>
              <a:t>UID </a:t>
            </a:r>
            <a:r>
              <a:rPr lang="ru-RU" sz="1400" dirty="0">
                <a:solidFill>
                  <a:srgbClr val="6B5C4D"/>
                </a:solidFill>
              </a:rPr>
              <a:t>каждой уставки устройства РЗА, заданные в ИС СРЗА, и наименование аналогичного параметра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в ПВК «АРУ РЗА»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EE41FD4E-1576-1997-FF4F-A0CE7A6F4CED}"/>
              </a:ext>
            </a:extLst>
          </p:cNvPr>
          <p:cNvSpPr txBox="1">
            <a:spLocks/>
          </p:cNvSpPr>
          <p:nvPr/>
        </p:nvSpPr>
        <p:spPr>
          <a:xfrm>
            <a:off x="755650" y="4137241"/>
            <a:ext cx="5504473" cy="2114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BA976C"/>
                </a:solidFill>
              </a:rPr>
              <a:t>В ПВК «АРУ РЗА» реализованы </a:t>
            </a:r>
            <a:br>
              <a:rPr lang="ru-RU" sz="1600" b="1" dirty="0">
                <a:solidFill>
                  <a:srgbClr val="BA976C"/>
                </a:solidFill>
              </a:rPr>
            </a:br>
            <a:r>
              <a:rPr lang="ru-RU" sz="1600" b="1" dirty="0">
                <a:solidFill>
                  <a:srgbClr val="BA976C"/>
                </a:solidFill>
              </a:rPr>
              <a:t>следующие механизмы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6B5C4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Импорт параметров элементов сети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и устройств РЗА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Импорт информации о состоянии сети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и устройств РЗА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Импорт уставок устройств РЗА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endParaRPr lang="ru-RU" sz="1400" dirty="0">
              <a:solidFill>
                <a:srgbClr val="6B5C4D"/>
              </a:solidFill>
            </a:endParaRPr>
          </a:p>
        </p:txBody>
      </p:sp>
      <p:sp>
        <p:nvSpPr>
          <p:cNvPr id="12" name="Заголовок 7">
            <a:extLst>
              <a:ext uri="{FF2B5EF4-FFF2-40B4-BE49-F238E27FC236}">
                <a16:creationId xmlns:a16="http://schemas.microsoft.com/office/drawing/2014/main" id="{7C153941-AF48-4DB3-CB54-82738C2AE587}"/>
              </a:ext>
            </a:extLst>
          </p:cNvPr>
          <p:cNvSpPr txBox="1">
            <a:spLocks/>
          </p:cNvSpPr>
          <p:nvPr/>
        </p:nvSpPr>
        <p:spPr>
          <a:xfrm>
            <a:off x="755650" y="2664392"/>
            <a:ext cx="4443044" cy="1288196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1A3C4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0" dirty="0">
                <a:cs typeface="Arial" panose="020B0604020202020204" pitchFamily="34" charset="0"/>
              </a:rPr>
              <a:t>Реализация функционала в части автоматизации процессов расчетов привело </a:t>
            </a:r>
            <a:br>
              <a:rPr lang="ru-RU" sz="1400" b="0" dirty="0">
                <a:cs typeface="Arial" panose="020B0604020202020204" pitchFamily="34" charset="0"/>
              </a:rPr>
            </a:br>
            <a:r>
              <a:rPr lang="ru-RU" sz="1400" b="0" dirty="0">
                <a:cs typeface="Arial" panose="020B0604020202020204" pitchFamily="34" charset="0"/>
              </a:rPr>
              <a:t>к необходимости развития механизмов взаимодействия с внешними по отношению </a:t>
            </a:r>
            <a:br>
              <a:rPr lang="ru-RU" sz="1400" b="0" dirty="0">
                <a:cs typeface="Arial" panose="020B0604020202020204" pitchFamily="34" charset="0"/>
              </a:rPr>
            </a:br>
            <a:r>
              <a:rPr lang="ru-RU" sz="1400" b="0" dirty="0">
                <a:cs typeface="Arial" panose="020B0604020202020204" pitchFamily="34" charset="0"/>
              </a:rPr>
              <a:t>к ПВК информационными системами, использующимися в АО «СО ЕЭС». </a:t>
            </a:r>
            <a:br>
              <a:rPr lang="ru-RU" sz="1400" b="0" dirty="0">
                <a:cs typeface="Arial" panose="020B0604020202020204" pitchFamily="34" charset="0"/>
              </a:rPr>
            </a:br>
            <a:endParaRPr lang="ru-RU" sz="1400" b="0" dirty="0"/>
          </a:p>
        </p:txBody>
      </p:sp>
      <p:sp>
        <p:nvSpPr>
          <p:cNvPr id="14" name="Прямоугольник: скругленные углы 36">
            <a:extLst>
              <a:ext uri="{FF2B5EF4-FFF2-40B4-BE49-F238E27FC236}">
                <a16:creationId xmlns:a16="http://schemas.microsoft.com/office/drawing/2014/main" id="{8132178A-0DA0-675D-F0E8-F172E3A013FF}"/>
              </a:ext>
            </a:extLst>
          </p:cNvPr>
          <p:cNvSpPr/>
          <p:nvPr/>
        </p:nvSpPr>
        <p:spPr bwMode="auto">
          <a:xfrm>
            <a:off x="6096000" y="1577146"/>
            <a:ext cx="4925787" cy="4293087"/>
          </a:xfrm>
          <a:prstGeom prst="roundRect">
            <a:avLst>
              <a:gd name="adj" fmla="val 4295"/>
            </a:avLst>
          </a:prstGeom>
          <a:noFill/>
          <a:ln w="3175">
            <a:solidFill>
              <a:srgbClr val="CEAF8F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rgbClr val="365E6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11</a:t>
            </a:fld>
            <a:endParaRPr lang="ru-RU" sz="1100" dirty="0"/>
          </a:p>
        </p:txBody>
      </p:sp>
      <p:sp>
        <p:nvSpPr>
          <p:cNvPr id="5" name="Заголовок 7">
            <a:extLst>
              <a:ext uri="{FF2B5EF4-FFF2-40B4-BE49-F238E27FC236}">
                <a16:creationId xmlns:a16="http://schemas.microsoft.com/office/drawing/2014/main" id="{D4885BF4-C73F-948B-9350-1FE3EBC8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49725"/>
            <a:ext cx="4713165" cy="12881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Развитие функционала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ПВК «АРУ РЗА» в части интеграции и взаимодействия с внешними информационными системами</a:t>
            </a:r>
            <a:br>
              <a:rPr lang="ru-RU" sz="2000" dirty="0">
                <a:cs typeface="Arial" panose="020B0604020202020204" pitchFamily="34" charset="0"/>
              </a:rPr>
            </a:br>
            <a:br>
              <a:rPr lang="ru-RU" sz="1400" b="0" dirty="0">
                <a:cs typeface="Arial" panose="020B0604020202020204" pitchFamily="34" charset="0"/>
              </a:rPr>
            </a:br>
            <a:endParaRPr lang="ru-RU" sz="1400" b="0" dirty="0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5037F170-8D6D-E6B0-90F3-73C92E532068}"/>
              </a:ext>
            </a:extLst>
          </p:cNvPr>
          <p:cNvSpPr txBox="1">
            <a:spLocks/>
          </p:cNvSpPr>
          <p:nvPr/>
        </p:nvSpPr>
        <p:spPr>
          <a:xfrm>
            <a:off x="6062114" y="1895554"/>
            <a:ext cx="5407005" cy="430941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Источником данных является единая информационная модель СО ЕЭС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Серверная версия ПО с многопользовательским доступом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Обеспечивается параллельного расчета эквивалентов не менее чем по 20 заданиям пользователей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Обеспечивается решение задач как текущего обновления расчетных эквивалентов для ДЦ,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так и расчет эквивалентов для перспективных расчетных моделей ТКЗ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Обеспечивается возможность приема задания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на расчет эквивалентов от внешних ИУС и обратной передачи результатов </a:t>
            </a:r>
            <a:r>
              <a:rPr lang="ru-RU" sz="1400" dirty="0" err="1">
                <a:solidFill>
                  <a:srgbClr val="6B5C4D"/>
                </a:solidFill>
              </a:rPr>
              <a:t>эквивалентирования</a:t>
            </a:r>
            <a:r>
              <a:rPr lang="ru-RU" sz="1400" dirty="0">
                <a:solidFill>
                  <a:srgbClr val="6B5C4D"/>
                </a:solidFill>
              </a:rPr>
              <a:t> через публичный </a:t>
            </a:r>
            <a:r>
              <a:rPr lang="en" sz="1400" dirty="0">
                <a:solidFill>
                  <a:srgbClr val="6B5C4D"/>
                </a:solidFill>
              </a:rPr>
              <a:t>API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Результаты </a:t>
            </a:r>
            <a:r>
              <a:rPr lang="ru-RU" sz="1400" dirty="0" err="1">
                <a:solidFill>
                  <a:srgbClr val="6B5C4D"/>
                </a:solidFill>
              </a:rPr>
              <a:t>эквивалентирования</a:t>
            </a:r>
            <a:r>
              <a:rPr lang="ru-RU" sz="1400" dirty="0">
                <a:solidFill>
                  <a:srgbClr val="6B5C4D"/>
                </a:solidFill>
              </a:rPr>
              <a:t> должны выдаваться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в том числе в формате </a:t>
            </a:r>
            <a:r>
              <a:rPr lang="en" sz="1400" dirty="0">
                <a:solidFill>
                  <a:srgbClr val="6B5C4D"/>
                </a:solidFill>
              </a:rPr>
              <a:t>CIMXML </a:t>
            </a:r>
            <a:r>
              <a:rPr lang="ru-RU" sz="1400" dirty="0">
                <a:solidFill>
                  <a:srgbClr val="6B5C4D"/>
                </a:solidFill>
              </a:rPr>
              <a:t>с использованием классов </a:t>
            </a:r>
            <a:r>
              <a:rPr lang="en" sz="1400" dirty="0">
                <a:solidFill>
                  <a:srgbClr val="6B5C4D"/>
                </a:solidFill>
              </a:rPr>
              <a:t>CIM (</a:t>
            </a:r>
            <a:r>
              <a:rPr lang="ru-RU" sz="1400" dirty="0">
                <a:solidFill>
                  <a:srgbClr val="6B5C4D"/>
                </a:solidFill>
              </a:rPr>
              <a:t>МЭК 61970-452, ГОСТ Р 58651)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endParaRPr lang="ru-RU" sz="1400" dirty="0">
              <a:solidFill>
                <a:srgbClr val="6B5C4D"/>
              </a:solidFill>
            </a:endParaRP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EE41FD4E-1576-1997-FF4F-A0CE7A6F4CED}"/>
              </a:ext>
            </a:extLst>
          </p:cNvPr>
          <p:cNvSpPr txBox="1">
            <a:spLocks/>
          </p:cNvSpPr>
          <p:nvPr/>
        </p:nvSpPr>
        <p:spPr>
          <a:xfrm>
            <a:off x="755650" y="4589222"/>
            <a:ext cx="4443044" cy="8599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BA976C"/>
                </a:solidFill>
              </a:rPr>
              <a:t>Переход на формат обмена </a:t>
            </a:r>
            <a:r>
              <a:rPr lang="en" sz="1600" b="1" dirty="0">
                <a:solidFill>
                  <a:srgbClr val="BA976C"/>
                </a:solidFill>
              </a:rPr>
              <a:t>CIMXML </a:t>
            </a:r>
            <a:r>
              <a:rPr lang="ru-RU" sz="1600" b="1" dirty="0">
                <a:solidFill>
                  <a:srgbClr val="BA976C"/>
                </a:solidFill>
              </a:rPr>
              <a:t>при взаимодействии с внешними информационными системами</a:t>
            </a:r>
          </a:p>
        </p:txBody>
      </p:sp>
      <p:sp>
        <p:nvSpPr>
          <p:cNvPr id="12" name="Заголовок 7">
            <a:extLst>
              <a:ext uri="{FF2B5EF4-FFF2-40B4-BE49-F238E27FC236}">
                <a16:creationId xmlns:a16="http://schemas.microsoft.com/office/drawing/2014/main" id="{7C153941-AF48-4DB3-CB54-82738C2AE587}"/>
              </a:ext>
            </a:extLst>
          </p:cNvPr>
          <p:cNvSpPr txBox="1">
            <a:spLocks/>
          </p:cNvSpPr>
          <p:nvPr/>
        </p:nvSpPr>
        <p:spPr>
          <a:xfrm>
            <a:off x="755650" y="3137922"/>
            <a:ext cx="4443044" cy="1199590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1A3C4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0" dirty="0">
                <a:cs typeface="Arial" panose="020B0604020202020204" pitchFamily="34" charset="0"/>
              </a:rPr>
              <a:t>Задача многопользовательских расчетов параметров эквивалентов на основании данных Единой информационной модели </a:t>
            </a:r>
            <a:br>
              <a:rPr lang="ru-RU" sz="1400" b="0" dirty="0">
                <a:cs typeface="Arial" panose="020B0604020202020204" pitchFamily="34" charset="0"/>
              </a:rPr>
            </a:br>
            <a:r>
              <a:rPr lang="ru-RU" sz="1400" b="0" dirty="0">
                <a:solidFill>
                  <a:srgbClr val="BA976C"/>
                </a:solidFill>
                <a:cs typeface="Arial" panose="020B0604020202020204" pitchFamily="34" charset="0"/>
              </a:rPr>
              <a:t>(реализация 2023 – 2024 гг.)</a:t>
            </a:r>
          </a:p>
          <a:p>
            <a:pPr>
              <a:lnSpc>
                <a:spcPct val="100000"/>
              </a:lnSpc>
            </a:pPr>
            <a:br>
              <a:rPr lang="ru-RU" sz="1400" b="0" dirty="0">
                <a:cs typeface="Arial" panose="020B0604020202020204" pitchFamily="34" charset="0"/>
              </a:rPr>
            </a:br>
            <a:endParaRPr lang="ru-RU" sz="1400" b="0" dirty="0"/>
          </a:p>
        </p:txBody>
      </p:sp>
      <p:sp>
        <p:nvSpPr>
          <p:cNvPr id="2" name="Прямоугольник: скругленные углы 36">
            <a:extLst>
              <a:ext uri="{FF2B5EF4-FFF2-40B4-BE49-F238E27FC236}">
                <a16:creationId xmlns:a16="http://schemas.microsoft.com/office/drawing/2014/main" id="{E176C0F6-6783-07F0-08FC-EB3D543BA3FB}"/>
              </a:ext>
            </a:extLst>
          </p:cNvPr>
          <p:cNvSpPr/>
          <p:nvPr/>
        </p:nvSpPr>
        <p:spPr bwMode="auto">
          <a:xfrm>
            <a:off x="5791993" y="1903717"/>
            <a:ext cx="5881708" cy="4293087"/>
          </a:xfrm>
          <a:prstGeom prst="roundRect">
            <a:avLst>
              <a:gd name="adj" fmla="val 4295"/>
            </a:avLst>
          </a:prstGeom>
          <a:noFill/>
          <a:ln w="3175">
            <a:solidFill>
              <a:srgbClr val="CEAF8F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rgbClr val="365E6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12</a:t>
            </a:fld>
            <a:endParaRPr lang="ru-RU" sz="1100" dirty="0"/>
          </a:p>
        </p:txBody>
      </p:sp>
      <p:sp>
        <p:nvSpPr>
          <p:cNvPr id="5" name="Заголовок 7">
            <a:extLst>
              <a:ext uri="{FF2B5EF4-FFF2-40B4-BE49-F238E27FC236}">
                <a16:creationId xmlns:a16="http://schemas.microsoft.com/office/drawing/2014/main" id="{D4885BF4-C73F-948B-9350-1FE3EBC8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849725"/>
            <a:ext cx="4713165" cy="12881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Развитие функционала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ПВК «АРУ РЗА» в части интеграции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и взаимодействия с внешними информационными системами</a:t>
            </a:r>
            <a:br>
              <a:rPr lang="ru-RU" sz="2000" dirty="0">
                <a:cs typeface="Arial" panose="020B0604020202020204" pitchFamily="34" charset="0"/>
              </a:rPr>
            </a:br>
            <a:br>
              <a:rPr lang="ru-RU" sz="2000" dirty="0">
                <a:cs typeface="Arial" panose="020B0604020202020204" pitchFamily="34" charset="0"/>
              </a:rPr>
            </a:br>
            <a:br>
              <a:rPr lang="ru-RU" sz="1400" b="0" dirty="0">
                <a:cs typeface="Arial" panose="020B0604020202020204" pitchFamily="34" charset="0"/>
              </a:rPr>
            </a:br>
            <a:endParaRPr lang="ru-RU" sz="1400" b="0" dirty="0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5037F170-8D6D-E6B0-90F3-73C92E532068}"/>
              </a:ext>
            </a:extLst>
          </p:cNvPr>
          <p:cNvSpPr txBox="1">
            <a:spLocks/>
          </p:cNvSpPr>
          <p:nvPr/>
        </p:nvSpPr>
        <p:spPr>
          <a:xfrm>
            <a:off x="6029345" y="2075169"/>
            <a:ext cx="5407005" cy="39338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Стандартом МЭК 61970-452:2021 «</a:t>
            </a:r>
            <a:r>
              <a:rPr lang="en" sz="1400" dirty="0">
                <a:solidFill>
                  <a:srgbClr val="6B5C4D"/>
                </a:solidFill>
              </a:rPr>
              <a:t>CIM static transmission network model profiles» </a:t>
            </a:r>
            <a:r>
              <a:rPr lang="ru-RU" sz="1400" dirty="0">
                <a:solidFill>
                  <a:srgbClr val="6B5C4D"/>
                </a:solidFill>
              </a:rPr>
              <a:t>предусмотрен профиль </a:t>
            </a:r>
            <a:r>
              <a:rPr lang="en" sz="1400" dirty="0">
                <a:solidFill>
                  <a:srgbClr val="6B5C4D"/>
                </a:solidFill>
              </a:rPr>
              <a:t>CIM </a:t>
            </a:r>
            <a:r>
              <a:rPr lang="ru-RU" sz="1400" dirty="0">
                <a:solidFill>
                  <a:srgbClr val="6B5C4D"/>
                </a:solidFill>
              </a:rPr>
              <a:t>для расчетов ТКЗ.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Стандарт МЭК 61970-452:2021 предполагает применение профиля для расчетов ТКЗ совместно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 другими профилями, описанными в стандарте (оборудования и управления режимом)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Для обмена информацией о фонде РЗА возможно применения профиля </a:t>
            </a:r>
            <a:r>
              <a:rPr lang="en" sz="1400" dirty="0">
                <a:solidFill>
                  <a:srgbClr val="6B5C4D"/>
                </a:solidFill>
              </a:rPr>
              <a:t>CIM </a:t>
            </a:r>
            <a:r>
              <a:rPr lang="ru-RU" sz="1400" dirty="0">
                <a:solidFill>
                  <a:srgbClr val="6B5C4D"/>
                </a:solidFill>
              </a:rPr>
              <a:t>предусмотренного проектом ГОСТ «Профиль информационной модели устройств релейной защиты и автоматики»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Для обеспечения полноценного обмена </a:t>
            </a:r>
            <a:r>
              <a:rPr lang="ru-RU" sz="1400">
                <a:solidFill>
                  <a:srgbClr val="6B5C4D"/>
                </a:solidFill>
              </a:rPr>
              <a:t>информацией с </a:t>
            </a:r>
            <a:r>
              <a:rPr lang="ru-RU" sz="1400" dirty="0">
                <a:solidFill>
                  <a:srgbClr val="6B5C4D"/>
                </a:solidFill>
              </a:rPr>
              <a:t>отечественными ПК для расчета ТКЗ и выбора уставок РЗА необходимо расширение профиля </a:t>
            </a:r>
            <a:r>
              <a:rPr lang="en" sz="1400" dirty="0">
                <a:solidFill>
                  <a:srgbClr val="6B5C4D"/>
                </a:solidFill>
              </a:rPr>
              <a:t>CIM </a:t>
            </a:r>
            <a:r>
              <a:rPr lang="ru-RU" sz="1400" dirty="0">
                <a:solidFill>
                  <a:srgbClr val="6B5C4D"/>
                </a:solidFill>
              </a:rPr>
              <a:t>для задачи расчета ТКЗ, описанного в МЭК 61970-452:2021, с внесением изменений/дополнений в ГОСТ Р 58651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endParaRPr lang="ru-RU" sz="1400" dirty="0">
              <a:solidFill>
                <a:srgbClr val="6B5C4D"/>
              </a:solidFill>
            </a:endParaRPr>
          </a:p>
        </p:txBody>
      </p:sp>
      <p:sp>
        <p:nvSpPr>
          <p:cNvPr id="12" name="Заголовок 7">
            <a:extLst>
              <a:ext uri="{FF2B5EF4-FFF2-40B4-BE49-F238E27FC236}">
                <a16:creationId xmlns:a16="http://schemas.microsoft.com/office/drawing/2014/main" id="{7C153941-AF48-4DB3-CB54-82738C2AE587}"/>
              </a:ext>
            </a:extLst>
          </p:cNvPr>
          <p:cNvSpPr txBox="1">
            <a:spLocks/>
          </p:cNvSpPr>
          <p:nvPr/>
        </p:nvSpPr>
        <p:spPr>
          <a:xfrm>
            <a:off x="755650" y="3137922"/>
            <a:ext cx="4443044" cy="1288197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1" kern="1200">
                <a:solidFill>
                  <a:srgbClr val="1A3C4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0" dirty="0">
                <a:cs typeface="Arial" panose="020B0604020202020204" pitchFamily="34" charset="0"/>
              </a:rPr>
              <a:t>Задача обеспечения обмена данными </a:t>
            </a:r>
            <a:br>
              <a:rPr lang="ru-RU" sz="1400" b="0" dirty="0">
                <a:cs typeface="Arial" panose="020B0604020202020204" pitchFamily="34" charset="0"/>
              </a:rPr>
            </a:br>
            <a:r>
              <a:rPr lang="ru-RU" sz="1400" b="0" dirty="0">
                <a:cs typeface="Arial" panose="020B0604020202020204" pitchFamily="34" charset="0"/>
              </a:rPr>
              <a:t>с внешними информационными системами </a:t>
            </a:r>
            <a:br>
              <a:rPr lang="ru-RU" sz="1400" b="0" dirty="0">
                <a:cs typeface="Arial" panose="020B0604020202020204" pitchFamily="34" charset="0"/>
              </a:rPr>
            </a:br>
            <a:r>
              <a:rPr lang="ru-RU" sz="1400" b="0" dirty="0">
                <a:cs typeface="Arial" panose="020B0604020202020204" pitchFamily="34" charset="0"/>
              </a:rPr>
              <a:t>в формате </a:t>
            </a:r>
            <a:r>
              <a:rPr lang="en" sz="1400" b="0" dirty="0">
                <a:cs typeface="Arial" panose="020B0604020202020204" pitchFamily="34" charset="0"/>
              </a:rPr>
              <a:t>CIMXML </a:t>
            </a:r>
            <a:r>
              <a:rPr lang="ru-RU" sz="1400" b="0" dirty="0">
                <a:cs typeface="Arial" panose="020B0604020202020204" pitchFamily="34" charset="0"/>
              </a:rPr>
              <a:t>с использованием классов </a:t>
            </a:r>
            <a:r>
              <a:rPr lang="en" sz="1400" b="0" dirty="0">
                <a:cs typeface="Arial" panose="020B0604020202020204" pitchFamily="34" charset="0"/>
              </a:rPr>
              <a:t>CIM </a:t>
            </a:r>
            <a:r>
              <a:rPr lang="ru-RU" sz="1400" b="0" dirty="0">
                <a:cs typeface="Arial" panose="020B0604020202020204" pitchFamily="34" charset="0"/>
              </a:rPr>
              <a:t>как для расчетной модели ТКЗ, </a:t>
            </a:r>
            <a:br>
              <a:rPr lang="ru-RU" sz="1400" b="0" dirty="0">
                <a:cs typeface="Arial" panose="020B0604020202020204" pitchFamily="34" charset="0"/>
              </a:rPr>
            </a:br>
            <a:r>
              <a:rPr lang="ru-RU" sz="1400" b="0" dirty="0">
                <a:cs typeface="Arial" panose="020B0604020202020204" pitchFamily="34" charset="0"/>
              </a:rPr>
              <a:t>так и для данных фонда РЗА</a:t>
            </a:r>
          </a:p>
        </p:txBody>
      </p:sp>
      <p:sp>
        <p:nvSpPr>
          <p:cNvPr id="2" name="Прямоугольник: скругленные углы 36">
            <a:extLst>
              <a:ext uri="{FF2B5EF4-FFF2-40B4-BE49-F238E27FC236}">
                <a16:creationId xmlns:a16="http://schemas.microsoft.com/office/drawing/2014/main" id="{4D1E8C2D-4169-35B7-8301-03F7F531F076}"/>
              </a:ext>
            </a:extLst>
          </p:cNvPr>
          <p:cNvSpPr/>
          <p:nvPr/>
        </p:nvSpPr>
        <p:spPr bwMode="auto">
          <a:xfrm>
            <a:off x="5791993" y="1895554"/>
            <a:ext cx="5881708" cy="4293087"/>
          </a:xfrm>
          <a:prstGeom prst="roundRect">
            <a:avLst>
              <a:gd name="adj" fmla="val 4295"/>
            </a:avLst>
          </a:prstGeom>
          <a:noFill/>
          <a:ln w="3175">
            <a:solidFill>
              <a:srgbClr val="CEAF8F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rgbClr val="365E6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6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0">
            <a:extLst>
              <a:ext uri="{FF2B5EF4-FFF2-40B4-BE49-F238E27FC236}">
                <a16:creationId xmlns:a16="http://schemas.microsoft.com/office/drawing/2014/main" id="{43798A5B-2E1E-5A42-8F49-8153BF86E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161" y="6276892"/>
            <a:ext cx="1250950" cy="207914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1A3C46"/>
                </a:solidFill>
              </a:rPr>
              <a:t>ntcees.ru</a:t>
            </a:r>
            <a:endParaRPr lang="ru-RU" sz="1400" dirty="0">
              <a:solidFill>
                <a:srgbClr val="1A3C46"/>
              </a:solidFill>
            </a:endParaRPr>
          </a:p>
        </p:txBody>
      </p:sp>
      <p:sp>
        <p:nvSpPr>
          <p:cNvPr id="2" name="Текст 9">
            <a:extLst>
              <a:ext uri="{FF2B5EF4-FFF2-40B4-BE49-F238E27FC236}">
                <a16:creationId xmlns:a16="http://schemas.microsoft.com/office/drawing/2014/main" id="{89AAA841-9491-7A40-F35F-5B1F683BDC54}"/>
              </a:ext>
            </a:extLst>
          </p:cNvPr>
          <p:cNvSpPr txBox="1">
            <a:spLocks/>
          </p:cNvSpPr>
          <p:nvPr/>
        </p:nvSpPr>
        <p:spPr>
          <a:xfrm>
            <a:off x="881161" y="1454840"/>
            <a:ext cx="4654225" cy="197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b="1" dirty="0">
                <a:solidFill>
                  <a:srgbClr val="6B5C4D"/>
                </a:solidFill>
              </a:rPr>
              <a:t>АО «Научно-технический центр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b="1" dirty="0">
                <a:solidFill>
                  <a:srgbClr val="6B5C4D"/>
                </a:solidFill>
              </a:rPr>
              <a:t>Единой энергетической системы»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b="1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solidFill>
                  <a:srgbClr val="6B5C4D"/>
                </a:solidFill>
              </a:rPr>
              <a:t>Россия, 194223, г. Санкт-Петербург,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solidFill>
                  <a:srgbClr val="6B5C4D"/>
                </a:solidFill>
              </a:rPr>
              <a:t>ул. Курчатова, д. 1, лит. А.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solidFill>
                  <a:srgbClr val="6B5C4D"/>
                </a:solidFill>
              </a:rPr>
              <a:t>+7 (812) 297-54-10 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solidFill>
                  <a:srgbClr val="6B5C4D"/>
                </a:solidFill>
              </a:rPr>
              <a:t>+7 (812) 552-62-23 (факс);  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B5C4D"/>
                </a:solidFill>
              </a:rPr>
              <a:t>ntc@ntcees.ru</a:t>
            </a: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solidFill>
                  <a:srgbClr val="6B5C4D"/>
                </a:solidFill>
              </a:rPr>
              <a:t>Россия, г. Москва,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solidFill>
                  <a:srgbClr val="6B5C4D"/>
                </a:solidFill>
              </a:rPr>
              <a:t>деревня Румянцево, поселение Московский, Центральная улица, 3Ас1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solidFill>
                  <a:srgbClr val="6B5C4D"/>
                </a:solidFill>
              </a:rPr>
              <a:t>+7 (499) 788-15-88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>
                <a:solidFill>
                  <a:srgbClr val="6B5C4D"/>
                </a:solidFill>
              </a:rPr>
              <a:t>ntc@ntcees.ru</a:t>
            </a: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ru-RU" sz="1600" dirty="0">
              <a:solidFill>
                <a:srgbClr val="6B5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5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CFA8AD-0B6A-9193-87C3-945412AAD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7292" r="8729" b="7402"/>
          <a:stretch/>
        </p:blipFill>
        <p:spPr>
          <a:xfrm>
            <a:off x="757571" y="2270911"/>
            <a:ext cx="4603918" cy="435795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2</a:t>
            </a:fld>
            <a:endParaRPr lang="ru-RU" sz="1100" dirty="0"/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CEC191F7-9E8E-862F-9654-91EFB036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564358"/>
            <a:ext cx="3829417" cy="239218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Основные требования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к современному ПО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для расчетов токов короткого замыкания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>
                <a:latin typeface="Century Gothic" panose="020B0502020202020204" pitchFamily="34" charset="0"/>
              </a:rPr>
              <a:t>и выбора уставок устройств РЗА</a:t>
            </a:r>
            <a:br>
              <a:rPr lang="ru-RU" sz="2400" dirty="0"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2400" b="0" dirty="0">
                <a:cs typeface="Arial" panose="020B0604020202020204" pitchFamily="34" charset="0"/>
              </a:rPr>
              <a:t> </a:t>
            </a:r>
            <a:endParaRPr lang="ru-RU" sz="2400" b="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CC72D1DD-BE12-083D-CC7C-567C9DCB397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789807" y="1564358"/>
            <a:ext cx="5340350" cy="444049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BA976C"/>
                </a:solidFill>
              </a:rPr>
              <a:t>Общие функциональные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BA976C"/>
                </a:solidFill>
              </a:rPr>
              <a:t>требования к ПО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425EF25E-D8AD-BB99-7A1F-54B05CD2BF06}"/>
              </a:ext>
            </a:extLst>
          </p:cNvPr>
          <p:cNvSpPr txBox="1">
            <a:spLocks/>
          </p:cNvSpPr>
          <p:nvPr/>
        </p:nvSpPr>
        <p:spPr>
          <a:xfrm>
            <a:off x="5693411" y="2370336"/>
            <a:ext cx="5742939" cy="32403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6B5C4D"/>
                </a:solidFill>
              </a:rPr>
              <a:t>Полное моделирование сети с графическим отображением модели сети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6B5C4D"/>
                </a:solidFill>
              </a:rPr>
              <a:t>Возможность расчёта токов КЗ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6B5C4D"/>
                </a:solidFill>
              </a:rPr>
              <a:t>Возможность расчёта уставок устройств </a:t>
            </a:r>
            <a:r>
              <a:rPr lang="ru-RU" sz="1600" dirty="0" err="1">
                <a:solidFill>
                  <a:srgbClr val="6B5C4D"/>
                </a:solidFill>
              </a:rPr>
              <a:t>РЗиА</a:t>
            </a:r>
            <a:endParaRPr lang="ru-RU" sz="1600" dirty="0">
              <a:solidFill>
                <a:srgbClr val="6B5C4D"/>
              </a:solidFill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6B5C4D"/>
                </a:solidFill>
              </a:rPr>
              <a:t>Возможность расчёта сложной </a:t>
            </a:r>
            <a:r>
              <a:rPr lang="ru-RU" sz="1600" dirty="0" err="1">
                <a:solidFill>
                  <a:srgbClr val="6B5C4D"/>
                </a:solidFill>
              </a:rPr>
              <a:t>несимметрии</a:t>
            </a:r>
            <a:endParaRPr lang="ru-RU" sz="1600" dirty="0">
              <a:solidFill>
                <a:srgbClr val="6B5C4D"/>
              </a:solidFill>
            </a:endParaRP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6B5C4D"/>
                </a:solidFill>
              </a:rPr>
              <a:t>Учёт любого коммутационного состояния сети </a:t>
            </a:r>
            <a:br>
              <a:rPr lang="ru-RU" sz="1600" dirty="0">
                <a:solidFill>
                  <a:srgbClr val="6B5C4D"/>
                </a:solidFill>
              </a:rPr>
            </a:br>
            <a:r>
              <a:rPr lang="ru-RU" sz="1600" dirty="0">
                <a:solidFill>
                  <a:srgbClr val="6B5C4D"/>
                </a:solidFill>
              </a:rPr>
              <a:t>и любого количества повреждений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6B5C4D"/>
                </a:solidFill>
              </a:rPr>
              <a:t>Возможность использования базы паспортных параметров оборудования</a:t>
            </a:r>
          </a:p>
          <a:p>
            <a:pPr marL="285750" indent="-285750"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  <a:buSzPct val="100000"/>
              <a:buFont typeface="Wingdings" pitchFamily="2" charset="2"/>
              <a:buChar char="§"/>
            </a:pPr>
            <a:r>
              <a:rPr lang="ru-RU" sz="1600" dirty="0">
                <a:solidFill>
                  <a:srgbClr val="6B5C4D"/>
                </a:solidFill>
              </a:rPr>
              <a:t>Оценка и экспорт полученных результатов расчёта</a:t>
            </a:r>
          </a:p>
          <a:p>
            <a:pPr>
              <a:lnSpc>
                <a:spcPts val="2160"/>
              </a:lnSpc>
              <a:spcBef>
                <a:spcPts val="0"/>
              </a:spcBef>
              <a:buClr>
                <a:srgbClr val="CEAF8F"/>
              </a:buClr>
            </a:pPr>
            <a:endParaRPr lang="ru-RU" sz="1600" dirty="0">
              <a:solidFill>
                <a:srgbClr val="6B5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5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DEF50B-DD07-7292-6F29-5CE82A36D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7292" r="8729" b="7402"/>
          <a:stretch/>
        </p:blipFill>
        <p:spPr>
          <a:xfrm>
            <a:off x="757571" y="2270911"/>
            <a:ext cx="4603918" cy="435795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3</a:t>
            </a:fld>
            <a:endParaRPr lang="ru-RU" sz="1100" dirty="0"/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CEC191F7-9E8E-862F-9654-91EFB036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441263"/>
            <a:ext cx="4079821" cy="239218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Современные вызовы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для разработчиков ПО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для расчетов токов короткого замыкания и выбора уставок устройств РЗА </a:t>
            </a:r>
            <a:endParaRPr lang="ru-RU" sz="2000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425EF25E-D8AD-BB99-7A1F-54B05CD2BF06}"/>
              </a:ext>
            </a:extLst>
          </p:cNvPr>
          <p:cNvSpPr txBox="1">
            <a:spLocks/>
          </p:cNvSpPr>
          <p:nvPr/>
        </p:nvSpPr>
        <p:spPr>
          <a:xfrm>
            <a:off x="5710996" y="1441263"/>
            <a:ext cx="6070697" cy="493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Моделирование всего современного оборудования</a:t>
            </a:r>
            <a:r>
              <a:rPr lang="ru-RU" sz="1400" dirty="0">
                <a:solidFill>
                  <a:srgbClr val="6B5C4D"/>
                </a:solidFill>
              </a:rPr>
              <a:t>, влияющего на значения токов КЗ (преобразовательного оборудования, генерирующего оборудования ВЭС и т.п.)</a:t>
            </a:r>
          </a:p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Обеспечение быстродействия</a:t>
            </a:r>
            <a:r>
              <a:rPr lang="ru-RU" sz="1400" dirty="0">
                <a:solidFill>
                  <a:srgbClr val="6B5C4D"/>
                </a:solidFill>
              </a:rPr>
              <a:t>, в том числе при работе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 большими объёмами данных</a:t>
            </a:r>
          </a:p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Обеспечение гарантированной технической поддержки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и развития ПО через «единое окно» независимо от третьих лиц </a:t>
            </a:r>
          </a:p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Кроссплатформенность</a:t>
            </a:r>
            <a:r>
              <a:rPr lang="ru-RU" sz="1400" dirty="0">
                <a:solidFill>
                  <a:srgbClr val="6B5C4D"/>
                </a:solidFill>
              </a:rPr>
              <a:t> – обязательная поддержка работы на ОС отечественного производства</a:t>
            </a:r>
          </a:p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Высокий уровень автоматизации </a:t>
            </a:r>
            <a:r>
              <a:rPr lang="ru-RU" sz="1400" dirty="0">
                <a:solidFill>
                  <a:srgbClr val="6B5C4D"/>
                </a:solidFill>
              </a:rPr>
              <a:t>расчетных процессов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для снижения трудозатрат персонала</a:t>
            </a:r>
          </a:p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Поддержка всех основных базовых операций</a:t>
            </a:r>
            <a:r>
              <a:rPr lang="ru-RU" sz="1400" dirty="0">
                <a:solidFill>
                  <a:srgbClr val="6B5C4D"/>
                </a:solidFill>
              </a:rPr>
              <a:t> при работе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 ПО: использование «буфера обмена», отмены и повтора операций, «отката» к сохраненному состоянию и т.п.</a:t>
            </a:r>
          </a:p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Обеспечение обмена информацией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 автоматизированными информационными системами через унифицированные форматы</a:t>
            </a:r>
          </a:p>
          <a:p>
            <a:pPr marL="285750" indent="-285750">
              <a:lnSpc>
                <a:spcPts val="206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endParaRPr lang="ru-RU" sz="1400" dirty="0">
              <a:solidFill>
                <a:srgbClr val="6B5C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9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4</a:t>
            </a:fld>
            <a:endParaRPr lang="ru-RU" sz="1100" dirty="0"/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CEC191F7-9E8E-862F-9654-91EFB036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441263"/>
            <a:ext cx="3829417" cy="52821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ПВК «АРУ РЗА»</a:t>
            </a:r>
            <a:endParaRPr lang="ru-RU" sz="2000" dirty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425EF25E-D8AD-BB99-7A1F-54B05CD2BF06}"/>
              </a:ext>
            </a:extLst>
          </p:cNvPr>
          <p:cNvSpPr txBox="1">
            <a:spLocks/>
          </p:cNvSpPr>
          <p:nvPr/>
        </p:nvSpPr>
        <p:spPr>
          <a:xfrm>
            <a:off x="5710996" y="1441263"/>
            <a:ext cx="6070697" cy="493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Разработка ПВК «АРУ РЗА» начата АО «НТЦ ЕЭС» в 2014 году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 «нуля» </a:t>
            </a:r>
          </a:p>
          <a:p>
            <a:pPr marL="285750" indent="-285750">
              <a:lnSpc>
                <a:spcPct val="100000"/>
              </a:lnSpc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В период 2015-2019 гг. параллельно</a:t>
            </a:r>
            <a:r>
              <a:rPr lang="en-US" sz="1400" dirty="0">
                <a:solidFill>
                  <a:srgbClr val="6B5C4D"/>
                </a:solidFill>
              </a:rPr>
              <a:t> </a:t>
            </a:r>
            <a:r>
              <a:rPr lang="ru-RU" sz="1400" dirty="0">
                <a:solidFill>
                  <a:srgbClr val="6B5C4D"/>
                </a:solidFill>
              </a:rPr>
              <a:t>с процессом разработки велось тестирование ПВК «АРУ РЗА» в филиалах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АО «СО ЕЭС» с разработкой рекомендаций по его совершенствованию</a:t>
            </a:r>
          </a:p>
          <a:p>
            <a:pPr marL="285750" indent="-285750">
              <a:lnSpc>
                <a:spcPct val="100000"/>
              </a:lnSpc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В 2017 году ПВК «АРУ РЗА» включен в Единый реестр российских программ для электронных вычислительных машин и баз данных</a:t>
            </a:r>
          </a:p>
          <a:p>
            <a:pPr marL="285750" indent="-285750">
              <a:lnSpc>
                <a:spcPct val="100000"/>
              </a:lnSpc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по итогам успешной опытной эксплуатации с 11.01.2021 г. –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b="1" dirty="0">
                <a:solidFill>
                  <a:srgbClr val="6B5C4D"/>
                </a:solidFill>
              </a:rPr>
              <a:t>ПВК «АРУ РЗА» введён в промышленную эксплуатацию </a:t>
            </a:r>
            <a:br>
              <a:rPr lang="ru-RU" sz="1400" b="1" dirty="0">
                <a:solidFill>
                  <a:srgbClr val="6B5C4D"/>
                </a:solidFill>
              </a:rPr>
            </a:br>
            <a:r>
              <a:rPr lang="ru-RU" sz="1400" b="1" dirty="0">
                <a:solidFill>
                  <a:srgbClr val="6B5C4D"/>
                </a:solidFill>
              </a:rPr>
              <a:t>в АО «СО ЕЭС»</a:t>
            </a:r>
            <a:r>
              <a:rPr lang="ru-RU" sz="1400" dirty="0">
                <a:solidFill>
                  <a:srgbClr val="6B5C4D"/>
                </a:solidFill>
              </a:rPr>
              <a:t> (распоряжение №151р от 30.12.2020)</a:t>
            </a:r>
            <a:endParaRPr lang="en-US" sz="1400" dirty="0">
              <a:solidFill>
                <a:srgbClr val="6B5C4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endParaRPr lang="ru-RU" sz="1400" dirty="0">
              <a:solidFill>
                <a:srgbClr val="6B5C4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ПВК «АРУ РЗА» удостоен международной премии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«Время инноваций – 2021» в номинации «Проект года»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(Дубай, 2021</a:t>
            </a:r>
            <a:r>
              <a:rPr lang="en-US" sz="1400" dirty="0">
                <a:solidFill>
                  <a:srgbClr val="6B5C4D"/>
                </a:solidFill>
              </a:rPr>
              <a:t>)</a:t>
            </a:r>
            <a:endParaRPr lang="ru-RU" sz="1400" dirty="0">
              <a:solidFill>
                <a:srgbClr val="6B5C4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endParaRPr lang="ru-RU" sz="1400" dirty="0">
              <a:solidFill>
                <a:srgbClr val="6B5C4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Ежегодно выпускается новая версия ПВК «АРУ РЗА»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 выпуском нескольких промежуточных обновлений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в течение календарного года</a:t>
            </a:r>
            <a:endParaRPr lang="ru-RU" sz="1400" dirty="0">
              <a:solidFill>
                <a:srgbClr val="6B5C4D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721995-5EB4-8692-350F-85D83709A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188374"/>
            <a:ext cx="2725615" cy="3953934"/>
          </a:xfrm>
          <a:prstGeom prst="rect">
            <a:avLst/>
          </a:prstGeom>
          <a:effectLst>
            <a:outerShdw blurRad="166414" sx="102000" sy="102000" algn="ctr" rotWithShape="0">
              <a:prstClr val="black">
                <a:alpha val="1922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2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292EB-A88D-0091-E64A-1984D68A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5</a:t>
            </a:fld>
            <a:endParaRPr lang="ru-RU" sz="1100" dirty="0"/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719C583C-1521-DD86-AD4D-7B556E29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441262"/>
            <a:ext cx="3829417" cy="1115957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</a:rPr>
              <a:t>Особенности 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ПВК «АРУ РЗА»</a:t>
            </a:r>
            <a:endParaRPr lang="ru-RU" sz="2400" dirty="0"/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id="{A52F3D23-8ED0-568D-D565-4F604499C095}"/>
              </a:ext>
            </a:extLst>
          </p:cNvPr>
          <p:cNvSpPr txBox="1">
            <a:spLocks/>
          </p:cNvSpPr>
          <p:nvPr/>
        </p:nvSpPr>
        <p:spPr>
          <a:xfrm>
            <a:off x="5019077" y="1398900"/>
            <a:ext cx="6299297" cy="493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Полностью самостоятельная отечественная программная </a:t>
            </a:r>
            <a:r>
              <a:rPr lang="ru-RU" sz="1400" dirty="0">
                <a:solidFill>
                  <a:srgbClr val="6B5C4D"/>
                </a:solidFill>
              </a:rPr>
              <a:t>разработка (все модули программы, включая расчётное ядро)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Оригинальные алгоритмы расчета </a:t>
            </a:r>
            <a:r>
              <a:rPr lang="ru-RU" sz="1400" dirty="0">
                <a:solidFill>
                  <a:srgbClr val="6B5C4D"/>
                </a:solidFill>
              </a:rPr>
              <a:t>электрических параметров сети с использованием, в том числе, методов расчета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в симметричных составляющих и в фазных координатах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Графический редактор собственной разработки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Возможность одновременной работы с несколькими сетями</a:t>
            </a:r>
            <a:r>
              <a:rPr lang="ru-RU" sz="1400" dirty="0">
                <a:solidFill>
                  <a:srgbClr val="6B5C4D"/>
                </a:solidFill>
              </a:rPr>
              <a:t>, благодаря </a:t>
            </a:r>
            <a:r>
              <a:rPr lang="ru-RU" sz="1400" dirty="0" err="1">
                <a:solidFill>
                  <a:srgbClr val="6B5C4D"/>
                </a:solidFill>
              </a:rPr>
              <a:t>мультиоконному</a:t>
            </a:r>
            <a:r>
              <a:rPr lang="ru-RU" sz="1400" dirty="0">
                <a:solidFill>
                  <a:srgbClr val="6B5C4D"/>
                </a:solidFill>
              </a:rPr>
              <a:t> режиму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Наличие нестандартных элементов для моделирования </a:t>
            </a:r>
            <a:r>
              <a:rPr lang="ru-RU" sz="1400" dirty="0">
                <a:solidFill>
                  <a:srgbClr val="6B5C4D"/>
                </a:solidFill>
              </a:rPr>
              <a:t>устройств </a:t>
            </a:r>
            <a:r>
              <a:rPr lang="en" sz="1400" dirty="0">
                <a:solidFill>
                  <a:srgbClr val="6B5C4D"/>
                </a:solidFill>
              </a:rPr>
              <a:t>FACTS </a:t>
            </a:r>
            <a:r>
              <a:rPr lang="ru-RU" sz="1400" dirty="0">
                <a:solidFill>
                  <a:srgbClr val="6B5C4D"/>
                </a:solidFill>
              </a:rPr>
              <a:t>и других нестандартных объектов: 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источник тока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СТАТКОМ (вставка постоянного тока)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статический тиристорный компенсатор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нелинейный элемент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Функционирование ПВК «АРУ РЗА»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b="1" dirty="0">
                <a:solidFill>
                  <a:srgbClr val="6B5C4D"/>
                </a:solidFill>
              </a:rPr>
              <a:t>на отечественных ОС семейства </a:t>
            </a:r>
            <a:r>
              <a:rPr lang="en" sz="1400" b="1" dirty="0">
                <a:solidFill>
                  <a:srgbClr val="6B5C4D"/>
                </a:solidFill>
              </a:rPr>
              <a:t>Linux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Автоматизация решаемых задач </a:t>
            </a:r>
            <a:r>
              <a:rPr lang="ru-RU" sz="1400" dirty="0">
                <a:solidFill>
                  <a:srgbClr val="6B5C4D"/>
                </a:solidFill>
              </a:rPr>
              <a:t>с помощью различных специализированных модулей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Взаимодействие с внешними информационными системами</a:t>
            </a:r>
          </a:p>
        </p:txBody>
      </p:sp>
      <p:sp>
        <p:nvSpPr>
          <p:cNvPr id="11" name="Прямоугольник: скругленные углы 36">
            <a:extLst>
              <a:ext uri="{FF2B5EF4-FFF2-40B4-BE49-F238E27FC236}">
                <a16:creationId xmlns:a16="http://schemas.microsoft.com/office/drawing/2014/main" id="{F93E43E6-645A-95B9-83FD-EBF7614160FE}"/>
              </a:ext>
            </a:extLst>
          </p:cNvPr>
          <p:cNvSpPr/>
          <p:nvPr/>
        </p:nvSpPr>
        <p:spPr bwMode="auto">
          <a:xfrm>
            <a:off x="4901100" y="1266097"/>
            <a:ext cx="6535250" cy="5063974"/>
          </a:xfrm>
          <a:prstGeom prst="roundRect">
            <a:avLst>
              <a:gd name="adj" fmla="val 4295"/>
            </a:avLst>
          </a:prstGeom>
          <a:noFill/>
          <a:ln w="3175">
            <a:solidFill>
              <a:srgbClr val="CEAF8F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rgbClr val="365E6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2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292EB-A88D-0091-E64A-1984D68A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6</a:t>
            </a:fld>
            <a:endParaRPr lang="ru-RU" sz="1100" dirty="0"/>
          </a:p>
        </p:txBody>
      </p:sp>
      <p:sp>
        <p:nvSpPr>
          <p:cNvPr id="5" name="Заголовок 7">
            <a:extLst>
              <a:ext uri="{FF2B5EF4-FFF2-40B4-BE49-F238E27FC236}">
                <a16:creationId xmlns:a16="http://schemas.microsoft.com/office/drawing/2014/main" id="{51EB0A1B-9DC7-5C5C-7C91-8559ED5C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441262"/>
            <a:ext cx="3829417" cy="249769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Специализированные модули ПВК «АРУ РЗА»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для упрощения </a:t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>и автоматизации решения расчетных задач</a:t>
            </a:r>
            <a:endParaRPr lang="ru-RU" sz="2000" dirty="0"/>
          </a:p>
        </p:txBody>
      </p:sp>
      <p:sp>
        <p:nvSpPr>
          <p:cNvPr id="7" name="Объект 8">
            <a:extLst>
              <a:ext uri="{FF2B5EF4-FFF2-40B4-BE49-F238E27FC236}">
                <a16:creationId xmlns:a16="http://schemas.microsoft.com/office/drawing/2014/main" id="{8EAE6021-EF75-0097-6CB4-12BDE037AAC9}"/>
              </a:ext>
            </a:extLst>
          </p:cNvPr>
          <p:cNvSpPr txBox="1">
            <a:spLocks/>
          </p:cNvSpPr>
          <p:nvPr/>
        </p:nvSpPr>
        <p:spPr>
          <a:xfrm>
            <a:off x="5202369" y="1564357"/>
            <a:ext cx="6299297" cy="493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b="1" dirty="0">
                <a:solidFill>
                  <a:srgbClr val="6B5C4D"/>
                </a:solidFill>
              </a:rPr>
              <a:t>Дополнительные модули </a:t>
            </a:r>
            <a:r>
              <a:rPr lang="ru-RU" sz="1400" dirty="0">
                <a:solidFill>
                  <a:srgbClr val="6B5C4D"/>
                </a:solidFill>
              </a:rPr>
              <a:t>интегрированы к функционалу основной программы, позволяют отказаться от использования дополнительных программ, а также снижают вероятность возникновения ошибок при переносе данных: 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база паспортных параметров электрооборудования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расчёта параметров схем замещения </a:t>
            </a:r>
            <a:r>
              <a:rPr lang="ru-RU" sz="1400" b="1" dirty="0">
                <a:solidFill>
                  <a:srgbClr val="6B5C4D"/>
                </a:solidFill>
              </a:rPr>
              <a:t>ВЛ/КЛ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расчёта параметров схем замещения  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возможность расчёта уставок основных и резервных устройств РЗ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анализа срабатывания устройств РЗ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 относительной селективностью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формирования бланков </a:t>
            </a:r>
            <a:r>
              <a:rPr lang="ru-RU" sz="1400" dirty="0" err="1">
                <a:solidFill>
                  <a:srgbClr val="6B5C4D"/>
                </a:solidFill>
              </a:rPr>
              <a:t>параметрирования</a:t>
            </a:r>
            <a:r>
              <a:rPr lang="ru-RU" sz="1400" dirty="0">
                <a:solidFill>
                  <a:srgbClr val="6B5C4D"/>
                </a:solidFill>
              </a:rPr>
              <a:t> МП защит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определения места повреждения по параметрам аварийного режима (</a:t>
            </a:r>
            <a:r>
              <a:rPr lang="ru-RU" sz="1400" b="1" dirty="0">
                <a:solidFill>
                  <a:srgbClr val="6B5C4D"/>
                </a:solidFill>
              </a:rPr>
              <a:t>ОМП</a:t>
            </a:r>
            <a:r>
              <a:rPr lang="ru-RU" sz="1400" dirty="0">
                <a:solidFill>
                  <a:srgbClr val="6B5C4D"/>
                </a:solidFill>
              </a:rPr>
              <a:t>)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определения минимального состава генерирующего оборудования (</a:t>
            </a:r>
            <a:r>
              <a:rPr lang="ru-RU" sz="1400" b="1" dirty="0">
                <a:solidFill>
                  <a:srgbClr val="6B5C4D"/>
                </a:solidFill>
              </a:rPr>
              <a:t>МСГО</a:t>
            </a:r>
            <a:r>
              <a:rPr lang="ru-RU" sz="1400" dirty="0">
                <a:solidFill>
                  <a:srgbClr val="6B5C4D"/>
                </a:solidFill>
              </a:rPr>
              <a:t>)</a:t>
            </a:r>
          </a:p>
          <a:p>
            <a:pPr marL="590550" indent="-277813">
              <a:lnSpc>
                <a:spcPct val="100000"/>
              </a:lnSpc>
              <a:spcBef>
                <a:spcPts val="40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автоматизированного расчёта уставок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устройств РЗ (</a:t>
            </a:r>
            <a:r>
              <a:rPr lang="ru-RU" sz="1400" b="1" dirty="0">
                <a:solidFill>
                  <a:srgbClr val="6B5C4D"/>
                </a:solidFill>
              </a:rPr>
              <a:t>АРУ</a:t>
            </a:r>
            <a:r>
              <a:rPr lang="ru-RU" sz="1400" dirty="0">
                <a:solidFill>
                  <a:srgbClr val="6B5C4D"/>
                </a:solidFill>
              </a:rPr>
              <a:t>)</a:t>
            </a:r>
          </a:p>
        </p:txBody>
      </p:sp>
      <p:sp>
        <p:nvSpPr>
          <p:cNvPr id="8" name="Прямоугольник: скругленные углы 36">
            <a:extLst>
              <a:ext uri="{FF2B5EF4-FFF2-40B4-BE49-F238E27FC236}">
                <a16:creationId xmlns:a16="http://schemas.microsoft.com/office/drawing/2014/main" id="{F1837152-C57E-4252-A4C3-842BC43A1ED8}"/>
              </a:ext>
            </a:extLst>
          </p:cNvPr>
          <p:cNvSpPr/>
          <p:nvPr/>
        </p:nvSpPr>
        <p:spPr bwMode="auto">
          <a:xfrm>
            <a:off x="5137053" y="1429382"/>
            <a:ext cx="6299297" cy="4931171"/>
          </a:xfrm>
          <a:prstGeom prst="roundRect">
            <a:avLst>
              <a:gd name="adj" fmla="val 4295"/>
            </a:avLst>
          </a:prstGeom>
          <a:noFill/>
          <a:ln w="3175">
            <a:solidFill>
              <a:srgbClr val="CEAF8F"/>
            </a:solidFill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b="1" dirty="0">
              <a:solidFill>
                <a:srgbClr val="365E6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9DD4A6-1911-EE28-BAA8-E0389A04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7</a:t>
            </a:fld>
            <a:endParaRPr lang="ru-RU" sz="1100" dirty="0"/>
          </a:p>
        </p:txBody>
      </p:sp>
      <p:sp>
        <p:nvSpPr>
          <p:cNvPr id="11" name="Заголовок 7">
            <a:extLst>
              <a:ext uri="{FF2B5EF4-FFF2-40B4-BE49-F238E27FC236}">
                <a16:creationId xmlns:a16="http://schemas.microsoft.com/office/drawing/2014/main" id="{4D51422E-6D33-2351-30B1-2CBA5ED6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387498"/>
            <a:ext cx="4713165" cy="249769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Реализованные в ПВК «АРУ РЗА» модули для автоматизации процесса выбора уставок срабатывания устройств РЗА</a:t>
            </a:r>
            <a:endParaRPr lang="ru-RU" sz="2000" dirty="0"/>
          </a:p>
        </p:txBody>
      </p:sp>
      <p:sp>
        <p:nvSpPr>
          <p:cNvPr id="13" name="Объект 8">
            <a:extLst>
              <a:ext uri="{FF2B5EF4-FFF2-40B4-BE49-F238E27FC236}">
                <a16:creationId xmlns:a16="http://schemas.microsoft.com/office/drawing/2014/main" id="{AE9EEB08-21AB-6592-964B-EC26FA449168}"/>
              </a:ext>
            </a:extLst>
          </p:cNvPr>
          <p:cNvSpPr txBox="1">
            <a:spLocks/>
          </p:cNvSpPr>
          <p:nvPr/>
        </p:nvSpPr>
        <p:spPr>
          <a:xfrm>
            <a:off x="6449061" y="2936627"/>
            <a:ext cx="5742939" cy="1897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BA976C"/>
                </a:solidFill>
              </a:rPr>
              <a:t>Определение минимального состава генерирующего оборудования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6B5C4D"/>
                </a:solidFill>
              </a:rPr>
              <a:t>При выводе в ремонт генерирующих блоков в системе изменяется </a:t>
            </a:r>
            <a:r>
              <a:rPr lang="ru-RU" sz="1400" dirty="0" err="1">
                <a:solidFill>
                  <a:srgbClr val="6B5C4D"/>
                </a:solidFill>
              </a:rPr>
              <a:t>токораспределение</a:t>
            </a:r>
            <a:r>
              <a:rPr lang="ru-RU" sz="1400" dirty="0">
                <a:solidFill>
                  <a:srgbClr val="6B5C4D"/>
                </a:solidFill>
              </a:rPr>
              <a:t>. Наибольшее влияние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 такое изменение состояния сети оказывает на защиты, находящиеся в электрической близости к объектам отключения.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6B5C4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6B5C4D"/>
                </a:solidFill>
              </a:rPr>
              <a:t>Модуль предназначен для определения минимального количества находящегося в работе генерирующего оборудования по условиям функционирования РЗА. </a:t>
            </a:r>
          </a:p>
        </p:txBody>
      </p:sp>
      <p:sp>
        <p:nvSpPr>
          <p:cNvPr id="14" name="Объект 8">
            <a:extLst>
              <a:ext uri="{FF2B5EF4-FFF2-40B4-BE49-F238E27FC236}">
                <a16:creationId xmlns:a16="http://schemas.microsoft.com/office/drawing/2014/main" id="{72D018C3-3661-7837-47B6-9A2F6417FE8F}"/>
              </a:ext>
            </a:extLst>
          </p:cNvPr>
          <p:cNvSpPr txBox="1">
            <a:spLocks/>
          </p:cNvSpPr>
          <p:nvPr/>
        </p:nvSpPr>
        <p:spPr>
          <a:xfrm>
            <a:off x="755650" y="2936627"/>
            <a:ext cx="5504473" cy="1897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BA976C"/>
                </a:solidFill>
              </a:rPr>
              <a:t>Автоматизированный расчёт уставок </a:t>
            </a:r>
            <a:br>
              <a:rPr lang="ru-RU" sz="1600" b="1" dirty="0">
                <a:solidFill>
                  <a:srgbClr val="BA976C"/>
                </a:solidFill>
              </a:rPr>
            </a:br>
            <a:r>
              <a:rPr lang="ru-RU" sz="1600" b="1" dirty="0">
                <a:solidFill>
                  <a:srgbClr val="BA976C"/>
                </a:solidFill>
              </a:rPr>
              <a:t>ступенчатых защит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6B5C4D"/>
                </a:solidFill>
              </a:rPr>
              <a:t>Предназначен для автоматического расчёта уставок защит с относительной селективностью одновременно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по нескольким условиям, заданным пользователем.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6B5C4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Расчётные условия, сформированные модулем, основываются на специальном языке задания команд на расчёт, который также является компонентом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ПВК «АРУ РЗА»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Позволяет осуществлять проверку чувствительности рассчитанных защит и сохранять полученные уставки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в фонд РЗА</a:t>
            </a:r>
          </a:p>
        </p:txBody>
      </p:sp>
    </p:spTree>
    <p:extLst>
      <p:ext uri="{BB962C8B-B14F-4D97-AF65-F5344CB8AC3E}">
        <p14:creationId xmlns:p14="http://schemas.microsoft.com/office/powerpoint/2010/main" val="416826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8</a:t>
            </a:fld>
            <a:endParaRPr lang="ru-RU" sz="1100" dirty="0"/>
          </a:p>
        </p:txBody>
      </p:sp>
      <p:sp>
        <p:nvSpPr>
          <p:cNvPr id="5" name="Заголовок 7">
            <a:extLst>
              <a:ext uri="{FF2B5EF4-FFF2-40B4-BE49-F238E27FC236}">
                <a16:creationId xmlns:a16="http://schemas.microsoft.com/office/drawing/2014/main" id="{01FAED9D-2D4B-E9E5-DDCE-A0215698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264403"/>
            <a:ext cx="4713165" cy="154912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Реализованные в ПВК «АРУ РЗА» модули для автоматизации процесса выбора уставок срабатывания устройств РЗА</a:t>
            </a:r>
            <a:endParaRPr lang="ru-RU" sz="2000" dirty="0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351DA44E-07F1-8F63-CCF7-70655B0C7EAB}"/>
              </a:ext>
            </a:extLst>
          </p:cNvPr>
          <p:cNvSpPr txBox="1">
            <a:spLocks/>
          </p:cNvSpPr>
          <p:nvPr/>
        </p:nvSpPr>
        <p:spPr>
          <a:xfrm>
            <a:off x="755650" y="2633867"/>
            <a:ext cx="6137519" cy="1897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BA976C"/>
                </a:solidFill>
              </a:rPr>
              <a:t>Анализ срабатывания устройств РЗ </a:t>
            </a:r>
            <a:br>
              <a:rPr lang="ru-RU" sz="1600" b="1" dirty="0">
                <a:solidFill>
                  <a:srgbClr val="BA976C"/>
                </a:solidFill>
              </a:rPr>
            </a:br>
            <a:r>
              <a:rPr lang="ru-RU" sz="1600" b="1" dirty="0">
                <a:solidFill>
                  <a:srgbClr val="BA976C"/>
                </a:solidFill>
              </a:rPr>
              <a:t>с относительной селективностью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/>
              <a:t>Позволяет определять состояние группы защит в выбранный момент времени при наличии повреждения на сети. </a:t>
            </a:r>
            <a:br>
              <a:rPr lang="ru-RU" sz="1400" dirty="0"/>
            </a:br>
            <a:r>
              <a:rPr lang="ru-RU" sz="1400" dirty="0"/>
              <a:t>Для работы с модулем необходимо задать на сети начальные расчётные условия (установить повреждения и задать коммутации).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46A825-7286-B99E-046E-8D91F8047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87" y="1427059"/>
            <a:ext cx="4889009" cy="3422882"/>
          </a:xfrm>
          <a:prstGeom prst="rect">
            <a:avLst/>
          </a:prstGeom>
        </p:spPr>
      </p:pic>
      <p:sp>
        <p:nvSpPr>
          <p:cNvPr id="12" name="Объект 8">
            <a:extLst>
              <a:ext uri="{FF2B5EF4-FFF2-40B4-BE49-F238E27FC236}">
                <a16:creationId xmlns:a16="http://schemas.microsoft.com/office/drawing/2014/main" id="{437BC178-B97E-C44C-AA5A-FE8D9B0CAD87}"/>
              </a:ext>
            </a:extLst>
          </p:cNvPr>
          <p:cNvSpPr txBox="1">
            <a:spLocks/>
          </p:cNvSpPr>
          <p:nvPr/>
        </p:nvSpPr>
        <p:spPr>
          <a:xfrm>
            <a:off x="755650" y="4338583"/>
            <a:ext cx="9519852" cy="2121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6B5C4D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Количество повреждений и защит в замере может быть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произвольным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Модуль производит расчёт дерева событий, построенного на основании времен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срабатывания защит, добавленных в замер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В каждый момент времени для каждой ступени защиты из выбранного списка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производится расчёт чувствительности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При прохождении итерации защита может производить модификации на сети,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а именно отключение ветви, на которой установлена защита, со стороны узла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421563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162B0-59F9-BF7A-6F4C-0B8E61C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z="1100" smtClean="0"/>
              <a:pPr/>
              <a:t>9</a:t>
            </a:fld>
            <a:endParaRPr lang="ru-RU" sz="1100" dirty="0"/>
          </a:p>
        </p:txBody>
      </p:sp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4C87A434-2FE1-F8C1-85BB-31738529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158893"/>
            <a:ext cx="4713165" cy="154912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2000" dirty="0">
                <a:cs typeface="Arial" panose="020B0604020202020204" pitchFamily="34" charset="0"/>
              </a:rPr>
              <a:t>Реализованные в ПВК «АРУ РЗА» модули для автоматизации процесса выбора уставок срабатывания устройств РЗА</a:t>
            </a:r>
            <a:endParaRPr lang="ru-RU" sz="20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12E4FA2-B154-1284-301E-47FC8AC0703A}"/>
              </a:ext>
            </a:extLst>
          </p:cNvPr>
          <p:cNvSpPr txBox="1">
            <a:spLocks/>
          </p:cNvSpPr>
          <p:nvPr/>
        </p:nvSpPr>
        <p:spPr>
          <a:xfrm>
            <a:off x="755650" y="2590349"/>
            <a:ext cx="6647473" cy="1897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BA976C"/>
                </a:solidFill>
              </a:rPr>
              <a:t>Определения места повреждения </a:t>
            </a:r>
            <a:br>
              <a:rPr lang="ru-RU" sz="1600" b="1" dirty="0">
                <a:solidFill>
                  <a:srgbClr val="BA976C"/>
                </a:solidFill>
              </a:rPr>
            </a:br>
            <a:r>
              <a:rPr lang="ru-RU" sz="1600" b="1" dirty="0">
                <a:solidFill>
                  <a:srgbClr val="BA976C"/>
                </a:solidFill>
              </a:rPr>
              <a:t>по параметрам аварийного режима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Модуль ОМП предназначен для определения места повреждения </a:t>
            </a:r>
            <a:br>
              <a:rPr lang="ru-RU" sz="1200" dirty="0"/>
            </a:br>
            <a:r>
              <a:rPr lang="ru-RU" sz="1200" dirty="0"/>
              <a:t>в электрической сети на основе электрических величин (напряжение и ток прямой, обратной и нулевой последовательностей, фазные замеры), полученных </a:t>
            </a:r>
            <a:br>
              <a:rPr lang="ru-RU" sz="1200" dirty="0"/>
            </a:br>
            <a:r>
              <a:rPr lang="ru-RU" sz="1200" dirty="0"/>
              <a:t>с помощью фиксирующих приборов (ФИП) или любым другим способом.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Дополнительно разработан модуль определения места повреждения </a:t>
            </a:r>
            <a:br>
              <a:rPr lang="ru-RU" sz="1200" dirty="0"/>
            </a:br>
            <a:r>
              <a:rPr lang="ru-RU" sz="1200" dirty="0"/>
              <a:t>на ЛЭП для диспетчерского персонала.</a:t>
            </a:r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A38DDA63-5BAA-42C7-C489-331C3830253E}"/>
              </a:ext>
            </a:extLst>
          </p:cNvPr>
          <p:cNvSpPr txBox="1">
            <a:spLocks/>
          </p:cNvSpPr>
          <p:nvPr/>
        </p:nvSpPr>
        <p:spPr>
          <a:xfrm>
            <a:off x="755649" y="4744431"/>
            <a:ext cx="9519852" cy="1751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Исходной информацией для решения задачи ОМП являются значения величин тока и напряжения нулевой последовательности (3</a:t>
            </a:r>
            <a:r>
              <a:rPr lang="en" sz="1400" dirty="0">
                <a:solidFill>
                  <a:srgbClr val="6B5C4D"/>
                </a:solidFill>
              </a:rPr>
              <a:t>Io </a:t>
            </a:r>
            <a:r>
              <a:rPr lang="ru-RU" sz="1400" dirty="0">
                <a:solidFill>
                  <a:srgbClr val="6B5C4D"/>
                </a:solidFill>
              </a:rPr>
              <a:t>и 3</a:t>
            </a:r>
            <a:r>
              <a:rPr lang="en" sz="1400" dirty="0" err="1">
                <a:solidFill>
                  <a:srgbClr val="6B5C4D"/>
                </a:solidFill>
              </a:rPr>
              <a:t>Uo</a:t>
            </a:r>
            <a:r>
              <a:rPr lang="en" sz="1400" dirty="0">
                <a:solidFill>
                  <a:srgbClr val="6B5C4D"/>
                </a:solidFill>
              </a:rPr>
              <a:t>) </a:t>
            </a:r>
            <a:r>
              <a:rPr lang="ru-RU" sz="1400" dirty="0">
                <a:solidFill>
                  <a:srgbClr val="6B5C4D"/>
                </a:solidFill>
              </a:rPr>
              <a:t>или обратной последовательности (</a:t>
            </a:r>
            <a:r>
              <a:rPr lang="en" sz="1400" dirty="0">
                <a:solidFill>
                  <a:srgbClr val="6B5C4D"/>
                </a:solidFill>
              </a:rPr>
              <a:t>I2 </a:t>
            </a:r>
            <a:r>
              <a:rPr lang="ru-RU" sz="1400" dirty="0">
                <a:solidFill>
                  <a:srgbClr val="6B5C4D"/>
                </a:solidFill>
              </a:rPr>
              <a:t>и </a:t>
            </a:r>
            <a:r>
              <a:rPr lang="en" sz="1400" dirty="0">
                <a:solidFill>
                  <a:srgbClr val="6B5C4D"/>
                </a:solidFill>
              </a:rPr>
              <a:t>U2), </a:t>
            </a:r>
            <a:r>
              <a:rPr lang="ru-RU" sz="1400" dirty="0">
                <a:solidFill>
                  <a:srgbClr val="6B5C4D"/>
                </a:solidFill>
              </a:rPr>
              <a:t>полученных </a:t>
            </a:r>
            <a:br>
              <a:rPr lang="ru-RU" sz="1400" dirty="0">
                <a:solidFill>
                  <a:srgbClr val="6B5C4D"/>
                </a:solidFill>
              </a:rPr>
            </a:br>
            <a:r>
              <a:rPr lang="ru-RU" sz="1400" dirty="0">
                <a:solidFill>
                  <a:srgbClr val="6B5C4D"/>
                </a:solidFill>
              </a:rPr>
              <a:t>от ФИП, и схема транзита на момент повреждения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Возможность использования показаний ФИП, установленных и на других элементах электрической сети (дополнительные замеры)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rgbClr val="BA976C"/>
              </a:buClr>
              <a:buSzPct val="100000"/>
              <a:buFont typeface="Wingdings" pitchFamily="2" charset="2"/>
              <a:buChar char="§"/>
            </a:pPr>
            <a:r>
              <a:rPr lang="ru-RU" sz="1400" dirty="0">
                <a:solidFill>
                  <a:srgbClr val="6B5C4D"/>
                </a:solidFill>
              </a:rPr>
              <a:t>Возможность задания замеров как с нескольких сторон линии, так и с одной стороны (односторонний замер)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9B4E57-4DEE-64F0-FD70-7245CB6F1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184879"/>
            <a:ext cx="3663950" cy="33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9791"/>
      </p:ext>
    </p:extLst>
  </p:cSld>
  <p:clrMapOvr>
    <a:masterClrMapping/>
  </p:clrMapOvr>
</p:sld>
</file>

<file path=ppt/theme/theme1.xml><?xml version="1.0" encoding="utf-8"?>
<a:theme xmlns:a="http://schemas.openxmlformats.org/drawingml/2006/main" name="НТЦ ЕЭС 2020">
  <a:themeElements>
    <a:clrScheme name="Пользовательские 3">
      <a:dk1>
        <a:srgbClr val="473D32"/>
      </a:dk1>
      <a:lt1>
        <a:srgbClr val="FFFFFF"/>
      </a:lt1>
      <a:dk2>
        <a:srgbClr val="1A3C47"/>
      </a:dk2>
      <a:lt2>
        <a:srgbClr val="DCE5E5"/>
      </a:lt2>
      <a:accent1>
        <a:srgbClr val="429CBA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96220D"/>
      </a:hlink>
      <a:folHlink>
        <a:srgbClr val="701A0A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НТЦ ЕЭС 2020</Template>
  <TotalTime>3044</TotalTime>
  <Words>1565</Words>
  <Application>Microsoft Office PowerPoint</Application>
  <PresentationFormat>Широкоэкранный</PresentationFormat>
  <Paragraphs>143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НТЦ ЕЭС 2020</vt:lpstr>
      <vt:lpstr>CIM в России и в мире. Общая информационная модель  для компаний электроэнергетики“. Сочи - 2023   Современный программно-вычислительный комплекс  для расчетов токов КЗ  и автоматизации процесса выбора и проверки уставок устройств РЗА </vt:lpstr>
      <vt:lpstr>Основные требования  к современному ПО  для расчетов токов короткого замыкания  и выбора уставок устройств РЗА  </vt:lpstr>
      <vt:lpstr>Современные вызовы  для разработчиков ПО  для расчетов токов короткого замыкания и выбора уставок устройств РЗА </vt:lpstr>
      <vt:lpstr>ПВК «АРУ РЗА»</vt:lpstr>
      <vt:lpstr>Особенности  ПВК «АРУ РЗА»</vt:lpstr>
      <vt:lpstr>Специализированные модули ПВК «АРУ РЗА»  для упрощения  и автоматизации решения расчетных задач</vt:lpstr>
      <vt:lpstr>Реализованные в ПВК «АРУ РЗА» модули для автоматизации процесса выбора уставок срабатывания устройств РЗА</vt:lpstr>
      <vt:lpstr>Реализованные в ПВК «АРУ РЗА» модули для автоматизации процесса выбора уставок срабатывания устройств РЗА</vt:lpstr>
      <vt:lpstr>Реализованные в ПВК «АРУ РЗА» модули для автоматизации процесса выбора уставок срабатывания устройств РЗА</vt:lpstr>
      <vt:lpstr>Реализованные в ПВК «АРУ РЗА» механизмы взаимодействия  с внешними информационными системами  </vt:lpstr>
      <vt:lpstr>Развитие функционала  ПВК «АРУ РЗА» в части интеграции и взаимодействия с внешними информационными системами  </vt:lpstr>
      <vt:lpstr>Развитие функционала  ПВК «АРУ РЗА» в части интеграции  и взаимодействия с внешними информационными системами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Решетова</dc:creator>
  <cp:lastModifiedBy>Andrey Gerasimov</cp:lastModifiedBy>
  <cp:revision>446</cp:revision>
  <dcterms:created xsi:type="dcterms:W3CDTF">2020-06-29T14:57:54Z</dcterms:created>
  <dcterms:modified xsi:type="dcterms:W3CDTF">2023-02-09T11:02:19Z</dcterms:modified>
</cp:coreProperties>
</file>