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6" r:id="rId2"/>
    <p:sldId id="265" r:id="rId3"/>
    <p:sldId id="256" r:id="rId4"/>
    <p:sldId id="274" r:id="rId5"/>
    <p:sldId id="276" r:id="rId6"/>
    <p:sldId id="277" r:id="rId7"/>
    <p:sldId id="267" r:id="rId8"/>
    <p:sldId id="268" r:id="rId9"/>
    <p:sldId id="257" r:id="rId10"/>
    <p:sldId id="293" r:id="rId11"/>
    <p:sldId id="269" r:id="rId12"/>
    <p:sldId id="287" r:id="rId13"/>
    <p:sldId id="258" r:id="rId14"/>
    <p:sldId id="294" r:id="rId15"/>
    <p:sldId id="279" r:id="rId16"/>
    <p:sldId id="295" r:id="rId17"/>
    <p:sldId id="271" r:id="rId18"/>
    <p:sldId id="259" r:id="rId19"/>
    <p:sldId id="280" r:id="rId20"/>
    <p:sldId id="281" r:id="rId21"/>
    <p:sldId id="282" r:id="rId22"/>
    <p:sldId id="260" r:id="rId23"/>
    <p:sldId id="288" r:id="rId24"/>
    <p:sldId id="296" r:id="rId25"/>
    <p:sldId id="261" r:id="rId26"/>
    <p:sldId id="297" r:id="rId27"/>
    <p:sldId id="262" r:id="rId28"/>
    <p:sldId id="291" r:id="rId29"/>
    <p:sldId id="263" r:id="rId30"/>
    <p:sldId id="272" r:id="rId31"/>
    <p:sldId id="278" r:id="rId32"/>
    <p:sldId id="285" r:id="rId33"/>
    <p:sldId id="286" r:id="rId34"/>
    <p:sldId id="273" r:id="rId35"/>
    <p:sldId id="289" r:id="rId36"/>
    <p:sldId id="290" r:id="rId37"/>
    <p:sldId id="275" r:id="rId38"/>
    <p:sldId id="292" r:id="rId39"/>
    <p:sldId id="264" r:id="rId40"/>
    <p:sldId id="283" r:id="rId41"/>
    <p:sldId id="284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66E85-10EB-4145-AA1C-E0A48B2E8161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276DA-C83C-43F0-B7CA-86E9DB9BAB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5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F126-39C0-465C-A387-5AD7906C9E8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9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2A5C7-C5C6-244A-8846-78505D3C32F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27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F126-39C0-465C-A387-5AD7906C9E8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78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2A5C7-C5C6-244A-8846-78505D3C32F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82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6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7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58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190626" y="301552"/>
            <a:ext cx="9810750" cy="5931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7552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95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84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54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18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31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175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1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4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2C93C-BE52-489D-9F03-292FE2FFA5EE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956FA-17E6-4D4B-A86A-C0B9DFB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08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5.png"/><Relationship Id="rId4" Type="http://schemas.openxmlformats.org/officeDocument/2006/relationships/image" Target="../media/image18.tiff"/><Relationship Id="rId9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5.png"/><Relationship Id="rId4" Type="http://schemas.openxmlformats.org/officeDocument/2006/relationships/image" Target="../media/image30.png"/><Relationship Id="rId9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948" y="-228917"/>
            <a:ext cx="13003895" cy="731583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28" y="4610473"/>
            <a:ext cx="9571436" cy="2247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19" y="256674"/>
            <a:ext cx="2309828" cy="3874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2560661" y="2593906"/>
            <a:ext cx="7436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цифровой трансформации </a:t>
            </a:r>
          </a:p>
          <a:p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     или 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нужна ли "цифра" без людей.</a:t>
            </a:r>
            <a:endParaRPr lang="ru-RU" sz="3600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pic>
        <p:nvPicPr>
          <p:cNvPr id="16" name="Рисунок 33" descr="Рисунок 3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506" y="2193579"/>
            <a:ext cx="1746435" cy="17213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49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3637662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2. Быть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ближе к клиенту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660358" y="1781417"/>
            <a:ext cx="8269705" cy="391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Понимать, узнавать своего клиента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Быть на связи или онлайн 24 на 7 (и реагировать)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Обеспечить прямой доступ к своим сервисам, продуктам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Дать возможность само-обслуживания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Делать лучшие персонализированные предложения</a:t>
            </a:r>
          </a:p>
          <a:p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31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3637662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2. Быть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ближе к клиенту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2481609" y="1781417"/>
            <a:ext cx="7448454" cy="477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Гибкие методологии разработки – сокращение </a:t>
            </a:r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TTM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Планшет продавца</a:t>
            </a:r>
            <a:endParaRPr lang="en-US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Адаптивные версии сайтов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Мобильные приложения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Навыки в Яндекс Алисе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Виртуальный навигатор внутри магазинов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Виртуальный Магазин и Квартира</a:t>
            </a:r>
          </a:p>
          <a:p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3D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шлемы в малых по площади магазинах</a:t>
            </a:r>
          </a:p>
          <a:p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601" y="200115"/>
            <a:ext cx="1912787" cy="3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9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5210209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2. Быть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ближе к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клиенту - примеры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230544" y="3238457"/>
            <a:ext cx="7448454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Новое именование – «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Сбер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»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2" name="Picture 4" descr="https://avatars.mds.yandex.net/get-pdb/1514218/df22da55-f7e1-48d0-99ce-6cd322fd4cbd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0386" y="1421296"/>
            <a:ext cx="3004848" cy="442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72" y="1393274"/>
            <a:ext cx="5157162" cy="445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6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7551373" y="943130"/>
            <a:ext cx="294206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3. Процессы </a:t>
            </a:r>
          </a:p>
          <a:p>
            <a:pPr algn="l"/>
            <a:endParaRPr lang="ru-RU" sz="14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Реинжиниринг Процессов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(</a:t>
            </a:r>
            <a:r>
              <a:rPr lang="en-US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IoT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en-US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BigData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)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Инновационные технологии, Воронки, Процесс работы со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стартапами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Роботизация,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Disrupt Yourself?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Рабочее место везде.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7644461" y="1230763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08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L 0.00013 0.00023 C 0.00039 0.02106 0.00039 0.04213 0.00079 0.06319 C 0.00079 0.06597 0.00131 0.06852 0.00131 0.07129 C 0.00157 0.07963 0.00157 0.08842 0.00183 0.09676 C 0.00196 0.09815 0.00235 0.09954 0.00248 0.10069 C 0.00274 0.10301 0.00287 0.10532 0.00313 0.10741 C 0.00391 0.14259 0.00404 0.13634 0.00313 0.18055 C 0.003 0.18495 0.00183 0.1912 0.00131 0.19514 C 0.00118 0.19653 0.00105 0.19791 0.00079 0.1993 C 0.00039 0.20092 -0.00013 0.20278 -0.00052 0.20463 C -0.00078 0.20648 -0.00078 0.20833 -0.00117 0.20995 C -0.0013 0.21134 -0.00195 0.2125 -0.00221 0.21412 C -0.00247 0.21528 -0.0026 0.21666 -0.00286 0.21805 C -0.00325 0.21967 -0.00364 0.2206 -0.00403 0.22199 C -0.00429 0.22361 -0.00429 0.225 -0.00455 0.22639 C -0.00494 0.22778 -0.00546 0.22893 -0.00586 0.23032 C -0.00768 0.23611 -0.00963 0.24213 -0.01237 0.24653 C -0.01393 0.24907 -0.01562 0.25139 -0.01705 0.25463 C -0.0177 0.25579 -0.01809 0.25787 -0.01888 0.25856 C -0.01992 0.25995 -0.02122 0.25995 -0.02239 0.26134 C -0.02304 0.26204 -0.02343 0.26342 -0.02421 0.26389 C -0.02734 0.26713 -0.02851 0.26713 -0.0319 0.26829 C -0.03671 0.26759 -0.0414 0.26736 -0.04609 0.26666 C -0.04765 0.26643 -0.04934 0.26574 -0.05091 0.26528 C -0.0526 0.26481 -0.05442 0.26458 -0.05625 0.26389 C -0.05716 0.26366 -0.0582 0.26273 -0.05924 0.2625 C -0.06354 0.26204 -0.06783 0.2618 -0.07226 0.26134 C -0.11158 0.24653 -0.07382 0.26041 -0.18437 0.25856 L -0.26015 0.25717 L -0.25729 0.25856 L -0.25781 0.25856 L -0.26015 0.25463 " pathEditMode="relative" rAng="0" ptsTypes="AAAAAAAAAAAAAAAAAAAAAAAAAAAAAAA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134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L 0.00013 0.00023 C 0.00039 0.02106 0.00039 0.04213 0.00078 0.06319 C 0.00078 0.06597 0.0013 0.06852 0.0013 0.07129 C 0.00156 0.07963 0.00156 0.08842 0.00183 0.09676 C 0.00196 0.09815 0.00235 0.09954 0.00248 0.10069 C 0.00274 0.10301 0.00287 0.10532 0.00313 0.10741 C 0.00391 0.14259 0.00404 0.13634 0.00313 0.18055 C 0.003 0.18495 0.00183 0.1912 0.0013 0.19514 C 0.00117 0.19653 0.00104 0.19791 0.00078 0.1993 C 0.00039 0.20092 -0.00013 0.20278 -0.00052 0.20463 C -0.00078 0.20648 -0.00078 0.20833 -0.00117 0.20995 C -0.0013 0.21134 -0.00195 0.2125 -0.00221 0.21412 C -0.00247 0.21528 -0.0026 0.21666 -0.00286 0.21805 C -0.00325 0.21967 -0.00364 0.2206 -0.00403 0.22199 C -0.00429 0.22361 -0.00429 0.225 -0.00455 0.22639 C -0.00495 0.22778 -0.00547 0.22893 -0.00586 0.23032 C -0.00768 0.23611 -0.00963 0.24213 -0.01237 0.24653 C -0.01393 0.24907 -0.01562 0.25139 -0.01705 0.25463 C -0.01771 0.25579 -0.0181 0.25787 -0.01888 0.25856 C -0.01992 0.25995 -0.02122 0.25995 -0.02239 0.26134 C -0.02304 0.26204 -0.02344 0.26342 -0.02422 0.26389 C -0.02734 0.26713 -0.02851 0.26713 -0.0319 0.26829 C -0.03672 0.26759 -0.0414 0.26736 -0.04609 0.26666 C -0.04765 0.26643 -0.04935 0.26574 -0.05091 0.26528 C -0.0526 0.26481 -0.05442 0.26458 -0.05625 0.26389 C -0.05716 0.26366 -0.0582 0.26273 -0.05924 0.2625 C -0.06354 0.26204 -0.06784 0.2618 -0.07226 0.26134 C -0.11159 0.24653 -0.07383 0.26041 -0.18437 0.25856 L -0.26015 0.25717 L -0.25729 0.25856 L -0.25781 0.25856 L -0.26015 0.25463 " pathEditMode="relative" rAng="0" ptsTypes="AAAAAAAAAAAAAAAAAAAAAAAAAAAAAAAAA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199766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3. Процессы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855665" y="1369450"/>
            <a:ext cx="10379626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Desrupt</a:t>
            </a:r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Yourself –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работа со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стартапами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которые могут разрушить, сильно изменить бизнес компании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Рабочее место – сотрудник может работать из любой точки мира, когда нужно или удобно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Минимизация человеческого труда, автоматизация, роботизация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Поиск, сбор и Пилотирование идей,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стартапов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Эксперементировать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Цифровизация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внутренних процессов и продуктов, сокращение ненужных и добавление новых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Управление продуктами и процессами на основе анализа больших данных</a:t>
            </a: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7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199766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3. Процессы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899" y="959089"/>
            <a:ext cx="5413118" cy="49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097725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3. Процессы - Роботизация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979" y="1106067"/>
            <a:ext cx="8326190" cy="446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Взаимодействие"/>
          <p:cNvSpPr txBox="1"/>
          <p:nvPr/>
        </p:nvSpPr>
        <p:spPr>
          <a:xfrm>
            <a:off x="2374993" y="384263"/>
            <a:ext cx="7358062" cy="629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normAutofit/>
          </a:bodyPr>
          <a:lstStyle>
            <a:lvl1pPr defTabSz="379729">
              <a:defRPr sz="5200" b="0"/>
            </a:lvl1pPr>
          </a:lstStyle>
          <a:p>
            <a:endParaRPr sz="3656" dirty="0"/>
          </a:p>
        </p:txBody>
      </p:sp>
      <p:sp>
        <p:nvSpPr>
          <p:cNvPr id="54" name="Формирование гипотезы"/>
          <p:cNvSpPr/>
          <p:nvPr/>
        </p:nvSpPr>
        <p:spPr>
          <a:xfrm>
            <a:off x="5115291" y="2284115"/>
            <a:ext cx="1961419" cy="870992"/>
          </a:xfrm>
          <a:prstGeom prst="rect">
            <a:avLst/>
          </a:prstGeom>
          <a:solidFill>
            <a:srgbClr val="636466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35718" tIns="35718" rIns="35718" bIns="3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985" dirty="0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rPr>
              <a:t>Инновационный комитет Рассмотрение и </a:t>
            </a:r>
            <a:r>
              <a:rPr lang="ru-RU" sz="985" dirty="0" err="1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rPr>
              <a:t>приоритизация</a:t>
            </a:r>
            <a:r>
              <a:rPr lang="ru-RU" sz="985" dirty="0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rPr>
              <a:t> заявок. Принятие решения о проведения пилота.</a:t>
            </a:r>
            <a:endParaRPr sz="985" dirty="0">
              <a:solidFill>
                <a:schemeClr val="bg1">
                  <a:lumMod val="9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55" name="Подписание НДА"/>
          <p:cNvSpPr/>
          <p:nvPr/>
        </p:nvSpPr>
        <p:spPr>
          <a:xfrm>
            <a:off x="5507247" y="1053593"/>
            <a:ext cx="1177508" cy="460672"/>
          </a:xfrm>
          <a:prstGeom prst="rect">
            <a:avLst/>
          </a:prstGeom>
          <a:solidFill>
            <a:srgbClr val="5BB261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35718" tIns="35718" rIns="35718" bIns="3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985" dirty="0">
                <a:latin typeface="Franklin Gothic Medium Cond" panose="020B0606030402020204" pitchFamily="34" charset="0"/>
              </a:rPr>
              <a:t>Поиск идей на рынке</a:t>
            </a:r>
            <a:endParaRPr sz="985" dirty="0">
              <a:latin typeface="Franklin Gothic Medium Cond" panose="020B0606030402020204" pitchFamily="34" charset="0"/>
            </a:endParaRPr>
          </a:p>
        </p:txBody>
      </p:sp>
      <p:sp>
        <p:nvSpPr>
          <p:cNvPr id="56" name="Подписание НДА"/>
          <p:cNvSpPr/>
          <p:nvPr/>
        </p:nvSpPr>
        <p:spPr>
          <a:xfrm>
            <a:off x="7931888" y="1053592"/>
            <a:ext cx="1177508" cy="460672"/>
          </a:xfrm>
          <a:prstGeom prst="rect">
            <a:avLst/>
          </a:prstGeom>
          <a:solidFill>
            <a:srgbClr val="5BB261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35718" tIns="35718" rIns="35718" bIns="3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bg-BG" sz="985" dirty="0">
                <a:latin typeface="Franklin Gothic Medium Cond" panose="020B0606030402020204" pitchFamily="34" charset="0"/>
              </a:rPr>
              <a:t>Идеи сотрудников</a:t>
            </a:r>
            <a:endParaRPr sz="985" dirty="0">
              <a:latin typeface="Franklin Gothic Medium Cond" panose="020B0606030402020204" pitchFamily="34" charset="0"/>
            </a:endParaRPr>
          </a:p>
        </p:txBody>
      </p:sp>
      <p:sp>
        <p:nvSpPr>
          <p:cNvPr id="57" name="Подписание НДА"/>
          <p:cNvSpPr/>
          <p:nvPr/>
        </p:nvSpPr>
        <p:spPr>
          <a:xfrm>
            <a:off x="3082604" y="1053592"/>
            <a:ext cx="1177508" cy="460672"/>
          </a:xfrm>
          <a:prstGeom prst="rect">
            <a:avLst/>
          </a:prstGeom>
          <a:solidFill>
            <a:srgbClr val="5BB261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35718" tIns="35718" rIns="35718" bIns="3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985" dirty="0">
                <a:latin typeface="Franklin Gothic Medium Cond" panose="020B0606030402020204" pitchFamily="34" charset="0"/>
              </a:rPr>
              <a:t>Потребности от бизнеса</a:t>
            </a:r>
            <a:endParaRPr sz="985" dirty="0">
              <a:latin typeface="Franklin Gothic Medium Cond" panose="020B0606030402020204" pitchFamily="34" charset="0"/>
            </a:endParaRPr>
          </a:p>
        </p:txBody>
      </p:sp>
      <p:sp>
        <p:nvSpPr>
          <p:cNvPr id="58" name="Подписание НДА"/>
          <p:cNvSpPr/>
          <p:nvPr/>
        </p:nvSpPr>
        <p:spPr>
          <a:xfrm>
            <a:off x="3082604" y="3560829"/>
            <a:ext cx="1177508" cy="460672"/>
          </a:xfrm>
          <a:prstGeom prst="rect">
            <a:avLst/>
          </a:prstGeom>
          <a:solidFill>
            <a:srgbClr val="5BB261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35718" tIns="35718" rIns="35718" bIns="3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985" dirty="0" err="1">
                <a:latin typeface="Franklin Gothic Medium Cond" panose="020B0606030402020204" pitchFamily="34" charset="0"/>
              </a:rPr>
              <a:t>Fast</a:t>
            </a:r>
            <a:r>
              <a:rPr lang="ru-RU" sz="985" dirty="0">
                <a:latin typeface="Franklin Gothic Medium Cond" panose="020B0606030402020204" pitchFamily="34" charset="0"/>
              </a:rPr>
              <a:t> </a:t>
            </a:r>
            <a:r>
              <a:rPr lang="ru-RU" sz="985" dirty="0" err="1">
                <a:latin typeface="Franklin Gothic Medium Cond" panose="020B0606030402020204" pitchFamily="34" charset="0"/>
              </a:rPr>
              <a:t>track</a:t>
            </a:r>
            <a:r>
              <a:rPr lang="ru-RU" sz="985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ru-RU" sz="985" dirty="0">
                <a:latin typeface="Franklin Gothic Medium Cond" panose="020B0606030402020204" pitchFamily="34" charset="0"/>
              </a:rPr>
              <a:t>Проведение пилота.</a:t>
            </a:r>
            <a:endParaRPr sz="985" dirty="0">
              <a:latin typeface="Franklin Gothic Medium Cond" panose="020B0606030402020204" pitchFamily="34" charset="0"/>
            </a:endParaRPr>
          </a:p>
        </p:txBody>
      </p:sp>
      <p:sp>
        <p:nvSpPr>
          <p:cNvPr id="59" name="Подписание НДА"/>
          <p:cNvSpPr/>
          <p:nvPr/>
        </p:nvSpPr>
        <p:spPr>
          <a:xfrm>
            <a:off x="7931888" y="3560829"/>
            <a:ext cx="1177508" cy="460672"/>
          </a:xfrm>
          <a:prstGeom prst="rect">
            <a:avLst/>
          </a:prstGeom>
          <a:solidFill>
            <a:srgbClr val="5BB261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35718" tIns="35718" rIns="35718" bIns="3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985" dirty="0">
                <a:latin typeface="Franklin Gothic Medium Cond" panose="020B0606030402020204" pitchFamily="34" charset="0"/>
              </a:rPr>
              <a:t>ИТ инициативы</a:t>
            </a:r>
          </a:p>
          <a:p>
            <a:r>
              <a:rPr lang="ru-RU" sz="985" dirty="0">
                <a:latin typeface="Franklin Gothic Medium Cond" panose="020B0606030402020204" pitchFamily="34" charset="0"/>
              </a:rPr>
              <a:t>Проведение пилота.</a:t>
            </a:r>
            <a:endParaRPr sz="985" dirty="0">
              <a:latin typeface="Franklin Gothic Medium Cond" panose="020B0606030402020204" pitchFamily="34" charset="0"/>
            </a:endParaRPr>
          </a:p>
        </p:txBody>
      </p:sp>
      <p:sp>
        <p:nvSpPr>
          <p:cNvPr id="60" name="Подписание НДА"/>
          <p:cNvSpPr/>
          <p:nvPr/>
        </p:nvSpPr>
        <p:spPr>
          <a:xfrm>
            <a:off x="3082604" y="5415973"/>
            <a:ext cx="1177508" cy="803536"/>
          </a:xfrm>
          <a:prstGeom prst="rect">
            <a:avLst/>
          </a:prstGeom>
          <a:solidFill>
            <a:srgbClr val="5BB261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35718" tIns="35718" rIns="35718" bIns="3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985" dirty="0">
                <a:latin typeface="Franklin Gothic Medium Cond" panose="020B0606030402020204" pitchFamily="34" charset="0"/>
              </a:rPr>
              <a:t>Передача результатов пилота ответственному лицу от бизнеса. Добавление результатов в воронку.</a:t>
            </a:r>
            <a:endParaRPr sz="985" dirty="0">
              <a:latin typeface="Franklin Gothic Medium Cond" panose="020B0606030402020204" pitchFamily="34" charset="0"/>
            </a:endParaRPr>
          </a:p>
        </p:txBody>
      </p:sp>
      <p:sp>
        <p:nvSpPr>
          <p:cNvPr id="61" name="Подписание НДА"/>
          <p:cNvSpPr/>
          <p:nvPr/>
        </p:nvSpPr>
        <p:spPr>
          <a:xfrm>
            <a:off x="7931888" y="5415971"/>
            <a:ext cx="1177508" cy="803537"/>
          </a:xfrm>
          <a:prstGeom prst="rect">
            <a:avLst/>
          </a:prstGeom>
          <a:solidFill>
            <a:srgbClr val="5BB261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35718" tIns="35718" rIns="35718" bIns="3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985" dirty="0">
                <a:latin typeface="Franklin Gothic Medium Cond" panose="020B0606030402020204" pitchFamily="34" charset="0"/>
              </a:rPr>
              <a:t>Закрытие активности.  Добавление результатов в воронку.</a:t>
            </a:r>
            <a:endParaRPr sz="985" dirty="0">
              <a:latin typeface="Franklin Gothic Medium Cond" panose="020B0606030402020204" pitchFamily="34" charset="0"/>
            </a:endParaRPr>
          </a:p>
        </p:txBody>
      </p:sp>
      <p:sp>
        <p:nvSpPr>
          <p:cNvPr id="62" name="Формирование гипотезы"/>
          <p:cNvSpPr/>
          <p:nvPr/>
        </p:nvSpPr>
        <p:spPr>
          <a:xfrm>
            <a:off x="5115291" y="4195220"/>
            <a:ext cx="1961419" cy="808735"/>
          </a:xfrm>
          <a:prstGeom prst="rect">
            <a:avLst/>
          </a:prstGeom>
          <a:solidFill>
            <a:srgbClr val="636466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35718" tIns="35718" rIns="35718" bIns="3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985" dirty="0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rPr>
              <a:t>Инновационный комитет Рассмотрение результатов пилота. Принятие решения о целесообразности и возможности тиражировании системы.</a:t>
            </a:r>
            <a:endParaRPr sz="985" dirty="0">
              <a:solidFill>
                <a:schemeClr val="bg1">
                  <a:lumMod val="95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63" name="Connection Line"/>
          <p:cNvCxnSpPr>
            <a:stCxn id="57" idx="2"/>
            <a:endCxn id="54" idx="0"/>
          </p:cNvCxnSpPr>
          <p:nvPr/>
        </p:nvCxnSpPr>
        <p:spPr>
          <a:xfrm rot="16200000" flipH="1">
            <a:off x="4498753" y="686868"/>
            <a:ext cx="769852" cy="2424642"/>
          </a:xfrm>
          <a:prstGeom prst="bentConnector3">
            <a:avLst>
              <a:gd name="adj1" fmla="val 50000"/>
            </a:avLst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4" name="Connection Line"/>
          <p:cNvCxnSpPr>
            <a:stCxn id="56" idx="2"/>
            <a:endCxn id="54" idx="0"/>
          </p:cNvCxnSpPr>
          <p:nvPr/>
        </p:nvCxnSpPr>
        <p:spPr>
          <a:xfrm rot="5400000">
            <a:off x="6923396" y="686868"/>
            <a:ext cx="769851" cy="2424642"/>
          </a:xfrm>
          <a:prstGeom prst="bentConnector3">
            <a:avLst>
              <a:gd name="adj1" fmla="val 50000"/>
            </a:avLst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5" name="Connection Line"/>
          <p:cNvCxnSpPr>
            <a:stCxn id="55" idx="2"/>
            <a:endCxn id="54" idx="0"/>
          </p:cNvCxnSpPr>
          <p:nvPr/>
        </p:nvCxnSpPr>
        <p:spPr>
          <a:xfrm rot="5400000">
            <a:off x="5711076" y="1899189"/>
            <a:ext cx="769850" cy="8930"/>
          </a:xfrm>
          <a:prstGeom prst="bentConnector3">
            <a:avLst>
              <a:gd name="adj1" fmla="val 50000"/>
            </a:avLst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6" name="Connection Line"/>
          <p:cNvCxnSpPr>
            <a:stCxn id="54" idx="3"/>
            <a:endCxn id="59" idx="0"/>
          </p:cNvCxnSpPr>
          <p:nvPr/>
        </p:nvCxnSpPr>
        <p:spPr>
          <a:xfrm>
            <a:off x="7076710" y="2719610"/>
            <a:ext cx="1443933" cy="841219"/>
          </a:xfrm>
          <a:prstGeom prst="bentConnector2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" name="Connection Line"/>
          <p:cNvCxnSpPr>
            <a:stCxn id="54" idx="1"/>
            <a:endCxn id="58" idx="0"/>
          </p:cNvCxnSpPr>
          <p:nvPr/>
        </p:nvCxnSpPr>
        <p:spPr>
          <a:xfrm rot="10800000" flipV="1">
            <a:off x="3671359" y="2719610"/>
            <a:ext cx="1443933" cy="841220"/>
          </a:xfrm>
          <a:prstGeom prst="bentConnector2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1" name="Connection Line"/>
          <p:cNvCxnSpPr>
            <a:stCxn id="58" idx="2"/>
            <a:endCxn id="62" idx="1"/>
          </p:cNvCxnSpPr>
          <p:nvPr/>
        </p:nvCxnSpPr>
        <p:spPr>
          <a:xfrm rot="16200000" flipH="1">
            <a:off x="4104280" y="3588578"/>
            <a:ext cx="578087" cy="1443933"/>
          </a:xfrm>
          <a:prstGeom prst="bentConnector2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2" name="Connection Line"/>
          <p:cNvCxnSpPr>
            <a:stCxn id="59" idx="2"/>
            <a:endCxn id="62" idx="3"/>
          </p:cNvCxnSpPr>
          <p:nvPr/>
        </p:nvCxnSpPr>
        <p:spPr>
          <a:xfrm rot="5400000">
            <a:off x="7509634" y="3588578"/>
            <a:ext cx="578087" cy="1443933"/>
          </a:xfrm>
          <a:prstGeom prst="bentConnector2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3" name="Connection Line"/>
          <p:cNvCxnSpPr>
            <a:stCxn id="62" idx="2"/>
            <a:endCxn id="61" idx="1"/>
          </p:cNvCxnSpPr>
          <p:nvPr/>
        </p:nvCxnSpPr>
        <p:spPr>
          <a:xfrm rot="16200000" flipH="1">
            <a:off x="6607052" y="4492903"/>
            <a:ext cx="813785" cy="1835888"/>
          </a:xfrm>
          <a:prstGeom prst="bentConnector2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4" name="Connection Line"/>
          <p:cNvCxnSpPr>
            <a:stCxn id="62" idx="2"/>
            <a:endCxn id="60" idx="3"/>
          </p:cNvCxnSpPr>
          <p:nvPr/>
        </p:nvCxnSpPr>
        <p:spPr>
          <a:xfrm rot="5400000">
            <a:off x="4771163" y="4492905"/>
            <a:ext cx="813786" cy="1835888"/>
          </a:xfrm>
          <a:prstGeom prst="bentConnector2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75" name="Rectangle 39"/>
          <p:cNvSpPr/>
          <p:nvPr/>
        </p:nvSpPr>
        <p:spPr>
          <a:xfrm>
            <a:off x="7176271" y="2229044"/>
            <a:ext cx="1236236" cy="438582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1125" dirty="0">
                <a:latin typeface="Franklin Gothic Medium Cond" panose="020B0606030402020204" pitchFamily="34" charset="0"/>
              </a:rPr>
              <a:t>С</a:t>
            </a:r>
            <a:r>
              <a:rPr lang="en-US" sz="1125" dirty="0" err="1">
                <a:latin typeface="Franklin Gothic Medium Cond" panose="020B0606030402020204" pitchFamily="34" charset="0"/>
              </a:rPr>
              <a:t>тоимость</a:t>
            </a:r>
            <a:r>
              <a:rPr lang="en-US" sz="1125" dirty="0">
                <a:latin typeface="Franklin Gothic Medium Cond" panose="020B0606030402020204" pitchFamily="34" charset="0"/>
              </a:rPr>
              <a:t>  </a:t>
            </a:r>
            <a:r>
              <a:rPr lang="ru-RU" sz="1125" dirty="0">
                <a:latin typeface="Franklin Gothic Medium Cond" panose="020B0606030402020204" pitchFamily="34" charset="0"/>
              </a:rPr>
              <a:t>пилота </a:t>
            </a:r>
          </a:p>
          <a:p>
            <a:r>
              <a:rPr lang="en-US" sz="1125" dirty="0" err="1">
                <a:latin typeface="Franklin Gothic Medium Cond" panose="020B0606030402020204" pitchFamily="34" charset="0"/>
              </a:rPr>
              <a:t>от</a:t>
            </a:r>
            <a:r>
              <a:rPr lang="en-US" sz="1125" dirty="0">
                <a:latin typeface="Franklin Gothic Medium Cond" panose="020B0606030402020204" pitchFamily="34" charset="0"/>
              </a:rPr>
              <a:t> </a:t>
            </a:r>
            <a:r>
              <a:rPr lang="ru-RU" sz="1125" dirty="0" smtClean="0">
                <a:latin typeface="Franklin Gothic Medium Cond" panose="020B0606030402020204" pitchFamily="34" charset="0"/>
              </a:rPr>
              <a:t>ХХХ</a:t>
            </a:r>
            <a:r>
              <a:rPr lang="en-US" sz="1125" dirty="0" smtClean="0">
                <a:latin typeface="Franklin Gothic Medium Cond" panose="020B0606030402020204" pitchFamily="34" charset="0"/>
              </a:rPr>
              <a:t> </a:t>
            </a:r>
            <a:r>
              <a:rPr lang="en-US" sz="1125" dirty="0" err="1">
                <a:latin typeface="Franklin Gothic Medium Cond" panose="020B0606030402020204" pitchFamily="34" charset="0"/>
              </a:rPr>
              <a:t>до</a:t>
            </a:r>
            <a:r>
              <a:rPr lang="en-US" sz="1125" dirty="0">
                <a:latin typeface="Franklin Gothic Medium Cond" panose="020B0606030402020204" pitchFamily="34" charset="0"/>
              </a:rPr>
              <a:t> </a:t>
            </a:r>
            <a:r>
              <a:rPr lang="ru-RU" sz="1125" dirty="0" smtClean="0">
                <a:latin typeface="Franklin Gothic Medium Cond" panose="020B0606030402020204" pitchFamily="34" charset="0"/>
              </a:rPr>
              <a:t>ХХХХ</a:t>
            </a:r>
            <a:r>
              <a:rPr lang="en-US" sz="1125" dirty="0" smtClean="0">
                <a:latin typeface="Franklin Gothic Medium Cond" panose="020B0606030402020204" pitchFamily="34" charset="0"/>
              </a:rPr>
              <a:t> </a:t>
            </a:r>
            <a:r>
              <a:rPr lang="en-US" sz="1125" dirty="0" err="1">
                <a:latin typeface="Franklin Gothic Medium Cond" panose="020B0606030402020204" pitchFamily="34" charset="0"/>
              </a:rPr>
              <a:t>т.р</a:t>
            </a:r>
            <a:r>
              <a:rPr lang="en-US" sz="1125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76" name="Rectangle 47"/>
          <p:cNvSpPr/>
          <p:nvPr/>
        </p:nvSpPr>
        <p:spPr>
          <a:xfrm>
            <a:off x="3807720" y="2235274"/>
            <a:ext cx="1204177" cy="438582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1125" dirty="0">
                <a:latin typeface="Franklin Gothic Medium Cond" panose="020B0606030402020204" pitchFamily="34" charset="0"/>
              </a:rPr>
              <a:t>С</a:t>
            </a:r>
            <a:r>
              <a:rPr lang="en-US" sz="1125" dirty="0" err="1">
                <a:latin typeface="Franklin Gothic Medium Cond" panose="020B0606030402020204" pitchFamily="34" charset="0"/>
              </a:rPr>
              <a:t>тоимость</a:t>
            </a:r>
            <a:r>
              <a:rPr lang="en-US" sz="1125" dirty="0">
                <a:latin typeface="Franklin Gothic Medium Cond" panose="020B0606030402020204" pitchFamily="34" charset="0"/>
              </a:rPr>
              <a:t>  </a:t>
            </a:r>
            <a:r>
              <a:rPr lang="ru-RU" sz="1125" dirty="0">
                <a:latin typeface="Franklin Gothic Medium Cond" panose="020B0606030402020204" pitchFamily="34" charset="0"/>
              </a:rPr>
              <a:t>пилота </a:t>
            </a:r>
          </a:p>
          <a:p>
            <a:r>
              <a:rPr lang="ru-RU" sz="1125" dirty="0">
                <a:latin typeface="Franklin Gothic Medium Cond" panose="020B0606030402020204" pitchFamily="34" charset="0"/>
              </a:rPr>
              <a:t>До </a:t>
            </a:r>
            <a:r>
              <a:rPr lang="ru-RU" sz="1125" dirty="0" smtClean="0">
                <a:latin typeface="Franklin Gothic Medium Cond" panose="020B0606030402020204" pitchFamily="34" charset="0"/>
              </a:rPr>
              <a:t>ХХХ</a:t>
            </a:r>
            <a:r>
              <a:rPr lang="ru-RU" sz="1125" dirty="0" smtClean="0">
                <a:latin typeface="Franklin Gothic Medium Cond" panose="020B0606030402020204" pitchFamily="34" charset="0"/>
              </a:rPr>
              <a:t> </a:t>
            </a:r>
            <a:r>
              <a:rPr lang="en-US" sz="1125" dirty="0" err="1">
                <a:latin typeface="Franklin Gothic Medium Cond" panose="020B0606030402020204" pitchFamily="34" charset="0"/>
              </a:rPr>
              <a:t>т.р</a:t>
            </a:r>
            <a:r>
              <a:rPr lang="en-US" sz="1125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77" name="Rectangle 48"/>
          <p:cNvSpPr/>
          <p:nvPr/>
        </p:nvSpPr>
        <p:spPr>
          <a:xfrm>
            <a:off x="4694589" y="5244668"/>
            <a:ext cx="966932" cy="438582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1125" dirty="0">
                <a:latin typeface="Franklin Gothic Medium Cond" panose="020B0606030402020204" pitchFamily="34" charset="0"/>
              </a:rPr>
              <a:t>Гипотеза</a:t>
            </a:r>
          </a:p>
          <a:p>
            <a:r>
              <a:rPr lang="ru-RU" sz="1125" dirty="0">
                <a:latin typeface="Franklin Gothic Medium Cond" panose="020B0606030402020204" pitchFamily="34" charset="0"/>
              </a:rPr>
              <a:t>подтверждена</a:t>
            </a:r>
            <a:endParaRPr lang="en-US" sz="1125" dirty="0">
              <a:latin typeface="Franklin Gothic Medium Cond" panose="020B0606030402020204" pitchFamily="34" charset="0"/>
            </a:endParaRPr>
          </a:p>
        </p:txBody>
      </p:sp>
      <p:sp>
        <p:nvSpPr>
          <p:cNvPr id="78" name="Rectangle 49"/>
          <p:cNvSpPr/>
          <p:nvPr/>
        </p:nvSpPr>
        <p:spPr>
          <a:xfrm>
            <a:off x="6551318" y="5244668"/>
            <a:ext cx="925253" cy="438582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.Video"/>
              </a:defRPr>
            </a:lvl9pPr>
          </a:lstStyle>
          <a:p>
            <a:r>
              <a:rPr lang="ru-RU" sz="1125" dirty="0">
                <a:latin typeface="Franklin Gothic Medium Cond" panose="020B0606030402020204" pitchFamily="34" charset="0"/>
              </a:rPr>
              <a:t>Гипотеза </a:t>
            </a:r>
          </a:p>
          <a:p>
            <a:r>
              <a:rPr lang="ru-RU" sz="1125" dirty="0">
                <a:latin typeface="Franklin Gothic Medium Cond" panose="020B0606030402020204" pitchFamily="34" charset="0"/>
              </a:rPr>
              <a:t>опровергнута</a:t>
            </a:r>
            <a:endParaRPr lang="en-US" sz="1125" dirty="0">
              <a:latin typeface="Franklin Gothic Medium Cond" panose="020B060603040202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8820594" y="4021500"/>
            <a:ext cx="7476" cy="139447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601" y="200115"/>
            <a:ext cx="1912787" cy="3208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3441968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3.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Процесс Инноваций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8200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80786" y="2955695"/>
            <a:ext cx="2942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4. Партнёры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Акселераторы, Корпорации,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Инкубаоторы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Институты Развития, Поставщики, Франчайзинг,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Внешние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акселерац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Программы, 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Коллаборации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Хакатоны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Инкубирование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идей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565238" y="321222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384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0231 L 0.17669 0.00231 C 0.25599 0.00231 0.35377 -0.0007 0.35377 -0.00255 L 0.35377 -0.0067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31 L 0.1767 0.00231 C 0.25599 0.00231 0.35378 -0.0007 0.35378 -0.00255 L 0.35378 -0.00672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1996059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4. Партнёры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467853" y="1558368"/>
            <a:ext cx="9256294" cy="434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1. Те с кем вы работаете каждый день,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вендоры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поставщики, службы и т.д.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2. Те кто помогут вам становится Инновационными, трансформироваться на цифру,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консталты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фонды, институты и т.д.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3.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Стартапы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Технологические компании поставщики инновационных решений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4. Те, кого меняете вы.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9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6">
            <a:extLst>
              <a:ext uri="{FF2B5EF4-FFF2-40B4-BE49-F238E27FC236}">
                <a16:creationId xmlns:a16="http://schemas.microsoft.com/office/drawing/2014/main" xmlns="" id="{29891F0B-614D-724A-B38C-D93AC672A8EB}"/>
              </a:ext>
            </a:extLst>
          </p:cNvPr>
          <p:cNvSpPr/>
          <p:nvPr/>
        </p:nvSpPr>
        <p:spPr>
          <a:xfrm>
            <a:off x="891297" y="2512790"/>
            <a:ext cx="10029548" cy="26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ru-RU" sz="1138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129361" y="4919361"/>
            <a:ext cx="294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8. ???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181901" y="943130"/>
            <a:ext cx="29420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2. ???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7551373" y="943130"/>
            <a:ext cx="29420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3. ???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80786" y="2955695"/>
            <a:ext cx="294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4. ???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129361" y="2980369"/>
            <a:ext cx="294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5. ???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7644461" y="2955695"/>
            <a:ext cx="294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6. ???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80786" y="4885480"/>
            <a:ext cx="294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7. ???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49113" y="882652"/>
            <a:ext cx="29420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l">
              <a:buAutoNum type="arabicPeriod"/>
            </a:pPr>
            <a:r>
              <a:rPr lang="ru-RU" sz="14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???</a:t>
            </a:r>
          </a:p>
          <a:p>
            <a:pPr marL="228600" indent="-228600" algn="l">
              <a:buAutoNum type="arabicPeriod"/>
            </a:pP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516418" y="1169803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261181" y="1230763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7644461" y="1230763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565238" y="321222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207841" y="324299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7743521" y="321222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565238" y="514235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218318" y="517283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7644461" y="4951167"/>
            <a:ext cx="2942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9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???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7733418" y="5204640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53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27" y="4171446"/>
            <a:ext cx="465054" cy="402387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/>
          <a:srcRect l="731" t="19588" r="82544" b="22266"/>
          <a:stretch/>
        </p:blipFill>
        <p:spPr>
          <a:xfrm>
            <a:off x="862548" y="3177800"/>
            <a:ext cx="427446" cy="62336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21" y="2483389"/>
            <a:ext cx="637600" cy="179204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48" y="4857048"/>
            <a:ext cx="573242" cy="57324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840" y="5984903"/>
            <a:ext cx="715113" cy="30353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481277" y="5859588"/>
            <a:ext cx="3971902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Институт развития РФ </a:t>
            </a:r>
          </a:p>
          <a:p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Стратегическая цель: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развитие рынка венчурных инвестиций (корп. </a:t>
            </a:r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венч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. фонды, венчурные фонды, </a:t>
            </a:r>
            <a:r>
              <a:rPr lang="en-US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Generation S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). </a:t>
            </a: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389" y="1570598"/>
            <a:ext cx="393007" cy="29589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538734" y="1441461"/>
            <a:ext cx="4557266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Институт развития РФ </a:t>
            </a:r>
          </a:p>
          <a:p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Стратегическая цель: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создание инфраструктуры для развития научно-технологических проектов (</a:t>
            </a:r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грантовая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поддержка, офисы)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538734" y="2295907"/>
            <a:ext cx="3971902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Фонд венчурных инвестиций в </a:t>
            </a:r>
            <a:r>
              <a:rPr lang="en-US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IT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и интернет-проекты (инициатива Президента РФ). </a:t>
            </a:r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Стратегическая цель: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венчурные инвестиции в интернет-</a:t>
            </a:r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стартапы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(венчурный фонд и акселератор </a:t>
            </a:r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стартапов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538734" y="3223819"/>
            <a:ext cx="3971902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Объединение 25 организаций венчурных инвесторов ранней стадии РФ</a:t>
            </a:r>
          </a:p>
          <a:p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Стратегическая цель: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развитие рынка венчурных инвестиций (венчурные инвестиции и </a:t>
            </a:r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коучинг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стартапов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).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538733" y="4095556"/>
            <a:ext cx="3971904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Профиль: ускорение роста компаний и корпоративных проектов в разных отраслях. </a:t>
            </a:r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Стратегическая цель: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построение комплексной корпоративной системы управления инновациями.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492178" y="5017047"/>
            <a:ext cx="4603822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Компания специализируется на реализации корпоративных акселераторов. </a:t>
            </a:r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Стратегическая цель: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коммерциализация деятельности (корпоративные акселераторы, отраслевые мероприятия). 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6096001" y="554048"/>
          <a:ext cx="5896035" cy="3234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89368"/>
                <a:gridCol w="553052"/>
                <a:gridCol w="553053"/>
                <a:gridCol w="529518"/>
                <a:gridCol w="470683"/>
                <a:gridCol w="520301"/>
                <a:gridCol w="750543"/>
                <a:gridCol w="529517"/>
              </a:tblGrid>
              <a:tr h="247189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a</a:t>
                      </a:r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b</a:t>
                      </a:r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c</a:t>
                      </a:r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d</a:t>
                      </a:r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e</a:t>
                      </a:r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f</a:t>
                      </a:r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g</a:t>
                      </a:r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</a:tr>
              <a:tr h="42665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Customer development</a:t>
                      </a:r>
                      <a:endParaRPr lang="ru-RU" sz="1200" dirty="0" smtClean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</a:tr>
              <a:tr h="42665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Tracking</a:t>
                      </a:r>
                    </a:p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</a:tr>
              <a:tr h="4266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Инвестиционная</a:t>
                      </a:r>
                      <a:r>
                        <a:rPr lang="ru-RU" sz="12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экспертиза и ресурс</a:t>
                      </a:r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</a:tr>
              <a:tr h="4266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Ширина</a:t>
                      </a:r>
                      <a:r>
                        <a:rPr lang="ru-RU" sz="12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и качество воронки</a:t>
                      </a:r>
                    </a:p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</a:tr>
              <a:tr h="4266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И</a:t>
                      </a:r>
                      <a:r>
                        <a:rPr lang="ru-RU" sz="12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нфраструктурная поддержка</a:t>
                      </a:r>
                    </a:p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</a:tr>
              <a:tr h="4266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Маркетинг</a:t>
                      </a:r>
                      <a:r>
                        <a:rPr lang="ru-RU" sz="12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и </a:t>
                      </a:r>
                      <a:r>
                        <a:rPr lang="en-US" sz="12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PR</a:t>
                      </a:r>
                    </a:p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</a:tr>
              <a:tr h="4266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Организация</a:t>
                      </a:r>
                      <a:r>
                        <a:rPr lang="ru-RU" sz="12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мероприятий</a:t>
                      </a:r>
                    </a:p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60951" marR="60951" marT="30475" marB="30475"/>
                </a:tc>
              </a:tr>
            </a:tbl>
          </a:graphicData>
        </a:graphic>
      </p:graphicFrame>
      <p:sp>
        <p:nvSpPr>
          <p:cNvPr id="21" name="Овал 20"/>
          <p:cNvSpPr/>
          <p:nvPr/>
        </p:nvSpPr>
        <p:spPr>
          <a:xfrm>
            <a:off x="10854913" y="895718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4" name="Овал 23"/>
          <p:cNvSpPr/>
          <p:nvPr/>
        </p:nvSpPr>
        <p:spPr>
          <a:xfrm>
            <a:off x="10281687" y="895718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6" name="Овал 25"/>
          <p:cNvSpPr/>
          <p:nvPr/>
        </p:nvSpPr>
        <p:spPr>
          <a:xfrm>
            <a:off x="10854913" y="1300901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7" name="Овал 26"/>
          <p:cNvSpPr/>
          <p:nvPr/>
        </p:nvSpPr>
        <p:spPr>
          <a:xfrm>
            <a:off x="11611841" y="1308777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8" name="Овал 27"/>
          <p:cNvSpPr/>
          <p:nvPr/>
        </p:nvSpPr>
        <p:spPr>
          <a:xfrm>
            <a:off x="10854913" y="1748167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9" name="Овал 28"/>
          <p:cNvSpPr/>
          <p:nvPr/>
        </p:nvSpPr>
        <p:spPr>
          <a:xfrm>
            <a:off x="10281687" y="1308777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0" name="Овал 29"/>
          <p:cNvSpPr/>
          <p:nvPr/>
        </p:nvSpPr>
        <p:spPr>
          <a:xfrm>
            <a:off x="9316398" y="1764486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2" name="Овал 31"/>
          <p:cNvSpPr/>
          <p:nvPr/>
        </p:nvSpPr>
        <p:spPr>
          <a:xfrm>
            <a:off x="10854913" y="2159479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3" name="Овал 32"/>
          <p:cNvSpPr/>
          <p:nvPr/>
        </p:nvSpPr>
        <p:spPr>
          <a:xfrm>
            <a:off x="11611841" y="2123837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4" name="Овал 33"/>
          <p:cNvSpPr/>
          <p:nvPr/>
        </p:nvSpPr>
        <p:spPr>
          <a:xfrm>
            <a:off x="9825515" y="1748167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5" name="Овал 34"/>
          <p:cNvSpPr/>
          <p:nvPr/>
        </p:nvSpPr>
        <p:spPr>
          <a:xfrm>
            <a:off x="11611841" y="2588058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9" name="Овал 38"/>
          <p:cNvSpPr/>
          <p:nvPr/>
        </p:nvSpPr>
        <p:spPr>
          <a:xfrm>
            <a:off x="9316398" y="895718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0" name="Овал 39"/>
          <p:cNvSpPr/>
          <p:nvPr/>
        </p:nvSpPr>
        <p:spPr>
          <a:xfrm>
            <a:off x="8828743" y="3466672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1" name="Овал 40"/>
          <p:cNvSpPr/>
          <p:nvPr/>
        </p:nvSpPr>
        <p:spPr>
          <a:xfrm>
            <a:off x="10854913" y="3453041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180B45D5-2F06-4A49-9C41-F4826E728B1D}"/>
              </a:ext>
            </a:extLst>
          </p:cNvPr>
          <p:cNvSpPr/>
          <p:nvPr/>
        </p:nvSpPr>
        <p:spPr>
          <a:xfrm>
            <a:off x="6233352" y="3959029"/>
            <a:ext cx="5896037" cy="247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66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ВЫВОДЫ</a:t>
            </a:r>
          </a:p>
          <a:p>
            <a:endParaRPr lang="ru-RU" sz="1067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Сотрудничество с указанными партнерами эффективно в следующих областях:</a:t>
            </a:r>
          </a:p>
          <a:p>
            <a:endParaRPr lang="ru-RU" sz="1067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ФРИИ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– партнеры по созданию корпоративного венчурного фонда;</a:t>
            </a:r>
          </a:p>
          <a:p>
            <a:endParaRPr lang="ru-RU" sz="1067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Фонд </a:t>
            </a:r>
            <a:r>
              <a:rPr lang="ru-RU" sz="1067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Сколково</a:t>
            </a:r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 суровый отбор, офисы и налоговый режим для </a:t>
            </a:r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стартапов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;</a:t>
            </a:r>
          </a:p>
          <a:p>
            <a:endParaRPr lang="ru-RU" sz="1067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НАБА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 источник </a:t>
            </a:r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стартапов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, инвестиционной экспертизы и финансированию; организация мероприятий;</a:t>
            </a:r>
          </a:p>
          <a:p>
            <a:endParaRPr lang="ru-RU" sz="1067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en-US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Holmes &amp; Moriarty</a:t>
            </a:r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 </a:t>
            </a:r>
            <a:r>
              <a:rPr lang="en-US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Customer Development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и трекинг корпоративных проектов;</a:t>
            </a:r>
          </a:p>
          <a:p>
            <a:endParaRPr lang="ru-RU" sz="1067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en-US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GVA</a:t>
            </a:r>
            <a:r>
              <a:rPr lang="en-US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–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организация  корпоративного акселератора технологических </a:t>
            </a:r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стартапов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.</a:t>
            </a:r>
          </a:p>
        </p:txBody>
      </p:sp>
      <p:sp>
        <p:nvSpPr>
          <p:cNvPr id="44" name="Овал 43"/>
          <p:cNvSpPr/>
          <p:nvPr/>
        </p:nvSpPr>
        <p:spPr>
          <a:xfrm>
            <a:off x="8831148" y="1765907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5" name="Овал 44"/>
          <p:cNvSpPr/>
          <p:nvPr/>
        </p:nvSpPr>
        <p:spPr>
          <a:xfrm>
            <a:off x="9825515" y="2170932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6" name="Овал 45"/>
          <p:cNvSpPr/>
          <p:nvPr/>
        </p:nvSpPr>
        <p:spPr>
          <a:xfrm>
            <a:off x="9825514" y="3466672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7" name="Овал 46"/>
          <p:cNvSpPr/>
          <p:nvPr/>
        </p:nvSpPr>
        <p:spPr>
          <a:xfrm>
            <a:off x="8249037" y="3466671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8" name="Овал 47"/>
          <p:cNvSpPr/>
          <p:nvPr/>
        </p:nvSpPr>
        <p:spPr>
          <a:xfrm>
            <a:off x="8828743" y="2588058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6307985" y="4429178"/>
            <a:ext cx="70279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11611840" y="3038204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0" name="Овал 49"/>
          <p:cNvSpPr/>
          <p:nvPr/>
        </p:nvSpPr>
        <p:spPr>
          <a:xfrm>
            <a:off x="11611840" y="894008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1" name="Овал 50"/>
          <p:cNvSpPr/>
          <p:nvPr/>
        </p:nvSpPr>
        <p:spPr>
          <a:xfrm>
            <a:off x="9315636" y="3453040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3" name="Хорда 52"/>
          <p:cNvSpPr/>
          <p:nvPr/>
        </p:nvSpPr>
        <p:spPr>
          <a:xfrm>
            <a:off x="11615727" y="3454763"/>
            <a:ext cx="228565" cy="227356"/>
          </a:xfrm>
          <a:prstGeom prst="chor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2" name="Овал 51"/>
          <p:cNvSpPr/>
          <p:nvPr/>
        </p:nvSpPr>
        <p:spPr>
          <a:xfrm>
            <a:off x="9349094" y="1319638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5" name="Овал 54"/>
          <p:cNvSpPr/>
          <p:nvPr/>
        </p:nvSpPr>
        <p:spPr>
          <a:xfrm>
            <a:off x="9348170" y="2607977"/>
            <a:ext cx="236339" cy="236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8" name="Хорда 57"/>
          <p:cNvSpPr/>
          <p:nvPr/>
        </p:nvSpPr>
        <p:spPr>
          <a:xfrm>
            <a:off x="9355943" y="3016062"/>
            <a:ext cx="228565" cy="227356"/>
          </a:xfrm>
          <a:prstGeom prst="chor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9" name="Хорда 58"/>
          <p:cNvSpPr/>
          <p:nvPr/>
        </p:nvSpPr>
        <p:spPr>
          <a:xfrm>
            <a:off x="9364303" y="2159237"/>
            <a:ext cx="228565" cy="227356"/>
          </a:xfrm>
          <a:prstGeom prst="chor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0" name="Хорда 59"/>
          <p:cNvSpPr/>
          <p:nvPr/>
        </p:nvSpPr>
        <p:spPr>
          <a:xfrm>
            <a:off x="8291787" y="1773360"/>
            <a:ext cx="228565" cy="227356"/>
          </a:xfrm>
          <a:prstGeom prst="chor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4" name="object 8"/>
          <p:cNvSpPr/>
          <p:nvPr/>
        </p:nvSpPr>
        <p:spPr>
          <a:xfrm>
            <a:off x="9866929" y="217749"/>
            <a:ext cx="1882328" cy="3233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srgbClr val="000000"/>
              </a:solidFill>
            </a:endParaRPr>
          </a:p>
        </p:txBody>
      </p:sp>
      <p:pic>
        <p:nvPicPr>
          <p:cNvPr id="56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28" y="6780279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1996059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4. Партнёры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1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3393457" y="25112"/>
          <a:ext cx="8772724" cy="68432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61784"/>
                <a:gridCol w="1003951"/>
                <a:gridCol w="1078722"/>
                <a:gridCol w="1110452"/>
                <a:gridCol w="1137537"/>
                <a:gridCol w="948827"/>
                <a:gridCol w="1231451"/>
              </a:tblGrid>
              <a:tr h="609506">
                <a:tc>
                  <a:txBody>
                    <a:bodyPr/>
                    <a:lstStyle/>
                    <a:p>
                      <a:pPr algn="ctr"/>
                      <a:endParaRPr lang="ru-RU" sz="27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(шкала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оценки 1-5)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b</a:t>
                      </a:r>
                      <a:endParaRPr lang="ru-RU" sz="1400" dirty="0" smtClean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(шкала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оценки 1-5)</a:t>
                      </a:r>
                      <a:endParaRPr lang="ru-RU" sz="1000" dirty="0" smtClean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c</a:t>
                      </a:r>
                      <a:endParaRPr lang="ru-RU" sz="1000" dirty="0" smtClean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(шкала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оценки 1-5)</a:t>
                      </a:r>
                      <a:endParaRPr lang="ru-RU" sz="14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d</a:t>
                      </a:r>
                      <a:endParaRPr lang="ru-RU" sz="1400" dirty="0" smtClean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(шкала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оценки 1-5)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e</a:t>
                      </a:r>
                      <a:endParaRPr lang="ru-RU" sz="1400" dirty="0" smtClean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(шкала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оценки 1-5)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Другие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(шкала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оценки 1-5)</a:t>
                      </a:r>
                      <a:endParaRPr lang="ru-RU" sz="27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41090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Customer</a:t>
                      </a:r>
                      <a:r>
                        <a:rPr lang="en-US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Development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0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08710"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Tracking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0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79951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Пилотирование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и оценка влияния решений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1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0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3245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Ширина воронки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6807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Качество воронки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2058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Доступ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к </a:t>
                      </a:r>
                      <a:r>
                        <a:rPr lang="ru-RU" sz="1000" baseline="0" dirty="0" err="1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стартапам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1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9617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Поиск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точечных решений, включая зрелые компании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1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680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Качество экспертной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панели</a:t>
                      </a:r>
                      <a:endParaRPr lang="ru-RU" sz="1000" dirty="0" smtClean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6834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Компетенции в экспертизе </a:t>
                      </a:r>
                      <a:r>
                        <a:rPr lang="ru-RU" sz="1000" dirty="0" err="1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стартапов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12924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Маркетинг и </a:t>
                      </a:r>
                      <a:r>
                        <a:rPr lang="en-US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PR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(медиа-охват)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32458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Опыт в реализации конкурсов </a:t>
                      </a:r>
                      <a:r>
                        <a:rPr lang="ru-RU" sz="1000" dirty="0" err="1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стартапов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40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Опыт работы с корпорациями</a:t>
                      </a: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1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79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Опыт и экспертиза в ритейле</a:t>
                      </a: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1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9617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Компетенции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в проведении отраслевых мероприятий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79951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Доступ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к инвестициям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4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1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9617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Содержание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предложений (воронка /</a:t>
                      </a:r>
                      <a:r>
                        <a:rPr lang="en-US" sz="1000" baseline="0" dirty="0" err="1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CustDev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/</a:t>
                      </a:r>
                      <a:r>
                        <a:rPr lang="en-US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 </a:t>
                      </a:r>
                      <a:r>
                        <a:rPr lang="ru-RU" sz="1000" baseline="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опыт)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3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1</a:t>
                      </a:r>
                      <a:endParaRPr lang="ru-RU" sz="1000" dirty="0"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/>
                </a:tc>
              </a:tr>
              <a:tr h="362657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ИТОГОВЫЙ РЕЙТИНГ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53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56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61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76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59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Franklin Gothic Medium Cond" charset="0"/>
                          <a:ea typeface="Franklin Gothic Medium Cond" charset="0"/>
                          <a:cs typeface="Franklin Gothic Medium Cond" charset="0"/>
                        </a:rPr>
                        <a:t>26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Franklin Gothic Medium Cond" charset="0"/>
                        <a:ea typeface="Franklin Gothic Medium Cond" charset="0"/>
                        <a:cs typeface="Franklin Gothic Medium Cond" charset="0"/>
                      </a:endParaRPr>
                    </a:p>
                  </a:txBody>
                  <a:tcPr marL="91426" marR="91426" marT="45713" marB="45713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180B45D5-2F06-4A49-9C41-F4826E728B1D}"/>
              </a:ext>
            </a:extLst>
          </p:cNvPr>
          <p:cNvSpPr/>
          <p:nvPr/>
        </p:nvSpPr>
        <p:spPr>
          <a:xfrm>
            <a:off x="254591" y="2144210"/>
            <a:ext cx="3138865" cy="4112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ВЫВОДЫ</a:t>
            </a:r>
          </a:p>
          <a:p>
            <a:endParaRPr lang="ru-RU" sz="1333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1333" b="1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НАБА</a:t>
            </a:r>
            <a:r>
              <a:rPr lang="en-US" sz="1333" b="1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&amp;HM</a:t>
            </a:r>
            <a:r>
              <a:rPr lang="ru-RU" sz="1333" b="1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: </a:t>
            </a:r>
            <a:r>
              <a:rPr lang="ru-RU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Альянс Национальной ассоциации бизнес-ангелов и </a:t>
            </a:r>
            <a:r>
              <a:rPr lang="en-US" sz="1333" dirty="0" err="1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Holmes&amp;Moriarty</a:t>
            </a:r>
            <a:r>
              <a:rPr lang="ru-RU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наиболее соответствует по набору компетенций в рамках проекта «</a:t>
            </a:r>
            <a:r>
              <a:rPr lang="ru-RU" sz="1333" dirty="0" err="1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М.Битва</a:t>
            </a:r>
            <a:r>
              <a:rPr lang="ru-RU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», обеспечивая качественный</a:t>
            </a:r>
            <a:r>
              <a:rPr lang="en-US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1333" dirty="0" err="1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CustDev&amp;Tracking</a:t>
            </a:r>
            <a:r>
              <a:rPr lang="ru-RU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в корпорациях, доступ к </a:t>
            </a:r>
            <a:r>
              <a:rPr lang="ru-RU" sz="1333" dirty="0" err="1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стартапам</a:t>
            </a:r>
            <a:r>
              <a:rPr lang="ru-RU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и зрелым компаниями, инвестиционной экспертизе.</a:t>
            </a:r>
          </a:p>
          <a:p>
            <a:endParaRPr lang="ru-RU" sz="1333" dirty="0">
              <a:solidFill>
                <a:schemeClr val="bg1">
                  <a:lumMod val="95000"/>
                </a:schemeClr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1333" b="1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ФРИИ</a:t>
            </a:r>
            <a:r>
              <a:rPr lang="ru-RU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: Сотрудничество с ФРИИ обеспечит доступ к портфельным компаниям и сопровождение пилотных тестирований решений </a:t>
            </a:r>
            <a:r>
              <a:rPr lang="ru-RU" sz="1333" dirty="0" err="1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стартапов</a:t>
            </a:r>
            <a:r>
              <a:rPr lang="ru-RU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.</a:t>
            </a:r>
            <a:endParaRPr lang="ru-RU" sz="1333" b="1" dirty="0">
              <a:solidFill>
                <a:schemeClr val="bg1">
                  <a:lumMod val="95000"/>
                </a:schemeClr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333" dirty="0">
              <a:solidFill>
                <a:schemeClr val="bg1">
                  <a:lumMod val="95000"/>
                </a:schemeClr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en-US" sz="1333" b="1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GVA</a:t>
            </a:r>
            <a:r>
              <a:rPr lang="ru-RU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: Сотрудничество с </a:t>
            </a:r>
            <a:r>
              <a:rPr lang="en-US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GVA </a:t>
            </a:r>
            <a:r>
              <a:rPr lang="ru-RU" sz="1333" dirty="0">
                <a:solidFill>
                  <a:schemeClr val="bg1">
                    <a:lumMod val="9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наиболее успешно в организации корпоративного акселератора – как системного подхода к решению комплекса конкретных задач.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17403" y="6585208"/>
            <a:ext cx="49755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 dirty="0">
                <a:latin typeface="Franklin Gothic Demi Cond" charset="0"/>
                <a:ea typeface="Franklin Gothic Demi Cond" charset="0"/>
                <a:cs typeface="Franklin Gothic Demi Cond" charset="0"/>
              </a:rPr>
              <a:t>8</a:t>
            </a:r>
          </a:p>
        </p:txBody>
      </p:sp>
      <p:sp>
        <p:nvSpPr>
          <p:cNvPr id="8" name="object 8"/>
          <p:cNvSpPr/>
          <p:nvPr/>
        </p:nvSpPr>
        <p:spPr>
          <a:xfrm rot="18856188">
            <a:off x="-40347" y="4311846"/>
            <a:ext cx="3261522" cy="531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srgbClr val="000000"/>
              </a:solidFill>
            </a:endParaRPr>
          </a:p>
        </p:txBody>
      </p:sp>
      <p:pic>
        <p:nvPicPr>
          <p:cNvPr id="9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8" y="6780279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1996059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4. Партнёры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129361" y="2980369"/>
            <a:ext cx="29420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5. Продукция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Прототипирование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Цифровизация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(датчики), Новые продукты и сервисы, Управление Ценностью, Данные, Новые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инсайты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en-US" sz="1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ADI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Прогнозные модели, Поведение покупателя, клиента, застройщика, вывод продукта, новые бизнес модели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207841" y="324299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8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5006948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5. Продукция - 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прототипирование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286" y="733049"/>
            <a:ext cx="4315427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2066591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5. Продукция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063" y="162022"/>
            <a:ext cx="5214937" cy="6447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57" y="2144809"/>
            <a:ext cx="6538258" cy="36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7644461" y="2955695"/>
            <a:ext cx="2942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6.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Бизнес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Модели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Revenue Sharing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Краудизация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Маркетплейсы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Оплата по потреблению, Подписки,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Уберизация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Продукт как сервис,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Pay as you go, Sharing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экономика… 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7743521" y="321222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78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3.75E-6 0.00023 C -0.01237 0.00115 -0.01641 0.00208 -0.02969 3.7037E-6 C -0.03099 -0.00024 -0.03203 -0.00162 -0.03334 -0.00209 C -0.04219 -0.00579 -0.03842 -0.00278 -0.04545 -0.00672 C -0.05625 -0.0125 -0.04883 -0.01042 -0.05899 -0.01227 C -0.06706 -0.01713 -0.0569 -0.01135 -0.07123 -0.01783 C -0.0724 -0.01829 -0.07344 -0.01945 -0.07474 -0.01991 C -0.07683 -0.02084 -0.07904 -0.0213 -0.08099 -0.02223 C -0.08243 -0.02292 -0.08347 -0.02385 -0.08477 -0.02454 C -0.08568 -0.025 -0.08724 -0.025 -0.08828 -0.02547 C -0.09089 -0.02686 -0.09284 -0.02917 -0.09558 -0.0301 C -0.09948 -0.03125 -0.10052 -0.03125 -0.1043 -0.03334 C -0.1069 -0.03473 -0.1086 -0.03727 -0.11146 -0.03774 C -0.11342 -0.0382 -0.11589 -0.03843 -0.11758 -0.03889 C -0.1194 -0.03936 -0.12097 -0.03982 -0.12266 -0.04005 C -0.12552 -0.04051 -0.12826 -0.04074 -0.13112 -0.04121 L -0.13842 -0.04329 C -0.13972 -0.04375 -0.14102 -0.04422 -0.14232 -0.04445 C -0.14388 -0.04491 -0.14545 -0.04514 -0.14714 -0.04561 C -0.16368 -0.0507 -0.13972 -0.04468 -0.16289 -0.05 C -0.17006 -0.0544 -0.16315 -0.0507 -0.17032 -0.05348 C -0.17461 -0.0551 -0.17513 -0.05556 -0.17904 -0.05787 C -0.18308 -0.05649 -0.18282 -0.05741 -0.18516 -0.05348 C -0.18555 -0.05232 -0.18542 -0.05093 -0.18607 -0.05 C -0.18711 -0.04931 -0.18868 -0.04931 -0.18998 -0.04885 C -0.19115 -0.04977 -0.19245 -0.05024 -0.19349 -0.05116 C -0.1944 -0.05209 -0.1948 -0.05371 -0.19597 -0.0544 C -0.19831 -0.05625 -0.20339 -0.05903 -0.20339 -0.0588 C -0.20365 -0.05787 -0.20391 -0.05672 -0.20456 -0.05556 C -0.20521 -0.0544 -0.20651 -0.05348 -0.20703 -0.05232 C -0.20782 -0.05093 -0.20782 -0.04931 -0.20834 -0.04792 C -0.2086 -0.04676 -0.20899 -0.04561 -0.20964 -0.04445 C -0.2112 -0.04514 -0.21315 -0.04561 -0.21446 -0.04676 C -0.21511 -0.04746 -0.21498 -0.04908 -0.21563 -0.05 C -0.21628 -0.05116 -0.21719 -0.05232 -0.21797 -0.05348 C -0.22592 -0.06204 -0.21797 -0.05186 -0.22409 -0.05996 C -0.22487 -0.05857 -0.22618 -0.05718 -0.22657 -0.05556 C -0.22774 -0.05232 -0.22735 -0.04861 -0.22891 -0.04561 C -0.22969 -0.04445 -0.22943 -0.04792 -0.23021 -0.04885 C -0.23125 -0.05 -0.23282 -0.05047 -0.23399 -0.05116 C -0.23503 -0.05047 -0.23607 -0.04861 -0.23763 -0.04885 C -0.23946 -0.04931 -0.23985 -0.05116 -0.24115 -0.05232 C -0.24245 -0.05324 -0.24362 -0.05371 -0.24493 -0.0544 C -0.24519 -0.05301 -0.24584 -0.05162 -0.24623 -0.05 C -0.24649 -0.04885 -0.24714 -0.04676 -0.24714 -0.04653 " pathEditMode="relative" rAng="0" ptsTypes="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-2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4.58333E-6 0.00023 C -0.01237 0.00115 -0.01641 0.00208 -0.02969 2.96296E-6 C -0.03099 -0.00023 -0.03204 -0.00162 -0.03334 -0.00209 C -0.04219 -0.00579 -0.03842 -0.00278 -0.04545 -0.00672 C -0.05625 -0.0125 -0.04883 -0.01042 -0.05899 -0.01227 C -0.06706 -0.01713 -0.05691 -0.01135 -0.07123 -0.01783 C -0.0724 -0.01829 -0.07344 -0.01945 -0.07474 -0.01991 C -0.07683 -0.02084 -0.07904 -0.0213 -0.08099 -0.02223 C -0.08243 -0.02292 -0.08347 -0.02385 -0.08477 -0.02454 C -0.08568 -0.025 -0.08724 -0.025 -0.08829 -0.02547 C -0.09089 -0.02685 -0.09284 -0.02917 -0.09558 -0.0301 C -0.09948 -0.03125 -0.10053 -0.03125 -0.1043 -0.03334 C -0.10691 -0.03473 -0.1086 -0.03727 -0.11146 -0.03773 C -0.11342 -0.0382 -0.11589 -0.03843 -0.11758 -0.03889 C -0.11941 -0.03935 -0.12097 -0.03982 -0.12266 -0.04005 C -0.12553 -0.04051 -0.12826 -0.04074 -0.13112 -0.04121 L -0.13842 -0.04329 C -0.13972 -0.04375 -0.14102 -0.04422 -0.14232 -0.04445 C -0.14388 -0.04491 -0.14545 -0.04514 -0.14714 -0.0456 C -0.16368 -0.0507 -0.13972 -0.04468 -0.1629 -0.05 C -0.17006 -0.0544 -0.16316 -0.0507 -0.17032 -0.05348 C -0.17461 -0.0551 -0.17513 -0.05556 -0.17904 -0.05787 C -0.18308 -0.05648 -0.18282 -0.05741 -0.18516 -0.05348 C -0.18555 -0.05232 -0.18542 -0.05093 -0.18607 -0.05 C -0.18711 -0.04931 -0.18868 -0.04931 -0.18998 -0.04885 C -0.19115 -0.04977 -0.19245 -0.05023 -0.19349 -0.05116 C -0.19441 -0.05209 -0.1948 -0.05371 -0.19597 -0.0544 C -0.19831 -0.05625 -0.20339 -0.05903 -0.20339 -0.0588 C -0.20365 -0.05787 -0.20391 -0.05672 -0.20456 -0.05556 C -0.20521 -0.0544 -0.20651 -0.05348 -0.20704 -0.05232 C -0.20782 -0.05093 -0.20782 -0.04931 -0.20834 -0.04792 C -0.2086 -0.04676 -0.20899 -0.0456 -0.20964 -0.04445 C -0.2112 -0.04514 -0.21316 -0.0456 -0.21446 -0.04676 C -0.21511 -0.04746 -0.21498 -0.04908 -0.21563 -0.05 C -0.21628 -0.05116 -0.21719 -0.05232 -0.21797 -0.05348 C -0.22592 -0.06204 -0.21797 -0.05185 -0.22409 -0.05996 C -0.22487 -0.05857 -0.22618 -0.05718 -0.22657 -0.05556 C -0.22774 -0.05232 -0.22735 -0.04861 -0.22891 -0.0456 C -0.22969 -0.04445 -0.22943 -0.04792 -0.23021 -0.04885 C -0.23125 -0.05 -0.23282 -0.05047 -0.23399 -0.05116 C -0.23503 -0.05047 -0.23607 -0.04861 -0.23763 -0.04885 C -0.23946 -0.04931 -0.23985 -0.05116 -0.24115 -0.05232 C -0.24245 -0.05324 -0.24362 -0.05371 -0.24493 -0.0544 C -0.24519 -0.05301 -0.24584 -0.05162 -0.24623 -0.05 C -0.24649 -0.04885 -0.24714 -0.04676 -0.24714 -0.04653 " pathEditMode="relative" rAng="0" ptsTypes="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2725426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6. Бизнес Модели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360024" y="1747137"/>
            <a:ext cx="12235070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Оплата по факту потреблению. </a:t>
            </a:r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Pay As You Go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Экосистемность</a:t>
            </a:r>
            <a:r>
              <a:rPr lang="ru-RU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,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маркетплейсы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–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Вендор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Каталог, сокращение цепочек</a:t>
            </a:r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\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посредников</a:t>
            </a:r>
            <a:endParaRPr lang="en-US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Продукт как сервис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! Продажа по подписке –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кастомизированые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продукты</a:t>
            </a:r>
          </a:p>
          <a:p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Крад-инвесторинг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крауд-сорсинг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Revenue Sharing –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любой «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Шэринг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» набирает популярность, </a:t>
            </a:r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Co-Living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136" y="344574"/>
            <a:ext cx="1900304" cy="1402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78" y="5103381"/>
            <a:ext cx="4060293" cy="14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80786" y="4885480"/>
            <a:ext cx="2942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7. Инфраструктура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Инфра под данные, быстрый доступ, Расширяемость, Обработка данных.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Создание цифровых двойников предприятия в общем контуре.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565238" y="514235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41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0.03606 -0.00509 -0.00417 -0.00023 0.0845 -0.00278 C 0.08763 -0.00278 0.09062 -0.0037 0.09375 -0.00417 L 0.10455 -0.00556 C 0.11862 -0.00903 0.10677 -0.00648 0.13645 -0.0081 L 0.15651 -0.00949 C 0.15963 -0.01042 0.18242 -0.01782 0.18645 -0.01991 C 0.19557 -0.025 0.19075 -0.02338 0.20039 -0.02523 C 0.20364 -0.02662 0.20703 -0.02824 0.21028 -0.02893 C 0.2319 -0.03518 0.21718 -0.02893 0.2263 -0.0331 C 0.23385 -0.04051 0.22734 -0.0331 0.23216 -0.04074 C 0.2332 -0.04236 0.23437 -0.04306 0.23528 -0.04468 C 0.23606 -0.0463 0.23632 -0.04861 0.23711 -0.05 C 0.23854 -0.05208 0.24062 -0.05324 0.24205 -0.05509 C 0.24544 -0.05949 0.24466 -0.05995 0.24713 -0.06435 C 0.25104 -0.0706 0.25651 -0.07546 0.25911 -0.08264 C 0.26145 -0.08843 0.26119 -0.08843 0.26419 -0.09421 C 0.2677 -0.10162 0.27096 -0.10949 0.27513 -0.11667 C 0.2931 -0.14583 0.27812 -0.11968 0.28502 -0.13495 C 0.28645 -0.1375 0.28802 -0.13981 0.28906 -0.14282 C 0.29036 -0.14606 0.29101 -0.14977 0.29205 -0.15301 C 0.29427 -0.15949 0.297 -0.16597 0.29908 -0.17268 C 0.30026 -0.17731 0.30091 -0.18241 0.30195 -0.18704 C 0.3039 -0.19491 0.30364 -0.19398 0.30612 -0.20023 C 0.30846 -0.21505 0.30546 -0.19653 0.30807 -0.2169 C 0.31015 -0.2338 0.30807 -0.21458 0.31015 -0.22893 C 0.31054 -0.23194 0.31067 -0.23495 0.31106 -0.23796 C 0.31067 -0.24537 0.31067 -0.25301 0.31015 -0.26018 C 0.30963 -0.26343 0.30677 -0.28495 0.30507 -0.29167 C 0.30455 -0.29282 0.30429 -0.29421 0.30403 -0.29537 C 0.30364 -0.29745 0.30364 -0.3 0.30299 -0.30185 C 0.30247 -0.30347 0.30182 -0.30463 0.30117 -0.30602 C 0.2983 -0.32106 0.30013 -0.30926 0.30013 -0.34097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-17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3.33333E-6 0.00023 C 0.03607 -0.00509 -0.00416 -0.00023 0.08451 -0.00278 C 0.08763 -0.00278 0.09063 -0.00371 0.09375 -0.00417 L 0.10456 -0.00556 C 0.11862 -0.00903 0.10677 -0.00648 0.13646 -0.0081 L 0.15651 -0.00949 C 0.15951 -0.01042 0.1823 -0.01783 0.18646 -0.01991 C 0.19558 -0.025 0.19076 -0.02338 0.20039 -0.02523 C 0.20365 -0.02662 0.20703 -0.02824 0.21029 -0.02894 C 0.2319 -0.03519 0.21719 -0.02894 0.22631 -0.0331 C 0.23386 -0.04051 0.22735 -0.0331 0.23216 -0.04074 C 0.23321 -0.04236 0.23438 -0.04306 0.23529 -0.04468 C 0.23607 -0.0463 0.23633 -0.04861 0.23711 -0.05 C 0.23855 -0.05208 0.24063 -0.05324 0.24206 -0.05509 C 0.24545 -0.05949 0.24466 -0.05996 0.24714 -0.06435 C 0.25105 -0.0706 0.25651 -0.07546 0.25912 -0.08264 C 0.26146 -0.08843 0.2612 -0.08843 0.2642 -0.09421 C 0.26771 -0.10162 0.27097 -0.10949 0.27513 -0.11667 C 0.2931 -0.14583 0.27813 -0.11968 0.28503 -0.13496 C 0.28646 -0.1375 0.28802 -0.13982 0.28907 -0.14283 C 0.29037 -0.14607 0.29102 -0.14977 0.29206 -0.15301 C 0.29427 -0.15949 0.29701 -0.16597 0.29909 -0.17269 C 0.30026 -0.17732 0.30091 -0.18241 0.30196 -0.18704 C 0.30391 -0.19491 0.30365 -0.19398 0.30612 -0.20023 C 0.30847 -0.21505 0.30547 -0.19653 0.30808 -0.2169 C 0.31016 -0.2338 0.30808 -0.21458 0.31016 -0.22894 C 0.31055 -0.23195 0.31068 -0.23496 0.31107 -0.23796 C 0.31068 -0.24537 0.31068 -0.25301 0.31016 -0.26019 C 0.30964 -0.26343 0.30677 -0.28496 0.30508 -0.29167 C 0.30456 -0.29283 0.3043 -0.29421 0.30404 -0.29537 C 0.30365 -0.29746 0.30365 -0.3 0.303 -0.30185 C 0.30248 -0.30347 0.30183 -0.30463 0.30118 -0.30602 C 0.29831 -0.32107 0.30013 -0.30926 0.30013 -0.34097 " pathEditMode="relative" rAng="0" ptsTypes="AAAAAAAAAAAAAAAAAAAAAAAAAAAAAAAA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864108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7. Инфраструктура – Должна уметь быстро адаптироваться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467853" y="1558368"/>
            <a:ext cx="10001904" cy="34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1. Создание песочницы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2. Облака, Гибриды</a:t>
            </a:r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–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быстрое масштабирование и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схлопывание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3. Поддержка Цифровых двойников продукта (Дом, магазин, склад…)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4</a:t>
            </a:r>
            <a:r>
              <a:rPr lang="ru-RU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. Необходима инфраструктура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для</a:t>
            </a:r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сбора</a:t>
            </a:r>
            <a:r>
              <a:rPr lang="ru-RU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, хранения и обработки</a:t>
            </a:r>
          </a:p>
          <a:p>
            <a:r>
              <a:rPr lang="ru-RU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данных. </a:t>
            </a:r>
            <a:endParaRPr lang="en-US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5.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Внешнее цифровое</a:t>
            </a:r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предприятие </a:t>
            </a:r>
            <a:r>
              <a:rPr lang="ru-RU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в общем контуре.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129361" y="4951167"/>
            <a:ext cx="2942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8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Инструменты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Мероприятия,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Хакатоны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Акселерационные программы,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Customer </a:t>
            </a:r>
            <a:r>
              <a:rPr lang="en-US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Developement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Fast Track,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Технологические Воронки,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ЧатБоты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…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Пробовать.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218318" y="5204640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866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1 -0.00371 0.00248 -0.00718 0.00391 -0.01065 C 0.0043 -0.01158 0.00482 -0.01204 0.00521 -0.01297 C 0.0056 -0.01412 0.0056 -0.01528 0.00586 -0.01644 C 0.00625 -0.01783 0.00677 -0.01875 0.00716 -0.01991 C 0.00743 -0.02107 0.00743 -0.02246 0.00782 -0.02338 C 0.00899 -0.02686 0.01042 -0.02963 0.01172 -0.03287 C 0.01289 -0.03565 0.01394 -0.03843 0.01511 -0.04098 C 0.01576 -0.0426 0.01654 -0.04399 0.01706 -0.04561 C 0.01771 -0.04769 0.01823 -0.04977 0.01901 -0.05162 C 0.01953 -0.05278 0.02045 -0.05371 0.02097 -0.0551 C 0.02279 -0.0588 0.02422 -0.0632 0.02631 -0.06667 C 0.02709 -0.06829 0.02813 -0.06968 0.02891 -0.07153 C 0.02969 -0.07315 0.03008 -0.07547 0.03086 -0.07732 C 0.03256 -0.08125 0.03451 -0.08496 0.03607 -0.08889 C 0.03737 -0.0919 0.03828 -0.09537 0.03946 -0.09838 C 0.04063 -0.10162 0.04219 -0.1044 0.04336 -0.10764 C 0.0444 -0.11088 0.04493 -0.11482 0.04597 -0.11829 C 0.04805 -0.12454 0.05013 -0.13079 0.05261 -0.13681 C 0.05365 -0.13959 0.05482 -0.14213 0.05586 -0.14514 C 0.05729 -0.14931 0.05821 -0.15394 0.05977 -0.15787 C 0.06068 -0.16019 0.06211 -0.16158 0.06302 -0.16366 C 0.06394 -0.16598 0.0642 -0.16875 0.06511 -0.17084 C 0.06654 -0.17431 0.06875 -0.17686 0.07032 -0.1801 C 0.07097 -0.18149 0.0711 -0.18334 0.07162 -0.18473 C 0.07201 -0.18612 0.0724 -0.18727 0.07292 -0.1882 C 0.07657 -0.19584 0.07526 -0.19028 0.07891 -0.20116 C 0.08412 -0.21713 0.07618 -0.19746 0.08216 -0.21158 C 0.08243 -0.2132 0.08243 -0.21482 0.08282 -0.21644 C 0.08308 -0.21737 0.08386 -0.21783 0.08412 -0.21875 C 0.08451 -0.22014 0.08438 -0.222 0.08477 -0.22338 C 0.08933 -0.23936 0.0862 -0.22431 0.08802 -0.2338 C 0.08881 -0.25903 0.08542 -0.25255 0.08946 -0.2595 " pathEditMode="relative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1 -0.00371 0.00248 -0.00718 0.00391 -0.01065 C 0.0043 -0.01158 0.00482 -0.01204 0.00521 -0.01297 C 0.0056 -0.01412 0.0056 -0.01528 0.00586 -0.01644 C 0.00625 -0.01783 0.00677 -0.01875 0.00716 -0.01991 C 0.00743 -0.02107 0.00743 -0.02246 0.00782 -0.02338 C 0.00899 -0.02686 0.01042 -0.02963 0.01172 -0.03287 C 0.01289 -0.03565 0.01394 -0.03843 0.01511 -0.04098 C 0.01576 -0.0426 0.01654 -0.04399 0.01706 -0.04561 C 0.01771 -0.04769 0.01823 -0.04977 0.01901 -0.05162 C 0.01953 -0.05278 0.02045 -0.05371 0.02097 -0.0551 C 0.02279 -0.0588 0.02422 -0.0632 0.02631 -0.06667 C 0.02709 -0.06829 0.02813 -0.06968 0.02891 -0.07153 C 0.02969 -0.07315 0.03008 -0.07547 0.03086 -0.07732 C 0.03256 -0.08125 0.03451 -0.08496 0.03607 -0.08889 C 0.03737 -0.0919 0.03828 -0.09537 0.03946 -0.09838 C 0.04063 -0.10162 0.04219 -0.1044 0.04336 -0.10764 C 0.0444 -0.11088 0.04493 -0.11482 0.04597 -0.11829 C 0.04805 -0.12454 0.05013 -0.13079 0.05261 -0.13681 C 0.05365 -0.13959 0.05482 -0.14213 0.05586 -0.14514 C 0.05729 -0.14931 0.05821 -0.15394 0.05977 -0.15787 C 0.06068 -0.16019 0.06211 -0.16158 0.06302 -0.16366 C 0.06394 -0.16598 0.0642 -0.16875 0.06511 -0.17084 C 0.06654 -0.17431 0.06875 -0.17686 0.07032 -0.1801 C 0.07097 -0.18149 0.0711 -0.18334 0.07162 -0.18473 C 0.07201 -0.18612 0.0724 -0.18727 0.07292 -0.1882 C 0.07657 -0.19584 0.07526 -0.19028 0.07891 -0.20116 C 0.08412 -0.21713 0.07618 -0.19746 0.08216 -0.21158 C 0.08243 -0.2132 0.08243 -0.21482 0.08282 -0.21644 C 0.08308 -0.21737 0.08386 -0.21783 0.08412 -0.21875 C 0.08451 -0.22014 0.08438 -0.222 0.08477 -0.22338 C 0.08933 -0.23936 0.0862 -0.22431 0.08802 -0.2338 C 0.08881 -0.25903 0.08542 -0.25255 0.08946 -0.2595 " pathEditMode="relative" ptsTypes="AAAAAAAAAA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49113" y="882652"/>
            <a:ext cx="294206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l">
              <a:buAutoNum type="arabicPeriod"/>
            </a:pPr>
            <a:r>
              <a:rPr lang="ru-RU" sz="14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Технологии</a:t>
            </a:r>
          </a:p>
          <a:p>
            <a:pPr marL="228600" indent="-228600" algn="l">
              <a:buAutoNum type="arabicPeriod"/>
            </a:pP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Доступ к новым решениям, возможность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Seed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ранных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стадий, работа с Идеями не имеющими гипотез.</a:t>
            </a:r>
          </a:p>
          <a:p>
            <a:pPr algn="l"/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Цифровизация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текущих.  Открытые инновации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Процесс Инноваций, Быстрый путь к реализации,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Создание Цифровых Двойников…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516418" y="1169803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163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7123 -2.22222E-6 C 0.24792 -2.22222E-6 0.34258 0.06898 0.34258 0.125 L 0.34258 0.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17122 -1.85185E-6 C 0.24791 -1.85185E-6 0.34258 0.06898 0.34258 0.125 L 0.34258 0.25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600748" y="1625581"/>
            <a:ext cx="4557266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Хакатон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по поиску VR/AR/MR-решений в сфере ритейла</a:t>
            </a:r>
          </a:p>
          <a:p>
            <a:r>
              <a:rPr lang="ru-RU" sz="1067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Стратегическая цель: </a:t>
            </a:r>
            <a:r>
              <a:rPr lang="en-US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PR,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Поиск уникальных решений, </a:t>
            </a:r>
          </a:p>
          <a:p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Результат</a:t>
            </a:r>
            <a:r>
              <a:rPr lang="ru-RU" sz="1067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: 12 решений, </a:t>
            </a:r>
            <a:r>
              <a:rPr lang="ru-RU" sz="1067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5</a:t>
            </a:r>
            <a:r>
              <a:rPr lang="ru-RU" sz="1067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Завершённых Пилотов, 2 в </a:t>
            </a:r>
            <a:r>
              <a:rPr lang="ru-RU" sz="1067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Продуктиве</a:t>
            </a:r>
            <a:r>
              <a:rPr lang="ru-RU" sz="1067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</a:t>
            </a:r>
            <a:endParaRPr lang="ru-RU" sz="1067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014" y="5958201"/>
            <a:ext cx="2571325" cy="3208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639" y="1786044"/>
            <a:ext cx="808649" cy="1027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650" y="1968542"/>
            <a:ext cx="934774" cy="1143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" y="2642534"/>
            <a:ext cx="3718860" cy="24819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96" y="4257345"/>
            <a:ext cx="3028951" cy="20216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21" y="2642534"/>
            <a:ext cx="3501313" cy="23368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6510" y="2490134"/>
            <a:ext cx="3697722" cy="1639555"/>
          </a:xfrm>
          <a:prstGeom prst="rect">
            <a:avLst/>
          </a:prstGeom>
        </p:spPr>
      </p:pic>
      <p:sp>
        <p:nvSpPr>
          <p:cNvPr id="14" name="object 8"/>
          <p:cNvSpPr/>
          <p:nvPr/>
        </p:nvSpPr>
        <p:spPr>
          <a:xfrm>
            <a:off x="10019329" y="485481"/>
            <a:ext cx="1882328" cy="3233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srgbClr val="000000"/>
              </a:solidFill>
            </a:endParaRPr>
          </a:p>
        </p:txBody>
      </p:sp>
      <p:pic>
        <p:nvPicPr>
          <p:cNvPr id="17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3657604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8.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Инструмент - 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Хакатон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88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5191934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8.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Инструмент – Интервью </a:t>
            </a:r>
            <a:r>
              <a:rPr lang="en-US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CustDev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628273" y="1289767"/>
            <a:ext cx="951296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Обозначьте тему, вокруг которой будет строиться разговор. Сдерживайтесь от попыток продать </a:t>
            </a:r>
            <a:r>
              <a:rPr lang="ru-RU" sz="1200" dirty="0" smtClean="0">
                <a:solidFill>
                  <a:srgbClr val="202124"/>
                </a:solidFill>
                <a:latin typeface="Franklin Gothic Medium Cond" panose="020B0606030402020204" pitchFamily="34" charset="0"/>
              </a:rPr>
              <a:t>своё </a:t>
            </a: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решение (поначалу это сложно), пусть собеседник сам расскажет, что у него происходит.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Соблюдайте простые правила: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- Начинайте с открытых вопросов, на них не ответить односложно да/нет, ему </a:t>
            </a:r>
            <a:r>
              <a:rPr lang="ru-RU" sz="1200" dirty="0" err="1">
                <a:solidFill>
                  <a:srgbClr val="202124"/>
                </a:solidFill>
                <a:latin typeface="Franklin Gothic Medium Cond" panose="020B0606030402020204" pitchFamily="34" charset="0"/>
              </a:rPr>
              <a:t>придется</a:t>
            </a: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 рассказывать.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- Спрашивайте не о проблеме, а о ситуации, в которой был/есть собеседник. Расскажите, как это было», а не «Бывало ли у вас, что...?».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- Спрашивайте только о реальной ситуации, в которой находился или находится человек. О его реальном опыте, а не о том, что было бы, если.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Вам надо узнать: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1. Ситуация и цель. Какую цель ставит человек и какие задачи решает?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2. Контекст. Как он </a:t>
            </a:r>
            <a:r>
              <a:rPr lang="ru-RU" sz="1200" dirty="0" err="1">
                <a:solidFill>
                  <a:srgbClr val="202124"/>
                </a:solidFill>
                <a:latin typeface="Franklin Gothic Medium Cond" panose="020B0606030402020204" pitchFamily="34" charset="0"/>
              </a:rPr>
              <a:t>дошел</a:t>
            </a: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 до такого?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3. План движения к цели. Как человек планирует </a:t>
            </a:r>
            <a:r>
              <a:rPr lang="ru-RU" sz="1200" dirty="0" err="1">
                <a:solidFill>
                  <a:srgbClr val="202124"/>
                </a:solidFill>
                <a:latin typeface="Franklin Gothic Medium Cond" panose="020B0606030402020204" pitchFamily="34" charset="0"/>
              </a:rPr>
              <a:t>добится</a:t>
            </a: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 цели или что он сделал в прошлый раз?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4. Проблема. Какую возможность он упустил в ходе реализации плана?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5. Желаемое состояние. Как бы он хотел, чтоб было?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6. Возможности. Какими возможностями он обладает для решения проблемы?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В результате ответов из интервью вы получаете клиентский сценарий. Одного интервью недостаточно, точного количества тоже нет. Важно найти повторяющийся сценарий, тогда появится сегмент ЦА. Описание сегментов можно представить в таблице со столбцами: ситуация (ситуация, контекст, цель, план), проблема, ценность (желаемое состояние), возможности.</a:t>
            </a: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latin typeface="Franklin Gothic Medium Cond" panose="020B0606030402020204" pitchFamily="34" charset="0"/>
              </a:rPr>
              <a:t/>
            </a:r>
            <a:br>
              <a:rPr lang="ru-RU" sz="1200" dirty="0">
                <a:latin typeface="Franklin Gothic Medium Cond" panose="020B0606030402020204" pitchFamily="34" charset="0"/>
              </a:rPr>
            </a:br>
            <a:r>
              <a:rPr lang="ru-RU" sz="1200" dirty="0">
                <a:solidFill>
                  <a:srgbClr val="202124"/>
                </a:solidFill>
                <a:latin typeface="Franklin Gothic Medium Cond" panose="020B0606030402020204" pitchFamily="34" charset="0"/>
              </a:rPr>
              <a:t>Дальше на основе описания сегмента проектируете решение (MVP) и проводите интервью, в котором проверяете, что решение удовлетворяет параметрам.</a:t>
            </a:r>
            <a:endParaRPr lang="ru-RU" sz="12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8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"/>
          <p:cNvGrpSpPr/>
          <p:nvPr/>
        </p:nvGrpSpPr>
        <p:grpSpPr>
          <a:xfrm>
            <a:off x="1534125" y="3356383"/>
            <a:ext cx="1989339" cy="490885"/>
            <a:chOff x="0" y="0"/>
            <a:chExt cx="2984468" cy="736439"/>
          </a:xfrm>
        </p:grpSpPr>
        <p:sp>
          <p:nvSpPr>
            <p:cNvPr id="24" name="Line"/>
            <p:cNvSpPr/>
            <p:nvPr/>
          </p:nvSpPr>
          <p:spPr>
            <a:xfrm>
              <a:off x="735654" y="24"/>
              <a:ext cx="2248815" cy="1"/>
            </a:xfrm>
            <a:prstGeom prst="line">
              <a:avLst/>
            </a:prstGeom>
            <a:noFill/>
            <a:ln w="25400" cap="flat">
              <a:solidFill>
                <a:srgbClr val="F7CC46"/>
              </a:solidFill>
              <a:prstDash val="solid"/>
              <a:miter lim="400000"/>
            </a:ln>
            <a:effectLst/>
          </p:spPr>
          <p:txBody>
            <a:bodyPr wrap="square" lIns="33861" tIns="33861" rIns="33861" bIns="33861" numCol="1" anchor="ctr">
              <a:noAutofit/>
            </a:bodyPr>
            <a:lstStyle/>
            <a:p>
              <a:pPr>
                <a:defRPr sz="1500" b="0">
                  <a:solidFill>
                    <a:srgbClr val="FFFFFF"/>
                  </a:solidFill>
                </a:defRPr>
              </a:pPr>
              <a:endParaRPr sz="1000"/>
            </a:p>
          </p:txBody>
        </p:sp>
        <p:sp>
          <p:nvSpPr>
            <p:cNvPr id="25" name="Line"/>
            <p:cNvSpPr/>
            <p:nvPr/>
          </p:nvSpPr>
          <p:spPr>
            <a:xfrm flipH="1">
              <a:off x="-1" y="0"/>
              <a:ext cx="736441" cy="736440"/>
            </a:xfrm>
            <a:prstGeom prst="line">
              <a:avLst/>
            </a:prstGeom>
            <a:noFill/>
            <a:ln w="25400" cap="flat">
              <a:solidFill>
                <a:srgbClr val="F7CC46"/>
              </a:solidFill>
              <a:prstDash val="solid"/>
              <a:miter lim="400000"/>
            </a:ln>
            <a:effectLst/>
          </p:spPr>
          <p:txBody>
            <a:bodyPr wrap="square" lIns="33861" tIns="33861" rIns="33861" bIns="33861" numCol="1" anchor="ctr">
              <a:noAutofit/>
            </a:bodyPr>
            <a:lstStyle/>
            <a:p>
              <a:pPr>
                <a:defRPr sz="1500" b="0">
                  <a:solidFill>
                    <a:srgbClr val="FFFFFF"/>
                  </a:solidFill>
                </a:defRPr>
              </a:pPr>
              <a:endParaRPr sz="1000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BB6E-2405-41A7-8E76-0659EABD1FF8}" type="slidenum">
              <a:rPr lang="ru-RU" smtClean="0"/>
              <a:t>32</a:t>
            </a:fld>
            <a:endParaRPr lang="ru-RU" dirty="0"/>
          </a:p>
        </p:txBody>
      </p:sp>
      <p:sp>
        <p:nvSpPr>
          <p:cNvPr id="10" name="Triangle"/>
          <p:cNvSpPr/>
          <p:nvPr/>
        </p:nvSpPr>
        <p:spPr>
          <a:xfrm>
            <a:off x="3620064" y="5354501"/>
            <a:ext cx="1308772" cy="981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A231E"/>
          </a:solidFill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3861" tIns="33861" rIns="33861" bIns="33861"/>
          <a:lstStyle/>
          <a:p>
            <a:pPr>
              <a:defRPr sz="1200">
                <a:solidFill>
                  <a:srgbClr val="FFFFFF"/>
                </a:solidFill>
              </a:defRPr>
            </a:pPr>
            <a:endParaRPr sz="800"/>
          </a:p>
        </p:txBody>
      </p:sp>
      <p:sp>
        <p:nvSpPr>
          <p:cNvPr id="11" name="Shape"/>
          <p:cNvSpPr/>
          <p:nvPr/>
        </p:nvSpPr>
        <p:spPr>
          <a:xfrm>
            <a:off x="1554472" y="3802022"/>
            <a:ext cx="1989868" cy="2510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3159"/>
                </a:lnTo>
                <a:lnTo>
                  <a:pt x="0" y="0"/>
                </a:lnTo>
                <a:close/>
              </a:path>
            </a:pathLst>
          </a:custGeom>
          <a:solidFill>
            <a:srgbClr val="5BB261"/>
          </a:solidFill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3861" tIns="33861" rIns="33861" bIns="33861"/>
          <a:lstStyle/>
          <a:p>
            <a:pPr>
              <a:defRPr sz="1500" b="0">
                <a:solidFill>
                  <a:srgbClr val="FFFFFF"/>
                </a:solidFill>
              </a:defRPr>
            </a:pPr>
            <a:endParaRPr sz="1000"/>
          </a:p>
        </p:txBody>
      </p:sp>
      <p:sp>
        <p:nvSpPr>
          <p:cNvPr id="12" name="70+ стартапов…"/>
          <p:cNvSpPr txBox="1"/>
          <p:nvPr/>
        </p:nvSpPr>
        <p:spPr>
          <a:xfrm>
            <a:off x="856902" y="1911710"/>
            <a:ext cx="3272017" cy="437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3861" tIns="33861" rIns="33861" bIns="33861" anchor="ctr">
            <a:spAutoFit/>
          </a:bodyPr>
          <a:lstStyle/>
          <a:p>
            <a:r>
              <a:rPr lang="ru-RU" sz="1200" dirty="0" smtClean="0">
                <a:latin typeface="Franklin Gothic Medium Cond" panose="020B0606030402020204" pitchFamily="34" charset="0"/>
              </a:rPr>
              <a:t>135</a:t>
            </a:r>
            <a:r>
              <a:rPr lang="ru-RU" sz="1200" dirty="0">
                <a:latin typeface="Franklin Gothic Medium Cond" panose="020B0606030402020204" pitchFamily="34" charset="0"/>
              </a:rPr>
              <a:t>+ отобранных </a:t>
            </a:r>
            <a:r>
              <a:rPr lang="ru-RU" sz="1200" dirty="0" err="1">
                <a:latin typeface="Franklin Gothic Medium Cond" panose="020B0606030402020204" pitchFamily="34" charset="0"/>
              </a:rPr>
              <a:t>стартапов</a:t>
            </a:r>
            <a:r>
              <a:rPr lang="ru-RU" sz="1200" dirty="0">
                <a:latin typeface="Franklin Gothic Medium Cond" panose="020B0606030402020204" pitchFamily="34" charset="0"/>
              </a:rPr>
              <a:t> </a:t>
            </a:r>
            <a:r>
              <a:rPr lang="ru-RU" sz="1200" dirty="0" smtClean="0">
                <a:latin typeface="Franklin Gothic Medium Cond" panose="020B0606030402020204" pitchFamily="34" charset="0"/>
              </a:rPr>
              <a:t>из </a:t>
            </a:r>
            <a:r>
              <a:rPr lang="en-US" sz="1200" dirty="0" smtClean="0">
                <a:latin typeface="Franklin Gothic Medium Cond" panose="020B0606030402020204" pitchFamily="34" charset="0"/>
              </a:rPr>
              <a:t>~</a:t>
            </a:r>
            <a:r>
              <a:rPr lang="ru-RU" sz="1200" dirty="0" smtClean="0">
                <a:latin typeface="Franklin Gothic Medium Cond" panose="020B0606030402020204" pitchFamily="34" charset="0"/>
              </a:rPr>
              <a:t>350</a:t>
            </a:r>
            <a:endParaRPr lang="ru-RU" sz="1200" dirty="0">
              <a:latin typeface="Franklin Gothic Medium Cond" panose="020B0606030402020204" pitchFamily="34" charset="0"/>
            </a:endParaRPr>
          </a:p>
          <a:p>
            <a:r>
              <a:rPr lang="ru-RU" sz="1200" dirty="0">
                <a:latin typeface="Franklin Gothic Medium Cond" panose="020B0606030402020204" pitchFamily="34" charset="0"/>
              </a:rPr>
              <a:t>в воронке. Проведены встречи, </a:t>
            </a:r>
            <a:r>
              <a:rPr lang="ru-RU" sz="1200" dirty="0" err="1">
                <a:latin typeface="Franklin Gothic Medium Cond" panose="020B0606030402020204" pitchFamily="34" charset="0"/>
              </a:rPr>
              <a:t>созвоны</a:t>
            </a:r>
            <a:r>
              <a:rPr lang="ru-RU" sz="1200" dirty="0">
                <a:latin typeface="Franklin Gothic Medium Cond" panose="020B0606030402020204" pitchFamily="34" charset="0"/>
              </a:rPr>
              <a:t>, презентации</a:t>
            </a:r>
          </a:p>
        </p:txBody>
      </p:sp>
      <p:sp>
        <p:nvSpPr>
          <p:cNvPr id="13" name="16+ стартапов…"/>
          <p:cNvSpPr txBox="1"/>
          <p:nvPr/>
        </p:nvSpPr>
        <p:spPr>
          <a:xfrm>
            <a:off x="2017792" y="2927542"/>
            <a:ext cx="1512889" cy="437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61" tIns="33861" rIns="33861" bIns="33861" anchor="ctr">
            <a:spAutoFit/>
          </a:bodyPr>
          <a:lstStyle/>
          <a:p>
            <a:r>
              <a:rPr lang="ru-RU" sz="1200" dirty="0" smtClean="0">
                <a:latin typeface="Franklin Gothic Medium Cond" panose="020B0606030402020204" pitchFamily="34" charset="0"/>
              </a:rPr>
              <a:t>30</a:t>
            </a:r>
            <a:r>
              <a:rPr sz="1200" dirty="0" smtClean="0">
                <a:latin typeface="Franklin Gothic Medium Cond" panose="020B0606030402020204" pitchFamily="34" charset="0"/>
              </a:rPr>
              <a:t>+ </a:t>
            </a:r>
            <a:r>
              <a:rPr sz="1200" dirty="0" err="1">
                <a:latin typeface="Franklin Gothic Medium Cond" panose="020B0606030402020204" pitchFamily="34" charset="0"/>
              </a:rPr>
              <a:t>стартапов</a:t>
            </a:r>
            <a:r>
              <a:rPr sz="12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ru-RU" sz="1200" dirty="0">
                <a:latin typeface="Franklin Gothic Medium Cond" panose="020B0606030402020204" pitchFamily="34" charset="0"/>
              </a:rPr>
              <a:t>Встретились </a:t>
            </a:r>
            <a:r>
              <a:rPr sz="1200" dirty="0" err="1">
                <a:latin typeface="Franklin Gothic Medium Cond" panose="020B0606030402020204" pitchFamily="34" charset="0"/>
              </a:rPr>
              <a:t>с</a:t>
            </a:r>
            <a:r>
              <a:rPr sz="1200" dirty="0">
                <a:latin typeface="Franklin Gothic Medium Cond" panose="020B0606030402020204" pitchFamily="34" charset="0"/>
              </a:rPr>
              <a:t> </a:t>
            </a:r>
            <a:r>
              <a:rPr sz="1200" dirty="0" err="1">
                <a:latin typeface="Franklin Gothic Medium Cond" panose="020B0606030402020204" pitchFamily="34" charset="0"/>
              </a:rPr>
              <a:t>бизнесом</a:t>
            </a:r>
            <a:endParaRPr sz="1200" dirty="0">
              <a:latin typeface="Franklin Gothic Medium Cond" panose="020B0606030402020204" pitchFamily="34" charset="0"/>
            </a:endParaRPr>
          </a:p>
        </p:txBody>
      </p:sp>
      <p:sp>
        <p:nvSpPr>
          <p:cNvPr id="15" name="Star"/>
          <p:cNvSpPr/>
          <p:nvPr/>
        </p:nvSpPr>
        <p:spPr>
          <a:xfrm>
            <a:off x="3431000" y="5226055"/>
            <a:ext cx="331848" cy="31560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7CC46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33861" tIns="33861" rIns="33861" bIns="33861"/>
          <a:lstStyle/>
          <a:p>
            <a:pPr>
              <a:defRPr sz="1500" b="0">
                <a:solidFill>
                  <a:srgbClr val="FFFFFF"/>
                </a:solidFill>
              </a:defRPr>
            </a:pPr>
            <a:endParaRPr sz="1000"/>
          </a:p>
        </p:txBody>
      </p:sp>
      <p:sp>
        <p:nvSpPr>
          <p:cNvPr id="16" name="Star"/>
          <p:cNvSpPr/>
          <p:nvPr/>
        </p:nvSpPr>
        <p:spPr>
          <a:xfrm>
            <a:off x="4672711" y="6077595"/>
            <a:ext cx="331848" cy="31560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7CC46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33861" tIns="33861" rIns="33861" bIns="33861"/>
          <a:lstStyle/>
          <a:p>
            <a:pPr>
              <a:defRPr sz="1500" b="0">
                <a:solidFill>
                  <a:srgbClr val="FFFFFF"/>
                </a:solidFill>
              </a:defRPr>
            </a:pPr>
            <a:endParaRPr sz="1000"/>
          </a:p>
        </p:txBody>
      </p:sp>
      <p:sp>
        <p:nvSpPr>
          <p:cNvPr id="17" name="3 пилота…"/>
          <p:cNvSpPr txBox="1"/>
          <p:nvPr/>
        </p:nvSpPr>
        <p:spPr>
          <a:xfrm>
            <a:off x="3990126" y="4607745"/>
            <a:ext cx="2167573" cy="25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61" tIns="33861" rIns="33861" bIns="33861" anchor="ctr">
            <a:spAutoFit/>
          </a:bodyPr>
          <a:lstStyle/>
          <a:p>
            <a:r>
              <a:rPr lang="en-US" sz="1200" dirty="0">
                <a:latin typeface="Franklin Gothic Medium Cond" panose="020B0606030402020204" pitchFamily="34" charset="0"/>
              </a:rPr>
              <a:t>~</a:t>
            </a:r>
            <a:r>
              <a:rPr lang="ru-RU" sz="1200" dirty="0" smtClean="0">
                <a:latin typeface="Franklin Gothic Medium Cond" panose="020B0606030402020204" pitchFamily="34" charset="0"/>
              </a:rPr>
              <a:t>20</a:t>
            </a:r>
            <a:r>
              <a:rPr lang="ru-RU" sz="1200" dirty="0" smtClean="0">
                <a:latin typeface="Franklin Gothic Medium Cond" panose="020B0606030402020204" pitchFamily="34" charset="0"/>
              </a:rPr>
              <a:t> </a:t>
            </a:r>
            <a:r>
              <a:rPr lang="ru-RU" sz="1200" dirty="0">
                <a:latin typeface="Franklin Gothic Medium Cond" panose="020B0606030402020204" pitchFamily="34" charset="0"/>
              </a:rPr>
              <a:t>решений взяты в работу</a:t>
            </a:r>
            <a:endParaRPr sz="1200" dirty="0">
              <a:latin typeface="Franklin Gothic Medium Cond" panose="020B0606030402020204" pitchFamily="34" charset="0"/>
            </a:endParaRPr>
          </a:p>
        </p:txBody>
      </p:sp>
      <p:sp>
        <p:nvSpPr>
          <p:cNvPr id="19" name="0 договоров…"/>
          <p:cNvSpPr txBox="1"/>
          <p:nvPr/>
        </p:nvSpPr>
        <p:spPr>
          <a:xfrm>
            <a:off x="5370013" y="5322804"/>
            <a:ext cx="2430844" cy="437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61" tIns="33861" rIns="33861" bIns="33861" anchor="ctr">
            <a:spAutoFit/>
          </a:bodyPr>
          <a:lstStyle/>
          <a:p>
            <a:r>
              <a:rPr lang="ru-RU" sz="1200" dirty="0">
                <a:latin typeface="Franklin Gothic Medium Cond" panose="020B0606030402020204" pitchFamily="34" charset="0"/>
              </a:rPr>
              <a:t>3 пилота окончено. </a:t>
            </a:r>
            <a:r>
              <a:rPr lang="en-US" sz="1200" dirty="0" smtClean="0">
                <a:latin typeface="Franklin Gothic Medium Cond" panose="020B0606030402020204" pitchFamily="34" charset="0"/>
              </a:rPr>
              <a:t>10</a:t>
            </a:r>
            <a:r>
              <a:rPr lang="ru-RU" sz="1200" dirty="0" smtClean="0">
                <a:latin typeface="Franklin Gothic Medium Cond" panose="020B0606030402020204" pitchFamily="34" charset="0"/>
              </a:rPr>
              <a:t> </a:t>
            </a:r>
            <a:r>
              <a:rPr lang="ru-RU" sz="1200" dirty="0">
                <a:latin typeface="Franklin Gothic Medium Cond" panose="020B0606030402020204" pitchFamily="34" charset="0"/>
              </a:rPr>
              <a:t>в процессе. </a:t>
            </a:r>
          </a:p>
          <a:p>
            <a:r>
              <a:rPr lang="en-US" sz="1200" dirty="0">
                <a:latin typeface="Franklin Gothic Medium Cond" panose="020B0606030402020204" pitchFamily="34" charset="0"/>
              </a:rPr>
              <a:t>7</a:t>
            </a:r>
            <a:r>
              <a:rPr lang="ru-RU" sz="1200" dirty="0" smtClean="0">
                <a:latin typeface="Franklin Gothic Medium Cond" panose="020B0606030402020204" pitchFamily="34" charset="0"/>
              </a:rPr>
              <a:t> </a:t>
            </a:r>
            <a:r>
              <a:rPr lang="ru-RU" sz="1200" dirty="0">
                <a:latin typeface="Franklin Gothic Medium Cond" panose="020B0606030402020204" pitchFamily="34" charset="0"/>
              </a:rPr>
              <a:t>в </a:t>
            </a:r>
            <a:r>
              <a:rPr lang="ru-RU" sz="1200" dirty="0" smtClean="0">
                <a:latin typeface="Franklin Gothic Medium Cond" panose="020B0606030402020204" pitchFamily="34" charset="0"/>
              </a:rPr>
              <a:t>старт</a:t>
            </a:r>
            <a:r>
              <a:rPr lang="en-US" sz="1200" dirty="0" smtClean="0">
                <a:latin typeface="Franklin Gothic Medium Cond" panose="020B0606030402020204" pitchFamily="34" charset="0"/>
              </a:rPr>
              <a:t>. 4 </a:t>
            </a:r>
            <a:r>
              <a:rPr lang="ru-RU" sz="1200" dirty="0" smtClean="0">
                <a:latin typeface="Franklin Gothic Medium Cond" panose="020B0606030402020204" pitchFamily="34" charset="0"/>
              </a:rPr>
              <a:t>в </a:t>
            </a:r>
            <a:r>
              <a:rPr lang="ru-RU" sz="1200" dirty="0" err="1" smtClean="0">
                <a:latin typeface="Franklin Gothic Medium Cond" panose="020B0606030402020204" pitchFamily="34" charset="0"/>
              </a:rPr>
              <a:t>продуктиве</a:t>
            </a:r>
            <a:endParaRPr sz="1200" dirty="0">
              <a:solidFill>
                <a:srgbClr val="C00000"/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26" name="Group"/>
          <p:cNvGrpSpPr/>
          <p:nvPr/>
        </p:nvGrpSpPr>
        <p:grpSpPr>
          <a:xfrm>
            <a:off x="3570850" y="4892974"/>
            <a:ext cx="1989340" cy="490885"/>
            <a:chOff x="0" y="0"/>
            <a:chExt cx="2984468" cy="736439"/>
          </a:xfrm>
        </p:grpSpPr>
        <p:sp>
          <p:nvSpPr>
            <p:cNvPr id="27" name="Line"/>
            <p:cNvSpPr/>
            <p:nvPr/>
          </p:nvSpPr>
          <p:spPr>
            <a:xfrm>
              <a:off x="735654" y="24"/>
              <a:ext cx="2248815" cy="1"/>
            </a:xfrm>
            <a:prstGeom prst="line">
              <a:avLst/>
            </a:prstGeom>
            <a:noFill/>
            <a:ln w="25400" cap="flat">
              <a:solidFill>
                <a:srgbClr val="F7CC46"/>
              </a:solidFill>
              <a:prstDash val="solid"/>
              <a:miter lim="400000"/>
            </a:ln>
            <a:effectLst/>
          </p:spPr>
          <p:txBody>
            <a:bodyPr wrap="square" lIns="33861" tIns="33861" rIns="33861" bIns="33861" numCol="1" anchor="ctr">
              <a:noAutofit/>
            </a:bodyPr>
            <a:lstStyle/>
            <a:p>
              <a:pPr>
                <a:defRPr sz="1500" b="0">
                  <a:solidFill>
                    <a:srgbClr val="FFFFFF"/>
                  </a:solidFill>
                </a:defRPr>
              </a:pPr>
              <a:endParaRPr sz="1000"/>
            </a:p>
          </p:txBody>
        </p:sp>
        <p:sp>
          <p:nvSpPr>
            <p:cNvPr id="28" name="Line"/>
            <p:cNvSpPr/>
            <p:nvPr/>
          </p:nvSpPr>
          <p:spPr>
            <a:xfrm flipH="1">
              <a:off x="-1" y="0"/>
              <a:ext cx="736441" cy="736440"/>
            </a:xfrm>
            <a:prstGeom prst="line">
              <a:avLst/>
            </a:prstGeom>
            <a:noFill/>
            <a:ln w="25400" cap="flat">
              <a:solidFill>
                <a:srgbClr val="F7CC46"/>
              </a:solidFill>
              <a:prstDash val="solid"/>
              <a:miter lim="400000"/>
            </a:ln>
            <a:effectLst/>
          </p:spPr>
          <p:txBody>
            <a:bodyPr wrap="square" lIns="33861" tIns="33861" rIns="33861" bIns="33861" numCol="1" anchor="ctr">
              <a:noAutofit/>
            </a:bodyPr>
            <a:lstStyle/>
            <a:p>
              <a:pPr>
                <a:defRPr sz="1500" b="0">
                  <a:solidFill>
                    <a:srgbClr val="FFFFFF"/>
                  </a:solidFill>
                </a:defRPr>
              </a:pPr>
              <a:endParaRPr sz="1000"/>
            </a:p>
          </p:txBody>
        </p:sp>
      </p:grpSp>
      <p:grpSp>
        <p:nvGrpSpPr>
          <p:cNvPr id="29" name="Group"/>
          <p:cNvGrpSpPr/>
          <p:nvPr/>
        </p:nvGrpSpPr>
        <p:grpSpPr>
          <a:xfrm>
            <a:off x="4917849" y="5777489"/>
            <a:ext cx="1989339" cy="490885"/>
            <a:chOff x="0" y="0"/>
            <a:chExt cx="2984468" cy="736439"/>
          </a:xfrm>
        </p:grpSpPr>
        <p:sp>
          <p:nvSpPr>
            <p:cNvPr id="30" name="Line"/>
            <p:cNvSpPr/>
            <p:nvPr/>
          </p:nvSpPr>
          <p:spPr>
            <a:xfrm>
              <a:off x="735654" y="24"/>
              <a:ext cx="2248815" cy="1"/>
            </a:xfrm>
            <a:prstGeom prst="line">
              <a:avLst/>
            </a:prstGeom>
            <a:noFill/>
            <a:ln w="25400" cap="flat">
              <a:solidFill>
                <a:srgbClr val="F7CC46"/>
              </a:solidFill>
              <a:prstDash val="solid"/>
              <a:miter lim="400000"/>
            </a:ln>
            <a:effectLst/>
          </p:spPr>
          <p:txBody>
            <a:bodyPr wrap="square" lIns="33861" tIns="33861" rIns="33861" bIns="33861" numCol="1" anchor="ctr">
              <a:noAutofit/>
            </a:bodyPr>
            <a:lstStyle/>
            <a:p>
              <a:pPr>
                <a:defRPr sz="1500" b="0">
                  <a:solidFill>
                    <a:srgbClr val="FFFFFF"/>
                  </a:solidFill>
                </a:defRPr>
              </a:pPr>
              <a:endParaRPr sz="1000"/>
            </a:p>
          </p:txBody>
        </p:sp>
        <p:sp>
          <p:nvSpPr>
            <p:cNvPr id="31" name="Line"/>
            <p:cNvSpPr/>
            <p:nvPr/>
          </p:nvSpPr>
          <p:spPr>
            <a:xfrm flipH="1">
              <a:off x="-1" y="0"/>
              <a:ext cx="736441" cy="736440"/>
            </a:xfrm>
            <a:prstGeom prst="line">
              <a:avLst/>
            </a:prstGeom>
            <a:noFill/>
            <a:ln w="25400" cap="flat">
              <a:solidFill>
                <a:srgbClr val="F7CC46"/>
              </a:solidFill>
              <a:prstDash val="solid"/>
              <a:miter lim="400000"/>
            </a:ln>
            <a:effectLst/>
          </p:spPr>
          <p:txBody>
            <a:bodyPr wrap="square" lIns="33861" tIns="33861" rIns="33861" bIns="33861" numCol="1" anchor="ctr">
              <a:noAutofit/>
            </a:bodyPr>
            <a:lstStyle/>
            <a:p>
              <a:pPr>
                <a:defRPr sz="1500" b="0">
                  <a:solidFill>
                    <a:srgbClr val="FFFFFF"/>
                  </a:solidFill>
                </a:defRPr>
              </a:pPr>
              <a:endParaRPr sz="1000"/>
            </a:p>
          </p:txBody>
        </p:sp>
      </p:grpSp>
      <p:sp>
        <p:nvSpPr>
          <p:cNvPr id="32" name="Shape"/>
          <p:cNvSpPr/>
          <p:nvPr/>
        </p:nvSpPr>
        <p:spPr>
          <a:xfrm>
            <a:off x="360556" y="2901417"/>
            <a:ext cx="1141331" cy="3412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5702"/>
                </a:lnTo>
                <a:lnTo>
                  <a:pt x="0" y="0"/>
                </a:lnTo>
                <a:close/>
              </a:path>
            </a:pathLst>
          </a:custGeom>
          <a:solidFill>
            <a:srgbClr val="393D4A"/>
          </a:solidFill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3861" tIns="33861" rIns="33861" bIns="33861"/>
          <a:lstStyle/>
          <a:p>
            <a:pPr>
              <a:defRPr sz="1500">
                <a:solidFill>
                  <a:srgbClr val="FFFFFF"/>
                </a:solidFill>
              </a:defRPr>
            </a:pPr>
            <a:endParaRPr sz="1000"/>
          </a:p>
        </p:txBody>
      </p:sp>
      <p:grpSp>
        <p:nvGrpSpPr>
          <p:cNvPr id="20" name="Group"/>
          <p:cNvGrpSpPr/>
          <p:nvPr/>
        </p:nvGrpSpPr>
        <p:grpSpPr>
          <a:xfrm>
            <a:off x="366542" y="2418374"/>
            <a:ext cx="1989340" cy="490885"/>
            <a:chOff x="0" y="0"/>
            <a:chExt cx="2984468" cy="736439"/>
          </a:xfrm>
        </p:grpSpPr>
        <p:sp>
          <p:nvSpPr>
            <p:cNvPr id="21" name="Line"/>
            <p:cNvSpPr/>
            <p:nvPr/>
          </p:nvSpPr>
          <p:spPr>
            <a:xfrm>
              <a:off x="735654" y="24"/>
              <a:ext cx="2248815" cy="1"/>
            </a:xfrm>
            <a:prstGeom prst="line">
              <a:avLst/>
            </a:prstGeom>
            <a:noFill/>
            <a:ln w="25400" cap="flat">
              <a:solidFill>
                <a:srgbClr val="F7CC46"/>
              </a:solidFill>
              <a:prstDash val="solid"/>
              <a:miter lim="400000"/>
            </a:ln>
            <a:effectLst/>
          </p:spPr>
          <p:txBody>
            <a:bodyPr wrap="square" lIns="33861" tIns="33861" rIns="33861" bIns="33861" numCol="1" anchor="ctr">
              <a:noAutofit/>
            </a:bodyPr>
            <a:lstStyle/>
            <a:p>
              <a:pPr>
                <a:defRPr sz="1500" b="0">
                  <a:solidFill>
                    <a:srgbClr val="FFFFFF"/>
                  </a:solidFill>
                </a:defRPr>
              </a:pPr>
              <a:endParaRPr sz="1000"/>
            </a:p>
          </p:txBody>
        </p:sp>
        <p:sp>
          <p:nvSpPr>
            <p:cNvPr id="22" name="Line"/>
            <p:cNvSpPr/>
            <p:nvPr/>
          </p:nvSpPr>
          <p:spPr>
            <a:xfrm flipH="1">
              <a:off x="-1" y="0"/>
              <a:ext cx="736441" cy="736440"/>
            </a:xfrm>
            <a:prstGeom prst="line">
              <a:avLst/>
            </a:prstGeom>
            <a:noFill/>
            <a:ln w="25400" cap="flat">
              <a:solidFill>
                <a:srgbClr val="F7CC46"/>
              </a:solidFill>
              <a:prstDash val="solid"/>
              <a:miter lim="400000"/>
            </a:ln>
            <a:effectLst/>
          </p:spPr>
          <p:txBody>
            <a:bodyPr wrap="square" lIns="33861" tIns="33861" rIns="33861" bIns="33861" numCol="1" anchor="ctr">
              <a:noAutofit/>
            </a:bodyPr>
            <a:lstStyle/>
            <a:p>
              <a:pPr>
                <a:defRPr sz="1500" b="0">
                  <a:solidFill>
                    <a:srgbClr val="FFFFFF"/>
                  </a:solidFill>
                </a:defRPr>
              </a:pPr>
              <a:endParaRPr sz="1000"/>
            </a:p>
          </p:txBody>
        </p:sp>
      </p:grpSp>
      <p:sp>
        <p:nvSpPr>
          <p:cNvPr id="14" name="Star"/>
          <p:cNvSpPr/>
          <p:nvPr/>
        </p:nvSpPr>
        <p:spPr>
          <a:xfrm>
            <a:off x="1373825" y="3668557"/>
            <a:ext cx="331849" cy="31560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7CC46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33861" tIns="33861" rIns="33861" bIns="33861"/>
          <a:lstStyle/>
          <a:p>
            <a:pPr>
              <a:defRPr sz="1500" b="0">
                <a:solidFill>
                  <a:srgbClr val="FFFFFF"/>
                </a:solidFill>
              </a:defRPr>
            </a:pPr>
            <a:endParaRPr sz="1000"/>
          </a:p>
        </p:txBody>
      </p:sp>
      <p:sp>
        <p:nvSpPr>
          <p:cNvPr id="18" name="Star"/>
          <p:cNvSpPr/>
          <p:nvPr/>
        </p:nvSpPr>
        <p:spPr>
          <a:xfrm>
            <a:off x="194448" y="2760646"/>
            <a:ext cx="331848" cy="31560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7CC46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33861" tIns="33861" rIns="33861" bIns="33861"/>
          <a:lstStyle/>
          <a:p>
            <a:pPr>
              <a:defRPr sz="1500" b="0">
                <a:solidFill>
                  <a:srgbClr val="FFFFFF"/>
                </a:solidFill>
              </a:defRPr>
            </a:pPr>
            <a:endParaRPr sz="10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A2E2BC8-E7E9-9249-989C-AE26609507D0}"/>
              </a:ext>
            </a:extLst>
          </p:cNvPr>
          <p:cNvGrpSpPr/>
          <p:nvPr/>
        </p:nvGrpSpPr>
        <p:grpSpPr>
          <a:xfrm>
            <a:off x="6734594" y="1735019"/>
            <a:ext cx="5896037" cy="2637325"/>
            <a:chOff x="10102037" y="2645886"/>
            <a:chExt cx="8845420" cy="3956597"/>
          </a:xfrm>
        </p:grpSpPr>
        <p:sp>
          <p:nvSpPr>
            <p:cNvPr id="38" name="Прямоугольник 6">
              <a:extLst>
                <a:ext uri="{FF2B5EF4-FFF2-40B4-BE49-F238E27FC236}">
                  <a16:creationId xmlns:a16="http://schemas.microsoft.com/office/drawing/2014/main" xmlns="" id="{29891F0B-614D-724A-B38C-D93AC672A8EB}"/>
                </a:ext>
              </a:extLst>
            </p:cNvPr>
            <p:cNvSpPr/>
            <p:nvPr/>
          </p:nvSpPr>
          <p:spPr>
            <a:xfrm>
              <a:off x="10102037" y="2645886"/>
              <a:ext cx="8845420" cy="39565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66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ДЕТАЛИЗАЦИЯ ВОРОНКИ</a:t>
              </a:r>
            </a:p>
            <a:p>
              <a:endParaRPr lang="ru-RU" sz="1067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endParaRPr>
            </a:p>
            <a:p>
              <a:r>
                <a:rPr lang="ru-RU" sz="10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15 решений Голос/текст/коммуникации</a:t>
              </a:r>
            </a:p>
            <a:p>
              <a:r>
                <a:rPr lang="ru-RU" sz="1067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18  </a:t>
              </a:r>
              <a:r>
                <a:rPr lang="ru-RU" sz="10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решений </a:t>
              </a:r>
              <a:r>
                <a:rPr lang="en-US" sz="10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HR tech</a:t>
              </a:r>
              <a:endParaRPr lang="ru-RU" sz="1067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Franklin Gothic Medium Cond" charset="0"/>
                <a:cs typeface="Franklin Gothic Medium Cond" charset="0"/>
              </a:endParaRPr>
            </a:p>
            <a:p>
              <a:r>
                <a:rPr lang="ru-RU" sz="1067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17 решений </a:t>
              </a:r>
              <a:r>
                <a:rPr lang="ru-RU" sz="10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для обучения сотрудников</a:t>
              </a:r>
            </a:p>
            <a:p>
              <a:r>
                <a:rPr lang="ru-RU" sz="1067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13 </a:t>
              </a:r>
              <a:r>
                <a:rPr lang="ru-RU" sz="10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решений </a:t>
              </a:r>
              <a:r>
                <a:rPr lang="en-US" sz="10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Retail </a:t>
              </a:r>
              <a:r>
                <a:rPr lang="en-US" sz="1067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tech</a:t>
              </a:r>
              <a:endParaRPr lang="ru-RU" sz="1067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Franklin Gothic Medium Cond" charset="0"/>
                <a:cs typeface="Franklin Gothic Medium Cond" charset="0"/>
              </a:endParaRPr>
            </a:p>
            <a:p>
              <a:r>
                <a:rPr lang="ru-RU" sz="1067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9 решений по </a:t>
              </a:r>
              <a:r>
                <a:rPr lang="en-US" sz="1067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Computer Vision</a:t>
              </a:r>
              <a:endParaRPr lang="ru-RU" sz="1067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Franklin Gothic Medium Cond" charset="0"/>
                <a:cs typeface="Franklin Gothic Medium Cond" charset="0"/>
              </a:endParaRPr>
            </a:p>
            <a:p>
              <a:r>
                <a:rPr lang="ru-RU" sz="10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7   решений по дополненной и виртуальной реальности</a:t>
              </a:r>
            </a:p>
            <a:p>
              <a:r>
                <a:rPr lang="ru-RU" sz="1067" dirty="0"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5   решений по </a:t>
              </a:r>
              <a:r>
                <a:rPr lang="en-US" sz="1067" dirty="0"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Block Chain</a:t>
              </a:r>
              <a:endParaRPr lang="ru-RU" sz="1067" dirty="0">
                <a:latin typeface="Franklin Gothic Medium Cond" panose="020B0606030402020204" pitchFamily="34" charset="0"/>
                <a:ea typeface="Franklin Gothic Medium Cond" charset="0"/>
                <a:cs typeface="Franklin Gothic Medium Cond" charset="0"/>
              </a:endParaRPr>
            </a:p>
            <a:p>
              <a:r>
                <a:rPr lang="ru-RU" sz="1067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6   </a:t>
              </a:r>
              <a:r>
                <a:rPr lang="ru-RU" sz="10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решения Телекому/инфраструктуре </a:t>
              </a:r>
              <a:endParaRPr lang="ru-RU" sz="1067" dirty="0">
                <a:latin typeface="Franklin Gothic Medium Cond" panose="020B0606030402020204" pitchFamily="34" charset="0"/>
                <a:ea typeface="Franklin Gothic Medium Cond" charset="0"/>
                <a:cs typeface="Franklin Gothic Medium Cond" charset="0"/>
              </a:endParaRPr>
            </a:p>
            <a:p>
              <a:r>
                <a:rPr lang="ru-RU" sz="1067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5   </a:t>
              </a:r>
              <a:r>
                <a:rPr lang="ru-RU" sz="10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решения по логистике/автоматизации складов</a:t>
              </a:r>
            </a:p>
            <a:p>
              <a:r>
                <a:rPr lang="ru-RU" sz="1067" dirty="0"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3   решения по </a:t>
              </a:r>
              <a:r>
                <a:rPr lang="en-US" sz="1067" dirty="0"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Big Data</a:t>
              </a:r>
            </a:p>
            <a:p>
              <a:r>
                <a:rPr lang="ru-RU" sz="1067" dirty="0"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1   решение для персонализации предложений</a:t>
              </a:r>
            </a:p>
            <a:p>
              <a:r>
                <a:rPr lang="ru-RU" sz="1067" dirty="0">
                  <a:latin typeface="Franklin Gothic Medium Cond" panose="020B0606030402020204" pitchFamily="34" charset="0"/>
                  <a:ea typeface="Franklin Gothic Medium Cond" charset="0"/>
                  <a:cs typeface="Franklin Gothic Medium Cond" charset="0"/>
                </a:rPr>
                <a:t>3   продукта </a:t>
              </a:r>
            </a:p>
          </p:txBody>
        </p:sp>
        <p:cxnSp>
          <p:nvCxnSpPr>
            <p:cNvPr id="39" name="Прямая соединительная линия 7">
              <a:extLst>
                <a:ext uri="{FF2B5EF4-FFF2-40B4-BE49-F238E27FC236}">
                  <a16:creationId xmlns:a16="http://schemas.microsoft.com/office/drawing/2014/main" xmlns="" id="{0BCD287A-3A21-0F41-A452-5883C4626908}"/>
                </a:ext>
              </a:extLst>
            </p:cNvPr>
            <p:cNvCxnSpPr>
              <a:cxnSpLocks/>
            </p:cNvCxnSpPr>
            <p:nvPr/>
          </p:nvCxnSpPr>
          <p:spPr>
            <a:xfrm>
              <a:off x="10190189" y="3442750"/>
              <a:ext cx="1054348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601" y="200115"/>
            <a:ext cx="1912787" cy="320854"/>
          </a:xfrm>
          <a:prstGeom prst="rect">
            <a:avLst/>
          </a:prstGeom>
        </p:spPr>
      </p:pic>
      <p:pic>
        <p:nvPicPr>
          <p:cNvPr id="3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" y="6780279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3774175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8.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Инструмент – Воронка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4B55BC-3531-40C3-AD4E-8C49E21DD4CC}"/>
              </a:ext>
            </a:extLst>
          </p:cNvPr>
          <p:cNvSpPr txBox="1"/>
          <p:nvPr/>
        </p:nvSpPr>
        <p:spPr>
          <a:xfrm>
            <a:off x="753895" y="763114"/>
            <a:ext cx="383624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66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ИНСТРУМЕНТ – </a:t>
            </a:r>
            <a:r>
              <a:rPr lang="en-US" sz="2666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FAST TRACK</a:t>
            </a:r>
            <a:endParaRPr lang="ru-RU" sz="2666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5351593-9D8D-4A76-AF95-3046AC6DC034}"/>
              </a:ext>
            </a:extLst>
          </p:cNvPr>
          <p:cNvSpPr/>
          <p:nvPr/>
        </p:nvSpPr>
        <p:spPr>
          <a:xfrm>
            <a:off x="742174" y="423867"/>
            <a:ext cx="4541756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66" smtClean="0">
                <a:solidFill>
                  <a:schemeClr val="bg1">
                    <a:lumMod val="8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БЫСТРО ПРОВЕРЯТЬ ГИПОТЕЗЫ</a:t>
            </a:r>
            <a:endParaRPr lang="ru-RU" sz="2666" dirty="0">
              <a:solidFill>
                <a:schemeClr val="bg1">
                  <a:lumMod val="85000"/>
                </a:scheme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823621" y="1231341"/>
            <a:ext cx="150083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1642505" y="1887784"/>
            <a:ext cx="8482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Шаблоны договоров</a:t>
            </a:r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1620743" y="2667692"/>
            <a:ext cx="9732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Учится обходить формулировки об отчуждении прав, лицензий и т.д.</a:t>
            </a:r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1611873" y="3480972"/>
            <a:ext cx="8482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Гарантийные письма</a:t>
            </a:r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1620744" y="4271656"/>
            <a:ext cx="8482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ИИ Юристам. Конструктор Договоров +</a:t>
            </a:r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212" y="6356351"/>
            <a:ext cx="2742777" cy="365125"/>
          </a:xfrm>
        </p:spPr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9" name="object 8"/>
          <p:cNvSpPr/>
          <p:nvPr/>
        </p:nvSpPr>
        <p:spPr>
          <a:xfrm>
            <a:off x="9866929" y="333081"/>
            <a:ext cx="1882328" cy="323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srgbClr val="000000"/>
              </a:solidFill>
            </a:endParaRPr>
          </a:p>
        </p:txBody>
      </p:sp>
      <p:pic>
        <p:nvPicPr>
          <p:cNvPr id="30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8" y="6762516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36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7644461" y="4951167"/>
            <a:ext cx="2942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9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Люди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Культура, Мотивация, Привлечение и развитие талантов, Обучение навыкам, Сбор идей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Внутренние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акселерац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Программы,  Поддержка руководства,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Краудсорсинг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Возможность ошибаться,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Lean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и т.д.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7733418" y="5204640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52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990982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9. Люди – Надо начинать с людей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026696" y="1781417"/>
            <a:ext cx="9256294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Для кого вы делаете процессы, технологии и даёте инструменты?</a:t>
            </a:r>
          </a:p>
          <a:p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Построение инновационной культуры в компании</a:t>
            </a:r>
          </a:p>
          <a:p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Право на ошибку</a:t>
            </a:r>
          </a:p>
          <a:p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Краудсорсинговые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платформы </a:t>
            </a:r>
          </a:p>
          <a:p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11" name="Picture 2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48" y="3098094"/>
            <a:ext cx="4684295" cy="35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1293944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8.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Люди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730" y="162022"/>
            <a:ext cx="9039778" cy="63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1293944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8.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Люди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24" y="1077403"/>
            <a:ext cx="4563112" cy="2505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916" y="1889181"/>
            <a:ext cx="5689457" cy="39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1293944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8.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Люди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606" y="0"/>
            <a:ext cx="5639587" cy="4077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947" y="3644484"/>
            <a:ext cx="3721769" cy="2804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86" y="1013913"/>
            <a:ext cx="5278772" cy="25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0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6">
            <a:extLst>
              <a:ext uri="{FF2B5EF4-FFF2-40B4-BE49-F238E27FC236}">
                <a16:creationId xmlns:a16="http://schemas.microsoft.com/office/drawing/2014/main" xmlns="" id="{29891F0B-614D-724A-B38C-D93AC672A8EB}"/>
              </a:ext>
            </a:extLst>
          </p:cNvPr>
          <p:cNvSpPr/>
          <p:nvPr/>
        </p:nvSpPr>
        <p:spPr>
          <a:xfrm>
            <a:off x="891297" y="2512790"/>
            <a:ext cx="10029548" cy="26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ru-RU" sz="1138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7644461" y="4951167"/>
            <a:ext cx="2942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9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Люди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Культура, Мотивация, Привлечение и развитие талантов, Обучение навыкам, Сбор идей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Внутренние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акселерац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Программы,  Поддержка руководства,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Краудсорсинг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Возможность ошибаться,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Lean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и т.д.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181901" y="943130"/>
            <a:ext cx="29420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2. Клиенты</a:t>
            </a:r>
          </a:p>
          <a:p>
            <a:pPr algn="l"/>
            <a:endParaRPr lang="ru-RU" sz="14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Понимание клиента, Персонализация, Поддержка 24/7, Прямой доступ, Онлайн,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Self Service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Хакатоны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Очереди, документы, Навыки в Алисе, Цифровые ассистенты и т.д.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7551373" y="943130"/>
            <a:ext cx="294206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3. Процессы </a:t>
            </a:r>
          </a:p>
          <a:p>
            <a:pPr algn="l"/>
            <a:endParaRPr lang="ru-RU" sz="14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Реинжиниринг Процессов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(</a:t>
            </a:r>
            <a:r>
              <a:rPr lang="en-US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IoT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en-US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BigData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)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Инновационные технологии, Воронки, Процесс работы со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стартапами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Роботизация,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Disrupt Yourself?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Рабочее место везде.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80786" y="2955695"/>
            <a:ext cx="2942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4. Партнёры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Акселераторы, Корпорации,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Стартапы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Инкубаоторы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Институты Развития, Поставщики, Франчайзинг,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Внешние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акселерац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Программы, 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Коллаборации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Хакатоны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129361" y="2980369"/>
            <a:ext cx="29420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5. Продукция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Прототипирование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Цифровизация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(датчики), Новые продукты и сервисы, Управление Ценностью, Данные, Новые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инсайты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en-US" sz="1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ADI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Прогнозные модели, Поведение покупателя, клиента, застройщика, вывод продукта, новые бизнес модели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7644461" y="2955695"/>
            <a:ext cx="2942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6.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Бизнесс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Модели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Revenue Sharing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Краудизация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Маркетплейсы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Оплата по потреблению, Подписки,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Уберизация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Продукт как сервис,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Pay as you go, Sharing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экономика, 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80786" y="4951167"/>
            <a:ext cx="2942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7. Инфраструктура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Инфра под данные, быстрый доступ, Расширяемость, Обработка данных. 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Создание цифровых двойников предприятия в общем контуре.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49113" y="882652"/>
            <a:ext cx="294206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l">
              <a:buAutoNum type="arabicPeriod"/>
            </a:pPr>
            <a:r>
              <a:rPr lang="ru-RU" sz="14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Технологии</a:t>
            </a:r>
          </a:p>
          <a:p>
            <a:pPr marL="228600" indent="-228600" algn="l">
              <a:buAutoNum type="arabicPeriod"/>
            </a:pP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Доступ к новым решениям, возможность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Seed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ранных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стадий, работа с Идеями не имеющими гипотез.</a:t>
            </a:r>
          </a:p>
          <a:p>
            <a:pPr algn="l"/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Цифровизация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текущих.  Открытые инновации.</a:t>
            </a: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Процесс Инноваций, Быстрый путь к реализации, 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516418" y="1169803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261181" y="1230763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7644461" y="1230763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565238" y="321222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207841" y="324299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7743521" y="3212224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565238" y="5208041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7733418" y="5204640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129361" y="4951167"/>
            <a:ext cx="2942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8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.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Инструменты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Хакатоны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Акселерационные программы,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Customer </a:t>
            </a:r>
            <a:r>
              <a:rPr lang="en-US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Developement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Fast Track, 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Технологические Воронки, </a:t>
            </a:r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ЧатБоты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…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Пробовать.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218318" y="5204640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234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3621" y="1265005"/>
            <a:ext cx="106785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Franklin Gothic Medium Cond" panose="020B0606030402020204" pitchFamily="34" charset="0"/>
              </a:rPr>
              <a:t>Уже:</a:t>
            </a:r>
          </a:p>
          <a:p>
            <a:r>
              <a:rPr lang="ru-RU" sz="2800" dirty="0">
                <a:latin typeface="Franklin Gothic Medium Cond" panose="020B0606030402020204" pitchFamily="34" charset="0"/>
              </a:rPr>
              <a:t>П</a:t>
            </a:r>
            <a:r>
              <a:rPr lang="ru-RU" sz="2800" dirty="0" smtClean="0">
                <a:latin typeface="Franklin Gothic Medium Cond" panose="020B0606030402020204" pitchFamily="34" charset="0"/>
              </a:rPr>
              <a:t>одбор </a:t>
            </a:r>
            <a:r>
              <a:rPr lang="ru-RU" sz="2800" dirty="0">
                <a:latin typeface="Franklin Gothic Medium Cond" panose="020B0606030402020204" pitchFamily="34" charset="0"/>
              </a:rPr>
              <a:t>товара, агрегация отзывов, </a:t>
            </a:r>
            <a:r>
              <a:rPr lang="ru-RU" sz="2800" dirty="0" smtClean="0">
                <a:latin typeface="Franklin Gothic Medium Cond" panose="020B0606030402020204" pitchFamily="34" charset="0"/>
              </a:rPr>
              <a:t>логистика</a:t>
            </a:r>
            <a:r>
              <a:rPr lang="ru-RU" sz="2800" dirty="0">
                <a:latin typeface="Franklin Gothic Medium Cond" panose="020B0606030402020204" pitchFamily="34" charset="0"/>
              </a:rPr>
              <a:t>, чат боты в </a:t>
            </a:r>
            <a:r>
              <a:rPr lang="ru-RU" sz="2800" dirty="0" smtClean="0">
                <a:latin typeface="Franklin Gothic Medium Cond" panose="020B0606030402020204" pitchFamily="34" charset="0"/>
              </a:rPr>
              <a:t>HR</a:t>
            </a:r>
            <a:r>
              <a:rPr lang="en-US" sz="2800" dirty="0" smtClean="0">
                <a:latin typeface="Franklin Gothic Medium Cond" panose="020B0606030402020204" pitchFamily="34" charset="0"/>
              </a:rPr>
              <a:t>, PR, </a:t>
            </a:r>
            <a:r>
              <a:rPr lang="ru-RU" sz="2800" dirty="0" smtClean="0">
                <a:latin typeface="Franklin Gothic Medium Cond" panose="020B0606030402020204" pitchFamily="34" charset="0"/>
              </a:rPr>
              <a:t>Маркетинг</a:t>
            </a:r>
            <a:r>
              <a:rPr lang="ru-RU" sz="2800" dirty="0">
                <a:latin typeface="Franklin Gothic Medium Cond" panose="020B0606030402020204" pitchFamily="34" charset="0"/>
              </a:rPr>
              <a:t>е</a:t>
            </a:r>
            <a:r>
              <a:rPr lang="ru-RU" sz="2800" dirty="0" smtClean="0">
                <a:latin typeface="Franklin Gothic Medium Cond" panose="020B0606030402020204" pitchFamily="34" charset="0"/>
              </a:rPr>
              <a:t>, внутренняя 1я линия поддержки. </a:t>
            </a:r>
          </a:p>
          <a:p>
            <a:endParaRPr lang="ru-RU" sz="2800" dirty="0" smtClean="0">
              <a:latin typeface="Franklin Gothic Medium Cond" panose="020B0606030402020204" pitchFamily="34" charset="0"/>
            </a:endParaRPr>
          </a:p>
          <a:p>
            <a:pPr algn="ctr"/>
            <a:r>
              <a:rPr lang="ru-RU" sz="2800" dirty="0" smtClean="0">
                <a:latin typeface="Franklin Gothic Medium Cond" panose="020B0606030402020204" pitchFamily="34" charset="0"/>
              </a:rPr>
              <a:t>В проработке:</a:t>
            </a:r>
            <a:endParaRPr lang="ru-RU" sz="2800" dirty="0">
              <a:latin typeface="Franklin Gothic Medium Cond" panose="020B0606030402020204" pitchFamily="34" charset="0"/>
            </a:endParaRPr>
          </a:p>
          <a:p>
            <a:r>
              <a:rPr lang="ru-RU" sz="2800" dirty="0" smtClean="0">
                <a:latin typeface="Franklin Gothic Medium Cond" panose="020B0606030402020204" pitchFamily="34" charset="0"/>
              </a:rPr>
              <a:t> ИИ, </a:t>
            </a:r>
            <a:r>
              <a:rPr lang="en-US" sz="2800" dirty="0" smtClean="0">
                <a:latin typeface="Franklin Gothic Medium Cond" panose="020B0606030402020204" pitchFamily="34" charset="0"/>
              </a:rPr>
              <a:t>ML</a:t>
            </a:r>
            <a:r>
              <a:rPr lang="ru-RU" sz="2800" dirty="0" smtClean="0">
                <a:latin typeface="Franklin Gothic Medium Cond" panose="020B0606030402020204" pitchFamily="34" charset="0"/>
              </a:rPr>
              <a:t> на </a:t>
            </a:r>
            <a:r>
              <a:rPr lang="en-US" sz="2800" dirty="0" err="1" smtClean="0">
                <a:latin typeface="Franklin Gothic Medium Cond" panose="020B0606030402020204" pitchFamily="34" charset="0"/>
              </a:rPr>
              <a:t>BigData</a:t>
            </a:r>
            <a:r>
              <a:rPr lang="ru-RU" sz="2800" dirty="0">
                <a:latin typeface="Franklin Gothic Medium Cond" panose="020B0606030402020204" pitchFamily="34" charset="0"/>
              </a:rPr>
              <a:t> </a:t>
            </a:r>
            <a:r>
              <a:rPr lang="ru-RU" sz="2800" dirty="0" smtClean="0">
                <a:latin typeface="Franklin Gothic Medium Cond" panose="020B0606030402020204" pitchFamily="34" charset="0"/>
              </a:rPr>
              <a:t>в сегментах: Контакт Центр, </a:t>
            </a:r>
            <a:r>
              <a:rPr lang="en-US" sz="2800" dirty="0" smtClean="0">
                <a:latin typeface="Franklin Gothic Medium Cond" panose="020B0606030402020204" pitchFamily="34" charset="0"/>
              </a:rPr>
              <a:t>B2B, B2C </a:t>
            </a:r>
            <a:r>
              <a:rPr lang="ru-RU" sz="2800" dirty="0" smtClean="0">
                <a:latin typeface="Franklin Gothic Medium Cond" panose="020B0606030402020204" pitchFamily="34" charset="0"/>
              </a:rPr>
              <a:t>основанное на распознавании, эмоциях </a:t>
            </a:r>
            <a:r>
              <a:rPr lang="en-US" sz="2800" dirty="0" smtClean="0">
                <a:latin typeface="Franklin Gothic Medium Cond" panose="020B0606030402020204" pitchFamily="34" charset="0"/>
              </a:rPr>
              <a:t> </a:t>
            </a:r>
            <a:r>
              <a:rPr lang="ru-RU" sz="2800" dirty="0" smtClean="0">
                <a:latin typeface="Franklin Gothic Medium Cond" panose="020B0606030402020204" pitchFamily="34" charset="0"/>
              </a:rPr>
              <a:t>+ партнёрских данных, </a:t>
            </a:r>
          </a:p>
          <a:p>
            <a:r>
              <a:rPr lang="ru-RU" sz="2800" dirty="0" smtClean="0">
                <a:latin typeface="Franklin Gothic Medium Cond" panose="020B0606030402020204" pitchFamily="34" charset="0"/>
              </a:rPr>
              <a:t>мы хотим знать всё о нашем клиенте, чтобы сделать лучшее </a:t>
            </a:r>
            <a:r>
              <a:rPr lang="ru-RU" sz="2800" dirty="0" smtClean="0">
                <a:solidFill>
                  <a:srgbClr val="00B050"/>
                </a:solidFill>
                <a:latin typeface="Franklin Gothic Medium Cond" panose="020B0606030402020204" pitchFamily="34" charset="0"/>
              </a:rPr>
              <a:t>персонализированное предложение в нужное время в нужном месте</a:t>
            </a:r>
            <a:r>
              <a:rPr lang="ru-RU" sz="2800" dirty="0" smtClean="0">
                <a:latin typeface="Franklin Gothic Medium Cond" panose="020B0606030402020204" pitchFamily="34" charset="0"/>
              </a:rPr>
              <a:t>.</a:t>
            </a:r>
          </a:p>
          <a:p>
            <a:r>
              <a:rPr lang="ru-RU" sz="2800" dirty="0" smtClean="0">
                <a:latin typeface="Franklin Gothic Medium Cond" panose="020B0606030402020204" pitchFamily="34" charset="0"/>
              </a:rPr>
              <a:t>Предложить не только технику, но и впечатления, ощущения! </a:t>
            </a:r>
            <a:endParaRPr lang="ru-RU" sz="2800" dirty="0">
              <a:latin typeface="Franklin Gothic Medium Cond" panose="020B0606030402020204" pitchFamily="34" charset="0"/>
            </a:endParaRPr>
          </a:p>
          <a:p>
            <a:endParaRPr lang="ru-RU" sz="4000" dirty="0">
              <a:latin typeface="Franklin Gothic Medium Cond" panose="020B0606030402020204" pitchFamily="34" charset="0"/>
            </a:endParaRPr>
          </a:p>
          <a:p>
            <a:endParaRPr lang="en-US" sz="4000" dirty="0" smtClean="0">
              <a:latin typeface="Franklin Gothic Medium Cond" panose="020B0606030402020204" pitchFamily="34" charset="0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10019329" y="485481"/>
            <a:ext cx="1882328" cy="32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srgbClr val="000000"/>
              </a:solidFill>
            </a:endParaRPr>
          </a:p>
        </p:txBody>
      </p:sp>
      <p:pic>
        <p:nvPicPr>
          <p:cNvPr id="1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рямоугольник 11"/>
          <p:cNvSpPr/>
          <p:nvPr/>
        </p:nvSpPr>
        <p:spPr>
          <a:xfrm>
            <a:off x="191586" y="6043266"/>
            <a:ext cx="11739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Franklin Gothic Medium Cond" panose="020B0606030402020204" pitchFamily="34" charset="0"/>
              </a:rPr>
              <a:t>ИЛИ НЕТ</a:t>
            </a:r>
            <a:endParaRPr lang="ru-RU" sz="4000" dirty="0">
              <a:latin typeface="Franklin Gothic Medium Cond" panose="020B0606030402020204" pitchFamily="34" charset="0"/>
            </a:endParaRPr>
          </a:p>
          <a:p>
            <a:endParaRPr lang="en-US" sz="4000" dirty="0" smtClean="0">
              <a:latin typeface="Franklin Gothic Medium Cond" panose="020B06060304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390722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1.Технологии – Например: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49112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26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180B45D5-2F06-4A49-9C41-F4826E728B1D}"/>
              </a:ext>
            </a:extLst>
          </p:cNvPr>
          <p:cNvSpPr/>
          <p:nvPr/>
        </p:nvSpPr>
        <p:spPr>
          <a:xfrm>
            <a:off x="192397" y="290815"/>
            <a:ext cx="11725005" cy="608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ОСТРЫЕ ВОПРОСЫ – ЗАДУМАТЬСЯ:</a:t>
            </a:r>
          </a:p>
          <a:p>
            <a:endParaRPr lang="ru-RU" sz="1333" b="1" dirty="0">
              <a:latin typeface="Franklin Gothic Medium Cond" panose="020B0606030402020204" pitchFamily="34" charset="0"/>
              <a:ea typeface="Franklin Gothic Medium Cond" charset="0"/>
              <a:cs typeface="Franklin Gothic Medium Cond" charset="0"/>
            </a:endParaRPr>
          </a:p>
          <a:p>
            <a:r>
              <a:rPr lang="ru-RU" sz="1866" dirty="0">
                <a:solidFill>
                  <a:schemeClr val="bg1">
                    <a:lumMod val="50000"/>
                  </a:schemeClr>
                </a:solidFill>
                <a:latin typeface="Franklin Gothic Medium Cond" panose="020B0606030402020204" pitchFamily="34" charset="0"/>
                <a:ea typeface="Franklin Gothic Medium Cond" charset="0"/>
                <a:cs typeface="Franklin Gothic Medium Cond" charset="0"/>
              </a:rPr>
              <a:t>Темы к освещению:</a:t>
            </a:r>
          </a:p>
          <a:p>
            <a:endParaRPr lang="ru-RU" sz="1333" b="1" dirty="0">
              <a:latin typeface="Franklin Gothic Medium Cond" panose="020B0606030402020204" pitchFamily="34" charset="0"/>
              <a:ea typeface="Franklin Gothic Medium Cond" charset="0"/>
              <a:cs typeface="Franklin Gothic Medium Cond" charset="0"/>
            </a:endParaRPr>
          </a:p>
          <a:p>
            <a:endParaRPr lang="en-US" sz="1333" dirty="0">
              <a:latin typeface="Franklin Gothic Medium Cond" panose="020B0606030402020204" pitchFamily="34" charset="0"/>
            </a:endParaRPr>
          </a:p>
          <a:p>
            <a:endParaRPr lang="en-US" sz="1333" dirty="0">
              <a:latin typeface="Franklin Gothic Medium Cond" panose="020B0606030402020204" pitchFamily="34" charset="0"/>
            </a:endParaRPr>
          </a:p>
          <a:p>
            <a:endParaRPr lang="en-US" sz="1333" dirty="0">
              <a:latin typeface="Franklin Gothic Medium Cond" panose="020B0606030402020204" pitchFamily="34" charset="0"/>
            </a:endParaRPr>
          </a:p>
          <a:p>
            <a:endParaRPr lang="en-US" sz="2133" dirty="0">
              <a:latin typeface="Franklin Gothic Medium Cond" panose="020B0606030402020204" pitchFamily="34" charset="0"/>
            </a:endParaRPr>
          </a:p>
          <a:p>
            <a:r>
              <a:rPr lang="en-US" sz="2133" dirty="0">
                <a:latin typeface="Franklin Gothic Medium Cond" panose="020B0606030402020204" pitchFamily="34" charset="0"/>
              </a:rPr>
              <a:t>	</a:t>
            </a:r>
            <a:r>
              <a:rPr lang="ru-RU" sz="2133" dirty="0">
                <a:latin typeface="Franklin Gothic Medium Cond" panose="020B0606030402020204" pitchFamily="34" charset="0"/>
              </a:rPr>
              <a:t>Кто </a:t>
            </a:r>
            <a:r>
              <a:rPr lang="ru-RU" sz="2133" dirty="0">
                <a:latin typeface="Franklin Gothic Medium Cond" panose="020B0606030402020204" pitchFamily="34" charset="0"/>
              </a:rPr>
              <a:t>заказчик? </a:t>
            </a:r>
            <a:br>
              <a:rPr lang="ru-RU" sz="2133" dirty="0">
                <a:latin typeface="Franklin Gothic Medium Cond" panose="020B0606030402020204" pitchFamily="34" charset="0"/>
              </a:rPr>
            </a:br>
            <a:endParaRPr lang="ru-RU" sz="2133" dirty="0">
              <a:latin typeface="Franklin Gothic Medium Cond" panose="020B0606030402020204" pitchFamily="34" charset="0"/>
            </a:endParaRPr>
          </a:p>
          <a:p>
            <a:r>
              <a:rPr lang="en-US" sz="2133" dirty="0">
                <a:latin typeface="Franklin Gothic Medium Cond" panose="020B0606030402020204" pitchFamily="34" charset="0"/>
              </a:rPr>
              <a:t>	</a:t>
            </a:r>
            <a:r>
              <a:rPr lang="ru-RU" sz="2133" dirty="0">
                <a:latin typeface="Franklin Gothic Medium Cond" panose="020B0606030402020204" pitchFamily="34" charset="0"/>
              </a:rPr>
              <a:t>Цель от внедрения инновационной культуры? </a:t>
            </a:r>
            <a:endParaRPr lang="ru-RU" sz="2133" dirty="0">
              <a:latin typeface="Franklin Gothic Medium Cond" panose="020B0606030402020204" pitchFamily="34" charset="0"/>
            </a:endParaRPr>
          </a:p>
          <a:p>
            <a:r>
              <a:rPr lang="ru-RU" sz="2133" dirty="0">
                <a:latin typeface="Franklin Gothic Medium Cond" panose="020B0606030402020204" pitchFamily="34" charset="0"/>
              </a:rPr>
              <a:t/>
            </a:r>
            <a:br>
              <a:rPr lang="ru-RU" sz="2133" dirty="0">
                <a:latin typeface="Franklin Gothic Medium Cond" panose="020B0606030402020204" pitchFamily="34" charset="0"/>
              </a:rPr>
            </a:br>
            <a:r>
              <a:rPr lang="en-US" sz="2133" dirty="0">
                <a:latin typeface="Franklin Gothic Medium Cond" panose="020B0606030402020204" pitchFamily="34" charset="0"/>
              </a:rPr>
              <a:t>	</a:t>
            </a:r>
            <a:r>
              <a:rPr lang="ru-RU" sz="2133" dirty="0">
                <a:latin typeface="Franklin Gothic Medium Cond" panose="020B0606030402020204" pitchFamily="34" charset="0"/>
              </a:rPr>
              <a:t>Гибкость </a:t>
            </a:r>
            <a:r>
              <a:rPr lang="ru-RU" sz="2133" dirty="0">
                <a:latin typeface="Franklin Gothic Medium Cond" panose="020B0606030402020204" pitchFamily="34" charset="0"/>
              </a:rPr>
              <a:t>во </a:t>
            </a:r>
            <a:r>
              <a:rPr lang="ru-RU" sz="2133" dirty="0">
                <a:latin typeface="Franklin Gothic Medium Cond" panose="020B0606030402020204" pitchFamily="34" charset="0"/>
              </a:rPr>
              <a:t>всём!</a:t>
            </a:r>
          </a:p>
          <a:p>
            <a:endParaRPr lang="ru-RU" sz="2133" dirty="0">
              <a:latin typeface="Franklin Gothic Medium Cond" panose="020B0606030402020204" pitchFamily="34" charset="0"/>
            </a:endParaRPr>
          </a:p>
          <a:p>
            <a:r>
              <a:rPr lang="en-US" sz="2133" dirty="0">
                <a:latin typeface="Franklin Gothic Medium Cond" panose="020B0606030402020204" pitchFamily="34" charset="0"/>
              </a:rPr>
              <a:t>	</a:t>
            </a:r>
            <a:r>
              <a:rPr lang="ru-RU" sz="2133" dirty="0" err="1">
                <a:latin typeface="Franklin Gothic Medium Cond" panose="020B0606030402020204" pitchFamily="34" charset="0"/>
              </a:rPr>
              <a:t>Четкие</a:t>
            </a:r>
            <a:r>
              <a:rPr lang="ru-RU" sz="2133" dirty="0">
                <a:latin typeface="Franklin Gothic Medium Cond" panose="020B0606030402020204" pitchFamily="34" charset="0"/>
              </a:rPr>
              <a:t> </a:t>
            </a:r>
            <a:r>
              <a:rPr lang="ru-RU" sz="2133" dirty="0">
                <a:latin typeface="Franklin Gothic Medium Cond" panose="020B0606030402020204" pitchFamily="34" charset="0"/>
              </a:rPr>
              <a:t>годовые </a:t>
            </a:r>
            <a:r>
              <a:rPr lang="ru-RU" sz="2133" dirty="0" err="1">
                <a:latin typeface="Franklin Gothic Medium Cond" panose="020B0606030402020204" pitchFamily="34" charset="0"/>
              </a:rPr>
              <a:t>kpi</a:t>
            </a:r>
            <a:r>
              <a:rPr lang="ru-RU" sz="2133" dirty="0">
                <a:latin typeface="Franklin Gothic Medium Cond" panose="020B0606030402020204" pitchFamily="34" charset="0"/>
              </a:rPr>
              <a:t> </a:t>
            </a:r>
            <a:r>
              <a:rPr lang="ru-RU" sz="2133" dirty="0">
                <a:latin typeface="Franklin Gothic Medium Cond" panose="020B0606030402020204" pitchFamily="34" charset="0"/>
              </a:rPr>
              <a:t>– мешают, даже по </a:t>
            </a:r>
            <a:r>
              <a:rPr lang="en-US" sz="2133" dirty="0">
                <a:latin typeface="Franklin Gothic Medium Cond" panose="020B0606030402020204" pitchFamily="34" charset="0"/>
              </a:rPr>
              <a:t>SMART</a:t>
            </a:r>
            <a:endParaRPr lang="ru-RU" sz="2133" dirty="0">
              <a:latin typeface="Franklin Gothic Medium Cond" panose="020B0606030402020204" pitchFamily="34" charset="0"/>
            </a:endParaRPr>
          </a:p>
          <a:p>
            <a:endParaRPr lang="ru-RU" sz="2133" dirty="0">
              <a:latin typeface="Franklin Gothic Medium Cond" panose="020B0606030402020204" pitchFamily="34" charset="0"/>
            </a:endParaRPr>
          </a:p>
          <a:p>
            <a:r>
              <a:rPr lang="en-US" sz="2133" dirty="0">
                <a:latin typeface="Franklin Gothic Medium Cond" panose="020B0606030402020204" pitchFamily="34" charset="0"/>
              </a:rPr>
              <a:t>	</a:t>
            </a:r>
            <a:r>
              <a:rPr lang="ru-RU" sz="2133" dirty="0" err="1">
                <a:latin typeface="Franklin Gothic Medium Cond" panose="020B0606030402020204" pitchFamily="34" charset="0"/>
              </a:rPr>
              <a:t>Fast</a:t>
            </a:r>
            <a:r>
              <a:rPr lang="ru-RU" sz="2133" dirty="0">
                <a:latin typeface="Franklin Gothic Medium Cond" panose="020B0606030402020204" pitchFamily="34" charset="0"/>
              </a:rPr>
              <a:t> </a:t>
            </a:r>
            <a:r>
              <a:rPr lang="ru-RU" sz="2133" dirty="0" err="1">
                <a:latin typeface="Franklin Gothic Medium Cond" panose="020B0606030402020204" pitchFamily="34" charset="0"/>
              </a:rPr>
              <a:t>Track</a:t>
            </a:r>
            <a:r>
              <a:rPr lang="ru-RU" sz="2133" dirty="0">
                <a:latin typeface="Franklin Gothic Medium Cond" panose="020B0606030402020204" pitchFamily="34" charset="0"/>
              </a:rPr>
              <a:t>/Обезличенность </a:t>
            </a:r>
            <a:r>
              <a:rPr lang="ru-RU" sz="2133" dirty="0">
                <a:latin typeface="Franklin Gothic Medium Cond" panose="020B0606030402020204" pitchFamily="34" charset="0"/>
              </a:rPr>
              <a:t>данных?</a:t>
            </a:r>
            <a:br>
              <a:rPr lang="ru-RU" sz="2133" dirty="0">
                <a:latin typeface="Franklin Gothic Medium Cond" panose="020B0606030402020204" pitchFamily="34" charset="0"/>
              </a:rPr>
            </a:br>
            <a:r>
              <a:rPr lang="ru-RU" sz="2133" dirty="0">
                <a:latin typeface="Franklin Gothic Medium Cond" panose="020B0606030402020204" pitchFamily="34" charset="0"/>
              </a:rPr>
              <a:t/>
            </a:r>
            <a:br>
              <a:rPr lang="ru-RU" sz="2133" dirty="0">
                <a:latin typeface="Franklin Gothic Medium Cond" panose="020B0606030402020204" pitchFamily="34" charset="0"/>
              </a:rPr>
            </a:br>
            <a:r>
              <a:rPr lang="en-US" sz="2133" dirty="0">
                <a:latin typeface="Franklin Gothic Medium Cond" panose="020B0606030402020204" pitchFamily="34" charset="0"/>
              </a:rPr>
              <a:t>	</a:t>
            </a:r>
            <a:r>
              <a:rPr lang="ru-RU" sz="2133" dirty="0">
                <a:latin typeface="Franklin Gothic Medium Cond" panose="020B0606030402020204" pitchFamily="34" charset="0"/>
              </a:rPr>
              <a:t>Стратегия и </a:t>
            </a:r>
            <a:r>
              <a:rPr lang="ru-RU" sz="2133" dirty="0">
                <a:latin typeface="Franklin Gothic Medium Cond" panose="020B0606030402020204" pitchFamily="34" charset="0"/>
              </a:rPr>
              <a:t>планы</a:t>
            </a:r>
            <a:r>
              <a:rPr lang="ru-RU" sz="1333" dirty="0"/>
              <a:t/>
            </a:r>
            <a:br>
              <a:rPr lang="ru-RU" sz="1333" dirty="0"/>
            </a:br>
            <a:endParaRPr lang="ru-RU" sz="1333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333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17403" y="6585208"/>
            <a:ext cx="49755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 dirty="0"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254591" y="1181695"/>
            <a:ext cx="1334013" cy="432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948" y="-228917"/>
            <a:ext cx="13003895" cy="731583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28" y="4610473"/>
            <a:ext cx="9571436" cy="2247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19" y="256674"/>
            <a:ext cx="2309828" cy="3874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2560661" y="2593906"/>
            <a:ext cx="7436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цифровой трансформации </a:t>
            </a:r>
          </a:p>
          <a:p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или нужна ли "цифра" без людей.</a:t>
            </a:r>
            <a:endParaRPr lang="ru-RU" sz="3600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pic>
        <p:nvPicPr>
          <p:cNvPr id="16" name="Рисунок 33" descr="Рисунок 3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506" y="2193579"/>
            <a:ext cx="1746435" cy="17213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558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652" y="1265005"/>
            <a:ext cx="1185511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Franklin Gothic Medium Cond" panose="020B0606030402020204" pitchFamily="34" charset="0"/>
              </a:rPr>
              <a:t>Сгоревший </a:t>
            </a:r>
            <a:r>
              <a:rPr lang="ru-RU" sz="2800" dirty="0" err="1" smtClean="0">
                <a:latin typeface="Franklin Gothic Medium Cond" panose="020B0606030402020204" pitchFamily="34" charset="0"/>
              </a:rPr>
              <a:t>НортДам</a:t>
            </a:r>
            <a:r>
              <a:rPr lang="ru-RU" sz="2800" dirty="0" smtClean="0">
                <a:latin typeface="Franklin Gothic Medium Cond" panose="020B0606030402020204" pitchFamily="34" charset="0"/>
              </a:rPr>
              <a:t>- </a:t>
            </a:r>
            <a:r>
              <a:rPr lang="ru-RU" sz="2800" dirty="0">
                <a:latin typeface="Franklin Gothic Medium Cond" panose="020B0606030402020204" pitchFamily="34" charset="0"/>
              </a:rPr>
              <a:t>цифровая копия </a:t>
            </a:r>
            <a:r>
              <a:rPr lang="ru-RU" sz="2800" dirty="0" smtClean="0">
                <a:latin typeface="Franklin Gothic Medium Cond" panose="020B0606030402020204" pitchFamily="34" charset="0"/>
              </a:rPr>
              <a:t>из Компьютерной игры </a:t>
            </a:r>
            <a:endParaRPr lang="ru-RU" sz="2800" dirty="0">
              <a:latin typeface="Franklin Gothic Medium Cond" panose="020B0606030402020204" pitchFamily="34" charset="0"/>
            </a:endParaRPr>
          </a:p>
          <a:p>
            <a:endParaRPr lang="ru-RU" sz="2800" dirty="0" smtClean="0">
              <a:latin typeface="Franklin Gothic Medium Cond" panose="020B0606030402020204" pitchFamily="34" charset="0"/>
            </a:endParaRPr>
          </a:p>
          <a:p>
            <a:endParaRPr lang="ru-RU" sz="2800" dirty="0">
              <a:latin typeface="Franklin Gothic Medium Cond" panose="020B0606030402020204" pitchFamily="34" charset="0"/>
            </a:endParaRPr>
          </a:p>
          <a:p>
            <a:endParaRPr lang="ru-RU" sz="2800" dirty="0" smtClean="0">
              <a:latin typeface="Franklin Gothic Medium Cond" panose="020B0606030402020204" pitchFamily="34" charset="0"/>
            </a:endParaRPr>
          </a:p>
          <a:p>
            <a:endParaRPr lang="ru-RU" sz="2800" dirty="0">
              <a:latin typeface="Franklin Gothic Medium Cond" panose="020B0606030402020204" pitchFamily="34" charset="0"/>
            </a:endParaRPr>
          </a:p>
          <a:p>
            <a:endParaRPr lang="ru-RU" sz="2800" dirty="0" smtClean="0">
              <a:latin typeface="Franklin Gothic Medium Cond" panose="020B0606030402020204" pitchFamily="34" charset="0"/>
            </a:endParaRPr>
          </a:p>
          <a:p>
            <a:r>
              <a:rPr lang="ru-RU" sz="2800" dirty="0" smtClean="0">
                <a:latin typeface="Franklin Gothic Medium Cond" panose="020B0606030402020204" pitchFamily="34" charset="0"/>
              </a:rPr>
              <a:t>       Робот </a:t>
            </a:r>
            <a:r>
              <a:rPr lang="ru-RU" sz="2800" dirty="0">
                <a:latin typeface="Franklin Gothic Medium Cond" panose="020B0606030402020204" pitchFamily="34" charset="0"/>
              </a:rPr>
              <a:t>телеведущий </a:t>
            </a:r>
            <a:r>
              <a:rPr lang="ru-RU" sz="2800" dirty="0" err="1">
                <a:latin typeface="Franklin Gothic Medium Cond" panose="020B0606030402020204" pitchFamily="34" charset="0"/>
              </a:rPr>
              <a:t>Сбер</a:t>
            </a:r>
            <a:endParaRPr lang="ru-RU" sz="2800" dirty="0">
              <a:latin typeface="Franklin Gothic Medium Cond" panose="020B0606030402020204" pitchFamily="34" charset="0"/>
            </a:endParaRPr>
          </a:p>
          <a:p>
            <a:endParaRPr lang="en-US" sz="4000" dirty="0" smtClean="0">
              <a:latin typeface="Franklin Gothic Medium Cond" panose="020B0606030402020204" pitchFamily="34" charset="0"/>
            </a:endParaRPr>
          </a:p>
        </p:txBody>
      </p:sp>
      <p:pic>
        <p:nvPicPr>
          <p:cNvPr id="1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390722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1.Технологии – Например: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49112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856" y="1295942"/>
            <a:ext cx="2879558" cy="4609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103" y="2294574"/>
            <a:ext cx="2918584" cy="40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/>
          <p:nvPr/>
        </p:nvSpPr>
        <p:spPr>
          <a:xfrm>
            <a:off x="10019329" y="485481"/>
            <a:ext cx="1882328" cy="32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srgbClr val="000000"/>
              </a:solidFill>
            </a:endParaRPr>
          </a:p>
        </p:txBody>
      </p:sp>
      <p:pic>
        <p:nvPicPr>
          <p:cNvPr id="1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390722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1.Технологии – Например: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49112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528" y="992081"/>
            <a:ext cx="4410691" cy="2372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08" y="3835882"/>
            <a:ext cx="4458322" cy="26673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785" y="1027624"/>
            <a:ext cx="3524739" cy="39622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234" y="5208702"/>
            <a:ext cx="5807843" cy="11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6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2106859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1. Технологии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1716506" y="1293628"/>
            <a:ext cx="93365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Подтверждение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технологических гипотез на уровне возможности реализации «Идеи» в принципе</a:t>
            </a:r>
          </a:p>
          <a:p>
            <a:pPr algn="l"/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Поиск – Открытые Инновации,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Тех.Решения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Цифровизация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текущих 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технологий</a:t>
            </a:r>
          </a:p>
          <a:p>
            <a:pPr algn="l"/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Перетекание Онлайн опыта в </a:t>
            </a:r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Оффлайн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2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en-US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OMNI</a:t>
            </a:r>
            <a:endParaRPr lang="ru-RU" sz="28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49112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60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380815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1. Технологии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– как находим?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49112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9EB91C-938E-4E35-8FD0-47C1C03CB95E}"/>
              </a:ext>
            </a:extLst>
          </p:cNvPr>
          <p:cNvSpPr/>
          <p:nvPr/>
        </p:nvSpPr>
        <p:spPr>
          <a:xfrm>
            <a:off x="1880029" y="2070174"/>
            <a:ext cx="9546639" cy="391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Питч Дни, как внутренние, так и внешние </a:t>
            </a:r>
          </a:p>
          <a:p>
            <a:r>
              <a:rPr lang="ru-RU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Хакатоны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свои, партнёрские, совместные</a:t>
            </a:r>
          </a:p>
          <a:p>
            <a:r>
              <a:rPr lang="en-US" sz="28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CustDev</a:t>
            </a:r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– Изучаем глубинные потребности Бизнеса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Сотрудничество с Институтами, Фондами, Ассоциациями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Изучение рынка, Участие в Мероприятиях, Судейство 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Советы коллег: Телеком, Промышленность, Банки, Ритейл и т.д.</a:t>
            </a:r>
          </a:p>
          <a:p>
            <a:r>
              <a:rPr lang="ru-RU" sz="28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Постоянные Запросы от Бизнеса </a:t>
            </a: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05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ru-RU" sz="105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3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4B55BC-3531-40C3-AD4E-8C49E21DD4CC}"/>
              </a:ext>
            </a:extLst>
          </p:cNvPr>
          <p:cNvSpPr txBox="1"/>
          <p:nvPr/>
        </p:nvSpPr>
        <p:spPr>
          <a:xfrm>
            <a:off x="360024" y="162022"/>
            <a:ext cx="426360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44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r>
              <a:rPr lang="en-US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</a:t>
            </a:r>
            <a:r>
              <a:rPr lang="ru-RU" sz="2844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Сущностей </a:t>
            </a:r>
            <a:r>
              <a:rPr lang="ru-RU" sz="284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Ц</a:t>
            </a:r>
            <a:r>
              <a:rPr lang="ru-RU" sz="2844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ифровизации</a:t>
            </a:r>
            <a:endParaRPr lang="ru-RU" sz="2844" dirty="0">
              <a:solidFill>
                <a:schemeClr val="bg1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80786" y="692039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09EB91C-938E-4E35-8FD0-47C1C03CB95E}"/>
              </a:ext>
            </a:extLst>
          </p:cNvPr>
          <p:cNvSpPr/>
          <p:nvPr/>
        </p:nvSpPr>
        <p:spPr>
          <a:xfrm>
            <a:off x="4181901" y="943130"/>
            <a:ext cx="29420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2. Клиенты</a:t>
            </a:r>
          </a:p>
          <a:p>
            <a:pPr algn="l"/>
            <a:endParaRPr lang="ru-RU" sz="14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Понимание клиента, Персонализация, Поддержка 24/7, Прямой доступ, Онлайн,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Self </a:t>
            </a:r>
            <a:r>
              <a:rPr lang="en-US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Service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СХ</a:t>
            </a:r>
            <a:endParaRPr lang="ru-RU" sz="1200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l"/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Как? </a:t>
            </a:r>
          </a:p>
          <a:p>
            <a:pPr algn="l"/>
            <a:r>
              <a:rPr lang="ru-RU" sz="1200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Хакатоны</a:t>
            </a:r>
            <a:r>
              <a:rPr lang="ru-RU" sz="1200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, Очереди, документы, Навыки в Алисе, Цифровые ассистенты и т.д.</a:t>
            </a:r>
            <a:endParaRPr lang="ru-RU" sz="1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8EEE6D83-6111-4845-9EE6-2E241888BFFB}"/>
              </a:ext>
            </a:extLst>
          </p:cNvPr>
          <p:cNvCxnSpPr>
            <a:cxnSpLocks/>
          </p:cNvCxnSpPr>
          <p:nvPr/>
        </p:nvCxnSpPr>
        <p:spPr>
          <a:xfrm>
            <a:off x="4261181" y="1230763"/>
            <a:ext cx="74975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" y="6772041"/>
            <a:ext cx="12191144" cy="95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356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0.00348 0.00117 0.00718 0.00182 0.01088 C 0.00208 0.01274 0.0026 0.0169 0.00312 0.01875 C 0.00338 0.01991 0.00391 0.02107 0.0043 0.022 C 0.00521 0.02894 0.00495 0.02616 0.0056 0.03542 C 0.00573 0.03913 0.00573 0.04283 0.00625 0.04653 C 0.00638 0.04838 0.00716 0.05024 0.00742 0.05209 C 0.00768 0.05394 0.00781 0.05579 0.00807 0.05764 C 0.00846 0.05996 0.00898 0.06204 0.00937 0.06436 C 0.00976 0.0669 0.01016 0.06945 0.01055 0.072 C 0.01081 0.07385 0.01094 0.0757 0.0112 0.07755 C 0.01302 0.08936 0.01211 0.0794 0.01367 0.09306 C 0.01393 0.09491 0.01406 0.097 0.01432 0.09862 C 0.01471 0.10116 0.01575 0.10556 0.01614 0.10764 C 0.01641 0.1088 0.01667 0.10973 0.0168 0.11088 C 0.01706 0.11274 0.01706 0.11459 0.01745 0.11644 C 0.0207 0.1338 0.01693 0.10857 0.01927 0.12547 C 0.01953 0.12871 0.01953 0.13218 0.01992 0.13542 C 0.02018 0.13727 0.02083 0.13913 0.02122 0.14098 C 0.02187 0.14399 0.022 0.14514 0.02239 0.14862 C 0.02266 0.15209 0.02279 0.15533 0.02305 0.15857 C 0.02318 0.16019 0.02357 0.16158 0.0237 0.1632 C 0.02396 0.16505 0.02409 0.1669 0.02435 0.16875 C 0.02448 0.16991 0.02474 0.17084 0.025 0.172 C 0.02513 0.17338 0.02539 0.175 0.02552 0.17639 C 0.02734 0.1875 0.02487 0.17038 0.02682 0.18426 C 0.02708 0.18936 0.02643 0.19491 0.02747 0.19977 C 0.02773 0.20116 0.02891 0.19769 0.0293 0.19653 C 0.02995 0.19468 0.02995 0.1926 0.0306 0.19098 C 0.03307 0.18334 0.03216 0.18727 0.03489 0.18311 C 0.03971 0.17593 0.03398 0.18311 0.03867 0.17755 C 0.03893 0.17639 0.03932 0.17153 0.04114 0.17315 C 0.0418 0.17362 0.04167 0.17524 0.0418 0.17639 C 0.04206 0.17801 0.04219 0.1794 0.04245 0.18079 C 0.04284 0.18311 0.04323 0.18542 0.04375 0.1875 C 0.04388 0.18866 0.04375 0.19051 0.04427 0.19098 L 0.04622 0.1919 C 0.04805 0.18982 0.04831 0.18913 0.05052 0.1875 C 0.05117 0.18704 0.05182 0.18681 0.05247 0.18635 C 0.05391 0.19422 0.0526 0.19445 0.05625 0.19098 C 0.0569 0.19028 0.05742 0.18936 0.05807 0.18866 C 0.05872 0.18936 0.05937 0.19005 0.05989 0.19098 C 0.06055 0.1919 0.06042 0.19399 0.0612 0.19422 C 0.0625 0.19445 0.0638 0.19098 0.06497 0.1919 L 0.06628 0.19306 " pathEditMode="relative" ptsTypes="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0.00348 0.00117 0.00718 0.00182 0.01088 C 0.00208 0.01274 0.0026 0.0169 0.00312 0.01875 C 0.00338 0.01991 0.00391 0.02107 0.0043 0.022 C 0.00521 0.02894 0.00495 0.02616 0.0056 0.03542 C 0.00573 0.03913 0.00573 0.04283 0.00625 0.04653 C 0.00638 0.04838 0.00716 0.05024 0.00742 0.05209 C 0.00768 0.05394 0.00781 0.05579 0.00807 0.05764 C 0.00846 0.05996 0.00898 0.06204 0.00937 0.06436 C 0.00976 0.0669 0.01016 0.06945 0.01055 0.072 C 0.01081 0.07385 0.01094 0.0757 0.0112 0.07755 C 0.01302 0.08936 0.01211 0.0794 0.01367 0.09306 C 0.01393 0.09491 0.01406 0.097 0.01432 0.09862 C 0.01471 0.10116 0.01575 0.10556 0.01614 0.10764 C 0.01641 0.1088 0.01667 0.10973 0.0168 0.11088 C 0.01706 0.11274 0.01706 0.11459 0.01745 0.11644 C 0.0207 0.1338 0.01693 0.10857 0.01927 0.12547 C 0.01953 0.12871 0.01953 0.13218 0.01992 0.13542 C 0.02018 0.13727 0.02083 0.13913 0.02122 0.14098 C 0.02187 0.14399 0.022 0.14514 0.02239 0.14862 C 0.02266 0.15209 0.02279 0.15533 0.02305 0.15857 C 0.02318 0.16019 0.02357 0.16158 0.0237 0.1632 C 0.02396 0.16505 0.02409 0.1669 0.02435 0.16875 C 0.02448 0.16991 0.02474 0.17084 0.025 0.172 C 0.02513 0.17338 0.02539 0.175 0.02552 0.17639 C 0.02734 0.1875 0.02487 0.17038 0.02682 0.18426 C 0.02708 0.18936 0.02643 0.19491 0.02747 0.19977 C 0.02773 0.20116 0.02891 0.19769 0.0293 0.19653 C 0.02995 0.19468 0.02995 0.1926 0.0306 0.19098 C 0.03307 0.18334 0.03216 0.18727 0.03489 0.18311 C 0.03971 0.17593 0.03398 0.18311 0.03867 0.17755 C 0.03893 0.17639 0.03932 0.17153 0.04114 0.17315 C 0.0418 0.17362 0.04167 0.17524 0.0418 0.17639 C 0.04206 0.17801 0.04219 0.1794 0.04245 0.18079 C 0.04284 0.18311 0.04323 0.18542 0.04375 0.1875 C 0.04388 0.18866 0.04375 0.19051 0.04427 0.19098 L 0.04622 0.1919 C 0.04805 0.18982 0.04831 0.18913 0.05052 0.1875 C 0.05117 0.18704 0.05182 0.18681 0.05247 0.18635 C 0.05391 0.19422 0.0526 0.19445 0.05625 0.19098 C 0.0569 0.19028 0.05742 0.18936 0.05807 0.18866 C 0.05872 0.18936 0.05937 0.19005 0.05989 0.19098 C 0.06055 0.1919 0.06042 0.19399 0.0612 0.19422 C 0.0625 0.19445 0.0638 0.19098 0.06497 0.1919 L 0.06628 0.19306 " pathEditMode="relative" ptsTypes="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2058</Words>
  <Application>Microsoft Office PowerPoint</Application>
  <PresentationFormat>Широкоэкранный</PresentationFormat>
  <Paragraphs>505</Paragraphs>
  <Slides>41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Franklin Gothic Demi Cond</vt:lpstr>
      <vt:lpstr>Franklin Gothic Medium Cond</vt:lpstr>
      <vt:lpstr>M.Video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MVideo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Джамалов Евгений Валерьевич</dc:creator>
  <cp:lastModifiedBy>Джамалов Евгений Валерьевич</cp:lastModifiedBy>
  <cp:revision>28</cp:revision>
  <dcterms:created xsi:type="dcterms:W3CDTF">2019-05-27T14:00:11Z</dcterms:created>
  <dcterms:modified xsi:type="dcterms:W3CDTF">2019-05-28T16:05:02Z</dcterms:modified>
</cp:coreProperties>
</file>