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2" r:id="rId5"/>
    <p:sldId id="260" r:id="rId6"/>
    <p:sldId id="261" r:id="rId7"/>
    <p:sldId id="264" r:id="rId8"/>
    <p:sldId id="265" r:id="rId9"/>
    <p:sldId id="266" r:id="rId10"/>
    <p:sldId id="268" r:id="rId11"/>
    <p:sldId id="269" r:id="rId12"/>
    <p:sldId id="26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Осипов Александр Вячеславович" initials="ОАВ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2" autoAdjust="0"/>
    <p:restoredTop sz="88716" autoAdjust="0"/>
  </p:normalViewPr>
  <p:slideViewPr>
    <p:cSldViewPr>
      <p:cViewPr>
        <p:scale>
          <a:sx n="75" d="100"/>
          <a:sy n="75" d="100"/>
        </p:scale>
        <p:origin x="-538" y="-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24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13D997-BF8B-4A79-9134-B4A5417ECDCF}" type="datetimeFigureOut">
              <a:rPr lang="ru-RU"/>
              <a:pPr>
                <a:defRPr/>
              </a:pPr>
              <a:t>25.06.2013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262B2E-C18D-40B1-8868-C5CF2CD61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936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54604-A3F4-498E-9067-AC3E8A52AC3F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B2F54-0D50-4B5D-8CD1-0A7339EBEC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988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44624"/>
            <a:ext cx="6635080" cy="634082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388843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spcAft>
                <a:spcPts val="600"/>
              </a:spcAft>
              <a:buClr>
                <a:schemeClr val="accent1"/>
              </a:buClr>
              <a:buSzPct val="105000"/>
              <a:buFont typeface="Calibri" pitchFamily="34" charset="0"/>
              <a:buChar char="●"/>
              <a:defRPr sz="2800"/>
            </a:lvl1pPr>
            <a:lvl2pPr marL="742950" indent="-285750">
              <a:buClr>
                <a:schemeClr val="tx2"/>
              </a:buClr>
              <a:buSzPct val="90000"/>
              <a:buFont typeface="Arial" pitchFamily="34" charset="0"/>
              <a:buChar char="■"/>
              <a:defRPr sz="2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31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1196752"/>
            <a:ext cx="7772400" cy="3240359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b="1" dirty="0" smtClean="0">
                <a:solidFill>
                  <a:schemeClr val="tx2"/>
                </a:solidFill>
              </a:rPr>
              <a:t>Click to edit Master title style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1371600" y="4581128"/>
            <a:ext cx="6400800" cy="1057672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1"/>
                </a:solidFill>
              </a:rPr>
              <a:t>Click to edit Master subtitle style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k6.eos.ru/" TargetMode="External"/><Relationship Id="rId2" Type="http://schemas.openxmlformats.org/officeDocument/2006/relationships/hyperlink" Target="http://www.eos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market@eos.ru" TargetMode="External"/><Relationship Id="rId5" Type="http://schemas.openxmlformats.org/officeDocument/2006/relationships/hyperlink" Target="mailto:pk6@eos.ru" TargetMode="External"/><Relationship Id="rId4" Type="http://schemas.openxmlformats.org/officeDocument/2006/relationships/hyperlink" Target="mailto:antoshechkina@eos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579296" cy="374441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sz="4000" b="1" dirty="0">
                <a:solidFill>
                  <a:schemeClr val="tx2"/>
                </a:solidFill>
              </a:rPr>
              <a:t>Межкорпоративное взаимодействие</a:t>
            </a:r>
            <a:br>
              <a:rPr lang="ru-RU" sz="4000" b="1" dirty="0">
                <a:solidFill>
                  <a:schemeClr val="tx2"/>
                </a:solidFill>
              </a:rPr>
            </a:br>
            <a:r>
              <a:rPr lang="ru-RU" sz="4000" b="1" dirty="0">
                <a:solidFill>
                  <a:schemeClr val="tx2"/>
                </a:solidFill>
              </a:rPr>
              <a:t> и хранение электронных документов – задачи и решения  </a:t>
            </a:r>
            <a:br>
              <a:rPr lang="ru-RU" sz="4000" b="1" dirty="0">
                <a:solidFill>
                  <a:schemeClr val="tx2"/>
                </a:solidFill>
              </a:rPr>
            </a:br>
            <a:r>
              <a:rPr lang="ru-RU" sz="4000" b="1" dirty="0">
                <a:solidFill>
                  <a:schemeClr val="tx2"/>
                </a:solidFill>
              </a:rPr>
              <a:t/>
            </a:r>
            <a:br>
              <a:rPr lang="ru-RU" sz="4000" b="1" dirty="0">
                <a:solidFill>
                  <a:schemeClr val="tx2"/>
                </a:solidFill>
              </a:rPr>
            </a:br>
            <a:r>
              <a:rPr lang="ru-RU" sz="4000" b="1" dirty="0" smtClean="0">
                <a:solidFill>
                  <a:schemeClr val="tx2"/>
                </a:solidFill>
              </a:rPr>
              <a:t>Работы</a:t>
            </a:r>
            <a:r>
              <a:rPr lang="en-US" sz="4000" b="1" dirty="0" smtClean="0">
                <a:solidFill>
                  <a:schemeClr val="tx2"/>
                </a:solidFill>
              </a:rPr>
              <a:t> </a:t>
            </a:r>
            <a:r>
              <a:rPr lang="ru-RU" sz="4000" b="1" dirty="0" smtClean="0">
                <a:solidFill>
                  <a:schemeClr val="tx2"/>
                </a:solidFill>
              </a:rPr>
              <a:t>по </a:t>
            </a:r>
            <a:r>
              <a:rPr lang="ru-RU" sz="4000" b="1" dirty="0">
                <a:solidFill>
                  <a:schemeClr val="tx2"/>
                </a:solidFill>
              </a:rPr>
              <a:t>стандартизации</a:t>
            </a:r>
            <a:endParaRPr lang="ru-RU" sz="4000" b="1" dirty="0" smtClean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5013176"/>
            <a:ext cx="8023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/>
              <a:t>Антошечкина</a:t>
            </a:r>
            <a:r>
              <a:rPr lang="ru-RU" b="1" dirty="0"/>
              <a:t> Елена</a:t>
            </a:r>
          </a:p>
          <a:p>
            <a:r>
              <a:rPr lang="ru-RU" dirty="0"/>
              <a:t>Начальник отдела анализа и методологии</a:t>
            </a:r>
          </a:p>
          <a:p>
            <a:r>
              <a:rPr lang="ru-RU" dirty="0"/>
              <a:t>Ответственный секретарь </a:t>
            </a:r>
            <a:r>
              <a:rPr lang="ru-RU" dirty="0" smtClean="0"/>
              <a:t>ПК6 ТК 459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372200" y="6505599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25 июня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2013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Москва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504" y="0"/>
            <a:ext cx="1944216" cy="7058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44624"/>
            <a:ext cx="6839024" cy="634082"/>
          </a:xfrm>
        </p:spPr>
        <p:txBody>
          <a:bodyPr/>
          <a:lstStyle/>
          <a:p>
            <a:r>
              <a:rPr lang="ru-RU" dirty="0"/>
              <a:t>ГОСТ Р 54471-2011/</a:t>
            </a:r>
            <a:r>
              <a:rPr lang="en-US" dirty="0"/>
              <a:t>ISO/TR 15801:2009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21792" y="1001912"/>
            <a:ext cx="8568952" cy="518457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05000"/>
              <a:buFont typeface="Calibri" pitchFamily="34" charset="0"/>
              <a:buChar char="●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1" dirty="0">
                <a:solidFill>
                  <a:schemeClr val="accent1">
                    <a:lumMod val="75000"/>
                  </a:schemeClr>
                </a:solidFill>
              </a:rPr>
              <a:t>«Системы электронного документооборота. Управление документацией. Информация, сохраняемая в электронном виде. Рекомендации по обеспечению достоверности и надежности</a:t>
            </a: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</a:p>
          <a:p>
            <a:pPr marL="0" indent="0">
              <a:buNone/>
            </a:pPr>
            <a:r>
              <a:rPr lang="ru-RU" sz="1700" dirty="0"/>
              <a:t>(прямое применение технического отчета </a:t>
            </a:r>
            <a:r>
              <a:rPr lang="en-US" sz="1700" dirty="0" smtClean="0"/>
              <a:t>ISO/TR </a:t>
            </a:r>
            <a:r>
              <a:rPr lang="en-US" sz="1700" dirty="0"/>
              <a:t>15801:2009 Document management </a:t>
            </a:r>
            <a:r>
              <a:rPr lang="ru-RU" sz="1700" dirty="0" smtClean="0"/>
              <a:t>–</a:t>
            </a:r>
            <a:r>
              <a:rPr lang="en-US" sz="1700" dirty="0" smtClean="0"/>
              <a:t> </a:t>
            </a:r>
            <a:r>
              <a:rPr lang="en-US" sz="1700" dirty="0"/>
              <a:t>Information stored electronically - Recommendations for trustworthiness and reliability</a:t>
            </a:r>
            <a:r>
              <a:rPr lang="ru-RU" sz="1700" dirty="0" smtClean="0"/>
              <a:t>) </a:t>
            </a:r>
            <a:endParaRPr lang="ru-RU" sz="1700" dirty="0"/>
          </a:p>
          <a:p>
            <a:pPr marL="0" indent="0">
              <a:buNone/>
            </a:pPr>
            <a:r>
              <a:rPr lang="ru-RU" sz="1700" dirty="0"/>
              <a:t>Объект стандартизации – система управления документами и </a:t>
            </a:r>
            <a:r>
              <a:rPr lang="ru-RU" sz="1700" dirty="0" smtClean="0"/>
              <a:t>информацией</a:t>
            </a:r>
            <a:endParaRPr lang="ru-RU" sz="1700" dirty="0"/>
          </a:p>
          <a:p>
            <a:pPr marL="0" indent="0">
              <a:buNone/>
            </a:pPr>
            <a:endParaRPr lang="ru-RU" sz="1700" dirty="0" smtClean="0"/>
          </a:p>
          <a:p>
            <a:pPr marL="0" indent="0">
              <a:buNone/>
            </a:pPr>
            <a:r>
              <a:rPr lang="ru-RU" sz="1700" dirty="0" smtClean="0"/>
              <a:t>Содержит рекомендации, позволяющие обеспечивать </a:t>
            </a:r>
            <a:r>
              <a:rPr lang="ru-RU" sz="1700" dirty="0"/>
              <a:t>и доказывать целостность и аутентичность хранимой </a:t>
            </a:r>
            <a:r>
              <a:rPr lang="ru-RU" sz="1700" dirty="0" smtClean="0"/>
              <a:t>информации</a:t>
            </a:r>
          </a:p>
          <a:p>
            <a:pPr marL="0" indent="0">
              <a:buNone/>
            </a:pPr>
            <a:endParaRPr lang="ru-RU" sz="1700" dirty="0" smtClean="0"/>
          </a:p>
          <a:p>
            <a:pPr marL="0" indent="0">
              <a:buNone/>
            </a:pPr>
            <a:r>
              <a:rPr lang="ru-RU" sz="1700" dirty="0" smtClean="0"/>
              <a:t>Описывает </a:t>
            </a:r>
            <a:r>
              <a:rPr lang="ru-RU" sz="1700" dirty="0"/>
              <a:t>меры и средства, с помощью которых </a:t>
            </a:r>
            <a:r>
              <a:rPr lang="ru-RU" sz="1700" dirty="0" smtClean="0"/>
              <a:t>можно </a:t>
            </a:r>
            <a:r>
              <a:rPr lang="ru-RU" sz="1700" dirty="0"/>
              <a:t>продемонстрировать, </a:t>
            </a:r>
            <a:r>
              <a:rPr lang="ru-RU" sz="1700" dirty="0" smtClean="0"/>
              <a:t>что </a:t>
            </a:r>
            <a:r>
              <a:rPr lang="ru-RU" sz="1700" dirty="0"/>
              <a:t>хранимая в </a:t>
            </a:r>
            <a:r>
              <a:rPr lang="ru-RU" sz="1700" dirty="0" smtClean="0"/>
              <a:t>системе информация </a:t>
            </a:r>
            <a:r>
              <a:rPr lang="ru-RU" sz="1700" dirty="0"/>
              <a:t>не изменилась с момента её создания в </a:t>
            </a:r>
            <a:r>
              <a:rPr lang="ru-RU" sz="1700" dirty="0" smtClean="0"/>
              <a:t>системе, </a:t>
            </a:r>
            <a:r>
              <a:rPr lang="ru-RU" sz="1700" dirty="0"/>
              <a:t>что </a:t>
            </a:r>
            <a:r>
              <a:rPr lang="ru-RU" sz="1700" dirty="0" smtClean="0"/>
              <a:t>она надёжно </a:t>
            </a:r>
            <a:r>
              <a:rPr lang="ru-RU" sz="1700" dirty="0"/>
              <a:t>и устойчиво </a:t>
            </a:r>
            <a:r>
              <a:rPr lang="ru-RU" sz="1700" dirty="0" smtClean="0"/>
              <a:t>воспроизводится</a:t>
            </a:r>
          </a:p>
          <a:p>
            <a:pPr marL="0" indent="0">
              <a:buNone/>
            </a:pPr>
            <a:endParaRPr lang="ru-RU" sz="1700" dirty="0" smtClean="0"/>
          </a:p>
          <a:p>
            <a:pPr marL="0" indent="0">
              <a:buNone/>
            </a:pPr>
            <a:r>
              <a:rPr lang="ru-RU" sz="1700" dirty="0"/>
              <a:t>Способствует принятию электронных документов и информации в качестве доказательств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550665" cy="58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63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504" y="0"/>
            <a:ext cx="1944216" cy="7058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44624"/>
            <a:ext cx="6839024" cy="634082"/>
          </a:xfrm>
        </p:spPr>
        <p:txBody>
          <a:bodyPr/>
          <a:lstStyle/>
          <a:p>
            <a:r>
              <a:rPr lang="ru-RU" dirty="0"/>
              <a:t>ГОСТ Р 54989-2012/</a:t>
            </a:r>
            <a:r>
              <a:rPr lang="en-US" dirty="0"/>
              <a:t>ISO/TR 18492:2005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21792" y="1001912"/>
            <a:ext cx="8568952" cy="518457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05000"/>
              <a:buFont typeface="Calibri" pitchFamily="34" charset="0"/>
              <a:buChar char="●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1" dirty="0">
                <a:solidFill>
                  <a:schemeClr val="accent1">
                    <a:lumMod val="75000"/>
                  </a:schemeClr>
                </a:solidFill>
              </a:rPr>
              <a:t>«Обеспечение долговременной сохранности электронных документов</a:t>
            </a: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</a:p>
          <a:p>
            <a:pPr marL="0" indent="0">
              <a:buNone/>
            </a:pPr>
            <a:r>
              <a:rPr lang="ru-RU" sz="1700" dirty="0"/>
              <a:t>(прямое применение технического </a:t>
            </a:r>
            <a:r>
              <a:rPr lang="ru-RU" sz="1700" dirty="0" smtClean="0"/>
              <a:t>отчета ISO/TR </a:t>
            </a:r>
            <a:r>
              <a:rPr lang="ru-RU" sz="1700" dirty="0"/>
              <a:t>18492:2005 </a:t>
            </a:r>
            <a:r>
              <a:rPr lang="ru-RU" sz="1700" dirty="0" err="1"/>
              <a:t>Long-term</a:t>
            </a:r>
            <a:r>
              <a:rPr lang="ru-RU" sz="1700" dirty="0"/>
              <a:t> </a:t>
            </a:r>
            <a:r>
              <a:rPr lang="ru-RU" sz="1700" dirty="0" err="1"/>
              <a:t>preservation</a:t>
            </a:r>
            <a:r>
              <a:rPr lang="ru-RU" sz="1700" dirty="0"/>
              <a:t> </a:t>
            </a:r>
            <a:r>
              <a:rPr lang="ru-RU" sz="1700" dirty="0" err="1"/>
              <a:t>of</a:t>
            </a:r>
            <a:r>
              <a:rPr lang="ru-RU" sz="1700" dirty="0"/>
              <a:t> </a:t>
            </a:r>
            <a:r>
              <a:rPr lang="ru-RU" sz="1700" dirty="0" err="1"/>
              <a:t>electronic</a:t>
            </a:r>
            <a:r>
              <a:rPr lang="ru-RU" sz="1700" dirty="0"/>
              <a:t> </a:t>
            </a:r>
            <a:r>
              <a:rPr lang="ru-RU" sz="1700" dirty="0" err="1"/>
              <a:t>document-based</a:t>
            </a:r>
            <a:r>
              <a:rPr lang="ru-RU" sz="1700" dirty="0"/>
              <a:t> </a:t>
            </a:r>
            <a:r>
              <a:rPr lang="ru-RU" sz="1700" dirty="0" err="1"/>
              <a:t>information</a:t>
            </a:r>
            <a:r>
              <a:rPr lang="ru-RU" sz="1700" dirty="0"/>
              <a:t>) </a:t>
            </a:r>
          </a:p>
          <a:p>
            <a:pPr marL="0" indent="0">
              <a:buNone/>
            </a:pPr>
            <a:endParaRPr lang="ru-RU" sz="1700" dirty="0" smtClean="0"/>
          </a:p>
          <a:p>
            <a:pPr marL="0" indent="0">
              <a:buNone/>
            </a:pPr>
            <a:r>
              <a:rPr lang="ru-RU" sz="1700" dirty="0" smtClean="0"/>
              <a:t>Объект </a:t>
            </a:r>
            <a:r>
              <a:rPr lang="ru-RU" sz="1700" dirty="0"/>
              <a:t>стандартизации – система управления документами и </a:t>
            </a:r>
            <a:r>
              <a:rPr lang="ru-RU" sz="1700" dirty="0" smtClean="0"/>
              <a:t>информацией</a:t>
            </a:r>
            <a:endParaRPr lang="ru-RU" sz="1700" dirty="0"/>
          </a:p>
          <a:p>
            <a:pPr marL="0" indent="0">
              <a:buNone/>
            </a:pPr>
            <a:endParaRPr lang="ru-RU" sz="1700" dirty="0" smtClean="0"/>
          </a:p>
          <a:p>
            <a:pPr marL="0" indent="0">
              <a:buNone/>
            </a:pPr>
            <a:r>
              <a:rPr lang="ru-RU" sz="1700" dirty="0" smtClean="0"/>
              <a:t>Содержит рекомендации </a:t>
            </a:r>
            <a:r>
              <a:rPr lang="ru-RU" sz="1700" dirty="0"/>
              <a:t>по обеспечению долговременной сохранности и возможности воспроизведения электронных документов </a:t>
            </a:r>
            <a:r>
              <a:rPr lang="ru-RU" sz="1700" dirty="0" smtClean="0"/>
              <a:t>в </a:t>
            </a:r>
            <a:r>
              <a:rPr lang="ru-RU" sz="1700" dirty="0"/>
              <a:t>случаях, когда срок </a:t>
            </a:r>
            <a:r>
              <a:rPr lang="ru-RU" sz="1700" dirty="0" smtClean="0"/>
              <a:t>их хранения превышает </a:t>
            </a:r>
            <a:r>
              <a:rPr lang="ru-RU" sz="1700" dirty="0"/>
              <a:t>расчетный срок использования аппаратных и программных </a:t>
            </a:r>
            <a:r>
              <a:rPr lang="ru-RU" sz="1700" dirty="0" smtClean="0"/>
              <a:t>средств</a:t>
            </a:r>
            <a:endParaRPr lang="ru-RU" sz="1700" dirty="0"/>
          </a:p>
          <a:p>
            <a:pPr marL="0" indent="0">
              <a:buNone/>
            </a:pPr>
            <a:endParaRPr lang="ru-RU" sz="1700" dirty="0" smtClean="0"/>
          </a:p>
          <a:p>
            <a:pPr marL="0" indent="0">
              <a:buNone/>
            </a:pPr>
            <a:r>
              <a:rPr lang="ru-RU" sz="1700" dirty="0" smtClean="0"/>
              <a:t>Рассматривает </a:t>
            </a:r>
            <a:r>
              <a:rPr lang="ru-RU" sz="1700" dirty="0"/>
              <a:t>обновление носителей информации, </a:t>
            </a:r>
            <a:r>
              <a:rPr lang="ru-RU" sz="1700" dirty="0" smtClean="0"/>
              <a:t>переформатирование, копирование информации, миграцию </a:t>
            </a:r>
            <a:r>
              <a:rPr lang="ru-RU" sz="1700" dirty="0"/>
              <a:t>на более совершенную технологическую </a:t>
            </a:r>
            <a:r>
              <a:rPr lang="ru-RU" sz="1700" dirty="0" smtClean="0"/>
              <a:t>платформу</a:t>
            </a:r>
          </a:p>
          <a:p>
            <a:pPr marL="0" indent="0">
              <a:buNone/>
            </a:pPr>
            <a:endParaRPr lang="ru-RU" sz="1700" dirty="0"/>
          </a:p>
          <a:p>
            <a:pPr marL="0" indent="0">
              <a:buNone/>
            </a:pPr>
            <a:r>
              <a:rPr lang="ru-RU" sz="1700" dirty="0"/>
              <a:t>Способствует принятию электронных документов и информации в качестве доказательств</a:t>
            </a:r>
          </a:p>
          <a:p>
            <a:pPr marL="0" indent="0">
              <a:buNone/>
            </a:pPr>
            <a:endParaRPr lang="ru-RU" sz="1700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550665" cy="58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14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08912" cy="634082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8843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dirty="0" err="1"/>
              <a:t>Антошечкина</a:t>
            </a:r>
            <a:r>
              <a:rPr lang="ru-RU" dirty="0"/>
              <a:t> Елена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>
                <a:solidFill>
                  <a:schemeClr val="tx2"/>
                </a:solidFill>
              </a:rPr>
              <a:t>ЭЛЕКТРОННЫЕ ОФИСНЫЕ СИСТЕМЫ</a:t>
            </a:r>
          </a:p>
          <a:p>
            <a:pPr marL="0" indent="0" algn="ctr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u="sng" dirty="0">
                <a:solidFill>
                  <a:schemeClr val="tx2"/>
                </a:solidFill>
                <a:hlinkClick r:id="rId2"/>
              </a:rPr>
              <a:t>WWW.EOS.RU</a:t>
            </a:r>
            <a:r>
              <a:rPr lang="ru-RU" dirty="0"/>
              <a:t>, </a:t>
            </a:r>
            <a:r>
              <a:rPr lang="ru-RU" u="sng" dirty="0">
                <a:solidFill>
                  <a:schemeClr val="tx2"/>
                </a:solidFill>
                <a:hlinkClick r:id="rId3"/>
              </a:rPr>
              <a:t>www.pk6.eos.ru</a:t>
            </a:r>
            <a:endParaRPr lang="ru-RU" u="sng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E-mail: </a:t>
            </a:r>
            <a:r>
              <a:rPr lang="en-US" dirty="0" smtClean="0">
                <a:hlinkClick r:id="rId4"/>
              </a:rPr>
              <a:t>antoshechkina@eos.ru</a:t>
            </a:r>
            <a:endParaRPr lang="ru-RU" dirty="0" smtClean="0"/>
          </a:p>
          <a:p>
            <a:pPr marL="0" indent="0" algn="ctr">
              <a:buNone/>
            </a:pPr>
            <a:r>
              <a:rPr lang="en-US" dirty="0" smtClean="0">
                <a:hlinkClick r:id="rId5"/>
              </a:rPr>
              <a:t>pk6@eos.ru</a:t>
            </a:r>
            <a:endParaRPr lang="en-US" dirty="0" smtClean="0"/>
          </a:p>
          <a:p>
            <a:pPr marL="0" indent="0" algn="ctr">
              <a:buNone/>
            </a:pPr>
            <a:r>
              <a:rPr lang="ru-RU" dirty="0" smtClean="0">
                <a:hlinkClick r:id="rId6"/>
              </a:rPr>
              <a:t>market@eos.ru</a:t>
            </a: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107113,  Москва, ул. </a:t>
            </a:r>
            <a:r>
              <a:rPr lang="ru-RU" dirty="0" err="1"/>
              <a:t>Шумкина</a:t>
            </a:r>
            <a:r>
              <a:rPr lang="ru-RU" dirty="0"/>
              <a:t>, д. 20 стр.1</a:t>
            </a:r>
          </a:p>
          <a:p>
            <a:pPr marL="0" indent="0" algn="ctr">
              <a:buNone/>
            </a:pPr>
            <a:r>
              <a:rPr lang="ru-RU" dirty="0"/>
              <a:t>Телефон: +7 (495) 221-24-31</a:t>
            </a:r>
          </a:p>
        </p:txBody>
      </p:sp>
    </p:spTree>
    <p:extLst>
      <p:ext uri="{BB962C8B-B14F-4D97-AF65-F5344CB8AC3E}">
        <p14:creationId xmlns:p14="http://schemas.microsoft.com/office/powerpoint/2010/main" val="266419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Компания ЭОС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075240" cy="223224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Создана  в 1994 году</a:t>
            </a:r>
          </a:p>
          <a:p>
            <a:r>
              <a:rPr lang="ru-RU" dirty="0"/>
              <a:t>Область работ: управление документами и информацией</a:t>
            </a:r>
          </a:p>
          <a:p>
            <a:r>
              <a:rPr lang="ru-RU" dirty="0"/>
              <a:t>Профиль: </a:t>
            </a:r>
          </a:p>
          <a:p>
            <a:pPr lvl="1"/>
            <a:r>
              <a:rPr lang="ru-RU" dirty="0"/>
              <a:t>разработка и внедрение систем автоматизации</a:t>
            </a:r>
          </a:p>
          <a:p>
            <a:pPr lvl="1"/>
            <a:r>
              <a:rPr lang="ru-RU" dirty="0"/>
              <a:t>аналитика и консалтинг</a:t>
            </a:r>
          </a:p>
          <a:p>
            <a:pPr lvl="1"/>
            <a:r>
              <a:rPr lang="ru-RU" dirty="0" smtClean="0"/>
              <a:t>стандартизация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67544" y="3361184"/>
            <a:ext cx="8352928" cy="316835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5000"/>
              <a:buFont typeface="Calibri" pitchFamily="34" charset="0"/>
              <a:buChar char="●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  <a:buSzPct val="75000"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6000</a:t>
            </a:r>
            <a:r>
              <a:rPr lang="ru-RU" dirty="0"/>
              <a:t> заказчиков, </a:t>
            </a:r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550 000 </a:t>
            </a:r>
            <a:r>
              <a:rPr lang="ru-RU" dirty="0"/>
              <a:t>клиентских рабочих мест</a:t>
            </a:r>
          </a:p>
          <a:p>
            <a:pPr>
              <a:spcAft>
                <a:spcPts val="600"/>
              </a:spcAft>
              <a:buSzPct val="75000"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29</a:t>
            </a:r>
            <a:r>
              <a:rPr lang="ru-RU" dirty="0"/>
              <a:t> субъектов  РФ используют продукты ЭОС в качестве базовых</a:t>
            </a:r>
          </a:p>
          <a:p>
            <a:pPr>
              <a:spcAft>
                <a:spcPts val="600"/>
              </a:spcAft>
            </a:pPr>
            <a:r>
              <a:rPr lang="ru-RU" dirty="0"/>
              <a:t>Решения «под ключ», полный комплекс услуг (информационное обследование, разработка, внедрение, сопровождение), включая консультационные услуги</a:t>
            </a:r>
          </a:p>
          <a:p>
            <a:pPr>
              <a:spcAft>
                <a:spcPts val="600"/>
              </a:spcAft>
              <a:buSzPct val="75000"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260</a:t>
            </a:r>
            <a:r>
              <a:rPr lang="ru-RU" dirty="0"/>
              <a:t> партнеров в России и странах СНГ (Украина, Белоруссия, Казахстан)</a:t>
            </a:r>
          </a:p>
        </p:txBody>
      </p:sp>
    </p:spTree>
    <p:extLst>
      <p:ext uri="{BB962C8B-B14F-4D97-AF65-F5344CB8AC3E}">
        <p14:creationId xmlns:p14="http://schemas.microsoft.com/office/powerpoint/2010/main" val="69228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75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tandart1c.ru/images/event_images/e.doc.Kazan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064"/>
          <a:stretch/>
        </p:blipFill>
        <p:spPr bwMode="auto">
          <a:xfrm>
            <a:off x="0" y="1484784"/>
            <a:ext cx="3642269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Продукты ЭОС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0" y="1052736"/>
            <a:ext cx="5770984" cy="5184576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900"/>
              </a:spcBef>
              <a:buSzPct val="90000"/>
            </a:pPr>
            <a:r>
              <a:rPr lang="ru-RU" dirty="0"/>
              <a:t>Система электронного документооборота и автоматизации работы предприятия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ДЕЛО</a:t>
            </a:r>
          </a:p>
          <a:p>
            <a:pPr>
              <a:spcBef>
                <a:spcPts val="900"/>
              </a:spcBef>
              <a:buSzPct val="90000"/>
            </a:pPr>
            <a:r>
              <a:rPr lang="ru-RU" dirty="0"/>
              <a:t>Корпоративный документальный сервер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eDocLib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900"/>
              </a:spcBef>
              <a:buSzPct val="90000"/>
            </a:pPr>
            <a:r>
              <a:rPr lang="ru-RU" dirty="0"/>
              <a:t>Электронный документооборот и управление контентом на платформе Microsoft </a:t>
            </a:r>
            <a:r>
              <a:rPr lang="ru-RU" dirty="0" err="1"/>
              <a:t>Office</a:t>
            </a:r>
            <a:r>
              <a:rPr lang="ru-RU" dirty="0"/>
              <a:t> SharePoint </a:t>
            </a:r>
            <a:r>
              <a:rPr lang="ru-RU" dirty="0" err="1"/>
              <a:t>Server</a:t>
            </a:r>
            <a:r>
              <a:rPr lang="ru-RU" dirty="0"/>
              <a:t> 2010 «</a:t>
            </a:r>
            <a:r>
              <a:rPr lang="ru-RU" dirty="0" err="1"/>
              <a:t>Enterprise</a:t>
            </a:r>
            <a:r>
              <a:rPr lang="ru-RU" dirty="0"/>
              <a:t> </a:t>
            </a:r>
            <a:r>
              <a:rPr lang="ru-RU" dirty="0" err="1"/>
              <a:t>Office</a:t>
            </a:r>
            <a:r>
              <a:rPr lang="ru-RU" dirty="0"/>
              <a:t> </a:t>
            </a:r>
            <a:r>
              <a:rPr lang="ru-RU" dirty="0" err="1"/>
              <a:t>Solution</a:t>
            </a:r>
            <a:r>
              <a:rPr lang="ru-RU" dirty="0"/>
              <a:t> for SharePoint»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EOS for SharePoint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>
              <a:spcBef>
                <a:spcPts val="900"/>
              </a:spcBef>
              <a:buSzPct val="90000"/>
            </a:pPr>
            <a:r>
              <a:rPr lang="ru-RU" dirty="0"/>
              <a:t>Система автоматизации учета </a:t>
            </a:r>
            <a:r>
              <a:rPr lang="ru-RU" dirty="0" smtClean="0"/>
              <a:t>архивных дел и документов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АРХИВНОЕ ДЕЛО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900"/>
              </a:spcBef>
              <a:buSzPct val="90000"/>
            </a:pPr>
            <a:r>
              <a:rPr lang="ru-RU" dirty="0"/>
              <a:t>Система автоматизации </a:t>
            </a:r>
            <a:r>
              <a:rPr lang="ru-RU" dirty="0" smtClean="0"/>
              <a:t>кадрового учета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КАДРЫ</a:t>
            </a:r>
          </a:p>
          <a:p>
            <a:pPr>
              <a:spcBef>
                <a:spcPts val="900"/>
              </a:spcBef>
              <a:buSzPct val="90000"/>
            </a:pPr>
            <a:r>
              <a:rPr lang="ru-RU" dirty="0" smtClean="0"/>
              <a:t>Система </a:t>
            </a:r>
            <a:r>
              <a:rPr lang="ru-RU" dirty="0"/>
              <a:t>криптографического обеспечения прикладного ПО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КАРМА</a:t>
            </a:r>
          </a:p>
          <a:p>
            <a:pPr>
              <a:spcBef>
                <a:spcPts val="900"/>
              </a:spcBef>
              <a:buSzPct val="90000"/>
            </a:pPr>
            <a:r>
              <a:rPr lang="ru-RU" dirty="0"/>
              <a:t>Программная надстройка 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EDSIGN</a:t>
            </a:r>
            <a:r>
              <a:rPr lang="ru-RU" dirty="0"/>
              <a:t> для Microsoft WORD</a:t>
            </a:r>
          </a:p>
        </p:txBody>
      </p:sp>
    </p:spTree>
    <p:extLst>
      <p:ext uri="{BB962C8B-B14F-4D97-AF65-F5344CB8AC3E}">
        <p14:creationId xmlns:p14="http://schemas.microsoft.com/office/powerpoint/2010/main" val="225545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bmisoftware.co.uk/wp-content/uploads/2012/06/Mobile-Solutio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4"/>
          <a:stretch/>
        </p:blipFill>
        <p:spPr bwMode="auto">
          <a:xfrm>
            <a:off x="0" y="1556792"/>
            <a:ext cx="306653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Продукты ЭОС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1800" y="1052736"/>
            <a:ext cx="6131024" cy="518457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900"/>
              </a:spcBef>
              <a:buSzPct val="90000"/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МОБИЛЬНЫЕ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РЕШЕНИЯ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900"/>
              </a:spcBef>
              <a:buSzPct val="90000"/>
            </a:pPr>
            <a:r>
              <a:rPr lang="ru-RU" sz="2400" dirty="0"/>
              <a:t>Решение для </a:t>
            </a:r>
            <a:r>
              <a:rPr lang="ru-RU" sz="2400" dirty="0" err="1"/>
              <a:t>Windows</a:t>
            </a:r>
            <a:r>
              <a:rPr lang="ru-RU" sz="2400" dirty="0"/>
              <a:t> 7 и </a:t>
            </a:r>
            <a:r>
              <a:rPr lang="ru-RU" sz="2400" dirty="0" err="1"/>
              <a:t>Windows</a:t>
            </a:r>
            <a:r>
              <a:rPr lang="ru-RU" sz="2400" dirty="0"/>
              <a:t> 8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АРМ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Руководителя</a:t>
            </a:r>
          </a:p>
          <a:p>
            <a:pPr>
              <a:spcBef>
                <a:spcPts val="900"/>
              </a:spcBef>
              <a:buSzPct val="90000"/>
            </a:pPr>
            <a:r>
              <a:rPr lang="ru-RU" sz="2400" dirty="0"/>
              <a:t>Решение для </a:t>
            </a:r>
            <a:r>
              <a:rPr lang="ru-RU" sz="2400" dirty="0" err="1"/>
              <a:t>iPad</a:t>
            </a:r>
            <a:r>
              <a:rPr lang="ru-RU" sz="2400" dirty="0"/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iEOS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900"/>
              </a:spcBef>
              <a:buSzPct val="90000"/>
            </a:pPr>
            <a:r>
              <a:rPr lang="ru-RU" sz="2400" dirty="0"/>
              <a:t>Решение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Мобильный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кабинет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spcBef>
                <a:spcPts val="900"/>
              </a:spcBef>
              <a:buSzPct val="90000"/>
              <a:buNone/>
            </a:pPr>
            <a:endParaRPr lang="en-US" sz="2400" dirty="0" smtClean="0"/>
          </a:p>
          <a:p>
            <a:pPr marL="0" indent="0" algn="ctr">
              <a:spcBef>
                <a:spcPts val="900"/>
              </a:spcBef>
              <a:buSzPct val="90000"/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МЕЖВЕДОМСТВЕННОЕ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ВЗАИМОДЕЙСТВИЕ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900"/>
              </a:spcBef>
              <a:buSzPct val="90000"/>
            </a:pPr>
            <a:r>
              <a:rPr lang="ru-RU" sz="2400" dirty="0"/>
              <a:t>Взаимодействие с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МЭДО</a:t>
            </a:r>
          </a:p>
          <a:p>
            <a:pPr>
              <a:spcBef>
                <a:spcPts val="900"/>
              </a:spcBef>
              <a:buSzPct val="90000"/>
            </a:pPr>
            <a:r>
              <a:rPr lang="ru-RU" sz="2400" dirty="0"/>
              <a:t>Взаимодействие со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СМЭВ</a:t>
            </a:r>
          </a:p>
        </p:txBody>
      </p:sp>
    </p:spTree>
    <p:extLst>
      <p:ext uri="{BB962C8B-B14F-4D97-AF65-F5344CB8AC3E}">
        <p14:creationId xmlns:p14="http://schemas.microsoft.com/office/powerpoint/2010/main" val="256387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504" y="0"/>
            <a:ext cx="1944216" cy="7058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Стандартизация – создание ПК6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900" y="692696"/>
            <a:ext cx="8229600" cy="136815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2008 год </a:t>
            </a:r>
            <a:r>
              <a:rPr lang="en-US" dirty="0" smtClean="0"/>
              <a:t>–</a:t>
            </a:r>
            <a:r>
              <a:rPr lang="ru-RU" dirty="0" smtClean="0"/>
              <a:t> </a:t>
            </a:r>
            <a:r>
              <a:rPr lang="ru-RU" dirty="0"/>
              <a:t>решением </a:t>
            </a:r>
            <a:r>
              <a:rPr lang="ru-RU" dirty="0" err="1"/>
              <a:t>Ростехрегулирования</a:t>
            </a:r>
            <a:r>
              <a:rPr lang="ru-RU" dirty="0"/>
              <a:t> при ТК 459 на базе ЭОС создан технический подкомитет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(ПК6) </a:t>
            </a:r>
            <a:r>
              <a:rPr lang="ru-RU" dirty="0"/>
              <a:t>по стандартизации «Жизненный цикл электронного документооборота» </a:t>
            </a:r>
          </a:p>
          <a:p>
            <a:pPr marL="0" indent="0" algn="ctr">
              <a:buNone/>
            </a:pPr>
            <a:r>
              <a:rPr lang="ru-RU" b="1" u="sng" dirty="0">
                <a:solidFill>
                  <a:schemeClr val="accent1">
                    <a:lumMod val="75000"/>
                  </a:schemeClr>
                </a:solidFill>
              </a:rPr>
              <a:t>www.pk6.eos.ru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68288" y="2060848"/>
            <a:ext cx="8784976" cy="446449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05000"/>
              <a:buFont typeface="Calibri" pitchFamily="34" charset="0"/>
              <a:buChar char="●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550" b="1" dirty="0">
                <a:solidFill>
                  <a:schemeClr val="accent1">
                    <a:lumMod val="75000"/>
                  </a:schemeClr>
                </a:solidFill>
              </a:rPr>
              <a:t>Цель ПК 6  </a:t>
            </a:r>
            <a:r>
              <a:rPr lang="en-US" sz="1550" b="1" dirty="0" smtClean="0"/>
              <a:t>–</a:t>
            </a:r>
            <a:r>
              <a:rPr lang="ru-RU" sz="1550" b="1" dirty="0" smtClean="0"/>
              <a:t> развитие и совершенствование национальной нормативной базы, повышение </a:t>
            </a:r>
            <a:r>
              <a:rPr lang="ru-RU" sz="1550" b="1" dirty="0"/>
              <a:t>эффективности работ по </a:t>
            </a:r>
            <a:r>
              <a:rPr lang="ru-RU" sz="1550" b="1" dirty="0" smtClean="0"/>
              <a:t>стандартизации в области электронного документооборота</a:t>
            </a:r>
          </a:p>
          <a:p>
            <a:pPr marL="0" indent="0">
              <a:buNone/>
            </a:pPr>
            <a:r>
              <a:rPr lang="ru-RU" sz="1550" b="1" dirty="0" smtClean="0">
                <a:solidFill>
                  <a:schemeClr val="accent1">
                    <a:lumMod val="75000"/>
                  </a:schemeClr>
                </a:solidFill>
              </a:rPr>
              <a:t>Основные </a:t>
            </a:r>
            <a:r>
              <a:rPr lang="ru-RU" sz="1550" b="1" dirty="0">
                <a:solidFill>
                  <a:schemeClr val="accent1">
                    <a:lumMod val="75000"/>
                  </a:schemeClr>
                </a:solidFill>
              </a:rPr>
              <a:t>направления работ </a:t>
            </a:r>
            <a:r>
              <a:rPr lang="ru-RU" sz="1550" b="1" dirty="0"/>
              <a:t>в области электронного документооборота:</a:t>
            </a:r>
          </a:p>
          <a:p>
            <a:r>
              <a:rPr lang="ru-RU" sz="1550" dirty="0"/>
              <a:t>проведение исследований и аналитических работ</a:t>
            </a:r>
          </a:p>
          <a:p>
            <a:r>
              <a:rPr lang="ru-RU" sz="1550" dirty="0"/>
              <a:t>сотрудничество по формированию нормативной базы с различными ведомствами и организациями</a:t>
            </a:r>
          </a:p>
          <a:p>
            <a:r>
              <a:rPr lang="ru-RU" sz="1550" dirty="0"/>
              <a:t>гармонизация национальных стандартов РФ с международными стандартами и национальными стандартами зарубежных стран</a:t>
            </a:r>
          </a:p>
          <a:p>
            <a:r>
              <a:rPr lang="ru-RU" sz="1550" dirty="0"/>
              <a:t>работы в области межгосударственной </a:t>
            </a:r>
            <a:r>
              <a:rPr lang="ru-RU" sz="1550" dirty="0" smtClean="0"/>
              <a:t>стандартизации</a:t>
            </a:r>
            <a:endParaRPr lang="ru-RU" sz="1550" dirty="0"/>
          </a:p>
          <a:p>
            <a:r>
              <a:rPr lang="ru-RU" sz="1550" dirty="0"/>
              <a:t>представительство РФ в международных (региональных) организациях по стандартизации</a:t>
            </a:r>
          </a:p>
          <a:p>
            <a:r>
              <a:rPr lang="ru-RU" sz="1550" dirty="0"/>
              <a:t>участие в разработке проектов международных (региональных) стандартов</a:t>
            </a:r>
          </a:p>
          <a:p>
            <a:r>
              <a:rPr lang="ru-RU" sz="1550" dirty="0"/>
              <a:t>подготовка предложений по принятию национальных стандартов </a:t>
            </a:r>
            <a:r>
              <a:rPr lang="ru-RU" sz="1550" dirty="0" smtClean="0"/>
              <a:t>РФ в </a:t>
            </a:r>
            <a:r>
              <a:rPr lang="ru-RU" sz="1550" dirty="0"/>
              <a:t>качестве международных (региональных) стандартов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550665" cy="58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95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perechin.net/assets/news/667/original/890.jpg?136423356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94"/>
          <a:stretch/>
        </p:blipFill>
        <p:spPr bwMode="auto">
          <a:xfrm>
            <a:off x="0" y="1628800"/>
            <a:ext cx="3457224" cy="3218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4624"/>
            <a:ext cx="6779096" cy="634082"/>
          </a:xfrm>
        </p:spPr>
        <p:txBody>
          <a:bodyPr/>
          <a:lstStyle/>
          <a:p>
            <a:r>
              <a:rPr lang="ru-RU" sz="3000" dirty="0"/>
              <a:t>Стандартизация – направления работ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752" y="908720"/>
            <a:ext cx="6552728" cy="525658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Актуальные задачи в области управления документами и информацией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/>
              <a:t>оптимизация оперативной деятельности с документами и информацией </a:t>
            </a:r>
            <a:r>
              <a:rPr lang="en-US" dirty="0" smtClean="0"/>
              <a:t>–</a:t>
            </a:r>
            <a:r>
              <a:rPr lang="ru-RU" dirty="0" smtClean="0"/>
              <a:t> </a:t>
            </a:r>
            <a:r>
              <a:rPr lang="ru-RU" dirty="0"/>
              <a:t>обеспечение возможности межведомственного и межкорпоративного взаимодействия, интеграция разрозненных систем автоматизации </a:t>
            </a:r>
          </a:p>
          <a:p>
            <a:endParaRPr lang="ru-RU" dirty="0"/>
          </a:p>
          <a:p>
            <a:r>
              <a:rPr lang="ru-RU" dirty="0"/>
              <a:t>организация и оптимизация архивного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хранения </a:t>
            </a:r>
            <a:r>
              <a:rPr lang="ru-RU" dirty="0"/>
              <a:t>документов и информации – обеспечение возможности долгосрочного надежного хранения документов 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информации </a:t>
            </a:r>
            <a:r>
              <a:rPr lang="ru-RU" dirty="0"/>
              <a:t>в электронном виде</a:t>
            </a:r>
          </a:p>
        </p:txBody>
      </p:sp>
    </p:spTree>
    <p:extLst>
      <p:ext uri="{BB962C8B-B14F-4D97-AF65-F5344CB8AC3E}">
        <p14:creationId xmlns:p14="http://schemas.microsoft.com/office/powerpoint/2010/main" val="217602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504" y="0"/>
            <a:ext cx="1944216" cy="7058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Стандартизация – </a:t>
            </a:r>
            <a:r>
              <a:rPr lang="ru-RU" dirty="0" smtClean="0"/>
              <a:t>работы </a:t>
            </a:r>
            <a:r>
              <a:rPr lang="ru-RU" dirty="0"/>
              <a:t>ПК6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763688" y="908720"/>
            <a:ext cx="7128792" cy="547260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05000"/>
              <a:buFont typeface="Calibri" pitchFamily="34" charset="0"/>
              <a:buChar char="●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900" b="1" dirty="0">
                <a:solidFill>
                  <a:schemeClr val="accent1">
                    <a:lumMod val="75000"/>
                  </a:schemeClr>
                </a:solidFill>
              </a:rPr>
              <a:t>Работы ПК6 в рамках программ национальной стандартизации:</a:t>
            </a:r>
          </a:p>
          <a:p>
            <a:pPr marL="0" indent="0"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</a:rPr>
              <a:t>2009-2010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</a:rPr>
              <a:t>годы </a:t>
            </a:r>
            <a:r>
              <a:rPr lang="ru-RU" sz="1700" dirty="0"/>
              <a:t>– разработан и утвержден </a:t>
            </a:r>
            <a:r>
              <a:rPr lang="ru-RU" sz="1700" b="1" dirty="0">
                <a:solidFill>
                  <a:schemeClr val="tx2"/>
                </a:solidFill>
              </a:rPr>
              <a:t>ГОСТ Р 53898-2010</a:t>
            </a:r>
            <a:r>
              <a:rPr lang="ru-RU" sz="1700" dirty="0"/>
              <a:t> «Системы электронного документооборота. Взаимодействие систем управления документами. Требования к электронному сообщению»</a:t>
            </a:r>
          </a:p>
          <a:p>
            <a:pPr marL="0" indent="0"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</a:rPr>
              <a:t>2011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</a:rPr>
              <a:t>год </a:t>
            </a:r>
            <a:r>
              <a:rPr lang="ru-RU" sz="1700" dirty="0" smtClean="0"/>
              <a:t>– </a:t>
            </a:r>
            <a:r>
              <a:rPr lang="ru-RU" sz="1700" dirty="0"/>
              <a:t>разработан и утвержден </a:t>
            </a:r>
            <a:r>
              <a:rPr lang="ru-RU" sz="1700" b="1" dirty="0">
                <a:solidFill>
                  <a:schemeClr val="tx2"/>
                </a:solidFill>
              </a:rPr>
              <a:t>ГОСТ Р 54471-2011/ISO/TR 15801:2009 </a:t>
            </a:r>
            <a:r>
              <a:rPr lang="ru-RU" sz="1700" dirty="0"/>
              <a:t>«Системы электронного документооборота. Управление документацией. Информация, сохраняемая в электронном виде. Рекомендации по обеспечению достоверности и надежности»</a:t>
            </a:r>
          </a:p>
          <a:p>
            <a:pPr marL="0" indent="0"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</a:rPr>
              <a:t>2011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</a:rPr>
              <a:t>год </a:t>
            </a:r>
            <a:r>
              <a:rPr lang="ru-RU" sz="1700" dirty="0" smtClean="0"/>
              <a:t>– </a:t>
            </a:r>
            <a:r>
              <a:rPr lang="ru-RU" sz="1700" dirty="0"/>
              <a:t>разработан проект </a:t>
            </a:r>
            <a:r>
              <a:rPr lang="ru-RU" sz="1700" b="1" dirty="0">
                <a:solidFill>
                  <a:schemeClr val="tx2"/>
                </a:solidFill>
              </a:rPr>
              <a:t>ГОСТ Р /ISO/TR 18492:2005 </a:t>
            </a:r>
            <a:r>
              <a:rPr lang="ru-RU" sz="1700" dirty="0"/>
              <a:t>«Обеспечение долговременной сохранности электронных документов». Утвержден в 2012 году как </a:t>
            </a:r>
            <a:r>
              <a:rPr lang="ru-RU" sz="1700" b="1" dirty="0">
                <a:solidFill>
                  <a:schemeClr val="tx2"/>
                </a:solidFill>
              </a:rPr>
              <a:t>ГОСТ Р 54989-2012/ISO/TR 18492:2005</a:t>
            </a:r>
          </a:p>
          <a:p>
            <a:pPr marL="0" indent="0"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</a:rPr>
              <a:t>2012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</a:rPr>
              <a:t>год </a:t>
            </a:r>
            <a:r>
              <a:rPr lang="ru-RU" sz="1700" dirty="0"/>
              <a:t>– разработан проект </a:t>
            </a:r>
            <a:r>
              <a:rPr lang="ru-RU" sz="1700" b="1" dirty="0">
                <a:solidFill>
                  <a:schemeClr val="tx2"/>
                </a:solidFill>
              </a:rPr>
              <a:t>ГОСТ Р /ISO/TR 26122:2008 </a:t>
            </a:r>
            <a:r>
              <a:rPr lang="ru-RU" sz="1700" dirty="0"/>
              <a:t>«Информация и документация. Анализ процессов работы с точки зрения управления документами»</a:t>
            </a:r>
          </a:p>
          <a:p>
            <a:pPr marL="0" indent="0">
              <a:buNone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</a:rPr>
              <a:t>2012-2013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</a:rPr>
              <a:t>год </a:t>
            </a:r>
            <a:r>
              <a:rPr lang="ru-RU" sz="1700" dirty="0"/>
              <a:t>– разработан проект </a:t>
            </a:r>
            <a:r>
              <a:rPr lang="ru-RU" sz="1700" b="1" dirty="0">
                <a:solidFill>
                  <a:schemeClr val="tx2"/>
                </a:solidFill>
              </a:rPr>
              <a:t>ГОСТ Р </a:t>
            </a:r>
            <a:r>
              <a:rPr lang="ru-RU" sz="1700" dirty="0"/>
              <a:t>«Системы электронного документооборота. Взаимодействие систем управления документами. Технические требования к электронному сообщению»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47" y="32048"/>
            <a:ext cx="1550665" cy="589253"/>
          </a:xfrm>
          <a:prstGeom prst="rect">
            <a:avLst/>
          </a:prstGeom>
        </p:spPr>
      </p:pic>
      <p:pic>
        <p:nvPicPr>
          <p:cNvPr id="8" name="Picture 66" descr="GOSTR_OR-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48" y="1843782"/>
            <a:ext cx="1436688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140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7" presetClass="entr" presetSubtype="0" fill="hold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504" y="0"/>
            <a:ext cx="1944216" cy="7058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Проект ГОСТ Р по требованиям к электронному сообщению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79512" y="1268760"/>
            <a:ext cx="8712968" cy="489654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05000"/>
              <a:buFont typeface="Calibri" pitchFamily="34" charset="0"/>
              <a:buChar char="●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1" dirty="0">
                <a:solidFill>
                  <a:schemeClr val="accent1">
                    <a:lumMod val="75000"/>
                  </a:schemeClr>
                </a:solidFill>
              </a:rPr>
              <a:t>«Системы электронного документооборота</a:t>
            </a: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</a:rPr>
              <a:t>. Взаимодействие </a:t>
            </a:r>
            <a:r>
              <a:rPr lang="ru-RU" sz="1900" b="1" dirty="0">
                <a:solidFill>
                  <a:schemeClr val="accent1">
                    <a:lumMod val="75000"/>
                  </a:schemeClr>
                </a:solidFill>
              </a:rPr>
              <a:t>систем управления документами</a:t>
            </a: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</a:rPr>
              <a:t>. Технические </a:t>
            </a:r>
            <a:r>
              <a:rPr lang="ru-RU" sz="1900" b="1" dirty="0">
                <a:solidFill>
                  <a:schemeClr val="accent1">
                    <a:lumMod val="75000"/>
                  </a:schemeClr>
                </a:solidFill>
              </a:rPr>
              <a:t>требования к электронному сообщению</a:t>
            </a: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700" dirty="0"/>
              <a:t>Объект стандартизации – электронное сообщение, пересылаемое </a:t>
            </a:r>
            <a:r>
              <a:rPr lang="ru-RU" sz="1700" dirty="0" smtClean="0"/>
              <a:t>между системами управления документами</a:t>
            </a:r>
            <a:endParaRPr lang="ru-RU" sz="1700" dirty="0"/>
          </a:p>
          <a:p>
            <a:pPr marL="0" indent="0">
              <a:lnSpc>
                <a:spcPct val="80000"/>
              </a:lnSpc>
              <a:buNone/>
            </a:pPr>
            <a:endParaRPr lang="ru-RU" sz="17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sz="1700" dirty="0" smtClean="0"/>
              <a:t>Устанавливает </a:t>
            </a:r>
            <a:r>
              <a:rPr lang="ru-RU" sz="1700" dirty="0"/>
              <a:t>формат, состав и содержание электронного </a:t>
            </a:r>
            <a:r>
              <a:rPr lang="ru-RU" sz="1700" dirty="0" smtClean="0"/>
              <a:t>сообщения </a:t>
            </a:r>
            <a:endParaRPr lang="ru-RU" sz="1700" dirty="0"/>
          </a:p>
          <a:p>
            <a:pPr marL="0" indent="0">
              <a:lnSpc>
                <a:spcPct val="80000"/>
              </a:lnSpc>
              <a:buNone/>
            </a:pPr>
            <a:endParaRPr lang="ru-RU" sz="17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sz="1700" dirty="0" smtClean="0"/>
              <a:t>Решает </a:t>
            </a:r>
            <a:r>
              <a:rPr lang="ru-RU" sz="1700" dirty="0"/>
              <a:t>вопросы пересылки </a:t>
            </a:r>
            <a:r>
              <a:rPr lang="ru-RU" sz="1700" dirty="0" smtClean="0"/>
              <a:t>информации без ее потери и </a:t>
            </a:r>
            <a:r>
              <a:rPr lang="ru-RU" sz="1700" dirty="0"/>
              <a:t>без необходимости ее дополнительной </a:t>
            </a:r>
            <a:r>
              <a:rPr lang="ru-RU" sz="1700" dirty="0" smtClean="0"/>
              <a:t>обработки</a:t>
            </a:r>
            <a:endParaRPr lang="ru-RU" sz="1700" dirty="0"/>
          </a:p>
          <a:p>
            <a:pPr marL="0" indent="0">
              <a:lnSpc>
                <a:spcPct val="80000"/>
              </a:lnSpc>
              <a:buNone/>
            </a:pPr>
            <a:endParaRPr lang="ru-RU" sz="17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sz="1700" dirty="0" smtClean="0"/>
              <a:t>Способствует </a:t>
            </a:r>
            <a:r>
              <a:rPr lang="ru-RU" sz="1700" dirty="0"/>
              <a:t>интеграции разрозненных систем </a:t>
            </a:r>
            <a:r>
              <a:rPr lang="ru-RU" sz="1700" dirty="0" smtClean="0"/>
              <a:t>в </a:t>
            </a:r>
            <a:r>
              <a:rPr lang="ru-RU" sz="1700" dirty="0"/>
              <a:t>единую </a:t>
            </a:r>
            <a:r>
              <a:rPr lang="ru-RU" sz="1700" dirty="0" smtClean="0"/>
              <a:t>систему </a:t>
            </a:r>
            <a:r>
              <a:rPr lang="ru-RU" sz="1700" dirty="0"/>
              <a:t>обмена </a:t>
            </a:r>
            <a:r>
              <a:rPr lang="ru-RU" sz="1700" dirty="0" smtClean="0"/>
              <a:t>документами</a:t>
            </a:r>
            <a:endParaRPr lang="ru-RU" sz="1700" dirty="0"/>
          </a:p>
          <a:p>
            <a:pPr marL="0" indent="0">
              <a:lnSpc>
                <a:spcPct val="80000"/>
              </a:lnSpc>
              <a:buNone/>
            </a:pPr>
            <a:endParaRPr lang="ru-RU" sz="17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sz="1700" dirty="0" smtClean="0"/>
              <a:t>Выпускается </a:t>
            </a:r>
            <a:r>
              <a:rPr lang="ru-RU" sz="1700" dirty="0"/>
              <a:t>взамен ГОСТ Р 53898-2010 «Системы электронного документооборота. Взаимодействие систем управления документами. Требования к электронному сообщению</a:t>
            </a:r>
            <a:r>
              <a:rPr lang="ru-RU" sz="1700" dirty="0" smtClean="0"/>
              <a:t>»</a:t>
            </a:r>
            <a:endParaRPr lang="ru-RU" sz="17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550665" cy="58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11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504" y="0"/>
            <a:ext cx="1944216" cy="7058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 ГОСТ Р  /ISO/TR 26122:2008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21792" y="1001912"/>
            <a:ext cx="8568952" cy="518457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05000"/>
              <a:buFont typeface="Calibri" pitchFamily="34" charset="0"/>
              <a:buChar char="●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1" dirty="0">
                <a:solidFill>
                  <a:schemeClr val="accent1">
                    <a:lumMod val="75000"/>
                  </a:schemeClr>
                </a:solidFill>
              </a:rPr>
              <a:t>«Информация и документация. </a:t>
            </a: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</a:rPr>
              <a:t>Анализ </a:t>
            </a:r>
            <a:r>
              <a:rPr lang="ru-RU" sz="1900" b="1" dirty="0">
                <a:solidFill>
                  <a:schemeClr val="accent1">
                    <a:lumMod val="75000"/>
                  </a:schemeClr>
                </a:solidFill>
              </a:rPr>
              <a:t>процессов работы с точки зрения управления документами</a:t>
            </a: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</a:p>
          <a:p>
            <a:pPr marL="0" indent="0">
              <a:buNone/>
            </a:pPr>
            <a:r>
              <a:rPr lang="ru-RU" sz="1700" dirty="0"/>
              <a:t>(прямое применение технического отчета ISO/TR 26122:2008 </a:t>
            </a:r>
            <a:r>
              <a:rPr lang="en-GB" sz="1700" dirty="0"/>
              <a:t>Information and documentation — Work process analysis for records</a:t>
            </a:r>
            <a:r>
              <a:rPr lang="ru-RU" sz="1700" dirty="0"/>
              <a:t>) </a:t>
            </a:r>
          </a:p>
          <a:p>
            <a:pPr marL="0" indent="0">
              <a:buNone/>
            </a:pPr>
            <a:endParaRPr lang="ru-RU" sz="1700" dirty="0" smtClean="0"/>
          </a:p>
          <a:p>
            <a:pPr marL="0" indent="0">
              <a:buNone/>
            </a:pPr>
            <a:r>
              <a:rPr lang="ru-RU" sz="1700" dirty="0" smtClean="0"/>
              <a:t>Объект </a:t>
            </a:r>
            <a:r>
              <a:rPr lang="ru-RU" sz="1700" dirty="0"/>
              <a:t>стандартизации – методика проведения анализа рабочих </a:t>
            </a:r>
            <a:r>
              <a:rPr lang="ru-RU" sz="1700" dirty="0" smtClean="0"/>
              <a:t>процессов</a:t>
            </a:r>
            <a:endParaRPr lang="ru-RU" sz="1700" dirty="0"/>
          </a:p>
          <a:p>
            <a:pPr marL="0" indent="0">
              <a:buNone/>
            </a:pPr>
            <a:endParaRPr lang="ru-RU" sz="1700" dirty="0" smtClean="0"/>
          </a:p>
          <a:p>
            <a:pPr marL="0" indent="0">
              <a:buNone/>
            </a:pPr>
            <a:r>
              <a:rPr lang="ru-RU" sz="1700" dirty="0" smtClean="0"/>
              <a:t>Рассматривает функциональный анализ </a:t>
            </a:r>
            <a:r>
              <a:rPr lang="ru-RU" sz="1700" dirty="0"/>
              <a:t>и </a:t>
            </a:r>
            <a:r>
              <a:rPr lang="ru-RU" sz="1700" dirty="0" smtClean="0"/>
              <a:t>анализ </a:t>
            </a:r>
            <a:r>
              <a:rPr lang="ru-RU" sz="1700" dirty="0"/>
              <a:t>последовательности проводимых </a:t>
            </a:r>
            <a:r>
              <a:rPr lang="ru-RU" sz="1700" dirty="0" smtClean="0"/>
              <a:t>работ</a:t>
            </a:r>
          </a:p>
          <a:p>
            <a:pPr marL="0" indent="0">
              <a:buNone/>
            </a:pPr>
            <a:r>
              <a:rPr lang="ru-RU" sz="1700" dirty="0" smtClean="0"/>
              <a:t>Описывает </a:t>
            </a:r>
            <a:r>
              <a:rPr lang="ru-RU" sz="1700" dirty="0"/>
              <a:t>применение на практике теоретических положений, содержащихся в стандарте ГОСТ Р ИСО 15489-1</a:t>
            </a:r>
          </a:p>
          <a:p>
            <a:pPr marL="0" indent="0">
              <a:buNone/>
            </a:pPr>
            <a:endParaRPr lang="ru-RU" sz="1700" dirty="0" smtClean="0"/>
          </a:p>
          <a:p>
            <a:pPr marL="0" indent="0">
              <a:buNone/>
            </a:pPr>
            <a:r>
              <a:rPr lang="ru-RU" sz="1700" dirty="0" smtClean="0"/>
              <a:t>Технологически нейтрален</a:t>
            </a:r>
            <a:endParaRPr lang="ru-RU" sz="1700" dirty="0"/>
          </a:p>
          <a:p>
            <a:pPr marL="0" indent="0">
              <a:buNone/>
            </a:pPr>
            <a:endParaRPr lang="ru-RU" sz="1700" dirty="0" smtClean="0"/>
          </a:p>
          <a:p>
            <a:pPr marL="0" indent="0">
              <a:buNone/>
            </a:pPr>
            <a:r>
              <a:rPr lang="ru-RU" sz="1700" dirty="0" smtClean="0"/>
              <a:t>Полезен организациям в </a:t>
            </a:r>
            <a:r>
              <a:rPr lang="ru-RU" sz="1700" dirty="0"/>
              <a:t>целях </a:t>
            </a:r>
            <a:r>
              <a:rPr lang="ru-RU" sz="1700" dirty="0" smtClean="0"/>
              <a:t>совершенствования своих </a:t>
            </a:r>
            <a:r>
              <a:rPr lang="ru-RU" sz="1700" dirty="0"/>
              <a:t>рабочих процессов и повышения качества их </a:t>
            </a:r>
            <a:r>
              <a:rPr lang="ru-RU" sz="1700" dirty="0" smtClean="0"/>
              <a:t>документирования</a:t>
            </a:r>
            <a:endParaRPr lang="ru-RU" sz="17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550665" cy="58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33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EFEFE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FEFE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EFEFE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</TotalTime>
  <Words>705</Words>
  <Application>Microsoft Office PowerPoint</Application>
  <PresentationFormat>Экран (4:3)</PresentationFormat>
  <Paragraphs>113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Презентация PowerPoint</vt:lpstr>
      <vt:lpstr>Компания ЭОС</vt:lpstr>
      <vt:lpstr>Продукты ЭОС</vt:lpstr>
      <vt:lpstr>Продукты ЭОС</vt:lpstr>
      <vt:lpstr>Стандартизация – создание ПК6</vt:lpstr>
      <vt:lpstr>Стандартизация – направления работ</vt:lpstr>
      <vt:lpstr>Стандартизация – работы ПК6</vt:lpstr>
      <vt:lpstr>Проект ГОСТ Р по требованиям к электронному сообщению</vt:lpstr>
      <vt:lpstr>Проект ГОСТ Р  /ISO/TR 26122:2008</vt:lpstr>
      <vt:lpstr>ГОСТ Р 54471-2011/ISO/TR 15801:2009</vt:lpstr>
      <vt:lpstr>ГОСТ Р 54989-2012/ISO/TR 18492:2005</vt:lpstr>
      <vt:lpstr>СПАСИБО ЗА ВНИМАНИЕ!</vt:lpstr>
    </vt:vector>
  </TitlesOfParts>
  <Company>ABBYY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ASvetlichnaya</dc:creator>
  <cp:lastModifiedBy>Елена</cp:lastModifiedBy>
  <cp:revision>157</cp:revision>
  <dcterms:created xsi:type="dcterms:W3CDTF">2009-03-23T12:58:37Z</dcterms:created>
  <dcterms:modified xsi:type="dcterms:W3CDTF">2013-06-25T11:56:44Z</dcterms:modified>
</cp:coreProperties>
</file>