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7" r:id="rId13"/>
    <p:sldId id="269" r:id="rId14"/>
    <p:sldId id="270" r:id="rId15"/>
    <p:sldId id="274" r:id="rId16"/>
    <p:sldId id="276" r:id="rId17"/>
    <p:sldId id="275" r:id="rId18"/>
    <p:sldId id="273" r:id="rId19"/>
    <p:sldId id="272" r:id="rId20"/>
    <p:sldId id="277" r:id="rId21"/>
    <p:sldId id="278" r:id="rId22"/>
    <p:sldId id="280" r:id="rId23"/>
    <p:sldId id="281" r:id="rId24"/>
    <p:sldId id="282" r:id="rId25"/>
    <p:sldId id="283" r:id="rId26"/>
    <p:sldId id="284" r:id="rId27"/>
    <p:sldId id="287" r:id="rId28"/>
    <p:sldId id="285" r:id="rId29"/>
    <p:sldId id="286" r:id="rId30"/>
    <p:sldId id="288" r:id="rId31"/>
    <p:sldId id="289" r:id="rId32"/>
    <p:sldId id="290" r:id="rId33"/>
    <p:sldId id="291" r:id="rId34"/>
  </p:sldIdLst>
  <p:sldSz cx="9144000" cy="6858000" type="screen4x3"/>
  <p:notesSz cx="69469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00"/>
    <a:srgbClr val="D60093"/>
    <a:srgbClr val="0033CC"/>
    <a:srgbClr val="3366CC"/>
    <a:srgbClr val="0066FF"/>
    <a:srgbClr val="0099FF"/>
    <a:srgbClr val="99CCFF"/>
    <a:srgbClr val="CCECFF"/>
    <a:srgbClr val="66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1" autoAdjust="0"/>
    <p:restoredTop sz="94604" autoAdjust="0"/>
  </p:normalViewPr>
  <p:slideViewPr>
    <p:cSldViewPr>
      <p:cViewPr varScale="1">
        <p:scale>
          <a:sx n="73" d="100"/>
          <a:sy n="73" d="100"/>
        </p:scale>
        <p:origin x="-4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D07B70-1861-4013-B5C3-923D1D61D6FE}" type="doc">
      <dgm:prSet loTypeId="urn:microsoft.com/office/officeart/2005/8/layout/arrow1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096F5B-D01C-40C4-8324-5C92586930A9}">
      <dgm:prSet phldrT="[Текст]" custT="1"/>
      <dgm:spPr/>
      <dgm:t>
        <a:bodyPr/>
        <a:lstStyle/>
        <a:p>
          <a:r>
            <a:rPr lang="ru-RU" sz="2200" b="1" dirty="0" smtClean="0"/>
            <a:t>Технологический процесс</a:t>
          </a:r>
          <a:r>
            <a:rPr lang="ru-RU" sz="2200" dirty="0" smtClean="0"/>
            <a:t>: упор на объекты (материалы) и производимые изменения</a:t>
          </a:r>
          <a:endParaRPr lang="ru-RU" sz="2200" dirty="0"/>
        </a:p>
      </dgm:t>
    </dgm:pt>
    <dgm:pt modelId="{3A5C3DD3-F6A3-4259-90A9-8A61C12023CB}" type="parTrans" cxnId="{289652D6-9790-4B02-8FF2-76BB5AC8B8A8}">
      <dgm:prSet/>
      <dgm:spPr/>
      <dgm:t>
        <a:bodyPr/>
        <a:lstStyle/>
        <a:p>
          <a:endParaRPr lang="ru-RU"/>
        </a:p>
      </dgm:t>
    </dgm:pt>
    <dgm:pt modelId="{9ACDC0CA-FEA3-414B-B69A-0EF0368DD1F6}" type="sibTrans" cxnId="{289652D6-9790-4B02-8FF2-76BB5AC8B8A8}">
      <dgm:prSet/>
      <dgm:spPr/>
      <dgm:t>
        <a:bodyPr/>
        <a:lstStyle/>
        <a:p>
          <a:endParaRPr lang="ru-RU"/>
        </a:p>
      </dgm:t>
    </dgm:pt>
    <dgm:pt modelId="{00C0E948-FDEE-48AF-88AB-9AB98A53A227}">
      <dgm:prSet phldrT="[Текст]" custT="1"/>
      <dgm:spPr/>
      <dgm:t>
        <a:bodyPr/>
        <a:lstStyle/>
        <a:p>
          <a:r>
            <a:rPr lang="ru-RU" sz="2200" b="1" dirty="0" smtClean="0"/>
            <a:t>Бизнес-процесс</a:t>
          </a:r>
          <a:r>
            <a:rPr lang="ru-RU" sz="2200" dirty="0" smtClean="0"/>
            <a:t>: взаимодействие людей и управляющие воздействия на них</a:t>
          </a:r>
          <a:endParaRPr lang="ru-RU" sz="2200" dirty="0"/>
        </a:p>
      </dgm:t>
    </dgm:pt>
    <dgm:pt modelId="{26E9BB17-6AB0-474B-9B03-7460CE960B69}" type="parTrans" cxnId="{9A5BAEAA-B6A0-4299-8E0B-CDDDE6740796}">
      <dgm:prSet/>
      <dgm:spPr/>
      <dgm:t>
        <a:bodyPr/>
        <a:lstStyle/>
        <a:p>
          <a:endParaRPr lang="ru-RU"/>
        </a:p>
      </dgm:t>
    </dgm:pt>
    <dgm:pt modelId="{CB9014F3-2673-4975-8513-EA95571CDDBA}" type="sibTrans" cxnId="{9A5BAEAA-B6A0-4299-8E0B-CDDDE6740796}">
      <dgm:prSet/>
      <dgm:spPr/>
      <dgm:t>
        <a:bodyPr/>
        <a:lstStyle/>
        <a:p>
          <a:endParaRPr lang="ru-RU"/>
        </a:p>
      </dgm:t>
    </dgm:pt>
    <dgm:pt modelId="{31666887-65E6-4BB8-A09D-DB1938109C3A}">
      <dgm:prSet custT="1"/>
      <dgm:spPr/>
      <dgm:t>
        <a:bodyPr/>
        <a:lstStyle/>
        <a:p>
          <a:r>
            <a:rPr lang="ru-RU" sz="2200" dirty="0" smtClean="0"/>
            <a:t>Технический вопрос</a:t>
          </a:r>
        </a:p>
      </dgm:t>
    </dgm:pt>
    <dgm:pt modelId="{41BF5C44-257D-4833-AF39-1A31C5806104}" type="parTrans" cxnId="{A077FEFA-27EC-416A-BC7F-7485F39CFCDB}">
      <dgm:prSet/>
      <dgm:spPr/>
      <dgm:t>
        <a:bodyPr/>
        <a:lstStyle/>
        <a:p>
          <a:endParaRPr lang="ru-RU"/>
        </a:p>
      </dgm:t>
    </dgm:pt>
    <dgm:pt modelId="{35BE8C99-82CF-4F24-BCAE-3B4AF525FF01}" type="sibTrans" cxnId="{A077FEFA-27EC-416A-BC7F-7485F39CFCDB}">
      <dgm:prSet/>
      <dgm:spPr/>
      <dgm:t>
        <a:bodyPr/>
        <a:lstStyle/>
        <a:p>
          <a:endParaRPr lang="ru-RU"/>
        </a:p>
      </dgm:t>
    </dgm:pt>
    <dgm:pt modelId="{9B46E7D3-76C6-4B55-B64D-4C9D5CA1278E}">
      <dgm:prSet custT="1"/>
      <dgm:spPr/>
      <dgm:t>
        <a:bodyPr/>
        <a:lstStyle/>
        <a:p>
          <a:r>
            <a:rPr lang="ru-RU" sz="2200" dirty="0" smtClean="0"/>
            <a:t>Организационный вопрос</a:t>
          </a:r>
          <a:endParaRPr lang="ru-RU" sz="2200" dirty="0"/>
        </a:p>
      </dgm:t>
    </dgm:pt>
    <dgm:pt modelId="{61E4FD6D-96C7-4E7E-A979-BAEC7CC275ED}" type="parTrans" cxnId="{232B5D27-A225-41A1-946D-C39B28B6957C}">
      <dgm:prSet/>
      <dgm:spPr/>
      <dgm:t>
        <a:bodyPr/>
        <a:lstStyle/>
        <a:p>
          <a:endParaRPr lang="ru-RU"/>
        </a:p>
      </dgm:t>
    </dgm:pt>
    <dgm:pt modelId="{D421EC6A-A87A-4E8C-BC60-F6C487B170A9}" type="sibTrans" cxnId="{232B5D27-A225-41A1-946D-C39B28B6957C}">
      <dgm:prSet/>
      <dgm:spPr/>
      <dgm:t>
        <a:bodyPr/>
        <a:lstStyle/>
        <a:p>
          <a:endParaRPr lang="ru-RU"/>
        </a:p>
      </dgm:t>
    </dgm:pt>
    <dgm:pt modelId="{0E20CACD-2734-487B-96D6-36D91D452138}" type="pres">
      <dgm:prSet presAssocID="{C0D07B70-1861-4013-B5C3-923D1D61D6F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31645D-9FA8-4D8C-BC1D-811C8DD26E8B}" type="pres">
      <dgm:prSet presAssocID="{92096F5B-D01C-40C4-8324-5C92586930A9}" presName="arrow" presStyleLbl="node1" presStyleIdx="0" presStyleCnt="2" custScaleX="1253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F973D0-81DF-48DD-AA24-4225364B3D1C}" type="pres">
      <dgm:prSet presAssocID="{00C0E948-FDEE-48AF-88AB-9AB98A53A227}" presName="arrow" presStyleLbl="node1" presStyleIdx="1" presStyleCnt="2" custScaleX="125398" custRadScaleRad="100599" custRadScaleInc="4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6CFFE9-E0F9-42C5-A662-B2D9AD47C11A}" type="presOf" srcId="{00C0E948-FDEE-48AF-88AB-9AB98A53A227}" destId="{0DF973D0-81DF-48DD-AA24-4225364B3D1C}" srcOrd="0" destOrd="0" presId="urn:microsoft.com/office/officeart/2005/8/layout/arrow1"/>
    <dgm:cxn modelId="{A077FEFA-27EC-416A-BC7F-7485F39CFCDB}" srcId="{92096F5B-D01C-40C4-8324-5C92586930A9}" destId="{31666887-65E6-4BB8-A09D-DB1938109C3A}" srcOrd="0" destOrd="0" parTransId="{41BF5C44-257D-4833-AF39-1A31C5806104}" sibTransId="{35BE8C99-82CF-4F24-BCAE-3B4AF525FF01}"/>
    <dgm:cxn modelId="{9A5BAEAA-B6A0-4299-8E0B-CDDDE6740796}" srcId="{C0D07B70-1861-4013-B5C3-923D1D61D6FE}" destId="{00C0E948-FDEE-48AF-88AB-9AB98A53A227}" srcOrd="1" destOrd="0" parTransId="{26E9BB17-6AB0-474B-9B03-7460CE960B69}" sibTransId="{CB9014F3-2673-4975-8513-EA95571CDDBA}"/>
    <dgm:cxn modelId="{2FEAB51B-89C4-426B-B6AB-265EBA33B2A7}" type="presOf" srcId="{92096F5B-D01C-40C4-8324-5C92586930A9}" destId="{D031645D-9FA8-4D8C-BC1D-811C8DD26E8B}" srcOrd="0" destOrd="0" presId="urn:microsoft.com/office/officeart/2005/8/layout/arrow1"/>
    <dgm:cxn modelId="{289652D6-9790-4B02-8FF2-76BB5AC8B8A8}" srcId="{C0D07B70-1861-4013-B5C3-923D1D61D6FE}" destId="{92096F5B-D01C-40C4-8324-5C92586930A9}" srcOrd="0" destOrd="0" parTransId="{3A5C3DD3-F6A3-4259-90A9-8A61C12023CB}" sibTransId="{9ACDC0CA-FEA3-414B-B69A-0EF0368DD1F6}"/>
    <dgm:cxn modelId="{6CD81370-8089-4DA5-9E38-CAAAF3E268BA}" type="presOf" srcId="{31666887-65E6-4BB8-A09D-DB1938109C3A}" destId="{D031645D-9FA8-4D8C-BC1D-811C8DD26E8B}" srcOrd="0" destOrd="1" presId="urn:microsoft.com/office/officeart/2005/8/layout/arrow1"/>
    <dgm:cxn modelId="{232B5D27-A225-41A1-946D-C39B28B6957C}" srcId="{00C0E948-FDEE-48AF-88AB-9AB98A53A227}" destId="{9B46E7D3-76C6-4B55-B64D-4C9D5CA1278E}" srcOrd="0" destOrd="0" parTransId="{61E4FD6D-96C7-4E7E-A979-BAEC7CC275ED}" sibTransId="{D421EC6A-A87A-4E8C-BC60-F6C487B170A9}"/>
    <dgm:cxn modelId="{DA9F0F56-C349-4B72-9645-2CAA8828C7E5}" type="presOf" srcId="{9B46E7D3-76C6-4B55-B64D-4C9D5CA1278E}" destId="{0DF973D0-81DF-48DD-AA24-4225364B3D1C}" srcOrd="0" destOrd="1" presId="urn:microsoft.com/office/officeart/2005/8/layout/arrow1"/>
    <dgm:cxn modelId="{85109CD4-2F6A-4ADE-941C-2D4DE07CA813}" type="presOf" srcId="{C0D07B70-1861-4013-B5C3-923D1D61D6FE}" destId="{0E20CACD-2734-487B-96D6-36D91D452138}" srcOrd="0" destOrd="0" presId="urn:microsoft.com/office/officeart/2005/8/layout/arrow1"/>
    <dgm:cxn modelId="{11CBA96C-88DC-4BE3-A0FB-017061B8BC78}" type="presParOf" srcId="{0E20CACD-2734-487B-96D6-36D91D452138}" destId="{D031645D-9FA8-4D8C-BC1D-811C8DD26E8B}" srcOrd="0" destOrd="0" presId="urn:microsoft.com/office/officeart/2005/8/layout/arrow1"/>
    <dgm:cxn modelId="{07037E80-AE2B-45EA-AD0F-201E8DC853C8}" type="presParOf" srcId="{0E20CACD-2734-487B-96D6-36D91D452138}" destId="{0DF973D0-81DF-48DD-AA24-4225364B3D1C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228426-5580-4ED7-B3EF-F781AF0E706A}" type="doc">
      <dgm:prSet loTypeId="urn:microsoft.com/office/officeart/2005/8/layout/vProcess5" loCatId="process" qsTypeId="urn:microsoft.com/office/officeart/2005/8/quickstyle/3d8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6D659A-D72D-4BEF-8712-163E1DFF8FDE}">
      <dgm:prSet phldrT="[Текст]"/>
      <dgm:spPr/>
      <dgm:t>
        <a:bodyPr/>
        <a:lstStyle/>
        <a:p>
          <a:r>
            <a:rPr lang="ru-RU" dirty="0" smtClean="0"/>
            <a:t>Есть </a:t>
          </a:r>
          <a:r>
            <a:rPr lang="en-US" dirty="0" smtClean="0"/>
            <a:t>ERP</a:t>
          </a:r>
          <a:r>
            <a:rPr lang="ru-RU" dirty="0" smtClean="0"/>
            <a:t>-система </a:t>
          </a:r>
          <a:r>
            <a:rPr lang="en-US" dirty="0" smtClean="0"/>
            <a:t>Axapta 4.0</a:t>
          </a:r>
          <a:endParaRPr lang="ru-RU" dirty="0"/>
        </a:p>
      </dgm:t>
    </dgm:pt>
    <dgm:pt modelId="{2569E194-DE41-402B-B239-785DE440CB88}" type="parTrans" cxnId="{F3B74956-460B-4C45-A0E9-4867C9EB1E46}">
      <dgm:prSet/>
      <dgm:spPr/>
      <dgm:t>
        <a:bodyPr/>
        <a:lstStyle/>
        <a:p>
          <a:endParaRPr lang="ru-RU"/>
        </a:p>
      </dgm:t>
    </dgm:pt>
    <dgm:pt modelId="{F6EC1380-B2DE-457D-B3CE-5A0CD49A3871}" type="sibTrans" cxnId="{F3B74956-460B-4C45-A0E9-4867C9EB1E46}">
      <dgm:prSet/>
      <dgm:spPr/>
      <dgm:t>
        <a:bodyPr/>
        <a:lstStyle/>
        <a:p>
          <a:endParaRPr lang="ru-RU"/>
        </a:p>
      </dgm:t>
    </dgm:pt>
    <dgm:pt modelId="{88386BE0-DC41-4B68-B018-E0BB08BD604A}">
      <dgm:prSet phldrT="[Текст]"/>
      <dgm:spPr/>
      <dgm:t>
        <a:bodyPr/>
        <a:lstStyle/>
        <a:p>
          <a:r>
            <a:rPr lang="ru-RU" dirty="0" smtClean="0"/>
            <a:t>Сформулированы требования к </a:t>
          </a:r>
          <a:r>
            <a:rPr lang="en-US" dirty="0" smtClean="0"/>
            <a:t>BPMS</a:t>
          </a:r>
          <a:endParaRPr lang="ru-RU" dirty="0"/>
        </a:p>
      </dgm:t>
    </dgm:pt>
    <dgm:pt modelId="{9B198E2F-0E24-4A6C-990B-BDB17953C1BE}" type="parTrans" cxnId="{AB6F79E6-1EA7-4A9D-BC99-ADA5966413FA}">
      <dgm:prSet/>
      <dgm:spPr/>
      <dgm:t>
        <a:bodyPr/>
        <a:lstStyle/>
        <a:p>
          <a:endParaRPr lang="ru-RU"/>
        </a:p>
      </dgm:t>
    </dgm:pt>
    <dgm:pt modelId="{DD242F8C-B036-4215-BC02-6085EF03BB4E}" type="sibTrans" cxnId="{AB6F79E6-1EA7-4A9D-BC99-ADA5966413FA}">
      <dgm:prSet/>
      <dgm:spPr/>
      <dgm:t>
        <a:bodyPr/>
        <a:lstStyle/>
        <a:p>
          <a:endParaRPr lang="ru-RU"/>
        </a:p>
      </dgm:t>
    </dgm:pt>
    <dgm:pt modelId="{297A745E-8992-4BCC-A5D5-D25EE9248BB2}">
      <dgm:prSet phldrT="[Текст]"/>
      <dgm:spPr/>
      <dgm:t>
        <a:bodyPr/>
        <a:lstStyle/>
        <a:p>
          <a:r>
            <a:rPr lang="ru-RU" dirty="0" smtClean="0"/>
            <a:t>Реализация </a:t>
          </a:r>
          <a:r>
            <a:rPr lang="en-US" dirty="0" smtClean="0"/>
            <a:t>BPMS </a:t>
          </a:r>
          <a:r>
            <a:rPr lang="ru-RU" dirty="0" smtClean="0"/>
            <a:t>в самой </a:t>
          </a:r>
          <a:r>
            <a:rPr lang="en-US" dirty="0" smtClean="0"/>
            <a:t>ERP-</a:t>
          </a:r>
          <a:r>
            <a:rPr lang="ru-RU" dirty="0" smtClean="0"/>
            <a:t>системе</a:t>
          </a:r>
          <a:endParaRPr lang="ru-RU" dirty="0"/>
        </a:p>
      </dgm:t>
    </dgm:pt>
    <dgm:pt modelId="{358A7C6C-E491-45E5-B3F5-DE6B22D4B6FD}" type="parTrans" cxnId="{D497E68F-BE02-4E52-B4CD-98BDCCC4DF1C}">
      <dgm:prSet/>
      <dgm:spPr/>
      <dgm:t>
        <a:bodyPr/>
        <a:lstStyle/>
        <a:p>
          <a:endParaRPr lang="ru-RU"/>
        </a:p>
      </dgm:t>
    </dgm:pt>
    <dgm:pt modelId="{7BF53F08-FB8F-4550-AD3D-0BDB7406C502}" type="sibTrans" cxnId="{D497E68F-BE02-4E52-B4CD-98BDCCC4DF1C}">
      <dgm:prSet/>
      <dgm:spPr/>
      <dgm:t>
        <a:bodyPr/>
        <a:lstStyle/>
        <a:p>
          <a:endParaRPr lang="ru-RU"/>
        </a:p>
      </dgm:t>
    </dgm:pt>
    <dgm:pt modelId="{FBFF6132-F34F-4523-AEE7-981B54F9B82D}" type="pres">
      <dgm:prSet presAssocID="{0F228426-5580-4ED7-B3EF-F781AF0E706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255A90-6467-409D-8A17-0016820FCF38}" type="pres">
      <dgm:prSet presAssocID="{0F228426-5580-4ED7-B3EF-F781AF0E706A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0307ED23-3C30-4E6E-B29B-67F7D73E77F8}" type="pres">
      <dgm:prSet presAssocID="{0F228426-5580-4ED7-B3EF-F781AF0E706A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AA16B1-2BFC-4AF3-A3D6-25211011D7E6}" type="pres">
      <dgm:prSet presAssocID="{0F228426-5580-4ED7-B3EF-F781AF0E706A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624F6E-B10C-4A7B-AA34-5A2B5C0B5B4D}" type="pres">
      <dgm:prSet presAssocID="{0F228426-5580-4ED7-B3EF-F781AF0E706A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2B0350-6B18-413A-ADA3-8EF6185588E7}" type="pres">
      <dgm:prSet presAssocID="{0F228426-5580-4ED7-B3EF-F781AF0E706A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F027C7-94B8-4E95-9EE7-2481845FEBCD}" type="pres">
      <dgm:prSet presAssocID="{0F228426-5580-4ED7-B3EF-F781AF0E706A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9A85F6-62F9-47CD-8D96-4A656DCDC1E8}" type="pres">
      <dgm:prSet presAssocID="{0F228426-5580-4ED7-B3EF-F781AF0E706A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977759-EC16-457D-8376-BA291E69E2B2}" type="pres">
      <dgm:prSet presAssocID="{0F228426-5580-4ED7-B3EF-F781AF0E706A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A3863A-1DF3-4052-B07E-5486CC0DE8A8}" type="pres">
      <dgm:prSet presAssocID="{0F228426-5580-4ED7-B3EF-F781AF0E706A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B74956-460B-4C45-A0E9-4867C9EB1E46}" srcId="{0F228426-5580-4ED7-B3EF-F781AF0E706A}" destId="{9B6D659A-D72D-4BEF-8712-163E1DFF8FDE}" srcOrd="0" destOrd="0" parTransId="{2569E194-DE41-402B-B239-785DE440CB88}" sibTransId="{F6EC1380-B2DE-457D-B3CE-5A0CD49A3871}"/>
    <dgm:cxn modelId="{FACC25E7-2E44-449B-9C4C-33DA577C1B2E}" type="presOf" srcId="{297A745E-8992-4BCC-A5D5-D25EE9248BB2}" destId="{68A3863A-1DF3-4052-B07E-5486CC0DE8A8}" srcOrd="1" destOrd="0" presId="urn:microsoft.com/office/officeart/2005/8/layout/vProcess5"/>
    <dgm:cxn modelId="{D497E68F-BE02-4E52-B4CD-98BDCCC4DF1C}" srcId="{0F228426-5580-4ED7-B3EF-F781AF0E706A}" destId="{297A745E-8992-4BCC-A5D5-D25EE9248BB2}" srcOrd="2" destOrd="0" parTransId="{358A7C6C-E491-45E5-B3F5-DE6B22D4B6FD}" sibTransId="{7BF53F08-FB8F-4550-AD3D-0BDB7406C502}"/>
    <dgm:cxn modelId="{01CD4656-8029-4BBD-854C-F59EC4C31824}" type="presOf" srcId="{9B6D659A-D72D-4BEF-8712-163E1DFF8FDE}" destId="{E19A85F6-62F9-47CD-8D96-4A656DCDC1E8}" srcOrd="1" destOrd="0" presId="urn:microsoft.com/office/officeart/2005/8/layout/vProcess5"/>
    <dgm:cxn modelId="{77C00A76-D52E-4E72-B2F1-BC05B3ACB6DC}" type="presOf" srcId="{9B6D659A-D72D-4BEF-8712-163E1DFF8FDE}" destId="{0307ED23-3C30-4E6E-B29B-67F7D73E77F8}" srcOrd="0" destOrd="0" presId="urn:microsoft.com/office/officeart/2005/8/layout/vProcess5"/>
    <dgm:cxn modelId="{B78E5066-4ED9-4FEB-94BE-F35BD6879509}" type="presOf" srcId="{0F228426-5580-4ED7-B3EF-F781AF0E706A}" destId="{FBFF6132-F34F-4523-AEE7-981B54F9B82D}" srcOrd="0" destOrd="0" presId="urn:microsoft.com/office/officeart/2005/8/layout/vProcess5"/>
    <dgm:cxn modelId="{51AA82CC-9CA5-4DD9-BB45-ED17CE839592}" type="presOf" srcId="{297A745E-8992-4BCC-A5D5-D25EE9248BB2}" destId="{74624F6E-B10C-4A7B-AA34-5A2B5C0B5B4D}" srcOrd="0" destOrd="0" presId="urn:microsoft.com/office/officeart/2005/8/layout/vProcess5"/>
    <dgm:cxn modelId="{25C451E0-C77A-4124-9863-1D3099BB76F2}" type="presOf" srcId="{88386BE0-DC41-4B68-B018-E0BB08BD604A}" destId="{7AAA16B1-2BFC-4AF3-A3D6-25211011D7E6}" srcOrd="0" destOrd="0" presId="urn:microsoft.com/office/officeart/2005/8/layout/vProcess5"/>
    <dgm:cxn modelId="{7BE913DF-B524-4FB2-820F-1123714CB7FB}" type="presOf" srcId="{F6EC1380-B2DE-457D-B3CE-5A0CD49A3871}" destId="{392B0350-6B18-413A-ADA3-8EF6185588E7}" srcOrd="0" destOrd="0" presId="urn:microsoft.com/office/officeart/2005/8/layout/vProcess5"/>
    <dgm:cxn modelId="{F2829114-98E0-4A67-B513-D289FB76993F}" type="presOf" srcId="{DD242F8C-B036-4215-BC02-6085EF03BB4E}" destId="{CAF027C7-94B8-4E95-9EE7-2481845FEBCD}" srcOrd="0" destOrd="0" presId="urn:microsoft.com/office/officeart/2005/8/layout/vProcess5"/>
    <dgm:cxn modelId="{4E933FDA-3A4A-4268-A359-BCB84CC0C05F}" type="presOf" srcId="{88386BE0-DC41-4B68-B018-E0BB08BD604A}" destId="{70977759-EC16-457D-8376-BA291E69E2B2}" srcOrd="1" destOrd="0" presId="urn:microsoft.com/office/officeart/2005/8/layout/vProcess5"/>
    <dgm:cxn modelId="{AB6F79E6-1EA7-4A9D-BC99-ADA5966413FA}" srcId="{0F228426-5580-4ED7-B3EF-F781AF0E706A}" destId="{88386BE0-DC41-4B68-B018-E0BB08BD604A}" srcOrd="1" destOrd="0" parTransId="{9B198E2F-0E24-4A6C-990B-BDB17953C1BE}" sibTransId="{DD242F8C-B036-4215-BC02-6085EF03BB4E}"/>
    <dgm:cxn modelId="{09F68A6B-52C0-4796-B1B5-6C337C7954A4}" type="presParOf" srcId="{FBFF6132-F34F-4523-AEE7-981B54F9B82D}" destId="{37255A90-6467-409D-8A17-0016820FCF38}" srcOrd="0" destOrd="0" presId="urn:microsoft.com/office/officeart/2005/8/layout/vProcess5"/>
    <dgm:cxn modelId="{F9C2637A-B94F-4CC9-9F02-3279EFD90D2B}" type="presParOf" srcId="{FBFF6132-F34F-4523-AEE7-981B54F9B82D}" destId="{0307ED23-3C30-4E6E-B29B-67F7D73E77F8}" srcOrd="1" destOrd="0" presId="urn:microsoft.com/office/officeart/2005/8/layout/vProcess5"/>
    <dgm:cxn modelId="{923C3A82-4245-43DD-9E21-C8C09C260F99}" type="presParOf" srcId="{FBFF6132-F34F-4523-AEE7-981B54F9B82D}" destId="{7AAA16B1-2BFC-4AF3-A3D6-25211011D7E6}" srcOrd="2" destOrd="0" presId="urn:microsoft.com/office/officeart/2005/8/layout/vProcess5"/>
    <dgm:cxn modelId="{B92300A2-BD19-47B5-8B4C-3BDAB9039771}" type="presParOf" srcId="{FBFF6132-F34F-4523-AEE7-981B54F9B82D}" destId="{74624F6E-B10C-4A7B-AA34-5A2B5C0B5B4D}" srcOrd="3" destOrd="0" presId="urn:microsoft.com/office/officeart/2005/8/layout/vProcess5"/>
    <dgm:cxn modelId="{1C3C8A1F-BD40-45E7-8888-B08B423C32BD}" type="presParOf" srcId="{FBFF6132-F34F-4523-AEE7-981B54F9B82D}" destId="{392B0350-6B18-413A-ADA3-8EF6185588E7}" srcOrd="4" destOrd="0" presId="urn:microsoft.com/office/officeart/2005/8/layout/vProcess5"/>
    <dgm:cxn modelId="{CFFD1954-18E9-41C9-9E6F-962C63825C8B}" type="presParOf" srcId="{FBFF6132-F34F-4523-AEE7-981B54F9B82D}" destId="{CAF027C7-94B8-4E95-9EE7-2481845FEBCD}" srcOrd="5" destOrd="0" presId="urn:microsoft.com/office/officeart/2005/8/layout/vProcess5"/>
    <dgm:cxn modelId="{076FA3E9-2981-4077-B291-5D19551CC58B}" type="presParOf" srcId="{FBFF6132-F34F-4523-AEE7-981B54F9B82D}" destId="{E19A85F6-62F9-47CD-8D96-4A656DCDC1E8}" srcOrd="6" destOrd="0" presId="urn:microsoft.com/office/officeart/2005/8/layout/vProcess5"/>
    <dgm:cxn modelId="{643945B9-CABD-4976-B4AA-A09E9977CB5F}" type="presParOf" srcId="{FBFF6132-F34F-4523-AEE7-981B54F9B82D}" destId="{70977759-EC16-457D-8376-BA291E69E2B2}" srcOrd="7" destOrd="0" presId="urn:microsoft.com/office/officeart/2005/8/layout/vProcess5"/>
    <dgm:cxn modelId="{AF060CD0-33AB-4E52-83DD-E12C3E95F02C}" type="presParOf" srcId="{FBFF6132-F34F-4523-AEE7-981B54F9B82D}" destId="{68A3863A-1DF3-4052-B07E-5486CC0DE8A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31645D-9FA8-4D8C-BC1D-811C8DD26E8B}">
      <dsp:nvSpPr>
        <dsp:cNvPr id="0" name=""/>
        <dsp:cNvSpPr/>
      </dsp:nvSpPr>
      <dsp:spPr>
        <a:xfrm rot="16200000">
          <a:off x="-509270" y="509620"/>
          <a:ext cx="5032376" cy="4013155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Технологический процесс</a:t>
          </a:r>
          <a:r>
            <a:rPr lang="ru-RU" sz="2200" kern="1200" dirty="0" smtClean="0"/>
            <a:t>: упор на объекты (материалы) и производимые изменения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Технический вопрос</a:t>
          </a:r>
        </a:p>
      </dsp:txBody>
      <dsp:txXfrm rot="16200000">
        <a:off x="-509270" y="509620"/>
        <a:ext cx="5032376" cy="4013155"/>
      </dsp:txXfrm>
    </dsp:sp>
    <dsp:sp modelId="{0DF973D0-81DF-48DD-AA24-4225364B3D1C}">
      <dsp:nvSpPr>
        <dsp:cNvPr id="0" name=""/>
        <dsp:cNvSpPr/>
      </dsp:nvSpPr>
      <dsp:spPr>
        <a:xfrm rot="5400000">
          <a:off x="3906898" y="509620"/>
          <a:ext cx="5032416" cy="4013155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Бизнес-процесс</a:t>
          </a:r>
          <a:r>
            <a:rPr lang="ru-RU" sz="2200" kern="1200" dirty="0" smtClean="0"/>
            <a:t>: взаимодействие людей и управляющие воздействия на них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Организационный вопрос</a:t>
          </a:r>
          <a:endParaRPr lang="ru-RU" sz="2200" kern="1200" dirty="0"/>
        </a:p>
      </dsp:txBody>
      <dsp:txXfrm rot="5400000">
        <a:off x="3906898" y="509620"/>
        <a:ext cx="5032416" cy="401315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07ED23-3C30-4E6E-B29B-67F7D73E77F8}">
      <dsp:nvSpPr>
        <dsp:cNvPr id="0" name=""/>
        <dsp:cNvSpPr/>
      </dsp:nvSpPr>
      <dsp:spPr>
        <a:xfrm>
          <a:off x="0" y="0"/>
          <a:ext cx="6193674" cy="1371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Есть </a:t>
          </a:r>
          <a:r>
            <a:rPr lang="en-US" sz="3600" kern="1200" dirty="0" smtClean="0"/>
            <a:t>ERP</a:t>
          </a:r>
          <a:r>
            <a:rPr lang="ru-RU" sz="3600" kern="1200" dirty="0" smtClean="0"/>
            <a:t>-система </a:t>
          </a:r>
          <a:r>
            <a:rPr lang="en-US" sz="3600" kern="1200" dirty="0" smtClean="0"/>
            <a:t>Axapta 4.0</a:t>
          </a:r>
          <a:endParaRPr lang="ru-RU" sz="3600" kern="1200" dirty="0"/>
        </a:p>
      </dsp:txBody>
      <dsp:txXfrm>
        <a:off x="0" y="0"/>
        <a:ext cx="4793947" cy="1371609"/>
      </dsp:txXfrm>
    </dsp:sp>
    <dsp:sp modelId="{7AAA16B1-2BFC-4AF3-A3D6-25211011D7E6}">
      <dsp:nvSpPr>
        <dsp:cNvPr id="0" name=""/>
        <dsp:cNvSpPr/>
      </dsp:nvSpPr>
      <dsp:spPr>
        <a:xfrm>
          <a:off x="546500" y="1600211"/>
          <a:ext cx="6193674" cy="1371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Сформулированы требования к </a:t>
          </a:r>
          <a:r>
            <a:rPr lang="en-US" sz="3600" kern="1200" dirty="0" smtClean="0"/>
            <a:t>BPMS</a:t>
          </a:r>
          <a:endParaRPr lang="ru-RU" sz="3600" kern="1200" dirty="0"/>
        </a:p>
      </dsp:txBody>
      <dsp:txXfrm>
        <a:off x="546500" y="1600211"/>
        <a:ext cx="4755627" cy="1371609"/>
      </dsp:txXfrm>
    </dsp:sp>
    <dsp:sp modelId="{74624F6E-B10C-4A7B-AA34-5A2B5C0B5B4D}">
      <dsp:nvSpPr>
        <dsp:cNvPr id="0" name=""/>
        <dsp:cNvSpPr/>
      </dsp:nvSpPr>
      <dsp:spPr>
        <a:xfrm>
          <a:off x="1093001" y="3200422"/>
          <a:ext cx="6193674" cy="1371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Реализация </a:t>
          </a:r>
          <a:r>
            <a:rPr lang="en-US" sz="3600" kern="1200" dirty="0" smtClean="0"/>
            <a:t>BPMS </a:t>
          </a:r>
          <a:r>
            <a:rPr lang="ru-RU" sz="3600" kern="1200" dirty="0" smtClean="0"/>
            <a:t>в самой </a:t>
          </a:r>
          <a:r>
            <a:rPr lang="en-US" sz="3600" kern="1200" dirty="0" smtClean="0"/>
            <a:t>ERP-</a:t>
          </a:r>
          <a:r>
            <a:rPr lang="ru-RU" sz="3600" kern="1200" dirty="0" smtClean="0"/>
            <a:t>системе</a:t>
          </a:r>
          <a:endParaRPr lang="ru-RU" sz="3600" kern="1200" dirty="0"/>
        </a:p>
      </dsp:txBody>
      <dsp:txXfrm>
        <a:off x="1093001" y="3200422"/>
        <a:ext cx="4755627" cy="1371609"/>
      </dsp:txXfrm>
    </dsp:sp>
    <dsp:sp modelId="{392B0350-6B18-413A-ADA3-8EF6185588E7}">
      <dsp:nvSpPr>
        <dsp:cNvPr id="0" name=""/>
        <dsp:cNvSpPr/>
      </dsp:nvSpPr>
      <dsp:spPr>
        <a:xfrm>
          <a:off x="5302128" y="1040137"/>
          <a:ext cx="891546" cy="89154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302128" y="1040137"/>
        <a:ext cx="891546" cy="891546"/>
      </dsp:txXfrm>
    </dsp:sp>
    <dsp:sp modelId="{CAF027C7-94B8-4E95-9EE7-2481845FEBCD}">
      <dsp:nvSpPr>
        <dsp:cNvPr id="0" name=""/>
        <dsp:cNvSpPr/>
      </dsp:nvSpPr>
      <dsp:spPr>
        <a:xfrm>
          <a:off x="5848629" y="2631204"/>
          <a:ext cx="891546" cy="89154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848629" y="2631204"/>
        <a:ext cx="891546" cy="891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>
              <a:defRPr kumimoji="0"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0"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>
              <a:defRPr kumimoji="0"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0" sz="1200">
                <a:latin typeface="Times New Roman" pitchFamily="18" charset="0"/>
              </a:defRPr>
            </a:lvl1pPr>
          </a:lstStyle>
          <a:p>
            <a:fld id="{D249A235-F4A7-4197-BB79-B909E199373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2173288"/>
            <a:ext cx="4954588" cy="12192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4953000" cy="1868488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7030921-6BE9-4838-A621-1E2E7A77DD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A13CC-6B36-4950-B25D-A24D76CDE6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7145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81000"/>
            <a:ext cx="4992687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36DFD-3D36-4CA2-B65B-A6B379AC49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F1AEE-CEE1-4F75-9B18-11A5D2CEE1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742CF-8F23-426E-B57A-E1EEAEF139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1600" y="1676400"/>
            <a:ext cx="3352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76400"/>
            <a:ext cx="3352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16F87-6351-41A8-A426-046406AD75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FCE1E-6EBC-450A-B3D1-1B19F82864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0FAAF-1C38-4BE3-9656-04447BDE33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5C3584-47A3-4166-838C-7DCC3A251D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B323DE-E10F-4574-84D8-6224F3FE87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B4FDF-1B76-4817-9F67-64202050E2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alphaModFix amt="4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142852"/>
            <a:ext cx="864399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58" y="1500174"/>
            <a:ext cx="8643998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28600" y="6326188"/>
            <a:ext cx="1905000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200"/>
            </a:lvl1pPr>
          </a:lstStyle>
          <a:p>
            <a:endParaRPr lang="ru-RU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324600"/>
            <a:ext cx="289560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/>
            </a:lvl1pPr>
          </a:lstStyle>
          <a:p>
            <a:endParaRPr lang="ru-RU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0200" y="6324600"/>
            <a:ext cx="190500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b="1"/>
            </a:lvl1pPr>
          </a:lstStyle>
          <a:p>
            <a:fld id="{A855F234-F202-4FDF-8A51-12BA0CEAE68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030A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206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rgbClr val="00206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206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206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206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image" Target="../media/image4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71472" y="1357298"/>
            <a:ext cx="8001056" cy="2428892"/>
          </a:xfrm>
          <a:noFill/>
          <a:ln/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Автоматизация управления бизнес-процессами </a:t>
            </a:r>
            <a:r>
              <a:rPr lang="ru-RU" dirty="0" smtClean="0">
                <a:solidFill>
                  <a:srgbClr val="002060"/>
                </a:solidFill>
              </a:rPr>
              <a:t>на </a:t>
            </a:r>
            <a:r>
              <a:rPr lang="ru-RU" dirty="0">
                <a:solidFill>
                  <a:srgbClr val="002060"/>
                </a:solidFill>
              </a:rPr>
              <a:t>базе </a:t>
            </a:r>
            <a:r>
              <a:rPr lang="ru-RU" dirty="0" err="1">
                <a:solidFill>
                  <a:srgbClr val="002060"/>
                </a:solidFill>
              </a:rPr>
              <a:t>ERP‑системы</a:t>
            </a:r>
            <a:endParaRPr lang="ru-RU" b="0" dirty="0">
              <a:solidFill>
                <a:srgbClr val="002060"/>
              </a:solidFill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42910" y="3810000"/>
            <a:ext cx="6138890" cy="1476388"/>
          </a:xfrm>
          <a:noFill/>
          <a:ln/>
        </p:spPr>
        <p:txBody>
          <a:bodyPr anchor="ctr">
            <a:normAutofit fontScale="77500" lnSpcReduction="20000"/>
          </a:bodyPr>
          <a:lstStyle/>
          <a:p>
            <a:r>
              <a:rPr lang="ru-RU" b="1" dirty="0">
                <a:solidFill>
                  <a:srgbClr val="3366CC"/>
                </a:solidFill>
              </a:rPr>
              <a:t>предпосылки</a:t>
            </a:r>
            <a:r>
              <a:rPr lang="ru-RU" b="1" dirty="0" smtClean="0">
                <a:solidFill>
                  <a:srgbClr val="3366CC"/>
                </a:solidFill>
              </a:rPr>
              <a:t>,</a:t>
            </a:r>
            <a:endParaRPr lang="en-US" b="1" dirty="0" smtClean="0">
              <a:solidFill>
                <a:srgbClr val="3366CC"/>
              </a:solidFill>
            </a:endParaRPr>
          </a:p>
          <a:p>
            <a:r>
              <a:rPr lang="ru-RU" b="1" dirty="0" smtClean="0">
                <a:solidFill>
                  <a:srgbClr val="3366CC"/>
                </a:solidFill>
              </a:rPr>
              <a:t>реализация,</a:t>
            </a:r>
            <a:endParaRPr lang="en-US" b="1" dirty="0" smtClean="0">
              <a:solidFill>
                <a:srgbClr val="3366CC"/>
              </a:solidFill>
            </a:endParaRPr>
          </a:p>
          <a:p>
            <a:r>
              <a:rPr lang="ru-RU" b="1" dirty="0" smtClean="0">
                <a:solidFill>
                  <a:srgbClr val="3366CC"/>
                </a:solidFill>
              </a:rPr>
              <a:t>полученные преимущества</a:t>
            </a:r>
            <a:r>
              <a:rPr lang="en-US" b="1" dirty="0" smtClean="0">
                <a:solidFill>
                  <a:srgbClr val="3366CC"/>
                </a:solidFill>
              </a:rPr>
              <a:t>,</a:t>
            </a:r>
          </a:p>
          <a:p>
            <a:r>
              <a:rPr lang="ru-RU" b="1" dirty="0" smtClean="0">
                <a:solidFill>
                  <a:srgbClr val="3366CC"/>
                </a:solidFill>
              </a:rPr>
              <a:t>подводные камни</a:t>
            </a:r>
            <a:endParaRPr lang="ru-RU" b="1" dirty="0">
              <a:solidFill>
                <a:srgbClr val="3366CC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14348" y="5929330"/>
            <a:ext cx="8143932" cy="69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i="1" kern="0" dirty="0" smtClean="0">
                <a:solidFill>
                  <a:srgbClr val="0033CC"/>
                </a:solidFill>
                <a:latin typeface="+mn-lt"/>
              </a:rPr>
              <a:t>Дмитрий Бацюро, ГК «</a:t>
            </a:r>
            <a:r>
              <a:rPr kumimoji="0" lang="ru-RU" sz="2800" i="1" kern="0" dirty="0" err="1" smtClean="0">
                <a:solidFill>
                  <a:srgbClr val="0033CC"/>
                </a:solidFill>
                <a:latin typeface="+mn-lt"/>
              </a:rPr>
              <a:t>Атлантик</a:t>
            </a:r>
            <a:r>
              <a:rPr kumimoji="0" lang="ru-RU" sz="2800" i="1" kern="0" dirty="0" smtClean="0">
                <a:solidFill>
                  <a:srgbClr val="0033CC"/>
                </a:solidFill>
                <a:latin typeface="+mn-lt"/>
              </a:rPr>
              <a:t>»</a:t>
            </a:r>
            <a:endParaRPr kumimoji="0" lang="ru-RU" sz="2800" b="0" i="1" u="none" strike="noStrike" kern="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 bwMode="auto">
          <a:xfrm>
            <a:off x="500034" y="2143116"/>
            <a:ext cx="4000528" cy="2643206"/>
          </a:xfrm>
          <a:prstGeom prst="roundRect">
            <a:avLst>
              <a:gd name="adj" fmla="val 7863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4572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i="1" dirty="0" smtClean="0"/>
              <a:t>Технологический процесс</a:t>
            </a:r>
            <a:endParaRPr kumimoji="1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Что и где </a:t>
            </a:r>
            <a:r>
              <a:rPr lang="ru-RU" dirty="0" smtClean="0"/>
              <a:t>берем?</a:t>
            </a:r>
          </a:p>
          <a:p>
            <a:r>
              <a:rPr lang="ru-RU" dirty="0" smtClean="0"/>
              <a:t>Что с этим делаем?</a:t>
            </a:r>
            <a:endParaRPr lang="ru-RU" dirty="0"/>
          </a:p>
          <a:p>
            <a:r>
              <a:rPr lang="ru-RU" dirty="0"/>
              <a:t>Что получаем и в каком виде сохраняем результат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4714876" y="2143116"/>
            <a:ext cx="4000528" cy="2643206"/>
          </a:xfrm>
          <a:prstGeom prst="roundRect">
            <a:avLst>
              <a:gd name="adj" fmla="val 7863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4572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i="1" dirty="0" smtClean="0"/>
              <a:t>Бизнес-процесс</a:t>
            </a:r>
            <a:endParaRPr kumimoji="1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400" y="144000"/>
            <a:ext cx="8229600" cy="1143000"/>
          </a:xfrm>
        </p:spPr>
        <p:txBody>
          <a:bodyPr/>
          <a:lstStyle/>
          <a:p>
            <a:r>
              <a:rPr lang="ru-RU" dirty="0" smtClean="0"/>
              <a:t>Автоматизируют ли </a:t>
            </a:r>
            <a:r>
              <a:rPr lang="en-US" dirty="0" smtClean="0"/>
              <a:t>ERP</a:t>
            </a:r>
            <a:r>
              <a:rPr lang="ru-RU" dirty="0" smtClean="0"/>
              <a:t>-системы бизнес-процессы?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ERP-</a:t>
            </a:r>
            <a:r>
              <a:rPr lang="ru-RU" dirty="0" smtClean="0"/>
              <a:t>системы отвечают на вопросы: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ERP-</a:t>
            </a:r>
            <a:r>
              <a:rPr lang="ru-RU" dirty="0" smtClean="0"/>
              <a:t>системы НЕ отвечают на вопросы: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Кто это делает?</a:t>
            </a:r>
          </a:p>
          <a:p>
            <a:r>
              <a:rPr lang="ru-RU" dirty="0" smtClean="0"/>
              <a:t>В какой момент времени это нужно делать / как узнать, что пора это делать?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4" grpId="0" build="p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 bwMode="auto">
          <a:xfrm>
            <a:off x="500034" y="2143116"/>
            <a:ext cx="4000528" cy="2643206"/>
          </a:xfrm>
          <a:prstGeom prst="roundRect">
            <a:avLst>
              <a:gd name="adj" fmla="val 7863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4572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i="1" dirty="0" smtClean="0"/>
              <a:t>Технологический процесс</a:t>
            </a:r>
            <a:endParaRPr kumimoji="1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Что и где берем</a:t>
            </a:r>
            <a:r>
              <a:rPr lang="ru-RU" dirty="0" smtClean="0"/>
              <a:t>?</a:t>
            </a:r>
          </a:p>
          <a:p>
            <a:r>
              <a:rPr lang="ru-RU" dirty="0" smtClean="0"/>
              <a:t>Что с этим делаем?</a:t>
            </a:r>
            <a:endParaRPr lang="ru-RU" dirty="0"/>
          </a:p>
          <a:p>
            <a:r>
              <a:rPr lang="ru-RU" dirty="0"/>
              <a:t>Что получаем и в каком виде сохраняем результат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4714876" y="2143116"/>
            <a:ext cx="4000528" cy="2643206"/>
          </a:xfrm>
          <a:prstGeom prst="roundRect">
            <a:avLst>
              <a:gd name="adj" fmla="val 7863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4572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i="1" dirty="0" smtClean="0"/>
              <a:t>Бизнес-процесс</a:t>
            </a:r>
            <a:endParaRPr kumimoji="1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400" y="144000"/>
            <a:ext cx="8229600" cy="1143000"/>
          </a:xfrm>
        </p:spPr>
        <p:txBody>
          <a:bodyPr/>
          <a:lstStyle/>
          <a:p>
            <a:r>
              <a:rPr lang="ru-RU" dirty="0" smtClean="0"/>
              <a:t>Автоматизируют ли </a:t>
            </a:r>
            <a:r>
              <a:rPr lang="en-US" dirty="0" smtClean="0"/>
              <a:t>ERP</a:t>
            </a:r>
            <a:r>
              <a:rPr lang="ru-RU" dirty="0" smtClean="0"/>
              <a:t>-системы бизнес-процессы?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ERP-</a:t>
            </a:r>
            <a:r>
              <a:rPr lang="ru-RU" dirty="0" smtClean="0"/>
              <a:t>системы отвечают на вопросы: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ERP-</a:t>
            </a:r>
            <a:r>
              <a:rPr lang="ru-RU" dirty="0" smtClean="0"/>
              <a:t>системы НЕ отвечают на вопросы: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Кто это делает?</a:t>
            </a:r>
          </a:p>
          <a:p>
            <a:r>
              <a:rPr lang="ru-RU" dirty="0" smtClean="0"/>
              <a:t>В какой момент времени это нужно делать / как узнать, что пора это делать?</a:t>
            </a:r>
            <a:endParaRPr lang="ru-RU" dirty="0"/>
          </a:p>
        </p:txBody>
      </p:sp>
      <p:grpSp>
        <p:nvGrpSpPr>
          <p:cNvPr id="19" name="Группа 18"/>
          <p:cNvGrpSpPr/>
          <p:nvPr/>
        </p:nvGrpSpPr>
        <p:grpSpPr>
          <a:xfrm>
            <a:off x="1643042" y="4714884"/>
            <a:ext cx="5910549" cy="857282"/>
            <a:chOff x="1643042" y="4714884"/>
            <a:chExt cx="5910549" cy="857282"/>
          </a:xfrm>
        </p:grpSpPr>
        <p:sp>
          <p:nvSpPr>
            <p:cNvPr id="15" name="Полилиния 14"/>
            <p:cNvSpPr/>
            <p:nvPr/>
          </p:nvSpPr>
          <p:spPr>
            <a:xfrm rot="21600000">
              <a:off x="2090370" y="4715118"/>
              <a:ext cx="5463221" cy="857048"/>
            </a:xfrm>
            <a:custGeom>
              <a:avLst/>
              <a:gdLst>
                <a:gd name="connsiteX0" fmla="*/ 0 w 5463221"/>
                <a:gd name="connsiteY0" fmla="*/ 0 h 857046"/>
                <a:gd name="connsiteX1" fmla="*/ 5034698 w 5463221"/>
                <a:gd name="connsiteY1" fmla="*/ 0 h 857046"/>
                <a:gd name="connsiteX2" fmla="*/ 5463221 w 5463221"/>
                <a:gd name="connsiteY2" fmla="*/ 428523 h 857046"/>
                <a:gd name="connsiteX3" fmla="*/ 5034698 w 5463221"/>
                <a:gd name="connsiteY3" fmla="*/ 857046 h 857046"/>
                <a:gd name="connsiteX4" fmla="*/ 0 w 5463221"/>
                <a:gd name="connsiteY4" fmla="*/ 857046 h 857046"/>
                <a:gd name="connsiteX5" fmla="*/ 0 w 5463221"/>
                <a:gd name="connsiteY5" fmla="*/ 0 h 857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63221" h="857046">
                  <a:moveTo>
                    <a:pt x="5463221" y="857045"/>
                  </a:moveTo>
                  <a:lnTo>
                    <a:pt x="428523" y="857045"/>
                  </a:lnTo>
                  <a:lnTo>
                    <a:pt x="0" y="428523"/>
                  </a:lnTo>
                  <a:lnTo>
                    <a:pt x="428523" y="1"/>
                  </a:lnTo>
                  <a:lnTo>
                    <a:pt x="5463221" y="1"/>
                  </a:lnTo>
                  <a:lnTo>
                    <a:pt x="5463221" y="857045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92198" tIns="83821" rIns="156464" bIns="83820" numCol="1" spcCol="1270" anchor="t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kern="1200" dirty="0" smtClean="0"/>
                <a:t>Полбеды</a:t>
              </a:r>
              <a:endParaRPr lang="ru-RU" sz="2200" kern="1200" dirty="0"/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200" kern="1200" dirty="0" smtClean="0"/>
                <a:t>сигнальные события </a:t>
              </a:r>
              <a:r>
                <a:rPr lang="ru-RU" sz="2200" i="1" kern="1200" dirty="0" smtClean="0"/>
                <a:t>реальные</a:t>
              </a:r>
              <a:endParaRPr lang="ru-RU" sz="2200" i="1" kern="1200" dirty="0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1661846" y="4715119"/>
              <a:ext cx="857046" cy="85704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pic>
          <p:nvPicPr>
            <p:cNvPr id="2050" name="Picture 2" descr="C:\Users\DiBa\AppData\Local\Microsoft\Windows\Temporary Internet Files\Content.IE5\VU4VXDF0\MC900423151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43042" y="4714884"/>
              <a:ext cx="857256" cy="857257"/>
            </a:xfrm>
            <a:prstGeom prst="rect">
              <a:avLst/>
            </a:prstGeom>
            <a:noFill/>
          </p:spPr>
        </p:pic>
      </p:grpSp>
      <p:grpSp>
        <p:nvGrpSpPr>
          <p:cNvPr id="20" name="Группа 19"/>
          <p:cNvGrpSpPr/>
          <p:nvPr/>
        </p:nvGrpSpPr>
        <p:grpSpPr>
          <a:xfrm>
            <a:off x="1643042" y="5715016"/>
            <a:ext cx="5910549" cy="928694"/>
            <a:chOff x="1643042" y="5715016"/>
            <a:chExt cx="5910549" cy="928694"/>
          </a:xfrm>
        </p:grpSpPr>
        <p:sp>
          <p:nvSpPr>
            <p:cNvPr id="17" name="Полилиния 16"/>
            <p:cNvSpPr/>
            <p:nvPr/>
          </p:nvSpPr>
          <p:spPr>
            <a:xfrm rot="21600000">
              <a:off x="2090370" y="5786426"/>
              <a:ext cx="5463221" cy="857048"/>
            </a:xfrm>
            <a:custGeom>
              <a:avLst/>
              <a:gdLst>
                <a:gd name="connsiteX0" fmla="*/ 0 w 5463221"/>
                <a:gd name="connsiteY0" fmla="*/ 0 h 857046"/>
                <a:gd name="connsiteX1" fmla="*/ 5034698 w 5463221"/>
                <a:gd name="connsiteY1" fmla="*/ 0 h 857046"/>
                <a:gd name="connsiteX2" fmla="*/ 5463221 w 5463221"/>
                <a:gd name="connsiteY2" fmla="*/ 428523 h 857046"/>
                <a:gd name="connsiteX3" fmla="*/ 5034698 w 5463221"/>
                <a:gd name="connsiteY3" fmla="*/ 857046 h 857046"/>
                <a:gd name="connsiteX4" fmla="*/ 0 w 5463221"/>
                <a:gd name="connsiteY4" fmla="*/ 857046 h 857046"/>
                <a:gd name="connsiteX5" fmla="*/ 0 w 5463221"/>
                <a:gd name="connsiteY5" fmla="*/ 0 h 857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63221" h="857046">
                  <a:moveTo>
                    <a:pt x="5463221" y="857045"/>
                  </a:moveTo>
                  <a:lnTo>
                    <a:pt x="428523" y="857045"/>
                  </a:lnTo>
                  <a:lnTo>
                    <a:pt x="0" y="428523"/>
                  </a:lnTo>
                  <a:lnTo>
                    <a:pt x="428523" y="1"/>
                  </a:lnTo>
                  <a:lnTo>
                    <a:pt x="5463221" y="1"/>
                  </a:lnTo>
                  <a:lnTo>
                    <a:pt x="5463221" y="857045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92198" tIns="83821" rIns="156464" bIns="83821" numCol="1" spcCol="1270" anchor="t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kern="1200" dirty="0" smtClean="0"/>
                <a:t>Совсем плохо</a:t>
              </a:r>
              <a:endParaRPr lang="ru-RU" sz="2200" kern="1200" dirty="0"/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200" kern="1200" dirty="0" smtClean="0"/>
                <a:t>сигнальные события </a:t>
              </a:r>
              <a:r>
                <a:rPr lang="ru-RU" sz="2200" i="1" kern="1200" dirty="0" smtClean="0"/>
                <a:t>электронные</a:t>
              </a:r>
              <a:endParaRPr lang="ru-RU" sz="2200" i="1" kern="1200" dirty="0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1661846" y="5786427"/>
              <a:ext cx="857046" cy="85704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pic>
          <p:nvPicPr>
            <p:cNvPr id="2051" name="Picture 3" descr="C:\Users\DiBa\AppData\Local\Microsoft\Windows\Temporary Internet Files\Content.IE5\VU4VXDF0\MC900434407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43042" y="5715016"/>
              <a:ext cx="886618" cy="92869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Автоматизируют ли </a:t>
            </a:r>
            <a:r>
              <a:rPr lang="en-US" dirty="0" smtClean="0"/>
              <a:t>ERP</a:t>
            </a:r>
            <a:r>
              <a:rPr lang="ru-RU" dirty="0" smtClean="0"/>
              <a:t>-системы бизнес-процессы?</a:t>
            </a:r>
            <a:endParaRPr lang="ru-RU" dirty="0"/>
          </a:p>
        </p:txBody>
      </p:sp>
      <p:sp>
        <p:nvSpPr>
          <p:cNvPr id="29" name="Содержимое 28"/>
          <p:cNvSpPr>
            <a:spLocks noGrp="1"/>
          </p:cNvSpPr>
          <p:nvPr>
            <p:ph sz="half" idx="1"/>
          </p:nvPr>
        </p:nvSpPr>
        <p:spPr>
          <a:xfrm>
            <a:off x="642910" y="1676400"/>
            <a:ext cx="4081490" cy="4267200"/>
          </a:xfrm>
        </p:spPr>
        <p:txBody>
          <a:bodyPr/>
          <a:lstStyle/>
          <a:p>
            <a:r>
              <a:rPr lang="ru-RU" dirty="0" smtClean="0"/>
              <a:t>Еще один </a:t>
            </a:r>
            <a:r>
              <a:rPr lang="ru-RU" dirty="0" smtClean="0"/>
              <a:t>каверзный вопрос</a:t>
            </a:r>
            <a:endParaRPr lang="ru-RU" sz="4000" dirty="0" smtClean="0">
              <a:solidFill>
                <a:srgbClr val="FF0000"/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3" descr="C:\Users\DiBa\AppData\Local\Microsoft\Windows\Temporary Internet Files\Content.IE5\01CY8JLX\MP90041403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919616"/>
            <a:ext cx="3810012" cy="5487533"/>
          </a:xfrm>
          <a:prstGeom prst="rect">
            <a:avLst/>
          </a:prstGeom>
          <a:noFill/>
        </p:spPr>
      </p:pic>
      <p:sp>
        <p:nvSpPr>
          <p:cNvPr id="4" name="Скругленная прямоугольная выноска 3"/>
          <p:cNvSpPr/>
          <p:nvPr/>
        </p:nvSpPr>
        <p:spPr bwMode="auto">
          <a:xfrm>
            <a:off x="642910" y="4643446"/>
            <a:ext cx="6429420" cy="1928826"/>
          </a:xfrm>
          <a:prstGeom prst="wedgeRoundRectCallout">
            <a:avLst>
              <a:gd name="adj1" fmla="val 39960"/>
              <a:gd name="adj2" fmla="val -90098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«У меня фронт работ из </a:t>
            </a:r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57 </a:t>
            </a:r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задач – какую же из них мне начинать делать прямо сейчас?»</a:t>
            </a:r>
            <a:endParaRPr kumimoji="1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lt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Автоматизируют ли </a:t>
            </a:r>
            <a:r>
              <a:rPr lang="en-US" dirty="0" smtClean="0"/>
              <a:t>ERP</a:t>
            </a:r>
            <a:r>
              <a:rPr lang="ru-RU" dirty="0" smtClean="0"/>
              <a:t>-системы бизнес-процессы?</a:t>
            </a:r>
            <a:endParaRPr lang="ru-RU" dirty="0"/>
          </a:p>
        </p:txBody>
      </p:sp>
      <p:sp>
        <p:nvSpPr>
          <p:cNvPr id="29" name="Содержимое 2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внедрение «обычной» ERP-системы само по себе не приведет к эффективной работе бизнес-процессов</a:t>
            </a:r>
          </a:p>
          <a:p>
            <a:r>
              <a:rPr lang="ru-RU" dirty="0" smtClean="0"/>
              <a:t>Вывод из вывода: нужен какой-то еще </a:t>
            </a:r>
            <a:r>
              <a:rPr lang="ru-RU" dirty="0" smtClean="0"/>
              <a:t>механизм выдачи </a:t>
            </a:r>
            <a:r>
              <a:rPr lang="ru-RU" dirty="0" smtClean="0"/>
              <a:t>инициирующих </a:t>
            </a:r>
            <a:r>
              <a:rPr lang="ru-RU" dirty="0" smtClean="0"/>
              <a:t>воздействий, </a:t>
            </a:r>
            <a:r>
              <a:rPr lang="ru-RU" dirty="0" smtClean="0"/>
              <a:t>причем автоматизированный</a:t>
            </a:r>
          </a:p>
          <a:p>
            <a:pPr lvl="1"/>
            <a:r>
              <a:rPr lang="ru-RU" dirty="0" smtClean="0"/>
              <a:t>Почему </a:t>
            </a:r>
            <a:r>
              <a:rPr lang="ru-RU" i="1" dirty="0" smtClean="0"/>
              <a:t>автоматизированный</a:t>
            </a:r>
            <a:r>
              <a:rPr lang="ru-RU" dirty="0" smtClean="0"/>
              <a:t>? Потому что сейчас нам приходится управлять примерно 1300 задачами в каждый момент времени.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автоматизации управления БП</a:t>
            </a:r>
            <a:endParaRPr lang="ru-RU" dirty="0"/>
          </a:p>
        </p:txBody>
      </p:sp>
      <p:sp>
        <p:nvSpPr>
          <p:cNvPr id="29" name="Содержимое 2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Логические связи «предшественник-последователь» между задачами</a:t>
            </a:r>
            <a:r>
              <a:rPr lang="en-US" dirty="0" smtClean="0"/>
              <a:t> </a:t>
            </a:r>
            <a:r>
              <a:rPr lang="ru-RU" dirty="0" smtClean="0"/>
              <a:t>и нелинейные последовательности задач</a:t>
            </a:r>
          </a:p>
          <a:p>
            <a:endParaRPr lang="ru-RU" dirty="0" smtClean="0"/>
          </a:p>
        </p:txBody>
      </p:sp>
      <p:sp>
        <p:nvSpPr>
          <p:cNvPr id="56" name="Овал 55"/>
          <p:cNvSpPr/>
          <p:nvPr/>
        </p:nvSpPr>
        <p:spPr bwMode="auto">
          <a:xfrm>
            <a:off x="1000100" y="4000504"/>
            <a:ext cx="1071570" cy="10001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57" name="Прямая со стрелкой 56"/>
          <p:cNvCxnSpPr>
            <a:stCxn id="56" idx="5"/>
            <a:endCxn id="61" idx="1"/>
          </p:cNvCxnSpPr>
          <p:nvPr/>
        </p:nvCxnSpPr>
        <p:spPr bwMode="auto">
          <a:xfrm rot="16200000" flipH="1">
            <a:off x="1853766" y="4915146"/>
            <a:ext cx="578684" cy="4567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sp>
        <p:nvSpPr>
          <p:cNvPr id="59" name="Овал 58"/>
          <p:cNvSpPr/>
          <p:nvPr/>
        </p:nvSpPr>
        <p:spPr bwMode="auto">
          <a:xfrm>
            <a:off x="3143240" y="3143248"/>
            <a:ext cx="1071570" cy="10001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0" name="Овал 59"/>
          <p:cNvSpPr/>
          <p:nvPr/>
        </p:nvSpPr>
        <p:spPr bwMode="auto">
          <a:xfrm>
            <a:off x="7429520" y="3643314"/>
            <a:ext cx="1071570" cy="10001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1" name="Овал 60"/>
          <p:cNvSpPr/>
          <p:nvPr/>
        </p:nvSpPr>
        <p:spPr bwMode="auto">
          <a:xfrm>
            <a:off x="2214546" y="5286388"/>
            <a:ext cx="1071570" cy="10001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2" name="Овал 61"/>
          <p:cNvSpPr/>
          <p:nvPr/>
        </p:nvSpPr>
        <p:spPr bwMode="auto">
          <a:xfrm>
            <a:off x="5857884" y="5286388"/>
            <a:ext cx="1071570" cy="10001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63" name="Прямая со стрелкой 62"/>
          <p:cNvCxnSpPr>
            <a:stCxn id="56" idx="7"/>
            <a:endCxn id="59" idx="2"/>
          </p:cNvCxnSpPr>
          <p:nvPr/>
        </p:nvCxnSpPr>
        <p:spPr bwMode="auto">
          <a:xfrm rot="5400000" flipH="1" flipV="1">
            <a:off x="2277163" y="3280893"/>
            <a:ext cx="503656" cy="12284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cxnSp>
        <p:nvCxnSpPr>
          <p:cNvPr id="64" name="Прямая со стрелкой 63"/>
          <p:cNvCxnSpPr>
            <a:stCxn id="61" idx="6"/>
            <a:endCxn id="62" idx="2"/>
          </p:cNvCxnSpPr>
          <p:nvPr/>
        </p:nvCxnSpPr>
        <p:spPr bwMode="auto">
          <a:xfrm>
            <a:off x="3286116" y="5786454"/>
            <a:ext cx="2571768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cxnSp>
        <p:nvCxnSpPr>
          <p:cNvPr id="66" name="Прямая со стрелкой 65"/>
          <p:cNvCxnSpPr>
            <a:stCxn id="59" idx="5"/>
            <a:endCxn id="62" idx="1"/>
          </p:cNvCxnSpPr>
          <p:nvPr/>
        </p:nvCxnSpPr>
        <p:spPr bwMode="auto">
          <a:xfrm rot="16200000" flipH="1">
            <a:off x="4318377" y="3736419"/>
            <a:ext cx="1435940" cy="19569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cxnSp>
        <p:nvCxnSpPr>
          <p:cNvPr id="68" name="Прямая со стрелкой 67"/>
          <p:cNvCxnSpPr>
            <a:stCxn id="62" idx="7"/>
            <a:endCxn id="60" idx="3"/>
          </p:cNvCxnSpPr>
          <p:nvPr/>
        </p:nvCxnSpPr>
        <p:spPr bwMode="auto">
          <a:xfrm rot="5400000" flipH="1" flipV="1">
            <a:off x="6711550" y="4557956"/>
            <a:ext cx="935874" cy="8139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автоматизации управления БП</a:t>
            </a:r>
            <a:endParaRPr lang="ru-RU" dirty="0"/>
          </a:p>
        </p:txBody>
      </p:sp>
      <p:sp>
        <p:nvSpPr>
          <p:cNvPr id="29" name="Содержимое 2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ru-RU" dirty="0" smtClean="0"/>
              <a:t>Цепочки задач формируются автоматически по информации из </a:t>
            </a:r>
            <a:r>
              <a:rPr lang="en-US" dirty="0" smtClean="0"/>
              <a:t>ERP-</a:t>
            </a:r>
            <a:r>
              <a:rPr lang="ru-RU" dirty="0" smtClean="0"/>
              <a:t>системы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ru-RU" dirty="0" smtClean="0"/>
              <a:t>Поддержка формирования </a:t>
            </a:r>
            <a:r>
              <a:rPr lang="ru-RU" i="1" dirty="0" smtClean="0"/>
              <a:t>условных</a:t>
            </a:r>
            <a:r>
              <a:rPr lang="ru-RU" dirty="0" smtClean="0"/>
              <a:t> задач</a:t>
            </a:r>
          </a:p>
          <a:p>
            <a:endParaRPr lang="ru-RU" dirty="0" smtClean="0"/>
          </a:p>
        </p:txBody>
      </p:sp>
      <p:sp>
        <p:nvSpPr>
          <p:cNvPr id="4" name="Овал 3"/>
          <p:cNvSpPr/>
          <p:nvPr/>
        </p:nvSpPr>
        <p:spPr bwMode="auto">
          <a:xfrm>
            <a:off x="1000100" y="4000504"/>
            <a:ext cx="1071570" cy="10001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5" name="Прямая со стрелкой 4"/>
          <p:cNvCxnSpPr>
            <a:stCxn id="4" idx="5"/>
            <a:endCxn id="9" idx="1"/>
          </p:cNvCxnSpPr>
          <p:nvPr/>
        </p:nvCxnSpPr>
        <p:spPr bwMode="auto">
          <a:xfrm rot="16200000" flipH="1">
            <a:off x="1853766" y="4915146"/>
            <a:ext cx="578684" cy="4567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cxnSp>
        <p:nvCxnSpPr>
          <p:cNvPr id="6" name="Прямая со стрелкой 5"/>
          <p:cNvCxnSpPr>
            <a:stCxn id="7" idx="6"/>
            <a:endCxn id="13" idx="2"/>
          </p:cNvCxnSpPr>
          <p:nvPr/>
        </p:nvCxnSpPr>
        <p:spPr bwMode="auto">
          <a:xfrm>
            <a:off x="4214810" y="3643314"/>
            <a:ext cx="135732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sp>
        <p:nvSpPr>
          <p:cNvPr id="7" name="Овал 6"/>
          <p:cNvSpPr/>
          <p:nvPr/>
        </p:nvSpPr>
        <p:spPr bwMode="auto">
          <a:xfrm>
            <a:off x="3143240" y="3143248"/>
            <a:ext cx="1071570" cy="10001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Овал 7"/>
          <p:cNvSpPr/>
          <p:nvPr/>
        </p:nvSpPr>
        <p:spPr bwMode="auto">
          <a:xfrm>
            <a:off x="7429520" y="3643314"/>
            <a:ext cx="1071570" cy="10001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Овал 8"/>
          <p:cNvSpPr/>
          <p:nvPr/>
        </p:nvSpPr>
        <p:spPr bwMode="auto">
          <a:xfrm>
            <a:off x="2214546" y="5286388"/>
            <a:ext cx="1071570" cy="10001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Овал 9"/>
          <p:cNvSpPr/>
          <p:nvPr/>
        </p:nvSpPr>
        <p:spPr bwMode="auto">
          <a:xfrm>
            <a:off x="5857884" y="5286388"/>
            <a:ext cx="1071570" cy="10001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1" name="Прямая со стрелкой 10"/>
          <p:cNvCxnSpPr>
            <a:stCxn id="4" idx="7"/>
            <a:endCxn id="7" idx="2"/>
          </p:cNvCxnSpPr>
          <p:nvPr/>
        </p:nvCxnSpPr>
        <p:spPr bwMode="auto">
          <a:xfrm rot="5400000" flipH="1" flipV="1">
            <a:off x="2277163" y="3280893"/>
            <a:ext cx="503656" cy="12284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cxnSp>
        <p:nvCxnSpPr>
          <p:cNvPr id="12" name="Прямая со стрелкой 11"/>
          <p:cNvCxnSpPr>
            <a:stCxn id="9" idx="6"/>
            <a:endCxn id="10" idx="2"/>
          </p:cNvCxnSpPr>
          <p:nvPr/>
        </p:nvCxnSpPr>
        <p:spPr bwMode="auto">
          <a:xfrm>
            <a:off x="3286116" y="5786454"/>
            <a:ext cx="2571768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sp>
        <p:nvSpPr>
          <p:cNvPr id="13" name="Овал 12"/>
          <p:cNvSpPr/>
          <p:nvPr/>
        </p:nvSpPr>
        <p:spPr bwMode="auto">
          <a:xfrm>
            <a:off x="5572132" y="3143248"/>
            <a:ext cx="1071570" cy="1000132"/>
          </a:xfrm>
          <a:prstGeom prst="ellipse">
            <a:avLst/>
          </a:prstGeom>
          <a:solidFill>
            <a:srgbClr val="D6009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4" name="Прямая со стрелкой 13"/>
          <p:cNvCxnSpPr>
            <a:stCxn id="7" idx="5"/>
            <a:endCxn id="10" idx="1"/>
          </p:cNvCxnSpPr>
          <p:nvPr/>
        </p:nvCxnSpPr>
        <p:spPr bwMode="auto">
          <a:xfrm rot="16200000" flipH="1">
            <a:off x="4318377" y="3736419"/>
            <a:ext cx="1435940" cy="19569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cxnSp>
        <p:nvCxnSpPr>
          <p:cNvPr id="15" name="Прямая со стрелкой 14"/>
          <p:cNvCxnSpPr>
            <a:stCxn id="13" idx="6"/>
            <a:endCxn id="8" idx="1"/>
          </p:cNvCxnSpPr>
          <p:nvPr/>
        </p:nvCxnSpPr>
        <p:spPr bwMode="auto">
          <a:xfrm>
            <a:off x="6643702" y="3643314"/>
            <a:ext cx="942746" cy="1464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cxnSp>
        <p:nvCxnSpPr>
          <p:cNvPr id="16" name="Прямая со стрелкой 15"/>
          <p:cNvCxnSpPr>
            <a:stCxn id="10" idx="7"/>
            <a:endCxn id="8" idx="3"/>
          </p:cNvCxnSpPr>
          <p:nvPr/>
        </p:nvCxnSpPr>
        <p:spPr bwMode="auto">
          <a:xfrm rot="5400000" flipH="1" flipV="1">
            <a:off x="6711550" y="4557956"/>
            <a:ext cx="935874" cy="8139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sp>
        <p:nvSpPr>
          <p:cNvPr id="21" name="Овал 20"/>
          <p:cNvSpPr/>
          <p:nvPr/>
        </p:nvSpPr>
        <p:spPr bwMode="auto">
          <a:xfrm>
            <a:off x="3500430" y="4429132"/>
            <a:ext cx="1071570" cy="1000132"/>
          </a:xfrm>
          <a:prstGeom prst="ellipse">
            <a:avLst/>
          </a:prstGeom>
          <a:solidFill>
            <a:srgbClr val="D6009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22" name="Прямая со стрелкой 21"/>
          <p:cNvCxnSpPr>
            <a:stCxn id="4" idx="6"/>
            <a:endCxn id="21" idx="2"/>
          </p:cNvCxnSpPr>
          <p:nvPr/>
        </p:nvCxnSpPr>
        <p:spPr bwMode="auto">
          <a:xfrm>
            <a:off x="2071670" y="4500570"/>
            <a:ext cx="1428760" cy="4286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cxnSp>
        <p:nvCxnSpPr>
          <p:cNvPr id="25" name="Прямая со стрелкой 24"/>
          <p:cNvCxnSpPr>
            <a:stCxn id="21" idx="6"/>
            <a:endCxn id="8" idx="2"/>
          </p:cNvCxnSpPr>
          <p:nvPr/>
        </p:nvCxnSpPr>
        <p:spPr bwMode="auto">
          <a:xfrm flipV="1">
            <a:off x="4572000" y="4143380"/>
            <a:ext cx="2857520" cy="7858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автоматизации управления БП</a:t>
            </a:r>
            <a:endParaRPr lang="ru-RU" dirty="0"/>
          </a:p>
        </p:txBody>
      </p:sp>
      <p:sp>
        <p:nvSpPr>
          <p:cNvPr id="29" name="Содержимое 2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ru-RU" dirty="0" smtClean="0"/>
              <a:t>Альтернативные сценарии процесса</a:t>
            </a:r>
          </a:p>
          <a:p>
            <a:endParaRPr lang="ru-RU" dirty="0" smtClean="0"/>
          </a:p>
        </p:txBody>
      </p:sp>
      <p:sp>
        <p:nvSpPr>
          <p:cNvPr id="4" name="Овал 3"/>
          <p:cNvSpPr/>
          <p:nvPr/>
        </p:nvSpPr>
        <p:spPr bwMode="auto">
          <a:xfrm>
            <a:off x="1000100" y="4000504"/>
            <a:ext cx="1071570" cy="10001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5" name="Прямая со стрелкой 4"/>
          <p:cNvCxnSpPr>
            <a:stCxn id="4" idx="5"/>
            <a:endCxn id="9" idx="1"/>
          </p:cNvCxnSpPr>
          <p:nvPr/>
        </p:nvCxnSpPr>
        <p:spPr bwMode="auto">
          <a:xfrm rot="16200000" flipH="1">
            <a:off x="1853766" y="4915146"/>
            <a:ext cx="578684" cy="4567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sp>
        <p:nvSpPr>
          <p:cNvPr id="7" name="Овал 6"/>
          <p:cNvSpPr/>
          <p:nvPr/>
        </p:nvSpPr>
        <p:spPr bwMode="auto">
          <a:xfrm>
            <a:off x="3143240" y="3143248"/>
            <a:ext cx="1071570" cy="10001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Овал 7"/>
          <p:cNvSpPr/>
          <p:nvPr/>
        </p:nvSpPr>
        <p:spPr bwMode="auto">
          <a:xfrm>
            <a:off x="7429520" y="3643314"/>
            <a:ext cx="1071570" cy="10001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Овал 8"/>
          <p:cNvSpPr/>
          <p:nvPr/>
        </p:nvSpPr>
        <p:spPr bwMode="auto">
          <a:xfrm>
            <a:off x="2214546" y="5286388"/>
            <a:ext cx="1071570" cy="10001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Овал 9"/>
          <p:cNvSpPr/>
          <p:nvPr/>
        </p:nvSpPr>
        <p:spPr bwMode="auto">
          <a:xfrm>
            <a:off x="5857884" y="5286388"/>
            <a:ext cx="1071570" cy="10001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1" name="Прямая со стрелкой 10"/>
          <p:cNvCxnSpPr>
            <a:stCxn id="4" idx="7"/>
            <a:endCxn id="7" idx="2"/>
          </p:cNvCxnSpPr>
          <p:nvPr/>
        </p:nvCxnSpPr>
        <p:spPr bwMode="auto">
          <a:xfrm rot="5400000" flipH="1" flipV="1">
            <a:off x="2277163" y="3280893"/>
            <a:ext cx="503656" cy="12284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cxnSp>
        <p:nvCxnSpPr>
          <p:cNvPr id="12" name="Прямая со стрелкой 11"/>
          <p:cNvCxnSpPr>
            <a:stCxn id="9" idx="6"/>
            <a:endCxn id="10" idx="2"/>
          </p:cNvCxnSpPr>
          <p:nvPr/>
        </p:nvCxnSpPr>
        <p:spPr bwMode="auto">
          <a:xfrm>
            <a:off x="3286116" y="5786454"/>
            <a:ext cx="2571768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sp>
        <p:nvSpPr>
          <p:cNvPr id="13" name="Овал 12"/>
          <p:cNvSpPr/>
          <p:nvPr/>
        </p:nvSpPr>
        <p:spPr bwMode="auto">
          <a:xfrm>
            <a:off x="4786314" y="2000240"/>
            <a:ext cx="1071570" cy="1000132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4" name="Прямая со стрелкой 13"/>
          <p:cNvCxnSpPr>
            <a:stCxn id="7" idx="5"/>
            <a:endCxn id="10" idx="1"/>
          </p:cNvCxnSpPr>
          <p:nvPr/>
        </p:nvCxnSpPr>
        <p:spPr bwMode="auto">
          <a:xfrm rot="16200000" flipH="1">
            <a:off x="4318377" y="3736419"/>
            <a:ext cx="1435940" cy="19569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cxnSp>
        <p:nvCxnSpPr>
          <p:cNvPr id="15" name="Прямая со стрелкой 14"/>
          <p:cNvCxnSpPr>
            <a:stCxn id="13" idx="5"/>
            <a:endCxn id="34" idx="0"/>
          </p:cNvCxnSpPr>
          <p:nvPr/>
        </p:nvCxnSpPr>
        <p:spPr bwMode="auto">
          <a:xfrm rot="16200000" flipH="1">
            <a:off x="5759765" y="2795096"/>
            <a:ext cx="289342" cy="4069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cxnSp>
        <p:nvCxnSpPr>
          <p:cNvPr id="16" name="Прямая со стрелкой 15"/>
          <p:cNvCxnSpPr>
            <a:stCxn id="10" idx="7"/>
            <a:endCxn id="8" idx="3"/>
          </p:cNvCxnSpPr>
          <p:nvPr/>
        </p:nvCxnSpPr>
        <p:spPr bwMode="auto">
          <a:xfrm rot="5400000" flipH="1" flipV="1">
            <a:off x="6711550" y="4557956"/>
            <a:ext cx="935874" cy="8139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sp>
        <p:nvSpPr>
          <p:cNvPr id="21" name="Овал 20"/>
          <p:cNvSpPr/>
          <p:nvPr/>
        </p:nvSpPr>
        <p:spPr bwMode="auto">
          <a:xfrm>
            <a:off x="2571736" y="2000240"/>
            <a:ext cx="1071570" cy="1000132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22" name="Прямая со стрелкой 21"/>
          <p:cNvCxnSpPr>
            <a:stCxn id="4" idx="0"/>
            <a:endCxn id="21" idx="2"/>
          </p:cNvCxnSpPr>
          <p:nvPr/>
        </p:nvCxnSpPr>
        <p:spPr bwMode="auto">
          <a:xfrm rot="5400000" flipH="1" flipV="1">
            <a:off x="1303711" y="2732480"/>
            <a:ext cx="1500198" cy="103585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cxnSp>
        <p:nvCxnSpPr>
          <p:cNvPr id="25" name="Прямая со стрелкой 24"/>
          <p:cNvCxnSpPr>
            <a:stCxn id="21" idx="6"/>
            <a:endCxn id="13" idx="2"/>
          </p:cNvCxnSpPr>
          <p:nvPr/>
        </p:nvCxnSpPr>
        <p:spPr bwMode="auto">
          <a:xfrm>
            <a:off x="3643306" y="2500306"/>
            <a:ext cx="1143008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cxnSp>
        <p:nvCxnSpPr>
          <p:cNvPr id="33" name="Прямая со стрелкой 32"/>
          <p:cNvCxnSpPr>
            <a:endCxn id="34" idx="2"/>
          </p:cNvCxnSpPr>
          <p:nvPr/>
        </p:nvCxnSpPr>
        <p:spPr bwMode="auto">
          <a:xfrm>
            <a:off x="4214810" y="3643314"/>
            <a:ext cx="135732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sp>
        <p:nvSpPr>
          <p:cNvPr id="34" name="Овал 33"/>
          <p:cNvSpPr/>
          <p:nvPr/>
        </p:nvSpPr>
        <p:spPr bwMode="auto">
          <a:xfrm>
            <a:off x="5572132" y="3143248"/>
            <a:ext cx="1071570" cy="1000132"/>
          </a:xfrm>
          <a:prstGeom prst="ellipse">
            <a:avLst/>
          </a:prstGeom>
          <a:solidFill>
            <a:srgbClr val="D6009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35" name="Прямая со стрелкой 34"/>
          <p:cNvCxnSpPr>
            <a:stCxn id="34" idx="6"/>
          </p:cNvCxnSpPr>
          <p:nvPr/>
        </p:nvCxnSpPr>
        <p:spPr bwMode="auto">
          <a:xfrm>
            <a:off x="6643702" y="3643314"/>
            <a:ext cx="942746" cy="1464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sp>
        <p:nvSpPr>
          <p:cNvPr id="36" name="Овал 35"/>
          <p:cNvSpPr/>
          <p:nvPr/>
        </p:nvSpPr>
        <p:spPr bwMode="auto">
          <a:xfrm>
            <a:off x="3500430" y="4429132"/>
            <a:ext cx="1071570" cy="1000132"/>
          </a:xfrm>
          <a:prstGeom prst="ellipse">
            <a:avLst/>
          </a:prstGeom>
          <a:solidFill>
            <a:srgbClr val="D6009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37" name="Прямая со стрелкой 36"/>
          <p:cNvCxnSpPr>
            <a:endCxn id="36" idx="2"/>
          </p:cNvCxnSpPr>
          <p:nvPr/>
        </p:nvCxnSpPr>
        <p:spPr bwMode="auto">
          <a:xfrm>
            <a:off x="2071670" y="4500570"/>
            <a:ext cx="1428760" cy="4286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cxnSp>
        <p:nvCxnSpPr>
          <p:cNvPr id="38" name="Прямая со стрелкой 37"/>
          <p:cNvCxnSpPr>
            <a:stCxn id="36" idx="6"/>
          </p:cNvCxnSpPr>
          <p:nvPr/>
        </p:nvCxnSpPr>
        <p:spPr bwMode="auto">
          <a:xfrm flipV="1">
            <a:off x="4572000" y="4143380"/>
            <a:ext cx="2857520" cy="7858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cxnSp>
        <p:nvCxnSpPr>
          <p:cNvPr id="40" name="Прямая со стрелкой 39"/>
          <p:cNvCxnSpPr>
            <a:stCxn id="13" idx="3"/>
            <a:endCxn id="10" idx="1"/>
          </p:cNvCxnSpPr>
          <p:nvPr/>
        </p:nvCxnSpPr>
        <p:spPr bwMode="auto">
          <a:xfrm rot="16200000" flipH="1">
            <a:off x="4189553" y="3607595"/>
            <a:ext cx="2578948" cy="10715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3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9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2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автоматизации управления БП</a:t>
            </a:r>
            <a:endParaRPr lang="ru-RU" dirty="0"/>
          </a:p>
        </p:txBody>
      </p:sp>
      <p:sp>
        <p:nvSpPr>
          <p:cNvPr id="29" name="Содержимое 2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ru-RU" dirty="0" smtClean="0"/>
              <a:t>Задача назначается определенному исполнителю</a:t>
            </a:r>
          </a:p>
          <a:p>
            <a:pPr lvl="1"/>
            <a:r>
              <a:rPr lang="ru-RU" dirty="0" smtClean="0"/>
              <a:t>Для «ролевого» назначения задач – дополнительный механизм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ru-RU" dirty="0" smtClean="0"/>
              <a:t>Переназначение задач с сохранением истории</a:t>
            </a:r>
          </a:p>
          <a:p>
            <a:pPr lvl="1">
              <a:buFont typeface="+mj-lt"/>
              <a:buChar char="–"/>
            </a:pPr>
            <a:r>
              <a:rPr lang="ru-RU" dirty="0" smtClean="0"/>
              <a:t>Сколько раз, кому и когда переназначалась задача</a:t>
            </a:r>
          </a:p>
          <a:p>
            <a:pPr marL="514350" indent="-514350">
              <a:buNone/>
            </a:pPr>
            <a:endParaRPr lang="ru-RU" dirty="0" smtClean="0"/>
          </a:p>
        </p:txBody>
      </p:sp>
      <p:pic>
        <p:nvPicPr>
          <p:cNvPr id="3075" name="Picture 3" descr="C:\Users\DiBa\AppData\Local\Microsoft\Windows\Temporary Internet Files\Content.IE5\1J3GUAIS\MC90037001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4786322"/>
            <a:ext cx="1681162" cy="1825625"/>
          </a:xfrm>
          <a:prstGeom prst="rect">
            <a:avLst/>
          </a:prstGeom>
          <a:noFill/>
        </p:spPr>
      </p:pic>
      <p:pic>
        <p:nvPicPr>
          <p:cNvPr id="3077" name="Picture 5" descr="C:\Users\DiBa\AppData\Local\Microsoft\Windows\Temporary Internet Files\Content.IE5\QIFQ0ZKR\MC90032072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4857760"/>
            <a:ext cx="1831975" cy="1582737"/>
          </a:xfrm>
          <a:prstGeom prst="rect">
            <a:avLst/>
          </a:prstGeom>
          <a:noFill/>
        </p:spPr>
      </p:pic>
      <p:pic>
        <p:nvPicPr>
          <p:cNvPr id="3078" name="Picture 6" descr="C:\Users\DiBa\AppData\Local\Microsoft\Windows\Temporary Internet Files\Content.IE5\1J3GUAIS\MC90023186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58" y="5000636"/>
            <a:ext cx="1433412" cy="1511292"/>
          </a:xfrm>
          <a:prstGeom prst="rect">
            <a:avLst/>
          </a:prstGeom>
          <a:noFill/>
        </p:spPr>
      </p:pic>
      <p:pic>
        <p:nvPicPr>
          <p:cNvPr id="3079" name="Picture 7" descr="C:\Users\DiBa\AppData\Local\Microsoft\Windows\Temporary Internet Files\Content.IE5\01CY8JLX\MC90031899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5286388"/>
            <a:ext cx="1071569" cy="889098"/>
          </a:xfrm>
          <a:prstGeom prst="rect">
            <a:avLst/>
          </a:prstGeom>
          <a:noFill/>
        </p:spPr>
      </p:pic>
      <p:sp>
        <p:nvSpPr>
          <p:cNvPr id="12" name="Стрелка вправо 11"/>
          <p:cNvSpPr/>
          <p:nvPr/>
        </p:nvSpPr>
        <p:spPr bwMode="auto">
          <a:xfrm>
            <a:off x="1500166" y="5429264"/>
            <a:ext cx="714380" cy="357190"/>
          </a:xfrm>
          <a:prstGeom prst="rightArrow">
            <a:avLst>
              <a:gd name="adj1" fmla="val 31030"/>
              <a:gd name="adj2" fmla="val 50000"/>
            </a:avLst>
          </a:prstGeom>
          <a:solidFill>
            <a:schemeClr val="accent2">
              <a:lumMod val="25000"/>
            </a:schemeClr>
          </a:solidFill>
          <a:ln w="9525" cap="flat" cmpd="sng" algn="ctr">
            <a:solidFill>
              <a:schemeClr val="accent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Выгнутая вверх стрелка 12"/>
          <p:cNvSpPr/>
          <p:nvPr/>
        </p:nvSpPr>
        <p:spPr bwMode="auto">
          <a:xfrm>
            <a:off x="4071934" y="4357694"/>
            <a:ext cx="1214446" cy="500066"/>
          </a:xfrm>
          <a:prstGeom prst="curvedDownArrow">
            <a:avLst/>
          </a:prstGeom>
          <a:solidFill>
            <a:schemeClr val="accent2">
              <a:lumMod val="25000"/>
            </a:schemeClr>
          </a:solidFill>
          <a:ln w="9525" cap="flat" cmpd="sng" algn="ctr">
            <a:solidFill>
              <a:schemeClr val="accent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Выгнутая вверх стрелка 13"/>
          <p:cNvSpPr/>
          <p:nvPr/>
        </p:nvSpPr>
        <p:spPr bwMode="auto">
          <a:xfrm>
            <a:off x="6786578" y="4357694"/>
            <a:ext cx="1214446" cy="500066"/>
          </a:xfrm>
          <a:prstGeom prst="curvedDownArrow">
            <a:avLst/>
          </a:prstGeom>
          <a:solidFill>
            <a:schemeClr val="accent2">
              <a:lumMod val="25000"/>
            </a:schemeClr>
          </a:solidFill>
          <a:ln w="9525" cap="flat" cmpd="sng" algn="ctr">
            <a:solidFill>
              <a:schemeClr val="accent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автоматизации управления БП</a:t>
            </a:r>
            <a:endParaRPr lang="ru-RU" dirty="0"/>
          </a:p>
        </p:txBody>
      </p:sp>
      <p:sp>
        <p:nvSpPr>
          <p:cNvPr id="29" name="Содержимое 2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7"/>
            </a:pPr>
            <a:r>
              <a:rPr lang="ru-RU" dirty="0" smtClean="0"/>
              <a:t>Нормативные характеристики задачи –</a:t>
            </a:r>
            <a:br>
              <a:rPr lang="ru-RU" dirty="0" smtClean="0"/>
            </a:br>
            <a:r>
              <a:rPr lang="ru-RU" i="1" dirty="0" smtClean="0"/>
              <a:t>нормативная длительность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i="1" dirty="0" smtClean="0"/>
              <a:t>нормативный срок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ru-RU" dirty="0" smtClean="0"/>
              <a:t>Ограничивающая характеристика задачи –</a:t>
            </a:r>
            <a:br>
              <a:rPr lang="ru-RU" dirty="0" smtClean="0"/>
            </a:br>
            <a:r>
              <a:rPr lang="ru-RU" i="1" dirty="0" smtClean="0"/>
              <a:t>крайний срок</a:t>
            </a:r>
            <a:r>
              <a:rPr lang="ru-RU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deadline</a:t>
            </a:r>
            <a:r>
              <a:rPr lang="en-US" dirty="0" smtClean="0"/>
              <a:t>)</a:t>
            </a:r>
            <a:endParaRPr lang="ru-RU" dirty="0" smtClean="0"/>
          </a:p>
          <a:p>
            <a:pPr marL="914400" lvl="1" indent="-514350"/>
            <a:r>
              <a:rPr lang="ru-RU" dirty="0" smtClean="0"/>
              <a:t>Крайние сроки задачи формируют также крайние сроки ее предшественников</a:t>
            </a:r>
            <a:endParaRPr lang="en-US" dirty="0" smtClean="0"/>
          </a:p>
        </p:txBody>
      </p:sp>
      <p:grpSp>
        <p:nvGrpSpPr>
          <p:cNvPr id="20" name="Группа 19"/>
          <p:cNvGrpSpPr/>
          <p:nvPr/>
        </p:nvGrpSpPr>
        <p:grpSpPr>
          <a:xfrm>
            <a:off x="1000100" y="5286388"/>
            <a:ext cx="6643734" cy="1000132"/>
            <a:chOff x="1000100" y="5286388"/>
            <a:chExt cx="6643734" cy="1000132"/>
          </a:xfrm>
        </p:grpSpPr>
        <p:sp>
          <p:nvSpPr>
            <p:cNvPr id="4" name="Овал 3"/>
            <p:cNvSpPr/>
            <p:nvPr/>
          </p:nvSpPr>
          <p:spPr bwMode="auto">
            <a:xfrm>
              <a:off x="1000100" y="5286388"/>
              <a:ext cx="1071570" cy="1000132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cxnSp>
          <p:nvCxnSpPr>
            <p:cNvPr id="8" name="Прямая со стрелкой 7"/>
            <p:cNvCxnSpPr>
              <a:stCxn id="4" idx="6"/>
            </p:cNvCxnSpPr>
            <p:nvPr/>
          </p:nvCxnSpPr>
          <p:spPr bwMode="auto">
            <a:xfrm>
              <a:off x="2071670" y="5786454"/>
              <a:ext cx="1714512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cxnSp>
          <p:nvCxnSpPr>
            <p:cNvPr id="9" name="Прямая со стрелкой 8"/>
            <p:cNvCxnSpPr>
              <a:stCxn id="19" idx="6"/>
            </p:cNvCxnSpPr>
            <p:nvPr/>
          </p:nvCxnSpPr>
          <p:spPr bwMode="auto">
            <a:xfrm>
              <a:off x="4857752" y="5786454"/>
              <a:ext cx="1714512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sp>
          <p:nvSpPr>
            <p:cNvPr id="19" name="Овал 18"/>
            <p:cNvSpPr/>
            <p:nvPr/>
          </p:nvSpPr>
          <p:spPr bwMode="auto">
            <a:xfrm>
              <a:off x="3786182" y="5286388"/>
              <a:ext cx="1071570" cy="1000132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1" name="Овал 20"/>
            <p:cNvSpPr/>
            <p:nvPr/>
          </p:nvSpPr>
          <p:spPr bwMode="auto">
            <a:xfrm>
              <a:off x="6572264" y="5286388"/>
              <a:ext cx="1071570" cy="1000132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6429388" y="4714884"/>
            <a:ext cx="1643074" cy="571504"/>
            <a:chOff x="6429388" y="4714884"/>
            <a:chExt cx="1643074" cy="571504"/>
          </a:xfrm>
        </p:grpSpPr>
        <p:sp>
          <p:nvSpPr>
            <p:cNvPr id="17" name="Стрелка вниз 16"/>
            <p:cNvSpPr/>
            <p:nvPr/>
          </p:nvSpPr>
          <p:spPr bwMode="auto">
            <a:xfrm>
              <a:off x="7500958" y="4714884"/>
              <a:ext cx="571504" cy="571504"/>
            </a:xfrm>
            <a:prstGeom prst="downArrow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429388" y="4786322"/>
              <a:ext cx="10715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 smtClean="0"/>
                <a:t>+10 ч</a:t>
              </a:r>
              <a:endParaRPr lang="ru-RU" dirty="0"/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3643306" y="4714884"/>
            <a:ext cx="1643074" cy="571504"/>
            <a:chOff x="3643306" y="4714884"/>
            <a:chExt cx="1643074" cy="571504"/>
          </a:xfrm>
        </p:grpSpPr>
        <p:sp>
          <p:nvSpPr>
            <p:cNvPr id="22" name="Стрелка вниз 21"/>
            <p:cNvSpPr/>
            <p:nvPr/>
          </p:nvSpPr>
          <p:spPr bwMode="auto">
            <a:xfrm>
              <a:off x="4714876" y="4714884"/>
              <a:ext cx="571504" cy="571504"/>
            </a:xfrm>
            <a:prstGeom prst="downArrow">
              <a:avLst/>
            </a:prstGeom>
            <a:solidFill>
              <a:schemeClr val="bg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643306" y="4786322"/>
              <a:ext cx="10715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 smtClean="0"/>
                <a:t>+7 ч</a:t>
              </a:r>
              <a:endParaRPr lang="ru-RU" dirty="0"/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857224" y="4714884"/>
            <a:ext cx="1571636" cy="571504"/>
            <a:chOff x="857224" y="4714884"/>
            <a:chExt cx="1571636" cy="571504"/>
          </a:xfrm>
        </p:grpSpPr>
        <p:sp>
          <p:nvSpPr>
            <p:cNvPr id="23" name="Стрелка вниз 22"/>
            <p:cNvSpPr/>
            <p:nvPr/>
          </p:nvSpPr>
          <p:spPr bwMode="auto">
            <a:xfrm>
              <a:off x="1857356" y="4714884"/>
              <a:ext cx="571504" cy="571504"/>
            </a:xfrm>
            <a:prstGeom prst="downArrow">
              <a:avLst/>
            </a:prstGeom>
            <a:solidFill>
              <a:schemeClr val="bg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57224" y="4786322"/>
              <a:ext cx="10715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 smtClean="0"/>
                <a:t>+2 ч</a:t>
              </a:r>
              <a:endParaRPr lang="ru-RU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643306" y="6215082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НД=5 ч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6500826" y="6215082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НД=3 ч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928662" y="6215082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НД=</a:t>
            </a:r>
            <a:r>
              <a:rPr lang="en-US" dirty="0" smtClean="0"/>
              <a:t>1</a:t>
            </a:r>
            <a:r>
              <a:rPr lang="ru-RU" dirty="0" smtClean="0"/>
              <a:t> ч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1" dur="1000" spd="-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9" dur="1000" spd="-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 bwMode="auto">
          <a:xfrm rot="20923395">
            <a:off x="5572132" y="3617088"/>
            <a:ext cx="1571636" cy="3124286"/>
          </a:xfrm>
          <a:prstGeom prst="roundRect">
            <a:avLst>
              <a:gd name="adj" fmla="val 46014"/>
            </a:avLst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автоматизации управления БП</a:t>
            </a:r>
            <a:endParaRPr lang="ru-RU" dirty="0"/>
          </a:p>
        </p:txBody>
      </p:sp>
      <p:sp>
        <p:nvSpPr>
          <p:cNvPr id="29" name="Содержимое 2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9"/>
            </a:pPr>
            <a:r>
              <a:rPr lang="ru-RU" dirty="0" smtClean="0"/>
              <a:t>Регулярный пересчет плановых времен выполнения задач (не менее нескольких раз в час) с учетом ресурсной загрузки исполнителей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ru-RU" dirty="0" smtClean="0"/>
              <a:t>Сотрудник видит список всех своих задач и свой </a:t>
            </a:r>
            <a:r>
              <a:rPr lang="ru-RU" i="1" dirty="0" smtClean="0"/>
              <a:t>фронт работы</a:t>
            </a:r>
          </a:p>
        </p:txBody>
      </p:sp>
      <p:grpSp>
        <p:nvGrpSpPr>
          <p:cNvPr id="18" name="Группа 17"/>
          <p:cNvGrpSpPr/>
          <p:nvPr/>
        </p:nvGrpSpPr>
        <p:grpSpPr>
          <a:xfrm>
            <a:off x="1142976" y="3857628"/>
            <a:ext cx="7500990" cy="2714644"/>
            <a:chOff x="1142976" y="3857628"/>
            <a:chExt cx="7500990" cy="2714644"/>
          </a:xfrm>
        </p:grpSpPr>
        <p:sp>
          <p:nvSpPr>
            <p:cNvPr id="4" name="Овал 3"/>
            <p:cNvSpPr/>
            <p:nvPr/>
          </p:nvSpPr>
          <p:spPr bwMode="auto">
            <a:xfrm>
              <a:off x="1142976" y="4714860"/>
              <a:ext cx="1071570" cy="100013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ru-RU" sz="4000" b="0" i="0" u="none" strike="noStrike" cap="none" normalizeH="0" baseline="0" dirty="0" err="1" smtClean="0">
                  <a:ln>
                    <a:noFill/>
                  </a:ln>
                  <a:solidFill>
                    <a:schemeClr val="accent2">
                      <a:lumMod val="10000"/>
                    </a:schemeClr>
                  </a:solidFill>
                  <a:effectLst/>
                  <a:latin typeface="Tahoma" pitchFamily="34" charset="0"/>
                </a:rPr>
                <a:t>√</a:t>
              </a:r>
              <a:endParaRPr kumimoji="1" lang="ru-RU" sz="4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10000"/>
                  </a:schemeClr>
                </a:solidFill>
                <a:effectLst/>
                <a:latin typeface="Tahoma" pitchFamily="34" charset="0"/>
              </a:endParaRPr>
            </a:p>
          </p:txBody>
        </p:sp>
        <p:cxnSp>
          <p:nvCxnSpPr>
            <p:cNvPr id="5" name="Прямая со стрелкой 4"/>
            <p:cNvCxnSpPr>
              <a:stCxn id="4" idx="5"/>
              <a:endCxn id="36" idx="1"/>
            </p:cNvCxnSpPr>
            <p:nvPr/>
          </p:nvCxnSpPr>
          <p:spPr bwMode="auto">
            <a:xfrm rot="16200000" flipH="1">
              <a:off x="2353820" y="5272324"/>
              <a:ext cx="150080" cy="74248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cxnSp>
          <p:nvCxnSpPr>
            <p:cNvPr id="6" name="Прямая со стрелкой 5"/>
            <p:cNvCxnSpPr>
              <a:stCxn id="41" idx="6"/>
              <a:endCxn id="21" idx="2"/>
            </p:cNvCxnSpPr>
            <p:nvPr/>
          </p:nvCxnSpPr>
          <p:spPr bwMode="auto">
            <a:xfrm>
              <a:off x="4357686" y="4357694"/>
              <a:ext cx="1357322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sp>
          <p:nvSpPr>
            <p:cNvPr id="8" name="Овал 7"/>
            <p:cNvSpPr/>
            <p:nvPr/>
          </p:nvSpPr>
          <p:spPr bwMode="auto">
            <a:xfrm>
              <a:off x="7572396" y="4357670"/>
              <a:ext cx="1071570" cy="1000132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0" name="Овал 9"/>
            <p:cNvSpPr/>
            <p:nvPr/>
          </p:nvSpPr>
          <p:spPr bwMode="auto">
            <a:xfrm>
              <a:off x="6000760" y="5572140"/>
              <a:ext cx="1071570" cy="1000132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76200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cxnSp>
          <p:nvCxnSpPr>
            <p:cNvPr id="11" name="Прямая со стрелкой 10"/>
            <p:cNvCxnSpPr>
              <a:stCxn id="4" idx="7"/>
              <a:endCxn id="41" idx="2"/>
            </p:cNvCxnSpPr>
            <p:nvPr/>
          </p:nvCxnSpPr>
          <p:spPr bwMode="auto">
            <a:xfrm rot="5400000" flipH="1" flipV="1">
              <a:off x="2420051" y="3995261"/>
              <a:ext cx="503632" cy="122849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cxnSp>
          <p:nvCxnSpPr>
            <p:cNvPr id="12" name="Прямая со стрелкой 11"/>
            <p:cNvCxnSpPr>
              <a:stCxn id="36" idx="6"/>
              <a:endCxn id="10" idx="2"/>
            </p:cNvCxnSpPr>
            <p:nvPr/>
          </p:nvCxnSpPr>
          <p:spPr bwMode="auto">
            <a:xfrm>
              <a:off x="3714744" y="6072206"/>
              <a:ext cx="2286016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cxnSp>
          <p:nvCxnSpPr>
            <p:cNvPr id="14" name="Прямая со стрелкой 13"/>
            <p:cNvCxnSpPr>
              <a:stCxn id="41" idx="5"/>
              <a:endCxn id="10" idx="1"/>
            </p:cNvCxnSpPr>
            <p:nvPr/>
          </p:nvCxnSpPr>
          <p:spPr bwMode="auto">
            <a:xfrm rot="16200000" flipH="1">
              <a:off x="4675567" y="4236485"/>
              <a:ext cx="1007312" cy="195693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cxnSp>
          <p:nvCxnSpPr>
            <p:cNvPr id="15" name="Прямая со стрелкой 14"/>
            <p:cNvCxnSpPr>
              <a:stCxn id="21" idx="6"/>
              <a:endCxn id="8" idx="1"/>
            </p:cNvCxnSpPr>
            <p:nvPr/>
          </p:nvCxnSpPr>
          <p:spPr bwMode="auto">
            <a:xfrm>
              <a:off x="6786578" y="4357694"/>
              <a:ext cx="942746" cy="14644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cxnSp>
          <p:nvCxnSpPr>
            <p:cNvPr id="16" name="Прямая со стрелкой 15"/>
            <p:cNvCxnSpPr>
              <a:stCxn id="10" idx="7"/>
              <a:endCxn id="8" idx="3"/>
            </p:cNvCxnSpPr>
            <p:nvPr/>
          </p:nvCxnSpPr>
          <p:spPr bwMode="auto">
            <a:xfrm rot="5400000" flipH="1" flipV="1">
              <a:off x="7068728" y="5058010"/>
              <a:ext cx="507270" cy="81392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sp>
          <p:nvSpPr>
            <p:cNvPr id="21" name="Овал 20"/>
            <p:cNvSpPr/>
            <p:nvPr/>
          </p:nvSpPr>
          <p:spPr bwMode="auto">
            <a:xfrm>
              <a:off x="5715008" y="3857628"/>
              <a:ext cx="1071570" cy="1000132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76200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6" name="Овал 35"/>
            <p:cNvSpPr/>
            <p:nvPr/>
          </p:nvSpPr>
          <p:spPr bwMode="auto">
            <a:xfrm>
              <a:off x="2643174" y="5572140"/>
              <a:ext cx="1071570" cy="100013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ru-RU" sz="4000" b="0" i="0" u="none" strike="noStrike" cap="none" normalizeH="0" baseline="0" dirty="0" err="1" smtClean="0">
                  <a:ln>
                    <a:noFill/>
                  </a:ln>
                  <a:solidFill>
                    <a:schemeClr val="accent2">
                      <a:lumMod val="10000"/>
                    </a:schemeClr>
                  </a:solidFill>
                  <a:effectLst/>
                  <a:latin typeface="Tahoma" pitchFamily="34" charset="0"/>
                </a:rPr>
                <a:t>√</a:t>
              </a:r>
              <a:endParaRPr kumimoji="1" lang="ru-RU" sz="4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10000"/>
                  </a:schemeClr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1" name="Овал 40"/>
            <p:cNvSpPr/>
            <p:nvPr/>
          </p:nvSpPr>
          <p:spPr bwMode="auto">
            <a:xfrm>
              <a:off x="3286116" y="3857628"/>
              <a:ext cx="1071570" cy="100013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ru-RU" sz="4000" b="0" i="0" u="none" strike="noStrike" cap="none" normalizeH="0" baseline="0" dirty="0" err="1" smtClean="0">
                  <a:ln>
                    <a:noFill/>
                  </a:ln>
                  <a:solidFill>
                    <a:schemeClr val="accent2">
                      <a:lumMod val="10000"/>
                    </a:schemeClr>
                  </a:solidFill>
                  <a:effectLst/>
                  <a:latin typeface="Tahoma" pitchFamily="34" charset="0"/>
                </a:rPr>
                <a:t>√</a:t>
              </a:r>
              <a:endParaRPr kumimoji="1" lang="ru-RU" sz="4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10000"/>
                  </a:schemeClr>
                </a:solidFill>
                <a:effectLst/>
                <a:latin typeface="Tahoma" pitchFamily="34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доклада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будет:</a:t>
            </a:r>
          </a:p>
          <a:p>
            <a:pPr lvl="1"/>
            <a:r>
              <a:rPr lang="ru-RU" dirty="0" smtClean="0"/>
              <a:t>Общие предпосылки к автоматизации БП</a:t>
            </a:r>
          </a:p>
          <a:p>
            <a:pPr lvl="1"/>
            <a:r>
              <a:rPr lang="ru-RU" dirty="0" smtClean="0"/>
              <a:t>Шаги по автоматизации в нашей компании</a:t>
            </a:r>
          </a:p>
          <a:p>
            <a:pPr lvl="1"/>
            <a:r>
              <a:rPr lang="ru-RU" dirty="0" smtClean="0"/>
              <a:t>Полученные преимущества</a:t>
            </a:r>
          </a:p>
          <a:p>
            <a:pPr lvl="1"/>
            <a:r>
              <a:rPr lang="ru-RU" dirty="0" smtClean="0"/>
              <a:t>Подводные камни</a:t>
            </a:r>
          </a:p>
          <a:p>
            <a:endParaRPr lang="ru-RU" dirty="0" smtClean="0"/>
          </a:p>
          <a:p>
            <a:r>
              <a:rPr lang="ru-RU" dirty="0" smtClean="0"/>
              <a:t>Чего не будет:</a:t>
            </a:r>
          </a:p>
          <a:p>
            <a:pPr lvl="1"/>
            <a:r>
              <a:rPr lang="ru-RU" dirty="0" smtClean="0"/>
              <a:t>Сравнительного анализа ПО для </a:t>
            </a:r>
            <a:r>
              <a:rPr lang="en-US" dirty="0" smtClean="0"/>
              <a:t>BPM</a:t>
            </a:r>
            <a:r>
              <a:rPr lang="ru-RU" dirty="0" smtClean="0"/>
              <a:t> на рынке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автоматизации управления БП</a:t>
            </a:r>
            <a:endParaRPr lang="ru-RU" dirty="0"/>
          </a:p>
        </p:txBody>
      </p:sp>
      <p:sp>
        <p:nvSpPr>
          <p:cNvPr id="29" name="Содержимое 2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11"/>
            </a:pPr>
            <a:r>
              <a:rPr lang="ru-RU" dirty="0" smtClean="0"/>
              <a:t>Руководители централизованно контролируют текущую ситуацию с задачами</a:t>
            </a:r>
          </a:p>
          <a:p>
            <a:pPr marL="514350" indent="-514350">
              <a:buNone/>
            </a:pPr>
            <a:endParaRPr lang="ru-RU" dirty="0" smtClean="0"/>
          </a:p>
        </p:txBody>
      </p:sp>
      <p:pic>
        <p:nvPicPr>
          <p:cNvPr id="3074" name="Picture 2" descr="C:\Users\DiBa\AppData\Local\Microsoft\Windows\Temporary Internet Files\Content.IE5\VU4VXDF0\MC90005520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928934"/>
            <a:ext cx="2754334" cy="3562749"/>
          </a:xfrm>
          <a:prstGeom prst="rect">
            <a:avLst/>
          </a:prstGeom>
          <a:noFill/>
        </p:spPr>
      </p:pic>
      <p:grpSp>
        <p:nvGrpSpPr>
          <p:cNvPr id="31" name="Группа 30"/>
          <p:cNvGrpSpPr/>
          <p:nvPr/>
        </p:nvGrpSpPr>
        <p:grpSpPr>
          <a:xfrm>
            <a:off x="3428992" y="2643182"/>
            <a:ext cx="5500694" cy="3714776"/>
            <a:chOff x="3643306" y="1928802"/>
            <a:chExt cx="4929222" cy="2928958"/>
          </a:xfrm>
          <a:scene3d>
            <a:camera prst="orthographicFront">
              <a:rot lat="19268005" lon="2846899" rev="20138679"/>
            </a:camera>
            <a:lightRig rig="threePt" dir="t"/>
          </a:scene3d>
        </p:grpSpPr>
        <p:sp>
          <p:nvSpPr>
            <p:cNvPr id="30" name="Прямоугольник 29"/>
            <p:cNvSpPr/>
            <p:nvPr/>
          </p:nvSpPr>
          <p:spPr bwMode="auto">
            <a:xfrm>
              <a:off x="3643306" y="1928802"/>
              <a:ext cx="4929222" cy="2928958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grpSp>
          <p:nvGrpSpPr>
            <p:cNvPr id="28" name="Группа 27"/>
            <p:cNvGrpSpPr/>
            <p:nvPr/>
          </p:nvGrpSpPr>
          <p:grpSpPr>
            <a:xfrm>
              <a:off x="3750462" y="2000240"/>
              <a:ext cx="4750627" cy="2714644"/>
              <a:chOff x="1000100" y="2000240"/>
              <a:chExt cx="7500990" cy="4286280"/>
            </a:xfrm>
          </p:grpSpPr>
          <p:sp>
            <p:nvSpPr>
              <p:cNvPr id="6" name="Овал 5"/>
              <p:cNvSpPr/>
              <p:nvPr/>
            </p:nvSpPr>
            <p:spPr bwMode="auto">
              <a:xfrm>
                <a:off x="1000100" y="4000504"/>
                <a:ext cx="1071570" cy="1000132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cxnSp>
            <p:nvCxnSpPr>
              <p:cNvPr id="7" name="Прямая со стрелкой 6"/>
              <p:cNvCxnSpPr>
                <a:stCxn id="6" idx="5"/>
                <a:endCxn id="10" idx="1"/>
              </p:cNvCxnSpPr>
              <p:nvPr/>
            </p:nvCxnSpPr>
            <p:spPr bwMode="auto">
              <a:xfrm rot="16200000" flipH="1">
                <a:off x="1853766" y="4915146"/>
                <a:ext cx="578684" cy="456732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lg" len="lg"/>
                <a:tailEnd type="triangle" w="lg" len="lg"/>
              </a:ln>
              <a:effectLst/>
            </p:spPr>
          </p:cxnSp>
          <p:sp>
            <p:nvSpPr>
              <p:cNvPr id="8" name="Овал 7"/>
              <p:cNvSpPr/>
              <p:nvPr/>
            </p:nvSpPr>
            <p:spPr bwMode="auto">
              <a:xfrm>
                <a:off x="3143240" y="3143248"/>
                <a:ext cx="1071570" cy="1000132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9" name="Овал 8"/>
              <p:cNvSpPr/>
              <p:nvPr/>
            </p:nvSpPr>
            <p:spPr bwMode="auto">
              <a:xfrm>
                <a:off x="7429520" y="3643314"/>
                <a:ext cx="1071570" cy="1000132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0" name="Овал 9"/>
              <p:cNvSpPr/>
              <p:nvPr/>
            </p:nvSpPr>
            <p:spPr bwMode="auto">
              <a:xfrm>
                <a:off x="2214546" y="5286388"/>
                <a:ext cx="1071570" cy="1000132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1" name="Овал 10"/>
              <p:cNvSpPr/>
              <p:nvPr/>
            </p:nvSpPr>
            <p:spPr bwMode="auto">
              <a:xfrm>
                <a:off x="5857884" y="5286388"/>
                <a:ext cx="1071570" cy="1000132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cxnSp>
            <p:nvCxnSpPr>
              <p:cNvPr id="12" name="Прямая со стрелкой 11"/>
              <p:cNvCxnSpPr>
                <a:stCxn id="6" idx="7"/>
                <a:endCxn id="8" idx="2"/>
              </p:cNvCxnSpPr>
              <p:nvPr/>
            </p:nvCxnSpPr>
            <p:spPr bwMode="auto">
              <a:xfrm rot="5400000" flipH="1" flipV="1">
                <a:off x="2277163" y="3280893"/>
                <a:ext cx="503656" cy="122849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lg" len="lg"/>
                <a:tailEnd type="triangle" w="lg" len="lg"/>
              </a:ln>
              <a:effectLst/>
            </p:spPr>
          </p:cxnSp>
          <p:cxnSp>
            <p:nvCxnSpPr>
              <p:cNvPr id="13" name="Прямая со стрелкой 12"/>
              <p:cNvCxnSpPr>
                <a:stCxn id="10" idx="6"/>
                <a:endCxn id="11" idx="2"/>
              </p:cNvCxnSpPr>
              <p:nvPr/>
            </p:nvCxnSpPr>
            <p:spPr bwMode="auto">
              <a:xfrm>
                <a:off x="3286116" y="5786454"/>
                <a:ext cx="2571768" cy="158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lg" len="lg"/>
                <a:tailEnd type="triangle" w="lg" len="lg"/>
              </a:ln>
              <a:effectLst/>
            </p:spPr>
          </p:cxnSp>
          <p:sp>
            <p:nvSpPr>
              <p:cNvPr id="14" name="Овал 13"/>
              <p:cNvSpPr/>
              <p:nvPr/>
            </p:nvSpPr>
            <p:spPr bwMode="auto">
              <a:xfrm>
                <a:off x="4786314" y="2000240"/>
                <a:ext cx="1071570" cy="1000132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cxnSp>
            <p:nvCxnSpPr>
              <p:cNvPr id="15" name="Прямая со стрелкой 14"/>
              <p:cNvCxnSpPr>
                <a:stCxn id="8" idx="5"/>
                <a:endCxn id="11" idx="1"/>
              </p:cNvCxnSpPr>
              <p:nvPr/>
            </p:nvCxnSpPr>
            <p:spPr bwMode="auto">
              <a:xfrm rot="16200000" flipH="1">
                <a:off x="4318377" y="3736419"/>
                <a:ext cx="1435940" cy="195693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lg" len="lg"/>
                <a:tailEnd type="triangle" w="lg" len="lg"/>
              </a:ln>
              <a:effectLst/>
            </p:spPr>
          </p:cxnSp>
          <p:cxnSp>
            <p:nvCxnSpPr>
              <p:cNvPr id="16" name="Прямая со стрелкой 15"/>
              <p:cNvCxnSpPr>
                <a:stCxn id="14" idx="5"/>
                <a:endCxn id="22" idx="0"/>
              </p:cNvCxnSpPr>
              <p:nvPr/>
            </p:nvCxnSpPr>
            <p:spPr bwMode="auto">
              <a:xfrm rot="16200000" flipH="1">
                <a:off x="5759765" y="2795096"/>
                <a:ext cx="289342" cy="406961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lg" len="lg"/>
                <a:tailEnd type="triangle" w="lg" len="lg"/>
              </a:ln>
              <a:effectLst/>
            </p:spPr>
          </p:cxnSp>
          <p:cxnSp>
            <p:nvCxnSpPr>
              <p:cNvPr id="17" name="Прямая со стрелкой 16"/>
              <p:cNvCxnSpPr>
                <a:stCxn id="11" idx="7"/>
                <a:endCxn id="9" idx="3"/>
              </p:cNvCxnSpPr>
              <p:nvPr/>
            </p:nvCxnSpPr>
            <p:spPr bwMode="auto">
              <a:xfrm rot="5400000" flipH="1" flipV="1">
                <a:off x="6711550" y="4557956"/>
                <a:ext cx="935874" cy="813922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lg" len="lg"/>
                <a:tailEnd type="triangle" w="lg" len="lg"/>
              </a:ln>
              <a:effectLst/>
            </p:spPr>
          </p:cxnSp>
          <p:sp>
            <p:nvSpPr>
              <p:cNvPr id="18" name="Овал 17"/>
              <p:cNvSpPr/>
              <p:nvPr/>
            </p:nvSpPr>
            <p:spPr bwMode="auto">
              <a:xfrm>
                <a:off x="2571736" y="2000240"/>
                <a:ext cx="1071570" cy="1000132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cxnSp>
            <p:nvCxnSpPr>
              <p:cNvPr id="19" name="Прямая со стрелкой 18"/>
              <p:cNvCxnSpPr>
                <a:stCxn id="6" idx="0"/>
                <a:endCxn id="18" idx="2"/>
              </p:cNvCxnSpPr>
              <p:nvPr/>
            </p:nvCxnSpPr>
            <p:spPr bwMode="auto">
              <a:xfrm rot="5400000" flipH="1" flipV="1">
                <a:off x="1303711" y="2732480"/>
                <a:ext cx="1500198" cy="1035851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lg" len="lg"/>
                <a:tailEnd type="triangle" w="lg" len="lg"/>
              </a:ln>
              <a:effectLst/>
            </p:spPr>
          </p:cxnSp>
          <p:cxnSp>
            <p:nvCxnSpPr>
              <p:cNvPr id="20" name="Прямая со стрелкой 19"/>
              <p:cNvCxnSpPr>
                <a:stCxn id="18" idx="6"/>
                <a:endCxn id="14" idx="2"/>
              </p:cNvCxnSpPr>
              <p:nvPr/>
            </p:nvCxnSpPr>
            <p:spPr bwMode="auto">
              <a:xfrm>
                <a:off x="3643306" y="2500306"/>
                <a:ext cx="1143008" cy="158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lg" len="lg"/>
                <a:tailEnd type="triangle" w="lg" len="lg"/>
              </a:ln>
              <a:effectLst/>
            </p:spPr>
          </p:cxnSp>
          <p:cxnSp>
            <p:nvCxnSpPr>
              <p:cNvPr id="21" name="Прямая со стрелкой 20"/>
              <p:cNvCxnSpPr>
                <a:endCxn id="22" idx="2"/>
              </p:cNvCxnSpPr>
              <p:nvPr/>
            </p:nvCxnSpPr>
            <p:spPr bwMode="auto">
              <a:xfrm>
                <a:off x="4214810" y="3643314"/>
                <a:ext cx="1357322" cy="158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lg" len="lg"/>
                <a:tailEnd type="triangle" w="lg" len="lg"/>
              </a:ln>
              <a:effectLst/>
            </p:spPr>
          </p:cxnSp>
          <p:sp>
            <p:nvSpPr>
              <p:cNvPr id="22" name="Овал 21"/>
              <p:cNvSpPr/>
              <p:nvPr/>
            </p:nvSpPr>
            <p:spPr bwMode="auto">
              <a:xfrm>
                <a:off x="5572132" y="3143248"/>
                <a:ext cx="1071570" cy="1000132"/>
              </a:xfrm>
              <a:prstGeom prst="ellipse">
                <a:avLst/>
              </a:prstGeom>
              <a:solidFill>
                <a:srgbClr val="D60093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cxnSp>
            <p:nvCxnSpPr>
              <p:cNvPr id="23" name="Прямая со стрелкой 22"/>
              <p:cNvCxnSpPr>
                <a:stCxn id="22" idx="6"/>
              </p:cNvCxnSpPr>
              <p:nvPr/>
            </p:nvCxnSpPr>
            <p:spPr bwMode="auto">
              <a:xfrm>
                <a:off x="6643702" y="3643314"/>
                <a:ext cx="942746" cy="146466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lg" len="lg"/>
                <a:tailEnd type="triangle" w="lg" len="lg"/>
              </a:ln>
              <a:effectLst/>
            </p:spPr>
          </p:cxnSp>
          <p:sp>
            <p:nvSpPr>
              <p:cNvPr id="24" name="Овал 23"/>
              <p:cNvSpPr/>
              <p:nvPr/>
            </p:nvSpPr>
            <p:spPr bwMode="auto">
              <a:xfrm>
                <a:off x="3500430" y="4429132"/>
                <a:ext cx="1071570" cy="1000132"/>
              </a:xfrm>
              <a:prstGeom prst="ellipse">
                <a:avLst/>
              </a:prstGeom>
              <a:solidFill>
                <a:srgbClr val="D60093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cxnSp>
            <p:nvCxnSpPr>
              <p:cNvPr id="25" name="Прямая со стрелкой 24"/>
              <p:cNvCxnSpPr>
                <a:endCxn id="24" idx="2"/>
              </p:cNvCxnSpPr>
              <p:nvPr/>
            </p:nvCxnSpPr>
            <p:spPr bwMode="auto">
              <a:xfrm>
                <a:off x="2071670" y="4500570"/>
                <a:ext cx="1428760" cy="42862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lg" len="lg"/>
                <a:tailEnd type="triangle" w="lg" len="lg"/>
              </a:ln>
              <a:effectLst/>
            </p:spPr>
          </p:cxnSp>
          <p:cxnSp>
            <p:nvCxnSpPr>
              <p:cNvPr id="26" name="Прямая со стрелкой 25"/>
              <p:cNvCxnSpPr>
                <a:stCxn id="24" idx="6"/>
              </p:cNvCxnSpPr>
              <p:nvPr/>
            </p:nvCxnSpPr>
            <p:spPr bwMode="auto">
              <a:xfrm flipV="1">
                <a:off x="4572000" y="4143380"/>
                <a:ext cx="2857520" cy="78581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lg" len="lg"/>
                <a:tailEnd type="triangle" w="lg" len="lg"/>
              </a:ln>
              <a:effectLst/>
            </p:spPr>
          </p:cxnSp>
          <p:cxnSp>
            <p:nvCxnSpPr>
              <p:cNvPr id="27" name="Прямая со стрелкой 26"/>
              <p:cNvCxnSpPr>
                <a:stCxn id="14" idx="3"/>
                <a:endCxn id="11" idx="1"/>
              </p:cNvCxnSpPr>
              <p:nvPr/>
            </p:nvCxnSpPr>
            <p:spPr bwMode="auto">
              <a:xfrm rot="16200000" flipH="1">
                <a:off x="4189553" y="3607595"/>
                <a:ext cx="2578948" cy="107157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lg" len="lg"/>
                <a:tailEnd type="triangle" w="lg" len="lg"/>
              </a:ln>
              <a:effectLst/>
            </p:spPr>
          </p:cxn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Возможности по автоматизации управления задачами</a:t>
            </a:r>
            <a:endParaRPr lang="ru-RU" dirty="0"/>
          </a:p>
        </p:txBody>
      </p:sp>
      <p:sp>
        <p:nvSpPr>
          <p:cNvPr id="31" name="Содержимое 3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MS Outlook </a:t>
            </a:r>
            <a:r>
              <a:rPr lang="ru-RU" dirty="0" smtClean="0"/>
              <a:t>и другие программы</a:t>
            </a:r>
            <a:r>
              <a:rPr lang="en-US" dirty="0" smtClean="0"/>
              <a:t> </a:t>
            </a:r>
            <a:r>
              <a:rPr lang="ru-RU" dirty="0" smtClean="0"/>
              <a:t>(например, </a:t>
            </a:r>
            <a:r>
              <a:rPr lang="en-US" dirty="0" err="1" smtClean="0"/>
              <a:t>WorkVisor</a:t>
            </a:r>
            <a:r>
              <a:rPr lang="en-US" dirty="0" smtClean="0"/>
              <a:t>)</a:t>
            </a:r>
            <a:r>
              <a:rPr lang="ru-RU" dirty="0" smtClean="0"/>
              <a:t>, позволяющие вести списки задач</a:t>
            </a:r>
          </a:p>
          <a:p>
            <a:r>
              <a:rPr lang="en-US" dirty="0" smtClean="0"/>
              <a:t>MS SharePoint</a:t>
            </a:r>
            <a:r>
              <a:rPr lang="ru-RU" dirty="0" smtClean="0"/>
              <a:t> (решения на его основе)</a:t>
            </a:r>
          </a:p>
          <a:p>
            <a:r>
              <a:rPr lang="en-US" dirty="0" smtClean="0"/>
              <a:t>MS Project</a:t>
            </a:r>
            <a:endParaRPr lang="ru-RU" dirty="0" smtClean="0"/>
          </a:p>
          <a:p>
            <a:pPr lvl="1"/>
            <a:r>
              <a:rPr lang="ru-RU" dirty="0" smtClean="0"/>
              <a:t>Делались попытки отслеживать некоторые бизнес-процессы в виде проектных планов</a:t>
            </a:r>
          </a:p>
          <a:p>
            <a:pPr lvl="1"/>
            <a:r>
              <a:rPr lang="ru-RU" dirty="0" smtClean="0"/>
              <a:t>В результате собрали неплохой материал для дальнейшего </a:t>
            </a:r>
            <a:r>
              <a:rPr lang="ru-RU" dirty="0" err="1" smtClean="0"/>
              <a:t>бизнес-анализа</a:t>
            </a:r>
            <a:endParaRPr lang="ru-RU" dirty="0" smtClean="0"/>
          </a:p>
          <a:p>
            <a:r>
              <a:rPr lang="ru-RU" dirty="0" smtClean="0"/>
              <a:t>Специализированные </a:t>
            </a:r>
            <a:r>
              <a:rPr lang="en-US" dirty="0" smtClean="0"/>
              <a:t>BPM-</a:t>
            </a:r>
            <a:r>
              <a:rPr lang="ru-RU" dirty="0" smtClean="0"/>
              <a:t>системы</a:t>
            </a:r>
            <a:endParaRPr lang="ru-RU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Возможности по автоматизации управления задачами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57159" y="1357298"/>
          <a:ext cx="8501123" cy="5303552"/>
        </p:xfrm>
        <a:graphic>
          <a:graphicData uri="http://schemas.openxmlformats.org/drawingml/2006/table">
            <a:tbl>
              <a:tblPr/>
              <a:tblGrid>
                <a:gridCol w="5088216"/>
                <a:gridCol w="1151777"/>
                <a:gridCol w="1151777"/>
                <a:gridCol w="1109353"/>
              </a:tblGrid>
              <a:tr h="466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Outlook, WorkVisor</a:t>
                      </a:r>
                      <a:endParaRPr lang="ru-RU" sz="1400" kern="1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SharePoint</a:t>
                      </a:r>
                      <a:endParaRPr lang="ru-RU" sz="1400" kern="1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MS Project</a:t>
                      </a:r>
                      <a:endParaRPr lang="ru-RU" sz="1400" kern="1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301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Логические связи «предшественник-последователь»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66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Автоматическое создание и назначение задач основного хода бизнес-процесса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ru-RU" sz="18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01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Автоматическое формирование условных задач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ru-RU" sz="18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ru-RU" sz="18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66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Альтернативные сценарии выполнения процесса (автоматическое формирование соответствующих задач)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ru-RU" sz="18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ru-RU" sz="18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01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Назначение задачи исполнителю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01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Переназначение задач с сохранением истории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66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Автоматическое определение нормативных сроков выполнения задач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PI</a:t>
                      </a:r>
                      <a:endParaRPr lang="ru-RU" sz="18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PI</a:t>
                      </a:r>
                      <a:endParaRPr lang="ru-RU" sz="18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66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Автоматическое определение крайних сроков выполнения задач (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deadline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PI</a:t>
                      </a:r>
                      <a:endParaRPr lang="ru-RU" sz="18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PI</a:t>
                      </a:r>
                      <a:endParaRPr lang="ru-RU" sz="18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66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Автоматический регулярный пересчет плана выполнения задач (выравнивание ресурсной загрузки)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1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Просмотр сотрудником своих задач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01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Указание сотруднику порядка выполнения задач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66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Централизованный контроль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ситуации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с задачами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Возможности по автоматизации управления задачами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Общие проблемы при использовании перечисленных систем, а также специализированных </a:t>
            </a:r>
            <a:r>
              <a:rPr lang="en-US" dirty="0" smtClean="0"/>
              <a:t>BPM-</a:t>
            </a:r>
            <a:r>
              <a:rPr lang="ru-RU" dirty="0" smtClean="0"/>
              <a:t>систем:</a:t>
            </a:r>
          </a:p>
          <a:p>
            <a:pPr lvl="1"/>
            <a:r>
              <a:rPr lang="ru-RU" dirty="0" smtClean="0"/>
              <a:t>«прелести» интеграции разнородных программных продуктов</a:t>
            </a:r>
          </a:p>
          <a:p>
            <a:pPr lvl="1"/>
            <a:r>
              <a:rPr lang="ru-RU" dirty="0" smtClean="0"/>
              <a:t>дополнительная лицензионная нагрузка</a:t>
            </a:r>
          </a:p>
          <a:p>
            <a:pPr lvl="1"/>
            <a:endParaRPr lang="ru-RU" dirty="0" smtClean="0"/>
          </a:p>
          <a:p>
            <a:pPr lvl="1"/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Наше решение по управления бизнес-процессами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928662" y="1643050"/>
          <a:ext cx="7286676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Наше решение по управления бизнес-процессами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Ход проекта</a:t>
            </a:r>
          </a:p>
          <a:p>
            <a:pPr lvl="1"/>
            <a:r>
              <a:rPr lang="ru-RU" dirty="0" smtClean="0"/>
              <a:t>Проект начался в июле 2009 г.</a:t>
            </a:r>
          </a:p>
          <a:p>
            <a:pPr lvl="1"/>
            <a:r>
              <a:rPr lang="ru-RU" dirty="0" smtClean="0"/>
              <a:t>Аналитика (подготовка ТЗ) – 90 </a:t>
            </a:r>
            <a:r>
              <a:rPr lang="ru-RU" dirty="0" err="1" smtClean="0"/>
              <a:t>чел.-часов</a:t>
            </a:r>
            <a:endParaRPr lang="ru-RU" dirty="0" smtClean="0"/>
          </a:p>
          <a:p>
            <a:pPr lvl="1"/>
            <a:r>
              <a:rPr lang="ru-RU" dirty="0" smtClean="0"/>
              <a:t>Программная реализация – 250 </a:t>
            </a:r>
            <a:r>
              <a:rPr lang="ru-RU" dirty="0" err="1" smtClean="0"/>
              <a:t>чел.-часов</a:t>
            </a:r>
            <a:endParaRPr lang="ru-RU" dirty="0" smtClean="0"/>
          </a:p>
          <a:p>
            <a:pPr lvl="1"/>
            <a:r>
              <a:rPr lang="ru-RU" dirty="0" smtClean="0"/>
              <a:t>Автоматизировано 2 важных бизнес-процесса:</a:t>
            </a:r>
          </a:p>
          <a:p>
            <a:pPr lvl="2"/>
            <a:r>
              <a:rPr lang="ru-RU" dirty="0" smtClean="0"/>
              <a:t>«Подготовка коммерческого предложения» (запуск в сентябре 2009 г.)</a:t>
            </a:r>
          </a:p>
          <a:p>
            <a:pPr lvl="2"/>
            <a:r>
              <a:rPr lang="ru-RU" dirty="0" smtClean="0"/>
              <a:t>«Подготовка груза к вывозу из Европы» (запуск в январе 2010 г.)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Наше решение по управления бизнес-процессами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Объекты, которыми оперирует наше </a:t>
            </a:r>
            <a:r>
              <a:rPr lang="en-US" dirty="0" smtClean="0"/>
              <a:t>BPM-</a:t>
            </a:r>
            <a:r>
              <a:rPr lang="ru-RU" dirty="0" smtClean="0"/>
              <a:t>решение: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 bwMode="auto">
          <a:xfrm>
            <a:off x="857224" y="2643182"/>
            <a:ext cx="1785950" cy="10001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57224" y="3857628"/>
            <a:ext cx="1785950" cy="100013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0" name="Шестиугольник 9"/>
          <p:cNvSpPr/>
          <p:nvPr/>
        </p:nvSpPr>
        <p:spPr bwMode="auto">
          <a:xfrm>
            <a:off x="857224" y="5143512"/>
            <a:ext cx="1785950" cy="1000132"/>
          </a:xfrm>
          <a:prstGeom prst="hexagon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mtClean="0"/>
          </a:p>
        </p:txBody>
      </p:sp>
      <p:sp>
        <p:nvSpPr>
          <p:cNvPr id="11" name="TextBox 10"/>
          <p:cNvSpPr txBox="1"/>
          <p:nvPr/>
        </p:nvSpPr>
        <p:spPr>
          <a:xfrm>
            <a:off x="2786050" y="2912416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Задача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786050" y="4126862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Веха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786050" y="5000636"/>
            <a:ext cx="2786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Технологическая пауза / внешняя задача</a:t>
            </a:r>
            <a:endParaRPr lang="ru-RU" dirty="0"/>
          </a:p>
        </p:txBody>
      </p:sp>
      <p:sp>
        <p:nvSpPr>
          <p:cNvPr id="14" name="Правая фигурная скобка 13"/>
          <p:cNvSpPr/>
          <p:nvPr/>
        </p:nvSpPr>
        <p:spPr bwMode="auto">
          <a:xfrm>
            <a:off x="5500694" y="2500306"/>
            <a:ext cx="500066" cy="4000528"/>
          </a:xfrm>
          <a:prstGeom prst="rightBrace">
            <a:avLst>
              <a:gd name="adj1" fmla="val 33429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43636" y="3900406"/>
            <a:ext cx="2786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Сетевой граф</a:t>
            </a:r>
            <a:r>
              <a:rPr lang="en-US" dirty="0" smtClean="0"/>
              <a:t> </a:t>
            </a:r>
            <a:r>
              <a:rPr lang="ru-RU" dirty="0" smtClean="0"/>
              <a:t>задач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/>
      <p:bldP spid="12" grpId="0"/>
      <p:bldP spid="13" grpId="0"/>
      <p:bldP spid="14" grpId="0" animBg="1"/>
      <p:bldP spid="1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кругленный прямоугольник 17"/>
          <p:cNvSpPr/>
          <p:nvPr/>
        </p:nvSpPr>
        <p:spPr bwMode="auto">
          <a:xfrm>
            <a:off x="142844" y="1500174"/>
            <a:ext cx="8858312" cy="5214974"/>
          </a:xfrm>
          <a:prstGeom prst="roundRect">
            <a:avLst>
              <a:gd name="adj" fmla="val 5078"/>
            </a:avLst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Наше решение по управления бизнес-процессами</a:t>
            </a:r>
            <a:endParaRPr lang="ru-RU" dirty="0"/>
          </a:p>
        </p:txBody>
      </p:sp>
      <p:pic>
        <p:nvPicPr>
          <p:cNvPr id="389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273" y="1666875"/>
            <a:ext cx="8571453" cy="480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4857752" y="5143512"/>
            <a:ext cx="3929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Схема одного из автоматизированных бизнес-процессов</a:t>
            </a:r>
            <a:endParaRPr lang="ru-RU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кругленный прямоугольник 17"/>
          <p:cNvSpPr/>
          <p:nvPr/>
        </p:nvSpPr>
        <p:spPr bwMode="auto">
          <a:xfrm>
            <a:off x="142844" y="1500174"/>
            <a:ext cx="8858312" cy="5214974"/>
          </a:xfrm>
          <a:prstGeom prst="roundRect">
            <a:avLst>
              <a:gd name="adj" fmla="val 5078"/>
            </a:avLst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Наше решение по управления бизнес-процессами</a:t>
            </a:r>
            <a:endParaRPr lang="ru-RU" dirty="0"/>
          </a:p>
        </p:txBody>
      </p:sp>
      <p:pic>
        <p:nvPicPr>
          <p:cNvPr id="378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666610"/>
            <a:ext cx="8572560" cy="4802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4857752" y="5143512"/>
            <a:ext cx="3929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Схема одного из автоматизированных бизнес-процессов</a:t>
            </a:r>
            <a:endParaRPr lang="ru-RU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Наше решение по управления бизнес-процессами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Все задачи связаны с определенными объектами </a:t>
            </a:r>
            <a:r>
              <a:rPr lang="en-US" dirty="0" smtClean="0"/>
              <a:t>ERP-</a:t>
            </a:r>
            <a:r>
              <a:rPr lang="ru-RU" dirty="0" smtClean="0"/>
              <a:t>системы</a:t>
            </a:r>
          </a:p>
          <a:p>
            <a:r>
              <a:rPr lang="ru-RU" dirty="0" smtClean="0"/>
              <a:t>Задачи автоматически формируются и изменяются в зависимости от местонахождения груза, транспорта и т.п.</a:t>
            </a:r>
          </a:p>
          <a:p>
            <a:r>
              <a:rPr lang="ru-RU" dirty="0" smtClean="0"/>
              <a:t>При регистрации определенной информации в </a:t>
            </a:r>
            <a:r>
              <a:rPr lang="en-US" dirty="0" smtClean="0"/>
              <a:t>ERP-</a:t>
            </a:r>
            <a:r>
              <a:rPr lang="ru-RU" dirty="0" smtClean="0"/>
              <a:t>системе создаются альтернативные сценарии БП </a:t>
            </a:r>
            <a:endParaRPr lang="ru-RU" dirty="0" smtClean="0"/>
          </a:p>
          <a:p>
            <a:r>
              <a:rPr lang="ru-RU" dirty="0" smtClean="0"/>
              <a:t>Некоторые </a:t>
            </a:r>
            <a:r>
              <a:rPr lang="ru-RU" dirty="0" smtClean="0"/>
              <a:t>задачи можно выполнить только при определенном состоянии объектов </a:t>
            </a:r>
            <a:r>
              <a:rPr lang="en-US" dirty="0" smtClean="0"/>
              <a:t>ERP-</a:t>
            </a:r>
            <a:r>
              <a:rPr lang="ru-RU" dirty="0" smtClean="0"/>
              <a:t>системы</a:t>
            </a:r>
          </a:p>
          <a:p>
            <a:r>
              <a:rPr lang="ru-RU" dirty="0" smtClean="0"/>
              <a:t>Завершение </a:t>
            </a:r>
            <a:r>
              <a:rPr lang="ru-RU" dirty="0" smtClean="0"/>
              <a:t>задач несет обратную </a:t>
            </a:r>
            <a:r>
              <a:rPr lang="ru-RU" dirty="0" smtClean="0"/>
              <a:t>связь </a:t>
            </a:r>
            <a:r>
              <a:rPr lang="ru-RU" dirty="0" smtClean="0"/>
              <a:t>в объекты </a:t>
            </a:r>
            <a:r>
              <a:rPr lang="en-US" dirty="0" smtClean="0"/>
              <a:t>ERP-</a:t>
            </a:r>
            <a:r>
              <a:rPr lang="ru-RU" dirty="0" smtClean="0"/>
              <a:t>системы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Бизнес-процессы и </a:t>
            </a:r>
            <a:r>
              <a:rPr lang="ru-RU" i="1" dirty="0" err="1" smtClean="0"/>
              <a:t>НЕ</a:t>
            </a:r>
            <a:r>
              <a:rPr lang="ru-RU" dirty="0" err="1" smtClean="0"/>
              <a:t>-бизнес-процессы</a:t>
            </a:r>
            <a:r>
              <a:rPr lang="ru-RU" dirty="0" smtClean="0"/>
              <a:t>. Что автоматизируем?</a:t>
            </a:r>
            <a:endParaRPr lang="ru-RU" dirty="0"/>
          </a:p>
        </p:txBody>
      </p:sp>
      <p:sp>
        <p:nvSpPr>
          <p:cNvPr id="29" name="Содержимое 2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Цель бизнеса – получение прибыли путем создания добавочной стоимости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214282" y="2500306"/>
            <a:ext cx="8715436" cy="414340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prstDash val="solid"/>
            <a:round/>
            <a:headEnd type="none" w="med" len="med"/>
            <a:tailEnd type="none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285720" y="3286124"/>
            <a:ext cx="3143272" cy="3214710"/>
            <a:chOff x="285720" y="3286124"/>
            <a:chExt cx="3143272" cy="3214710"/>
          </a:xfrm>
        </p:grpSpPr>
        <p:pic>
          <p:nvPicPr>
            <p:cNvPr id="45066" name="Picture 10" descr="C:\Users\DiBa\AppData\Local\Microsoft\Windows\Temporary Internet Files\Content.IE5\QIFQ0ZKR\MC900331257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0034" y="3286124"/>
              <a:ext cx="1298600" cy="1280406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45067" name="Picture 11" descr="C:\Users\DiBa\AppData\Local\Microsoft\Windows\Temporary Internet Files\Content.IE5\VU4VXDF0\MC900351357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7158" y="4071942"/>
              <a:ext cx="1279547" cy="1026126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45071" name="Picture 15" descr="C:\Users\DiBa\AppData\Local\Microsoft\Windows\Temporary Internet Files\Content.IE5\01CY8JLX\MC900151163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85720" y="4929198"/>
              <a:ext cx="1489096" cy="1160924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36" name="Овальная выноска 35"/>
            <p:cNvSpPr/>
            <p:nvPr/>
          </p:nvSpPr>
          <p:spPr bwMode="auto">
            <a:xfrm>
              <a:off x="2143108" y="5786454"/>
              <a:ext cx="1285884" cy="714380"/>
            </a:xfrm>
            <a:prstGeom prst="wedgeEllipseCallout">
              <a:avLst>
                <a:gd name="adj1" fmla="val -70429"/>
                <a:gd name="adj2" fmla="val -99980"/>
              </a:avLst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dirty="0" smtClean="0"/>
                <a:t>Вход</a:t>
              </a:r>
              <a:endParaRPr kumimoji="1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5572132" y="3000372"/>
            <a:ext cx="3256030" cy="3500462"/>
            <a:chOff x="5572132" y="3000372"/>
            <a:chExt cx="3256030" cy="3500462"/>
          </a:xfrm>
        </p:grpSpPr>
        <p:pic>
          <p:nvPicPr>
            <p:cNvPr id="45074" name="Picture 18" descr="C:\Users\DiBa\AppData\Local\Microsoft\Windows\Temporary Internet Files\Content.IE5\VU4VXDF0\MP900433013[1]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072330" y="5143512"/>
              <a:ext cx="1755832" cy="109696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45075" name="Picture 19" descr="C:\Users\DiBa\AppData\Local\Microsoft\Windows\Temporary Internet Files\Content.IE5\QIFQ0ZKR\MC900216728[1].wmf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500958" y="3000372"/>
              <a:ext cx="1084262" cy="1817688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38" name="Овальная выноска 37"/>
            <p:cNvSpPr/>
            <p:nvPr/>
          </p:nvSpPr>
          <p:spPr bwMode="auto">
            <a:xfrm>
              <a:off x="5572132" y="5786454"/>
              <a:ext cx="1285884" cy="714380"/>
            </a:xfrm>
            <a:prstGeom prst="wedgeEllipseCallout">
              <a:avLst>
                <a:gd name="adj1" fmla="val 62649"/>
                <a:gd name="adj2" fmla="val -98152"/>
              </a:avLst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dirty="0" smtClean="0"/>
                <a:t>Выход</a:t>
              </a:r>
              <a:endParaRPr kumimoji="1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sp>
        <p:nvSpPr>
          <p:cNvPr id="26" name="Стрелка вправо с вырезом 25"/>
          <p:cNvSpPr/>
          <p:nvPr/>
        </p:nvSpPr>
        <p:spPr bwMode="auto">
          <a:xfrm>
            <a:off x="1857356" y="4429132"/>
            <a:ext cx="714380" cy="500066"/>
          </a:xfrm>
          <a:prstGeom prst="notchedRightArrow">
            <a:avLst/>
          </a:prstGeom>
          <a:solidFill>
            <a:srgbClr val="92D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" name="Стрелка вправо с вырезом 26"/>
          <p:cNvSpPr/>
          <p:nvPr/>
        </p:nvSpPr>
        <p:spPr bwMode="auto">
          <a:xfrm>
            <a:off x="6500826" y="4429132"/>
            <a:ext cx="714380" cy="500066"/>
          </a:xfrm>
          <a:prstGeom prst="notchedRightArrow">
            <a:avLst/>
          </a:prstGeom>
          <a:solidFill>
            <a:srgbClr val="92D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2643174" y="2571744"/>
            <a:ext cx="3714776" cy="3000396"/>
            <a:chOff x="2643174" y="2571744"/>
            <a:chExt cx="3714776" cy="3000396"/>
          </a:xfrm>
        </p:grpSpPr>
        <p:sp>
          <p:nvSpPr>
            <p:cNvPr id="11" name="Прямоугольник 10"/>
            <p:cNvSpPr/>
            <p:nvPr/>
          </p:nvSpPr>
          <p:spPr bwMode="auto">
            <a:xfrm>
              <a:off x="2643174" y="3786190"/>
              <a:ext cx="3714776" cy="178595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9" name="Овальная выноска 38"/>
            <p:cNvSpPr/>
            <p:nvPr/>
          </p:nvSpPr>
          <p:spPr bwMode="auto">
            <a:xfrm>
              <a:off x="2928926" y="2571744"/>
              <a:ext cx="3214710" cy="1071570"/>
            </a:xfrm>
            <a:prstGeom prst="wedgeEllipseCallout">
              <a:avLst>
                <a:gd name="adj1" fmla="val 4135"/>
                <a:gd name="adj2" fmla="val 85314"/>
              </a:avLst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dirty="0" smtClean="0"/>
                <a:t>Технологический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процесс</a:t>
              </a:r>
            </a:p>
          </p:txBody>
        </p:sp>
        <p:pic>
          <p:nvPicPr>
            <p:cNvPr id="1029" name="Picture 5" descr="C:\Users\DiBa\AppData\Local\Microsoft\Windows\Temporary Internet Files\Content.IE5\1J3GUAIS\MC900360908[1].wm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846362" y="3857627"/>
              <a:ext cx="1308401" cy="164307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6" grpId="0" animBg="1"/>
      <p:bldP spid="2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Несколько фактов из жизни нашей </a:t>
            </a:r>
            <a:r>
              <a:rPr lang="en-US" dirty="0" smtClean="0"/>
              <a:t>BPMS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настроенных в </a:t>
            </a:r>
            <a:r>
              <a:rPr lang="en-US" dirty="0" smtClean="0"/>
              <a:t>BPMS </a:t>
            </a:r>
            <a:r>
              <a:rPr lang="ru-RU" dirty="0" smtClean="0"/>
              <a:t>процессах задействовано 25 сотрудников</a:t>
            </a:r>
          </a:p>
          <a:p>
            <a:r>
              <a:rPr lang="ru-RU" dirty="0" smtClean="0"/>
              <a:t>Ежедневно выполняется порядка 230 задач (около 9 задач на сотрудника)</a:t>
            </a:r>
          </a:p>
          <a:p>
            <a:r>
              <a:rPr lang="ru-RU" dirty="0" smtClean="0"/>
              <a:t>В каждый момент времени около 1300 задач запланировано к </a:t>
            </a:r>
            <a:r>
              <a:rPr lang="ru-RU" dirty="0" smtClean="0"/>
              <a:t>исполнению (примерно </a:t>
            </a:r>
            <a:r>
              <a:rPr lang="ru-RU" dirty="0" smtClean="0"/>
              <a:t>50 задач на </a:t>
            </a:r>
            <a:r>
              <a:rPr lang="ru-RU" dirty="0" smtClean="0"/>
              <a:t>сотрудника)</a:t>
            </a:r>
            <a:endParaRPr lang="ru-RU" dirty="0" smtClean="0"/>
          </a:p>
          <a:p>
            <a:r>
              <a:rPr lang="ru-RU" dirty="0" smtClean="0"/>
              <a:t>Пересчет плана задач происходит каждые 10 минут </a:t>
            </a:r>
            <a:r>
              <a:rPr lang="ru-RU" dirty="0" smtClean="0"/>
              <a:t>(длится </a:t>
            </a:r>
            <a:r>
              <a:rPr lang="ru-RU" dirty="0" smtClean="0"/>
              <a:t>3 минуты)</a:t>
            </a:r>
            <a:endParaRPr lang="ru-RU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Полученные преимущества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Сотрудники работают в единой системе автоматизации с привычным интерфейсом</a:t>
            </a:r>
          </a:p>
          <a:p>
            <a:r>
              <a:rPr lang="ru-RU" dirty="0" smtClean="0"/>
              <a:t>Сотруднику представляется список его задач с указанием порядка их выполнения</a:t>
            </a:r>
          </a:p>
          <a:p>
            <a:r>
              <a:rPr lang="ru-RU" dirty="0" smtClean="0"/>
              <a:t>Прекратились «междоусобные войны» между отделами из-за недовольства сроками выполнения задач</a:t>
            </a:r>
          </a:p>
          <a:p>
            <a:r>
              <a:rPr lang="ru-RU" dirty="0" smtClean="0"/>
              <a:t>Система следит за тем, чтобы задачи выполнялись в порядке, предусмотренном бизнес-процессом</a:t>
            </a:r>
            <a:endParaRPr lang="ru-RU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Полученные преимущества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Руководители централизованно наблюдают </a:t>
            </a:r>
            <a:r>
              <a:rPr lang="ru-RU" dirty="0" smtClean="0"/>
              <a:t>все происходящее </a:t>
            </a:r>
            <a:r>
              <a:rPr lang="ru-RU" dirty="0" smtClean="0"/>
              <a:t>с задачами</a:t>
            </a:r>
          </a:p>
          <a:p>
            <a:pPr lvl="1"/>
            <a:r>
              <a:rPr lang="ru-RU" dirty="0" smtClean="0"/>
              <a:t>Заранее видно, у каких задач есть риск нарушить крайние сроки – есть возможность заранее предпринять корректирующие действия</a:t>
            </a:r>
          </a:p>
          <a:p>
            <a:pPr lvl="1"/>
            <a:r>
              <a:rPr lang="ru-RU" dirty="0" smtClean="0"/>
              <a:t>Достаточно легко обнаруживать, где происходят задержки в бизнес-процессах и почему компания работает не так эффективно, как хотелось бы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Трудности и подводные </a:t>
            </a:r>
            <a:r>
              <a:rPr lang="ru-RU" dirty="0" smtClean="0"/>
              <a:t>камни при внедрении </a:t>
            </a:r>
            <a:r>
              <a:rPr lang="en-US" dirty="0" smtClean="0"/>
              <a:t>BPMS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Отучение </a:t>
            </a:r>
            <a:r>
              <a:rPr lang="ru-RU" dirty="0" smtClean="0"/>
              <a:t>сотрудников информировать друг друга по</a:t>
            </a:r>
            <a:r>
              <a:rPr lang="en-US" dirty="0" smtClean="0"/>
              <a:t> </a:t>
            </a:r>
            <a:r>
              <a:rPr lang="ru-RU" dirty="0" smtClean="0"/>
              <a:t>старинке (</a:t>
            </a:r>
            <a:r>
              <a:rPr lang="en-US" dirty="0" smtClean="0"/>
              <a:t>e-mail, </a:t>
            </a:r>
            <a:r>
              <a:rPr lang="ru-RU" dirty="0" smtClean="0"/>
              <a:t>телефон, походы по кабинетам)</a:t>
            </a:r>
          </a:p>
          <a:p>
            <a:r>
              <a:rPr lang="ru-RU" dirty="0" smtClean="0"/>
              <a:t>Попытки </a:t>
            </a:r>
            <a:r>
              <a:rPr lang="ru-RU" dirty="0" smtClean="0"/>
              <a:t>найти «виновных» в возникновении задач, </a:t>
            </a:r>
            <a:r>
              <a:rPr lang="ru-RU" dirty="0" smtClean="0"/>
              <a:t>вопросы: </a:t>
            </a:r>
            <a:r>
              <a:rPr lang="ru-RU" dirty="0" smtClean="0"/>
              <a:t>«</a:t>
            </a:r>
            <a:r>
              <a:rPr lang="ru-RU" i="1" dirty="0" smtClean="0"/>
              <a:t>А кто это поставил мне такую задачу и с какой стати?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Мало кто </a:t>
            </a:r>
            <a:r>
              <a:rPr lang="ru-RU" dirty="0" smtClean="0"/>
              <a:t>знает как функционирует </a:t>
            </a:r>
            <a:r>
              <a:rPr lang="ru-RU" dirty="0" smtClean="0"/>
              <a:t>его участок бизнес-процесса </a:t>
            </a:r>
            <a:r>
              <a:rPr lang="ru-RU" dirty="0" smtClean="0">
                <a:sym typeface="Symbol"/>
              </a:rPr>
              <a:t></a:t>
            </a:r>
            <a:r>
              <a:rPr lang="ru-RU" dirty="0" smtClean="0"/>
              <a:t> Поначалу частая перенастройка процессов в системе</a:t>
            </a:r>
          </a:p>
          <a:p>
            <a:r>
              <a:rPr lang="ru-RU" dirty="0" smtClean="0"/>
              <a:t>Руководство </a:t>
            </a:r>
            <a:r>
              <a:rPr lang="ru-RU" dirty="0" smtClean="0"/>
              <a:t>компании запланировало </a:t>
            </a:r>
            <a:r>
              <a:rPr lang="ru-RU" dirty="0" smtClean="0"/>
              <a:t>большой объем работ </a:t>
            </a:r>
            <a:r>
              <a:rPr lang="ru-RU" dirty="0" smtClean="0"/>
              <a:t>по развитию этого механизма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ru-RU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 bwMode="auto">
          <a:xfrm>
            <a:off x="214282" y="2500306"/>
            <a:ext cx="8715436" cy="414340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prstDash val="solid"/>
            <a:round/>
            <a:headEnd type="none" w="med" len="med"/>
            <a:tailEnd type="none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285720" y="3286124"/>
            <a:ext cx="3143272" cy="3214710"/>
            <a:chOff x="285720" y="3286124"/>
            <a:chExt cx="3143272" cy="3214710"/>
          </a:xfrm>
        </p:grpSpPr>
        <p:pic>
          <p:nvPicPr>
            <p:cNvPr id="13" name="Picture 10" descr="C:\Users\DiBa\AppData\Local\Microsoft\Windows\Temporary Internet Files\Content.IE5\QIFQ0ZKR\MC900331257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0034" y="3286124"/>
              <a:ext cx="1298600" cy="1280406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4" name="Picture 11" descr="C:\Users\DiBa\AppData\Local\Microsoft\Windows\Temporary Internet Files\Content.IE5\VU4VXDF0\MC900351357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7158" y="4071942"/>
              <a:ext cx="1279547" cy="1026126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5" name="Picture 15" descr="C:\Users\DiBa\AppData\Local\Microsoft\Windows\Temporary Internet Files\Content.IE5\01CY8JLX\MC900151163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85720" y="4929198"/>
              <a:ext cx="1489096" cy="1160924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6" name="Овальная выноска 15"/>
            <p:cNvSpPr/>
            <p:nvPr/>
          </p:nvSpPr>
          <p:spPr bwMode="auto">
            <a:xfrm>
              <a:off x="2143108" y="5786454"/>
              <a:ext cx="1285884" cy="714380"/>
            </a:xfrm>
            <a:prstGeom prst="wedgeEllipseCallout">
              <a:avLst>
                <a:gd name="adj1" fmla="val -70429"/>
                <a:gd name="adj2" fmla="val -99980"/>
              </a:avLst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dirty="0" smtClean="0"/>
                <a:t>Вход</a:t>
              </a:r>
              <a:endParaRPr kumimoji="1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5572132" y="3000372"/>
            <a:ext cx="3256030" cy="3500462"/>
            <a:chOff x="5572132" y="3000372"/>
            <a:chExt cx="3256030" cy="3500462"/>
          </a:xfrm>
        </p:grpSpPr>
        <p:pic>
          <p:nvPicPr>
            <p:cNvPr id="18" name="Picture 18" descr="C:\Users\DiBa\AppData\Local\Microsoft\Windows\Temporary Internet Files\Content.IE5\VU4VXDF0\MP900433013[1]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072330" y="5143512"/>
              <a:ext cx="1755832" cy="109696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1" name="Picture 19" descr="C:\Users\DiBa\AppData\Local\Microsoft\Windows\Temporary Internet Files\Content.IE5\QIFQ0ZKR\MC900216728[1].wmf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500958" y="3000372"/>
              <a:ext cx="1084262" cy="1817688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22" name="Овальная выноска 21"/>
            <p:cNvSpPr/>
            <p:nvPr/>
          </p:nvSpPr>
          <p:spPr bwMode="auto">
            <a:xfrm>
              <a:off x="5572132" y="5786454"/>
              <a:ext cx="1285884" cy="714380"/>
            </a:xfrm>
            <a:prstGeom prst="wedgeEllipseCallout">
              <a:avLst>
                <a:gd name="adj1" fmla="val 62649"/>
                <a:gd name="adj2" fmla="val -98152"/>
              </a:avLst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dirty="0" smtClean="0"/>
                <a:t>Выход</a:t>
              </a:r>
              <a:endParaRPr kumimoji="1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Бизнес-процессы и </a:t>
            </a:r>
            <a:r>
              <a:rPr lang="ru-RU" i="1" dirty="0" err="1" smtClean="0"/>
              <a:t>НЕ</a:t>
            </a:r>
            <a:r>
              <a:rPr lang="ru-RU" dirty="0" err="1" smtClean="0"/>
              <a:t>-бизнес-процессы</a:t>
            </a:r>
            <a:r>
              <a:rPr lang="ru-RU" dirty="0" smtClean="0"/>
              <a:t>. Что автоматизируем?</a:t>
            </a:r>
            <a:endParaRPr lang="ru-RU" dirty="0"/>
          </a:p>
        </p:txBody>
      </p:sp>
      <p:sp>
        <p:nvSpPr>
          <p:cNvPr id="29" name="Содержимое 2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Технологический процесс – рассматриваются вопросы:</a:t>
            </a:r>
            <a:endParaRPr lang="ru-RU" dirty="0"/>
          </a:p>
        </p:txBody>
      </p:sp>
      <p:grpSp>
        <p:nvGrpSpPr>
          <p:cNvPr id="30" name="Группа 29"/>
          <p:cNvGrpSpPr/>
          <p:nvPr/>
        </p:nvGrpSpPr>
        <p:grpSpPr>
          <a:xfrm>
            <a:off x="2643174" y="2571744"/>
            <a:ext cx="3714776" cy="3000396"/>
            <a:chOff x="2643174" y="2571744"/>
            <a:chExt cx="3714776" cy="3000396"/>
          </a:xfrm>
        </p:grpSpPr>
        <p:sp>
          <p:nvSpPr>
            <p:cNvPr id="31" name="Прямоугольник 30"/>
            <p:cNvSpPr/>
            <p:nvPr/>
          </p:nvSpPr>
          <p:spPr bwMode="auto">
            <a:xfrm>
              <a:off x="2643174" y="3786190"/>
              <a:ext cx="3714776" cy="178595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2" name="Овальная выноска 31"/>
            <p:cNvSpPr/>
            <p:nvPr/>
          </p:nvSpPr>
          <p:spPr bwMode="auto">
            <a:xfrm>
              <a:off x="2928926" y="2571744"/>
              <a:ext cx="3214710" cy="1071570"/>
            </a:xfrm>
            <a:prstGeom prst="wedgeEllipseCallout">
              <a:avLst>
                <a:gd name="adj1" fmla="val 4135"/>
                <a:gd name="adj2" fmla="val 85314"/>
              </a:avLst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dirty="0" smtClean="0"/>
                <a:t>Технологический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процесс</a:t>
              </a:r>
            </a:p>
          </p:txBody>
        </p:sp>
        <p:pic>
          <p:nvPicPr>
            <p:cNvPr id="33" name="Picture 5" descr="C:\Users\DiBa\AppData\Local\Microsoft\Windows\Temporary Internet Files\Content.IE5\1J3GUAIS\MC900360908[1].wm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846362" y="3857627"/>
              <a:ext cx="1308401" cy="1643075"/>
            </a:xfrm>
            <a:prstGeom prst="rect">
              <a:avLst/>
            </a:prstGeom>
            <a:noFill/>
          </p:spPr>
        </p:pic>
      </p:grpSp>
      <p:sp>
        <p:nvSpPr>
          <p:cNvPr id="11" name="Прямоугольник 10"/>
          <p:cNvSpPr/>
          <p:nvPr/>
        </p:nvSpPr>
        <p:spPr bwMode="auto">
          <a:xfrm>
            <a:off x="2643174" y="3786190"/>
            <a:ext cx="3714776" cy="17859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Что с этим делаем?</a:t>
            </a:r>
          </a:p>
        </p:txBody>
      </p:sp>
      <p:sp>
        <p:nvSpPr>
          <p:cNvPr id="26" name="Стрелка вправо с вырезом 25"/>
          <p:cNvSpPr/>
          <p:nvPr/>
        </p:nvSpPr>
        <p:spPr bwMode="auto">
          <a:xfrm>
            <a:off x="1857356" y="4429132"/>
            <a:ext cx="714380" cy="500066"/>
          </a:xfrm>
          <a:prstGeom prst="notchedRightArrow">
            <a:avLst/>
          </a:prstGeom>
          <a:solidFill>
            <a:srgbClr val="92D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" name="Стрелка вправо с вырезом 26"/>
          <p:cNvSpPr/>
          <p:nvPr/>
        </p:nvSpPr>
        <p:spPr bwMode="auto">
          <a:xfrm>
            <a:off x="6500826" y="4429132"/>
            <a:ext cx="714380" cy="500066"/>
          </a:xfrm>
          <a:prstGeom prst="notchedRightArrow">
            <a:avLst/>
          </a:prstGeom>
          <a:solidFill>
            <a:srgbClr val="92D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7158" y="4000504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Что берем?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7143768" y="3786190"/>
            <a:ext cx="1785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Что получаем?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9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Бизнес-процессы и </a:t>
            </a:r>
            <a:r>
              <a:rPr lang="ru-RU" i="1" dirty="0" err="1" smtClean="0"/>
              <a:t>НЕ</a:t>
            </a:r>
            <a:r>
              <a:rPr lang="ru-RU" dirty="0" err="1" smtClean="0"/>
              <a:t>-бизнес-процессы</a:t>
            </a:r>
            <a:r>
              <a:rPr lang="ru-RU" dirty="0" smtClean="0"/>
              <a:t>. Что автоматизируем?</a:t>
            </a:r>
            <a:endParaRPr lang="ru-RU" dirty="0"/>
          </a:p>
        </p:txBody>
      </p:sp>
      <p:sp>
        <p:nvSpPr>
          <p:cNvPr id="29" name="Содержимое 2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Технологический процесс – НЕ рассматриваются вопросы: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214282" y="2500306"/>
            <a:ext cx="8715436" cy="414340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prstDash val="solid"/>
            <a:round/>
            <a:headEnd type="none" w="med" len="med"/>
            <a:tailEnd type="none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6" name="Стрелка вправо с вырезом 25"/>
          <p:cNvSpPr/>
          <p:nvPr/>
        </p:nvSpPr>
        <p:spPr bwMode="auto">
          <a:xfrm>
            <a:off x="1857356" y="4429132"/>
            <a:ext cx="714380" cy="500066"/>
          </a:xfrm>
          <a:prstGeom prst="notchedRightArrow">
            <a:avLst/>
          </a:prstGeom>
          <a:solidFill>
            <a:srgbClr val="92D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" name="Стрелка вправо с вырезом 26"/>
          <p:cNvSpPr/>
          <p:nvPr/>
        </p:nvSpPr>
        <p:spPr bwMode="auto">
          <a:xfrm>
            <a:off x="6500826" y="4429132"/>
            <a:ext cx="714380" cy="500066"/>
          </a:xfrm>
          <a:prstGeom prst="notchedRightArrow">
            <a:avLst/>
          </a:prstGeom>
          <a:solidFill>
            <a:srgbClr val="92D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7158" y="4000504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Что берем?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7143768" y="3786190"/>
            <a:ext cx="1785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Что получаем?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500166" y="6072206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Кто это делает???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285852" y="2643182"/>
            <a:ext cx="33575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Когда это надо делать???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214942" y="2571744"/>
            <a:ext cx="3571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Чем руководствуется в своих действиях???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2643174" y="3786190"/>
            <a:ext cx="3714776" cy="17859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Что с этим делаем?</a:t>
            </a: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357158" y="3429000"/>
            <a:ext cx="8501122" cy="2214578"/>
          </a:xfrm>
          <a:prstGeom prst="rect">
            <a:avLst/>
          </a:prstGeom>
          <a:solidFill>
            <a:schemeClr val="bg1">
              <a:lumMod val="85000"/>
              <a:alpha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Бизнес-процессы и </a:t>
            </a:r>
            <a:r>
              <a:rPr lang="ru-RU" i="1" dirty="0" err="1" smtClean="0"/>
              <a:t>НЕ</a:t>
            </a:r>
            <a:r>
              <a:rPr lang="ru-RU" dirty="0" err="1" smtClean="0"/>
              <a:t>-бизнес-процессы</a:t>
            </a:r>
            <a:r>
              <a:rPr lang="ru-RU" dirty="0" smtClean="0"/>
              <a:t>. Что автоматизируем?</a:t>
            </a:r>
            <a:endParaRPr lang="ru-RU" dirty="0"/>
          </a:p>
        </p:txBody>
      </p:sp>
      <p:sp>
        <p:nvSpPr>
          <p:cNvPr id="29" name="Содержимое 2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Все эти вопросы в комплексе рассматриваются в рамках бизнес-процессов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214282" y="2500306"/>
            <a:ext cx="8715436" cy="414340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prstDash val="solid"/>
            <a:round/>
            <a:headEnd type="none" w="med" len="med"/>
            <a:tailEnd type="none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6" name="Стрелка вправо с вырезом 25"/>
          <p:cNvSpPr/>
          <p:nvPr/>
        </p:nvSpPr>
        <p:spPr bwMode="auto">
          <a:xfrm>
            <a:off x="1857356" y="4429132"/>
            <a:ext cx="714380" cy="500066"/>
          </a:xfrm>
          <a:prstGeom prst="notchedRightArrow">
            <a:avLst/>
          </a:prstGeom>
          <a:solidFill>
            <a:srgbClr val="92D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" name="Стрелка вправо с вырезом 26"/>
          <p:cNvSpPr/>
          <p:nvPr/>
        </p:nvSpPr>
        <p:spPr bwMode="auto">
          <a:xfrm>
            <a:off x="6500826" y="4429132"/>
            <a:ext cx="714380" cy="500066"/>
          </a:xfrm>
          <a:prstGeom prst="notchedRightArrow">
            <a:avLst/>
          </a:prstGeom>
          <a:solidFill>
            <a:srgbClr val="92D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7158" y="4000504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Что берем?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7143768" y="3786190"/>
            <a:ext cx="1785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Что получаем?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500166" y="6072206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Кто это делает???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285852" y="2643182"/>
            <a:ext cx="33575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Когда это надо делать???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214942" y="2571744"/>
            <a:ext cx="3571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Чем руководствуется в своих действиях???</a:t>
            </a:r>
            <a:endParaRPr lang="ru-RU" dirty="0"/>
          </a:p>
        </p:txBody>
      </p:sp>
      <p:sp>
        <p:nvSpPr>
          <p:cNvPr id="16" name="Стрелка вправо с вырезом 15"/>
          <p:cNvSpPr/>
          <p:nvPr/>
        </p:nvSpPr>
        <p:spPr bwMode="auto">
          <a:xfrm rot="5400000">
            <a:off x="3536149" y="3107529"/>
            <a:ext cx="714380" cy="500066"/>
          </a:xfrm>
          <a:prstGeom prst="notchedRightArrow">
            <a:avLst/>
          </a:prstGeom>
          <a:solidFill>
            <a:srgbClr val="92D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" name="Стрелка вправо с вырезом 16"/>
          <p:cNvSpPr/>
          <p:nvPr/>
        </p:nvSpPr>
        <p:spPr bwMode="auto">
          <a:xfrm rot="5400000">
            <a:off x="4750595" y="3107529"/>
            <a:ext cx="714380" cy="500066"/>
          </a:xfrm>
          <a:prstGeom prst="notchedRightArrow">
            <a:avLst/>
          </a:prstGeom>
          <a:solidFill>
            <a:srgbClr val="92D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8" name="Стрелка вправо с вырезом 17"/>
          <p:cNvSpPr/>
          <p:nvPr/>
        </p:nvSpPr>
        <p:spPr bwMode="auto">
          <a:xfrm rot="16200000">
            <a:off x="4179091" y="5750735"/>
            <a:ext cx="714380" cy="500066"/>
          </a:xfrm>
          <a:prstGeom prst="notchedRightArrow">
            <a:avLst/>
          </a:prstGeom>
          <a:solidFill>
            <a:srgbClr val="92D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2643174" y="3786190"/>
            <a:ext cx="3714776" cy="17859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Что с этим делаем?</a:t>
            </a:r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357158" y="3714752"/>
            <a:ext cx="8501122" cy="1928826"/>
          </a:xfrm>
          <a:prstGeom prst="rect">
            <a:avLst/>
          </a:prstGeom>
          <a:solidFill>
            <a:schemeClr val="bg1">
              <a:lumMod val="85000"/>
              <a:alpha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Бизнес-процессы и </a:t>
            </a:r>
            <a:r>
              <a:rPr lang="ru-RU" i="1" dirty="0" err="1" smtClean="0"/>
              <a:t>НЕ</a:t>
            </a:r>
            <a:r>
              <a:rPr lang="ru-RU" dirty="0" err="1" smtClean="0"/>
              <a:t>-бизнес-процессы</a:t>
            </a:r>
            <a:r>
              <a:rPr lang="ru-RU" dirty="0" smtClean="0"/>
              <a:t>. Что автоматизируем?</a:t>
            </a:r>
            <a:endParaRPr lang="ru-RU" dirty="0"/>
          </a:p>
        </p:txBody>
      </p:sp>
      <p:sp>
        <p:nvSpPr>
          <p:cNvPr id="23" name="Содержимое 2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428596" y="1397000"/>
          <a:ext cx="8429684" cy="503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Автоматизируют ли </a:t>
            </a:r>
            <a:r>
              <a:rPr lang="en-US" dirty="0"/>
              <a:t>ERP</a:t>
            </a:r>
            <a:r>
              <a:rPr lang="ru-RU" dirty="0" smtClean="0"/>
              <a:t>-системы бизнес-процессы?</a:t>
            </a:r>
            <a:endParaRPr lang="ru-RU" dirty="0"/>
          </a:p>
        </p:txBody>
      </p:sp>
      <p:sp>
        <p:nvSpPr>
          <p:cNvPr id="29" name="Содержимое 2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Заявление консалтинговых компаний: «Мы автоматизируем бизнес-процессы вашей компании с помощью нашей </a:t>
            </a:r>
            <a:r>
              <a:rPr lang="en-US" dirty="0" smtClean="0"/>
              <a:t>ERP-</a:t>
            </a:r>
            <a:r>
              <a:rPr lang="ru-RU" dirty="0" smtClean="0"/>
              <a:t>системы»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А что на самом деле?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Автоматизируют ли </a:t>
            </a:r>
            <a:r>
              <a:rPr lang="en-US" dirty="0" smtClean="0"/>
              <a:t>ERP</a:t>
            </a:r>
            <a:r>
              <a:rPr lang="ru-RU" dirty="0" smtClean="0"/>
              <a:t>-системы бизнес-процессы?</a:t>
            </a:r>
            <a:endParaRPr lang="ru-RU" dirty="0"/>
          </a:p>
        </p:txBody>
      </p:sp>
      <p:sp>
        <p:nvSpPr>
          <p:cNvPr id="29" name="Содержимое 2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Хранят текущее </a:t>
            </a:r>
            <a:r>
              <a:rPr lang="ru-RU" dirty="0"/>
              <a:t>и плановое состояние различных объектов с множеством </a:t>
            </a:r>
            <a:r>
              <a:rPr lang="ru-RU" dirty="0" smtClean="0"/>
              <a:t>атрибутов</a:t>
            </a:r>
          </a:p>
          <a:p>
            <a:r>
              <a:rPr lang="ru-RU" dirty="0" smtClean="0"/>
              <a:t>Позволяют выполнять регистрацию новой информации</a:t>
            </a:r>
          </a:p>
          <a:p>
            <a:r>
              <a:rPr lang="ru-RU" dirty="0" smtClean="0"/>
              <a:t>Позволяют выполнять обработку хранящейся информации и регистрацию </a:t>
            </a:r>
            <a:r>
              <a:rPr lang="ru-RU" dirty="0"/>
              <a:t>произошедших </a:t>
            </a:r>
            <a:r>
              <a:rPr lang="ru-RU" dirty="0" smtClean="0"/>
              <a:t>изменений</a:t>
            </a:r>
          </a:p>
          <a:p>
            <a:pPr lvl="1"/>
            <a:r>
              <a:rPr lang="ru-RU" dirty="0" smtClean="0"/>
              <a:t>в т.ч. принятие решений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Кто и когда должен все это</a:t>
            </a:r>
            <a:r>
              <a:rPr lang="ru-RU" sz="4000" dirty="0">
                <a:solidFill>
                  <a:srgbClr val="FF0000"/>
                </a:solidFill>
              </a:rPr>
              <a:t> </a:t>
            </a:r>
            <a:r>
              <a:rPr lang="ru-RU" sz="4000" dirty="0" smtClean="0">
                <a:solidFill>
                  <a:srgbClr val="FF0000"/>
                </a:solidFill>
              </a:rPr>
              <a:t>делать?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резентация маркетингового плана">
  <a:themeElements>
    <a:clrScheme name="ms_pptmarketplan_tp01017812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ms_pptmarketplan_tp0101781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ms_pptmarketplan_tp01017812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marketplan_tp01017812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marketplan_tp01017812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маркетингового плана</Template>
  <TotalTime>745</TotalTime>
  <Words>1227</Words>
  <Application>Microsoft Office PowerPoint</Application>
  <PresentationFormat>Экран (4:3)</PresentationFormat>
  <Paragraphs>206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Презентация маркетингового плана</vt:lpstr>
      <vt:lpstr>Автоматизация управления бизнес-процессами на базе ERP‑системы</vt:lpstr>
      <vt:lpstr>Содержание доклада</vt:lpstr>
      <vt:lpstr>Бизнес-процессы и НЕ-бизнес-процессы. Что автоматизируем?</vt:lpstr>
      <vt:lpstr>Бизнес-процессы и НЕ-бизнес-процессы. Что автоматизируем?</vt:lpstr>
      <vt:lpstr>Бизнес-процессы и НЕ-бизнес-процессы. Что автоматизируем?</vt:lpstr>
      <vt:lpstr>Бизнес-процессы и НЕ-бизнес-процессы. Что автоматизируем?</vt:lpstr>
      <vt:lpstr>Бизнес-процессы и НЕ-бизнес-процессы. Что автоматизируем?</vt:lpstr>
      <vt:lpstr>Автоматизируют ли ERP-системы бизнес-процессы?</vt:lpstr>
      <vt:lpstr>Автоматизируют ли ERP-системы бизнес-процессы?</vt:lpstr>
      <vt:lpstr>Автоматизируют ли ERP-системы бизнес-процессы?</vt:lpstr>
      <vt:lpstr>Автоматизируют ли ERP-системы бизнес-процессы?</vt:lpstr>
      <vt:lpstr>Автоматизируют ли ERP-системы бизнес-процессы?</vt:lpstr>
      <vt:lpstr>Автоматизируют ли ERP-системы бизнес-процессы?</vt:lpstr>
      <vt:lpstr>Требования к автоматизации управления БП</vt:lpstr>
      <vt:lpstr>Требования к автоматизации управления БП</vt:lpstr>
      <vt:lpstr>Требования к автоматизации управления БП</vt:lpstr>
      <vt:lpstr>Требования к автоматизации управления БП</vt:lpstr>
      <vt:lpstr>Требования к автоматизации управления БП</vt:lpstr>
      <vt:lpstr>Требования к автоматизации управления БП</vt:lpstr>
      <vt:lpstr>Требования к автоматизации управления БП</vt:lpstr>
      <vt:lpstr>Возможности по автоматизации управления задачами</vt:lpstr>
      <vt:lpstr>Возможности по автоматизации управления задачами</vt:lpstr>
      <vt:lpstr>Возможности по автоматизации управления задачами</vt:lpstr>
      <vt:lpstr>Наше решение по управления бизнес-процессами</vt:lpstr>
      <vt:lpstr>Наше решение по управления бизнес-процессами</vt:lpstr>
      <vt:lpstr>Наше решение по управления бизнес-процессами</vt:lpstr>
      <vt:lpstr>Наше решение по управления бизнес-процессами</vt:lpstr>
      <vt:lpstr>Наше решение по управления бизнес-процессами</vt:lpstr>
      <vt:lpstr>Наше решение по управления бизнес-процессами</vt:lpstr>
      <vt:lpstr>Несколько фактов из жизни нашей BPMS</vt:lpstr>
      <vt:lpstr>Полученные преимущества</vt:lpstr>
      <vt:lpstr>Полученные преимущества</vt:lpstr>
      <vt:lpstr>Трудности и подводные камни при внедрении BPMS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[Название родукта] Маркетинговый лан</dc:title>
  <dc:creator>БацюроДС</dc:creator>
  <cp:lastModifiedBy>БацюроДС</cp:lastModifiedBy>
  <cp:revision>218</cp:revision>
  <dcterms:created xsi:type="dcterms:W3CDTF">2010-04-18T21:01:44Z</dcterms:created>
  <dcterms:modified xsi:type="dcterms:W3CDTF">2010-04-26T20:00:43Z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TC010178121049</vt:lpwstr>
  </property>
</Properties>
</file>