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455" r:id="rId1"/>
  </p:sldMasterIdLst>
  <p:notesMasterIdLst>
    <p:notesMasterId r:id="rId23"/>
  </p:notesMasterIdLst>
  <p:sldIdLst>
    <p:sldId id="372" r:id="rId2"/>
    <p:sldId id="393" r:id="rId3"/>
    <p:sldId id="394" r:id="rId4"/>
    <p:sldId id="375" r:id="rId5"/>
    <p:sldId id="396" r:id="rId6"/>
    <p:sldId id="397" r:id="rId7"/>
    <p:sldId id="395" r:id="rId8"/>
    <p:sldId id="374" r:id="rId9"/>
    <p:sldId id="377" r:id="rId10"/>
    <p:sldId id="405" r:id="rId11"/>
    <p:sldId id="406" r:id="rId12"/>
    <p:sldId id="407" r:id="rId13"/>
    <p:sldId id="401" r:id="rId14"/>
    <p:sldId id="402" r:id="rId15"/>
    <p:sldId id="403" r:id="rId16"/>
    <p:sldId id="404" r:id="rId17"/>
    <p:sldId id="392" r:id="rId18"/>
    <p:sldId id="390" r:id="rId19"/>
    <p:sldId id="409" r:id="rId20"/>
    <p:sldId id="371" r:id="rId21"/>
    <p:sldId id="39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470"/>
    <a:srgbClr val="000000"/>
    <a:srgbClr val="F0F0F0"/>
    <a:srgbClr val="0067CD"/>
    <a:srgbClr val="BFBFBF"/>
    <a:srgbClr val="9BCDFF"/>
    <a:srgbClr val="5AC3FA"/>
    <a:srgbClr val="FFFFFF"/>
    <a:srgbClr val="EC7655"/>
    <a:srgbClr val="003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8" autoAdjust="0"/>
    <p:restoredTop sz="98343" autoAdjust="0"/>
  </p:normalViewPr>
  <p:slideViewPr>
    <p:cSldViewPr snapToGrid="0" showGuides="1">
      <p:cViewPr>
        <p:scale>
          <a:sx n="80" d="100"/>
          <a:sy n="80" d="100"/>
        </p:scale>
        <p:origin x="-858" y="-18"/>
      </p:cViewPr>
      <p:guideLst>
        <p:guide orient="horz" pos="3888"/>
        <p:guide orient="horz" pos="431"/>
        <p:guide pos="576"/>
        <p:guide pos="51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err="1"/>
              <a:t>Daratech</a:t>
            </a:r>
            <a:r>
              <a:rPr lang="en-US" sz="1600" dirty="0"/>
              <a:t> 2005 Worldwide GIS 
Software Revenue - $1658 Million</a:t>
            </a:r>
          </a:p>
        </c:rich>
      </c:tx>
      <c:layout>
        <c:manualLayout>
          <c:xMode val="edge"/>
          <c:yMode val="edge"/>
          <c:x val="5.0072039689027466E-2"/>
          <c:y val="2.4437231609199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05067567567568"/>
          <c:y val="0.34464043419267337"/>
          <c:w val="0.2989864864864869"/>
          <c:h val="0.480325644504749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4.0107021926336917E-2"/>
                  <c:y val="-7.423629675322307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ESRI
29%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367693532073505E-2"/>
                  <c:y val="3.60509032198893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9633132271590087E-2"/>
                  <c:y val="8.339209045999601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Intergraph</a:t>
                    </a:r>
                  </a:p>
                  <a:p>
                    <a:pPr>
                      <a:defRPr/>
                    </a:pPr>
                    <a:r>
                      <a:rPr lang="en-US"/>
                      <a:t>10%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965463820365462E-2"/>
                  <c:y val="0.124893360166317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Autodesk</a:t>
                    </a:r>
                  </a:p>
                  <a:p>
                    <a:pPr>
                      <a:defRPr/>
                    </a:pPr>
                    <a:r>
                      <a:rPr lang="en-US"/>
                      <a:t>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595442031674238E-2"/>
                  <c:y val="0.1231907840270484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GE Energy</a:t>
                    </a:r>
                  </a:p>
                  <a:p>
                    <a:pPr>
                      <a:defRPr/>
                    </a:pPr>
                    <a:r>
                      <a:rPr lang="en-US"/>
                      <a:t>7%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314187429577509E-2"/>
                  <c:y val="8.934666180048374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Leica </a:t>
                    </a:r>
                  </a:p>
                  <a:p>
                    <a:pPr>
                      <a:defRPr/>
                    </a:pPr>
                    <a:r>
                      <a:rPr lang="en-US"/>
                      <a:t>Geosystems</a:t>
                    </a:r>
                  </a:p>
                  <a:p>
                    <a:pPr>
                      <a:defRPr/>
                    </a:pPr>
                    <a:r>
                      <a:rPr lang="en-US"/>
                      <a:t>5%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9311540126330547E-2"/>
                  <c:y val="5.66844746630322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1293558352117211"/>
                  <c:y val="6.1664903893496499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0676305213262503"/>
                  <c:y val="-9.331502726891567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SICAD Geomatics</a:t>
                    </a:r>
                  </a:p>
                  <a:p>
                    <a:pPr>
                      <a:defRPr/>
                    </a:pPr>
                    <a:r>
                      <a:rPr lang="en-US"/>
                      <a:t>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3033529533787034E-2"/>
                  <c:y val="-0.147866378042921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Sheet1!$A$2:$A$11</c:f>
              <c:strCache>
                <c:ptCount val="10"/>
                <c:pt idx="0">
                  <c:v>ESRI</c:v>
                </c:pt>
                <c:pt idx="1">
                  <c:v>Bentley</c:v>
                </c:pt>
                <c:pt idx="2">
                  <c:v>Intergraph</c:v>
                </c:pt>
                <c:pt idx="3">
                  <c:v>Autodesk</c:v>
                </c:pt>
                <c:pt idx="4">
                  <c:v>GE Energy</c:v>
                </c:pt>
                <c:pt idx="5">
                  <c:v>Leica Geosystems</c:v>
                </c:pt>
                <c:pt idx="6">
                  <c:v>MapInfo</c:v>
                </c:pt>
                <c:pt idx="7">
                  <c:v>MacDonald, Dettwiler</c:v>
                </c:pt>
                <c:pt idx="8">
                  <c:v>SICAD Geomatics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0.29000000000000031</c:v>
                </c:pt>
                <c:pt idx="1">
                  <c:v>0.11000000000000003</c:v>
                </c:pt>
                <c:pt idx="2">
                  <c:v>0.1</c:v>
                </c:pt>
                <c:pt idx="3">
                  <c:v>9.0000000000000066E-2</c:v>
                </c:pt>
                <c:pt idx="4">
                  <c:v>7.0000000000000034E-2</c:v>
                </c:pt>
                <c:pt idx="5">
                  <c:v>5.0000000000000031E-2</c:v>
                </c:pt>
                <c:pt idx="6">
                  <c:v>4.0000000000000042E-2</c:v>
                </c:pt>
                <c:pt idx="7">
                  <c:v>2.0000000000000021E-2</c:v>
                </c:pt>
                <c:pt idx="8" formatCode="General">
                  <c:v>2.0000000000000021E-2</c:v>
                </c:pt>
                <c:pt idx="9" formatCode="General">
                  <c:v>0.21000000000000019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D241-0AB7-BC44-80E8-F0A20AF46E9E}" type="datetimeFigureOut">
              <a:rPr lang="en-US"/>
              <a:pPr/>
              <a:t>4/5/2011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43C0-4F23-B545-9533-520B5A87CA1E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2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82DC24-666B-4930-AAC3-F2F13853CA0C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1682"/>
            <a:ext cx="5028986" cy="4116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754E45-FFCB-4840-AC8A-43D502724080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3C886B-3AA6-470B-B81C-2A306427AF3E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144"/>
            <a:ext cx="5028986" cy="41150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F00087C-24A3-4C48-BB2D-5F87762D7DA3}" type="slidenum">
              <a:rPr lang="en-US" sz="1200" b="0">
                <a:solidFill>
                  <a:schemeClr val="tx1"/>
                </a:solidFill>
              </a:rPr>
              <a:pPr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FFA1D4-EE9A-4249-9F4B-99FEEEA66EA0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076AA2-A273-4B2E-AF95-C0B806FD248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645920"/>
            <a:ext cx="6400800" cy="1271016"/>
          </a:xfrm>
        </p:spPr>
        <p:txBody>
          <a:bodyPr rIns="0" anchor="b">
            <a:noAutofit/>
          </a:bodyPr>
          <a:lstStyle>
            <a:lvl1pPr algn="ctr">
              <a:defRPr sz="30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00400"/>
            <a:ext cx="6400800" cy="758952"/>
          </a:xfr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Name of Presenter(s)</a:t>
            </a:r>
          </a:p>
        </p:txBody>
      </p:sp>
      <p:pic>
        <p:nvPicPr>
          <p:cNvPr id="4" name="Picture 3" descr="esri logo_ppt_520px.png"/>
          <p:cNvPicPr>
            <a:picLocks noChangeAspect="1"/>
          </p:cNvPicPr>
          <p:nvPr/>
        </p:nvPicPr>
        <p:blipFill>
          <a:blip r:embed="rId2"/>
          <a:srcRect r="-11670" b="12287"/>
          <a:stretch>
            <a:fillRect/>
          </a:stretch>
        </p:blipFill>
        <p:spPr>
          <a:xfrm>
            <a:off x="6349964" y="5210934"/>
            <a:ext cx="2794036" cy="16470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nner_gradien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44750"/>
            <a:ext cx="8229600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2505456"/>
            <a:ext cx="7086600" cy="1028700"/>
          </a:xfr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600" b="1" i="0" kern="1200" cap="none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/>
              <a:t>Click to Edit </a:t>
            </a:r>
            <a:br>
              <a:rPr kumimoji="0" lang="en-US"/>
            </a:br>
            <a:r>
              <a:rPr kumimoji="0" lang="en-US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3737690"/>
            <a:ext cx="6400800" cy="320040"/>
          </a:xfrm>
        </p:spPr>
        <p:txBody>
          <a:bodyPr anchor="t">
            <a:noAutofit/>
          </a:bodyPr>
          <a:lstStyle>
            <a:lvl1pPr marL="0" indent="0" algn="r">
              <a:lnSpc>
                <a:spcPts val="2200"/>
              </a:lnSpc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Presenter(s)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GIS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page_ArcGIS10map.png"/>
          <p:cNvPicPr>
            <a:picLocks noChangeAspect="1"/>
          </p:cNvPicPr>
          <p:nvPr/>
        </p:nvPicPr>
        <p:blipFill>
          <a:blip r:embed="rId2">
            <a:alphaModFix amt="80000"/>
          </a:blip>
          <a:srcRect l="5694"/>
          <a:stretch>
            <a:fillRect/>
          </a:stretch>
        </p:blipFill>
        <p:spPr>
          <a:xfrm>
            <a:off x="0" y="0"/>
            <a:ext cx="8623300" cy="6858000"/>
          </a:xfrm>
          <a:prstGeom prst="rect">
            <a:avLst/>
          </a:prstGeom>
        </p:spPr>
      </p:pic>
      <p:pic>
        <p:nvPicPr>
          <p:cNvPr id="25" name="Picture 24" descr="banner_gradient.pn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444750"/>
            <a:ext cx="8229600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74520" y="2505456"/>
            <a:ext cx="6355080" cy="1028700"/>
          </a:xfr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600" b="1" i="0" kern="1200" cap="none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/>
              <a:t>Click to Edit </a:t>
            </a:r>
            <a:br>
              <a:rPr kumimoji="0" lang="en-US"/>
            </a:br>
            <a:r>
              <a:rPr kumimoji="0" lang="en-US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0" y="3737690"/>
            <a:ext cx="6400800" cy="320040"/>
          </a:xfrm>
        </p:spPr>
        <p:txBody>
          <a:bodyPr anchor="t">
            <a:noAutofit/>
          </a:bodyPr>
          <a:lstStyle>
            <a:lvl1pPr marL="0" indent="0" algn="r">
              <a:lnSpc>
                <a:spcPts val="2200"/>
              </a:lnSpc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Presenter(s)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634221copy_demo_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header-banner.png"/>
          <p:cNvPicPr>
            <a:picLocks/>
          </p:cNvPicPr>
          <p:nvPr/>
        </p:nvPicPr>
        <p:blipFill>
          <a:blip r:embed="rId3"/>
          <a:srcRect r="15741"/>
          <a:stretch>
            <a:fillRect/>
          </a:stretch>
        </p:blipFill>
        <p:spPr>
          <a:xfrm>
            <a:off x="2723441" y="1876613"/>
            <a:ext cx="6420559" cy="90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0400" y="1920240"/>
            <a:ext cx="5029200" cy="457200"/>
          </a:xfrm>
        </p:spPr>
        <p:txBody>
          <a:bodyPr anchor="t">
            <a:noAutofit/>
          </a:bodyPr>
          <a:lstStyle>
            <a:lvl1pPr algn="r">
              <a:defRPr sz="2800" b="1" cap="none" baseline="0"/>
            </a:lvl1pPr>
          </a:lstStyle>
          <a:p>
            <a:r>
              <a:rPr lang="en-US"/>
              <a:t>Click to Edit Demo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00400" y="2383536"/>
            <a:ext cx="5029200" cy="292608"/>
          </a:xfrm>
        </p:spPr>
        <p:txBody>
          <a:bodyPr anchor="t">
            <a:noAutofit/>
          </a:bodyPr>
          <a:lstStyle>
            <a:lvl1pPr marL="0" indent="0" algn="r">
              <a:buNone/>
              <a:defRPr sz="1800"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Presenter(s)</a:t>
            </a:r>
          </a:p>
        </p:txBody>
      </p:sp>
      <p:grpSp>
        <p:nvGrpSpPr>
          <p:cNvPr id="6" name="Group 20"/>
          <p:cNvGrpSpPr/>
          <p:nvPr/>
        </p:nvGrpSpPr>
        <p:grpSpPr>
          <a:xfrm>
            <a:off x="437931" y="695202"/>
            <a:ext cx="5931335" cy="5870448"/>
            <a:chOff x="437931" y="695202"/>
            <a:chExt cx="5931335" cy="5870448"/>
          </a:xfrm>
        </p:grpSpPr>
        <p:cxnSp>
          <p:nvCxnSpPr>
            <p:cNvPr id="7" name="Straight Connector 6"/>
            <p:cNvCxnSpPr/>
            <p:nvPr userDrawn="1"/>
          </p:nvCxnSpPr>
          <p:spPr bwMode="auto">
            <a:xfrm>
              <a:off x="914400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2438664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3962928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>
              <a:off x="5487192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963" y="250825"/>
            <a:ext cx="8464550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81025" y="1449388"/>
            <a:ext cx="4032250" cy="5106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449388"/>
            <a:ext cx="4033838" cy="5106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6067425" y="6613525"/>
            <a:ext cx="2517775" cy="2095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85200" y="6613525"/>
            <a:ext cx="404813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7A74-E6C1-4DA6-83B0-0744607FC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155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685800"/>
            <a:ext cx="9143244" cy="536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5pPr>
              <a:lnSpc>
                <a:spcPts val="18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685800"/>
            <a:ext cx="9143244" cy="536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243584"/>
            <a:ext cx="7315200" cy="34747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685800"/>
            <a:ext cx="9143244" cy="536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715000"/>
            <a:ext cx="6400800" cy="475487"/>
          </a:xfrm>
        </p:spPr>
        <p:txBody>
          <a:bodyPr anchor="b">
            <a:noAutofit/>
          </a:bodyPr>
          <a:lstStyle>
            <a:lvl1pPr marL="0" marR="0" indent="0" algn="r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rtl="0"/>
            <a:r>
              <a:rPr lang="en-US" sz="1400" i="1" kern="1200" baseline="0" smtClean="0">
                <a:solidFill>
                  <a:srgbClr val="FFFF96"/>
                </a:solidFill>
              </a:rPr>
              <a:t>Click to Edit Tagline (optional)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685800"/>
            <a:ext cx="9143244" cy="536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243584"/>
            <a:ext cx="7315200" cy="34747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715000"/>
            <a:ext cx="6400800" cy="475487"/>
          </a:xfrm>
        </p:spPr>
        <p:txBody>
          <a:bodyPr anchor="b">
            <a:noAutofit/>
          </a:bodyPr>
          <a:lstStyle>
            <a:lvl1pPr marL="0" indent="0" algn="r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ct val="80000"/>
              <a:buFontTx/>
              <a:buNone/>
              <a:tabLst/>
              <a:defRPr lang="en-US" sz="1400" b="0" i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rtl="0"/>
            <a:r>
              <a:rPr lang="en-US" sz="1400" i="1" kern="1200" baseline="0" smtClean="0">
                <a:solidFill>
                  <a:srgbClr val="FFFF96"/>
                </a:solidFill>
              </a:rPr>
              <a:t>Click to Edit Tagline (optional)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cGIS_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tlepage_ArcGIS10map.png"/>
          <p:cNvPicPr>
            <a:picLocks noChangeAspect="1"/>
          </p:cNvPicPr>
          <p:nvPr userDrawn="1"/>
        </p:nvPicPr>
        <p:blipFill>
          <a:blip r:embed="rId2">
            <a:alphaModFix amt="80000"/>
          </a:blip>
          <a:srcRect l="5694"/>
          <a:stretch>
            <a:fillRect/>
          </a:stretch>
        </p:blipFill>
        <p:spPr>
          <a:xfrm>
            <a:off x="0" y="283"/>
            <a:ext cx="8622628" cy="6857433"/>
          </a:xfrm>
          <a:prstGeom prst="rect">
            <a:avLst/>
          </a:prstGeom>
        </p:spPr>
      </p:pic>
      <p:pic>
        <p:nvPicPr>
          <p:cNvPr id="6" name="Picture 5" descr="header-ban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" y="685800"/>
            <a:ext cx="9143244" cy="536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243584"/>
            <a:ext cx="7315200" cy="347472"/>
          </a:xfrm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Subtitle (optional)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715000"/>
            <a:ext cx="6400800" cy="475487"/>
          </a:xfrm>
        </p:spPr>
        <p:txBody>
          <a:bodyPr anchor="b">
            <a:noAutofit/>
          </a:bodyPr>
          <a:lstStyle>
            <a:lvl1pPr marL="0" indent="0" algn="r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ct val="80000"/>
              <a:buFontTx/>
              <a:buNone/>
              <a:tabLst/>
              <a:defRPr lang="en-US" sz="1400" b="0" i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rtl="0"/>
            <a:r>
              <a:rPr lang="en-US" sz="1400" i="1" kern="1200" baseline="0" smtClean="0">
                <a:solidFill>
                  <a:srgbClr val="FFFF96"/>
                </a:solidFill>
              </a:rPr>
              <a:t>Click to Edit Tagline (optional)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der-bann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" y="685800"/>
            <a:ext cx="9143244" cy="536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22376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947672"/>
            <a:ext cx="6629400" cy="3429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456" r:id="rId1"/>
    <p:sldLayoutId id="2147485457" r:id="rId2"/>
    <p:sldLayoutId id="2147485458" r:id="rId3"/>
    <p:sldLayoutId id="2147485459" r:id="rId4"/>
    <p:sldLayoutId id="2147485460" r:id="rId5"/>
    <p:sldLayoutId id="2147485461" r:id="rId6"/>
    <p:sldLayoutId id="2147485462" r:id="rId7"/>
    <p:sldLayoutId id="2147485463" r:id="rId8"/>
    <p:sldLayoutId id="2147485464" r:id="rId9"/>
    <p:sldLayoutId id="2147485465" r:id="rId10"/>
    <p:sldLayoutId id="2147485466" r:id="rId11"/>
    <p:sldLayoutId id="2147485467" r:id="rId12"/>
    <p:sldLayoutId id="2147485468" r:id="rId13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ts val="2400"/>
        </a:lnSpc>
        <a:spcBef>
          <a:spcPts val="30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57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56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58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jpe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jpe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if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image" Target="../media/image10.jpeg"/><Relationship Id="rId16" Type="http://schemas.openxmlformats.org/officeDocument/2006/relationships/image" Target="../media/image24.gif"/><Relationship Id="rId20" Type="http://schemas.openxmlformats.org/officeDocument/2006/relationships/image" Target="../media/image28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5" Type="http://schemas.openxmlformats.org/officeDocument/2006/relationships/image" Target="../media/image13.gif"/><Relationship Id="rId15" Type="http://schemas.openxmlformats.org/officeDocument/2006/relationships/image" Target="../media/image23.gif"/><Relationship Id="rId23" Type="http://schemas.openxmlformats.org/officeDocument/2006/relationships/image" Target="../media/image31.pn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Роль и место ГИС в стратегическом и операционном управлении энергетической компанией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Савицкий Денис</a:t>
            </a:r>
          </a:p>
          <a:p>
            <a:r>
              <a:rPr lang="ru-RU" dirty="0" smtClean="0"/>
              <a:t>Москва, 2011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368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65" name="AutoShape 1"/>
          <p:cNvCxnSpPr>
            <a:cxnSpLocks noChangeShapeType="1"/>
            <a:endCxn id="36878" idx="0"/>
          </p:cNvCxnSpPr>
          <p:nvPr/>
        </p:nvCxnSpPr>
        <p:spPr bwMode="auto">
          <a:xfrm>
            <a:off x="1282700" y="1744663"/>
            <a:ext cx="6483350" cy="2433637"/>
          </a:xfrm>
          <a:prstGeom prst="straightConnector1">
            <a:avLst/>
          </a:prstGeom>
          <a:noFill/>
          <a:ln w="76200" cap="sq">
            <a:solidFill>
              <a:srgbClr val="FF27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6" name="AutoShape 2"/>
          <p:cNvCxnSpPr>
            <a:cxnSpLocks noChangeShapeType="1"/>
            <a:endCxn id="36881" idx="0"/>
          </p:cNvCxnSpPr>
          <p:nvPr/>
        </p:nvCxnSpPr>
        <p:spPr bwMode="auto">
          <a:xfrm>
            <a:off x="1282700" y="1744663"/>
            <a:ext cx="6483350" cy="3144837"/>
          </a:xfrm>
          <a:prstGeom prst="straightConnector1">
            <a:avLst/>
          </a:prstGeom>
          <a:noFill/>
          <a:ln w="76200" cap="sq">
            <a:solidFill>
              <a:srgbClr val="FF27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7" name="AutoShape 3"/>
          <p:cNvCxnSpPr>
            <a:cxnSpLocks noChangeShapeType="1"/>
            <a:endCxn id="36884" idx="0"/>
          </p:cNvCxnSpPr>
          <p:nvPr/>
        </p:nvCxnSpPr>
        <p:spPr bwMode="auto">
          <a:xfrm>
            <a:off x="1282700" y="1744663"/>
            <a:ext cx="6483350" cy="3856037"/>
          </a:xfrm>
          <a:prstGeom prst="straightConnector1">
            <a:avLst/>
          </a:prstGeom>
          <a:noFill/>
          <a:ln w="76200" cap="sq">
            <a:solidFill>
              <a:srgbClr val="FF27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8" name="AutoShape 4"/>
          <p:cNvCxnSpPr>
            <a:cxnSpLocks noChangeShapeType="1"/>
            <a:endCxn id="36887" idx="0"/>
          </p:cNvCxnSpPr>
          <p:nvPr/>
        </p:nvCxnSpPr>
        <p:spPr bwMode="auto">
          <a:xfrm>
            <a:off x="1282700" y="1744663"/>
            <a:ext cx="6483350" cy="4567237"/>
          </a:xfrm>
          <a:prstGeom prst="straightConnector1">
            <a:avLst/>
          </a:prstGeom>
          <a:noFill/>
          <a:ln w="76200" cap="sq">
            <a:solidFill>
              <a:srgbClr val="FF27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9" name="AutoShape 5"/>
          <p:cNvCxnSpPr>
            <a:cxnSpLocks noChangeShapeType="1"/>
            <a:stCxn id="36933" idx="0"/>
          </p:cNvCxnSpPr>
          <p:nvPr/>
        </p:nvCxnSpPr>
        <p:spPr bwMode="auto">
          <a:xfrm flipH="1">
            <a:off x="1282700" y="1104900"/>
            <a:ext cx="6470650" cy="639763"/>
          </a:xfrm>
          <a:prstGeom prst="straightConnector1">
            <a:avLst/>
          </a:prstGeom>
          <a:noFill/>
          <a:ln w="76200" cap="sq">
            <a:solidFill>
              <a:srgbClr val="FF27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AutoShape 6"/>
          <p:cNvCxnSpPr>
            <a:cxnSpLocks noChangeShapeType="1"/>
            <a:endCxn id="36934" idx="0"/>
          </p:cNvCxnSpPr>
          <p:nvPr/>
        </p:nvCxnSpPr>
        <p:spPr bwMode="auto">
          <a:xfrm>
            <a:off x="1282700" y="1744663"/>
            <a:ext cx="6470650" cy="71437"/>
          </a:xfrm>
          <a:prstGeom prst="straightConnector1">
            <a:avLst/>
          </a:prstGeom>
          <a:noFill/>
          <a:ln w="76200" cap="sq">
            <a:solidFill>
              <a:srgbClr val="FF27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AutoShape 7"/>
          <p:cNvCxnSpPr>
            <a:cxnSpLocks noChangeShapeType="1"/>
            <a:endCxn id="36935" idx="0"/>
          </p:cNvCxnSpPr>
          <p:nvPr/>
        </p:nvCxnSpPr>
        <p:spPr bwMode="auto">
          <a:xfrm>
            <a:off x="1282700" y="1744663"/>
            <a:ext cx="6470650" cy="782637"/>
          </a:xfrm>
          <a:prstGeom prst="straightConnector1">
            <a:avLst/>
          </a:prstGeom>
          <a:noFill/>
          <a:ln w="76200" cap="sq">
            <a:solidFill>
              <a:srgbClr val="FF27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AutoShape 8"/>
          <p:cNvCxnSpPr>
            <a:cxnSpLocks noChangeShapeType="1"/>
            <a:endCxn id="36936" idx="0"/>
          </p:cNvCxnSpPr>
          <p:nvPr/>
        </p:nvCxnSpPr>
        <p:spPr bwMode="auto">
          <a:xfrm>
            <a:off x="1282700" y="1744663"/>
            <a:ext cx="6470650" cy="1493837"/>
          </a:xfrm>
          <a:prstGeom prst="straightConnector1">
            <a:avLst/>
          </a:prstGeom>
          <a:noFill/>
          <a:ln w="76200" cap="sq">
            <a:solidFill>
              <a:srgbClr val="FF27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4" name="Rectangle 9"/>
          <p:cNvSpPr>
            <a:spLocks/>
          </p:cNvSpPr>
          <p:nvPr/>
        </p:nvSpPr>
        <p:spPr bwMode="auto">
          <a:xfrm>
            <a:off x="25400" y="0"/>
            <a:ext cx="4572000" cy="6858000"/>
          </a:xfrm>
          <a:prstGeom prst="rect">
            <a:avLst/>
          </a:prstGeom>
          <a:solidFill>
            <a:srgbClr val="CDCDCD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БИЗНЕС ЗАДАЧИ</a:t>
            </a:r>
          </a:p>
        </p:txBody>
      </p:sp>
      <p:sp>
        <p:nvSpPr>
          <p:cNvPr id="26635" name="Rectangle 10"/>
          <p:cNvSpPr>
            <a:spLocks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51515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l"/>
            <a:r>
              <a:rPr lang="en-US">
                <a:solidFill>
                  <a:schemeClr val="tx1"/>
                </a:solidFill>
                <a:cs typeface="Arial" charset="0"/>
              </a:rPr>
              <a:t>ПРИЛОЖЕНИЯ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193675" y="6613525"/>
            <a:ext cx="200025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fld id="{64A45843-3FA8-4DFF-93A7-9B304FEF597B}" type="slidenum">
              <a:rPr lang="en-US" sz="600">
                <a:solidFill>
                  <a:srgbClr val="CCCC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pPr algn="ctr">
                <a:defRPr/>
              </a:pPr>
              <a:t>10</a:t>
            </a:fld>
            <a:endParaRPr lang="en-US" sz="600">
              <a:solidFill>
                <a:srgbClr val="CCCCCC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cxnSp>
        <p:nvCxnSpPr>
          <p:cNvPr id="36876" name="AutoShape 12"/>
          <p:cNvCxnSpPr>
            <a:cxnSpLocks noChangeShapeType="1"/>
          </p:cNvCxnSpPr>
          <p:nvPr/>
        </p:nvCxnSpPr>
        <p:spPr bwMode="auto">
          <a:xfrm>
            <a:off x="1304925" y="3748088"/>
            <a:ext cx="6459538" cy="430212"/>
          </a:xfrm>
          <a:prstGeom prst="straightConnector1">
            <a:avLst/>
          </a:prstGeom>
          <a:noFill/>
          <a:ln w="76200" cap="sq">
            <a:solidFill>
              <a:srgbClr val="00BA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AutoShape 13"/>
          <p:cNvCxnSpPr>
            <a:cxnSpLocks noChangeShapeType="1"/>
          </p:cNvCxnSpPr>
          <p:nvPr/>
        </p:nvCxnSpPr>
        <p:spPr bwMode="auto">
          <a:xfrm flipH="1">
            <a:off x="1123950" y="4178300"/>
            <a:ext cx="6642100" cy="1466850"/>
          </a:xfrm>
          <a:prstGeom prst="straightConnector1">
            <a:avLst/>
          </a:prstGeom>
          <a:noFill/>
          <a:ln w="76200" cap="sq">
            <a:solidFill>
              <a:srgbClr val="66B1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8" name="Rectangle 14"/>
          <p:cNvSpPr>
            <a:spLocks/>
          </p:cNvSpPr>
          <p:nvPr/>
        </p:nvSpPr>
        <p:spPr bwMode="auto">
          <a:xfrm>
            <a:off x="6908800" y="3898900"/>
            <a:ext cx="1714500" cy="558800"/>
          </a:xfrm>
          <a:prstGeom prst="rect">
            <a:avLst/>
          </a:prstGeom>
          <a:solidFill>
            <a:srgbClr val="676767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ERP</a:t>
            </a:r>
          </a:p>
        </p:txBody>
      </p:sp>
      <p:cxnSp>
        <p:nvCxnSpPr>
          <p:cNvPr id="36879" name="AutoShape 15"/>
          <p:cNvCxnSpPr>
            <a:cxnSpLocks noChangeShapeType="1"/>
          </p:cNvCxnSpPr>
          <p:nvPr/>
        </p:nvCxnSpPr>
        <p:spPr bwMode="auto">
          <a:xfrm>
            <a:off x="1304925" y="3748088"/>
            <a:ext cx="6461125" cy="1141412"/>
          </a:xfrm>
          <a:prstGeom prst="straightConnector1">
            <a:avLst/>
          </a:prstGeom>
          <a:noFill/>
          <a:ln w="76200" cap="sq">
            <a:solidFill>
              <a:srgbClr val="00BA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AutoShape 16"/>
          <p:cNvCxnSpPr>
            <a:cxnSpLocks noChangeShapeType="1"/>
          </p:cNvCxnSpPr>
          <p:nvPr/>
        </p:nvCxnSpPr>
        <p:spPr bwMode="auto">
          <a:xfrm flipH="1">
            <a:off x="1123950" y="4889500"/>
            <a:ext cx="6640513" cy="757238"/>
          </a:xfrm>
          <a:prstGeom prst="straightConnector1">
            <a:avLst/>
          </a:prstGeom>
          <a:noFill/>
          <a:ln w="76200" cap="sq">
            <a:solidFill>
              <a:srgbClr val="66B1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1" name="Rectangle 17"/>
          <p:cNvSpPr>
            <a:spLocks/>
          </p:cNvSpPr>
          <p:nvPr/>
        </p:nvSpPr>
        <p:spPr bwMode="auto">
          <a:xfrm>
            <a:off x="6908800" y="4610100"/>
            <a:ext cx="1714500" cy="558800"/>
          </a:xfrm>
          <a:prstGeom prst="rect">
            <a:avLst/>
          </a:prstGeom>
          <a:solidFill>
            <a:srgbClr val="676767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/>
            <a:r>
              <a:rPr lang="en-US" dirty="0">
                <a:solidFill>
                  <a:schemeClr val="tx1"/>
                </a:solidFill>
                <a:cs typeface="Arial" charset="0"/>
              </a:rPr>
              <a:t>EAM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ТОиР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cxnSp>
        <p:nvCxnSpPr>
          <p:cNvPr id="36882" name="AutoShape 18"/>
          <p:cNvCxnSpPr>
            <a:cxnSpLocks noChangeShapeType="1"/>
          </p:cNvCxnSpPr>
          <p:nvPr/>
        </p:nvCxnSpPr>
        <p:spPr bwMode="auto">
          <a:xfrm>
            <a:off x="1304925" y="3748088"/>
            <a:ext cx="6461125" cy="1852612"/>
          </a:xfrm>
          <a:prstGeom prst="straightConnector1">
            <a:avLst/>
          </a:prstGeom>
          <a:noFill/>
          <a:ln w="76200" cap="sq">
            <a:solidFill>
              <a:srgbClr val="00BA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AutoShape 19"/>
          <p:cNvCxnSpPr>
            <a:cxnSpLocks noChangeShapeType="1"/>
          </p:cNvCxnSpPr>
          <p:nvPr/>
        </p:nvCxnSpPr>
        <p:spPr bwMode="auto">
          <a:xfrm flipH="1">
            <a:off x="1123950" y="5600700"/>
            <a:ext cx="6640513" cy="46038"/>
          </a:xfrm>
          <a:prstGeom prst="straightConnector1">
            <a:avLst/>
          </a:prstGeom>
          <a:noFill/>
          <a:ln w="76200" cap="sq">
            <a:solidFill>
              <a:srgbClr val="66B1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4" name="Rectangle 20"/>
          <p:cNvSpPr>
            <a:spLocks/>
          </p:cNvSpPr>
          <p:nvPr/>
        </p:nvSpPr>
        <p:spPr bwMode="auto">
          <a:xfrm>
            <a:off x="6908800" y="5321300"/>
            <a:ext cx="1714500" cy="558800"/>
          </a:xfrm>
          <a:prstGeom prst="rect">
            <a:avLst/>
          </a:prstGeom>
          <a:solidFill>
            <a:srgbClr val="676767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CMS/DMS</a:t>
            </a:r>
          </a:p>
        </p:txBody>
      </p:sp>
      <p:cxnSp>
        <p:nvCxnSpPr>
          <p:cNvPr id="36885" name="AutoShape 21"/>
          <p:cNvCxnSpPr>
            <a:cxnSpLocks noChangeShapeType="1"/>
          </p:cNvCxnSpPr>
          <p:nvPr/>
        </p:nvCxnSpPr>
        <p:spPr bwMode="auto">
          <a:xfrm>
            <a:off x="1304925" y="3748088"/>
            <a:ext cx="6461125" cy="2563812"/>
          </a:xfrm>
          <a:prstGeom prst="straightConnector1">
            <a:avLst/>
          </a:prstGeom>
          <a:noFill/>
          <a:ln w="76200" cap="sq">
            <a:solidFill>
              <a:srgbClr val="00BA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6" name="AutoShape 22"/>
          <p:cNvCxnSpPr>
            <a:cxnSpLocks noChangeShapeType="1"/>
          </p:cNvCxnSpPr>
          <p:nvPr/>
        </p:nvCxnSpPr>
        <p:spPr bwMode="auto">
          <a:xfrm>
            <a:off x="1123950" y="5646738"/>
            <a:ext cx="6642100" cy="665162"/>
          </a:xfrm>
          <a:prstGeom prst="straightConnector1">
            <a:avLst/>
          </a:prstGeom>
          <a:noFill/>
          <a:ln w="76200" cap="sq">
            <a:solidFill>
              <a:srgbClr val="66B1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7" name="Rectangle 23"/>
          <p:cNvSpPr>
            <a:spLocks/>
          </p:cNvSpPr>
          <p:nvPr/>
        </p:nvSpPr>
        <p:spPr bwMode="auto">
          <a:xfrm>
            <a:off x="6908800" y="6032500"/>
            <a:ext cx="1714500" cy="558800"/>
          </a:xfrm>
          <a:prstGeom prst="rect">
            <a:avLst/>
          </a:prstGeom>
          <a:solidFill>
            <a:srgbClr val="676767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/>
            <a:r>
              <a:rPr lang="en-US" sz="1400">
                <a:solidFill>
                  <a:schemeClr val="tx1"/>
                </a:solidFill>
                <a:cs typeface="Arial" charset="0"/>
              </a:rPr>
              <a:t>Производственные системы</a:t>
            </a:r>
          </a:p>
        </p:txBody>
      </p:sp>
      <p:cxnSp>
        <p:nvCxnSpPr>
          <p:cNvPr id="36888" name="AutoShape 24"/>
          <p:cNvCxnSpPr>
            <a:cxnSpLocks noChangeShapeType="1"/>
          </p:cNvCxnSpPr>
          <p:nvPr/>
        </p:nvCxnSpPr>
        <p:spPr bwMode="auto">
          <a:xfrm flipH="1">
            <a:off x="1123950" y="1104900"/>
            <a:ext cx="6629400" cy="4541838"/>
          </a:xfrm>
          <a:prstGeom prst="straightConnector1">
            <a:avLst/>
          </a:prstGeom>
          <a:noFill/>
          <a:ln w="76200" cap="sq">
            <a:solidFill>
              <a:srgbClr val="66B1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9" name="AutoShape 25"/>
          <p:cNvCxnSpPr>
            <a:cxnSpLocks noChangeShapeType="1"/>
          </p:cNvCxnSpPr>
          <p:nvPr/>
        </p:nvCxnSpPr>
        <p:spPr bwMode="auto">
          <a:xfrm flipH="1">
            <a:off x="1123950" y="1816100"/>
            <a:ext cx="6629400" cy="3829050"/>
          </a:xfrm>
          <a:prstGeom prst="straightConnector1">
            <a:avLst/>
          </a:prstGeom>
          <a:noFill/>
          <a:ln w="76200" cap="sq">
            <a:solidFill>
              <a:srgbClr val="66B1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0" name="AutoShape 26"/>
          <p:cNvCxnSpPr>
            <a:cxnSpLocks noChangeShapeType="1"/>
          </p:cNvCxnSpPr>
          <p:nvPr/>
        </p:nvCxnSpPr>
        <p:spPr bwMode="auto">
          <a:xfrm flipH="1">
            <a:off x="1123950" y="2527300"/>
            <a:ext cx="6627813" cy="3119438"/>
          </a:xfrm>
          <a:prstGeom prst="straightConnector1">
            <a:avLst/>
          </a:prstGeom>
          <a:noFill/>
          <a:ln w="76200" cap="sq">
            <a:solidFill>
              <a:srgbClr val="66B1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91" name="AutoShape 27"/>
          <p:cNvCxnSpPr>
            <a:cxnSpLocks noChangeShapeType="1"/>
          </p:cNvCxnSpPr>
          <p:nvPr/>
        </p:nvCxnSpPr>
        <p:spPr bwMode="auto">
          <a:xfrm flipH="1">
            <a:off x="1123950" y="3238500"/>
            <a:ext cx="6629400" cy="2408238"/>
          </a:xfrm>
          <a:prstGeom prst="straightConnector1">
            <a:avLst/>
          </a:prstGeom>
          <a:noFill/>
          <a:ln w="76200" cap="sq">
            <a:solidFill>
              <a:srgbClr val="66B1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653" name="Group 28"/>
          <p:cNvGrpSpPr>
            <a:grpSpLocks/>
          </p:cNvGrpSpPr>
          <p:nvPr/>
        </p:nvGrpSpPr>
        <p:grpSpPr bwMode="auto">
          <a:xfrm>
            <a:off x="268288" y="5011738"/>
            <a:ext cx="1711325" cy="1270000"/>
            <a:chOff x="0" y="0"/>
            <a:chExt cx="1078" cy="800"/>
          </a:xfrm>
        </p:grpSpPr>
        <p:pic>
          <p:nvPicPr>
            <p:cNvPr id="26677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492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8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" y="0"/>
              <a:ext cx="30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79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"/>
              <a:ext cx="30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80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" y="463"/>
              <a:ext cx="30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81" name="Group 33"/>
            <p:cNvGrpSpPr>
              <a:grpSpLocks/>
            </p:cNvGrpSpPr>
            <p:nvPr/>
          </p:nvGrpSpPr>
          <p:grpSpPr bwMode="auto">
            <a:xfrm>
              <a:off x="268" y="151"/>
              <a:ext cx="541" cy="584"/>
              <a:chOff x="0" y="0"/>
              <a:chExt cx="541" cy="584"/>
            </a:xfrm>
          </p:grpSpPr>
          <p:sp>
            <p:nvSpPr>
              <p:cNvPr id="26682" name="Line 34"/>
              <p:cNvSpPr>
                <a:spLocks noChangeShapeType="1"/>
              </p:cNvSpPr>
              <p:nvPr/>
            </p:nvSpPr>
            <p:spPr bwMode="auto">
              <a:xfrm>
                <a:off x="335" y="263"/>
                <a:ext cx="128" cy="53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6683" name="Line 35"/>
              <p:cNvSpPr>
                <a:spLocks noChangeShapeType="1"/>
              </p:cNvSpPr>
              <p:nvPr/>
            </p:nvSpPr>
            <p:spPr bwMode="auto">
              <a:xfrm>
                <a:off x="38" y="125"/>
                <a:ext cx="175" cy="65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6684" name="Line 36"/>
              <p:cNvSpPr>
                <a:spLocks noChangeShapeType="1"/>
              </p:cNvSpPr>
              <p:nvPr/>
            </p:nvSpPr>
            <p:spPr bwMode="auto">
              <a:xfrm rot="10800000" flipH="1">
                <a:off x="47" y="248"/>
                <a:ext cx="175" cy="109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6685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331" y="76"/>
                <a:ext cx="158" cy="95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grpSp>
            <p:nvGrpSpPr>
              <p:cNvPr id="26686" name="Group 38"/>
              <p:cNvGrpSpPr>
                <a:grpSpLocks/>
              </p:cNvGrpSpPr>
              <p:nvPr/>
            </p:nvGrpSpPr>
            <p:grpSpPr bwMode="auto">
              <a:xfrm>
                <a:off x="138" y="0"/>
                <a:ext cx="244" cy="400"/>
                <a:chOff x="0" y="0"/>
                <a:chExt cx="244" cy="400"/>
              </a:xfrm>
            </p:grpSpPr>
            <p:sp>
              <p:nvSpPr>
                <p:cNvPr id="26700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20" y="0"/>
                  <a:ext cx="12" cy="400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 type="triangl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pic>
              <p:nvPicPr>
                <p:cNvPr id="26701" name="Picture 40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244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6687" name="Picture 4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" y="409"/>
                <a:ext cx="27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688" name="Group 42"/>
              <p:cNvGrpSpPr>
                <a:grpSpLocks/>
              </p:cNvGrpSpPr>
              <p:nvPr/>
            </p:nvGrpSpPr>
            <p:grpSpPr bwMode="auto">
              <a:xfrm>
                <a:off x="456" y="8"/>
                <a:ext cx="85" cy="140"/>
                <a:chOff x="0" y="0"/>
                <a:chExt cx="84" cy="140"/>
              </a:xfrm>
            </p:grpSpPr>
            <p:sp>
              <p:nvSpPr>
                <p:cNvPr id="26698" name="Oval 43"/>
                <p:cNvSpPr>
                  <a:spLocks/>
                </p:cNvSpPr>
                <p:nvPr/>
              </p:nvSpPr>
              <p:spPr bwMode="auto">
                <a:xfrm>
                  <a:off x="0" y="28"/>
                  <a:ext cx="84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3A228"/>
                    </a:gs>
                    <a:gs pos="100000">
                      <a:srgbClr val="B6CC4E"/>
                    </a:gs>
                  </a:gsLst>
                  <a:lin ang="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26699" name="Rectangle 44"/>
                <p:cNvSpPr>
                  <a:spLocks/>
                </p:cNvSpPr>
                <p:nvPr/>
              </p:nvSpPr>
              <p:spPr bwMode="auto">
                <a:xfrm>
                  <a:off x="20" y="0"/>
                  <a:ext cx="44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  <p:grpSp>
            <p:nvGrpSpPr>
              <p:cNvPr id="26689" name="Group 45"/>
              <p:cNvGrpSpPr>
                <a:grpSpLocks/>
              </p:cNvGrpSpPr>
              <p:nvPr/>
            </p:nvGrpSpPr>
            <p:grpSpPr bwMode="auto">
              <a:xfrm>
                <a:off x="0" y="54"/>
                <a:ext cx="84" cy="141"/>
                <a:chOff x="0" y="0"/>
                <a:chExt cx="84" cy="140"/>
              </a:xfrm>
            </p:grpSpPr>
            <p:sp>
              <p:nvSpPr>
                <p:cNvPr id="26696" name="Oval 46"/>
                <p:cNvSpPr>
                  <a:spLocks/>
                </p:cNvSpPr>
                <p:nvPr/>
              </p:nvSpPr>
              <p:spPr bwMode="auto">
                <a:xfrm>
                  <a:off x="0" y="28"/>
                  <a:ext cx="84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3A228"/>
                    </a:gs>
                    <a:gs pos="100000">
                      <a:srgbClr val="B6CC4E"/>
                    </a:gs>
                  </a:gsLst>
                  <a:lin ang="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26697" name="Rectangle 47"/>
                <p:cNvSpPr>
                  <a:spLocks/>
                </p:cNvSpPr>
                <p:nvPr/>
              </p:nvSpPr>
              <p:spPr bwMode="auto">
                <a:xfrm>
                  <a:off x="20" y="0"/>
                  <a:ext cx="44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  <p:grpSp>
            <p:nvGrpSpPr>
              <p:cNvPr id="26690" name="Group 48"/>
              <p:cNvGrpSpPr>
                <a:grpSpLocks/>
              </p:cNvGrpSpPr>
              <p:nvPr/>
            </p:nvGrpSpPr>
            <p:grpSpPr bwMode="auto">
              <a:xfrm>
                <a:off x="8" y="284"/>
                <a:ext cx="84" cy="141"/>
                <a:chOff x="0" y="0"/>
                <a:chExt cx="84" cy="140"/>
              </a:xfrm>
            </p:grpSpPr>
            <p:sp>
              <p:nvSpPr>
                <p:cNvPr id="26694" name="Oval 49"/>
                <p:cNvSpPr>
                  <a:spLocks/>
                </p:cNvSpPr>
                <p:nvPr/>
              </p:nvSpPr>
              <p:spPr bwMode="auto">
                <a:xfrm>
                  <a:off x="0" y="28"/>
                  <a:ext cx="84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3A228"/>
                    </a:gs>
                    <a:gs pos="100000">
                      <a:srgbClr val="B6CC4E"/>
                    </a:gs>
                  </a:gsLst>
                  <a:lin ang="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26695" name="Rectangle 50"/>
                <p:cNvSpPr>
                  <a:spLocks/>
                </p:cNvSpPr>
                <p:nvPr/>
              </p:nvSpPr>
              <p:spPr bwMode="auto">
                <a:xfrm>
                  <a:off x="20" y="0"/>
                  <a:ext cx="44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  <p:grpSp>
            <p:nvGrpSpPr>
              <p:cNvPr id="26691" name="Group 51"/>
              <p:cNvGrpSpPr>
                <a:grpSpLocks/>
              </p:cNvGrpSpPr>
              <p:nvPr/>
            </p:nvGrpSpPr>
            <p:grpSpPr bwMode="auto">
              <a:xfrm>
                <a:off x="430" y="250"/>
                <a:ext cx="85" cy="141"/>
                <a:chOff x="0" y="0"/>
                <a:chExt cx="84" cy="140"/>
              </a:xfrm>
            </p:grpSpPr>
            <p:sp>
              <p:nvSpPr>
                <p:cNvPr id="26692" name="Oval 52"/>
                <p:cNvSpPr>
                  <a:spLocks/>
                </p:cNvSpPr>
                <p:nvPr/>
              </p:nvSpPr>
              <p:spPr bwMode="auto">
                <a:xfrm>
                  <a:off x="0" y="28"/>
                  <a:ext cx="84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3A228"/>
                    </a:gs>
                    <a:gs pos="100000">
                      <a:srgbClr val="B6CC4E"/>
                    </a:gs>
                  </a:gsLst>
                  <a:lin ang="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26693" name="Rectangle 53"/>
                <p:cNvSpPr>
                  <a:spLocks/>
                </p:cNvSpPr>
                <p:nvPr/>
              </p:nvSpPr>
              <p:spPr bwMode="auto">
                <a:xfrm>
                  <a:off x="20" y="0"/>
                  <a:ext cx="44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</p:grpSp>
      </p:grpSp>
      <p:cxnSp>
        <p:nvCxnSpPr>
          <p:cNvPr id="36918" name="AutoShape 54"/>
          <p:cNvCxnSpPr>
            <a:cxnSpLocks noChangeShapeType="1"/>
          </p:cNvCxnSpPr>
          <p:nvPr/>
        </p:nvCxnSpPr>
        <p:spPr bwMode="auto">
          <a:xfrm flipH="1">
            <a:off x="1304925" y="3238500"/>
            <a:ext cx="6448425" cy="509588"/>
          </a:xfrm>
          <a:prstGeom prst="straightConnector1">
            <a:avLst/>
          </a:prstGeom>
          <a:noFill/>
          <a:ln w="76200" cap="sq">
            <a:solidFill>
              <a:srgbClr val="00BA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19" name="AutoShape 55"/>
          <p:cNvCxnSpPr>
            <a:cxnSpLocks noChangeShapeType="1"/>
          </p:cNvCxnSpPr>
          <p:nvPr/>
        </p:nvCxnSpPr>
        <p:spPr bwMode="auto">
          <a:xfrm flipH="1">
            <a:off x="1304925" y="2527300"/>
            <a:ext cx="6448425" cy="1220788"/>
          </a:xfrm>
          <a:prstGeom prst="straightConnector1">
            <a:avLst/>
          </a:prstGeom>
          <a:noFill/>
          <a:ln w="76200" cap="sq">
            <a:solidFill>
              <a:srgbClr val="00BA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0" name="AutoShape 56"/>
          <p:cNvCxnSpPr>
            <a:cxnSpLocks noChangeShapeType="1"/>
          </p:cNvCxnSpPr>
          <p:nvPr/>
        </p:nvCxnSpPr>
        <p:spPr bwMode="auto">
          <a:xfrm flipH="1">
            <a:off x="1304925" y="1816100"/>
            <a:ext cx="6448425" cy="1931988"/>
          </a:xfrm>
          <a:prstGeom prst="straightConnector1">
            <a:avLst/>
          </a:prstGeom>
          <a:noFill/>
          <a:ln w="76200" cap="sq">
            <a:solidFill>
              <a:srgbClr val="00BA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21" name="AutoShape 57"/>
          <p:cNvCxnSpPr>
            <a:cxnSpLocks noChangeShapeType="1"/>
          </p:cNvCxnSpPr>
          <p:nvPr/>
        </p:nvCxnSpPr>
        <p:spPr bwMode="auto">
          <a:xfrm flipH="1">
            <a:off x="1304925" y="1103313"/>
            <a:ext cx="6446838" cy="2644775"/>
          </a:xfrm>
          <a:prstGeom prst="straightConnector1">
            <a:avLst/>
          </a:prstGeom>
          <a:noFill/>
          <a:ln w="76200" cap="sq">
            <a:solidFill>
              <a:srgbClr val="00BA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6658" name="Group 58"/>
          <p:cNvGrpSpPr>
            <a:grpSpLocks/>
          </p:cNvGrpSpPr>
          <p:nvPr/>
        </p:nvGrpSpPr>
        <p:grpSpPr bwMode="auto">
          <a:xfrm>
            <a:off x="279400" y="3113088"/>
            <a:ext cx="2051050" cy="1270000"/>
            <a:chOff x="0" y="0"/>
            <a:chExt cx="1292" cy="800"/>
          </a:xfrm>
        </p:grpSpPr>
        <p:pic>
          <p:nvPicPr>
            <p:cNvPr id="26668" name="Picture 5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0"/>
              <a:ext cx="761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6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460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70" name="Group 61"/>
            <p:cNvGrpSpPr>
              <a:grpSpLocks/>
            </p:cNvGrpSpPr>
            <p:nvPr/>
          </p:nvGrpSpPr>
          <p:grpSpPr bwMode="auto">
            <a:xfrm>
              <a:off x="46" y="147"/>
              <a:ext cx="740" cy="444"/>
              <a:chOff x="0" y="0"/>
              <a:chExt cx="739" cy="444"/>
            </a:xfrm>
          </p:grpSpPr>
          <p:grpSp>
            <p:nvGrpSpPr>
              <p:cNvPr id="26672" name="Group 62"/>
              <p:cNvGrpSpPr>
                <a:grpSpLocks/>
              </p:cNvGrpSpPr>
              <p:nvPr/>
            </p:nvGrpSpPr>
            <p:grpSpPr bwMode="auto">
              <a:xfrm>
                <a:off x="0" y="278"/>
                <a:ext cx="739" cy="166"/>
                <a:chOff x="0" y="0"/>
                <a:chExt cx="739" cy="165"/>
              </a:xfrm>
            </p:grpSpPr>
            <p:sp>
              <p:nvSpPr>
                <p:cNvPr id="26676" name="Oval 63"/>
                <p:cNvSpPr>
                  <a:spLocks/>
                </p:cNvSpPr>
                <p:nvPr/>
              </p:nvSpPr>
              <p:spPr bwMode="auto">
                <a:xfrm>
                  <a:off x="0" y="0"/>
                  <a:ext cx="739" cy="165"/>
                </a:xfrm>
                <a:prstGeom prst="ellipse">
                  <a:avLst/>
                </a:prstGeom>
                <a:solidFill>
                  <a:srgbClr val="000000">
                    <a:alpha val="4941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  <p:pic>
            <p:nvPicPr>
              <p:cNvPr id="26673" name="Picture 6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" y="0"/>
                <a:ext cx="19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74" name="Picture 6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" y="27"/>
                <a:ext cx="224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75" name="Picture 6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" y="34"/>
                <a:ext cx="192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71" name="Picture 6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295"/>
              <a:ext cx="87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59" name="Picture 6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81100"/>
            <a:ext cx="1592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33" name="Rectangle 69"/>
          <p:cNvSpPr>
            <a:spLocks/>
          </p:cNvSpPr>
          <p:nvPr/>
        </p:nvSpPr>
        <p:spPr bwMode="auto">
          <a:xfrm>
            <a:off x="6896100" y="825500"/>
            <a:ext cx="1714500" cy="558800"/>
          </a:xfrm>
          <a:prstGeom prst="rect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Mapinfo</a:t>
            </a:r>
          </a:p>
        </p:txBody>
      </p:sp>
      <p:sp>
        <p:nvSpPr>
          <p:cNvPr id="36934" name="Rectangle 70"/>
          <p:cNvSpPr>
            <a:spLocks/>
          </p:cNvSpPr>
          <p:nvPr/>
        </p:nvSpPr>
        <p:spPr bwMode="auto">
          <a:xfrm>
            <a:off x="6896100" y="1536700"/>
            <a:ext cx="1714500" cy="558800"/>
          </a:xfrm>
          <a:prstGeom prst="rect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AutoCAD</a:t>
            </a:r>
          </a:p>
        </p:txBody>
      </p:sp>
      <p:sp>
        <p:nvSpPr>
          <p:cNvPr id="36935" name="Rectangle 71"/>
          <p:cNvSpPr>
            <a:spLocks/>
          </p:cNvSpPr>
          <p:nvPr/>
        </p:nvSpPr>
        <p:spPr bwMode="auto">
          <a:xfrm>
            <a:off x="6896100" y="2247900"/>
            <a:ext cx="1714500" cy="558800"/>
          </a:xfrm>
          <a:prstGeom prst="rect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ArcGIS</a:t>
            </a:r>
          </a:p>
        </p:txBody>
      </p:sp>
      <p:sp>
        <p:nvSpPr>
          <p:cNvPr id="36936" name="Rectangle 72"/>
          <p:cNvSpPr>
            <a:spLocks/>
          </p:cNvSpPr>
          <p:nvPr/>
        </p:nvSpPr>
        <p:spPr bwMode="auto">
          <a:xfrm>
            <a:off x="6896100" y="2959100"/>
            <a:ext cx="1714500" cy="558800"/>
          </a:xfrm>
          <a:prstGeom prst="rect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/>
            <a:r>
              <a:rPr lang="en-US" sz="1400">
                <a:solidFill>
                  <a:schemeClr val="tx1"/>
                </a:solidFill>
                <a:cs typeface="Arial" charset="0"/>
              </a:rPr>
              <a:t>Отечественные системы</a:t>
            </a:r>
          </a:p>
        </p:txBody>
      </p:sp>
      <p:sp>
        <p:nvSpPr>
          <p:cNvPr id="26664" name="Rectangle 73"/>
          <p:cNvSpPr>
            <a:spLocks/>
          </p:cNvSpPr>
          <p:nvPr/>
        </p:nvSpPr>
        <p:spPr bwMode="auto">
          <a:xfrm>
            <a:off x="277813" y="7747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>
                <a:solidFill>
                  <a:schemeClr val="tx1"/>
                </a:solidFill>
                <a:cs typeface="Arial" charset="0"/>
              </a:rPr>
              <a:t>Планирование</a:t>
            </a:r>
          </a:p>
        </p:txBody>
      </p:sp>
      <p:sp>
        <p:nvSpPr>
          <p:cNvPr id="26665" name="Rectangle 74"/>
          <p:cNvSpPr>
            <a:spLocks/>
          </p:cNvSpPr>
          <p:nvPr/>
        </p:nvSpPr>
        <p:spPr bwMode="auto">
          <a:xfrm>
            <a:off x="279400" y="27178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>
                <a:solidFill>
                  <a:schemeClr val="tx1"/>
                </a:solidFill>
                <a:cs typeface="Arial" charset="0"/>
              </a:rPr>
              <a:t>Оптимизация</a:t>
            </a:r>
          </a:p>
        </p:txBody>
      </p:sp>
      <p:sp>
        <p:nvSpPr>
          <p:cNvPr id="26666" name="Rectangle 75"/>
          <p:cNvSpPr>
            <a:spLocks/>
          </p:cNvSpPr>
          <p:nvPr/>
        </p:nvSpPr>
        <p:spPr bwMode="auto">
          <a:xfrm>
            <a:off x="114300" y="45847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>
                <a:solidFill>
                  <a:schemeClr val="tx1"/>
                </a:solidFill>
                <a:cs typeface="Arial" charset="0"/>
              </a:rPr>
              <a:t>Производство</a:t>
            </a:r>
          </a:p>
        </p:txBody>
      </p:sp>
      <p:sp>
        <p:nvSpPr>
          <p:cNvPr id="36940" name="Rectangle 76"/>
          <p:cNvSpPr>
            <a:spLocks/>
          </p:cNvSpPr>
          <p:nvPr/>
        </p:nvSpPr>
        <p:spPr bwMode="auto">
          <a:xfrm>
            <a:off x="6896100" y="2247900"/>
            <a:ext cx="1714500" cy="558800"/>
          </a:xfrm>
          <a:prstGeom prst="rect">
            <a:avLst/>
          </a:prstGeom>
          <a:solidFill>
            <a:srgbClr val="FF2712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 sz="2600" b="1">
                <a:solidFill>
                  <a:schemeClr val="tx1"/>
                </a:solidFill>
                <a:cs typeface="Arial" charset="0"/>
              </a:rPr>
              <a:t>ArcGIS</a:t>
            </a:r>
          </a:p>
        </p:txBody>
      </p:sp>
    </p:spTree>
    <p:extLst>
      <p:ext uri="{BB962C8B-B14F-4D97-AF65-F5344CB8AC3E}">
        <p14:creationId xmlns:p14="http://schemas.microsoft.com/office/powerpoint/2010/main" val="99034612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" fill="hold"/>
                                        <p:tgtEl>
                                          <p:spTgt spid="36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nimBg="1"/>
      <p:bldP spid="36877" grpId="0" animBg="1"/>
      <p:bldP spid="36879" grpId="0" animBg="1"/>
      <p:bldP spid="36880" grpId="0" animBg="1"/>
      <p:bldP spid="36882" grpId="0" animBg="1"/>
      <p:bldP spid="36883" grpId="0" animBg="1"/>
      <p:bldP spid="36885" grpId="0" animBg="1"/>
      <p:bldP spid="36886" grpId="0" animBg="1"/>
      <p:bldP spid="36888" grpId="0" animBg="1"/>
      <p:bldP spid="36889" grpId="0" animBg="1"/>
      <p:bldP spid="36890" grpId="0" animBg="1"/>
      <p:bldP spid="36891" grpId="0" animBg="1"/>
      <p:bldP spid="36918" grpId="0" animBg="1"/>
      <p:bldP spid="36919" grpId="0" animBg="1"/>
      <p:bldP spid="36920" grpId="0" animBg="1"/>
      <p:bldP spid="36921" grpId="0" animBg="1"/>
      <p:bldP spid="3694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0" y="0"/>
            <a:ext cx="3048000" cy="6858000"/>
          </a:xfrm>
          <a:prstGeom prst="rect">
            <a:avLst/>
          </a:prstGeom>
          <a:solidFill>
            <a:srgbClr val="CDCDCD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>
                <a:solidFill>
                  <a:srgbClr val="94A7B9"/>
                </a:solidFill>
                <a:cs typeface="Arial" charset="0"/>
              </a:rPr>
              <a:t>БИЗНЕС ЗАДАЧИ</a:t>
            </a:r>
          </a:p>
        </p:txBody>
      </p:sp>
      <p:sp>
        <p:nvSpPr>
          <p:cNvPr id="27651" name="Rectangle 2"/>
          <p:cNvSpPr>
            <a:spLocks/>
          </p:cNvSpPr>
          <p:nvPr/>
        </p:nvSpPr>
        <p:spPr bwMode="auto">
          <a:xfrm>
            <a:off x="3048000" y="0"/>
            <a:ext cx="3048000" cy="6858000"/>
          </a:xfrm>
          <a:prstGeom prst="rect">
            <a:avLst/>
          </a:prstGeom>
          <a:solidFill>
            <a:srgbClr val="8E8E8E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>
                <a:solidFill>
                  <a:srgbClr val="94A7B9"/>
                </a:solidFill>
                <a:cs typeface="Arial" charset="0"/>
              </a:rPr>
              <a:t>ИНФОРМАЦИОННЫЙ УЗЕЛ</a:t>
            </a:r>
          </a:p>
        </p:txBody>
      </p:sp>
      <p:sp>
        <p:nvSpPr>
          <p:cNvPr id="27652" name="Rectangle 3"/>
          <p:cNvSpPr>
            <a:spLocks/>
          </p:cNvSpPr>
          <p:nvPr/>
        </p:nvSpPr>
        <p:spPr bwMode="auto">
          <a:xfrm>
            <a:off x="6083300" y="0"/>
            <a:ext cx="3048000" cy="6858000"/>
          </a:xfrm>
          <a:prstGeom prst="rect">
            <a:avLst/>
          </a:prstGeom>
          <a:solidFill>
            <a:srgbClr val="515151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>
                <a:solidFill>
                  <a:srgbClr val="94A7B9"/>
                </a:solidFill>
                <a:cs typeface="Arial" charset="0"/>
              </a:rPr>
              <a:t>ПРИЛОЖЕНИЯ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3675" y="6613525"/>
            <a:ext cx="200025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fld id="{5C812AE2-3AAC-40D4-8CDF-D05FD89C878D}" type="slidenum">
              <a:rPr lang="en-US" sz="600">
                <a:solidFill>
                  <a:srgbClr val="CCCC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pPr algn="ctr">
                <a:defRPr/>
              </a:pPr>
              <a:t>11</a:t>
            </a:fld>
            <a:endParaRPr lang="en-US" sz="600">
              <a:solidFill>
                <a:srgbClr val="CCCCCC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pic>
        <p:nvPicPr>
          <p:cNvPr id="37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8863" y="2717800"/>
            <a:ext cx="906462" cy="8397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cxnSp>
        <p:nvCxnSpPr>
          <p:cNvPr id="37894" name="AutoShape 6"/>
          <p:cNvCxnSpPr>
            <a:cxnSpLocks noChangeShapeType="1"/>
            <a:endCxn id="37908" idx="0"/>
          </p:cNvCxnSpPr>
          <p:nvPr/>
        </p:nvCxnSpPr>
        <p:spPr bwMode="auto">
          <a:xfrm>
            <a:off x="4762500" y="3605213"/>
            <a:ext cx="3003550" cy="573087"/>
          </a:xfrm>
          <a:prstGeom prst="straightConnector1">
            <a:avLst/>
          </a:prstGeom>
          <a:noFill/>
          <a:ln w="76200" cap="sq">
            <a:solidFill>
              <a:srgbClr val="9A9A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5" name="AutoShape 7"/>
          <p:cNvCxnSpPr>
            <a:cxnSpLocks noChangeShapeType="1"/>
            <a:endCxn id="37909" idx="0"/>
          </p:cNvCxnSpPr>
          <p:nvPr/>
        </p:nvCxnSpPr>
        <p:spPr bwMode="auto">
          <a:xfrm>
            <a:off x="4762500" y="3605213"/>
            <a:ext cx="3003550" cy="1284287"/>
          </a:xfrm>
          <a:prstGeom prst="straightConnector1">
            <a:avLst/>
          </a:prstGeom>
          <a:noFill/>
          <a:ln w="76200" cap="sq">
            <a:solidFill>
              <a:srgbClr val="9A9A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6" name="AutoShape 8"/>
          <p:cNvCxnSpPr>
            <a:cxnSpLocks noChangeShapeType="1"/>
            <a:endCxn id="37910" idx="0"/>
          </p:cNvCxnSpPr>
          <p:nvPr/>
        </p:nvCxnSpPr>
        <p:spPr bwMode="auto">
          <a:xfrm>
            <a:off x="4762500" y="3605213"/>
            <a:ext cx="3003550" cy="1995487"/>
          </a:xfrm>
          <a:prstGeom prst="straightConnector1">
            <a:avLst/>
          </a:prstGeom>
          <a:noFill/>
          <a:ln w="76200" cap="sq">
            <a:solidFill>
              <a:srgbClr val="9A9A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AutoShape 9"/>
          <p:cNvCxnSpPr>
            <a:cxnSpLocks noChangeShapeType="1"/>
            <a:endCxn id="37911" idx="0"/>
          </p:cNvCxnSpPr>
          <p:nvPr/>
        </p:nvCxnSpPr>
        <p:spPr bwMode="auto">
          <a:xfrm>
            <a:off x="4762500" y="3605213"/>
            <a:ext cx="3003550" cy="2706687"/>
          </a:xfrm>
          <a:prstGeom prst="straightConnector1">
            <a:avLst/>
          </a:prstGeom>
          <a:noFill/>
          <a:ln w="76200" cap="sq">
            <a:solidFill>
              <a:srgbClr val="9A9A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AutoShape 10"/>
          <p:cNvCxnSpPr>
            <a:cxnSpLocks noChangeShapeType="1"/>
            <a:stCxn id="37914" idx="0"/>
          </p:cNvCxnSpPr>
          <p:nvPr/>
        </p:nvCxnSpPr>
        <p:spPr bwMode="auto">
          <a:xfrm flipH="1">
            <a:off x="4762500" y="1809750"/>
            <a:ext cx="1084263" cy="1795463"/>
          </a:xfrm>
          <a:prstGeom prst="straightConnector1">
            <a:avLst/>
          </a:prstGeom>
          <a:noFill/>
          <a:ln w="101600" cap="sq">
            <a:solidFill>
              <a:srgbClr val="E6E6E6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899" name="Picture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75" y="3184525"/>
            <a:ext cx="908050" cy="83978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cxnSp>
        <p:nvCxnSpPr>
          <p:cNvPr id="37900" name="AutoShape 12"/>
          <p:cNvCxnSpPr>
            <a:cxnSpLocks noChangeShapeType="1"/>
          </p:cNvCxnSpPr>
          <p:nvPr/>
        </p:nvCxnSpPr>
        <p:spPr bwMode="auto">
          <a:xfrm>
            <a:off x="1282700" y="1744663"/>
            <a:ext cx="2654300" cy="1992312"/>
          </a:xfrm>
          <a:prstGeom prst="straightConnector1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AutoShape 13"/>
          <p:cNvCxnSpPr>
            <a:cxnSpLocks noChangeShapeType="1"/>
          </p:cNvCxnSpPr>
          <p:nvPr/>
        </p:nvCxnSpPr>
        <p:spPr bwMode="auto">
          <a:xfrm flipH="1">
            <a:off x="1304925" y="3736975"/>
            <a:ext cx="2632075" cy="9525"/>
          </a:xfrm>
          <a:prstGeom prst="straightConnector1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AutoShape 14"/>
          <p:cNvCxnSpPr>
            <a:cxnSpLocks noChangeShapeType="1"/>
          </p:cNvCxnSpPr>
          <p:nvPr/>
        </p:nvCxnSpPr>
        <p:spPr bwMode="auto">
          <a:xfrm flipH="1">
            <a:off x="1123950" y="3736975"/>
            <a:ext cx="2813050" cy="1909763"/>
          </a:xfrm>
          <a:prstGeom prst="straightConnector1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903" name="Picture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7725" y="3332163"/>
            <a:ext cx="1108075" cy="80803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cxnSp>
        <p:nvCxnSpPr>
          <p:cNvPr id="37904" name="AutoShape 16"/>
          <p:cNvCxnSpPr>
            <a:cxnSpLocks noChangeShapeType="1"/>
            <a:stCxn id="37915" idx="0"/>
            <a:endCxn id="37914" idx="0"/>
          </p:cNvCxnSpPr>
          <p:nvPr/>
        </p:nvCxnSpPr>
        <p:spPr bwMode="auto">
          <a:xfrm flipH="1">
            <a:off x="5848350" y="1104900"/>
            <a:ext cx="1905000" cy="704850"/>
          </a:xfrm>
          <a:prstGeom prst="straightConnector1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5" name="AutoShape 17"/>
          <p:cNvCxnSpPr>
            <a:cxnSpLocks noChangeShapeType="1"/>
            <a:stCxn id="37916" idx="0"/>
            <a:endCxn id="37914" idx="0"/>
          </p:cNvCxnSpPr>
          <p:nvPr/>
        </p:nvCxnSpPr>
        <p:spPr bwMode="auto">
          <a:xfrm rot="10800000">
            <a:off x="5848350" y="1809750"/>
            <a:ext cx="1905000" cy="4763"/>
          </a:xfrm>
          <a:prstGeom prst="straightConnector1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6" name="AutoShape 18"/>
          <p:cNvCxnSpPr>
            <a:cxnSpLocks noChangeShapeType="1"/>
            <a:stCxn id="37914" idx="0"/>
            <a:endCxn id="37917" idx="0"/>
          </p:cNvCxnSpPr>
          <p:nvPr/>
        </p:nvCxnSpPr>
        <p:spPr bwMode="auto">
          <a:xfrm>
            <a:off x="5848350" y="1809750"/>
            <a:ext cx="1905000" cy="717550"/>
          </a:xfrm>
          <a:prstGeom prst="straightConnector1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7" name="AutoShape 19"/>
          <p:cNvCxnSpPr>
            <a:cxnSpLocks noChangeShapeType="1"/>
            <a:stCxn id="37914" idx="0"/>
            <a:endCxn id="37918" idx="0"/>
          </p:cNvCxnSpPr>
          <p:nvPr/>
        </p:nvCxnSpPr>
        <p:spPr bwMode="auto">
          <a:xfrm>
            <a:off x="5848350" y="1809750"/>
            <a:ext cx="1905000" cy="1428750"/>
          </a:xfrm>
          <a:prstGeom prst="straightConnector1">
            <a:avLst/>
          </a:prstGeom>
          <a:noFill/>
          <a:ln w="762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8" name="Rectangle 20"/>
          <p:cNvSpPr>
            <a:spLocks/>
          </p:cNvSpPr>
          <p:nvPr/>
        </p:nvSpPr>
        <p:spPr bwMode="auto">
          <a:xfrm>
            <a:off x="6908800" y="3898900"/>
            <a:ext cx="1714500" cy="558800"/>
          </a:xfrm>
          <a:prstGeom prst="rect">
            <a:avLst/>
          </a:prstGeom>
          <a:solidFill>
            <a:srgbClr val="676767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ERP</a:t>
            </a:r>
          </a:p>
        </p:txBody>
      </p:sp>
      <p:sp>
        <p:nvSpPr>
          <p:cNvPr id="37909" name="Rectangle 21"/>
          <p:cNvSpPr>
            <a:spLocks/>
          </p:cNvSpPr>
          <p:nvPr/>
        </p:nvSpPr>
        <p:spPr bwMode="auto">
          <a:xfrm>
            <a:off x="6908800" y="4610100"/>
            <a:ext cx="1714500" cy="558800"/>
          </a:xfrm>
          <a:prstGeom prst="rect">
            <a:avLst/>
          </a:prstGeom>
          <a:solidFill>
            <a:srgbClr val="676767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/>
            <a:r>
              <a:rPr lang="en-US" dirty="0">
                <a:solidFill>
                  <a:schemeClr val="tx1"/>
                </a:solidFill>
                <a:cs typeface="Arial" charset="0"/>
              </a:rPr>
              <a:t>EAM 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cs typeface="Arial" charset="0"/>
              </a:rPr>
              <a:t>ТОиР</a:t>
            </a:r>
            <a:r>
              <a:rPr lang="en-US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37910" name="Rectangle 22"/>
          <p:cNvSpPr>
            <a:spLocks/>
          </p:cNvSpPr>
          <p:nvPr/>
        </p:nvSpPr>
        <p:spPr bwMode="auto">
          <a:xfrm>
            <a:off x="6908800" y="5321300"/>
            <a:ext cx="1714500" cy="558800"/>
          </a:xfrm>
          <a:prstGeom prst="rect">
            <a:avLst/>
          </a:prstGeom>
          <a:solidFill>
            <a:srgbClr val="676767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CMS/DMS</a:t>
            </a:r>
          </a:p>
        </p:txBody>
      </p:sp>
      <p:sp>
        <p:nvSpPr>
          <p:cNvPr id="37911" name="Rectangle 23"/>
          <p:cNvSpPr>
            <a:spLocks/>
          </p:cNvSpPr>
          <p:nvPr/>
        </p:nvSpPr>
        <p:spPr bwMode="auto">
          <a:xfrm>
            <a:off x="6908800" y="6032500"/>
            <a:ext cx="1714500" cy="558800"/>
          </a:xfrm>
          <a:prstGeom prst="rect">
            <a:avLst/>
          </a:prstGeom>
          <a:solidFill>
            <a:srgbClr val="676767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/>
            <a:r>
              <a:rPr lang="en-US" sz="1400">
                <a:solidFill>
                  <a:schemeClr val="tx1"/>
                </a:solidFill>
                <a:cs typeface="Arial" charset="0"/>
              </a:rPr>
              <a:t>Производственные системы</a:t>
            </a:r>
          </a:p>
        </p:txBody>
      </p:sp>
      <p:sp>
        <p:nvSpPr>
          <p:cNvPr id="37912" name="Rectangle 24"/>
          <p:cNvSpPr>
            <a:spLocks/>
          </p:cNvSpPr>
          <p:nvPr/>
        </p:nvSpPr>
        <p:spPr bwMode="auto">
          <a:xfrm>
            <a:off x="3425825" y="4343400"/>
            <a:ext cx="1792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cs typeface="Arial" charset="0"/>
              </a:rPr>
              <a:t>ArcGIS Server</a:t>
            </a:r>
          </a:p>
        </p:txBody>
      </p:sp>
      <p:sp>
        <p:nvSpPr>
          <p:cNvPr id="37913" name="Rectangle 25"/>
          <p:cNvSpPr>
            <a:spLocks/>
          </p:cNvSpPr>
          <p:nvPr/>
        </p:nvSpPr>
        <p:spPr bwMode="auto">
          <a:xfrm>
            <a:off x="3390900" y="2159000"/>
            <a:ext cx="1663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b="1">
                <a:solidFill>
                  <a:schemeClr val="tx1"/>
                </a:solidFill>
                <a:cs typeface="Arial" charset="0"/>
              </a:rPr>
              <a:t>ГИС Сервер</a:t>
            </a:r>
          </a:p>
        </p:txBody>
      </p:sp>
      <p:sp>
        <p:nvSpPr>
          <p:cNvPr id="37914" name="Rectangle 26"/>
          <p:cNvSpPr>
            <a:spLocks/>
          </p:cNvSpPr>
          <p:nvPr/>
        </p:nvSpPr>
        <p:spPr bwMode="auto">
          <a:xfrm>
            <a:off x="5194300" y="1447800"/>
            <a:ext cx="1308100" cy="723900"/>
          </a:xfrm>
          <a:prstGeom prst="rect">
            <a:avLst/>
          </a:prstGeom>
          <a:solidFill>
            <a:srgbClr val="F3EB00"/>
          </a:solidFill>
          <a:ln w="254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/>
            <a:r>
              <a:rPr lang="en-US" sz="1800" b="1">
                <a:solidFill>
                  <a:schemeClr val="tx1"/>
                </a:solidFill>
                <a:cs typeface="Arial" charset="0"/>
              </a:rPr>
              <a:t>единый стандарт</a:t>
            </a:r>
          </a:p>
        </p:txBody>
      </p:sp>
      <p:sp>
        <p:nvSpPr>
          <p:cNvPr id="37915" name="Rectangle 27"/>
          <p:cNvSpPr>
            <a:spLocks/>
          </p:cNvSpPr>
          <p:nvPr/>
        </p:nvSpPr>
        <p:spPr bwMode="auto">
          <a:xfrm>
            <a:off x="6896100" y="825500"/>
            <a:ext cx="1714500" cy="558800"/>
          </a:xfrm>
          <a:prstGeom prst="rect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Mapinfo</a:t>
            </a:r>
          </a:p>
        </p:txBody>
      </p:sp>
      <p:sp>
        <p:nvSpPr>
          <p:cNvPr id="37916" name="Rectangle 28"/>
          <p:cNvSpPr>
            <a:spLocks/>
          </p:cNvSpPr>
          <p:nvPr/>
        </p:nvSpPr>
        <p:spPr bwMode="auto">
          <a:xfrm>
            <a:off x="6896100" y="1536700"/>
            <a:ext cx="1714500" cy="558800"/>
          </a:xfrm>
          <a:prstGeom prst="rect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AutoCAD</a:t>
            </a:r>
          </a:p>
        </p:txBody>
      </p:sp>
      <p:sp>
        <p:nvSpPr>
          <p:cNvPr id="37917" name="Rectangle 29"/>
          <p:cNvSpPr>
            <a:spLocks/>
          </p:cNvSpPr>
          <p:nvPr/>
        </p:nvSpPr>
        <p:spPr bwMode="auto">
          <a:xfrm>
            <a:off x="6896100" y="2247900"/>
            <a:ext cx="1714500" cy="558800"/>
          </a:xfrm>
          <a:prstGeom prst="rect">
            <a:avLst/>
          </a:prstGeom>
          <a:solidFill>
            <a:srgbClr val="D90B00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>
              <a:defRPr/>
            </a:pPr>
            <a:r>
              <a:rPr lang="en-US" sz="2600" b="1">
                <a:solidFill>
                  <a:schemeClr val="tx1"/>
                </a:solidFill>
                <a:cs typeface="Arial" charset="0"/>
              </a:rPr>
              <a:t>ArcGIS</a:t>
            </a:r>
          </a:p>
        </p:txBody>
      </p:sp>
      <p:sp>
        <p:nvSpPr>
          <p:cNvPr id="37918" name="Rectangle 30"/>
          <p:cNvSpPr>
            <a:spLocks/>
          </p:cNvSpPr>
          <p:nvPr/>
        </p:nvSpPr>
        <p:spPr bwMode="auto">
          <a:xfrm>
            <a:off x="6896100" y="2959100"/>
            <a:ext cx="1714500" cy="558800"/>
          </a:xfrm>
          <a:prstGeom prst="rect">
            <a:avLst/>
          </a:prstGeom>
          <a:solidFill>
            <a:schemeClr val="accent1"/>
          </a:solidFill>
          <a:ln w="12700" cap="flat">
            <a:noFill/>
            <a:round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40639" bIns="0" anchor="ctr"/>
          <a:lstStyle/>
          <a:p>
            <a:pPr marL="39688" algn="ctr"/>
            <a:r>
              <a:rPr lang="en-US" sz="1400">
                <a:solidFill>
                  <a:schemeClr val="tx1"/>
                </a:solidFill>
                <a:cs typeface="Arial" charset="0"/>
              </a:rPr>
              <a:t>Отечественные системы</a:t>
            </a:r>
          </a:p>
        </p:txBody>
      </p:sp>
      <p:sp>
        <p:nvSpPr>
          <p:cNvPr id="27680" name="Rectangle 31"/>
          <p:cNvSpPr>
            <a:spLocks/>
          </p:cNvSpPr>
          <p:nvPr/>
        </p:nvSpPr>
        <p:spPr bwMode="auto">
          <a:xfrm>
            <a:off x="277813" y="7747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>
                <a:solidFill>
                  <a:schemeClr val="tx1"/>
                </a:solidFill>
                <a:cs typeface="Arial" charset="0"/>
              </a:rPr>
              <a:t>Планирование</a:t>
            </a:r>
          </a:p>
        </p:txBody>
      </p:sp>
      <p:sp>
        <p:nvSpPr>
          <p:cNvPr id="27681" name="Rectangle 32"/>
          <p:cNvSpPr>
            <a:spLocks/>
          </p:cNvSpPr>
          <p:nvPr/>
        </p:nvSpPr>
        <p:spPr bwMode="auto">
          <a:xfrm>
            <a:off x="279400" y="27178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>
                <a:solidFill>
                  <a:schemeClr val="tx1"/>
                </a:solidFill>
                <a:cs typeface="Arial" charset="0"/>
              </a:rPr>
              <a:t>Оптимизация</a:t>
            </a:r>
          </a:p>
        </p:txBody>
      </p:sp>
      <p:sp>
        <p:nvSpPr>
          <p:cNvPr id="27682" name="Rectangle 33"/>
          <p:cNvSpPr>
            <a:spLocks/>
          </p:cNvSpPr>
          <p:nvPr/>
        </p:nvSpPr>
        <p:spPr bwMode="auto">
          <a:xfrm>
            <a:off x="114300" y="45847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algn="ctr"/>
            <a:r>
              <a:rPr lang="en-US">
                <a:solidFill>
                  <a:schemeClr val="tx1"/>
                </a:solidFill>
                <a:cs typeface="Arial" charset="0"/>
              </a:rPr>
              <a:t>Производство</a:t>
            </a:r>
          </a:p>
        </p:txBody>
      </p:sp>
      <p:sp>
        <p:nvSpPr>
          <p:cNvPr id="37922" name="Rectangle 34"/>
          <p:cNvSpPr>
            <a:spLocks/>
          </p:cNvSpPr>
          <p:nvPr/>
        </p:nvSpPr>
        <p:spPr bwMode="auto">
          <a:xfrm>
            <a:off x="3432175" y="4927600"/>
            <a:ext cx="16017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230188" indent="-190500" algn="l">
              <a:lnSpc>
                <a:spcPct val="110000"/>
              </a:lnSpc>
              <a:buSzPct val="125000"/>
              <a:buFont typeface="Helvetica CY" charset="0"/>
              <a:buChar char="•"/>
            </a:pPr>
            <a:r>
              <a:rPr lang="en-US" sz="1400">
                <a:solidFill>
                  <a:schemeClr val="tx1"/>
                </a:solidFill>
                <a:latin typeface="Helvetica CY" charset="0"/>
                <a:ea typeface="Helvetica CY" charset="0"/>
                <a:cs typeface="Helvetica CY" charset="0"/>
                <a:sym typeface="Helvetica CY" charset="0"/>
              </a:rPr>
              <a:t>Владелец ресурса</a:t>
            </a:r>
          </a:p>
          <a:p>
            <a:pPr marL="230188" indent="-190500" algn="l">
              <a:lnSpc>
                <a:spcPct val="110000"/>
              </a:lnSpc>
              <a:buSzPct val="125000"/>
              <a:buFont typeface="Helvetica CY" charset="0"/>
              <a:buChar char="•"/>
            </a:pPr>
            <a:r>
              <a:rPr lang="en-US" sz="1400">
                <a:solidFill>
                  <a:schemeClr val="tx1"/>
                </a:solidFill>
                <a:latin typeface="Helvetica CY" charset="0"/>
                <a:ea typeface="Helvetica CY" charset="0"/>
                <a:cs typeface="Helvetica CY" charset="0"/>
                <a:sym typeface="Helvetica CY" charset="0"/>
              </a:rPr>
              <a:t>Классификатор</a:t>
            </a:r>
          </a:p>
          <a:p>
            <a:pPr marL="230188" indent="-190500" algn="l">
              <a:lnSpc>
                <a:spcPct val="110000"/>
              </a:lnSpc>
              <a:buSzPct val="125000"/>
              <a:buFont typeface="Helvetica CY" charset="0"/>
              <a:buChar char="•"/>
            </a:pPr>
            <a:r>
              <a:rPr lang="en-US" sz="1400">
                <a:solidFill>
                  <a:schemeClr val="tx1"/>
                </a:solidFill>
                <a:latin typeface="Helvetica CY" charset="0"/>
                <a:ea typeface="Helvetica CY" charset="0"/>
                <a:cs typeface="Helvetica CY" charset="0"/>
                <a:sym typeface="Helvetica CY" charset="0"/>
              </a:rPr>
              <a:t>права доступа</a:t>
            </a:r>
          </a:p>
        </p:txBody>
      </p:sp>
      <p:sp>
        <p:nvSpPr>
          <p:cNvPr id="37923" name="Rectangle 35"/>
          <p:cNvSpPr>
            <a:spLocks/>
          </p:cNvSpPr>
          <p:nvPr/>
        </p:nvSpPr>
        <p:spPr bwMode="auto">
          <a:xfrm>
            <a:off x="3441700" y="5594350"/>
            <a:ext cx="25717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230188" indent="-190500" algn="l">
              <a:lnSpc>
                <a:spcPct val="110000"/>
              </a:lnSpc>
              <a:buSzPct val="125000"/>
              <a:buFont typeface="Helvetica CY" charset="0"/>
              <a:buChar char="•"/>
            </a:pPr>
            <a:r>
              <a:rPr lang="en-US" sz="1400">
                <a:solidFill>
                  <a:schemeClr val="tx1"/>
                </a:solidFill>
                <a:latin typeface="Helvetica CY" charset="0"/>
                <a:ea typeface="Helvetica CY" charset="0"/>
                <a:cs typeface="Helvetica CY" charset="0"/>
                <a:sym typeface="Helvetica CY" charset="0"/>
              </a:rPr>
              <a:t>Источники данных</a:t>
            </a:r>
          </a:p>
          <a:p>
            <a:pPr marL="230188" indent="-190500" algn="l">
              <a:lnSpc>
                <a:spcPct val="110000"/>
              </a:lnSpc>
              <a:buSzPct val="125000"/>
              <a:buFont typeface="Helvetica CY" charset="0"/>
              <a:buChar char="•"/>
            </a:pPr>
            <a:r>
              <a:rPr lang="en-US" sz="1400">
                <a:solidFill>
                  <a:schemeClr val="tx1"/>
                </a:solidFill>
                <a:latin typeface="Helvetica CY" charset="0"/>
                <a:ea typeface="Helvetica CY" charset="0"/>
                <a:cs typeface="Helvetica CY" charset="0"/>
                <a:sym typeface="Helvetica CY" charset="0"/>
              </a:rPr>
              <a:t>Актуальнсть</a:t>
            </a:r>
          </a:p>
          <a:p>
            <a:pPr marL="230188" indent="-190500" algn="l">
              <a:lnSpc>
                <a:spcPct val="110000"/>
              </a:lnSpc>
              <a:buSzPct val="125000"/>
              <a:buFont typeface="Helvetica CY" charset="0"/>
              <a:buChar char="•"/>
            </a:pPr>
            <a:r>
              <a:rPr lang="en-US" sz="1400">
                <a:solidFill>
                  <a:schemeClr val="tx1"/>
                </a:solidFill>
                <a:latin typeface="Helvetica CY" charset="0"/>
                <a:ea typeface="Helvetica CY" charset="0"/>
                <a:cs typeface="Helvetica CY" charset="0"/>
                <a:sym typeface="Helvetica CY" charset="0"/>
              </a:rPr>
              <a:t>Привязка к </a:t>
            </a:r>
          </a:p>
          <a:p>
            <a:pPr marL="230188" indent="-190500" algn="l">
              <a:lnSpc>
                <a:spcPct val="110000"/>
              </a:lnSpc>
              <a:buSzPct val="125000"/>
              <a:buFont typeface="Helvetica CY" charset="0"/>
              <a:buChar char="•"/>
            </a:pPr>
            <a:r>
              <a:rPr lang="en-US" sz="1400">
                <a:solidFill>
                  <a:schemeClr val="tx1"/>
                </a:solidFill>
                <a:latin typeface="Helvetica CY" charset="0"/>
                <a:ea typeface="Helvetica CY" charset="0"/>
                <a:cs typeface="Helvetica CY" charset="0"/>
                <a:sym typeface="Helvetica CY" charset="0"/>
              </a:rPr>
              <a:t>территории</a:t>
            </a:r>
          </a:p>
          <a:p>
            <a:pPr marL="230188" indent="-190500" algn="l">
              <a:lnSpc>
                <a:spcPct val="110000"/>
              </a:lnSpc>
              <a:buSzPct val="125000"/>
              <a:buFont typeface="Helvetica CY" charset="0"/>
              <a:buChar char="•"/>
            </a:pPr>
            <a:r>
              <a:rPr lang="en-US" sz="1400">
                <a:solidFill>
                  <a:schemeClr val="tx1"/>
                </a:solidFill>
                <a:latin typeface="Helvetica CY" charset="0"/>
                <a:ea typeface="Helvetica CY" charset="0"/>
                <a:cs typeface="Helvetica CY" charset="0"/>
                <a:sym typeface="Helvetica CY" charset="0"/>
              </a:rPr>
              <a:t>производственному объекту</a:t>
            </a:r>
          </a:p>
          <a:p>
            <a:pPr marL="230188" indent="-190500" algn="l">
              <a:lnSpc>
                <a:spcPct val="110000"/>
              </a:lnSpc>
              <a:buSzPct val="125000"/>
              <a:buFont typeface="Helvetica CY" charset="0"/>
              <a:buChar char="•"/>
            </a:pPr>
            <a:endParaRPr lang="en-US" sz="1400">
              <a:solidFill>
                <a:schemeClr val="tx1"/>
              </a:solidFill>
              <a:latin typeface="Helvetica CY" charset="0"/>
              <a:ea typeface="Helvetica CY" charset="0"/>
              <a:cs typeface="Helvetica CY" charset="0"/>
              <a:sym typeface="Helvetica CY" charset="0"/>
            </a:endParaRPr>
          </a:p>
          <a:p>
            <a:pPr marL="230188" indent="-190500" algn="l">
              <a:lnSpc>
                <a:spcPct val="110000"/>
              </a:lnSpc>
            </a:pPr>
            <a:endParaRPr lang="en-US" sz="1400">
              <a:solidFill>
                <a:schemeClr val="tx1"/>
              </a:solidFill>
              <a:latin typeface="Helvetica CY" charset="0"/>
              <a:ea typeface="Helvetica CY" charset="0"/>
              <a:cs typeface="Helvetica CY" charset="0"/>
              <a:sym typeface="Helvetica CY" charset="0"/>
            </a:endParaRPr>
          </a:p>
        </p:txBody>
      </p:sp>
      <p:grpSp>
        <p:nvGrpSpPr>
          <p:cNvPr id="27685" name="Group 36"/>
          <p:cNvGrpSpPr>
            <a:grpSpLocks/>
          </p:cNvGrpSpPr>
          <p:nvPr/>
        </p:nvGrpSpPr>
        <p:grpSpPr bwMode="auto">
          <a:xfrm>
            <a:off x="268288" y="5011738"/>
            <a:ext cx="1711325" cy="1270000"/>
            <a:chOff x="0" y="0"/>
            <a:chExt cx="1078" cy="800"/>
          </a:xfrm>
        </p:grpSpPr>
        <p:pic>
          <p:nvPicPr>
            <p:cNvPr id="27697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492"/>
              <a:ext cx="23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8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" y="0"/>
              <a:ext cx="307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9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"/>
              <a:ext cx="30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00" name="Picture 4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" y="463"/>
              <a:ext cx="30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701" name="Group 41"/>
            <p:cNvGrpSpPr>
              <a:grpSpLocks/>
            </p:cNvGrpSpPr>
            <p:nvPr/>
          </p:nvGrpSpPr>
          <p:grpSpPr bwMode="auto">
            <a:xfrm>
              <a:off x="268" y="151"/>
              <a:ext cx="541" cy="584"/>
              <a:chOff x="0" y="0"/>
              <a:chExt cx="541" cy="584"/>
            </a:xfrm>
          </p:grpSpPr>
          <p:sp>
            <p:nvSpPr>
              <p:cNvPr id="27702" name="Line 42"/>
              <p:cNvSpPr>
                <a:spLocks noChangeShapeType="1"/>
              </p:cNvSpPr>
              <p:nvPr/>
            </p:nvSpPr>
            <p:spPr bwMode="auto">
              <a:xfrm>
                <a:off x="335" y="263"/>
                <a:ext cx="128" cy="53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7703" name="Line 43"/>
              <p:cNvSpPr>
                <a:spLocks noChangeShapeType="1"/>
              </p:cNvSpPr>
              <p:nvPr/>
            </p:nvSpPr>
            <p:spPr bwMode="auto">
              <a:xfrm>
                <a:off x="38" y="125"/>
                <a:ext cx="175" cy="65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7704" name="Line 44"/>
              <p:cNvSpPr>
                <a:spLocks noChangeShapeType="1"/>
              </p:cNvSpPr>
              <p:nvPr/>
            </p:nvSpPr>
            <p:spPr bwMode="auto">
              <a:xfrm rot="10800000" flipH="1">
                <a:off x="47" y="248"/>
                <a:ext cx="175" cy="109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sp>
            <p:nvSpPr>
              <p:cNvPr id="27705" name="Line 45"/>
              <p:cNvSpPr>
                <a:spLocks noChangeShapeType="1"/>
              </p:cNvSpPr>
              <p:nvPr/>
            </p:nvSpPr>
            <p:spPr bwMode="auto">
              <a:xfrm rot="10800000" flipH="1">
                <a:off x="331" y="76"/>
                <a:ext cx="158" cy="95"/>
              </a:xfrm>
              <a:prstGeom prst="line">
                <a:avLst/>
              </a:prstGeom>
              <a:noFill/>
              <a:ln w="25400">
                <a:solidFill>
                  <a:srgbClr val="FFFF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ru-RU"/>
              </a:p>
            </p:txBody>
          </p:sp>
          <p:grpSp>
            <p:nvGrpSpPr>
              <p:cNvPr id="27706" name="Group 46"/>
              <p:cNvGrpSpPr>
                <a:grpSpLocks/>
              </p:cNvGrpSpPr>
              <p:nvPr/>
            </p:nvGrpSpPr>
            <p:grpSpPr bwMode="auto">
              <a:xfrm>
                <a:off x="138" y="0"/>
                <a:ext cx="244" cy="400"/>
                <a:chOff x="0" y="0"/>
                <a:chExt cx="244" cy="400"/>
              </a:xfrm>
            </p:grpSpPr>
            <p:sp>
              <p:nvSpPr>
                <p:cNvPr id="27720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20" y="0"/>
                  <a:ext cx="12" cy="400"/>
                </a:xfrm>
                <a:prstGeom prst="line">
                  <a:avLst/>
                </a:prstGeom>
                <a:noFill/>
                <a:ln w="25400">
                  <a:solidFill>
                    <a:srgbClr val="FFFF66"/>
                  </a:solidFill>
                  <a:round/>
                  <a:headEnd type="triangl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pic>
              <p:nvPicPr>
                <p:cNvPr id="27721" name="Picture 4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8"/>
                  <a:ext cx="244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707" name="Picture 4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" y="409"/>
                <a:ext cx="27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708" name="Group 50"/>
              <p:cNvGrpSpPr>
                <a:grpSpLocks/>
              </p:cNvGrpSpPr>
              <p:nvPr/>
            </p:nvGrpSpPr>
            <p:grpSpPr bwMode="auto">
              <a:xfrm>
                <a:off x="456" y="8"/>
                <a:ext cx="85" cy="140"/>
                <a:chOff x="0" y="0"/>
                <a:chExt cx="84" cy="140"/>
              </a:xfrm>
            </p:grpSpPr>
            <p:sp>
              <p:nvSpPr>
                <p:cNvPr id="27718" name="Oval 51"/>
                <p:cNvSpPr>
                  <a:spLocks/>
                </p:cNvSpPr>
                <p:nvPr/>
              </p:nvSpPr>
              <p:spPr bwMode="auto">
                <a:xfrm>
                  <a:off x="0" y="28"/>
                  <a:ext cx="84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3A228"/>
                    </a:gs>
                    <a:gs pos="100000">
                      <a:srgbClr val="B6CC4E"/>
                    </a:gs>
                  </a:gsLst>
                  <a:lin ang="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27719" name="Rectangle 52"/>
                <p:cNvSpPr>
                  <a:spLocks/>
                </p:cNvSpPr>
                <p:nvPr/>
              </p:nvSpPr>
              <p:spPr bwMode="auto">
                <a:xfrm>
                  <a:off x="20" y="0"/>
                  <a:ext cx="44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  <p:grpSp>
            <p:nvGrpSpPr>
              <p:cNvPr id="27709" name="Group 53"/>
              <p:cNvGrpSpPr>
                <a:grpSpLocks/>
              </p:cNvGrpSpPr>
              <p:nvPr/>
            </p:nvGrpSpPr>
            <p:grpSpPr bwMode="auto">
              <a:xfrm>
                <a:off x="0" y="54"/>
                <a:ext cx="84" cy="141"/>
                <a:chOff x="0" y="0"/>
                <a:chExt cx="84" cy="140"/>
              </a:xfrm>
            </p:grpSpPr>
            <p:sp>
              <p:nvSpPr>
                <p:cNvPr id="27716" name="Oval 54"/>
                <p:cNvSpPr>
                  <a:spLocks/>
                </p:cNvSpPr>
                <p:nvPr/>
              </p:nvSpPr>
              <p:spPr bwMode="auto">
                <a:xfrm>
                  <a:off x="0" y="28"/>
                  <a:ext cx="84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3A228"/>
                    </a:gs>
                    <a:gs pos="100000">
                      <a:srgbClr val="B6CC4E"/>
                    </a:gs>
                  </a:gsLst>
                  <a:lin ang="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27717" name="Rectangle 55"/>
                <p:cNvSpPr>
                  <a:spLocks/>
                </p:cNvSpPr>
                <p:nvPr/>
              </p:nvSpPr>
              <p:spPr bwMode="auto">
                <a:xfrm>
                  <a:off x="20" y="0"/>
                  <a:ext cx="44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  <p:grpSp>
            <p:nvGrpSpPr>
              <p:cNvPr id="27710" name="Group 56"/>
              <p:cNvGrpSpPr>
                <a:grpSpLocks/>
              </p:cNvGrpSpPr>
              <p:nvPr/>
            </p:nvGrpSpPr>
            <p:grpSpPr bwMode="auto">
              <a:xfrm>
                <a:off x="8" y="284"/>
                <a:ext cx="84" cy="141"/>
                <a:chOff x="0" y="0"/>
                <a:chExt cx="84" cy="140"/>
              </a:xfrm>
            </p:grpSpPr>
            <p:sp>
              <p:nvSpPr>
                <p:cNvPr id="27714" name="Oval 57"/>
                <p:cNvSpPr>
                  <a:spLocks/>
                </p:cNvSpPr>
                <p:nvPr/>
              </p:nvSpPr>
              <p:spPr bwMode="auto">
                <a:xfrm>
                  <a:off x="0" y="28"/>
                  <a:ext cx="84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3A228"/>
                    </a:gs>
                    <a:gs pos="100000">
                      <a:srgbClr val="B6CC4E"/>
                    </a:gs>
                  </a:gsLst>
                  <a:lin ang="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27715" name="Rectangle 58"/>
                <p:cNvSpPr>
                  <a:spLocks/>
                </p:cNvSpPr>
                <p:nvPr/>
              </p:nvSpPr>
              <p:spPr bwMode="auto">
                <a:xfrm>
                  <a:off x="20" y="0"/>
                  <a:ext cx="44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  <p:grpSp>
            <p:nvGrpSpPr>
              <p:cNvPr id="27711" name="Group 59"/>
              <p:cNvGrpSpPr>
                <a:grpSpLocks/>
              </p:cNvGrpSpPr>
              <p:nvPr/>
            </p:nvGrpSpPr>
            <p:grpSpPr bwMode="auto">
              <a:xfrm>
                <a:off x="430" y="250"/>
                <a:ext cx="85" cy="141"/>
                <a:chOff x="0" y="0"/>
                <a:chExt cx="84" cy="140"/>
              </a:xfrm>
            </p:grpSpPr>
            <p:sp>
              <p:nvSpPr>
                <p:cNvPr id="27712" name="Oval 60"/>
                <p:cNvSpPr>
                  <a:spLocks/>
                </p:cNvSpPr>
                <p:nvPr/>
              </p:nvSpPr>
              <p:spPr bwMode="auto">
                <a:xfrm>
                  <a:off x="0" y="28"/>
                  <a:ext cx="84" cy="8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53A228"/>
                    </a:gs>
                    <a:gs pos="100000">
                      <a:srgbClr val="B6CC4E"/>
                    </a:gs>
                  </a:gsLst>
                  <a:lin ang="0" scaled="1"/>
                </a:gra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  <p:sp>
              <p:nvSpPr>
                <p:cNvPr id="27713" name="Rectangle 61"/>
                <p:cNvSpPr>
                  <a:spLocks/>
                </p:cNvSpPr>
                <p:nvPr/>
              </p:nvSpPr>
              <p:spPr bwMode="auto">
                <a:xfrm>
                  <a:off x="20" y="0"/>
                  <a:ext cx="44" cy="1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7686" name="Group 62"/>
          <p:cNvGrpSpPr>
            <a:grpSpLocks/>
          </p:cNvGrpSpPr>
          <p:nvPr/>
        </p:nvGrpSpPr>
        <p:grpSpPr bwMode="auto">
          <a:xfrm>
            <a:off x="279400" y="3113088"/>
            <a:ext cx="2051050" cy="1270000"/>
            <a:chOff x="0" y="0"/>
            <a:chExt cx="1292" cy="800"/>
          </a:xfrm>
        </p:grpSpPr>
        <p:pic>
          <p:nvPicPr>
            <p:cNvPr id="27688" name="Picture 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0"/>
              <a:ext cx="761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9" name="Picture 6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"/>
              <a:ext cx="460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90" name="Group 65"/>
            <p:cNvGrpSpPr>
              <a:grpSpLocks/>
            </p:cNvGrpSpPr>
            <p:nvPr/>
          </p:nvGrpSpPr>
          <p:grpSpPr bwMode="auto">
            <a:xfrm>
              <a:off x="46" y="147"/>
              <a:ext cx="740" cy="444"/>
              <a:chOff x="0" y="0"/>
              <a:chExt cx="739" cy="444"/>
            </a:xfrm>
          </p:grpSpPr>
          <p:grpSp>
            <p:nvGrpSpPr>
              <p:cNvPr id="27692" name="Group 66"/>
              <p:cNvGrpSpPr>
                <a:grpSpLocks/>
              </p:cNvGrpSpPr>
              <p:nvPr/>
            </p:nvGrpSpPr>
            <p:grpSpPr bwMode="auto">
              <a:xfrm>
                <a:off x="0" y="278"/>
                <a:ext cx="739" cy="166"/>
                <a:chOff x="0" y="0"/>
                <a:chExt cx="739" cy="165"/>
              </a:xfrm>
            </p:grpSpPr>
            <p:sp>
              <p:nvSpPr>
                <p:cNvPr id="27696" name="Oval 67"/>
                <p:cNvSpPr>
                  <a:spLocks/>
                </p:cNvSpPr>
                <p:nvPr/>
              </p:nvSpPr>
              <p:spPr bwMode="auto">
                <a:xfrm>
                  <a:off x="0" y="0"/>
                  <a:ext cx="739" cy="165"/>
                </a:xfrm>
                <a:prstGeom prst="ellipse">
                  <a:avLst/>
                </a:prstGeom>
                <a:solidFill>
                  <a:srgbClr val="000000">
                    <a:alpha val="4941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ru-RU"/>
                </a:p>
              </p:txBody>
            </p:sp>
          </p:grpSp>
          <p:pic>
            <p:nvPicPr>
              <p:cNvPr id="27693" name="Picture 6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" y="0"/>
                <a:ext cx="19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4" name="Picture 69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" y="27"/>
                <a:ext cx="224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95" name="Picture 70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" y="34"/>
                <a:ext cx="192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691" name="Picture 7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295"/>
              <a:ext cx="87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87" name="Picture 7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81100"/>
            <a:ext cx="1592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30280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5055744" presetClass="entr" presetSubtype="2036694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14075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575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75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575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16075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6575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075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37902" grpId="0" animBg="1"/>
      <p:bldP spid="37912" grpId="0" autoUpdateAnimBg="0"/>
      <p:bldP spid="37913" grpId="0" autoUpdateAnimBg="0"/>
      <p:bldP spid="37914" grpId="0" animBg="1" autoUpdateAnimBg="0"/>
      <p:bldP spid="37922" grpId="0" autoUpdateAnimBg="0"/>
      <p:bldP spid="3792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93675" y="6613525"/>
            <a:ext cx="200025" cy="177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56BD91D-3F1D-4D7D-B5B7-60DE6A60FF9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325688" y="4660900"/>
            <a:ext cx="3289300" cy="850900"/>
            <a:chOff x="0" y="0"/>
            <a:chExt cx="2072" cy="536"/>
          </a:xfrm>
        </p:grpSpPr>
        <p:sp>
          <p:nvSpPr>
            <p:cNvPr id="28711" name="AutoShape 2"/>
            <p:cNvSpPr>
              <a:spLocks/>
            </p:cNvSpPr>
            <p:nvPr/>
          </p:nvSpPr>
          <p:spPr bwMode="auto">
            <a:xfrm rot="10800000">
              <a:off x="0" y="56"/>
              <a:ext cx="2072" cy="432"/>
            </a:xfrm>
            <a:prstGeom prst="rightArrow">
              <a:avLst>
                <a:gd name="adj1" fmla="val 57907"/>
                <a:gd name="adj2" fmla="val 62063"/>
              </a:avLst>
            </a:prstGeom>
            <a:solidFill>
              <a:srgbClr val="009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38915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8" y="0"/>
              <a:ext cx="504" cy="536"/>
            </a:xfrm>
            <a:prstGeom prst="rect">
              <a:avLst/>
            </a:prstGeom>
            <a:noFill/>
            <a:ln w="12700" cap="flat">
              <a:noFill/>
              <a:round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</p:grp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9489" y="116320"/>
            <a:ext cx="7315200" cy="484631"/>
          </a:xfrm>
        </p:spPr>
        <p:txBody>
          <a:bodyPr rIns="132044"/>
          <a:lstStyle/>
          <a:p>
            <a:pPr indent="0" eaLnBrk="1" hangingPunct="1"/>
            <a:r>
              <a:rPr lang="en-US" dirty="0" err="1" smtClean="0"/>
              <a:t>Интеграция</a:t>
            </a:r>
            <a:r>
              <a:rPr lang="en-US" dirty="0" smtClean="0"/>
              <a:t> ГИС и CMS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2199" y="522446"/>
            <a:ext cx="8216900" cy="1701800"/>
          </a:xfrm>
        </p:spPr>
        <p:txBody>
          <a:bodyPr rIns="132044"/>
          <a:lstStyle/>
          <a:p>
            <a:pPr eaLnBrk="1" hangingPunct="1"/>
            <a:r>
              <a:rPr lang="en-US" sz="1800" dirty="0" err="1" smtClean="0"/>
              <a:t>Портальные</a:t>
            </a:r>
            <a:r>
              <a:rPr lang="en-US" sz="1800" dirty="0" smtClean="0"/>
              <a:t> </a:t>
            </a:r>
            <a:r>
              <a:rPr lang="en-US" sz="1800" dirty="0" err="1" smtClean="0"/>
              <a:t>решения</a:t>
            </a:r>
            <a:r>
              <a:rPr lang="en-US" sz="1800" dirty="0" smtClean="0"/>
              <a:t> в </a:t>
            </a:r>
            <a:r>
              <a:rPr lang="en-US" sz="1800" dirty="0" err="1" smtClean="0"/>
              <a:t>компании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Microsoft </a:t>
            </a:r>
            <a:r>
              <a:rPr lang="en-US" sz="1800" dirty="0" err="1" smtClean="0"/>
              <a:t>Sharepoint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EMC </a:t>
            </a:r>
            <a:r>
              <a:rPr lang="en-US" sz="1800" dirty="0" err="1" smtClean="0"/>
              <a:t>Documentum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IBM Lotus</a:t>
            </a:r>
          </a:p>
          <a:p>
            <a:pPr eaLnBrk="1" hangingPunct="1"/>
            <a:r>
              <a:rPr lang="en-US" sz="1800" dirty="0" smtClean="0"/>
              <a:t>Oracle</a:t>
            </a:r>
          </a:p>
          <a:p>
            <a:pPr eaLnBrk="1" hangingPunct="1"/>
            <a:endParaRPr lang="en-US" sz="1800" dirty="0" smtClean="0"/>
          </a:p>
        </p:txBody>
      </p:sp>
      <p:pic>
        <p:nvPicPr>
          <p:cNvPr id="2867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224338"/>
            <a:ext cx="3149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457200" y="2741613"/>
            <a:ext cx="2273300" cy="1676400"/>
            <a:chOff x="0" y="0"/>
            <a:chExt cx="1432" cy="1056"/>
          </a:xfrm>
        </p:grpSpPr>
        <p:pic>
          <p:nvPicPr>
            <p:cNvPr id="28709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3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3" y="2"/>
              <a:ext cx="629" cy="70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</p:grpSp>
      <p:sp>
        <p:nvSpPr>
          <p:cNvPr id="28680" name="Rectangle 10"/>
          <p:cNvSpPr>
            <a:spLocks/>
          </p:cNvSpPr>
          <p:nvPr/>
        </p:nvSpPr>
        <p:spPr bwMode="auto">
          <a:xfrm>
            <a:off x="285750" y="2552700"/>
            <a:ext cx="2968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/>
          <a:p>
            <a:pPr marL="39688"/>
            <a:r>
              <a:rPr lang="en-US" b="1">
                <a:solidFill>
                  <a:schemeClr val="tx1"/>
                </a:solidFill>
                <a:cs typeface="Arial" charset="0"/>
              </a:rPr>
              <a:t>1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85750" y="4229100"/>
            <a:ext cx="1797050" cy="1458913"/>
            <a:chOff x="0" y="0"/>
            <a:chExt cx="1131" cy="919"/>
          </a:xfrm>
        </p:grpSpPr>
        <p:grpSp>
          <p:nvGrpSpPr>
            <p:cNvPr id="28705" name="Group 12"/>
            <p:cNvGrpSpPr>
              <a:grpSpLocks/>
            </p:cNvGrpSpPr>
            <p:nvPr/>
          </p:nvGrpSpPr>
          <p:grpSpPr bwMode="auto">
            <a:xfrm>
              <a:off x="107" y="159"/>
              <a:ext cx="1024" cy="760"/>
              <a:chOff x="0" y="0"/>
              <a:chExt cx="1024" cy="760"/>
            </a:xfrm>
          </p:grpSpPr>
          <p:pic>
            <p:nvPicPr>
              <p:cNvPr id="28707" name="Picture 13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4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26" name="Picture 14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74" y="1"/>
                <a:ext cx="450" cy="509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</p:pic>
        </p:grpSp>
        <p:sp>
          <p:nvSpPr>
            <p:cNvPr id="28706" name="Rectangle 15"/>
            <p:cNvSpPr>
              <a:spLocks/>
            </p:cNvSpPr>
            <p:nvPr/>
          </p:nvSpPr>
          <p:spPr bwMode="auto">
            <a:xfrm>
              <a:off x="0" y="0"/>
              <a:ext cx="18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b="1">
                  <a:solidFill>
                    <a:schemeClr val="tx1"/>
                  </a:solidFill>
                  <a:cs typeface="Arial" charset="0"/>
                </a:rPr>
                <a:t>2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5750" y="5740400"/>
            <a:ext cx="1416050" cy="963613"/>
            <a:chOff x="0" y="0"/>
            <a:chExt cx="891" cy="607"/>
          </a:xfrm>
        </p:grpSpPr>
        <p:grpSp>
          <p:nvGrpSpPr>
            <p:cNvPr id="28701" name="Group 17"/>
            <p:cNvGrpSpPr>
              <a:grpSpLocks/>
            </p:cNvGrpSpPr>
            <p:nvPr/>
          </p:nvGrpSpPr>
          <p:grpSpPr bwMode="auto">
            <a:xfrm>
              <a:off x="107" y="23"/>
              <a:ext cx="784" cy="584"/>
              <a:chOff x="0" y="0"/>
              <a:chExt cx="784" cy="584"/>
            </a:xfrm>
          </p:grpSpPr>
          <p:pic>
            <p:nvPicPr>
              <p:cNvPr id="28703" name="Picture 1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39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931" name="Picture 19"/>
              <p:cNvPicPr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9" y="1"/>
                <a:ext cx="345" cy="39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</p:pic>
        </p:grpSp>
        <p:sp>
          <p:nvSpPr>
            <p:cNvPr id="28702" name="Rectangle 20"/>
            <p:cNvSpPr>
              <a:spLocks/>
            </p:cNvSpPr>
            <p:nvPr/>
          </p:nvSpPr>
          <p:spPr bwMode="auto">
            <a:xfrm>
              <a:off x="0" y="0"/>
              <a:ext cx="18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/>
            <a:p>
              <a:pPr marL="39688"/>
              <a:r>
                <a:rPr lang="en-US" b="1">
                  <a:solidFill>
                    <a:schemeClr val="tx1"/>
                  </a:solidFill>
                  <a:cs typeface="Arial" charset="0"/>
                </a:rPr>
                <a:t>3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701800" y="1177925"/>
            <a:ext cx="5884863" cy="5100638"/>
            <a:chOff x="0" y="0"/>
            <a:chExt cx="3707" cy="3213"/>
          </a:xfrm>
        </p:grpSpPr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 rot="10800000" flipH="1">
              <a:off x="627" y="639"/>
              <a:ext cx="2248" cy="945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round/>
              <a:headEnd type="stealth" w="med" len="med"/>
              <a:tailEnd type="oval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 rot="10800000" flipH="1">
              <a:off x="242" y="1063"/>
              <a:ext cx="1940" cy="1452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round/>
              <a:headEnd type="stealth" w="med" len="med"/>
              <a:tailEnd type="oval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 rot="10800000" flipH="1">
              <a:off x="0" y="1317"/>
              <a:ext cx="2355" cy="1896"/>
            </a:xfrm>
            <a:prstGeom prst="line">
              <a:avLst/>
            </a:prstGeom>
            <a:noFill/>
            <a:ln w="50800" cap="flat">
              <a:solidFill>
                <a:schemeClr val="tx1"/>
              </a:solidFill>
              <a:prstDash val="solid"/>
              <a:round/>
              <a:headEnd type="stealth" w="med" len="med"/>
              <a:tailEnd type="oval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697" name="AutoShape 25"/>
            <p:cNvSpPr>
              <a:spLocks/>
            </p:cNvSpPr>
            <p:nvPr/>
          </p:nvSpPr>
          <p:spPr bwMode="auto">
            <a:xfrm rot="8707069">
              <a:off x="2921" y="169"/>
              <a:ext cx="728" cy="432"/>
            </a:xfrm>
            <a:prstGeom prst="rightArrow">
              <a:avLst>
                <a:gd name="adj1" fmla="val 57907"/>
                <a:gd name="adj2" fmla="val 62055"/>
              </a:avLst>
            </a:prstGeom>
            <a:solidFill>
              <a:srgbClr val="009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grpSp>
          <p:nvGrpSpPr>
            <p:cNvPr id="28698" name="Group 26"/>
            <p:cNvGrpSpPr>
              <a:grpSpLocks/>
            </p:cNvGrpSpPr>
            <p:nvPr/>
          </p:nvGrpSpPr>
          <p:grpSpPr bwMode="auto">
            <a:xfrm>
              <a:off x="1822" y="93"/>
              <a:ext cx="1327" cy="1372"/>
              <a:chOff x="0" y="0"/>
              <a:chExt cx="1326" cy="1371"/>
            </a:xfrm>
          </p:grpSpPr>
          <p:pic>
            <p:nvPicPr>
              <p:cNvPr id="38939" name="Picture 27"/>
              <p:cNvPicPr>
                <a:picLocks noChangeArrowheads="1"/>
              </p:cNvPicPr>
              <p:nvPr/>
            </p:nvPicPr>
            <p:blipFill>
              <a:blip r:embed="rId6"/>
              <a:srcRect l="27538" t="31093" r="8160" b="11316"/>
              <a:stretch>
                <a:fillRect/>
              </a:stretch>
            </p:blipFill>
            <p:spPr bwMode="auto">
              <a:xfrm>
                <a:off x="14" y="411"/>
                <a:ext cx="1312" cy="960"/>
              </a:xfrm>
              <a:prstGeom prst="rect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>
                <a:outerShdw dist="76199" dir="2700000" algn="ctr" rotWithShape="0">
                  <a:schemeClr val="bg2">
                    <a:alpha val="75000"/>
                  </a:schemeClr>
                </a:outerShdw>
              </a:effectLst>
            </p:spPr>
          </p:pic>
          <p:sp>
            <p:nvSpPr>
              <p:cNvPr id="28700" name="Rectangle 28"/>
              <p:cNvSpPr>
                <a:spLocks/>
              </p:cNvSpPr>
              <p:nvPr/>
            </p:nvSpPr>
            <p:spPr bwMode="auto">
              <a:xfrm>
                <a:off x="0" y="0"/>
                <a:ext cx="1272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40639" bIns="0" anchor="ctr"/>
              <a:lstStyle/>
              <a:p>
                <a:pPr marL="39688" algn="l"/>
                <a:r>
                  <a:rPr lang="en-US" sz="1800">
                    <a:solidFill>
                      <a:schemeClr val="tx1"/>
                    </a:solidFill>
                    <a:cs typeface="Arial" charset="0"/>
                  </a:rPr>
                  <a:t>Карта в </a:t>
                </a:r>
              </a:p>
              <a:p>
                <a:pPr marL="39688" algn="l"/>
                <a:r>
                  <a:rPr lang="en-US" sz="1800">
                    <a:solidFill>
                      <a:schemeClr val="tx1"/>
                    </a:solidFill>
                    <a:cs typeface="Arial" charset="0"/>
                  </a:rPr>
                  <a:t>ArcGIS Server</a:t>
                </a:r>
              </a:p>
            </p:txBody>
          </p:sp>
        </p:grpSp>
      </p:grpSp>
      <p:sp>
        <p:nvSpPr>
          <p:cNvPr id="38941" name="AutoShape 29"/>
          <p:cNvSpPr>
            <a:spLocks/>
          </p:cNvSpPr>
          <p:nvPr/>
        </p:nvSpPr>
        <p:spPr bwMode="auto">
          <a:xfrm rot="5400000">
            <a:off x="6618288" y="2716213"/>
            <a:ext cx="2730500" cy="685800"/>
          </a:xfrm>
          <a:prstGeom prst="rightArrow">
            <a:avLst>
              <a:gd name="adj1" fmla="val 57907"/>
              <a:gd name="adj2" fmla="val 62063"/>
            </a:avLst>
          </a:prstGeom>
          <a:solidFill>
            <a:srgbClr val="0091C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8685" name="Group 30"/>
          <p:cNvGrpSpPr>
            <a:grpSpLocks/>
          </p:cNvGrpSpPr>
          <p:nvPr/>
        </p:nvGrpSpPr>
        <p:grpSpPr bwMode="auto">
          <a:xfrm>
            <a:off x="7064375" y="482600"/>
            <a:ext cx="1855788" cy="1346200"/>
            <a:chOff x="0" y="0"/>
            <a:chExt cx="1168" cy="848"/>
          </a:xfrm>
        </p:grpSpPr>
        <p:pic>
          <p:nvPicPr>
            <p:cNvPr id="28692" name="Picture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20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3" name="Rectangle 32"/>
            <p:cNvSpPr>
              <a:spLocks/>
            </p:cNvSpPr>
            <p:nvPr/>
          </p:nvSpPr>
          <p:spPr bwMode="auto">
            <a:xfrm>
              <a:off x="0" y="340"/>
              <a:ext cx="1168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>
                <a:lnSpc>
                  <a:spcPct val="70000"/>
                </a:lnSpc>
              </a:pPr>
              <a:r>
                <a:rPr lang="en-US" sz="1800" b="1">
                  <a:solidFill>
                    <a:schemeClr val="tx1"/>
                  </a:solidFill>
                  <a:cs typeface="Arial" charset="0"/>
                </a:rPr>
                <a:t>База Геоданных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4930775" y="3937000"/>
            <a:ext cx="4073525" cy="2654300"/>
            <a:chOff x="0" y="0"/>
            <a:chExt cx="2565" cy="1672"/>
          </a:xfrm>
        </p:grpSpPr>
        <p:pic>
          <p:nvPicPr>
            <p:cNvPr id="38946" name="Picture 3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0"/>
              <a:ext cx="2565" cy="1672"/>
            </a:xfrm>
            <a:prstGeom prst="rect">
              <a:avLst/>
            </a:prstGeom>
            <a:noFill/>
            <a:ln w="38100" cap="flat">
              <a:solidFill>
                <a:srgbClr val="FDA531"/>
              </a:solidFill>
              <a:prstDash val="solid"/>
              <a:round/>
              <a:headEnd/>
              <a:tailEnd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</p:pic>
        <p:pic>
          <p:nvPicPr>
            <p:cNvPr id="28691" name="Picture 3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2" t="4955" r="7098" b="17928"/>
            <a:stretch>
              <a:fillRect/>
            </a:stretch>
          </p:blipFill>
          <p:spPr bwMode="auto">
            <a:xfrm>
              <a:off x="1285" y="560"/>
              <a:ext cx="1200" cy="936"/>
            </a:xfrm>
            <a:prstGeom prst="rect">
              <a:avLst/>
            </a:prstGeom>
            <a:noFill/>
            <a:ln w="12700">
              <a:solidFill>
                <a:srgbClr val="FD9A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948" name="Picture 3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552700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49" name="Picture 37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2291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50" name="Picture 3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5245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395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5"/>
          <p:cNvSpPr>
            <a:spLocks noGrp="1"/>
          </p:cNvSpPr>
          <p:nvPr>
            <p:ph type="title"/>
          </p:nvPr>
        </p:nvSpPr>
        <p:spPr>
          <a:xfrm>
            <a:off x="163902" y="172528"/>
            <a:ext cx="8781661" cy="1168910"/>
          </a:xfrm>
        </p:spPr>
        <p:txBody>
          <a:bodyPr/>
          <a:lstStyle/>
          <a:p>
            <a:r>
              <a:rPr lang="ru-RU" sz="2200" dirty="0" smtClean="0"/>
              <a:t>Развитие электрических сетей ФСК в 2010 - 2014 гг. </a:t>
            </a:r>
            <a:br>
              <a:rPr lang="ru-RU" sz="2200" dirty="0" smtClean="0"/>
            </a:br>
            <a:r>
              <a:rPr lang="ru-RU" sz="1400" dirty="0" smtClean="0">
                <a:solidFill>
                  <a:srgbClr val="FFFF00"/>
                </a:solidFill>
              </a:rPr>
              <a:t>(из доклада Председателя Правления ОАО </a:t>
            </a:r>
            <a:r>
              <a:rPr lang="en-US" sz="1400" dirty="0" smtClean="0">
                <a:solidFill>
                  <a:srgbClr val="FFFF00"/>
                </a:solidFill>
              </a:rPr>
              <a:t>“</a:t>
            </a:r>
            <a:r>
              <a:rPr lang="ru-RU" sz="1400" dirty="0" smtClean="0">
                <a:solidFill>
                  <a:srgbClr val="FFFF00"/>
                </a:solidFill>
              </a:rPr>
              <a:t>ФСК ЕЭС</a:t>
            </a:r>
            <a:r>
              <a:rPr lang="en-US" sz="1400" dirty="0" smtClean="0">
                <a:solidFill>
                  <a:srgbClr val="FFFF00"/>
                </a:solidFill>
              </a:rPr>
              <a:t>”</a:t>
            </a:r>
            <a:r>
              <a:rPr lang="ru-RU" sz="1400" dirty="0" smtClean="0">
                <a:solidFill>
                  <a:srgbClr val="FFFF00"/>
                </a:solidFill>
              </a:rPr>
              <a:t> О. </a:t>
            </a:r>
            <a:r>
              <a:rPr lang="ru-RU" sz="1400" dirty="0" err="1" smtClean="0">
                <a:solidFill>
                  <a:srgbClr val="FFFF00"/>
                </a:solidFill>
              </a:rPr>
              <a:t>Бударгина</a:t>
            </a:r>
            <a:r>
              <a:rPr lang="en-US" sz="1400" dirty="0" smtClean="0">
                <a:solidFill>
                  <a:srgbClr val="FFFF00"/>
                </a:solidFill>
              </a:rPr>
              <a:t>)</a:t>
            </a:r>
            <a:r>
              <a:rPr lang="ru-RU" sz="1400" dirty="0" smtClean="0">
                <a:solidFill>
                  <a:srgbClr val="FFFF00"/>
                </a:solidFill>
              </a:rPr>
              <a:t/>
            </a:r>
            <a:br>
              <a:rPr lang="ru-RU" sz="1400" dirty="0" smtClean="0">
                <a:solidFill>
                  <a:srgbClr val="FFFF00"/>
                </a:solidFill>
              </a:rPr>
            </a:br>
            <a:r>
              <a:rPr lang="ru-RU" sz="1400" dirty="0" smtClean="0">
                <a:solidFill>
                  <a:srgbClr val="FFFF00"/>
                </a:solidFill>
              </a:rPr>
              <a:t>(материалы подготовлены в рамках Технологической платформы </a:t>
            </a:r>
            <a:r>
              <a:rPr lang="en-US" sz="1400" dirty="0" smtClean="0">
                <a:solidFill>
                  <a:srgbClr val="FFFF00"/>
                </a:solidFill>
              </a:rPr>
              <a:t>“</a:t>
            </a:r>
            <a:r>
              <a:rPr lang="ru-RU" sz="1400" dirty="0" smtClean="0">
                <a:solidFill>
                  <a:srgbClr val="FFFF00"/>
                </a:solidFill>
              </a:rPr>
              <a:t>ИЭС России</a:t>
            </a:r>
            <a:r>
              <a:rPr lang="en-US" sz="1400" dirty="0" smtClean="0">
                <a:solidFill>
                  <a:srgbClr val="FFFF00"/>
                </a:solidFill>
              </a:rPr>
              <a:t>”</a:t>
            </a:r>
            <a:r>
              <a:rPr lang="ru-RU" sz="1400" dirty="0" smtClean="0">
                <a:solidFill>
                  <a:srgbClr val="FFFF00"/>
                </a:solidFill>
              </a:rPr>
              <a:t>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100160"/>
            <a:ext cx="7613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84663" y="5589588"/>
            <a:ext cx="46609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latin typeface="+mn-lt"/>
                <a:cs typeface="Arial" charset="0"/>
              </a:rPr>
              <a:t>В 2010 – 2014 г. ОАО «ФСК ЕЭС» выполнит строительство:</a:t>
            </a:r>
            <a:endParaRPr lang="en-US" sz="1200" b="1" dirty="0">
              <a:latin typeface="+mn-lt"/>
              <a:cs typeface="Arial" charset="0"/>
            </a:endParaRPr>
          </a:p>
          <a:p>
            <a:pPr>
              <a:defRPr/>
            </a:pPr>
            <a:endParaRPr lang="en-US" sz="1200" dirty="0">
              <a:latin typeface="+mn-lt"/>
              <a:cs typeface="Arial" charset="0"/>
            </a:endParaRP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ru-RU" sz="1200" dirty="0">
                <a:latin typeface="+mn-lt"/>
                <a:cs typeface="Arial" charset="0"/>
              </a:rPr>
              <a:t>73 ПС 220-500 кВ </a:t>
            </a:r>
          </a:p>
          <a:p>
            <a:pPr marL="180975" indent="-180975">
              <a:buFont typeface="Wingdings" pitchFamily="2" charset="2"/>
              <a:buChar char="§"/>
              <a:defRPr/>
            </a:pPr>
            <a:r>
              <a:rPr lang="ru-RU" sz="1200" dirty="0">
                <a:latin typeface="+mn-lt"/>
                <a:cs typeface="Arial" charset="0"/>
              </a:rPr>
              <a:t>123 ЛЭП 220 – 750 кВ, протяженностью более 19 577 км.  </a:t>
            </a:r>
          </a:p>
        </p:txBody>
      </p:sp>
    </p:spTree>
    <p:extLst>
      <p:ext uri="{BB962C8B-B14F-4D97-AF65-F5344CB8AC3E}">
        <p14:creationId xmlns:p14="http://schemas.microsoft.com/office/powerpoint/2010/main" val="4006251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6"/>
          <p:cNvSpPr>
            <a:spLocks noGrp="1"/>
          </p:cNvSpPr>
          <p:nvPr>
            <p:ph type="title"/>
          </p:nvPr>
        </p:nvSpPr>
        <p:spPr>
          <a:xfrm>
            <a:off x="107950" y="404813"/>
            <a:ext cx="8837613" cy="720725"/>
          </a:xfrm>
        </p:spPr>
        <p:txBody>
          <a:bodyPr/>
          <a:lstStyle/>
          <a:p>
            <a:r>
              <a:rPr lang="ru-RU" dirty="0" smtClean="0"/>
              <a:t>Федеральный закон №261-ФЗ </a:t>
            </a:r>
            <a:r>
              <a:rPr lang="en-US" dirty="0" smtClean="0"/>
              <a:t>“</a:t>
            </a:r>
            <a:r>
              <a:rPr lang="ru-RU" dirty="0" smtClean="0"/>
              <a:t>Об энергосбережении и о повышении энергетической эффективности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endParaRPr lang="ru-RU" baseline="-25000" dirty="0" smtClean="0"/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2484438" y="1196975"/>
            <a:ext cx="2159000" cy="6477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2075" tIns="46038" rIns="92075" bIns="46038" anchorCtr="1"/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50" y="2060575"/>
            <a:ext cx="8496300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i="1" dirty="0"/>
              <a:t>является правовым основанием для построения систем </a:t>
            </a:r>
            <a:r>
              <a:rPr lang="en-US" sz="2000" i="1" dirty="0"/>
              <a:t>Smart Grid</a:t>
            </a:r>
            <a:r>
              <a:rPr lang="ru-RU" sz="2000" i="1" dirty="0"/>
              <a:t> (интеллектуальная электрическая сеть)</a:t>
            </a:r>
            <a:r>
              <a:rPr lang="en-US" sz="2000" i="1" dirty="0"/>
              <a:t> </a:t>
            </a:r>
            <a:r>
              <a:rPr lang="ru-RU" sz="2000" i="1" dirty="0"/>
              <a:t>и систем управления заданными </a:t>
            </a:r>
            <a:r>
              <a:rPr lang="ru-RU" sz="2000" i="1" dirty="0" err="1"/>
              <a:t>бизнес-свойствами</a:t>
            </a:r>
            <a:r>
              <a:rPr lang="ru-RU" sz="2000" i="1" dirty="0"/>
              <a:t> энергетических активов (</a:t>
            </a:r>
            <a:r>
              <a:rPr lang="en-US" sz="2000" i="1" dirty="0"/>
              <a:t>Facility Management</a:t>
            </a:r>
            <a:r>
              <a:rPr lang="ru-RU" sz="2000" i="1" dirty="0"/>
              <a:t>)</a:t>
            </a:r>
            <a:r>
              <a:rPr lang="en-US" sz="2000" i="1" dirty="0"/>
              <a:t> </a:t>
            </a:r>
            <a:r>
              <a:rPr lang="ru-RU" sz="2000" i="1" dirty="0"/>
              <a:t>на базе </a:t>
            </a:r>
            <a:r>
              <a:rPr lang="ru-RU" sz="2000" i="1" dirty="0" err="1"/>
              <a:t>геоинформационных</a:t>
            </a:r>
            <a:r>
              <a:rPr lang="ru-RU" sz="2000" i="1" dirty="0"/>
              <a:t> (ГИС) технологий</a:t>
            </a:r>
          </a:p>
        </p:txBody>
      </p:sp>
      <p:pic>
        <p:nvPicPr>
          <p:cNvPr id="8199" name="Picture 7" descr="http://www.mr7.ru/netcat_files/637/636/lampochki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908050"/>
            <a:ext cx="1439862" cy="96202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16" descr="Smart_gri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3479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plan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76700"/>
            <a:ext cx="3063875" cy="223202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29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084763"/>
            <a:ext cx="1878013" cy="1223962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088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</a:t>
            </a:r>
            <a:r>
              <a:rPr lang="ru-RU" dirty="0" smtClean="0"/>
              <a:t>как один из компонентов </a:t>
            </a:r>
            <a:r>
              <a:rPr lang="en-US" dirty="0" smtClean="0"/>
              <a:t>Smart Grid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870" y="1430087"/>
            <a:ext cx="6629400" cy="3429000"/>
          </a:xfrm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Сбор, обработка, хранение объективных данных об электроэнергетических объектах и прилегающей местности </a:t>
            </a:r>
          </a:p>
          <a:p>
            <a:pPr marL="266700" indent="-2667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Диагностика, актуализация  и мониторинг технического состояния объектов электроэнергетики</a:t>
            </a:r>
          </a:p>
          <a:p>
            <a:pPr marL="266700" indent="-2667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Создание и эксплуатация геоинформационных систем на базе объективных данных</a:t>
            </a:r>
          </a:p>
          <a:p>
            <a:pPr marL="266700" indent="-2667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Мониторинг угроз внешней среды</a:t>
            </a:r>
          </a:p>
          <a:p>
            <a:pPr marL="266700" indent="-2667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Прогноз и ликвидация последствий ЧС природного и техногенного характера</a:t>
            </a:r>
          </a:p>
          <a:p>
            <a:pPr marL="266700" indent="-2667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400" dirty="0">
                <a:latin typeface="Arial" charset="0"/>
                <a:cs typeface="Arial" charset="0"/>
              </a:rPr>
              <a:t>Создание и сопровождение систем управления инфраструктурными активами на базе ГИС</a:t>
            </a:r>
          </a:p>
          <a:p>
            <a:pPr marL="266700" indent="-2667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Интеграция </a:t>
            </a:r>
            <a:r>
              <a:rPr lang="ru-RU" sz="1400" dirty="0" err="1"/>
              <a:t>геоданных</a:t>
            </a:r>
            <a:r>
              <a:rPr lang="ru-RU" sz="1400" dirty="0"/>
              <a:t> и </a:t>
            </a:r>
            <a:r>
              <a:rPr lang="ru-RU" sz="1400" dirty="0" err="1"/>
              <a:t>гис</a:t>
            </a:r>
            <a:r>
              <a:rPr lang="ru-RU" sz="1400" dirty="0"/>
              <a:t>-сервисов в корпоративные информационно-управляющие </a:t>
            </a:r>
            <a:r>
              <a:rPr lang="ru-RU" sz="1400" dirty="0" smtClean="0"/>
              <a:t>системы</a:t>
            </a:r>
          </a:p>
          <a:p>
            <a:pPr marL="266700" indent="-2667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400" dirty="0" smtClean="0"/>
              <a:t>Работа с данными </a:t>
            </a:r>
            <a:r>
              <a:rPr lang="en-US" sz="1400" dirty="0" smtClean="0"/>
              <a:t>SCADA</a:t>
            </a:r>
            <a:endParaRPr lang="ru-RU" sz="1400" dirty="0" smtClean="0"/>
          </a:p>
          <a:p>
            <a:pPr marL="266700" indent="-2667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Font typeface="Wingdings" pitchFamily="2" charset="2"/>
              <a:buChar char="q"/>
              <a:defRPr/>
            </a:pPr>
            <a:r>
              <a:rPr lang="ru-RU" sz="1400" dirty="0"/>
              <a:t>С</a:t>
            </a:r>
            <a:r>
              <a:rPr lang="ru-RU" sz="1400" dirty="0" smtClean="0"/>
              <a:t>истемы </a:t>
            </a:r>
            <a:r>
              <a:rPr lang="ru-RU" sz="1400" dirty="0"/>
              <a:t>диспетчерского контроля и управления (телеметрия и телемеханика)</a:t>
            </a:r>
          </a:p>
          <a:p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9178" y="5361824"/>
            <a:ext cx="8169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Как показывает международный и российский опыт, ГИС-технологии служат ключевым элементом в построении современных эффективных и безопасных энергетических систем на всех уровнях. Именно с помощью ГИС решается самый широкий спектр задач, включающий создание ситуационно-аналитических центров, мониторинг сетей и оптимизацию энергопотребления, технического обслуживания, управления имущественным комплексом. </a:t>
            </a:r>
            <a:endParaRPr lang="en-US" sz="1400" dirty="0"/>
          </a:p>
        </p:txBody>
      </p:sp>
      <p:pic>
        <p:nvPicPr>
          <p:cNvPr id="7" name="Рисунок 6" descr="ГИС_слои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538" y="2247661"/>
            <a:ext cx="174783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87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0" y="4897400"/>
            <a:ext cx="2319737" cy="181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Clo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943312"/>
            <a:ext cx="2874962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0" descr="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4897400"/>
            <a:ext cx="752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Облачные вычисления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ArcGIS </a:t>
            </a:r>
            <a:r>
              <a:rPr lang="ru-RU" dirty="0" smtClean="0"/>
              <a:t>уже работает в облаке  во многих проектах</a:t>
            </a:r>
            <a:endParaRPr lang="ru-RU" dirty="0"/>
          </a:p>
        </p:txBody>
      </p:sp>
      <p:sp>
        <p:nvSpPr>
          <p:cNvPr id="30" name="Объект 2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http://www.esri.com/cloud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7" name="AutoShape 114"/>
          <p:cNvSpPr>
            <a:spLocks/>
          </p:cNvSpPr>
          <p:nvPr/>
        </p:nvSpPr>
        <p:spPr bwMode="auto">
          <a:xfrm>
            <a:off x="3086100" y="1905000"/>
            <a:ext cx="1384300" cy="2679700"/>
          </a:xfrm>
          <a:prstGeom prst="roundRect">
            <a:avLst>
              <a:gd name="adj" fmla="val 16667"/>
            </a:avLst>
          </a:prstGeom>
          <a:solidFill>
            <a:srgbClr val="023470"/>
          </a:solidFill>
          <a:ln w="254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AutoShape 115"/>
          <p:cNvSpPr>
            <a:spLocks/>
          </p:cNvSpPr>
          <p:nvPr/>
        </p:nvSpPr>
        <p:spPr bwMode="auto">
          <a:xfrm>
            <a:off x="4543425" y="1905000"/>
            <a:ext cx="1384300" cy="2679700"/>
          </a:xfrm>
          <a:prstGeom prst="roundRect">
            <a:avLst>
              <a:gd name="adj" fmla="val 16667"/>
            </a:avLst>
          </a:prstGeom>
          <a:solidFill>
            <a:srgbClr val="023470"/>
          </a:solidFill>
          <a:ln w="254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AutoShape 116"/>
          <p:cNvSpPr>
            <a:spLocks/>
          </p:cNvSpPr>
          <p:nvPr/>
        </p:nvSpPr>
        <p:spPr bwMode="auto">
          <a:xfrm>
            <a:off x="6000750" y="1905000"/>
            <a:ext cx="1384300" cy="2679700"/>
          </a:xfrm>
          <a:prstGeom prst="roundRect">
            <a:avLst>
              <a:gd name="adj" fmla="val 16667"/>
            </a:avLst>
          </a:prstGeom>
          <a:solidFill>
            <a:srgbClr val="023470"/>
          </a:solidFill>
          <a:ln w="381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1628775" y="1905000"/>
            <a:ext cx="1384300" cy="2679700"/>
          </a:xfrm>
          <a:prstGeom prst="roundRect">
            <a:avLst>
              <a:gd name="adj" fmla="val 16667"/>
            </a:avLst>
          </a:prstGeom>
          <a:solidFill>
            <a:srgbClr val="023470"/>
          </a:solidFill>
          <a:ln w="25400">
            <a:solidFill>
              <a:schemeClr val="bg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4"/>
          <p:cNvSpPr>
            <a:spLocks/>
          </p:cNvSpPr>
          <p:nvPr/>
        </p:nvSpPr>
        <p:spPr bwMode="auto">
          <a:xfrm>
            <a:off x="1695450" y="1974850"/>
            <a:ext cx="6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74"/>
          <p:cNvSpPr>
            <a:spLocks/>
          </p:cNvSpPr>
          <p:nvPr/>
        </p:nvSpPr>
        <p:spPr bwMode="auto">
          <a:xfrm>
            <a:off x="1903413" y="2008188"/>
            <a:ext cx="83324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Desktop</a:t>
            </a:r>
          </a:p>
        </p:txBody>
      </p:sp>
      <p:sp>
        <p:nvSpPr>
          <p:cNvPr id="13" name="Rectangle 75"/>
          <p:cNvSpPr>
            <a:spLocks/>
          </p:cNvSpPr>
          <p:nvPr/>
        </p:nvSpPr>
        <p:spPr bwMode="auto">
          <a:xfrm>
            <a:off x="3433763" y="2008188"/>
            <a:ext cx="68576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Server</a:t>
            </a:r>
          </a:p>
        </p:txBody>
      </p:sp>
      <p:sp>
        <p:nvSpPr>
          <p:cNvPr id="14" name="Rectangle 76"/>
          <p:cNvSpPr>
            <a:spLocks/>
          </p:cNvSpPr>
          <p:nvPr/>
        </p:nvSpPr>
        <p:spPr bwMode="auto">
          <a:xfrm>
            <a:off x="4910138" y="2008188"/>
            <a:ext cx="684161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Mobile</a:t>
            </a:r>
          </a:p>
        </p:txBody>
      </p:sp>
      <p:sp>
        <p:nvSpPr>
          <p:cNvPr id="15" name="Rectangle 83"/>
          <p:cNvSpPr>
            <a:spLocks/>
          </p:cNvSpPr>
          <p:nvPr/>
        </p:nvSpPr>
        <p:spPr bwMode="auto">
          <a:xfrm>
            <a:off x="6346825" y="2008188"/>
            <a:ext cx="67294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Online</a:t>
            </a:r>
          </a:p>
        </p:txBody>
      </p:sp>
      <p:sp>
        <p:nvSpPr>
          <p:cNvPr id="16" name="Rectangle 88"/>
          <p:cNvSpPr>
            <a:spLocks/>
          </p:cNvSpPr>
          <p:nvPr/>
        </p:nvSpPr>
        <p:spPr bwMode="auto">
          <a:xfrm>
            <a:off x="1709738" y="2741613"/>
            <a:ext cx="93743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>
                <a:ea typeface="ＭＳ Ｐゴシック" charset="-128"/>
                <a:sym typeface="Arial" charset="0"/>
              </a:rPr>
              <a:t>ArcReader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ArcView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ArcEditor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ArcInfo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Engine</a:t>
            </a:r>
          </a:p>
        </p:txBody>
      </p:sp>
      <p:sp>
        <p:nvSpPr>
          <p:cNvPr id="17" name="Rectangle 89"/>
          <p:cNvSpPr>
            <a:spLocks/>
          </p:cNvSpPr>
          <p:nvPr/>
        </p:nvSpPr>
        <p:spPr bwMode="auto">
          <a:xfrm>
            <a:off x="3151188" y="2741613"/>
            <a:ext cx="1043170" cy="8617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Work Group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Enterprise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Web ADFs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Web APIs</a:t>
            </a:r>
          </a:p>
        </p:txBody>
      </p:sp>
      <p:sp>
        <p:nvSpPr>
          <p:cNvPr id="18" name="Rectangle 90"/>
          <p:cNvSpPr>
            <a:spLocks/>
          </p:cNvSpPr>
          <p:nvPr/>
        </p:nvSpPr>
        <p:spPr bwMode="auto">
          <a:xfrm>
            <a:off x="4562476" y="2754313"/>
            <a:ext cx="128689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ArcGIS Mobile 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ArcPad</a:t>
            </a:r>
          </a:p>
        </p:txBody>
      </p:sp>
      <p:sp>
        <p:nvSpPr>
          <p:cNvPr id="19" name="Rectangle 91"/>
          <p:cNvSpPr>
            <a:spLocks/>
          </p:cNvSpPr>
          <p:nvPr/>
        </p:nvSpPr>
        <p:spPr bwMode="auto">
          <a:xfrm>
            <a:off x="6086475" y="2754313"/>
            <a:ext cx="104804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Software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Applications</a:t>
            </a:r>
          </a:p>
          <a:p>
            <a:pPr marL="39688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sym typeface="Arial" charset="0"/>
              </a:rPr>
              <a:t>Services</a:t>
            </a:r>
          </a:p>
        </p:txBody>
      </p:sp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1446213" y="2241550"/>
            <a:ext cx="6186487" cy="525463"/>
            <a:chOff x="0" y="0"/>
            <a:chExt cx="3066" cy="331"/>
          </a:xfrm>
          <a:noFill/>
        </p:grpSpPr>
        <p:pic>
          <p:nvPicPr>
            <p:cNvPr id="21" name="Picture 15"/>
            <p:cNvPicPr>
              <a:picLocks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0" y="0"/>
              <a:ext cx="3066" cy="331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2" name="Rectangle 16"/>
          <p:cNvSpPr>
            <a:spLocks/>
          </p:cNvSpPr>
          <p:nvPr/>
        </p:nvSpPr>
        <p:spPr bwMode="auto">
          <a:xfrm>
            <a:off x="3970301" y="2361020"/>
            <a:ext cx="82522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spAutoFit/>
          </a:bodyPr>
          <a:lstStyle/>
          <a:p>
            <a:pPr marL="39688">
              <a:defRPr/>
            </a:pPr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  <a:cs typeface="+mn-cs"/>
                <a:sym typeface="Arial" charset="0"/>
              </a:rPr>
              <a:t>ArcGIS</a:t>
            </a:r>
            <a:endParaRPr lang="en-US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  <a:cs typeface="+mn-cs"/>
              <a:sym typeface="Arial" charset="0"/>
            </a:endParaRPr>
          </a:p>
        </p:txBody>
      </p:sp>
      <p:pic>
        <p:nvPicPr>
          <p:cNvPr id="23" name="Picture 147" descr="webgis_0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5740" y="3987208"/>
            <a:ext cx="809341" cy="58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0" descr="trimble_gp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6663" y="3733800"/>
            <a:ext cx="444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9" descr="towers_globe_bl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40575" y="3857901"/>
            <a:ext cx="694698" cy="69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9" descr="tower_comp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19869" y="3994963"/>
            <a:ext cx="614150" cy="52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475228" y="4710224"/>
            <a:ext cx="1371600" cy="25305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Arcgisonline.com</a:t>
            </a:r>
          </a:p>
          <a:p>
            <a:pPr algn="l" eaLnBrk="0" hangingPunct="0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ea typeface="+mn-ea"/>
                <a:cs typeface="+mn-cs"/>
              </a:rPr>
              <a:t>Amazon.com</a:t>
            </a:r>
            <a:endParaRPr lang="ru-RU" sz="14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Microsoft Azure</a:t>
            </a:r>
            <a:endParaRPr lang="en-US" sz="14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…….</a:t>
            </a:r>
            <a:endParaRPr lang="ru-RU" sz="1400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124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4741" y="26034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9" name="Picture 5" descr="Trace Out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2520950" cy="1628775"/>
          </a:xfrm>
          <a:prstGeom prst="rect">
            <a:avLst/>
          </a:prstGeom>
          <a:solidFill>
            <a:srgbClr val="ADB6C9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Rounded Rectangle 7"/>
          <p:cNvGrpSpPr>
            <a:grpSpLocks/>
          </p:cNvGrpSpPr>
          <p:nvPr/>
        </p:nvGrpSpPr>
        <p:grpSpPr bwMode="auto">
          <a:xfrm>
            <a:off x="1060450" y="2505075"/>
            <a:ext cx="2249488" cy="738188"/>
            <a:chOff x="668" y="1578"/>
            <a:chExt cx="1417" cy="465"/>
          </a:xfrm>
        </p:grpSpPr>
        <p:pic>
          <p:nvPicPr>
            <p:cNvPr id="47109" name="Rounded Rectangl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1578"/>
              <a:ext cx="1417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720" y="1633"/>
              <a:ext cx="12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chemeClr val="tx2"/>
                  </a:solidFill>
                </a:rPr>
                <a:t>Трассировка отключений</a:t>
              </a:r>
              <a:endParaRPr lang="en-US" sz="1600">
                <a:solidFill>
                  <a:schemeClr val="tx2"/>
                </a:solidFill>
              </a:endParaRPr>
            </a:p>
          </p:txBody>
        </p:sp>
      </p:grpSp>
      <p:pic>
        <p:nvPicPr>
          <p:cNvPr id="21" name="Picture 20" descr="Customer Report from N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3168650" cy="2041525"/>
          </a:xfrm>
          <a:prstGeom prst="rect">
            <a:avLst/>
          </a:prstGeom>
          <a:solidFill>
            <a:srgbClr val="ADB6C9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Rounded Rectangle 13"/>
          <p:cNvGrpSpPr>
            <a:grpSpLocks/>
          </p:cNvGrpSpPr>
          <p:nvPr/>
        </p:nvGrpSpPr>
        <p:grpSpPr bwMode="auto">
          <a:xfrm>
            <a:off x="554038" y="4906963"/>
            <a:ext cx="3275012" cy="1066800"/>
            <a:chOff x="349" y="3091"/>
            <a:chExt cx="2063" cy="672"/>
          </a:xfrm>
        </p:grpSpPr>
        <p:pic>
          <p:nvPicPr>
            <p:cNvPr id="47113" name="Rounded Rectangle 1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" y="3091"/>
              <a:ext cx="2063" cy="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4" name="Text Box 10"/>
            <p:cNvSpPr txBox="1">
              <a:spLocks noChangeArrowheads="1"/>
            </p:cNvSpPr>
            <p:nvPr/>
          </p:nvSpPr>
          <p:spPr bwMode="auto">
            <a:xfrm>
              <a:off x="457" y="3184"/>
              <a:ext cx="1852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chemeClr val="tx2"/>
                  </a:solidFill>
                </a:rPr>
                <a:t>Генерация отчётов</a:t>
              </a:r>
              <a:r>
                <a:rPr lang="en-US" sz="1600">
                  <a:solidFill>
                    <a:schemeClr val="tx2"/>
                  </a:solidFill>
                </a:rPr>
                <a:t> </a:t>
              </a:r>
              <a:r>
                <a:rPr lang="ru-RU" sz="1600">
                  <a:solidFill>
                    <a:schemeClr val="tx2"/>
                  </a:solidFill>
                </a:rPr>
                <a:t>из результатов запросов, трассировок или выборок</a:t>
              </a:r>
              <a:endParaRPr lang="en-US" sz="1600">
                <a:solidFill>
                  <a:schemeClr val="tx2"/>
                </a:solidFill>
              </a:endParaRPr>
            </a:p>
          </p:txBody>
        </p:sp>
      </p:grpSp>
      <p:pic>
        <p:nvPicPr>
          <p:cNvPr id="22" name="Picture 21" descr="Trace Downstrea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92600"/>
            <a:ext cx="3311525" cy="2124075"/>
          </a:xfrm>
          <a:prstGeom prst="rect">
            <a:avLst/>
          </a:prstGeom>
          <a:solidFill>
            <a:srgbClr val="ADB6C9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Rounded Rectangle 15"/>
          <p:cNvGrpSpPr>
            <a:grpSpLocks/>
          </p:cNvGrpSpPr>
          <p:nvPr/>
        </p:nvGrpSpPr>
        <p:grpSpPr bwMode="auto">
          <a:xfrm>
            <a:off x="5748338" y="4906963"/>
            <a:ext cx="2901950" cy="1139825"/>
            <a:chOff x="3621" y="3091"/>
            <a:chExt cx="1828" cy="718"/>
          </a:xfrm>
        </p:grpSpPr>
        <p:pic>
          <p:nvPicPr>
            <p:cNvPr id="47117" name="Rounded Rectangle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091"/>
              <a:ext cx="1828" cy="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3725" y="3187"/>
              <a:ext cx="1621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600">
                  <a:solidFill>
                    <a:schemeClr val="tx2"/>
                  </a:solidFill>
                </a:rPr>
                <a:t>Создание наряда на работу и направление его бригадам</a:t>
              </a:r>
              <a:endParaRPr lang="en-US" sz="1600">
                <a:solidFill>
                  <a:schemeClr val="tx2"/>
                </a:solidFill>
              </a:endParaRPr>
            </a:p>
          </p:txBody>
        </p:sp>
      </p:grpSp>
      <p:pic>
        <p:nvPicPr>
          <p:cNvPr id="23" name="Picture 4" descr="Nx Editin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96975"/>
            <a:ext cx="4176712" cy="2686050"/>
          </a:xfrm>
          <a:prstGeom prst="rect">
            <a:avLst/>
          </a:prstGeom>
          <a:solidFill>
            <a:srgbClr val="ADB6C9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Rounded Rectangle 11"/>
          <p:cNvGrpSpPr>
            <a:grpSpLocks/>
          </p:cNvGrpSpPr>
          <p:nvPr/>
        </p:nvGrpSpPr>
        <p:grpSpPr bwMode="auto">
          <a:xfrm>
            <a:off x="6029325" y="2871788"/>
            <a:ext cx="2681288" cy="1084262"/>
            <a:chOff x="3798" y="1809"/>
            <a:chExt cx="1689" cy="683"/>
          </a:xfrm>
        </p:grpSpPr>
        <p:pic>
          <p:nvPicPr>
            <p:cNvPr id="47121" name="Rounded Rectangle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" y="1809"/>
              <a:ext cx="1689" cy="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22" name="Text Box 18"/>
            <p:cNvSpPr txBox="1">
              <a:spLocks noChangeArrowheads="1"/>
            </p:cNvSpPr>
            <p:nvPr/>
          </p:nvSpPr>
          <p:spPr bwMode="auto">
            <a:xfrm>
              <a:off x="3861" y="1871"/>
              <a:ext cx="1534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>
                  <a:solidFill>
                    <a:schemeClr val="tx2"/>
                  </a:solidFill>
                </a:rPr>
                <a:t>Редактирования атрибутов из результатов запросов или путём выборки на карте</a:t>
              </a:r>
              <a:endParaRPr lang="en-US" sz="1400">
                <a:solidFill>
                  <a:schemeClr val="tx2"/>
                </a:solidFill>
              </a:endParaRPr>
            </a:p>
          </p:txBody>
        </p:sp>
      </p:grpSp>
      <p:pic>
        <p:nvPicPr>
          <p:cNvPr id="24" name="Picture 5" descr="Nx 8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6" y="48242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45050"/>
            <a:ext cx="7315200" cy="484631"/>
          </a:xfrm>
        </p:spPr>
        <p:txBody>
          <a:bodyPr/>
          <a:lstStyle/>
          <a:p>
            <a:r>
              <a:rPr lang="ru-RU" dirty="0" smtClean="0"/>
              <a:t>Примеры использования платформы </a:t>
            </a:r>
            <a:r>
              <a:rPr lang="en-US" dirty="0" smtClean="0"/>
              <a:t>ArcGIS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455" y="722589"/>
            <a:ext cx="7315200" cy="347472"/>
          </a:xfrm>
        </p:spPr>
        <p:txBody>
          <a:bodyPr/>
          <a:lstStyle/>
          <a:p>
            <a:r>
              <a:rPr lang="en-US" dirty="0"/>
              <a:t>ESRI + 3-GIS: </a:t>
            </a:r>
            <a:r>
              <a:rPr lang="ru-RU" dirty="0"/>
              <a:t>место диспетчера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89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507" y="84422"/>
            <a:ext cx="7315200" cy="484631"/>
          </a:xfrm>
        </p:spPr>
        <p:txBody>
          <a:bodyPr/>
          <a:lstStyle/>
          <a:p>
            <a:r>
              <a:rPr lang="ru-RU" dirty="0"/>
              <a:t>Примеры использования платформы </a:t>
            </a:r>
            <a:r>
              <a:rPr lang="en-US" dirty="0"/>
              <a:t>ArcGIS</a:t>
            </a:r>
            <a:endParaRPr lang="en-US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9604" y="701323"/>
            <a:ext cx="7315200" cy="34747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компании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Trinidad &amp; Tobago Electric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ru-RU" sz="16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380</a:t>
            </a:r>
            <a:r>
              <a:rPr lang="ru-RU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000 </a:t>
            </a:r>
            <a:r>
              <a:rPr lang="ru-RU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потребителей</a:t>
            </a:r>
            <a:endParaRPr lang="en-US" sz="16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Высоковольтные линии</a:t>
            </a:r>
            <a:r>
              <a:rPr lang="en-US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распределительные сети</a:t>
            </a:r>
            <a:r>
              <a:rPr lang="en-US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6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оптоволоконные линии</a:t>
            </a:r>
            <a:endParaRPr lang="en-US" sz="16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мобильных устройств для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Первичного наполнения ГИС данными </a:t>
            </a:r>
            <a:r>
              <a:rPr lang="en-US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опоры</a:t>
            </a:r>
            <a:r>
              <a:rPr lang="en-US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провода</a:t>
            </a:r>
            <a:r>
              <a:rPr lang="en-US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оборудование</a:t>
            </a:r>
            <a:r>
              <a:rPr lang="en-US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Обследования опор</a:t>
            </a:r>
            <a:endParaRPr lang="en-US" sz="14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Обследования строений, линейных объектов</a:t>
            </a:r>
            <a:endParaRPr lang="en-US" sz="14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Создания отчётных документов</a:t>
            </a:r>
            <a:endParaRPr lang="en-US" sz="14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Мониторинга растительности</a:t>
            </a:r>
            <a:endParaRPr lang="en-US" sz="14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Сервисы 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3-GIS </a:t>
            </a: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обеспечили</a:t>
            </a:r>
            <a:r>
              <a:rPr lang="en-US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Разработку базы </a:t>
            </a:r>
            <a:r>
              <a:rPr lang="ru-RU" sz="1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геоданных</a:t>
            </a:r>
            <a:endParaRPr lang="en-US" sz="14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Настраиваемый инструментарий</a:t>
            </a:r>
            <a:endParaRPr lang="en-US" sz="14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Интерфейс </a:t>
            </a:r>
            <a:r>
              <a:rPr lang="en-US" sz="1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Milsoft</a:t>
            </a:r>
            <a:r>
              <a:rPr lang="en-US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Установку мобильных приложений</a:t>
            </a:r>
            <a:endParaRPr lang="en-US" sz="14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Настройку</a:t>
            </a:r>
            <a:r>
              <a:rPr lang="en-US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сервисных отчётов потребителей, общего просмотра, диспетчерских мест</a:t>
            </a:r>
            <a:endParaRPr lang="en-US" sz="1400" b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endParaRPr lang="en-US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04" name="AutoShape 4" descr="file:///C:/Documents%20and%20Settings/Eric/Local%20Settings/Temporary%20Internet%20Files/OLK2A/ttecfxc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51205" name="AutoShape 5" descr="file:///C:/Documents%20and%20Settings/Eric/Local%20Settings/Temporary%20Internet%20Files/OLK2A/ttecfxc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85" y="2680601"/>
            <a:ext cx="3847850" cy="26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27081" y="6468882"/>
            <a:ext cx="3991554" cy="16076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r" eaLnBrk="0" hangingPunct="0">
              <a:lnSpc>
                <a:spcPts val="18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Предоставлено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компанией  3-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GIS</a:t>
            </a:r>
            <a:r>
              <a:rPr lang="ru-RU" sz="1400" dirty="0" smtClean="0"/>
              <a:t>.</a:t>
            </a:r>
            <a:endParaRPr lang="ru-RU" sz="1400" dirty="0"/>
          </a:p>
          <a:p>
            <a:pPr algn="r" eaLnBrk="0" hangingPunct="0">
              <a:lnSpc>
                <a:spcPts val="1800"/>
              </a:lnSpc>
            </a:pPr>
            <a:endParaRPr lang="ru-RU" sz="14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414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48218"/>
            <a:ext cx="7315200" cy="484631"/>
          </a:xfrm>
        </p:spPr>
        <p:txBody>
          <a:bodyPr/>
          <a:lstStyle/>
          <a:p>
            <a:r>
              <a:rPr lang="ru-RU" dirty="0"/>
              <a:t>Примеры использования платформы </a:t>
            </a:r>
            <a:r>
              <a:rPr lang="en-US" dirty="0"/>
              <a:t>ArcGIS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20995" y="722588"/>
            <a:ext cx="7315200" cy="347472"/>
          </a:xfrm>
        </p:spPr>
        <p:txBody>
          <a:bodyPr/>
          <a:lstStyle/>
          <a:p>
            <a:r>
              <a:rPr lang="en-US" dirty="0" smtClean="0"/>
              <a:t>TELVENT </a:t>
            </a:r>
            <a:r>
              <a:rPr lang="ru-RU" smtClean="0"/>
              <a:t>:  </a:t>
            </a:r>
            <a:r>
              <a:rPr lang="en-US" dirty="0" err="1" smtClean="0"/>
              <a:t>ArcFM</a:t>
            </a:r>
            <a:r>
              <a:rPr lang="ru-RU" dirty="0" smtClean="0"/>
              <a:t>, </a:t>
            </a:r>
            <a:r>
              <a:rPr lang="en-US" dirty="0" smtClean="0"/>
              <a:t>Designer, Responder, Inspector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1360899" name="Group 3"/>
          <p:cNvGrpSpPr>
            <a:grpSpLocks/>
          </p:cNvGrpSpPr>
          <p:nvPr/>
        </p:nvGrpSpPr>
        <p:grpSpPr bwMode="auto">
          <a:xfrm>
            <a:off x="685562" y="4712290"/>
            <a:ext cx="4051300" cy="2044700"/>
            <a:chOff x="0" y="374"/>
            <a:chExt cx="5760" cy="3946"/>
          </a:xfrm>
        </p:grpSpPr>
        <p:pic>
          <p:nvPicPr>
            <p:cNvPr id="13609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4"/>
              <a:ext cx="5760" cy="3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09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643"/>
              <a:ext cx="5544" cy="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60902" name="Picture 6" descr="Supply restoratio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2243285"/>
            <a:ext cx="319722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09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71" y="1436688"/>
            <a:ext cx="3001963" cy="23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0904" name="Picture 8" descr="Address Locato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387" y="929758"/>
            <a:ext cx="28702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0905" name="AutoShape 9"/>
          <p:cNvSpPr>
            <a:spLocks noChangeArrowheads="1"/>
          </p:cNvSpPr>
          <p:nvPr/>
        </p:nvSpPr>
        <p:spPr bwMode="auto">
          <a:xfrm>
            <a:off x="6223000" y="3746500"/>
            <a:ext cx="1257300" cy="1625600"/>
          </a:xfrm>
          <a:prstGeom prst="can">
            <a:avLst>
              <a:gd name="adj" fmla="val 24715"/>
            </a:avLst>
          </a:prstGeom>
          <a:gradFill rotWithShape="1">
            <a:gsLst>
              <a:gs pos="0">
                <a:srgbClr val="CCECFF">
                  <a:gamma/>
                  <a:shade val="76078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76078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800">
              <a:latin typeface="Arial" charset="0"/>
            </a:endParaRPr>
          </a:p>
        </p:txBody>
      </p:sp>
      <p:sp>
        <p:nvSpPr>
          <p:cNvPr id="1360906" name="Text Box 10"/>
          <p:cNvSpPr txBox="1">
            <a:spLocks noChangeArrowheads="1"/>
          </p:cNvSpPr>
          <p:nvPr/>
        </p:nvSpPr>
        <p:spPr bwMode="auto">
          <a:xfrm>
            <a:off x="5999163" y="5372099"/>
            <a:ext cx="2135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Frutiger-Bold" pitchFamily="2" charset="0"/>
              </a:rPr>
              <a:t>Единая модель сети</a:t>
            </a:r>
            <a:endParaRPr lang="en-US" sz="1600" dirty="0">
              <a:latin typeface="Frutiger-Bold" pitchFamily="2" charset="0"/>
            </a:endParaRPr>
          </a:p>
          <a:p>
            <a:pPr algn="ctr"/>
            <a:endParaRPr lang="en-US" sz="1600" dirty="0">
              <a:latin typeface="Frutiger-Bold" pitchFamily="2" charset="0"/>
            </a:endParaRPr>
          </a:p>
        </p:txBody>
      </p:sp>
      <p:sp>
        <p:nvSpPr>
          <p:cNvPr id="1360907" name="Line 11"/>
          <p:cNvSpPr>
            <a:spLocks noChangeShapeType="1"/>
          </p:cNvSpPr>
          <p:nvPr/>
        </p:nvSpPr>
        <p:spPr bwMode="auto">
          <a:xfrm>
            <a:off x="6769100" y="42545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08" name="Line 12"/>
          <p:cNvSpPr>
            <a:spLocks noChangeShapeType="1"/>
          </p:cNvSpPr>
          <p:nvPr/>
        </p:nvSpPr>
        <p:spPr bwMode="auto">
          <a:xfrm>
            <a:off x="6915150" y="4470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09" name="Line 13"/>
          <p:cNvSpPr>
            <a:spLocks noChangeShapeType="1"/>
          </p:cNvSpPr>
          <p:nvPr/>
        </p:nvSpPr>
        <p:spPr bwMode="auto">
          <a:xfrm>
            <a:off x="6654800" y="4476750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10" name="Line 14"/>
          <p:cNvSpPr>
            <a:spLocks noChangeShapeType="1"/>
          </p:cNvSpPr>
          <p:nvPr/>
        </p:nvSpPr>
        <p:spPr bwMode="auto">
          <a:xfrm>
            <a:off x="6915150" y="4629150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11" name="Line 15"/>
          <p:cNvSpPr>
            <a:spLocks noChangeShapeType="1"/>
          </p:cNvSpPr>
          <p:nvPr/>
        </p:nvSpPr>
        <p:spPr bwMode="auto">
          <a:xfrm>
            <a:off x="6915150" y="46672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12" name="Line 16"/>
          <p:cNvSpPr>
            <a:spLocks noChangeShapeType="1"/>
          </p:cNvSpPr>
          <p:nvPr/>
        </p:nvSpPr>
        <p:spPr bwMode="auto">
          <a:xfrm>
            <a:off x="6788150" y="4781550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13" name="Line 17"/>
          <p:cNvSpPr>
            <a:spLocks noChangeShapeType="1"/>
          </p:cNvSpPr>
          <p:nvPr/>
        </p:nvSpPr>
        <p:spPr bwMode="auto">
          <a:xfrm>
            <a:off x="6915150" y="48958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14" name="Line 18"/>
          <p:cNvSpPr>
            <a:spLocks noChangeShapeType="1"/>
          </p:cNvSpPr>
          <p:nvPr/>
        </p:nvSpPr>
        <p:spPr bwMode="auto">
          <a:xfrm>
            <a:off x="6915150" y="4991100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15" name="Line 19"/>
          <p:cNvSpPr>
            <a:spLocks noChangeShapeType="1"/>
          </p:cNvSpPr>
          <p:nvPr/>
        </p:nvSpPr>
        <p:spPr bwMode="auto">
          <a:xfrm>
            <a:off x="6654800" y="5067300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60916" name="Oval 20"/>
          <p:cNvSpPr>
            <a:spLocks noChangeArrowheads="1"/>
          </p:cNvSpPr>
          <p:nvPr/>
        </p:nvSpPr>
        <p:spPr bwMode="auto">
          <a:xfrm>
            <a:off x="6608763" y="5045075"/>
            <a:ext cx="46037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60917" name="Oval 21"/>
          <p:cNvSpPr>
            <a:spLocks noChangeArrowheads="1"/>
          </p:cNvSpPr>
          <p:nvPr/>
        </p:nvSpPr>
        <p:spPr bwMode="auto">
          <a:xfrm>
            <a:off x="6889750" y="5126038"/>
            <a:ext cx="46038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60918" name="Oval 22"/>
          <p:cNvSpPr>
            <a:spLocks noChangeArrowheads="1"/>
          </p:cNvSpPr>
          <p:nvPr/>
        </p:nvSpPr>
        <p:spPr bwMode="auto">
          <a:xfrm>
            <a:off x="7175500" y="4968875"/>
            <a:ext cx="46038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60919" name="Oval 23"/>
          <p:cNvSpPr>
            <a:spLocks noChangeArrowheads="1"/>
          </p:cNvSpPr>
          <p:nvPr/>
        </p:nvSpPr>
        <p:spPr bwMode="auto">
          <a:xfrm>
            <a:off x="7056438" y="4754563"/>
            <a:ext cx="46037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60920" name="Oval 24"/>
          <p:cNvSpPr>
            <a:spLocks noChangeArrowheads="1"/>
          </p:cNvSpPr>
          <p:nvPr/>
        </p:nvSpPr>
        <p:spPr bwMode="auto">
          <a:xfrm>
            <a:off x="7175500" y="4602163"/>
            <a:ext cx="46038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60921" name="Oval 25"/>
          <p:cNvSpPr>
            <a:spLocks noChangeArrowheads="1"/>
          </p:cNvSpPr>
          <p:nvPr/>
        </p:nvSpPr>
        <p:spPr bwMode="auto">
          <a:xfrm>
            <a:off x="6627813" y="4449763"/>
            <a:ext cx="46037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60922" name="Oval 26"/>
          <p:cNvSpPr>
            <a:spLocks noChangeArrowheads="1"/>
          </p:cNvSpPr>
          <p:nvPr/>
        </p:nvSpPr>
        <p:spPr bwMode="auto">
          <a:xfrm>
            <a:off x="6737350" y="4754563"/>
            <a:ext cx="46038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60923" name="AutoShape 27"/>
          <p:cNvSpPr>
            <a:spLocks noChangeArrowheads="1"/>
          </p:cNvSpPr>
          <p:nvPr/>
        </p:nvSpPr>
        <p:spPr bwMode="auto">
          <a:xfrm flipH="1" flipV="1">
            <a:off x="7670800" y="3403950"/>
            <a:ext cx="596900" cy="9017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60924" name="AutoShape 28"/>
          <p:cNvSpPr>
            <a:spLocks noChangeArrowheads="1"/>
          </p:cNvSpPr>
          <p:nvPr/>
        </p:nvSpPr>
        <p:spPr bwMode="auto">
          <a:xfrm rot="885627">
            <a:off x="4940300" y="3611563"/>
            <a:ext cx="990600" cy="449262"/>
          </a:xfrm>
          <a:prstGeom prst="leftArrow">
            <a:avLst>
              <a:gd name="adj1" fmla="val 50000"/>
              <a:gd name="adj2" fmla="val 55124"/>
            </a:avLst>
          </a:prstGeom>
          <a:solidFill>
            <a:srgbClr val="FF9933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60925" name="AutoShape 29"/>
          <p:cNvSpPr>
            <a:spLocks noChangeArrowheads="1"/>
          </p:cNvSpPr>
          <p:nvPr/>
        </p:nvSpPr>
        <p:spPr bwMode="auto">
          <a:xfrm rot="-702428">
            <a:off x="4918075" y="4752975"/>
            <a:ext cx="990600" cy="425450"/>
          </a:xfrm>
          <a:prstGeom prst="leftArrow">
            <a:avLst>
              <a:gd name="adj1" fmla="val 50000"/>
              <a:gd name="adj2" fmla="val 58209"/>
            </a:avLst>
          </a:prstGeom>
          <a:solidFill>
            <a:srgbClr val="FF9933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60926" name="AutoShape 30"/>
          <p:cNvSpPr>
            <a:spLocks noChangeArrowheads="1"/>
          </p:cNvSpPr>
          <p:nvPr/>
        </p:nvSpPr>
        <p:spPr bwMode="auto">
          <a:xfrm>
            <a:off x="4800600" y="4229100"/>
            <a:ext cx="965200" cy="419100"/>
          </a:xfrm>
          <a:prstGeom prst="leftArrow">
            <a:avLst>
              <a:gd name="adj1" fmla="val 50000"/>
              <a:gd name="adj2" fmla="val 57576"/>
            </a:avLst>
          </a:prstGeom>
          <a:solidFill>
            <a:srgbClr val="FF9933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016033" y="6549264"/>
            <a:ext cx="3991554" cy="16076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r" eaLnBrk="0" hangingPunct="0">
              <a:lnSpc>
                <a:spcPts val="18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Предоставлено: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TELVENT</a:t>
            </a:r>
            <a:r>
              <a:rPr lang="ru-RU" sz="1400" dirty="0" smtClean="0"/>
              <a:t>.</a:t>
            </a:r>
            <a:endParaRPr lang="ru-RU" sz="1400" dirty="0"/>
          </a:p>
          <a:p>
            <a:pPr algn="r" eaLnBrk="0" hangingPunct="0">
              <a:lnSpc>
                <a:spcPts val="1800"/>
              </a:lnSpc>
            </a:pPr>
            <a:endParaRPr lang="ru-RU" sz="14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72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22376"/>
            <a:ext cx="7315200" cy="447205"/>
          </a:xfrm>
        </p:spPr>
        <p:txBody>
          <a:bodyPr/>
          <a:lstStyle/>
          <a:p>
            <a:pPr eaLnBrk="1" hangingPunct="1"/>
            <a:r>
              <a:rPr lang="en-US" altLang="en-US" sz="4200" dirty="0"/>
              <a:t>ESRI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en-US" sz="2800" dirty="0">
                <a:latin typeface="Century Gothic" pitchFamily="34" charset="0"/>
              </a:rPr>
              <a:t>Боле</a:t>
            </a:r>
            <a:r>
              <a:rPr lang="en-US" altLang="en-US" sz="2800" dirty="0">
                <a:latin typeface="Century Gothic" pitchFamily="34" charset="0"/>
              </a:rPr>
              <a:t>е</a:t>
            </a:r>
            <a:r>
              <a:rPr lang="ru-RU" altLang="en-US" sz="2800" dirty="0">
                <a:latin typeface="Century Gothic" pitchFamily="34" charset="0"/>
              </a:rPr>
              <a:t> </a:t>
            </a:r>
            <a:r>
              <a:rPr lang="en-US" altLang="en-US" sz="2800" dirty="0" smtClean="0">
                <a:latin typeface="Century Gothic" pitchFamily="34" charset="0"/>
              </a:rPr>
              <a:t>40 </a:t>
            </a:r>
            <a:r>
              <a:rPr lang="ru-RU" altLang="en-US" sz="2800" dirty="0" smtClean="0">
                <a:latin typeface="Century Gothic" pitchFamily="34" charset="0"/>
              </a:rPr>
              <a:t>лет </a:t>
            </a:r>
            <a:r>
              <a:rPr lang="ru-RU" altLang="en-US" sz="2800" dirty="0">
                <a:latin typeface="Century Gothic" pitchFamily="34" charset="0"/>
              </a:rPr>
              <a:t>на рынке</a:t>
            </a:r>
            <a:r>
              <a:rPr lang="en-US" altLang="en-US" sz="2800" dirty="0">
                <a:latin typeface="Century Gothic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en-US" sz="2800" dirty="0" smtClean="0">
                <a:latin typeface="Century Gothic" pitchFamily="34" charset="0"/>
              </a:rPr>
              <a:t>Оборот </a:t>
            </a:r>
            <a:r>
              <a:rPr lang="ru-RU" altLang="en-US" sz="2800" dirty="0">
                <a:latin typeface="Century Gothic" pitchFamily="34" charset="0"/>
              </a:rPr>
              <a:t>в </a:t>
            </a:r>
            <a:r>
              <a:rPr lang="en-US" altLang="en-US" sz="2800" dirty="0" smtClean="0">
                <a:latin typeface="Century Gothic" pitchFamily="34" charset="0"/>
              </a:rPr>
              <a:t>20</a:t>
            </a:r>
            <a:r>
              <a:rPr lang="ru-RU" altLang="en-US" sz="2800" dirty="0" smtClean="0">
                <a:latin typeface="Century Gothic" pitchFamily="34" charset="0"/>
              </a:rPr>
              <a:t>10 </a:t>
            </a:r>
            <a:r>
              <a:rPr lang="ru-RU" altLang="en-US" sz="2800" dirty="0">
                <a:latin typeface="Century Gothic" pitchFamily="34" charset="0"/>
              </a:rPr>
              <a:t>- </a:t>
            </a:r>
            <a:r>
              <a:rPr lang="en-US" altLang="en-US" sz="2800" dirty="0" smtClean="0">
                <a:latin typeface="Century Gothic" pitchFamily="34" charset="0"/>
              </a:rPr>
              <a:t>$</a:t>
            </a:r>
            <a:r>
              <a:rPr lang="ru-RU" altLang="en-US" sz="2800" dirty="0" smtClean="0">
                <a:latin typeface="Century Gothic" pitchFamily="34" charset="0"/>
              </a:rPr>
              <a:t> 0.9 млрд.</a:t>
            </a:r>
            <a:endParaRPr lang="en-US" altLang="en-US" sz="2800" dirty="0">
              <a:latin typeface="Century Gothic" pitchFamily="34" charset="0"/>
            </a:endParaRPr>
          </a:p>
          <a:p>
            <a:pPr eaLnBrk="1" hangingPunct="1"/>
            <a:r>
              <a:rPr lang="ru-RU" altLang="en-US" sz="2800" dirty="0" smtClean="0">
                <a:latin typeface="Century Gothic" pitchFamily="34" charset="0"/>
              </a:rPr>
              <a:t>Компания в </a:t>
            </a:r>
            <a:r>
              <a:rPr lang="ru-RU" altLang="en-US" sz="2800" dirty="0">
                <a:latin typeface="Century Gothic" pitchFamily="34" charset="0"/>
              </a:rPr>
              <a:t>частном владении</a:t>
            </a:r>
            <a:endParaRPr lang="en-US" altLang="en-US" sz="2800" dirty="0">
              <a:latin typeface="Century Gothic" pitchFamily="34" charset="0"/>
            </a:endParaRPr>
          </a:p>
          <a:p>
            <a:pPr eaLnBrk="1" hangingPunct="1"/>
            <a:r>
              <a:rPr lang="ru-RU" altLang="en-US" sz="2800" dirty="0">
                <a:latin typeface="Century Gothic" pitchFamily="34" charset="0"/>
              </a:rPr>
              <a:t>Нуле</a:t>
            </a:r>
            <a:r>
              <a:rPr lang="en-US" altLang="en-US" sz="2800" dirty="0">
                <a:latin typeface="Century Gothic" pitchFamily="34" charset="0"/>
              </a:rPr>
              <a:t>в</a:t>
            </a:r>
            <a:r>
              <a:rPr lang="ru-RU" altLang="en-US" sz="2800" dirty="0">
                <a:latin typeface="Century Gothic" pitchFamily="34" charset="0"/>
              </a:rPr>
              <a:t>ой долг</a:t>
            </a:r>
            <a:endParaRPr lang="en-US" altLang="en-US" sz="2800" dirty="0">
              <a:latin typeface="Century Gothic" pitchFamily="34" charset="0"/>
            </a:endParaRPr>
          </a:p>
          <a:p>
            <a:pPr eaLnBrk="1" hangingPunct="1"/>
            <a:r>
              <a:rPr lang="ru-RU" altLang="en-US" sz="2800" dirty="0">
                <a:latin typeface="Century Gothic" pitchFamily="34" charset="0"/>
              </a:rPr>
              <a:t>Среднегодовой </a:t>
            </a:r>
            <a:r>
              <a:rPr lang="en-US" altLang="en-US" sz="2800" dirty="0">
                <a:latin typeface="Century Gothic" pitchFamily="34" charset="0"/>
              </a:rPr>
              <a:t>п</a:t>
            </a:r>
            <a:r>
              <a:rPr lang="ru-RU" altLang="en-US" sz="2800" dirty="0" err="1">
                <a:latin typeface="Century Gothic" pitchFamily="34" charset="0"/>
              </a:rPr>
              <a:t>рирост</a:t>
            </a:r>
            <a:r>
              <a:rPr lang="ru-RU" altLang="en-US" sz="2800" dirty="0">
                <a:latin typeface="Century Gothic" pitchFamily="34" charset="0"/>
              </a:rPr>
              <a:t> -</a:t>
            </a:r>
            <a:r>
              <a:rPr lang="en-US" altLang="en-US" sz="2800" dirty="0">
                <a:latin typeface="Century Gothic" pitchFamily="34" charset="0"/>
              </a:rPr>
              <a:t> 20%</a:t>
            </a:r>
          </a:p>
          <a:p>
            <a:r>
              <a:rPr lang="ru-RU" altLang="en-US" sz="2800" dirty="0">
                <a:latin typeface="Century Gothic" pitchFamily="34" charset="0"/>
              </a:rPr>
              <a:t>Мировой лидер рынка ГИС </a:t>
            </a:r>
            <a:r>
              <a:rPr lang="ru-RU" altLang="en-US" sz="2800" dirty="0">
                <a:solidFill>
                  <a:srgbClr val="FFFF00"/>
                </a:solidFill>
                <a:latin typeface="Century Gothic" pitchFamily="34" charset="0"/>
              </a:rPr>
              <a:t>(</a:t>
            </a:r>
            <a:r>
              <a:rPr lang="ru-RU" altLang="en-US" sz="2800" dirty="0" err="1">
                <a:solidFill>
                  <a:srgbClr val="FFFF00"/>
                </a:solidFill>
                <a:latin typeface="Century Gothic" pitchFamily="34" charset="0"/>
              </a:rPr>
              <a:t>Daratech</a:t>
            </a:r>
            <a:r>
              <a:rPr lang="ru-RU" altLang="en-US" sz="2800" dirty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ru-RU" altLang="en-US" sz="2800" dirty="0" err="1">
                <a:solidFill>
                  <a:srgbClr val="FFFF00"/>
                </a:solidFill>
                <a:latin typeface="Century Gothic" pitchFamily="34" charset="0"/>
              </a:rPr>
              <a:t>Gartner</a:t>
            </a:r>
            <a:r>
              <a:rPr lang="ru-RU" altLang="en-US" sz="2800" dirty="0" smtClean="0">
                <a:solidFill>
                  <a:srgbClr val="FFFF00"/>
                </a:solidFill>
                <a:latin typeface="Century Gothic" pitchFamily="34" charset="0"/>
              </a:rPr>
              <a:t>)</a:t>
            </a:r>
          </a:p>
          <a:p>
            <a:r>
              <a:rPr lang="en-US" altLang="en-US" sz="2800" dirty="0" smtClean="0">
                <a:latin typeface="Century Gothic" pitchFamily="34" charset="0"/>
              </a:rPr>
              <a:t>350</a:t>
            </a:r>
            <a:r>
              <a:rPr lang="ru-RU" altLang="en-US" sz="2800" dirty="0" smtClean="0">
                <a:latin typeface="Century Gothic" pitchFamily="34" charset="0"/>
              </a:rPr>
              <a:t> </a:t>
            </a:r>
            <a:r>
              <a:rPr lang="en-US" altLang="en-US" sz="2800" dirty="0">
                <a:latin typeface="Century Gothic" pitchFamily="34" charset="0"/>
              </a:rPr>
              <a:t>000 </a:t>
            </a:r>
            <a:r>
              <a:rPr lang="ru-RU" altLang="en-US" sz="2800" dirty="0">
                <a:latin typeface="Century Gothic" pitchFamily="34" charset="0"/>
              </a:rPr>
              <a:t>клиентов </a:t>
            </a:r>
          </a:p>
          <a:p>
            <a:pPr eaLnBrk="1" hangingPunct="1"/>
            <a:r>
              <a:rPr lang="ru-RU" altLang="en-US" sz="2800" dirty="0">
                <a:latin typeface="Century Gothic" pitchFamily="34" charset="0"/>
              </a:rPr>
              <a:t>Более миллиона пользователей</a:t>
            </a:r>
            <a:endParaRPr lang="en-US" altLang="en-US" sz="2800" dirty="0">
              <a:latin typeface="Century Gothic" pitchFamily="34" charset="0"/>
            </a:endParaRPr>
          </a:p>
        </p:txBody>
      </p:sp>
      <p:pic>
        <p:nvPicPr>
          <p:cNvPr id="5" name="Picture 3" descr="esri logo_ppt_520px.png"/>
          <p:cNvPicPr>
            <a:picLocks noChangeAspect="1"/>
          </p:cNvPicPr>
          <p:nvPr/>
        </p:nvPicPr>
        <p:blipFill>
          <a:blip r:embed="rId3"/>
          <a:srcRect r="-11670" b="12287"/>
          <a:stretch>
            <a:fillRect/>
          </a:stretch>
        </p:blipFill>
        <p:spPr>
          <a:xfrm>
            <a:off x="6700838" y="-243569"/>
            <a:ext cx="2794036" cy="16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4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YourWork_GISAction_4x3"/>
          <p:cNvPicPr>
            <a:picLocks noChangeAspect="1" noChangeArrowheads="1"/>
          </p:cNvPicPr>
          <p:nvPr/>
        </p:nvPicPr>
        <p:blipFill>
          <a:blip r:embed="rId2">
            <a:alphaModFix/>
          </a:blip>
          <a:srcRect b="2963"/>
          <a:stretch>
            <a:fillRect/>
          </a:stretch>
        </p:blipFill>
        <p:spPr bwMode="auto">
          <a:xfrm>
            <a:off x="0" y="203200"/>
            <a:ext cx="9144018" cy="66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Корпоративная платформа </a:t>
            </a:r>
            <a:r>
              <a:rPr lang="en-US" dirty="0" smtClean="0"/>
              <a:t>ArcGIS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057" y="1243584"/>
            <a:ext cx="8635041" cy="347472"/>
          </a:xfrm>
        </p:spPr>
        <p:txBody>
          <a:bodyPr/>
          <a:lstStyle/>
          <a:p>
            <a:r>
              <a:rPr lang="ru-RU" dirty="0" smtClean="0"/>
              <a:t>Ситуационный анализ</a:t>
            </a:r>
            <a:r>
              <a:rPr lang="en-US" dirty="0" smtClean="0"/>
              <a:t>, </a:t>
            </a:r>
            <a:r>
              <a:rPr lang="ru-RU" dirty="0" smtClean="0"/>
              <a:t>контроль ресурсов</a:t>
            </a:r>
            <a:r>
              <a:rPr lang="en-US" dirty="0" smtClean="0"/>
              <a:t>, </a:t>
            </a:r>
            <a:r>
              <a:rPr lang="ru-RU" dirty="0" smtClean="0"/>
              <a:t>эффективность, принятие решений, обмен знаниями 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Денис Савицкий,</a:t>
            </a:r>
          </a:p>
          <a:p>
            <a:r>
              <a:rPr lang="ru-RU" dirty="0"/>
              <a:t>в</a:t>
            </a:r>
            <a:r>
              <a:rPr lang="ru-RU" dirty="0" smtClean="0"/>
              <a:t>едущий эксперт департамента продаж.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dsavitskiy@esri-cis.ru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6082" name="Picture 2" descr="\\noi\Market\WORK\LOGO\Dataplus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99" y="5418334"/>
            <a:ext cx="866232" cy="937725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\\noi\Market\WORK\LOGO\esri-cis_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108" y="5690827"/>
            <a:ext cx="2541182" cy="605043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83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IS (1.6) 2009(047-112-049-122)-003bl"/>
          <p:cNvPicPr/>
          <p:nvPr/>
        </p:nvPicPr>
        <p:blipFill rotWithShape="1">
          <a:blip r:embed="rId3" cstate="print"/>
          <a:srcRect l="9872" r="4196" b="4501"/>
          <a:stretch/>
        </p:blipFill>
        <p:spPr bwMode="auto">
          <a:xfrm>
            <a:off x="4837814" y="1247865"/>
            <a:ext cx="4072270" cy="33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Мировой рынок ГИС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00287" y="4621925"/>
            <a:ext cx="2285285" cy="2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FFFF00"/>
                </a:solidFill>
                <a:latin typeface="Times New Roman" pitchFamily="18" charset="0"/>
              </a:rPr>
              <a:t>Source:   </a:t>
            </a:r>
            <a:r>
              <a:rPr lang="en-US" sz="1000" dirty="0" err="1">
                <a:solidFill>
                  <a:srgbClr val="FFFF00"/>
                </a:solidFill>
                <a:latin typeface="Times New Roman" pitchFamily="18" charset="0"/>
              </a:rPr>
              <a:t>Daratech</a:t>
            </a:r>
            <a:r>
              <a:rPr lang="en-US" sz="1000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1000" dirty="0" err="1">
                <a:solidFill>
                  <a:srgbClr val="FFFF00"/>
                </a:solidFill>
                <a:latin typeface="Times New Roman" pitchFamily="18" charset="0"/>
              </a:rPr>
              <a:t>Inc</a:t>
            </a:r>
            <a:r>
              <a:rPr lang="en-US" sz="1000" dirty="0">
                <a:solidFill>
                  <a:srgbClr val="FFFF00"/>
                </a:solidFill>
                <a:latin typeface="Times New Roman" pitchFamily="18" charset="0"/>
              </a:rPr>
              <a:t>, Cambridge, MA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37814" y="4621924"/>
            <a:ext cx="1753291" cy="2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FFFF00"/>
                </a:solidFill>
                <a:latin typeface="Times New Roman" pitchFamily="18" charset="0"/>
              </a:rPr>
              <a:t>Copyright </a:t>
            </a:r>
            <a:r>
              <a:rPr lang="en-US" sz="1000" dirty="0" err="1" smtClean="0">
                <a:solidFill>
                  <a:srgbClr val="FFFF00"/>
                </a:solidFill>
                <a:latin typeface="Times New Roman" pitchFamily="18" charset="0"/>
              </a:rPr>
              <a:t>Daratech</a:t>
            </a:r>
            <a:r>
              <a:rPr lang="en-US" sz="1000" dirty="0">
                <a:solidFill>
                  <a:srgbClr val="FFFF00"/>
                </a:solidFill>
                <a:latin typeface="Times New Roman" pitchFamily="18" charset="0"/>
              </a:rPr>
              <a:t>, Inc.</a:t>
            </a:r>
          </a:p>
        </p:txBody>
      </p:sp>
      <p:graphicFrame>
        <p:nvGraphicFramePr>
          <p:cNvPr id="7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693609"/>
              </p:ext>
            </p:extLst>
          </p:nvPr>
        </p:nvGraphicFramePr>
        <p:xfrm>
          <a:off x="106325" y="1247865"/>
          <a:ext cx="4151878" cy="310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5" cstate="print"/>
          <a:srcRect l="4621" t="12889" r="11530" b="25005"/>
          <a:stretch/>
        </p:blipFill>
        <p:spPr bwMode="auto">
          <a:xfrm>
            <a:off x="4207921" y="4900167"/>
            <a:ext cx="4702163" cy="170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39896" y="6603821"/>
            <a:ext cx="2285285" cy="2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FFFF00"/>
                </a:solidFill>
                <a:latin typeface="Times New Roman" pitchFamily="18" charset="0"/>
              </a:rPr>
              <a:t>Source:   </a:t>
            </a:r>
            <a:r>
              <a:rPr lang="en-US" sz="1000" dirty="0" smtClean="0">
                <a:solidFill>
                  <a:srgbClr val="FFFF00"/>
                </a:solidFill>
                <a:latin typeface="Times New Roman" pitchFamily="18" charset="0"/>
              </a:rPr>
              <a:t>Gartner (January 2009)</a:t>
            </a:r>
            <a:endParaRPr lang="en-US" sz="1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1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ESRI</a:t>
            </a:r>
            <a:r>
              <a:rPr lang="ru-RU" dirty="0" smtClean="0"/>
              <a:t> в энергетическом секторе РФ и СНГ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/>
              <a:t>Федеральная Сетевая Компания</a:t>
            </a:r>
          </a:p>
          <a:p>
            <a:r>
              <a:rPr lang="ru-RU" dirty="0"/>
              <a:t>Лукойл</a:t>
            </a:r>
          </a:p>
          <a:p>
            <a:r>
              <a:rPr lang="ru-RU" dirty="0" smtClean="0"/>
              <a:t>Минэнерго</a:t>
            </a:r>
            <a:endParaRPr lang="ru-RU" dirty="0"/>
          </a:p>
          <a:p>
            <a:r>
              <a:rPr lang="ru-RU" dirty="0"/>
              <a:t>ТНК-</a:t>
            </a:r>
            <a:r>
              <a:rPr lang="en-US" dirty="0"/>
              <a:t>BP</a:t>
            </a:r>
          </a:p>
          <a:p>
            <a:r>
              <a:rPr lang="ru-RU" dirty="0"/>
              <a:t>МОСГАЗ</a:t>
            </a:r>
          </a:p>
          <a:p>
            <a:r>
              <a:rPr lang="ru-RU" dirty="0" err="1"/>
              <a:t>Башнефть</a:t>
            </a:r>
            <a:endParaRPr lang="ru-RU" dirty="0"/>
          </a:p>
          <a:p>
            <a:r>
              <a:rPr lang="ru-RU" dirty="0" smtClean="0"/>
              <a:t>Роснефть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ENI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МРСК-Сибирь</a:t>
            </a:r>
          </a:p>
          <a:p>
            <a:r>
              <a:rPr lang="ru-RU" dirty="0"/>
              <a:t>МОЭСК</a:t>
            </a:r>
          </a:p>
          <a:p>
            <a:r>
              <a:rPr lang="ru-RU" dirty="0" smtClean="0"/>
              <a:t>Татнефть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Газпромнефть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Газпром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добыча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Ямбург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Сургутнефтегаз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Shtokman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Development AG</a:t>
            </a:r>
            <a:endParaRPr lang="ru-RU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dirty="0" err="1"/>
              <a:t>КазМунайГаз</a:t>
            </a:r>
            <a:endParaRPr lang="en-US" dirty="0"/>
          </a:p>
          <a:p>
            <a:r>
              <a:rPr lang="en-US" dirty="0" err="1"/>
              <a:t>Agip</a:t>
            </a:r>
            <a:r>
              <a:rPr lang="en-US" dirty="0"/>
              <a:t> KCO</a:t>
            </a:r>
          </a:p>
          <a:p>
            <a:r>
              <a:rPr lang="ru-RU" dirty="0" smtClean="0"/>
              <a:t>и множество других …..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SG_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4" y="5149880"/>
            <a:ext cx="237648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3872" y="744279"/>
            <a:ext cx="6907017" cy="30834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ru-RU" sz="1600" b="1" dirty="0">
                <a:solidFill>
                  <a:srgbClr val="FFFF00"/>
                </a:solidFill>
              </a:rPr>
              <a:t>Организации, 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владеющие продуктами </a:t>
            </a:r>
            <a:r>
              <a:rPr lang="en-US" sz="1600" b="1" dirty="0" smtClean="0">
                <a:solidFill>
                  <a:srgbClr val="FFFF00"/>
                </a:solidFill>
              </a:rPr>
              <a:t>ESRI:</a:t>
            </a:r>
            <a:endParaRPr lang="ru-RU" sz="1600" b="1" dirty="0">
              <a:solidFill>
                <a:srgbClr val="FFFF00"/>
              </a:solidFill>
            </a:endParaRPr>
          </a:p>
          <a:p>
            <a:pPr algn="l" eaLnBrk="0" hangingPunct="0">
              <a:lnSpc>
                <a:spcPts val="1800"/>
              </a:lnSpc>
            </a:pPr>
            <a:endParaRPr lang="ru-RU" sz="14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101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Поддержка международных стандартов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PODS</a:t>
            </a:r>
            <a:endParaRPr lang="ru-RU" dirty="0" smtClean="0"/>
          </a:p>
          <a:p>
            <a:r>
              <a:rPr lang="en-US" dirty="0" smtClean="0"/>
              <a:t>OGC</a:t>
            </a:r>
            <a:endParaRPr lang="ru-RU" dirty="0" smtClean="0"/>
          </a:p>
          <a:p>
            <a:r>
              <a:rPr lang="en-US" dirty="0" err="1"/>
              <a:t>MultiSpeak</a:t>
            </a:r>
            <a:r>
              <a:rPr lang="en-US" dirty="0"/>
              <a:t>  </a:t>
            </a:r>
            <a:r>
              <a:rPr lang="ru-RU" dirty="0"/>
              <a:t>и </a:t>
            </a:r>
            <a:r>
              <a:rPr lang="en-US" dirty="0"/>
              <a:t>CIM </a:t>
            </a:r>
            <a:endParaRPr lang="ru-RU" dirty="0"/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106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t0.gstatic.com/images?q=tbn:ANd9GcQRsesvblvzZyBpDgenn7H_jUFYwAAO7-bXu9VACIecwsLoEb1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40" y="4049293"/>
            <a:ext cx="10382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9" y="1497841"/>
            <a:ext cx="935069" cy="19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Dell Corporate Hardw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91" y="5317823"/>
            <a:ext cx="1181519" cy="6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Trim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0" y="5742960"/>
            <a:ext cx="1109478" cy="6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мире и на территории РФ</a:t>
            </a:r>
            <a:endParaRPr lang="ru-RU" dirty="0"/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00" dirty="0"/>
              <a:t>http://www.esri.com/partners</a:t>
            </a:r>
            <a:r>
              <a:rPr lang="en-US" sz="1000" dirty="0" smtClean="0"/>
              <a:t>/</a:t>
            </a:r>
            <a:endParaRPr lang="en-US" sz="1000" dirty="0"/>
          </a:p>
        </p:txBody>
      </p:sp>
      <p:pic>
        <p:nvPicPr>
          <p:cNvPr id="12" name="Рисунок 11" descr="TelVent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43" y="5146338"/>
            <a:ext cx="197167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fsk_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48" y="2434813"/>
            <a:ext cx="4103687" cy="636587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44" y="1444004"/>
            <a:ext cx="1800225" cy="765175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РКСС_лого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470" y="2338547"/>
            <a:ext cx="1082675" cy="10080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5122" name="Picture 2" descr="http://www.microsoft.com/presspass/images/gallery/logos/web/mslogo-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92" y="5839711"/>
            <a:ext cx="1789440" cy="2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ibmcafe.com/wp-content/uploads/2010/07/IBM_LOGO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16" y="4995443"/>
            <a:ext cx="1322357" cy="6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EMC Documentu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2" y="4564871"/>
            <a:ext cx="15811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DigitalGlob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18" y="3290833"/>
            <a:ext cx="16954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uawei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8" y="2663267"/>
            <a:ext cx="1081088" cy="10795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5131" name="Picture 11" descr="Sun Microsystems corporate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24" y="3571359"/>
            <a:ext cx="1124379" cy="6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ewlett-Packard and Esri Corporate Hardware Partner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72" y="4516803"/>
            <a:ext cx="1109478" cy="62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at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74" y="2362580"/>
            <a:ext cx="8572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Citrix System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68" y="1790078"/>
            <a:ext cx="952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http://www.bialamusic.com/image/amazon_logo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31" y="3224274"/>
            <a:ext cx="1448938" cy="6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NavTeq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20" y="3917458"/>
            <a:ext cx="11906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http://assets.max.adobe.com/images/sap_logo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19" y="4331508"/>
            <a:ext cx="9334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\\noi\Market\WORK\LOGO\Datapluslogo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918" y="975141"/>
            <a:ext cx="866232" cy="9377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RCHIBUS, Inc.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91" y="3772039"/>
            <a:ext cx="1940761" cy="44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penbaysolutions.com/themes/pbs/logo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24" y="4109123"/>
            <a:ext cx="2472688" cy="68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60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728" y="337374"/>
            <a:ext cx="8354590" cy="718649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ГИС</a:t>
            </a:r>
            <a:r>
              <a:rPr lang="en-US" dirty="0" smtClean="0"/>
              <a:t> </a:t>
            </a:r>
            <a:r>
              <a:rPr lang="ru-RU" dirty="0" smtClean="0"/>
              <a:t>чрезвычайно полезна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600" i="1" dirty="0">
                <a:solidFill>
                  <a:srgbClr val="FFFF66"/>
                </a:solidFill>
              </a:rPr>
              <a:t>Как база для управления деятельностью </a:t>
            </a:r>
            <a:r>
              <a:rPr lang="ru-RU" sz="1600" i="1" dirty="0" smtClean="0">
                <a:solidFill>
                  <a:srgbClr val="FFFF66"/>
                </a:solidFill>
              </a:rPr>
              <a:t>человека и как база для накопления корпоративных знаний</a:t>
            </a:r>
            <a:endParaRPr lang="en-US" sz="1600" i="1" dirty="0">
              <a:solidFill>
                <a:srgbClr val="FFFF66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70" y="4907178"/>
            <a:ext cx="1779033" cy="171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 rot="-3720317">
            <a:off x="1575967" y="2152358"/>
            <a:ext cx="2361068" cy="3782589"/>
          </a:xfrm>
          <a:custGeom>
            <a:avLst/>
            <a:gdLst>
              <a:gd name="T0" fmla="*/ 1300585 w 21600"/>
              <a:gd name="T1" fmla="*/ 0 h 21600"/>
              <a:gd name="T2" fmla="*/ 124724 w 21600"/>
              <a:gd name="T3" fmla="*/ 2099469 h 21600"/>
              <a:gd name="T4" fmla="*/ 1301795 w 21600"/>
              <a:gd name="T5" fmla="*/ 401037 h 21600"/>
              <a:gd name="T6" fmla="*/ 2939532 w 21600"/>
              <a:gd name="T7" fmla="*/ 2075947 h 21600"/>
              <a:gd name="T8" fmla="*/ 2492294 w 21600"/>
              <a:gd name="T9" fmla="*/ 2807844 h 21600"/>
              <a:gd name="T10" fmla="*/ 2036708 w 21600"/>
              <a:gd name="T11" fmla="*/ 208897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536" y="10722"/>
                </a:moveTo>
                <a:cubicBezTo>
                  <a:pt x="19493" y="5927"/>
                  <a:pt x="15594" y="2063"/>
                  <a:pt x="10800" y="2063"/>
                </a:cubicBezTo>
                <a:cubicBezTo>
                  <a:pt x="5974" y="2063"/>
                  <a:pt x="2063" y="5974"/>
                  <a:pt x="2063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27" y="0"/>
                  <a:pt x="21546" y="4776"/>
                  <a:pt x="21599" y="10703"/>
                </a:cubicBezTo>
                <a:lnTo>
                  <a:pt x="24299" y="10679"/>
                </a:lnTo>
                <a:lnTo>
                  <a:pt x="20602" y="14444"/>
                </a:lnTo>
                <a:lnTo>
                  <a:pt x="16836" y="10746"/>
                </a:lnTo>
                <a:lnTo>
                  <a:pt x="19536" y="10722"/>
                </a:lnTo>
                <a:close/>
              </a:path>
            </a:pathLst>
          </a:custGeom>
          <a:gradFill rotWithShape="0">
            <a:gsLst>
              <a:gs pos="0">
                <a:srgbClr val="DA911D"/>
              </a:gs>
              <a:gs pos="50000">
                <a:srgbClr val="F7D85B"/>
              </a:gs>
              <a:gs pos="100000">
                <a:srgbClr val="DA911D"/>
              </a:gs>
            </a:gsLst>
            <a:lin ang="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82479" tIns="41239" rIns="82479" bIns="41239" anchor="ctr"/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53" y="4525621"/>
            <a:ext cx="1753291" cy="143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2968868" y="3010865"/>
            <a:ext cx="1156944" cy="339959"/>
          </a:xfrm>
          <a:prstGeom prst="rect">
            <a:avLst/>
          </a:prstGeom>
          <a:gradFill rotWithShape="1">
            <a:gsLst>
              <a:gs pos="0">
                <a:srgbClr val="336699">
                  <a:alpha val="85001"/>
                </a:srgbClr>
              </a:gs>
              <a:gs pos="50000">
                <a:srgbClr val="336699">
                  <a:gamma/>
                  <a:tint val="73725"/>
                  <a:invGamma/>
                </a:srgbClr>
              </a:gs>
              <a:gs pos="100000">
                <a:srgbClr val="336699">
                  <a:alpha val="85001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algn="ctr" defTabSz="915001" eaLnBrk="0" hangingPunct="0">
              <a:defRPr/>
            </a:pP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Действие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1866269" y="2477258"/>
            <a:ext cx="1172674" cy="588115"/>
          </a:xfrm>
          <a:prstGeom prst="rect">
            <a:avLst/>
          </a:prstGeom>
          <a:gradFill rotWithShape="1">
            <a:gsLst>
              <a:gs pos="0">
                <a:srgbClr val="336699">
                  <a:alpha val="85001"/>
                </a:srgbClr>
              </a:gs>
              <a:gs pos="50000">
                <a:srgbClr val="336699">
                  <a:gamma/>
                  <a:tint val="73725"/>
                  <a:invGamma/>
                </a:srgbClr>
              </a:gs>
              <a:gs pos="100000">
                <a:srgbClr val="336699">
                  <a:alpha val="85001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algn="ctr" defTabSz="915001" eaLnBrk="0" hangingPunct="0">
              <a:defRPr/>
            </a:pP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Принятие</a:t>
            </a:r>
          </a:p>
          <a:p>
            <a:pPr algn="ctr" defTabSz="915001" eaLnBrk="0" hangingPunct="0">
              <a:defRPr/>
            </a:pP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решений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4376" name="Rectangle 8"/>
          <p:cNvSpPr>
            <a:spLocks noChangeArrowheads="1"/>
          </p:cNvSpPr>
          <p:nvPr/>
        </p:nvSpPr>
        <p:spPr bwMode="auto">
          <a:xfrm>
            <a:off x="281728" y="3227463"/>
            <a:ext cx="1841957" cy="339960"/>
          </a:xfrm>
          <a:prstGeom prst="rect">
            <a:avLst/>
          </a:prstGeom>
          <a:gradFill rotWithShape="1">
            <a:gsLst>
              <a:gs pos="0">
                <a:srgbClr val="336699">
                  <a:alpha val="85001"/>
                </a:srgbClr>
              </a:gs>
              <a:gs pos="50000">
                <a:srgbClr val="336699">
                  <a:gamma/>
                  <a:tint val="73725"/>
                  <a:invGamma/>
                </a:srgbClr>
              </a:gs>
              <a:gs pos="100000">
                <a:srgbClr val="336699">
                  <a:alpha val="85001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algn="ctr" defTabSz="915001" eaLnBrk="0" hangingPunct="0">
              <a:defRPr/>
            </a:pP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Моделирование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4377" name="Rectangle 9"/>
          <p:cNvSpPr>
            <a:spLocks noChangeArrowheads="1"/>
          </p:cNvSpPr>
          <p:nvPr/>
        </p:nvSpPr>
        <p:spPr bwMode="auto">
          <a:xfrm>
            <a:off x="699315" y="3682177"/>
            <a:ext cx="930989" cy="339959"/>
          </a:xfrm>
          <a:prstGeom prst="rect">
            <a:avLst/>
          </a:prstGeom>
          <a:gradFill rotWithShape="1">
            <a:gsLst>
              <a:gs pos="0">
                <a:srgbClr val="336699">
                  <a:alpha val="85001"/>
                </a:srgbClr>
              </a:gs>
              <a:gs pos="50000">
                <a:srgbClr val="336699">
                  <a:gamma/>
                  <a:tint val="73725"/>
                  <a:invGamma/>
                </a:srgbClr>
              </a:gs>
              <a:gs pos="100000">
                <a:srgbClr val="336699">
                  <a:alpha val="85001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algn="ctr" defTabSz="915001" eaLnBrk="0" hangingPunct="0">
              <a:defRPr/>
            </a:pP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776540" y="4172751"/>
            <a:ext cx="1314253" cy="339959"/>
          </a:xfrm>
          <a:prstGeom prst="rect">
            <a:avLst/>
          </a:prstGeom>
          <a:gradFill rotWithShape="1">
            <a:gsLst>
              <a:gs pos="0">
                <a:srgbClr val="336699">
                  <a:alpha val="85001"/>
                </a:srgbClr>
              </a:gs>
              <a:gs pos="50000">
                <a:srgbClr val="336699">
                  <a:gamma/>
                  <a:tint val="73725"/>
                  <a:invGamma/>
                </a:srgbClr>
              </a:gs>
              <a:gs pos="100000">
                <a:srgbClr val="336699">
                  <a:alpha val="85001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algn="ctr" defTabSz="915001" eaLnBrk="0" hangingPunct="0">
              <a:defRPr/>
            </a:pP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Измерения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9" name="Text Box 11"/>
          <p:cNvSpPr txBox="1">
            <a:spLocks noChangeArrowheads="1"/>
          </p:cNvSpPr>
          <p:nvPr/>
        </p:nvSpPr>
        <p:spPr bwMode="auto">
          <a:xfrm>
            <a:off x="2714313" y="3436890"/>
            <a:ext cx="1724689" cy="83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>
            <a:spAutoFit/>
          </a:bodyPr>
          <a:lstStyle>
            <a:lvl1pPr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441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44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>
                <a:solidFill>
                  <a:schemeClr val="tx2"/>
                </a:solidFill>
              </a:rPr>
              <a:t>Управляя человеческой деятельностью</a:t>
            </a:r>
            <a:endParaRPr lang="en-US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314380" name="Rectangle 12"/>
          <p:cNvSpPr>
            <a:spLocks noChangeArrowheads="1"/>
          </p:cNvSpPr>
          <p:nvPr/>
        </p:nvSpPr>
        <p:spPr bwMode="auto">
          <a:xfrm>
            <a:off x="224525" y="2752668"/>
            <a:ext cx="1687507" cy="339959"/>
          </a:xfrm>
          <a:prstGeom prst="rect">
            <a:avLst/>
          </a:prstGeom>
          <a:gradFill rotWithShape="1">
            <a:gsLst>
              <a:gs pos="0">
                <a:srgbClr val="336699">
                  <a:alpha val="85001"/>
                </a:srgbClr>
              </a:gs>
              <a:gs pos="50000">
                <a:srgbClr val="336699">
                  <a:gamma/>
                  <a:tint val="73725"/>
                  <a:invGamma/>
                </a:srgbClr>
              </a:gs>
              <a:gs pos="100000">
                <a:srgbClr val="336699">
                  <a:alpha val="85001"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algn="ctr" defTabSz="915001" eaLnBrk="0" hangingPunct="0">
              <a:defRPr/>
            </a:pPr>
            <a:r>
              <a:rPr lang="ru-RU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Планирование</a:t>
            </a:r>
            <a:endParaRPr lang="en-US" sz="1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4381" name="Rectangle 13"/>
          <p:cNvSpPr>
            <a:spLocks noChangeArrowheads="1"/>
          </p:cNvSpPr>
          <p:nvPr/>
        </p:nvSpPr>
        <p:spPr bwMode="auto">
          <a:xfrm>
            <a:off x="264567" y="1770085"/>
            <a:ext cx="4174434" cy="5881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36" tIns="45718" rIns="91436" bIns="45718" anchor="ctr">
            <a:spAutoFit/>
          </a:bodyPr>
          <a:lstStyle/>
          <a:p>
            <a:pPr algn="ctr" defTabSz="915001" eaLnBrk="0" hangingPunct="0">
              <a:defRPr/>
            </a:pPr>
            <a:r>
              <a:rPr lang="en-US" sz="1600" b="1" i="1">
                <a:ea typeface="ＭＳ Ｐゴシック" pitchFamily="34" charset="-128"/>
              </a:rPr>
              <a:t>. . . </a:t>
            </a:r>
            <a:r>
              <a:rPr lang="ru-RU" sz="1600" b="1" i="1"/>
              <a:t>Интегрируя</a:t>
            </a:r>
            <a:r>
              <a:rPr lang="en-US" sz="1600" b="1" i="1">
                <a:ea typeface="ＭＳ Ｐゴシック" pitchFamily="34" charset="-128"/>
              </a:rPr>
              <a:t> </a:t>
            </a:r>
            <a:r>
              <a:rPr lang="ru-RU" sz="1600" b="1" i="1"/>
              <a:t>Информационные</a:t>
            </a:r>
            <a:r>
              <a:rPr lang="en-US" sz="1600" b="1" i="1">
                <a:ea typeface="ＭＳ Ｐゴシック" pitchFamily="34" charset="-128"/>
              </a:rPr>
              <a:t> </a:t>
            </a:r>
            <a:r>
              <a:rPr lang="ru-RU" sz="1600" b="1" i="1"/>
              <a:t>Процессы</a:t>
            </a:r>
            <a:r>
              <a:rPr lang="en-US" sz="1600" b="1" i="1">
                <a:ea typeface="ＭＳ Ｐゴシック" pitchFamily="34" charset="-128"/>
              </a:rPr>
              <a:t> &amp; </a:t>
            </a:r>
            <a:r>
              <a:rPr lang="ru-RU" sz="1600" b="1" i="1"/>
              <a:t>Технологии</a:t>
            </a:r>
            <a:endParaRPr lang="en-US" sz="1600" b="1" i="1"/>
          </a:p>
        </p:txBody>
      </p:sp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5105424" y="1705536"/>
            <a:ext cx="3998534" cy="285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34895" tIns="67448" rIns="134895" bIns="67448">
            <a:spAutoFit/>
          </a:bodyPr>
          <a:lstStyle/>
          <a:p>
            <a:pPr marL="342231" indent="-342231" defTabSz="915001" eaLnBrk="0" hangingPunct="0">
              <a:lnSpc>
                <a:spcPct val="110000"/>
              </a:lnSpc>
              <a:buClr>
                <a:schemeClr val="hlink"/>
              </a:buClr>
              <a:defRPr/>
            </a:pPr>
            <a:r>
              <a:rPr lang="ru-RU" b="1">
                <a:solidFill>
                  <a:srgbClr val="FFFF66"/>
                </a:solidFill>
              </a:rPr>
              <a:t>Обеспечивает</a:t>
            </a:r>
            <a:endParaRPr lang="en-US">
              <a:solidFill>
                <a:srgbClr val="FFFF66"/>
              </a:solidFill>
              <a:ea typeface="ＭＳ Ｐゴシック" pitchFamily="34" charset="-128"/>
            </a:endParaRPr>
          </a:p>
          <a:p>
            <a:pPr marL="342231" indent="-342231" defTabSz="915001" eaLnBrk="0" hangingPunct="0">
              <a:lnSpc>
                <a:spcPct val="11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Осмысление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231" indent="-342231" defTabSz="915001" eaLnBrk="0" hangingPunct="0">
              <a:lnSpc>
                <a:spcPct val="11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Эффективность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231" indent="-342231" defTabSz="915001" eaLnBrk="0" hangingPunct="0">
              <a:lnSpc>
                <a:spcPct val="11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Снижение себестоимости 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  <a:p>
            <a:pPr marL="342231" indent="-342231" defTabSz="915001" eaLnBrk="0" hangingPunct="0">
              <a:lnSpc>
                <a:spcPct val="11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Улучшенное принятие решений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  <a:p>
            <a:pPr marL="342231" indent="-342231" defTabSz="915001" eaLnBrk="0" hangingPunct="0">
              <a:lnSpc>
                <a:spcPct val="11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Лучшее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447" lvl="1" indent="-343662" defTabSz="915001" eaLnBrk="0" hangingPunct="0">
              <a:lnSpc>
                <a:spcPct val="110000"/>
              </a:lnSpc>
              <a:buClr>
                <a:schemeClr val="hlink"/>
              </a:buClr>
              <a:buFontTx/>
              <a:buChar char="–"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Понимание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447" lvl="1" indent="-343662" defTabSz="915001" eaLnBrk="0" hangingPunct="0">
              <a:lnSpc>
                <a:spcPct val="110000"/>
              </a:lnSpc>
              <a:buClr>
                <a:schemeClr val="hlink"/>
              </a:buClr>
              <a:buFontTx/>
              <a:buChar char="–"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Сотрудничество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00447" lvl="1" indent="-343662" defTabSz="915001" eaLnBrk="0" hangingPunct="0">
              <a:lnSpc>
                <a:spcPct val="110000"/>
              </a:lnSpc>
              <a:buClr>
                <a:schemeClr val="hlink"/>
              </a:buClr>
              <a:buFontTx/>
              <a:buChar char="–"/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Согласованность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4383" name="Rectangle 15"/>
          <p:cNvSpPr>
            <a:spLocks noChangeArrowheads="1"/>
          </p:cNvSpPr>
          <p:nvPr/>
        </p:nvSpPr>
        <p:spPr bwMode="auto">
          <a:xfrm>
            <a:off x="4886620" y="5608613"/>
            <a:ext cx="4273111" cy="90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34895" tIns="67448" rIns="134895" bIns="67448">
            <a:spAutoFit/>
          </a:bodyPr>
          <a:lstStyle/>
          <a:p>
            <a:pPr defTabSz="915001">
              <a:defRPr/>
            </a:pPr>
            <a:r>
              <a:rPr lang="en-US" sz="2500" b="1" i="1">
                <a:solidFill>
                  <a:srgbClr val="FFFF66"/>
                </a:solidFill>
                <a:latin typeface="Century Gothic" pitchFamily="34" charset="0"/>
              </a:rPr>
              <a:t>. . . </a:t>
            </a:r>
            <a:r>
              <a:rPr lang="ru-RU" sz="2500" b="1" i="1">
                <a:solidFill>
                  <a:srgbClr val="FFFF66"/>
                </a:solidFill>
                <a:latin typeface="Century Gothic" pitchFamily="34" charset="0"/>
              </a:rPr>
              <a:t>Легко интегрируется</a:t>
            </a:r>
            <a:br>
              <a:rPr lang="ru-RU" sz="2500" b="1" i="1">
                <a:solidFill>
                  <a:srgbClr val="FFFF66"/>
                </a:solidFill>
                <a:latin typeface="Century Gothic" pitchFamily="34" charset="0"/>
              </a:rPr>
            </a:br>
            <a:r>
              <a:rPr lang="ru-RU" sz="2500" b="1" i="1">
                <a:solidFill>
                  <a:srgbClr val="FFFF66"/>
                </a:solidFill>
                <a:latin typeface="Century Gothic" pitchFamily="34" charset="0"/>
              </a:rPr>
              <a:t>в любые системы</a:t>
            </a:r>
            <a:endParaRPr lang="en-US" sz="2500" b="1" i="1">
              <a:solidFill>
                <a:srgbClr val="FFFF6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34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752" y="203758"/>
            <a:ext cx="7315200" cy="484631"/>
          </a:xfrm>
        </p:spPr>
        <p:txBody>
          <a:bodyPr/>
          <a:lstStyle/>
          <a:p>
            <a:r>
              <a:rPr lang="ru-RU" dirty="0" smtClean="0"/>
              <a:t>ГИС и бизнес-процессы предприятия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752" y="724966"/>
            <a:ext cx="7315200" cy="347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2955" y="1371600"/>
            <a:ext cx="3384645" cy="2413591"/>
          </a:xfrm>
        </p:spPr>
        <p:txBody>
          <a:bodyPr/>
          <a:lstStyle/>
          <a:p>
            <a:r>
              <a:rPr lang="ru-RU" sz="1400" dirty="0" smtClean="0"/>
              <a:t>Пример</a:t>
            </a:r>
            <a:r>
              <a:rPr lang="en-US" sz="1400" dirty="0" smtClean="0"/>
              <a:t>:</a:t>
            </a:r>
            <a:r>
              <a:rPr lang="ru-RU" sz="1400" dirty="0"/>
              <a:t>  б</a:t>
            </a:r>
            <a:r>
              <a:rPr lang="ru-RU" sz="1400" dirty="0" smtClean="0"/>
              <a:t>ольшинство процессов коммунального </a:t>
            </a:r>
            <a:r>
              <a:rPr lang="ru-RU" sz="1400" dirty="0"/>
              <a:t>предприятия </a:t>
            </a:r>
            <a:r>
              <a:rPr lang="ru-RU" sz="1400" dirty="0" smtClean="0"/>
              <a:t>включает использование пространственной </a:t>
            </a:r>
            <a:r>
              <a:rPr lang="ru-RU" sz="1400" dirty="0"/>
              <a:t>информации.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53" y="1315960"/>
            <a:ext cx="4440826" cy="428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8" y="2817624"/>
            <a:ext cx="4142186" cy="358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007" y="6549265"/>
            <a:ext cx="3991554" cy="16076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Предоставлено: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CenterPoint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2">
                    <a:lumMod val="50000"/>
                  </a:schemeClr>
                </a:solidFill>
              </a:rPr>
              <a:t>Energy</a:t>
            </a:r>
            <a:r>
              <a:rPr lang="ru-RU" sz="1400" dirty="0"/>
              <a:t>.</a:t>
            </a:r>
          </a:p>
          <a:p>
            <a:pPr eaLnBrk="0" hangingPunct="0">
              <a:lnSpc>
                <a:spcPts val="1800"/>
              </a:lnSpc>
            </a:pPr>
            <a:endParaRPr lang="ru-RU" sz="1400" b="1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529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ounded Rectangle 1"/>
          <p:cNvSpPr>
            <a:spLocks noChangeArrowheads="1"/>
          </p:cNvSpPr>
          <p:nvPr/>
        </p:nvSpPr>
        <p:spPr bwMode="auto">
          <a:xfrm>
            <a:off x="136525" y="5475288"/>
            <a:ext cx="1270000" cy="766486"/>
          </a:xfrm>
          <a:prstGeom prst="roundRect">
            <a:avLst>
              <a:gd name="adj" fmla="val 1500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en-US" sz="1300" dirty="0">
                <a:solidFill>
                  <a:srgbClr val="4D4D4D"/>
                </a:solidFill>
                <a:sym typeface="Gill Sans" charset="0"/>
              </a:rPr>
              <a:t>SCADA</a:t>
            </a:r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6147" name="Rounded Rectangle 2"/>
          <p:cNvSpPr>
            <a:spLocks noChangeArrowheads="1"/>
          </p:cNvSpPr>
          <p:nvPr/>
        </p:nvSpPr>
        <p:spPr bwMode="auto">
          <a:xfrm>
            <a:off x="1646238" y="5475288"/>
            <a:ext cx="1268412" cy="766486"/>
          </a:xfrm>
          <a:prstGeom prst="roundRect">
            <a:avLst>
              <a:gd name="adj" fmla="val 15000"/>
            </a:avLst>
          </a:prstGeom>
          <a:solidFill>
            <a:srgbClr val="DCA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en-US" sz="1300">
                <a:solidFill>
                  <a:srgbClr val="4D4D4D"/>
                </a:solidFill>
                <a:sym typeface="Gill Sans" charset="0"/>
              </a:rPr>
              <a:t>ERP</a:t>
            </a:r>
            <a:endParaRPr lang="ru-RU" sz="1300">
              <a:solidFill>
                <a:schemeClr val="tx2"/>
              </a:solidFill>
            </a:endParaRPr>
          </a:p>
        </p:txBody>
      </p:sp>
      <p:sp>
        <p:nvSpPr>
          <p:cNvPr id="6148" name="Rounded Rectangle 3"/>
          <p:cNvSpPr>
            <a:spLocks noChangeArrowheads="1"/>
          </p:cNvSpPr>
          <p:nvPr/>
        </p:nvSpPr>
        <p:spPr bwMode="auto">
          <a:xfrm>
            <a:off x="3154363" y="5475288"/>
            <a:ext cx="1268412" cy="766486"/>
          </a:xfrm>
          <a:prstGeom prst="roundRect">
            <a:avLst>
              <a:gd name="adj" fmla="val 15000"/>
            </a:avLst>
          </a:prstGeom>
          <a:solidFill>
            <a:srgbClr val="FFBA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en-US" sz="1300">
                <a:solidFill>
                  <a:srgbClr val="4D4D4D"/>
                </a:solidFill>
                <a:sym typeface="Gill Sans" charset="0"/>
              </a:rPr>
              <a:t>OLAP</a:t>
            </a:r>
          </a:p>
        </p:txBody>
      </p:sp>
      <p:sp>
        <p:nvSpPr>
          <p:cNvPr id="6149" name="Rounded Rectangle 4"/>
          <p:cNvSpPr>
            <a:spLocks noChangeArrowheads="1"/>
          </p:cNvSpPr>
          <p:nvPr/>
        </p:nvSpPr>
        <p:spPr bwMode="auto">
          <a:xfrm>
            <a:off x="4664075" y="5475288"/>
            <a:ext cx="1268413" cy="766486"/>
          </a:xfrm>
          <a:prstGeom prst="roundRect">
            <a:avLst>
              <a:gd name="adj" fmla="val 15000"/>
            </a:avLst>
          </a:prstGeom>
          <a:solidFill>
            <a:srgbClr val="94E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ru-RU" sz="1300">
                <a:solidFill>
                  <a:srgbClr val="4D4D4D"/>
                </a:solidFill>
                <a:sym typeface="Gill Sans" charset="0"/>
              </a:rPr>
              <a:t>РСУБД</a:t>
            </a:r>
            <a:endParaRPr lang="en-US" sz="1300">
              <a:solidFill>
                <a:srgbClr val="4D4D4D"/>
              </a:solidFill>
              <a:sym typeface="Gill Sans" charset="0"/>
            </a:endParaRPr>
          </a:p>
        </p:txBody>
      </p:sp>
      <p:sp>
        <p:nvSpPr>
          <p:cNvPr id="6150" name="Rounded Rectangle 5"/>
          <p:cNvSpPr>
            <a:spLocks noChangeArrowheads="1"/>
          </p:cNvSpPr>
          <p:nvPr/>
        </p:nvSpPr>
        <p:spPr bwMode="auto">
          <a:xfrm>
            <a:off x="6159500" y="5475288"/>
            <a:ext cx="1268413" cy="766486"/>
          </a:xfrm>
          <a:prstGeom prst="roundRect">
            <a:avLst>
              <a:gd name="adj" fmla="val 15000"/>
            </a:avLst>
          </a:prstGeom>
          <a:solidFill>
            <a:srgbClr val="AEB0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ru-RU" sz="1300">
                <a:solidFill>
                  <a:srgbClr val="4D4D4D"/>
                </a:solidFill>
                <a:sym typeface="Gill Sans" charset="0"/>
              </a:rPr>
              <a:t>Карты, планы, схемы,</a:t>
            </a:r>
            <a:endParaRPr lang="ru-RU" sz="1300">
              <a:solidFill>
                <a:schemeClr val="tx2"/>
              </a:solidFill>
            </a:endParaRPr>
          </a:p>
          <a:p>
            <a:pPr defTabSz="823913"/>
            <a:r>
              <a:rPr lang="ru-RU" sz="1300">
                <a:solidFill>
                  <a:srgbClr val="4D4D4D"/>
                </a:solidFill>
                <a:sym typeface="Gill Sans" charset="0"/>
              </a:rPr>
              <a:t>ДДЗ</a:t>
            </a:r>
            <a:endParaRPr lang="en-US" sz="1300">
              <a:solidFill>
                <a:srgbClr val="4D4D4D"/>
              </a:solidFill>
              <a:sym typeface="Gill Sans" charset="0"/>
            </a:endParaRPr>
          </a:p>
        </p:txBody>
      </p:sp>
      <p:sp>
        <p:nvSpPr>
          <p:cNvPr id="6151" name="Rounded Rectangle 6"/>
          <p:cNvSpPr>
            <a:spLocks noChangeArrowheads="1"/>
          </p:cNvSpPr>
          <p:nvPr/>
        </p:nvSpPr>
        <p:spPr bwMode="auto">
          <a:xfrm>
            <a:off x="7667625" y="5475288"/>
            <a:ext cx="1268413" cy="766486"/>
          </a:xfrm>
          <a:prstGeom prst="roundRect">
            <a:avLst>
              <a:gd name="adj" fmla="val 15000"/>
            </a:avLst>
          </a:prstGeom>
          <a:solidFill>
            <a:srgbClr val="BEC3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en-US" sz="1300">
                <a:solidFill>
                  <a:srgbClr val="4D4D4D"/>
                </a:solidFill>
                <a:sym typeface="Gill Sans" charset="0"/>
              </a:rPr>
              <a:t>Другая</a:t>
            </a:r>
            <a:endParaRPr lang="ru-RU" sz="1300">
              <a:solidFill>
                <a:schemeClr val="tx2"/>
              </a:solidFill>
            </a:endParaRPr>
          </a:p>
          <a:p>
            <a:pPr defTabSz="823913"/>
            <a:r>
              <a:rPr lang="en-US" sz="1300">
                <a:solidFill>
                  <a:srgbClr val="4D4D4D"/>
                </a:solidFill>
                <a:sym typeface="Gill Sans" charset="0"/>
              </a:rPr>
              <a:t>информация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4441" y="3108325"/>
            <a:ext cx="8610159" cy="1589088"/>
          </a:xfrm>
          <a:prstGeom prst="rect">
            <a:avLst/>
          </a:prstGeom>
          <a:solidFill>
            <a:srgbClr val="9A0B0E"/>
          </a:solidFill>
          <a:ln w="254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dist="12699" dir="5400000"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 defTabSz="823913">
              <a:defRPr/>
            </a:pPr>
            <a:r>
              <a:rPr lang="en-US" sz="23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rPr>
              <a:t>ArcGIS Server</a:t>
            </a:r>
            <a:endParaRPr lang="ru-RU" sz="23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Gill Sans" charset="0"/>
            </a:endParaRPr>
          </a:p>
          <a:p>
            <a:pPr algn="ctr" defTabSz="823913">
              <a:defRPr/>
            </a:pPr>
            <a:r>
              <a:rPr lang="ru-RU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Централизованный ГИС сервер, </a:t>
            </a:r>
            <a:endParaRPr lang="en-US" sz="16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Gill Sans" charset="0"/>
            </a:endParaRPr>
          </a:p>
          <a:p>
            <a:pPr algn="ctr" defTabSz="823913">
              <a:defRPr/>
            </a:pPr>
            <a:r>
              <a:rPr lang="ru-RU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хранение </a:t>
            </a:r>
            <a:r>
              <a:rPr lang="ru-RU" sz="160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гео</a:t>
            </a:r>
            <a:r>
              <a:rPr lang="ru-RU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-</a:t>
            </a:r>
            <a:r>
              <a:rPr lang="ru-RU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данных </a:t>
            </a:r>
            <a:r>
              <a:rPr lang="ru-RU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в СУБД </a:t>
            </a:r>
            <a:r>
              <a:rPr lang="en-US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(Oracle, SQL Server</a:t>
            </a:r>
            <a:r>
              <a:rPr lang="en-US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, </a:t>
            </a:r>
            <a:r>
              <a:rPr lang="en-US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Informix, DB2)</a:t>
            </a:r>
            <a:r>
              <a:rPr lang="ru-RU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 </a:t>
            </a:r>
          </a:p>
          <a:p>
            <a:pPr algn="ctr" defTabSz="823913">
              <a:defRPr/>
            </a:pPr>
            <a:r>
              <a:rPr lang="ru-RU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приложения и сервисы,</a:t>
            </a:r>
          </a:p>
          <a:p>
            <a:pPr algn="ctr" defTabSz="823913">
              <a:defRPr/>
            </a:pPr>
            <a:r>
              <a:rPr lang="ru-RU" sz="16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Gill Sans" charset="0"/>
              </a:rPr>
              <a:t>Ввод, редактирование, анализ.</a:t>
            </a:r>
            <a:endParaRPr lang="en-US" sz="16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Gill Sans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4442" y="90488"/>
            <a:ext cx="8501414" cy="423862"/>
          </a:xfrm>
          <a:prstGeom prst="rect">
            <a:avLst/>
          </a:prstGeom>
          <a:solidFill>
            <a:schemeClr val="accent1">
              <a:alpha val="29803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23913">
              <a:defRPr/>
            </a:pPr>
            <a:r>
              <a:rPr lang="en-US" sz="2300" dirty="0" smtClean="0">
                <a:solidFill>
                  <a:srgbClr val="F6F5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rPr>
              <a:t>ArcGIS – </a:t>
            </a:r>
            <a:r>
              <a:rPr lang="ru-RU" sz="2300" dirty="0" smtClean="0">
                <a:solidFill>
                  <a:srgbClr val="F6F5D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rPr>
              <a:t>как корпоративная платформа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" name="Rectangle 9"/>
          <p:cNvSpPr>
            <a:spLocks noChangeArrowheads="1"/>
          </p:cNvSpPr>
          <p:nvPr/>
        </p:nvSpPr>
        <p:spPr bwMode="auto">
          <a:xfrm>
            <a:off x="0" y="4902200"/>
            <a:ext cx="9132888" cy="423863"/>
          </a:xfrm>
          <a:prstGeom prst="rect">
            <a:avLst/>
          </a:prstGeom>
          <a:solidFill>
            <a:srgbClr val="61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23913"/>
            <a:r>
              <a:rPr lang="en-US" sz="1600" dirty="0" err="1">
                <a:solidFill>
                  <a:srgbClr val="F6F5D7"/>
                </a:solidFill>
                <a:sym typeface="Gill Sans" charset="0"/>
              </a:rPr>
              <a:t>Разнородная</a:t>
            </a:r>
            <a:r>
              <a:rPr lang="en-US" sz="1600" dirty="0">
                <a:solidFill>
                  <a:srgbClr val="F6F5D7"/>
                </a:solidFill>
                <a:sym typeface="Gill Sans" charset="0"/>
              </a:rPr>
              <a:t> </a:t>
            </a:r>
            <a:r>
              <a:rPr lang="en-US" sz="1600" dirty="0" err="1">
                <a:solidFill>
                  <a:srgbClr val="F6F5D7"/>
                </a:solidFill>
                <a:sym typeface="Gill Sans" charset="0"/>
              </a:rPr>
              <a:t>информация</a:t>
            </a:r>
            <a:endParaRPr lang="ru-RU" sz="1600" dirty="0">
              <a:solidFill>
                <a:schemeClr val="tx2"/>
              </a:solidFill>
            </a:endParaRPr>
          </a:p>
        </p:txBody>
      </p:sp>
      <p:grpSp>
        <p:nvGrpSpPr>
          <p:cNvPr id="6155" name="Group 53"/>
          <p:cNvGrpSpPr>
            <a:grpSpLocks/>
          </p:cNvGrpSpPr>
          <p:nvPr/>
        </p:nvGrpSpPr>
        <p:grpSpPr bwMode="auto">
          <a:xfrm>
            <a:off x="7104063" y="766763"/>
            <a:ext cx="1765300" cy="1608137"/>
            <a:chOff x="7104063" y="766763"/>
            <a:chExt cx="1765301" cy="1608137"/>
          </a:xfrm>
        </p:grpSpPr>
        <p:pic>
          <p:nvPicPr>
            <p:cNvPr id="6172" name="Rectangle 686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063" y="993775"/>
              <a:ext cx="1760538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108825" y="766763"/>
              <a:ext cx="1760539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23913">
                <a:defRPr/>
              </a:pPr>
              <a:r>
                <a:rPr lang="ru-RU" sz="1400">
                  <a:solidFill>
                    <a:srgbClr val="E6E6E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sym typeface="Arial" charset="0"/>
                </a:rPr>
                <a:t>Эксплуатация</a:t>
              </a:r>
              <a:endParaRPr lang="en-US" sz="140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Arial" charset="0"/>
              </a:endParaRPr>
            </a:p>
          </p:txBody>
        </p:sp>
      </p:grpSp>
      <p:grpSp>
        <p:nvGrpSpPr>
          <p:cNvPr id="6156" name="Group 52"/>
          <p:cNvGrpSpPr>
            <a:grpSpLocks/>
          </p:cNvGrpSpPr>
          <p:nvPr/>
        </p:nvGrpSpPr>
        <p:grpSpPr bwMode="auto">
          <a:xfrm>
            <a:off x="4795838" y="766763"/>
            <a:ext cx="1639887" cy="1609725"/>
            <a:chOff x="4795838" y="766763"/>
            <a:chExt cx="1639887" cy="1609725"/>
          </a:xfrm>
        </p:grpSpPr>
        <p:pic>
          <p:nvPicPr>
            <p:cNvPr id="6170" name="Rectangle 686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838" y="995363"/>
              <a:ext cx="163830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800600" y="766763"/>
              <a:ext cx="1635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23913">
                <a:defRPr/>
              </a:pPr>
              <a:r>
                <a:rPr lang="ru-RU" sz="1400">
                  <a:solidFill>
                    <a:srgbClr val="E6E6E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sym typeface="Arial" charset="0"/>
                </a:rPr>
                <a:t>Анализ</a:t>
              </a:r>
              <a:endParaRPr lang="en-US" sz="140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Arial" charset="0"/>
              </a:endParaRPr>
            </a:p>
          </p:txBody>
        </p:sp>
      </p:grpSp>
      <p:grpSp>
        <p:nvGrpSpPr>
          <p:cNvPr id="6157" name="Group 51"/>
          <p:cNvGrpSpPr>
            <a:grpSpLocks/>
          </p:cNvGrpSpPr>
          <p:nvPr/>
        </p:nvGrpSpPr>
        <p:grpSpPr bwMode="auto">
          <a:xfrm>
            <a:off x="2387600" y="530225"/>
            <a:ext cx="1938338" cy="1844675"/>
            <a:chOff x="2387600" y="530225"/>
            <a:chExt cx="1938338" cy="1844675"/>
          </a:xfrm>
        </p:grpSpPr>
        <p:pic>
          <p:nvPicPr>
            <p:cNvPr id="6168" name="Rectangle 686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5" y="993775"/>
              <a:ext cx="1497013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387600" y="530225"/>
              <a:ext cx="1938338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defTabSz="823913">
                <a:defRPr/>
              </a:pPr>
              <a:r>
                <a:rPr lang="ru-RU" sz="1400">
                  <a:solidFill>
                    <a:srgbClr val="E6E6E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sym typeface="Arial" charset="0"/>
                </a:rPr>
                <a:t>Планирование, проектирование</a:t>
              </a:r>
              <a:endParaRPr lang="en-US" sz="1400">
                <a:solidFill>
                  <a:srgbClr val="E6E6E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sym typeface="Arial" charset="0"/>
              </a:endParaRPr>
            </a:p>
          </p:txBody>
        </p:sp>
      </p:grpSp>
      <p:pic>
        <p:nvPicPr>
          <p:cNvPr id="6158" name="Group 4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321300"/>
            <a:ext cx="8059738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Group 4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94238"/>
            <a:ext cx="7620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0" y="2376488"/>
            <a:ext cx="9132888" cy="731837"/>
            <a:chOff x="-29" y="1497"/>
            <a:chExt cx="5760" cy="461"/>
          </a:xfrm>
          <a:solidFill>
            <a:srgbClr val="6176BB"/>
          </a:solidFill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-29" y="1591"/>
              <a:ext cx="5760" cy="2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23913">
                <a:defRPr/>
              </a:pPr>
              <a:r>
                <a:rPr lang="en-US" sz="1600" dirty="0" err="1">
                  <a:solidFill>
                    <a:srgbClr val="F6F5D7"/>
                  </a:solidFill>
                  <a:latin typeface="Arial" pitchFamily="34" charset="0"/>
                  <a:ea typeface="ＭＳ Ｐゴシック" charset="-128"/>
                  <a:sym typeface="Gill Sans"/>
                </a:rPr>
                <a:t>Централизованные</a:t>
              </a:r>
              <a:r>
                <a:rPr lang="en-US" sz="1600" dirty="0">
                  <a:solidFill>
                    <a:srgbClr val="F6F5D7"/>
                  </a:solidFill>
                  <a:latin typeface="Arial" pitchFamily="34" charset="0"/>
                  <a:ea typeface="ＭＳ Ｐゴシック" charset="-128"/>
                  <a:sym typeface="Gill Sans"/>
                </a:rPr>
                <a:t> </a:t>
              </a:r>
              <a:r>
                <a:rPr lang="en-US" sz="1600" dirty="0" err="1">
                  <a:solidFill>
                    <a:srgbClr val="F6F5D7"/>
                  </a:solidFill>
                  <a:latin typeface="Arial" pitchFamily="34" charset="0"/>
                  <a:ea typeface="ＭＳ Ｐゴシック" charset="-128"/>
                  <a:sym typeface="Gill Sans"/>
                </a:rPr>
                <a:t>приложения</a:t>
              </a:r>
              <a:r>
                <a:rPr lang="en-US" sz="1600" dirty="0">
                  <a:solidFill>
                    <a:srgbClr val="F6F5D7"/>
                  </a:solidFill>
                  <a:latin typeface="Arial" pitchFamily="34" charset="0"/>
                  <a:ea typeface="ＭＳ Ｐゴシック" charset="-128"/>
                  <a:sym typeface="Gill Sans"/>
                </a:rPr>
                <a:t> и </a:t>
              </a:r>
              <a:r>
                <a:rPr lang="en-US" sz="1600" dirty="0" err="1">
                  <a:solidFill>
                    <a:srgbClr val="F6F5D7"/>
                  </a:solidFill>
                  <a:latin typeface="Arial" pitchFamily="34" charset="0"/>
                  <a:ea typeface="ＭＳ Ｐゴシック" charset="-128"/>
                  <a:sym typeface="Gill Sans"/>
                </a:rPr>
                <a:t>сервисы</a:t>
              </a:r>
              <a:endParaRPr lang="ru-RU" sz="1600" dirty="0">
                <a:solidFill>
                  <a:schemeClr val="tx2"/>
                </a:solidFill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21" y="1858"/>
              <a:ext cx="318" cy="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82" y="1858"/>
              <a:ext cx="317" cy="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961" y="1858"/>
              <a:ext cx="317" cy="1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874" y="1497"/>
              <a:ext cx="318" cy="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84" y="1497"/>
              <a:ext cx="317" cy="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958" y="1497"/>
              <a:ext cx="318" cy="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18" y="1497"/>
              <a:ext cx="317" cy="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charset="-128"/>
              </a:endParaRPr>
            </a:p>
          </p:txBody>
        </p:sp>
      </p:grpSp>
      <p:sp>
        <p:nvSpPr>
          <p:cNvPr id="6161" name="Rounded Rectangle 39"/>
          <p:cNvSpPr>
            <a:spLocks noChangeArrowheads="1"/>
          </p:cNvSpPr>
          <p:nvPr/>
        </p:nvSpPr>
        <p:spPr bwMode="auto">
          <a:xfrm>
            <a:off x="3771900" y="2103438"/>
            <a:ext cx="754063" cy="354012"/>
          </a:xfrm>
          <a:prstGeom prst="roundRect">
            <a:avLst>
              <a:gd name="adj" fmla="val 22579"/>
            </a:avLst>
          </a:prstGeom>
          <a:solidFill>
            <a:srgbClr val="E9E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en-US" sz="1100">
                <a:solidFill>
                  <a:srgbClr val="5E5E8C"/>
                </a:solidFill>
                <a:sym typeface="Gill Sans" charset="0"/>
              </a:rPr>
              <a:t>ArcGIS</a:t>
            </a:r>
            <a:endParaRPr lang="ru-RU">
              <a:solidFill>
                <a:schemeClr val="tx2"/>
              </a:solidFill>
            </a:endParaRPr>
          </a:p>
          <a:p>
            <a:pPr defTabSz="823913"/>
            <a:r>
              <a:rPr lang="en-US" sz="1100">
                <a:solidFill>
                  <a:srgbClr val="5E5E8C"/>
                </a:solidFill>
                <a:sym typeface="Gill Sans" charset="0"/>
              </a:rPr>
              <a:t>Desktop</a:t>
            </a:r>
          </a:p>
        </p:txBody>
      </p:sp>
      <p:sp>
        <p:nvSpPr>
          <p:cNvPr id="6162" name="Rounded Rectangle 40"/>
          <p:cNvSpPr>
            <a:spLocks noChangeArrowheads="1"/>
          </p:cNvSpPr>
          <p:nvPr/>
        </p:nvSpPr>
        <p:spPr bwMode="auto">
          <a:xfrm>
            <a:off x="6057900" y="2103438"/>
            <a:ext cx="755650" cy="354012"/>
          </a:xfrm>
          <a:prstGeom prst="roundRect">
            <a:avLst>
              <a:gd name="adj" fmla="val 22579"/>
            </a:avLst>
          </a:prstGeom>
          <a:solidFill>
            <a:srgbClr val="E9E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en-US" sz="1100">
                <a:solidFill>
                  <a:srgbClr val="5E5E8C"/>
                </a:solidFill>
                <a:sym typeface="Gill Sans" charset="0"/>
              </a:rPr>
              <a:t> Web</a:t>
            </a:r>
            <a:endParaRPr lang="ru-RU">
              <a:solidFill>
                <a:schemeClr val="tx2"/>
              </a:solidFill>
            </a:endParaRPr>
          </a:p>
          <a:p>
            <a:pPr defTabSz="823913"/>
            <a:r>
              <a:rPr lang="en-US" sz="1100">
                <a:solidFill>
                  <a:srgbClr val="5E5E8C"/>
                </a:solidFill>
                <a:sym typeface="Gill Sans" charset="0"/>
              </a:rPr>
              <a:t>клиент</a:t>
            </a:r>
          </a:p>
        </p:txBody>
      </p:sp>
      <p:sp>
        <p:nvSpPr>
          <p:cNvPr id="6163" name="Rounded Rectangle 41"/>
          <p:cNvSpPr>
            <a:spLocks noChangeArrowheads="1"/>
          </p:cNvSpPr>
          <p:nvPr/>
        </p:nvSpPr>
        <p:spPr bwMode="auto">
          <a:xfrm>
            <a:off x="8378825" y="2103438"/>
            <a:ext cx="754063" cy="354012"/>
          </a:xfrm>
          <a:prstGeom prst="roundRect">
            <a:avLst>
              <a:gd name="adj" fmla="val 22579"/>
            </a:avLst>
          </a:prstGeom>
          <a:solidFill>
            <a:srgbClr val="E9E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en-US" sz="1100">
                <a:solidFill>
                  <a:srgbClr val="5E5E8C"/>
                </a:solidFill>
                <a:sym typeface="Gill Sans" charset="0"/>
              </a:rPr>
              <a:t> Web</a:t>
            </a:r>
            <a:endParaRPr lang="ru-RU">
              <a:solidFill>
                <a:schemeClr val="tx2"/>
              </a:solidFill>
            </a:endParaRPr>
          </a:p>
          <a:p>
            <a:pPr defTabSz="823913"/>
            <a:r>
              <a:rPr lang="en-US" sz="1100">
                <a:solidFill>
                  <a:srgbClr val="5E5E8C"/>
                </a:solidFill>
                <a:sym typeface="Gill Sans" charset="0"/>
              </a:rPr>
              <a:t>клиент</a:t>
            </a:r>
          </a:p>
        </p:txBody>
      </p:sp>
      <p:grpSp>
        <p:nvGrpSpPr>
          <p:cNvPr id="6164" name="Group 50"/>
          <p:cNvGrpSpPr>
            <a:grpSpLocks/>
          </p:cNvGrpSpPr>
          <p:nvPr/>
        </p:nvGrpSpPr>
        <p:grpSpPr bwMode="auto">
          <a:xfrm>
            <a:off x="160338" y="474663"/>
            <a:ext cx="1828800" cy="1914525"/>
            <a:chOff x="160338" y="474663"/>
            <a:chExt cx="1828800" cy="1914525"/>
          </a:xfrm>
        </p:grpSpPr>
        <p:pic>
          <p:nvPicPr>
            <p:cNvPr id="6166" name="Rectangle 686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38" y="1008063"/>
              <a:ext cx="182245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60338" y="474663"/>
              <a:ext cx="1828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/>
            <a:lstStyle/>
            <a:p>
              <a:pPr defTabSz="823913">
                <a:defRPr/>
              </a:pPr>
              <a:r>
                <a:rPr lang="ru-RU" sz="1400">
                  <a:solidFill>
                    <a:srgbClr val="E6E6E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sym typeface="Arial" charset="0"/>
                </a:rPr>
                <a:t>Инвентаризация, документирование</a:t>
              </a:r>
              <a:endPara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165" name="Rounded Rectangle 45"/>
          <p:cNvSpPr>
            <a:spLocks noChangeArrowheads="1"/>
          </p:cNvSpPr>
          <p:nvPr/>
        </p:nvSpPr>
        <p:spPr bwMode="auto">
          <a:xfrm>
            <a:off x="1543050" y="2103438"/>
            <a:ext cx="742950" cy="354012"/>
          </a:xfrm>
          <a:prstGeom prst="roundRect">
            <a:avLst>
              <a:gd name="adj" fmla="val 22579"/>
            </a:avLst>
          </a:prstGeom>
          <a:solidFill>
            <a:srgbClr val="E9E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823913"/>
            <a:r>
              <a:rPr lang="en-US" sz="1100">
                <a:solidFill>
                  <a:srgbClr val="5E5E8C"/>
                </a:solidFill>
                <a:sym typeface="Gill Sans" charset="0"/>
              </a:rPr>
              <a:t>ArcGIS</a:t>
            </a:r>
            <a:endParaRPr lang="ru-RU">
              <a:solidFill>
                <a:schemeClr val="tx2"/>
              </a:solidFill>
            </a:endParaRPr>
          </a:p>
          <a:p>
            <a:pPr defTabSz="823913"/>
            <a:r>
              <a:rPr lang="en-US" sz="1100">
                <a:solidFill>
                  <a:srgbClr val="5E5E8C"/>
                </a:solidFill>
                <a:sym typeface="Gill Sans" charset="0"/>
              </a:rPr>
              <a:t>Desktop</a:t>
            </a:r>
          </a:p>
        </p:txBody>
      </p:sp>
    </p:spTree>
    <p:extLst>
      <p:ext uri="{BB962C8B-B14F-4D97-AF65-F5344CB8AC3E}">
        <p14:creationId xmlns:p14="http://schemas.microsoft.com/office/powerpoint/2010/main" val="127689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i 2010-ArcGIS10">
  <a:themeElements>
    <a:clrScheme name="esri 2010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25400">
          <a:solidFill>
            <a:schemeClr val="tx2"/>
          </a:solidFill>
          <a:round/>
          <a:headEnd/>
          <a:tailEnd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2558</TotalTime>
  <Words>823</Words>
  <Application>Microsoft Office PowerPoint</Application>
  <PresentationFormat>Экран (4:3)</PresentationFormat>
  <Paragraphs>252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esri 2010-ArcGIS10</vt:lpstr>
      <vt:lpstr>Роль и место ГИС в стратегическом и операционном управлении энергетической компанией</vt:lpstr>
      <vt:lpstr>ESRI</vt:lpstr>
      <vt:lpstr>Мировой рынок ГИС</vt:lpstr>
      <vt:lpstr>ESRI в энергетическом секторе РФ и СНГ</vt:lpstr>
      <vt:lpstr>Поддержка международных стандартов</vt:lpstr>
      <vt:lpstr>Партнеры</vt:lpstr>
      <vt:lpstr>ГИС чрезвычайно полезна Как база для управления деятельностью человека и как база для накопления корпоративных знаний</vt:lpstr>
      <vt:lpstr>ГИС и бизнес-процессы предприятия</vt:lpstr>
      <vt:lpstr>Презентация PowerPoint</vt:lpstr>
      <vt:lpstr>Презентация PowerPoint</vt:lpstr>
      <vt:lpstr>Презентация PowerPoint</vt:lpstr>
      <vt:lpstr>Интеграция ГИС и CMS</vt:lpstr>
      <vt:lpstr>Развитие электрических сетей ФСК в 2010 - 2014 гг.  (из доклада Председателя Правления ОАО “ФСК ЕЭС” О. Бударгина) (материалы подготовлены в рамках Технологической платформы “ИЭС России”)</vt:lpstr>
      <vt:lpstr>Федеральный закон №261-ФЗ “Об энергосбережении и о повышении энергетической эффективности” </vt:lpstr>
      <vt:lpstr>ArcGIS как один из компонентов Smart Grid</vt:lpstr>
      <vt:lpstr>Облачные вычисления</vt:lpstr>
      <vt:lpstr>Примеры использования платформы ArcGIS</vt:lpstr>
      <vt:lpstr>Примеры использования платформы ArcGIS</vt:lpstr>
      <vt:lpstr>Примеры использования платформы ArcGIS</vt:lpstr>
      <vt:lpstr>Корпоративная платформа ArcGIS</vt:lpstr>
      <vt:lpstr>Спасибо за внимание!</vt:lpstr>
    </vt:vector>
  </TitlesOfParts>
  <Company>ESRI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Amaree Israngkura</dc:creator>
  <cp:lastModifiedBy>Denis Savitskiy</cp:lastModifiedBy>
  <cp:revision>230</cp:revision>
  <dcterms:created xsi:type="dcterms:W3CDTF">2010-10-02T00:13:50Z</dcterms:created>
  <dcterms:modified xsi:type="dcterms:W3CDTF">2011-04-05T04:45:24Z</dcterms:modified>
</cp:coreProperties>
</file>