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52" r:id="rId3"/>
    <p:sldId id="351" r:id="rId4"/>
    <p:sldId id="346" r:id="rId5"/>
    <p:sldId id="330" r:id="rId6"/>
    <p:sldId id="345" r:id="rId7"/>
    <p:sldId id="353" r:id="rId8"/>
    <p:sldId id="336" r:id="rId9"/>
    <p:sldId id="339" r:id="rId10"/>
    <p:sldId id="354" r:id="rId11"/>
    <p:sldId id="355" r:id="rId12"/>
    <p:sldId id="338" r:id="rId13"/>
    <p:sldId id="341" r:id="rId14"/>
    <p:sldId id="342" r:id="rId15"/>
    <p:sldId id="340" r:id="rId16"/>
    <p:sldId id="347" r:id="rId17"/>
    <p:sldId id="356" r:id="rId18"/>
    <p:sldId id="343" r:id="rId19"/>
    <p:sldId id="348" r:id="rId20"/>
    <p:sldId id="349" r:id="rId21"/>
    <p:sldId id="337" r:id="rId22"/>
    <p:sldId id="350" r:id="rId23"/>
    <p:sldId id="332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A"/>
    <a:srgbClr val="F56C0A"/>
    <a:srgbClr val="404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26" autoAdjust="0"/>
  </p:normalViewPr>
  <p:slideViewPr>
    <p:cSldViewPr>
      <p:cViewPr>
        <p:scale>
          <a:sx n="80" d="100"/>
          <a:sy n="80" d="100"/>
        </p:scale>
        <p:origin x="-2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2;&#1089;&#1087;&#1086;&#1084;&#1086;&#1075;&#1072;&#1090;&#1077;&#1083;&#1100;&#1085;&#1072;&#1103;\&#1054;&#1040;&#1054;%20&#1061;&#1086;&#1083;&#1076;&#1080;&#1085;&#1075;%20&#1052;&#1056;&#1057;&#1050;\SAP\&#1057;&#1087;&#1088;&#1072;&#1074;&#1082;&#1080;\&#1052;&#1056;&#1057;&#1050;%2020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2;&#1089;&#1087;&#1086;&#1084;&#1086;&#1075;&#1072;&#1090;&#1077;&#1083;&#1100;&#1085;&#1072;&#1103;\&#1054;&#1040;&#1054;%20&#1061;&#1086;&#1083;&#1076;&#1080;&#1085;&#1075;%20&#1052;&#1056;&#1057;&#1050;\SAP\&#1057;&#1087;&#1088;&#1072;&#1074;&#1082;&#1080;\&#1052;&#1056;&#1057;&#1050;%20200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2;&#1089;&#1087;&#1086;&#1084;&#1086;&#1075;&#1072;&#1090;&#1077;&#1083;&#1100;&#1085;&#1072;&#1103;\&#1054;&#1040;&#1054;%20&#1061;&#1086;&#1083;&#1076;&#1080;&#1085;&#1075;%20&#1052;&#1056;&#1057;&#1050;\SAP\&#1057;&#1087;&#1088;&#1072;&#1074;&#1082;&#1080;\&#1052;&#1056;&#1057;&#1050;%20200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6;&#1072;&#1073;&#1086;&#1095;&#1072;&#1103;\&#1057;&#1077;&#1084;&#1080;&#1085;&#1072;&#1088;&#1099;&#1050;&#1086;&#1085;&#1092;&#1077;&#1088;&#1077;&#1085;&#1094;&#1080;&#1080;\&#1048;&#1058;%20&#1076;&#1080;&#1088;&#1077;&#1082;&#1090;&#1086;&#1088;&#1072;%20&#1058;&#1069;&#1050;\&#1052;&#1056;&#1057;&#1050;%20200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6;&#1072;&#1073;&#1086;&#1095;&#1072;&#1103;\&#1057;&#1077;&#1084;&#1080;&#1085;&#1072;&#1088;&#1099;&#1050;&#1086;&#1085;&#1092;&#1077;&#1088;&#1077;&#1085;&#1094;&#1080;&#1080;\&#1048;&#1058;%20&#1076;&#1080;&#1088;&#1077;&#1082;&#1090;&#1086;&#1088;&#1072;%20&#1058;&#1069;&#1050;\&#1052;&#1056;&#1057;&#1050;%20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Запасы!$F$112:$F$114</c:f>
              <c:strCache>
                <c:ptCount val="3"/>
                <c:pt idx="0">
                  <c:v>С SAP</c:v>
                </c:pt>
                <c:pt idx="1">
                  <c:v>Без SAP</c:v>
                </c:pt>
                <c:pt idx="2">
                  <c:v>Общая</c:v>
                </c:pt>
              </c:strCache>
            </c:strRef>
          </c:cat>
          <c:val>
            <c:numRef>
              <c:f>Запасы!$G$112:$G$114</c:f>
              <c:numCache>
                <c:formatCode>0%</c:formatCode>
                <c:ptCount val="3"/>
                <c:pt idx="0">
                  <c:v>4.5584899079352044E-2</c:v>
                </c:pt>
                <c:pt idx="1">
                  <c:v>6.8857327264341753E-2</c:v>
                </c:pt>
                <c:pt idx="2">
                  <c:v>6.3825577828476421E-2</c:v>
                </c:pt>
              </c:numCache>
            </c:numRef>
          </c:val>
        </c:ser>
        <c:axId val="66156800"/>
        <c:axId val="66297856"/>
      </c:barChart>
      <c:catAx>
        <c:axId val="66156800"/>
        <c:scaling>
          <c:orientation val="minMax"/>
        </c:scaling>
        <c:axPos val="b"/>
        <c:tickLblPos val="nextTo"/>
        <c:crossAx val="66297856"/>
        <c:crosses val="autoZero"/>
        <c:auto val="1"/>
        <c:lblAlgn val="ctr"/>
        <c:lblOffset val="100"/>
      </c:catAx>
      <c:valAx>
        <c:axId val="66297856"/>
        <c:scaling>
          <c:orientation val="minMax"/>
        </c:scaling>
        <c:axPos val="l"/>
        <c:majorGridlines/>
        <c:numFmt formatCode="0%" sourceLinked="1"/>
        <c:tickLblPos val="nextTo"/>
        <c:crossAx val="661568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Дебиторы!$N$110:$N$112</c:f>
              <c:strCache>
                <c:ptCount val="3"/>
                <c:pt idx="0">
                  <c:v>С SAP</c:v>
                </c:pt>
                <c:pt idx="1">
                  <c:v>Без SAP</c:v>
                </c:pt>
                <c:pt idx="2">
                  <c:v>Общая</c:v>
                </c:pt>
              </c:strCache>
            </c:strRef>
          </c:cat>
          <c:val>
            <c:numRef>
              <c:f>Дебиторы!$O$110:$O$112</c:f>
              <c:numCache>
                <c:formatCode>0%</c:formatCode>
                <c:ptCount val="3"/>
                <c:pt idx="0">
                  <c:v>0.19144152119634064</c:v>
                </c:pt>
                <c:pt idx="1">
                  <c:v>0.4037178838185429</c:v>
                </c:pt>
                <c:pt idx="2">
                  <c:v>0.35698268676348255</c:v>
                </c:pt>
              </c:numCache>
            </c:numRef>
          </c:val>
        </c:ser>
        <c:axId val="66200320"/>
        <c:axId val="66201856"/>
      </c:barChart>
      <c:catAx>
        <c:axId val="66200320"/>
        <c:scaling>
          <c:orientation val="minMax"/>
        </c:scaling>
        <c:axPos val="b"/>
        <c:tickLblPos val="nextTo"/>
        <c:crossAx val="66201856"/>
        <c:crosses val="autoZero"/>
        <c:auto val="1"/>
        <c:lblAlgn val="ctr"/>
        <c:lblOffset val="100"/>
      </c:catAx>
      <c:valAx>
        <c:axId val="66201856"/>
        <c:scaling>
          <c:orientation val="minMax"/>
        </c:scaling>
        <c:axPos val="l"/>
        <c:majorGridlines/>
        <c:numFmt formatCode="0%" sourceLinked="1"/>
        <c:tickLblPos val="nextTo"/>
        <c:crossAx val="6620032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'МРСК 2008'!$C$54:$C$56</c:f>
              <c:strCache>
                <c:ptCount val="3"/>
                <c:pt idx="0">
                  <c:v>С SAP</c:v>
                </c:pt>
                <c:pt idx="1">
                  <c:v>Без SAP</c:v>
                </c:pt>
                <c:pt idx="2">
                  <c:v>Общая</c:v>
                </c:pt>
              </c:strCache>
            </c:strRef>
          </c:cat>
          <c:val>
            <c:numRef>
              <c:f>'МРСК 2008'!$D$54:$D$56</c:f>
              <c:numCache>
                <c:formatCode>0.0%</c:formatCode>
                <c:ptCount val="3"/>
                <c:pt idx="0">
                  <c:v>6.966462085019863E-2</c:v>
                </c:pt>
                <c:pt idx="1">
                  <c:v>2.4736004727151501E-2</c:v>
                </c:pt>
                <c:pt idx="2">
                  <c:v>3.4923589722332823E-2</c:v>
                </c:pt>
              </c:numCache>
            </c:numRef>
          </c:val>
        </c:ser>
        <c:axId val="67382272"/>
        <c:axId val="67388160"/>
      </c:barChart>
      <c:catAx>
        <c:axId val="67382272"/>
        <c:scaling>
          <c:orientation val="minMax"/>
        </c:scaling>
        <c:axPos val="b"/>
        <c:tickLblPos val="nextTo"/>
        <c:crossAx val="67388160"/>
        <c:crosses val="autoZero"/>
        <c:auto val="1"/>
        <c:lblAlgn val="ctr"/>
        <c:lblOffset val="100"/>
      </c:catAx>
      <c:valAx>
        <c:axId val="67388160"/>
        <c:scaling>
          <c:orientation val="minMax"/>
        </c:scaling>
        <c:axPos val="l"/>
        <c:majorGridlines/>
        <c:numFmt formatCode="0.0%" sourceLinked="1"/>
        <c:tickLblPos val="nextTo"/>
        <c:crossAx val="6738227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'МРСК 2008'!$D$60</c:f>
              <c:strCache>
                <c:ptCount val="1"/>
                <c:pt idx="0">
                  <c:v>ИТ затраты</c:v>
                </c:pt>
              </c:strCache>
            </c:strRef>
          </c:tx>
          <c:cat>
            <c:strRef>
              <c:f>'МРСК 2008'!$C$61:$C$63</c:f>
              <c:strCache>
                <c:ptCount val="3"/>
                <c:pt idx="0">
                  <c:v>С SAP</c:v>
                </c:pt>
                <c:pt idx="1">
                  <c:v>Без SAP</c:v>
                </c:pt>
                <c:pt idx="2">
                  <c:v>Общие </c:v>
                </c:pt>
              </c:strCache>
            </c:strRef>
          </c:cat>
          <c:val>
            <c:numRef>
              <c:f>'МРСК 2008'!$D$61:$D$63</c:f>
              <c:numCache>
                <c:formatCode>0.0%</c:formatCode>
                <c:ptCount val="3"/>
                <c:pt idx="0">
                  <c:v>3.2149907043366288E-2</c:v>
                </c:pt>
                <c:pt idx="1">
                  <c:v>2.6397712442119615E-2</c:v>
                </c:pt>
                <c:pt idx="2">
                  <c:v>2.7702025293611213E-2</c:v>
                </c:pt>
              </c:numCache>
            </c:numRef>
          </c:val>
        </c:ser>
        <c:ser>
          <c:idx val="1"/>
          <c:order val="1"/>
          <c:tx>
            <c:strRef>
              <c:f>'МРСК 2008'!$E$60</c:f>
              <c:strCache>
                <c:ptCount val="1"/>
                <c:pt idx="0">
                  <c:v>"Интегральная рентабельность"</c:v>
                </c:pt>
              </c:strCache>
            </c:strRef>
          </c:tx>
          <c:cat>
            <c:strRef>
              <c:f>'МРСК 2008'!$C$61:$C$63</c:f>
              <c:strCache>
                <c:ptCount val="3"/>
                <c:pt idx="0">
                  <c:v>С SAP</c:v>
                </c:pt>
                <c:pt idx="1">
                  <c:v>Без SAP</c:v>
                </c:pt>
                <c:pt idx="2">
                  <c:v>Общие </c:v>
                </c:pt>
              </c:strCache>
            </c:strRef>
          </c:cat>
          <c:val>
            <c:numRef>
              <c:f>'МРСК 2008'!$E$61:$E$63</c:f>
              <c:numCache>
                <c:formatCode>0.0%</c:formatCode>
                <c:ptCount val="3"/>
                <c:pt idx="0">
                  <c:v>6.9664620850198547E-2</c:v>
                </c:pt>
                <c:pt idx="1">
                  <c:v>2.4736004727151501E-2</c:v>
                </c:pt>
                <c:pt idx="2">
                  <c:v>3.4923589722332823E-2</c:v>
                </c:pt>
              </c:numCache>
            </c:numRef>
          </c:val>
        </c:ser>
        <c:axId val="66979328"/>
        <c:axId val="66980864"/>
      </c:barChart>
      <c:catAx>
        <c:axId val="66979328"/>
        <c:scaling>
          <c:orientation val="minMax"/>
        </c:scaling>
        <c:axPos val="b"/>
        <c:tickLblPos val="nextTo"/>
        <c:crossAx val="66980864"/>
        <c:crosses val="autoZero"/>
        <c:auto val="1"/>
        <c:lblAlgn val="ctr"/>
        <c:lblOffset val="100"/>
      </c:catAx>
      <c:valAx>
        <c:axId val="66980864"/>
        <c:scaling>
          <c:orientation val="minMax"/>
        </c:scaling>
        <c:axPos val="l"/>
        <c:majorGridlines/>
        <c:numFmt formatCode="0.0%" sourceLinked="1"/>
        <c:tickLblPos val="nextTo"/>
        <c:crossAx val="669793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'МРСК 2008'!$D$65</c:f>
              <c:strCache>
                <c:ptCount val="1"/>
                <c:pt idx="0">
                  <c:v>"Интегральная рентабельность"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'МРСК 2008'!$C$66:$C$68</c:f>
              <c:strCache>
                <c:ptCount val="3"/>
                <c:pt idx="0">
                  <c:v>Средний по МРСК уровень сейчас</c:v>
                </c:pt>
                <c:pt idx="1">
                  <c:v>Средний уровень МРСК с SAP</c:v>
                </c:pt>
                <c:pt idx="2">
                  <c:v>Ожидаемый уровень</c:v>
                </c:pt>
              </c:strCache>
            </c:strRef>
          </c:cat>
          <c:val>
            <c:numRef>
              <c:f>'МРСК 2008'!$D$66:$D$68</c:f>
              <c:numCache>
                <c:formatCode>0.0%</c:formatCode>
                <c:ptCount val="3"/>
                <c:pt idx="0">
                  <c:v>3.4923589722332823E-2</c:v>
                </c:pt>
                <c:pt idx="1">
                  <c:v>6.9664620850198547E-2</c:v>
                </c:pt>
                <c:pt idx="2">
                  <c:v>0.12000000000000002</c:v>
                </c:pt>
              </c:numCache>
            </c:numRef>
          </c:val>
        </c:ser>
        <c:axId val="67023232"/>
        <c:axId val="67024768"/>
      </c:barChart>
      <c:catAx>
        <c:axId val="67023232"/>
        <c:scaling>
          <c:orientation val="minMax"/>
        </c:scaling>
        <c:axPos val="b"/>
        <c:tickLblPos val="nextTo"/>
        <c:crossAx val="67024768"/>
        <c:crosses val="autoZero"/>
        <c:auto val="1"/>
        <c:lblAlgn val="ctr"/>
        <c:lblOffset val="100"/>
      </c:catAx>
      <c:valAx>
        <c:axId val="67024768"/>
        <c:scaling>
          <c:orientation val="minMax"/>
        </c:scaling>
        <c:axPos val="l"/>
        <c:majorGridlines/>
        <c:numFmt formatCode="0.0%" sourceLinked="1"/>
        <c:tickLblPos val="nextTo"/>
        <c:crossAx val="6702323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3E2B2-F53E-40F5-8FDE-36A0894207D1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629"/>
            <a:ext cx="5438464" cy="4467939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C9496E-D9A1-407D-A038-7C2AAC3F1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69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40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83" indent="-230383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9496E-D9A1-407D-A038-7C2AAC3F117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8A3B-04B3-4D02-9645-B11B465E0099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E61E-8FED-4927-982F-879D1A1A6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3E02-BC7A-4C41-B48C-DE9D8D6075DE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D833-6E84-4689-B086-B8B69B0F0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A002-19D7-4B32-8D93-D338299DE217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494E-F081-4479-81A1-2B95E765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6207-2D6B-4198-AFC2-85F8C4A7C4B9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EE48-01FA-4554-98C6-D9AB6972B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84A4-F249-4F30-890E-DB93C395340E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F112-6AB3-44C8-BA35-1F3EEED03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378A-FE34-46E3-99F3-3EA2C825BFCF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EE76-A3FE-4E68-9A8B-41F81D6E1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94E4-2817-4403-9B5C-B2C4A0246BBD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ADF4-DD74-4BF3-BA75-47289FC96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B424-D53A-4339-B17B-2AEE14985914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E68E-F972-42EA-86D3-F23733EF3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AA4F-C5DA-48F6-9294-F2B187296C09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715B-748E-48DD-96E8-6BA8B01EF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B47A-138B-47D3-8730-234D00CD7FA9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5B9E-F965-4A2F-84BF-30CEFD11A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9436-471E-439C-B55B-3BCD96CE1C8D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FE10-3671-4666-B487-8B395018F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7FF8B5-FDD6-4F86-A3DC-E20C5A497741}" type="datetime1">
              <a:rPr lang="ru-RU" smtClean="0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845C0-72F2-4B55-83D4-94E51832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32.2.235\Projects_eng\Helios\ppt презентация\0001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7584" y="3929063"/>
            <a:ext cx="7416824" cy="7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/>
              <a:t>Проблемы автоматизации управления ресурсами в электросетевых компаниях</a:t>
            </a:r>
            <a:endParaRPr lang="ru-RU" sz="2400" b="1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79715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И.А. Обухов</a:t>
            </a:r>
          </a:p>
          <a:p>
            <a:pPr algn="r"/>
            <a:r>
              <a:rPr lang="ru-RU" sz="1600" dirty="0" smtClean="0"/>
              <a:t>Директор департамента </a:t>
            </a:r>
          </a:p>
          <a:p>
            <a:pPr algn="r"/>
            <a:r>
              <a:rPr lang="ru-RU" sz="1600" dirty="0" smtClean="0"/>
              <a:t>главного конструктора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26876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Автоматизация управления ресурсами в МРСК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1916832"/>
            <a:ext cx="75608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 smtClean="0"/>
          </a:p>
          <a:p>
            <a:r>
              <a:rPr lang="ru-RU" sz="1600" b="1" u="sng" dirty="0" smtClean="0"/>
              <a:t>Особенности внедрения </a:t>
            </a:r>
            <a:r>
              <a:rPr lang="en-US" sz="1600" b="1" u="sng" dirty="0" smtClean="0"/>
              <a:t>SAP </a:t>
            </a:r>
            <a:r>
              <a:rPr lang="ru-RU" sz="1600" b="1" u="sng" dirty="0" smtClean="0"/>
              <a:t>в </a:t>
            </a:r>
            <a:r>
              <a:rPr lang="ru-RU" sz="1600" b="1" u="sng" dirty="0" smtClean="0"/>
              <a:t>МРСК</a:t>
            </a:r>
          </a:p>
          <a:p>
            <a:endParaRPr lang="ru-RU" sz="1600" b="1" u="sng" dirty="0" smtClean="0"/>
          </a:p>
          <a:p>
            <a:pPr marL="342900" indent="-342900">
              <a:buAutoNum type="arabicPeriod"/>
            </a:pPr>
            <a:r>
              <a:rPr lang="ru-RU" sz="1600" u="sng" dirty="0" smtClean="0"/>
              <a:t>Отсутствие </a:t>
            </a:r>
            <a:r>
              <a:rPr lang="ru-RU" sz="1600" dirty="0" smtClean="0"/>
              <a:t>у заказчиков и исполнителей  проектов внедрения </a:t>
            </a:r>
            <a:r>
              <a:rPr lang="ru-RU" sz="1600" u="sng" dirty="0" smtClean="0"/>
              <a:t>ясного понимания назначения и целей применения </a:t>
            </a:r>
            <a:r>
              <a:rPr lang="en-US" sz="1600" u="sng" dirty="0" smtClean="0"/>
              <a:t>ERP </a:t>
            </a:r>
            <a:r>
              <a:rPr lang="ru-RU" sz="1600" dirty="0" smtClean="0"/>
              <a:t>в электросетевых компаниях</a:t>
            </a:r>
          </a:p>
          <a:p>
            <a:pPr marL="342900" indent="-342900">
              <a:buAutoNum type="arabicPeriod"/>
            </a:pPr>
            <a:r>
              <a:rPr lang="ru-RU" sz="1600" u="sng" dirty="0" smtClean="0"/>
              <a:t>Отсутствие ясной модели управления себестоимостью </a:t>
            </a:r>
            <a:r>
              <a:rPr lang="ru-RU" sz="1600" dirty="0" smtClean="0"/>
              <a:t>услуг электросетевых компаний в условиях тарифного регулирования</a:t>
            </a:r>
          </a:p>
          <a:p>
            <a:pPr marL="342900" indent="-342900">
              <a:buAutoNum type="arabicPeriod"/>
            </a:pPr>
            <a:r>
              <a:rPr lang="ru-RU" sz="1600" u="sng" dirty="0" smtClean="0"/>
              <a:t>Полное игнорирование </a:t>
            </a:r>
            <a:r>
              <a:rPr lang="ru-RU" sz="1600" dirty="0" smtClean="0"/>
              <a:t>при проектировании и внедрение АСУ ресурсами </a:t>
            </a:r>
            <a:r>
              <a:rPr lang="ru-RU" sz="1600" u="sng" dirty="0" smtClean="0"/>
              <a:t>всех базовых возможностей </a:t>
            </a:r>
            <a:r>
              <a:rPr lang="en-US" sz="1600" u="sng" dirty="0" smtClean="0"/>
              <a:t>SAP,</a:t>
            </a:r>
            <a:r>
              <a:rPr lang="en-US" sz="1600" dirty="0" smtClean="0"/>
              <a:t> </a:t>
            </a:r>
            <a:r>
              <a:rPr lang="ru-RU" sz="1600" dirty="0" smtClean="0"/>
              <a:t>за счет которых достигается экономическая эффективность применения, а именно возможностей: планирования продаж и производства,   планирования материальных потребностей,  расчета потребности в мощностях,  планирования ресурсов для распределения, моделирования для производственной программы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263691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Место АСУР в общей структуре ИАСУ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Особенности внедрения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Результаты внедрения и эксплуатации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Что дальше?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2474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Экспертная оценка уровня автоматизации управления ресурсами на платформе </a:t>
            </a:r>
            <a:r>
              <a:rPr lang="en-US" sz="2000" b="1" dirty="0" smtClean="0">
                <a:solidFill>
                  <a:srgbClr val="FF0000"/>
                </a:solidFill>
              </a:rPr>
              <a:t>SAP </a:t>
            </a:r>
            <a:r>
              <a:rPr lang="ru-RU" sz="2000" b="1" dirty="0" smtClean="0">
                <a:solidFill>
                  <a:srgbClr val="FF0000"/>
                </a:solidFill>
              </a:rPr>
              <a:t>в МРСК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47664" y="2132856"/>
          <a:ext cx="6095999" cy="3134618"/>
        </p:xfrm>
        <a:graphic>
          <a:graphicData uri="http://schemas.openxmlformats.org/drawingml/2006/table">
            <a:tbl>
              <a:tblPr/>
              <a:tblGrid>
                <a:gridCol w="2165684"/>
                <a:gridCol w="870857"/>
                <a:gridCol w="1065654"/>
                <a:gridCol w="996902"/>
                <a:gridCol w="996902"/>
              </a:tblGrid>
              <a:tr h="6663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МРСК/Область автоматизации на 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SAP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/>
                        </a:rPr>
                        <a:t>Управление коммерческой деятельностью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/>
                        </a:rPr>
                        <a:t>Управление ТОиР и материальными потоками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Бухгалтерский и налоговый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учеты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/>
                        </a:rPr>
                        <a:t>Сводная оценка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Центра"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Центра и Приволжья"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Северо-Запада"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Урала"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Волги"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Юга"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Сибири"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"МРСК Северного Кавказа"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"МОЭСК"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"Ленэнерго"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"Тюменьэнерго"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ОАО "Янтарьэнерго"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Сводная оценка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Анализ финансовой отчетности МРСК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91683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smtClean="0"/>
              <a:t>Отношение стоимости складских запасов к себестоимости</a:t>
            </a:r>
          </a:p>
          <a:p>
            <a:pPr algn="ctr">
              <a:defRPr sz="12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smtClean="0"/>
              <a:t>(%)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907704" y="2492896"/>
          <a:ext cx="54726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Анализ финансовой отчетности МРСК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267744" y="2636912"/>
          <a:ext cx="5004048" cy="309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19168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Отношение дебиторской задолженности к выручке</a:t>
            </a:r>
          </a:p>
          <a:p>
            <a:pPr algn="ctr"/>
            <a:r>
              <a:rPr lang="ru-RU" sz="1600" dirty="0" smtClean="0"/>
              <a:t>(%)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2474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Анализ финансовой отчетности МРСК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84482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Интегральная оценка рентабельности деятельности по передаче и распределению электроэнергии</a:t>
            </a:r>
          </a:p>
          <a:p>
            <a:r>
              <a:rPr lang="ru-RU" sz="1600" dirty="0" smtClean="0"/>
              <a:t>(выручка за передачу - себестоимость за передачу)/себестоимость за передачу</a:t>
            </a:r>
          </a:p>
          <a:p>
            <a:pPr algn="ctr"/>
            <a:r>
              <a:rPr lang="ru-RU" sz="1600" dirty="0" smtClean="0"/>
              <a:t>(%)</a:t>
            </a:r>
            <a:endParaRPr lang="ru-RU" sz="16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123728" y="2780928"/>
          <a:ext cx="51125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2474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Анализ финансовой отчетности МРСК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988840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Сравнение относительных ИТ – затрат и «интегральной рентабельности»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085185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/>
              <a:t>Вывод:</a:t>
            </a:r>
            <a:r>
              <a:rPr lang="ru-RU" sz="1600" dirty="0" smtClean="0"/>
              <a:t> затраты на ИТ «</a:t>
            </a:r>
            <a:r>
              <a:rPr lang="ru-RU" sz="1600" dirty="0" err="1" smtClean="0"/>
              <a:t>сапизированных</a:t>
            </a:r>
            <a:r>
              <a:rPr lang="ru-RU" sz="1600" dirty="0" smtClean="0"/>
              <a:t>» компаний съедают весь экономический эффект от «</a:t>
            </a:r>
            <a:r>
              <a:rPr lang="ru-RU" sz="1600" dirty="0" err="1" smtClean="0"/>
              <a:t>сапизации</a:t>
            </a:r>
            <a:r>
              <a:rPr lang="ru-RU" sz="1600" dirty="0" smtClean="0"/>
              <a:t>»</a:t>
            </a:r>
          </a:p>
          <a:p>
            <a:pPr algn="ctr"/>
            <a:endParaRPr lang="ru-RU" sz="16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483768" y="2420888"/>
          <a:ext cx="4355976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263691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Место АСУР в общей структуре ИАСУ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Особенности внедрения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Результаты внедрения и эксплуатации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Что дальше?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делать?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988841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Вариант 1. </a:t>
            </a:r>
            <a:r>
              <a:rPr lang="ru-RU" dirty="0" smtClean="0"/>
              <a:t>Оставить все как есть до «лучших времен» и сосредоточиться на инвестиционных проектах по повышению энергоэффективности (</a:t>
            </a:r>
            <a:r>
              <a:rPr lang="en-US" dirty="0" smtClean="0"/>
              <a:t>Smart Metering, Smart Grid, Smart City…)</a:t>
            </a:r>
            <a:r>
              <a:rPr lang="ru-RU" dirty="0" smtClean="0"/>
              <a:t>. Экономическая эффективность «прорастет сама», когда ей будет нужно.</a:t>
            </a:r>
          </a:p>
          <a:p>
            <a:endParaRPr lang="ru-RU" sz="900" u="sng" dirty="0" smtClean="0"/>
          </a:p>
          <a:p>
            <a:r>
              <a:rPr lang="ru-RU" u="sng" dirty="0" smtClean="0"/>
              <a:t>Вариант 2.</a:t>
            </a:r>
            <a:r>
              <a:rPr lang="ru-RU" dirty="0" smtClean="0"/>
              <a:t> Продолжать внедрять </a:t>
            </a:r>
            <a:r>
              <a:rPr lang="en-US" dirty="0" smtClean="0"/>
              <a:t>SAP </a:t>
            </a:r>
            <a:r>
              <a:rPr lang="ru-RU" dirty="0" smtClean="0"/>
              <a:t>в МРСК по уже накатанной схеме. Повышение экономической эффективности примерно вдвое все равно будет достигнуто. </a:t>
            </a:r>
          </a:p>
          <a:p>
            <a:endParaRPr lang="ru-RU" sz="900" dirty="0" smtClean="0"/>
          </a:p>
          <a:p>
            <a:r>
              <a:rPr lang="ru-RU" u="sng" dirty="0" smtClean="0"/>
              <a:t>Вариант 3. </a:t>
            </a:r>
            <a:r>
              <a:rPr lang="ru-RU" dirty="0" smtClean="0"/>
              <a:t>Разработать модель управления себестоимостью услуг МРСК, организационно обеспечить ее внедрение, подготовить и внедрить новый релиз </a:t>
            </a:r>
            <a:r>
              <a:rPr lang="en-US" dirty="0" smtClean="0"/>
              <a:t>ERP – </a:t>
            </a:r>
            <a:r>
              <a:rPr lang="ru-RU" dirty="0" smtClean="0"/>
              <a:t>решения для МРСК, поддерживающий эту модель. </a:t>
            </a:r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 модели управления себестоимостью услуг МРСК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Рисунок 6" descr="Управление себестоимость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132856"/>
            <a:ext cx="7015311" cy="3365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263691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u="sng" dirty="0" smtClean="0"/>
              <a:t>Место АСУР в общей структуре ИАСУ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Особенности внедрения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Результаты внедрения и эксплуатации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Что дальше?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 одели управления себестоимостью услуг МРСК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 descr="Управление себестоимостью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88840"/>
            <a:ext cx="5949478" cy="3657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247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Некоторые требования модели к автоматизации управления ресурсами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1988840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поддержки модели управления себестоимостью при проектировании и внедрении </a:t>
            </a:r>
            <a:r>
              <a:rPr lang="en-US" dirty="0" smtClean="0"/>
              <a:t>ERP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smtClean="0"/>
              <a:t>решения необходимо обеспечить работоспособность перечисленных ниже базовых процедур («</a:t>
            </a:r>
            <a:r>
              <a:rPr lang="en-US" dirty="0" smtClean="0"/>
              <a:t>MRP II Standard System</a:t>
            </a:r>
            <a:r>
              <a:rPr lang="ru-RU" dirty="0" smtClean="0"/>
              <a:t>»):</a:t>
            </a:r>
          </a:p>
          <a:p>
            <a:pPr lvl="3">
              <a:buFont typeface="Arial" pitchFamily="34" charset="0"/>
              <a:buChar char="•"/>
            </a:pPr>
            <a:r>
              <a:rPr lang="ru-RU" dirty="0" smtClean="0"/>
              <a:t> планирование продаж и производства;</a:t>
            </a:r>
          </a:p>
          <a:p>
            <a:pPr lvl="3">
              <a:buFont typeface="Arial" pitchFamily="34" charset="0"/>
              <a:buChar char="•"/>
            </a:pPr>
            <a:endParaRPr lang="ru-RU" sz="800" dirty="0" smtClean="0"/>
          </a:p>
          <a:p>
            <a:pPr lvl="3">
              <a:buFont typeface="Arial" pitchFamily="34" charset="0"/>
              <a:buChar char="•"/>
            </a:pPr>
            <a:r>
              <a:rPr lang="ru-RU" dirty="0" smtClean="0"/>
              <a:t> управление спросом;</a:t>
            </a:r>
          </a:p>
          <a:p>
            <a:pPr lvl="3">
              <a:buFont typeface="Arial" pitchFamily="34" charset="0"/>
              <a:buChar char="•"/>
            </a:pPr>
            <a:endParaRPr lang="ru-RU" sz="800" dirty="0" smtClean="0"/>
          </a:p>
          <a:p>
            <a:pPr lvl="3">
              <a:buFont typeface="Arial" pitchFamily="34" charset="0"/>
              <a:buChar char="•"/>
            </a:pPr>
            <a:r>
              <a:rPr lang="ru-RU" dirty="0" smtClean="0"/>
              <a:t> планирование материальных потребностей;</a:t>
            </a:r>
          </a:p>
          <a:p>
            <a:pPr lvl="3">
              <a:buFont typeface="Arial" pitchFamily="34" charset="0"/>
              <a:buChar char="•"/>
            </a:pPr>
            <a:endParaRPr lang="ru-RU" sz="800" dirty="0" smtClean="0"/>
          </a:p>
          <a:p>
            <a:pPr lvl="3">
              <a:buFont typeface="Arial" pitchFamily="34" charset="0"/>
              <a:buChar char="•"/>
            </a:pPr>
            <a:r>
              <a:rPr lang="ru-RU" dirty="0" smtClean="0"/>
              <a:t> расчет потребности в мощностях;</a:t>
            </a:r>
          </a:p>
          <a:p>
            <a:pPr lvl="3">
              <a:buFont typeface="Arial" pitchFamily="34" charset="0"/>
              <a:buChar char="•"/>
            </a:pPr>
            <a:endParaRPr lang="ru-RU" sz="800" dirty="0" smtClean="0"/>
          </a:p>
          <a:p>
            <a:pPr lvl="3">
              <a:buFont typeface="Arial" pitchFamily="34" charset="0"/>
              <a:buChar char="•"/>
            </a:pPr>
            <a:r>
              <a:rPr lang="ru-RU" dirty="0" smtClean="0"/>
              <a:t> планирование ресурсов для распределения;</a:t>
            </a:r>
          </a:p>
          <a:p>
            <a:pPr lvl="3">
              <a:buFont typeface="Arial" pitchFamily="34" charset="0"/>
              <a:buChar char="•"/>
            </a:pPr>
            <a:endParaRPr lang="ru-RU" sz="800" dirty="0" smtClean="0"/>
          </a:p>
          <a:p>
            <a:pPr lvl="3">
              <a:buFont typeface="Arial" pitchFamily="34" charset="0"/>
              <a:buChar char="•"/>
            </a:pPr>
            <a:r>
              <a:rPr lang="ru-RU" dirty="0" smtClean="0"/>
              <a:t> моделирование для производственной программы.</a:t>
            </a:r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268760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Ожидаемый результат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547664" y="1988840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29969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СПАСИБО ЗА ВНИМАНИЕ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ВОПРОСЫ?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559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Общая структура ИАСУ в энергетике и промышленности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 descr="ИАСУ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988840"/>
            <a:ext cx="6480720" cy="3631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Вариант общей структуры ИАСУ МРСК </a:t>
            </a:r>
          </a:p>
        </p:txBody>
      </p:sp>
      <p:pic>
        <p:nvPicPr>
          <p:cNvPr id="8" name="Рисунок 7" descr="ИАСУ Холдинга МРСК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060848"/>
            <a:ext cx="5786982" cy="3498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3568" y="11247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Направления деятельности МРСК 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и системы автоматизации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Домик ХМРСК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204864"/>
            <a:ext cx="5869801" cy="3219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19675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Назначение и цели применения АС по контурам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1916832"/>
          <a:ext cx="660005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090"/>
                <a:gridCol w="2528947"/>
                <a:gridCol w="2200019"/>
              </a:tblGrid>
              <a:tr h="3940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Контур автоматизации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Назначение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Цель применения</a:t>
                      </a:r>
                      <a:endParaRPr lang="ru-RU" sz="1600" dirty="0"/>
                    </a:p>
                  </a:txBody>
                  <a:tcPr/>
                </a:tc>
              </a:tr>
              <a:tr h="9716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АС управления бизнесом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Поддержка управления решением долгосрочных и стратегически важных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стоимости бизнеса</a:t>
                      </a:r>
                      <a:endParaRPr lang="ru-RU" sz="1600" dirty="0"/>
                    </a:p>
                  </a:txBody>
                  <a:tcPr/>
                </a:tc>
              </a:tr>
              <a:tr h="843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АС управления</a:t>
                      </a:r>
                      <a:r>
                        <a:rPr lang="ru-RU" sz="1600" baseline="0" dirty="0" smtClean="0"/>
                        <a:t> ресурсами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Поддержка</a:t>
                      </a:r>
                      <a:r>
                        <a:rPr lang="ru-RU" sz="1600" baseline="0" dirty="0" smtClean="0"/>
                        <a:t> управления себестоимостью продукции и услуг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экономической эффективности деятельности</a:t>
                      </a:r>
                      <a:endParaRPr lang="ru-RU" sz="1600" dirty="0"/>
                    </a:p>
                  </a:txBody>
                  <a:tcPr/>
                </a:tc>
              </a:tr>
              <a:tr h="9716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АС</a:t>
                      </a:r>
                      <a:r>
                        <a:rPr lang="ru-RU" sz="1600" baseline="0" dirty="0" smtClean="0"/>
                        <a:t> технологического управления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Поддержка управления техническими средствами производства продукции и предоставления услуг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качества продукции и услуг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dirty="0" smtClean="0"/>
                        <a:t>включая уровень надежности)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263691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Место АСУР в общей структуре ИАСУ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Особенности внедрения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Результаты внедрения и эксплуатации АСУР в МРСК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Что дальше?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26876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Автоматизация управления ресурсами в МРСК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ERP </a:t>
            </a:r>
            <a:r>
              <a:rPr lang="ru-RU" sz="2000" b="1" u="sng" dirty="0" smtClean="0"/>
              <a:t>в МРСК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 = </a:t>
            </a:r>
            <a:r>
              <a:rPr lang="en-US" sz="2000" b="1" u="sng" dirty="0" smtClean="0"/>
              <a:t>SAP ERP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распредкомплексе</a:t>
            </a:r>
            <a:r>
              <a:rPr lang="ru-RU" sz="2000" dirty="0" smtClean="0"/>
              <a:t> более 13 тысяч лицензий </a:t>
            </a:r>
            <a:r>
              <a:rPr lang="en-US" sz="2000" dirty="0" smtClean="0"/>
              <a:t>SAP Business Suite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u="sng" dirty="0" smtClean="0"/>
              <a:t>Этапы «большого пути»: </a:t>
            </a:r>
            <a:endParaRPr lang="ru-RU" sz="2000" b="1" u="sng" dirty="0" smtClean="0"/>
          </a:p>
          <a:p>
            <a:r>
              <a:rPr lang="ru-RU" sz="2000" dirty="0" smtClean="0"/>
              <a:t>1994 </a:t>
            </a:r>
            <a:r>
              <a:rPr lang="ru-RU" sz="2000" dirty="0" smtClean="0"/>
              <a:t>г. -  </a:t>
            </a:r>
            <a:r>
              <a:rPr lang="ru-RU" sz="2000" dirty="0" err="1" smtClean="0"/>
              <a:t>Свердловскэнерго</a:t>
            </a:r>
            <a:r>
              <a:rPr lang="ru-RU" sz="2000" dirty="0" smtClean="0"/>
              <a:t>, 1998 г.  - </a:t>
            </a:r>
            <a:r>
              <a:rPr lang="ru-RU" sz="2000" dirty="0" err="1" smtClean="0"/>
              <a:t>Белгородэнерго</a:t>
            </a:r>
            <a:r>
              <a:rPr lang="ru-RU" sz="2000" dirty="0" smtClean="0"/>
              <a:t>, 2004 г. – </a:t>
            </a:r>
            <a:r>
              <a:rPr lang="ru-RU" sz="2000" dirty="0" err="1" smtClean="0"/>
              <a:t>Оренбургэнерго</a:t>
            </a:r>
            <a:r>
              <a:rPr lang="ru-RU" sz="2000" dirty="0" smtClean="0"/>
              <a:t>, 2005 г. – </a:t>
            </a:r>
            <a:r>
              <a:rPr lang="ru-RU" sz="2000" dirty="0" err="1" smtClean="0"/>
              <a:t>Тюменьэнерго</a:t>
            </a:r>
            <a:r>
              <a:rPr lang="ru-RU" sz="2000" dirty="0" smtClean="0"/>
              <a:t>, 2006 г. - МРСК Центра, 2009 г. - МРСК Сибири, 2010 г. - МРСК Юга …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rotos\dip\Проекты\GHI\Helios\Дизайн\presentation\2007-12-11\templates\0004_done_pro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3568" y="126876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Автоматизация управления ресурсами в МРСК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EE48-01FA-4554-98C6-D9AB6972BA5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2000" u="sng" dirty="0" smtClean="0"/>
              <a:t>Типовая последовательность автоматизации функциональных областей МРСК на платформе </a:t>
            </a:r>
            <a:r>
              <a:rPr lang="en-US" sz="2000" u="sng" dirty="0" smtClean="0"/>
              <a:t>SAP</a:t>
            </a:r>
            <a:r>
              <a:rPr lang="ru-RU" sz="2000" u="sng" dirty="0" smtClean="0"/>
              <a:t>: </a:t>
            </a:r>
          </a:p>
          <a:p>
            <a:endParaRPr lang="ru-RU" sz="1000" dirty="0" smtClean="0"/>
          </a:p>
          <a:p>
            <a:pPr algn="r">
              <a:buFontTx/>
              <a:buChar char="-"/>
            </a:pPr>
            <a:r>
              <a:rPr lang="ru-RU" sz="2000" dirty="0" smtClean="0"/>
              <a:t> бухгалтерский и налоговый учеты и управление финансами  </a:t>
            </a:r>
          </a:p>
          <a:p>
            <a:pPr algn="r">
              <a:buFontTx/>
              <a:buChar char="-"/>
            </a:pPr>
            <a:r>
              <a:rPr lang="ru-RU" sz="2000" dirty="0" smtClean="0"/>
              <a:t> управление МТО (закупки, запасы, поставки) </a:t>
            </a:r>
          </a:p>
          <a:p>
            <a:pPr algn="r"/>
            <a:r>
              <a:rPr lang="ru-RU" sz="2000" dirty="0" smtClean="0"/>
              <a:t>- управление </a:t>
            </a:r>
            <a:r>
              <a:rPr lang="ru-RU" sz="2000" dirty="0" err="1" smtClean="0"/>
              <a:t>ТОиР</a:t>
            </a:r>
            <a:endParaRPr lang="ru-RU" sz="2000" dirty="0" smtClean="0"/>
          </a:p>
          <a:p>
            <a:pPr algn="r">
              <a:buFontTx/>
              <a:buChar char="-"/>
            </a:pPr>
            <a:r>
              <a:rPr lang="ru-RU" sz="2000" dirty="0" smtClean="0"/>
              <a:t> управление коммерческой и, частично, производственной деятельностью </a:t>
            </a:r>
          </a:p>
          <a:p>
            <a:pPr algn="r"/>
            <a:r>
              <a:rPr lang="ru-RU" sz="2000" dirty="0" smtClean="0"/>
              <a:t>(на основе отраслевого решения </a:t>
            </a:r>
            <a:r>
              <a:rPr lang="en-US" sz="2000" dirty="0" smtClean="0"/>
              <a:t>SAP for Utilities)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88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8657</TotalTime>
  <Words>865</Words>
  <Application>Microsoft Office PowerPoint</Application>
  <PresentationFormat>Экран (4:3)</PresentationFormat>
  <Paragraphs>226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</dc:creator>
  <cp:lastModifiedBy>i_obukhov</cp:lastModifiedBy>
  <cp:revision>831</cp:revision>
  <dcterms:created xsi:type="dcterms:W3CDTF">2008-03-17T17:24:07Z</dcterms:created>
  <dcterms:modified xsi:type="dcterms:W3CDTF">2011-04-04T09:49:46Z</dcterms:modified>
</cp:coreProperties>
</file>