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0" r:id="rId2"/>
    <p:sldId id="271" r:id="rId3"/>
    <p:sldId id="274" r:id="rId4"/>
    <p:sldId id="273" r:id="rId5"/>
    <p:sldId id="270" r:id="rId6"/>
    <p:sldId id="286" r:id="rId7"/>
    <p:sldId id="287" r:id="rId8"/>
    <p:sldId id="292" r:id="rId9"/>
    <p:sldId id="256" r:id="rId10"/>
    <p:sldId id="280" r:id="rId11"/>
    <p:sldId id="268" r:id="rId12"/>
    <p:sldId id="276" r:id="rId13"/>
    <p:sldId id="262" r:id="rId14"/>
    <p:sldId id="272" r:id="rId15"/>
    <p:sldId id="285" r:id="rId16"/>
    <p:sldId id="281" r:id="rId17"/>
    <p:sldId id="282" r:id="rId18"/>
    <p:sldId id="291" r:id="rId19"/>
    <p:sldId id="283" r:id="rId20"/>
    <p:sldId id="277" r:id="rId21"/>
    <p:sldId id="278" r:id="rId22"/>
    <p:sldId id="293" r:id="rId2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D9B3"/>
    <a:srgbClr val="D4EDB9"/>
    <a:srgbClr val="CC6600"/>
    <a:srgbClr val="FFFF99"/>
    <a:srgbClr val="6699FF"/>
    <a:srgbClr val="E3F3D1"/>
    <a:srgbClr val="FFE26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155" autoAdjust="0"/>
    <p:restoredTop sz="94660"/>
  </p:normalViewPr>
  <p:slideViewPr>
    <p:cSldViewPr>
      <p:cViewPr>
        <p:scale>
          <a:sx n="100" d="100"/>
          <a:sy n="100" d="100"/>
        </p:scale>
        <p:origin x="-1944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0.emf"/><Relationship Id="rId7" Type="http://schemas.openxmlformats.org/officeDocument/2006/relationships/image" Target="../media/image12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11.emf"/><Relationship Id="rId5" Type="http://schemas.openxmlformats.org/officeDocument/2006/relationships/image" Target="../media/image22.emf"/><Relationship Id="rId10" Type="http://schemas.openxmlformats.org/officeDocument/2006/relationships/image" Target="../media/image15.emf"/><Relationship Id="rId4" Type="http://schemas.openxmlformats.org/officeDocument/2006/relationships/image" Target="../media/image21.emf"/><Relationship Id="rId9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6005C9E-F710-41A9-93A7-D94C1DA11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14F33-11E2-4278-8477-F6D8E70FCBCD}" type="slidenum">
              <a:rPr lang="ru-RU" smtClean="0">
                <a:latin typeface="Arial" charset="0"/>
              </a:rPr>
              <a:pPr/>
              <a:t>3</a:t>
            </a:fld>
            <a:endParaRPr lang="ru-RU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C39A4-1BDA-4A07-B54A-9AFE5B588DD1}" type="slidenum">
              <a:rPr lang="ru-RU" smtClean="0">
                <a:latin typeface="Arial" charset="0"/>
              </a:rPr>
              <a:pPr/>
              <a:t>9</a:t>
            </a:fld>
            <a:endParaRPr lang="ru-RU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CFD7E-4179-4DD1-BC68-5FCCB4B9B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299B1-7DFD-487D-BB5B-6304BD889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0C6A1-811F-4FFC-A537-9D4340785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7AD48-6F57-4C73-BADB-343AC2616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3ACA3-BAE9-4EEA-9B2D-F915A59DA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18143-9704-4F1F-904F-E93F7464F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9902F-B205-4B63-8B1F-AE5F86D01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45F4F-A206-4655-BF38-5F0D2C7D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F93B2-5D7A-4FAC-80D1-D940A53DF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E8625-27D4-42ED-B5B5-3B83394FF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138C7-12B2-43D6-8E6B-551F85EA0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64E8F-F383-450C-A9A4-13A768D34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9795CB75-DFAB-4DA1-B91C-FC03D34E6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jpeg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eghenypower.com/default.asp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6.e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4.em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8E7-7BE5-478D-865E-0F1D34D378EE}" type="slidenum">
              <a:rPr lang="ru-RU"/>
              <a:pPr/>
              <a:t>1</a:t>
            </a:fld>
            <a:endParaRPr lang="ru-RU"/>
          </a:p>
        </p:txBody>
      </p:sp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9144000" cy="3619500"/>
          </a:xfrm>
          <a:prstGeom prst="rect">
            <a:avLst/>
          </a:prstGeom>
          <a:noFill/>
        </p:spPr>
      </p:pic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993063" y="5749925"/>
          <a:ext cx="1150937" cy="1108075"/>
        </p:xfrm>
        <a:graphic>
          <a:graphicData uri="http://schemas.openxmlformats.org/presentationml/2006/ole">
            <p:oleObj spid="_x0000_s46082" name="CorelDRAW" r:id="rId4" imgW="24788160" imgH="23236200" progId="">
              <p:embed/>
            </p:oleObj>
          </a:graphicData>
        </a:graphic>
      </p:graphicFrame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3448050"/>
          </a:xfrm>
          <a:prstGeom prst="rect">
            <a:avLst/>
          </a:prstGeom>
          <a:noFill/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42862" y="3536950"/>
            <a:ext cx="8948737" cy="2711450"/>
          </a:xfrm>
          <a:noFill/>
          <a:ln/>
        </p:spPr>
        <p:txBody>
          <a:bodyPr/>
          <a:lstStyle/>
          <a:p>
            <a:pPr algn="l"/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400" b="1" dirty="0" smtClean="0">
                <a:solidFill>
                  <a:srgbClr val="FFFF00"/>
                </a:solidFill>
                <a:latin typeface="Arial Narrow" pitchFamily="34" charset="0"/>
              </a:rPr>
              <a:t>Модель управления данными электросетевой компании</a:t>
            </a:r>
            <a:r>
              <a:rPr lang="ru-RU" sz="2400" b="1" dirty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Arial Narrow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Arial Narrow" pitchFamily="34" charset="0"/>
              </a:rPr>
            </a:br>
            <a:r>
              <a:rPr lang="ru-RU" sz="2400" i="1" dirty="0">
                <a:solidFill>
                  <a:srgbClr val="FFFF00"/>
                </a:solidFill>
              </a:rPr>
              <a:t/>
            </a:r>
            <a:br>
              <a:rPr lang="ru-RU" sz="2400" i="1" dirty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Марченков Дмитрий Валерьевич </a:t>
            </a:r>
            <a:r>
              <a:rPr lang="ru-RU" sz="2400" i="1" dirty="0" smtClean="0">
                <a:solidFill>
                  <a:srgbClr val="FFFF00"/>
                </a:solidFill>
              </a:rPr>
              <a:t/>
            </a:r>
            <a:br>
              <a:rPr lang="ru-RU" sz="2400" i="1" dirty="0" smtClean="0">
                <a:solidFill>
                  <a:srgbClr val="FFFF00"/>
                </a:solidFill>
              </a:rPr>
            </a:br>
            <a:r>
              <a:rPr lang="ru-RU" sz="1600" i="1" dirty="0" smtClean="0">
                <a:solidFill>
                  <a:srgbClr val="FFFF00"/>
                </a:solidFill>
              </a:rPr>
              <a:t>Директор департамента ИТ ОАО «МОЭСК»</a:t>
            </a:r>
            <a:r>
              <a:rPr lang="ru-RU" sz="2000" i="1" dirty="0" smtClean="0">
                <a:solidFill>
                  <a:srgbClr val="FFFF00"/>
                </a:solidFill>
              </a:rPr>
              <a:t/>
            </a:r>
            <a:br>
              <a:rPr lang="ru-RU" sz="2000" i="1" dirty="0" smtClean="0">
                <a:solidFill>
                  <a:srgbClr val="FFFF00"/>
                </a:solidFill>
              </a:rPr>
            </a:br>
            <a:r>
              <a:rPr lang="ru-RU" sz="2000" i="1" dirty="0" smtClean="0">
                <a:solidFill>
                  <a:srgbClr val="FFFF00"/>
                </a:solidFill>
              </a:rPr>
              <a:t/>
            </a:r>
            <a:br>
              <a:rPr lang="ru-RU" sz="2000" i="1" dirty="0" smtClean="0">
                <a:solidFill>
                  <a:srgbClr val="FFFF00"/>
                </a:solidFill>
              </a:rPr>
            </a:br>
            <a:endParaRPr lang="ru-RU" sz="2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>
            <a:lum bright="89000" contrast="-78000"/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52400" y="1190625"/>
            <a:ext cx="8786813" cy="157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276225">
              <a:spcBef>
                <a:spcPct val="25000"/>
              </a:spcBef>
              <a:buFont typeface="Wingdings" pitchFamily="2" charset="2"/>
              <a:buChar char="v"/>
            </a:pPr>
            <a:r>
              <a:rPr lang="ru-RU" sz="1400" b="1" dirty="0" smtClean="0"/>
              <a:t>Стандарты МЭК и </a:t>
            </a:r>
            <a:r>
              <a:rPr lang="en-US" sz="1400" b="1" dirty="0" smtClean="0"/>
              <a:t>CIM </a:t>
            </a:r>
            <a:r>
              <a:rPr lang="ru-RU" sz="1400" b="1" dirty="0" smtClean="0"/>
              <a:t>уже фактически используются в ОАО «ФСК ЕЭС», ОАО «Системный оператор ЕЭС»</a:t>
            </a:r>
            <a:r>
              <a:rPr lang="en-US" sz="1400" b="1" dirty="0" smtClean="0"/>
              <a:t>;</a:t>
            </a:r>
            <a:endParaRPr lang="ru-RU" sz="1400" b="1" dirty="0"/>
          </a:p>
          <a:p>
            <a:pPr lvl="1" indent="-276225">
              <a:spcBef>
                <a:spcPct val="30000"/>
              </a:spcBef>
              <a:buFont typeface="Wingdings" pitchFamily="2" charset="2"/>
              <a:buChar char="v"/>
            </a:pPr>
            <a:r>
              <a:rPr lang="ru-RU" sz="1400" b="1" dirty="0" smtClean="0"/>
              <a:t>Стандарты МЭК, описывающие </a:t>
            </a:r>
            <a:r>
              <a:rPr lang="en-US" sz="1400" b="1" dirty="0" smtClean="0"/>
              <a:t>CIM, </a:t>
            </a:r>
            <a:r>
              <a:rPr lang="ru-RU" sz="1400" b="1" dirty="0" smtClean="0"/>
              <a:t>являются международным стандартом ;</a:t>
            </a:r>
          </a:p>
          <a:p>
            <a:pPr lvl="1" indent="-276225">
              <a:spcBef>
                <a:spcPct val="30000"/>
              </a:spcBef>
              <a:buFont typeface="Wingdings" pitchFamily="2" charset="2"/>
              <a:buChar char="v"/>
            </a:pPr>
            <a:r>
              <a:rPr lang="ru-RU" sz="1400" b="1" dirty="0" smtClean="0"/>
              <a:t>Стандарты МЭК 61968-11 и МЭК 61970-301 гармонизированы со стандартом электросетевого оборудования МЭК </a:t>
            </a:r>
            <a:r>
              <a:rPr lang="fr-FR" sz="1400" b="1" dirty="0" smtClean="0"/>
              <a:t>61850</a:t>
            </a:r>
            <a:r>
              <a:rPr lang="ru-RU" sz="1400" b="1" dirty="0" smtClean="0"/>
              <a:t>, который уже используется производителями;</a:t>
            </a:r>
          </a:p>
          <a:p>
            <a:pPr lvl="1" indent="-276225">
              <a:spcBef>
                <a:spcPct val="30000"/>
              </a:spcBef>
              <a:buFont typeface="Wingdings" pitchFamily="2" charset="2"/>
              <a:buChar char="v"/>
            </a:pPr>
            <a:r>
              <a:rPr lang="ru-RU" sz="1400" b="1" dirty="0" smtClean="0"/>
              <a:t>Стандарты МЭК применимы для поддержки технологий </a:t>
            </a:r>
            <a:r>
              <a:rPr lang="en-US" sz="1400" b="1" dirty="0" smtClean="0"/>
              <a:t>Smart</a:t>
            </a:r>
            <a:r>
              <a:rPr lang="ru-RU" sz="1400" b="1" dirty="0" smtClean="0"/>
              <a:t> </a:t>
            </a:r>
            <a:r>
              <a:rPr lang="en-US" sz="1400" b="1" dirty="0" smtClean="0"/>
              <a:t>Grid </a:t>
            </a:r>
            <a:r>
              <a:rPr lang="ru-RU" sz="1400" b="1" dirty="0" smtClean="0"/>
              <a:t>и </a:t>
            </a:r>
            <a:r>
              <a:rPr lang="en-US" sz="1400" b="1" dirty="0" smtClean="0"/>
              <a:t>Smart</a:t>
            </a:r>
            <a:r>
              <a:rPr lang="ru-RU" sz="1400" b="1" dirty="0" smtClean="0"/>
              <a:t> </a:t>
            </a:r>
            <a:r>
              <a:rPr lang="en-US" sz="1400" b="1" dirty="0" smtClean="0"/>
              <a:t>Metering</a:t>
            </a:r>
            <a:endParaRPr lang="ru-RU" sz="1400" b="1" dirty="0" smtClean="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23825" y="347663"/>
            <a:ext cx="822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Почему именно </a:t>
            </a:r>
            <a:r>
              <a:rPr lang="en-US" sz="2000" b="1" dirty="0" smtClean="0">
                <a:solidFill>
                  <a:schemeClr val="bg1"/>
                </a:solidFill>
              </a:rPr>
              <a:t>CIM (</a:t>
            </a:r>
            <a:r>
              <a:rPr lang="en-US" sz="2000" dirty="0" smtClean="0">
                <a:solidFill>
                  <a:schemeClr val="bg1"/>
                </a:solidFill>
              </a:rPr>
              <a:t>Common Information Model</a:t>
            </a:r>
            <a:r>
              <a:rPr lang="en-US" sz="2000" b="1" dirty="0" smtClean="0">
                <a:solidFill>
                  <a:schemeClr val="bg1"/>
                </a:solidFill>
              </a:rPr>
              <a:t>)?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71775"/>
            <a:ext cx="5105400" cy="355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1438275" y="6324600"/>
            <a:ext cx="373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/>
              <a:t>Иллюстрация взята на сайте </a:t>
            </a:r>
            <a:r>
              <a:rPr lang="en-US" sz="1000" dirty="0" smtClean="0"/>
              <a:t>CISCO </a:t>
            </a:r>
            <a:r>
              <a:rPr lang="ru-RU" sz="1000" dirty="0"/>
              <a:t>– наглядно показывает взаимосвязь стандартов МЭК 61968/70 и МЭК </a:t>
            </a:r>
            <a:r>
              <a:rPr lang="fr-FR" sz="1000" dirty="0"/>
              <a:t>61850</a:t>
            </a:r>
            <a:r>
              <a:rPr lang="ru-RU" sz="10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3200400"/>
            <a:ext cx="3124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 smtClean="0"/>
              <a:t>Стандарт МЭК 61970-301 является семантической моделью, которая описывает компоненты энергосистемы на электрическом уровне, а так же связи между компонентами. </a:t>
            </a:r>
            <a:endParaRPr lang="en-US" sz="1300" i="1" dirty="0" smtClean="0"/>
          </a:p>
          <a:p>
            <a:r>
              <a:rPr lang="ru-RU" sz="1300" i="1" dirty="0" smtClean="0"/>
              <a:t>Стандарт МЭК 61968-11</a:t>
            </a:r>
            <a:r>
              <a:rPr lang="en-US" sz="1300" i="1" dirty="0" smtClean="0"/>
              <a:t> </a:t>
            </a:r>
            <a:r>
              <a:rPr lang="ru-RU" sz="1300" i="1" dirty="0" smtClean="0"/>
              <a:t>расширяет эту модель для покрытия других аспектов обмена данными, таких как отслеживание имущества, планирования работы и выставления счетов потребителям</a:t>
            </a:r>
            <a:endParaRPr lang="en-US" sz="1300" i="1" dirty="0" smtClean="0"/>
          </a:p>
          <a:p>
            <a:r>
              <a:rPr lang="ru-RU" sz="1300" i="1" dirty="0" smtClean="0"/>
              <a:t>МЭК 61850 </a:t>
            </a:r>
            <a:r>
              <a:rPr lang="en-US" sz="1300" i="1" dirty="0" smtClean="0"/>
              <a:t>-</a:t>
            </a:r>
            <a:r>
              <a:rPr lang="ru-RU" sz="1300" i="1" dirty="0" smtClean="0"/>
              <a:t> системы связи внутри подстанции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gray">
          <a:xfrm>
            <a:off x="190500" y="1143000"/>
            <a:ext cx="8801100" cy="5562600"/>
          </a:xfrm>
          <a:prstGeom prst="rect">
            <a:avLst/>
          </a:prstGeom>
          <a:solidFill>
            <a:srgbClr val="FFFF99">
              <a:alpha val="50195"/>
            </a:srgbClr>
          </a:solidFill>
          <a:ln w="6350" algn="ctr">
            <a:noFill/>
            <a:prstDash val="dash"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endParaRPr lang="ru-RU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bg1"/>
                </a:solidFill>
              </a:rPr>
              <a:t>Связь </a:t>
            </a:r>
            <a:r>
              <a:rPr lang="en-US" sz="2000" b="1" smtClean="0">
                <a:solidFill>
                  <a:schemeClr val="bg1"/>
                </a:solidFill>
              </a:rPr>
              <a:t>CIM </a:t>
            </a:r>
            <a:r>
              <a:rPr lang="ru-RU" sz="2000" b="1" smtClean="0">
                <a:solidFill>
                  <a:schemeClr val="bg1"/>
                </a:solidFill>
              </a:rPr>
              <a:t>с другими стандартами </a:t>
            </a:r>
            <a:br>
              <a:rPr lang="ru-RU" sz="2000" b="1" smtClean="0">
                <a:solidFill>
                  <a:schemeClr val="bg1"/>
                </a:solidFill>
              </a:rPr>
            </a:br>
            <a:r>
              <a:rPr lang="ru-RU" sz="2000" b="1" smtClean="0">
                <a:solidFill>
                  <a:schemeClr val="bg1"/>
                </a:solidFill>
              </a:rPr>
              <a:t>в электроэнергетике и смежных отраслях</a:t>
            </a:r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86450"/>
            <a:ext cx="914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Figure 1. Smart Grid Standards and Dependenc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1162050"/>
            <a:ext cx="6210044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6400800" y="3117265"/>
            <a:ext cx="25908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Из </a:t>
            </a:r>
            <a:r>
              <a:rPr lang="ru-RU" sz="1300" b="1" dirty="0" smtClean="0"/>
              <a:t>рисунка </a:t>
            </a:r>
            <a:r>
              <a:rPr lang="ru-RU" sz="1300" b="1" dirty="0"/>
              <a:t>видно, что другие стандарты информационной </a:t>
            </a:r>
            <a:r>
              <a:rPr lang="ru-RU" sz="1300" b="1" dirty="0" smtClean="0"/>
              <a:t>модели, </a:t>
            </a:r>
            <a:r>
              <a:rPr lang="ru-RU" sz="1300" b="1" dirty="0"/>
              <a:t>например </a:t>
            </a:r>
            <a:r>
              <a:rPr lang="en-US" sz="1300" b="1" dirty="0" err="1"/>
              <a:t>MultiSpeak</a:t>
            </a:r>
            <a:r>
              <a:rPr lang="ru-RU" sz="1300" b="1" dirty="0"/>
              <a:t> (США), являются локальными или узкоспециализированными. Модели, разработанные по этим стандартам, при необходимости могут быть связаны с </a:t>
            </a:r>
            <a:r>
              <a:rPr lang="en-US" sz="1300" b="1" dirty="0"/>
              <a:t>CIM, </a:t>
            </a:r>
            <a:r>
              <a:rPr lang="ru-RU" sz="1300" b="1" dirty="0"/>
              <a:t>являющейся более универсальной.</a:t>
            </a:r>
          </a:p>
        </p:txBody>
      </p:sp>
      <p:sp>
        <p:nvSpPr>
          <p:cNvPr id="8" name="Овал 7"/>
          <p:cNvSpPr/>
          <p:nvPr/>
        </p:nvSpPr>
        <p:spPr>
          <a:xfrm>
            <a:off x="3362325" y="3800475"/>
            <a:ext cx="6858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6526" y="1143000"/>
            <a:ext cx="2438400" cy="162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 cstate="print">
            <a:lum bright="89000" contrast="-78000"/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52400" y="3048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CIM</a:t>
            </a:r>
            <a:r>
              <a:rPr lang="ru-RU" sz="2000" dirty="0" smtClean="0">
                <a:solidFill>
                  <a:schemeClr val="bg1"/>
                </a:solidFill>
              </a:rPr>
              <a:t> как </a:t>
            </a:r>
            <a:r>
              <a:rPr lang="ru-RU" sz="2000" dirty="0">
                <a:solidFill>
                  <a:schemeClr val="bg1"/>
                </a:solidFill>
              </a:rPr>
              <a:t>«эталонная» информационная модель энергосистемы</a:t>
            </a:r>
            <a:r>
              <a:rPr lang="ru-RU" sz="2000" dirty="0"/>
              <a:t> </a:t>
            </a:r>
          </a:p>
        </p:txBody>
      </p:sp>
      <p:sp>
        <p:nvSpPr>
          <p:cNvPr id="7171" name="Rectangle 53"/>
          <p:cNvSpPr>
            <a:spLocks noChangeArrowheads="1"/>
          </p:cNvSpPr>
          <p:nvPr/>
        </p:nvSpPr>
        <p:spPr bwMode="gray">
          <a:xfrm>
            <a:off x="152400" y="2438400"/>
            <a:ext cx="8839200" cy="4267200"/>
          </a:xfrm>
          <a:prstGeom prst="rect">
            <a:avLst/>
          </a:prstGeom>
          <a:solidFill>
            <a:srgbClr val="99CCFF">
              <a:alpha val="50195"/>
            </a:srgbClr>
          </a:solidFill>
          <a:ln w="2540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endParaRPr lang="ru-RU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28600" y="5715000"/>
            <a:ext cx="403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-190500"/>
            <a:endParaRPr lang="ru-RU" altLang="zh-CN" sz="11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142875" y="1095375"/>
            <a:ext cx="88487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/>
              <a:t>В качестве «эталонной» информационной модели наиболее предпочтительным представляется использование </a:t>
            </a:r>
            <a:r>
              <a:rPr lang="en-US" b="1" dirty="0"/>
              <a:t>CIM</a:t>
            </a:r>
            <a:r>
              <a:rPr lang="ru-RU" b="1" dirty="0"/>
              <a:t>: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200" b="1" dirty="0" err="1"/>
              <a:t>Common</a:t>
            </a:r>
            <a:r>
              <a:rPr lang="ru-RU" sz="1200" b="1" dirty="0"/>
              <a:t> Information Model</a:t>
            </a:r>
            <a:r>
              <a:rPr lang="ru-RU" sz="1200" dirty="0"/>
              <a:t> (CIM) для энергосистем</a:t>
            </a:r>
            <a:r>
              <a:rPr lang="en-US" sz="1200" dirty="0"/>
              <a:t> </a:t>
            </a:r>
            <a:r>
              <a:rPr lang="ru-RU" sz="1200" dirty="0"/>
              <a:t>– совокупность международных стандартов МЭК 61968-11 и 61970-301, определяющих семантическую модель, которая описывает компоненты энергосистемы на электрическом уровне, а также связи между компонентами. CIM предназначена для облегчения обмена данными об энергосистеме как между автоматизированными системами, так и между энергокомпаниями.</a:t>
            </a:r>
            <a:endParaRPr lang="ru-RU" sz="1200" b="1" dirty="0"/>
          </a:p>
        </p:txBody>
      </p:sp>
      <p:graphicFrame>
        <p:nvGraphicFramePr>
          <p:cNvPr id="929845" name="Object 2"/>
          <p:cNvGraphicFramePr>
            <a:graphicFrameLocks noChangeAspect="1"/>
          </p:cNvGraphicFramePr>
          <p:nvPr/>
        </p:nvGraphicFramePr>
        <p:xfrm>
          <a:off x="6057900" y="4343400"/>
          <a:ext cx="2907509" cy="2333626"/>
        </p:xfrm>
        <a:graphic>
          <a:graphicData uri="http://schemas.openxmlformats.org/presentationml/2006/ole">
            <p:oleObj spid="_x0000_s1026" name="Bitmap Image" r:id="rId4" imgW="7744906" imgH="4695238" progId="PBrush">
              <p:embed/>
            </p:oleObj>
          </a:graphicData>
        </a:graphic>
      </p:graphicFrame>
      <p:pic>
        <p:nvPicPr>
          <p:cNvPr id="53" name="Рисунок 52" descr="Pacj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24" y="2457450"/>
            <a:ext cx="3419475" cy="4233636"/>
          </a:xfrm>
          <a:prstGeom prst="rect">
            <a:avLst/>
          </a:prstGeom>
        </p:spPr>
      </p:pic>
      <p:sp>
        <p:nvSpPr>
          <p:cNvPr id="7175" name="Text Box 52"/>
          <p:cNvSpPr txBox="1">
            <a:spLocks noChangeArrowheads="1"/>
          </p:cNvSpPr>
          <p:nvPr/>
        </p:nvSpPr>
        <p:spPr bwMode="auto">
          <a:xfrm>
            <a:off x="3562350" y="2457451"/>
            <a:ext cx="5276850" cy="437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00" b="1" dirty="0" smtClean="0"/>
              <a:t>CIM </a:t>
            </a:r>
            <a:r>
              <a:rPr lang="ru-RU" sz="1300" b="1" dirty="0"/>
              <a:t>базируется на объектно-ориентированной парадигме и определяет:</a:t>
            </a:r>
          </a:p>
          <a:p>
            <a:pPr marL="180975" indent="-180975">
              <a:spcBef>
                <a:spcPts val="300"/>
              </a:spcBef>
              <a:buFontTx/>
              <a:buChar char="•"/>
            </a:pPr>
            <a:r>
              <a:rPr lang="ru-RU" sz="1100" dirty="0" smtClean="0"/>
              <a:t>Классы </a:t>
            </a:r>
            <a:r>
              <a:rPr lang="ru-RU" sz="1100" dirty="0"/>
              <a:t>объектов и их иерархию. Для удобства использования классы сгруппированы в пакеты:</a:t>
            </a:r>
          </a:p>
          <a:p>
            <a:pPr marL="180975"/>
            <a:r>
              <a:rPr lang="ru-RU" altLang="zh-CN" sz="1000" b="1" dirty="0">
                <a:solidFill>
                  <a:srgbClr val="000000"/>
                </a:solidFill>
              </a:rPr>
              <a:t>МЭК</a:t>
            </a:r>
            <a:r>
              <a:rPr lang="en-US" altLang="zh-CN" sz="1000" b="1" dirty="0">
                <a:solidFill>
                  <a:srgbClr val="000000"/>
                </a:solidFill>
                <a:ea typeface="宋体" pitchFamily="2" charset="-122"/>
              </a:rPr>
              <a:t> 61970</a:t>
            </a:r>
          </a:p>
          <a:p>
            <a:pPr marL="180975"/>
            <a:r>
              <a:rPr lang="ru-RU" altLang="zh-CN" sz="1000" dirty="0">
                <a:solidFill>
                  <a:srgbClr val="000000"/>
                </a:solidFill>
              </a:rPr>
              <a:t>Пакет </a:t>
            </a:r>
            <a:r>
              <a:rPr lang="en-US" altLang="zh-CN" sz="1000" dirty="0">
                <a:solidFill>
                  <a:srgbClr val="000000"/>
                </a:solidFill>
                <a:ea typeface="宋体" pitchFamily="2" charset="-122"/>
              </a:rPr>
              <a:t>Core </a:t>
            </a:r>
            <a:r>
              <a:rPr lang="ru-RU" altLang="zh-CN" sz="1000" dirty="0">
                <a:solidFill>
                  <a:srgbClr val="000000"/>
                </a:solidFill>
              </a:rPr>
              <a:t>(базовые классы)</a:t>
            </a:r>
          </a:p>
          <a:p>
            <a:pPr marL="180975"/>
            <a:r>
              <a:rPr lang="ru-RU" altLang="zh-CN" sz="1000" dirty="0">
                <a:solidFill>
                  <a:srgbClr val="000000"/>
                </a:solidFill>
              </a:rPr>
              <a:t>Пакет </a:t>
            </a:r>
            <a:r>
              <a:rPr lang="ru-RU" altLang="zh-CN" sz="1000" dirty="0" err="1">
                <a:solidFill>
                  <a:srgbClr val="000000"/>
                </a:solidFill>
              </a:rPr>
              <a:t>Wires</a:t>
            </a:r>
            <a:r>
              <a:rPr lang="ru-RU" altLang="zh-CN" sz="1000" dirty="0">
                <a:solidFill>
                  <a:srgbClr val="000000"/>
                </a:solidFill>
              </a:rPr>
              <a:t> (токопроводящие элементы)</a:t>
            </a:r>
          </a:p>
          <a:p>
            <a:pPr marL="180975"/>
            <a:r>
              <a:rPr lang="ru-RU" altLang="zh-CN" sz="1000" dirty="0">
                <a:solidFill>
                  <a:srgbClr val="000000"/>
                </a:solidFill>
              </a:rPr>
              <a:t>Пакет </a:t>
            </a:r>
            <a:r>
              <a:rPr lang="ru-RU" altLang="zh-CN" sz="1000" dirty="0" err="1">
                <a:solidFill>
                  <a:srgbClr val="000000"/>
                </a:solidFill>
              </a:rPr>
              <a:t>Generation</a:t>
            </a:r>
            <a:r>
              <a:rPr lang="ru-RU" altLang="zh-CN" sz="1000" dirty="0">
                <a:solidFill>
                  <a:srgbClr val="000000"/>
                </a:solidFill>
              </a:rPr>
              <a:t> (генерация)</a:t>
            </a:r>
          </a:p>
          <a:p>
            <a:pPr marL="180975"/>
            <a:r>
              <a:rPr lang="ru-RU" altLang="zh-CN" sz="1000" dirty="0">
                <a:solidFill>
                  <a:srgbClr val="000000"/>
                </a:solidFill>
              </a:rPr>
              <a:t>Пакет </a:t>
            </a:r>
            <a:r>
              <a:rPr lang="en-US" altLang="zh-CN" sz="1000" dirty="0">
                <a:solidFill>
                  <a:srgbClr val="000000"/>
                </a:solidFill>
                <a:ea typeface="宋体" pitchFamily="2" charset="-122"/>
              </a:rPr>
              <a:t>Generation Dynamics (</a:t>
            </a:r>
            <a:r>
              <a:rPr lang="ru-RU" altLang="zh-CN" sz="1000" dirty="0">
                <a:solidFill>
                  <a:srgbClr val="000000"/>
                </a:solidFill>
              </a:rPr>
              <a:t>динамика </a:t>
            </a:r>
            <a:r>
              <a:rPr lang="ru-RU" altLang="zh-CN" sz="1000" dirty="0" err="1" smtClean="0">
                <a:solidFill>
                  <a:srgbClr val="000000"/>
                </a:solidFill>
              </a:rPr>
              <a:t>генерат</a:t>
            </a:r>
            <a:r>
              <a:rPr lang="en-US" altLang="zh-CN" sz="1000" dirty="0" smtClean="0">
                <a:solidFill>
                  <a:srgbClr val="000000"/>
                </a:solidFill>
              </a:rPr>
              <a:t>.</a:t>
            </a:r>
            <a:r>
              <a:rPr lang="en-US" altLang="zh-CN" sz="1000" dirty="0" smtClean="0">
                <a:solidFill>
                  <a:srgbClr val="000000"/>
                </a:solidFill>
                <a:ea typeface="宋体" pitchFamily="2" charset="-122"/>
              </a:rPr>
              <a:t>)</a:t>
            </a:r>
            <a:endParaRPr lang="ru-RU" altLang="zh-CN" sz="1000" dirty="0">
              <a:solidFill>
                <a:srgbClr val="000000"/>
              </a:solidFill>
            </a:endParaRPr>
          </a:p>
          <a:p>
            <a:pPr marL="180975"/>
            <a:r>
              <a:rPr lang="ru-RU" altLang="zh-CN" sz="1000" dirty="0">
                <a:solidFill>
                  <a:srgbClr val="000000"/>
                </a:solidFill>
              </a:rPr>
              <a:t>Пакет </a:t>
            </a:r>
            <a:r>
              <a:rPr lang="ru-RU" altLang="zh-CN" sz="1000" dirty="0" err="1">
                <a:solidFill>
                  <a:srgbClr val="000000"/>
                </a:solidFill>
              </a:rPr>
              <a:t>LoadModel</a:t>
            </a:r>
            <a:r>
              <a:rPr lang="ru-RU" altLang="zh-CN" sz="1000" dirty="0">
                <a:solidFill>
                  <a:srgbClr val="000000"/>
                </a:solidFill>
              </a:rPr>
              <a:t> (модель нагрузки)</a:t>
            </a:r>
          </a:p>
          <a:p>
            <a:pPr marL="180975"/>
            <a:r>
              <a:rPr lang="ru-RU" altLang="zh-CN" sz="1000" dirty="0">
                <a:solidFill>
                  <a:srgbClr val="000000"/>
                </a:solidFill>
              </a:rPr>
              <a:t>Пакет </a:t>
            </a:r>
            <a:r>
              <a:rPr lang="ru-RU" altLang="zh-CN" sz="1000" dirty="0" err="1">
                <a:solidFill>
                  <a:srgbClr val="000000"/>
                </a:solidFill>
              </a:rPr>
              <a:t>Topology</a:t>
            </a:r>
            <a:r>
              <a:rPr lang="ru-RU" altLang="zh-CN" sz="1000" dirty="0">
                <a:solidFill>
                  <a:srgbClr val="000000"/>
                </a:solidFill>
              </a:rPr>
              <a:t> (топология)</a:t>
            </a:r>
          </a:p>
          <a:p>
            <a:pPr marL="180975"/>
            <a:r>
              <a:rPr lang="ru-RU" altLang="zh-CN" sz="1000" dirty="0">
                <a:solidFill>
                  <a:srgbClr val="000000"/>
                </a:solidFill>
              </a:rPr>
              <a:t>Пакет </a:t>
            </a:r>
            <a:r>
              <a:rPr lang="ru-RU" altLang="zh-CN" sz="1000" dirty="0" err="1">
                <a:solidFill>
                  <a:srgbClr val="000000"/>
                </a:solidFill>
              </a:rPr>
              <a:t>Measurement</a:t>
            </a:r>
            <a:r>
              <a:rPr lang="ru-RU" altLang="zh-CN" sz="1000" dirty="0">
                <a:solidFill>
                  <a:srgbClr val="000000"/>
                </a:solidFill>
              </a:rPr>
              <a:t> (измерения)</a:t>
            </a:r>
          </a:p>
          <a:p>
            <a:pPr marL="180975"/>
            <a:r>
              <a:rPr lang="ru-RU" altLang="zh-CN" sz="1000" dirty="0">
                <a:solidFill>
                  <a:srgbClr val="000000"/>
                </a:solidFill>
              </a:rPr>
              <a:t>Пакет </a:t>
            </a:r>
            <a:r>
              <a:rPr lang="ru-RU" altLang="zh-CN" sz="1000" dirty="0" err="1">
                <a:solidFill>
                  <a:srgbClr val="000000"/>
                </a:solidFill>
              </a:rPr>
              <a:t>Outage</a:t>
            </a:r>
            <a:r>
              <a:rPr lang="ru-RU" altLang="zh-CN" sz="1000" dirty="0">
                <a:solidFill>
                  <a:srgbClr val="000000"/>
                </a:solidFill>
              </a:rPr>
              <a:t> (отключения)</a:t>
            </a:r>
          </a:p>
          <a:p>
            <a:pPr marL="180975"/>
            <a:r>
              <a:rPr lang="ru-RU" altLang="zh-CN" sz="1000" dirty="0">
                <a:solidFill>
                  <a:srgbClr val="000000"/>
                </a:solidFill>
              </a:rPr>
              <a:t>Пакет</a:t>
            </a:r>
            <a:r>
              <a:rPr lang="en-US" altLang="zh-CN" sz="1000" dirty="0">
                <a:solidFill>
                  <a:srgbClr val="000000"/>
                </a:solidFill>
                <a:ea typeface="宋体" pitchFamily="2" charset="-122"/>
              </a:rPr>
              <a:t> Protection (</a:t>
            </a:r>
            <a:r>
              <a:rPr lang="ru-RU" altLang="zh-CN" sz="1000" dirty="0">
                <a:solidFill>
                  <a:srgbClr val="000000"/>
                </a:solidFill>
              </a:rPr>
              <a:t>РЗА/ПА</a:t>
            </a:r>
            <a:r>
              <a:rPr lang="en-US" altLang="zh-CN" sz="1000" dirty="0">
                <a:solidFill>
                  <a:srgbClr val="000000"/>
                </a:solidFill>
                <a:ea typeface="宋体" pitchFamily="2" charset="-122"/>
              </a:rPr>
              <a:t>)</a:t>
            </a:r>
            <a:endParaRPr lang="ru-RU" altLang="zh-CN" sz="1000" dirty="0">
              <a:solidFill>
                <a:srgbClr val="000000"/>
              </a:solidFill>
            </a:endParaRPr>
          </a:p>
          <a:p>
            <a:pPr marL="180975"/>
            <a:r>
              <a:rPr lang="ru-RU" altLang="zh-CN" sz="1000" dirty="0">
                <a:solidFill>
                  <a:srgbClr val="000000"/>
                </a:solidFill>
              </a:rPr>
              <a:t>Пакет </a:t>
            </a:r>
            <a:r>
              <a:rPr lang="en-US" altLang="zh-CN" sz="1000" dirty="0">
                <a:solidFill>
                  <a:srgbClr val="000000"/>
                </a:solidFill>
                <a:ea typeface="宋体" pitchFamily="2" charset="-122"/>
              </a:rPr>
              <a:t>Domain (</a:t>
            </a:r>
            <a:r>
              <a:rPr lang="ru-RU" altLang="zh-CN" sz="1000" dirty="0">
                <a:solidFill>
                  <a:srgbClr val="000000"/>
                </a:solidFill>
              </a:rPr>
              <a:t>области значений</a:t>
            </a:r>
            <a:r>
              <a:rPr lang="en-US" altLang="zh-CN" sz="1000" dirty="0">
                <a:solidFill>
                  <a:srgbClr val="000000"/>
                </a:solidFill>
                <a:ea typeface="宋体" pitchFamily="2" charset="-122"/>
              </a:rPr>
              <a:t>)</a:t>
            </a:r>
            <a:endParaRPr lang="ru-RU" altLang="zh-CN" sz="1000" dirty="0">
              <a:solidFill>
                <a:srgbClr val="000000"/>
              </a:solidFill>
            </a:endParaRPr>
          </a:p>
          <a:p>
            <a:pPr marL="180975"/>
            <a:r>
              <a:rPr lang="ru-RU" altLang="zh-CN" sz="1000" dirty="0">
                <a:solidFill>
                  <a:srgbClr val="000000"/>
                </a:solidFill>
              </a:rPr>
              <a:t>Пакет </a:t>
            </a:r>
            <a:r>
              <a:rPr lang="en-US" altLang="zh-CN" sz="1000" dirty="0">
                <a:solidFill>
                  <a:srgbClr val="000000"/>
                </a:solidFill>
                <a:ea typeface="宋体" pitchFamily="2" charset="-122"/>
              </a:rPr>
              <a:t>Production (</a:t>
            </a:r>
            <a:r>
              <a:rPr lang="ru-RU" altLang="zh-CN" sz="1000" dirty="0">
                <a:solidFill>
                  <a:srgbClr val="000000"/>
                </a:solidFill>
              </a:rPr>
              <a:t>производство</a:t>
            </a:r>
            <a:r>
              <a:rPr lang="en-US" altLang="zh-CN" sz="1000" dirty="0">
                <a:solidFill>
                  <a:srgbClr val="000000"/>
                </a:solidFill>
                <a:ea typeface="宋体" pitchFamily="2" charset="-122"/>
              </a:rPr>
              <a:t>)</a:t>
            </a:r>
            <a:endParaRPr lang="ru-RU" altLang="zh-CN" sz="1000" dirty="0">
              <a:solidFill>
                <a:srgbClr val="000000"/>
              </a:solidFill>
            </a:endParaRPr>
          </a:p>
          <a:p>
            <a:pPr marL="180975"/>
            <a:r>
              <a:rPr lang="ru-RU" altLang="zh-CN" sz="1000" b="1" dirty="0">
                <a:solidFill>
                  <a:srgbClr val="000000"/>
                </a:solidFill>
              </a:rPr>
              <a:t>МЭК</a:t>
            </a:r>
            <a:r>
              <a:rPr lang="en-US" altLang="zh-CN" sz="1000" b="1" dirty="0">
                <a:solidFill>
                  <a:srgbClr val="000000"/>
                </a:solidFill>
                <a:ea typeface="宋体" pitchFamily="2" charset="-122"/>
              </a:rPr>
              <a:t> 619</a:t>
            </a:r>
            <a:r>
              <a:rPr lang="ru-RU" altLang="zh-CN" sz="1000" b="1" dirty="0">
                <a:solidFill>
                  <a:srgbClr val="000000"/>
                </a:solidFill>
              </a:rPr>
              <a:t>68</a:t>
            </a:r>
            <a:endParaRPr lang="en-US" altLang="zh-CN" sz="1000" b="1" dirty="0">
              <a:solidFill>
                <a:srgbClr val="000000"/>
              </a:solidFill>
              <a:ea typeface="宋体" pitchFamily="2" charset="-122"/>
            </a:endParaRPr>
          </a:p>
          <a:p>
            <a:pPr marL="180975"/>
            <a:r>
              <a:rPr lang="ru-RU" altLang="zh-CN" sz="1000" dirty="0">
                <a:solidFill>
                  <a:srgbClr val="000000"/>
                </a:solidFill>
              </a:rPr>
              <a:t>Пакет  </a:t>
            </a:r>
            <a:r>
              <a:rPr lang="en-US" altLang="zh-CN" sz="1000" dirty="0">
                <a:solidFill>
                  <a:srgbClr val="000000"/>
                </a:solidFill>
                <a:ea typeface="宋体" pitchFamily="2" charset="-122"/>
              </a:rPr>
              <a:t>Assets (</a:t>
            </a:r>
            <a:r>
              <a:rPr lang="ru-RU" altLang="zh-CN" sz="1000" dirty="0">
                <a:solidFill>
                  <a:srgbClr val="000000"/>
                </a:solidFill>
              </a:rPr>
              <a:t>активы</a:t>
            </a:r>
            <a:r>
              <a:rPr lang="en-US" altLang="zh-CN" sz="1000" dirty="0">
                <a:solidFill>
                  <a:srgbClr val="000000"/>
                </a:solidFill>
                <a:ea typeface="宋体" pitchFamily="2" charset="-122"/>
              </a:rPr>
              <a:t>)</a:t>
            </a:r>
            <a:endParaRPr lang="ru-RU" altLang="zh-CN" sz="1000" dirty="0">
              <a:solidFill>
                <a:srgbClr val="000000"/>
              </a:solidFill>
            </a:endParaRPr>
          </a:p>
          <a:p>
            <a:pPr marL="180975"/>
            <a:r>
              <a:rPr lang="ru-RU" altLang="zh-CN" sz="1000" dirty="0">
                <a:solidFill>
                  <a:srgbClr val="000000"/>
                </a:solidFill>
              </a:rPr>
              <a:t>Пакет </a:t>
            </a:r>
            <a:r>
              <a:rPr lang="en-US" altLang="zh-CN" sz="1000" dirty="0">
                <a:solidFill>
                  <a:srgbClr val="000000"/>
                </a:solidFill>
                <a:ea typeface="宋体" pitchFamily="2" charset="-122"/>
              </a:rPr>
              <a:t>Financials (</a:t>
            </a:r>
            <a:r>
              <a:rPr lang="ru-RU" altLang="zh-CN" sz="1000" dirty="0">
                <a:solidFill>
                  <a:srgbClr val="000000"/>
                </a:solidFill>
              </a:rPr>
              <a:t>финансы)</a:t>
            </a:r>
            <a:endParaRPr lang="en-US" altLang="zh-CN" sz="1000" dirty="0">
              <a:solidFill>
                <a:srgbClr val="000000"/>
              </a:solidFill>
              <a:ea typeface="宋体" pitchFamily="2" charset="-122"/>
            </a:endParaRPr>
          </a:p>
          <a:p>
            <a:pPr marL="180975"/>
            <a:r>
              <a:rPr lang="ru-RU" altLang="zh-CN" sz="1000" dirty="0">
                <a:solidFill>
                  <a:srgbClr val="000000"/>
                </a:solidFill>
              </a:rPr>
              <a:t>Пакет </a:t>
            </a:r>
            <a:r>
              <a:rPr lang="en-US" altLang="zh-CN" sz="1000" dirty="0">
                <a:solidFill>
                  <a:srgbClr val="000000"/>
                </a:solidFill>
                <a:ea typeface="宋体" pitchFamily="2" charset="-122"/>
              </a:rPr>
              <a:t>Energy</a:t>
            </a:r>
            <a:r>
              <a:rPr lang="ru-RU" altLang="zh-CN" sz="1000" dirty="0">
                <a:solidFill>
                  <a:srgbClr val="000000"/>
                </a:solidFill>
              </a:rPr>
              <a:t> </a:t>
            </a:r>
            <a:r>
              <a:rPr lang="en-US" altLang="zh-CN" sz="1000" dirty="0" err="1">
                <a:solidFill>
                  <a:srgbClr val="000000"/>
                </a:solidFill>
                <a:ea typeface="宋体" pitchFamily="2" charset="-122"/>
              </a:rPr>
              <a:t>Sheduling</a:t>
            </a:r>
            <a:r>
              <a:rPr lang="en-US" altLang="zh-CN" sz="1000" dirty="0">
                <a:solidFill>
                  <a:srgbClr val="000000"/>
                </a:solidFill>
                <a:ea typeface="宋体" pitchFamily="2" charset="-122"/>
              </a:rPr>
              <a:t> (</a:t>
            </a:r>
            <a:r>
              <a:rPr lang="ru-RU" altLang="zh-CN" sz="1000" dirty="0">
                <a:solidFill>
                  <a:srgbClr val="000000"/>
                </a:solidFill>
              </a:rPr>
              <a:t>графики энергии</a:t>
            </a:r>
            <a:r>
              <a:rPr lang="en-US" altLang="zh-CN" sz="1000" dirty="0">
                <a:solidFill>
                  <a:srgbClr val="000000"/>
                </a:solidFill>
                <a:ea typeface="宋体" pitchFamily="2" charset="-122"/>
              </a:rPr>
              <a:t>)</a:t>
            </a:r>
            <a:endParaRPr lang="ru-RU" altLang="zh-CN" sz="1000" dirty="0">
              <a:solidFill>
                <a:srgbClr val="000000"/>
              </a:solidFill>
            </a:endParaRPr>
          </a:p>
          <a:p>
            <a:pPr marL="180975"/>
            <a:r>
              <a:rPr lang="ru-RU" altLang="zh-CN" sz="1000" dirty="0">
                <a:solidFill>
                  <a:srgbClr val="000000"/>
                </a:solidFill>
              </a:rPr>
              <a:t>и другие …</a:t>
            </a:r>
            <a:endParaRPr lang="en-US" sz="1000" dirty="0"/>
          </a:p>
          <a:p>
            <a:pPr marL="180975" indent="-180975">
              <a:buFontTx/>
              <a:buChar char="•"/>
            </a:pPr>
            <a:r>
              <a:rPr lang="en-US" sz="1200" dirty="0"/>
              <a:t> </a:t>
            </a:r>
            <a:r>
              <a:rPr lang="ru-RU" sz="1100" dirty="0"/>
              <a:t>Атрибуты классов</a:t>
            </a:r>
            <a:r>
              <a:rPr lang="en-US" sz="1100" dirty="0"/>
              <a:t>;</a:t>
            </a:r>
          </a:p>
          <a:p>
            <a:pPr marL="180975" indent="-180975">
              <a:buFontTx/>
              <a:buChar char="•"/>
            </a:pPr>
            <a:r>
              <a:rPr lang="ru-RU" sz="1100" dirty="0" smtClean="0"/>
              <a:t>Отношения </a:t>
            </a:r>
            <a:r>
              <a:rPr lang="ru-RU" sz="1100" dirty="0"/>
              <a:t>между классами</a:t>
            </a:r>
            <a:r>
              <a:rPr lang="en-US" sz="1100" dirty="0"/>
              <a:t>;</a:t>
            </a:r>
          </a:p>
          <a:p>
            <a:pPr marL="180975" indent="-180975">
              <a:buFontTx/>
              <a:buChar char="•"/>
            </a:pPr>
            <a:r>
              <a:rPr lang="ru-RU" sz="1100" dirty="0" smtClean="0"/>
              <a:t>Формат </a:t>
            </a:r>
            <a:r>
              <a:rPr lang="ru-RU" sz="1100" dirty="0"/>
              <a:t>обмена данными </a:t>
            </a:r>
            <a:endParaRPr lang="en-US" sz="1100" dirty="0" smtClean="0"/>
          </a:p>
          <a:p>
            <a:pPr marL="180975"/>
            <a:r>
              <a:rPr lang="ru-RU" sz="1100" dirty="0" smtClean="0"/>
              <a:t>на </a:t>
            </a:r>
            <a:r>
              <a:rPr lang="ru-RU" sz="1100" dirty="0"/>
              <a:t>основе </a:t>
            </a:r>
            <a:r>
              <a:rPr lang="en-US" sz="1100" dirty="0"/>
              <a:t>xml</a:t>
            </a:r>
            <a:r>
              <a:rPr lang="ru-RU" sz="1100" dirty="0"/>
              <a:t>.</a:t>
            </a:r>
            <a:endParaRPr lang="en-US" sz="1100" dirty="0"/>
          </a:p>
          <a:p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9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9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2" cstate="print">
            <a:lum bright="89000" contrast="-78000"/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Содержимое 2"/>
          <p:cNvSpPr>
            <a:spLocks/>
          </p:cNvSpPr>
          <p:nvPr/>
        </p:nvSpPr>
        <p:spPr bwMode="auto">
          <a:xfrm>
            <a:off x="152400" y="13716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/>
              <a:t>Системный подход к управлению данными в электросетевой компании позволит:</a:t>
            </a:r>
          </a:p>
          <a:p>
            <a:pPr marL="541338" lvl="1" indent="-360363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endParaRPr lang="ru-RU" sz="1600" b="1" dirty="0" smtClean="0"/>
          </a:p>
          <a:p>
            <a:pPr marL="541338" lvl="1" indent="-360363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1600" b="1" dirty="0" smtClean="0"/>
              <a:t>Осуществлять </a:t>
            </a:r>
            <a:r>
              <a:rPr lang="ru-RU" sz="1600" b="1" dirty="0"/>
              <a:t>анализ эффективности работы компании в любом разрезе, при необходимости используя одновременно как финансовую, так и технологическую информацию</a:t>
            </a:r>
            <a:r>
              <a:rPr lang="en-US" sz="1600" b="1" dirty="0"/>
              <a:t>;</a:t>
            </a:r>
            <a:endParaRPr lang="ru-RU" sz="1600" b="1" dirty="0"/>
          </a:p>
          <a:p>
            <a:pPr marL="541338" lvl="1" indent="-36036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ru-RU" sz="1600" b="1" dirty="0" smtClean="0"/>
          </a:p>
          <a:p>
            <a:pPr marL="541338" lvl="1" indent="-36036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600" b="1" dirty="0" smtClean="0"/>
              <a:t>Использовать </a:t>
            </a:r>
            <a:r>
              <a:rPr lang="ru-RU" sz="1600" b="1" dirty="0"/>
              <a:t>универсальные инструменты для анализа и формирования отчётности</a:t>
            </a:r>
            <a:r>
              <a:rPr lang="en-US" sz="1600" b="1" dirty="0"/>
              <a:t>;</a:t>
            </a:r>
            <a:endParaRPr lang="ru-RU" sz="1600" b="1" dirty="0"/>
          </a:p>
          <a:p>
            <a:pPr marL="541338" lvl="1" indent="-36036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ru-RU" sz="1600" b="1" dirty="0" smtClean="0"/>
          </a:p>
          <a:p>
            <a:pPr marL="541338" lvl="1" indent="-36036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600" b="1" dirty="0" smtClean="0"/>
              <a:t>Управлять </a:t>
            </a:r>
            <a:r>
              <a:rPr lang="ru-RU" sz="1600" b="1" dirty="0"/>
              <a:t>всеми данными и информационными потоками независимо от используемых приложений, ИТ систем</a:t>
            </a:r>
            <a:r>
              <a:rPr lang="en-US" sz="1600" b="1" dirty="0"/>
              <a:t>;</a:t>
            </a:r>
            <a:endParaRPr lang="ru-RU" sz="1600" b="1" dirty="0"/>
          </a:p>
          <a:p>
            <a:pPr marL="541338" lvl="1" indent="-36036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ru-RU" sz="1600" b="1" dirty="0" smtClean="0"/>
          </a:p>
          <a:p>
            <a:pPr marL="541338" lvl="1" indent="-36036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600" b="1" dirty="0" smtClean="0"/>
              <a:t>Контролировать </a:t>
            </a:r>
            <a:r>
              <a:rPr lang="ru-RU" sz="1600" b="1" dirty="0"/>
              <a:t>актуализацию данных, управлять групповой работой по их обновлению</a:t>
            </a:r>
            <a:r>
              <a:rPr lang="en-US" sz="1600" b="1" dirty="0"/>
              <a:t>;</a:t>
            </a:r>
            <a:endParaRPr lang="ru-RU" sz="1600" b="1" dirty="0"/>
          </a:p>
          <a:p>
            <a:pPr marL="541338" lvl="1" indent="-36036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ru-RU" sz="1600" b="1" dirty="0" smtClean="0"/>
          </a:p>
          <a:p>
            <a:pPr marL="541338" lvl="1" indent="-36036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600" b="1" dirty="0" smtClean="0"/>
              <a:t>Более </a:t>
            </a:r>
            <a:r>
              <a:rPr lang="ru-RU" sz="1600" b="1" dirty="0"/>
              <a:t>гибко внедрять новые информационные системы, программное обеспечение, развивать информационные </a:t>
            </a:r>
            <a:r>
              <a:rPr lang="ru-RU" sz="1600" b="1" dirty="0" smtClean="0"/>
              <a:t>технологии;</a:t>
            </a:r>
          </a:p>
          <a:p>
            <a:pPr marL="541338" lvl="1" indent="-36036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ru-RU" sz="1600" b="1" dirty="0" smtClean="0"/>
          </a:p>
          <a:p>
            <a:pPr marL="541338" lvl="1" indent="-36036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600" b="1" dirty="0" smtClean="0"/>
              <a:t>Поддерживать технологии </a:t>
            </a:r>
            <a:r>
              <a:rPr lang="en-US" sz="1600" b="1" dirty="0" smtClean="0"/>
              <a:t>Smart Grid, Smart Metering</a:t>
            </a:r>
            <a:endParaRPr lang="ru-RU" sz="1600" b="1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Ожидаемый эффект от управления данными</a:t>
            </a:r>
            <a:endParaRPr lang="ru-RU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Спасибо за внимание!</a:t>
            </a:r>
          </a:p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Далее приложения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229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bg1"/>
                </a:solidFill>
              </a:rPr>
              <a:t>Данные, используемые и порождаемые 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bg1"/>
                </a:solidFill>
              </a:rPr>
              <a:t>в процессе выполнения бизнес-задач электросетевой компании</a:t>
            </a:r>
          </a:p>
        </p:txBody>
      </p:sp>
      <p:graphicFrame>
        <p:nvGraphicFramePr>
          <p:cNvPr id="34916" name="Group 100"/>
          <p:cNvGraphicFramePr>
            <a:graphicFrameLocks noGrp="1"/>
          </p:cNvGraphicFramePr>
          <p:nvPr>
            <p:ph/>
          </p:nvPr>
        </p:nvGraphicFramePr>
        <p:xfrm>
          <a:off x="152400" y="1066800"/>
          <a:ext cx="8839200" cy="5680515"/>
        </p:xfrm>
        <a:graphic>
          <a:graphicData uri="http://schemas.openxmlformats.org/drawingml/2006/table">
            <a:tbl>
              <a:tblPr/>
              <a:tblGrid>
                <a:gridCol w="1447800"/>
                <a:gridCol w="4038600"/>
                <a:gridCol w="3352800"/>
              </a:tblGrid>
              <a:tr h="391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Группа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бизнес-задач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Используемые данные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Порождаемые данные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Технологические присоединения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Данные о питающих центрах (перечень ПС, паспортные характеристики ПС, установленная мощность);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Расчётная модель сети (для подготовки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техусловий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и расчёта режимов);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Геопространственные данные о электросетевых объектах и потребителях.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Параметры технологических присоединений (заявленная мощность);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потребителях (реквизиты, местонахождение и пр.);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наличии свободных мощностей.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Планирование развития сети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прогнозов изменения нагрузок;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Данные о питающих центрах (перечень ПС, паспортные характеристики ПС, установленная мощность, свободная мощность);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Модель сети (существующая);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Геопространственные данные о электросетевых объектах и потребителях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Перспективная модель сети;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Результаты расчёта режимов для перспективной сети;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в план капитального строительства.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1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Финансово-хозяйственная деятельность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заключаемых договорах;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потребности в финансировании;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затратах;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об организационной структуре компании;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приёме/увольнении сотрудников.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договорах (включая договоры на технологические присоединения);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бюджетирования;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бизнес-планирования;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кадрового учёта;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расчёта заработной платы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4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Бухгалтерский и налоговый учёт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об основных средствах и НМА;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товарно-материальных ценностях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Доходы будущих периодов;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Расходы будущих периодов;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Денежные документы;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Реестр основных средств, в т.ч. стоимостные показатели;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капитальных вложениях;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финансовых вложениях;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дебиторской и кредиторской задолженностях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Управление собственностью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Реестр основных средств;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Стоимостные показатели основных средств;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Технические характеристики объектов;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Правовая информация об объектах собственности;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технической инвентаризации;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кадастрового учёта зданий, сооружений, земельных участков;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Геопространственные данные о  зданиях, сооружениях, земельных участках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52400" y="142875"/>
            <a:ext cx="82296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bg1"/>
                </a:solidFill>
              </a:rPr>
              <a:t>Данные, используемые и порождаемые 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bg1"/>
                </a:solidFill>
              </a:rPr>
              <a:t>в процессе выполнения бизнес-задач электросетевой компании</a:t>
            </a:r>
          </a:p>
          <a:p>
            <a:pPr algn="ctr">
              <a:lnSpc>
                <a:spcPct val="80000"/>
              </a:lnSpc>
            </a:pPr>
            <a:r>
              <a:rPr lang="ru-RU">
                <a:solidFill>
                  <a:schemeClr val="bg1"/>
                </a:solidFill>
              </a:rPr>
              <a:t>(продолжение)</a:t>
            </a:r>
          </a:p>
        </p:txBody>
      </p:sp>
      <p:graphicFrame>
        <p:nvGraphicFramePr>
          <p:cNvPr id="34916" name="Group 100"/>
          <p:cNvGraphicFramePr>
            <a:graphicFrameLocks noGrp="1"/>
          </p:cNvGraphicFramePr>
          <p:nvPr>
            <p:ph/>
          </p:nvPr>
        </p:nvGraphicFramePr>
        <p:xfrm>
          <a:off x="152400" y="1066800"/>
          <a:ext cx="8839200" cy="5562599"/>
        </p:xfrm>
        <a:graphic>
          <a:graphicData uri="http://schemas.openxmlformats.org/drawingml/2006/table">
            <a:tbl>
              <a:tblPr/>
              <a:tblGrid>
                <a:gridCol w="1447800"/>
                <a:gridCol w="3352800"/>
                <a:gridCol w="4038600"/>
              </a:tblGrid>
              <a:tr h="448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Группа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бизнес-задач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Используемые данные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Порождаемые данные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8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Логистика и закупки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потребностях в услугах;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потребностях в материалах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ГКПЗ;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заключаемых договорах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потребности в финансировании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затратах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складского учёта (поступление, расход материалов).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Управление инвестициями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перспективного планирования развитии сети;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договорах;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Титулы капитального строительства;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заключаемых договорах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потребности в финансировании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проектной документации;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ходе реализации инвестиционных проектов;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вводе объектов в эксплуатацию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затратах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0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Техническое обслуживание и ремонт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об организационной структуре компании;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Справочник объектов ТОРО (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энергообъекты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, структура электросетевого оборудования, здания и сооружения, транспортные средства);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Паспортные данные объектов ТОРО;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Нормативные данные о периодичности ТОиР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состоянии объектов ТОРО (по результатам осмотров, испытаний/измерений);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потребности в материалах;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Планы ТОиР;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 потребности в плановых отключениях оборудования (для согласования с ЦДУ и СО);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трудозатратах персонала (при выполнении работ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хозспособом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Индексы состояния оборудования.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0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Оперативно-диспетчерское управление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Модель сети (существующая);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SCADA,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телесигнализации;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об инцидентах в сетях (от конечных потребителей, ДЕЗ, устройств телесигнализации);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потребности плановом выводе оборудования в ремонт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оперативной схемы, возникающие в процессе выполнения диспетчерских переключений.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Результаты оперативного расчёта режимов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плановых отключениях для вывода оборудования в ремонт;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2296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bg1"/>
                </a:solidFill>
              </a:rPr>
              <a:t>Данные, используемые и порождаемые 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bg1"/>
                </a:solidFill>
              </a:rPr>
              <a:t>в процессе выполнения бизнес-задач электросетевой компании</a:t>
            </a:r>
          </a:p>
          <a:p>
            <a:pPr algn="ctr">
              <a:lnSpc>
                <a:spcPct val="80000"/>
              </a:lnSpc>
            </a:pPr>
            <a:r>
              <a:rPr lang="ru-RU">
                <a:solidFill>
                  <a:schemeClr val="bg1"/>
                </a:solidFill>
              </a:rPr>
              <a:t>(продолжение)</a:t>
            </a:r>
          </a:p>
        </p:txBody>
      </p:sp>
      <p:graphicFrame>
        <p:nvGraphicFramePr>
          <p:cNvPr id="34916" name="Group 100"/>
          <p:cNvGraphicFramePr>
            <a:graphicFrameLocks noGrp="1"/>
          </p:cNvGraphicFramePr>
          <p:nvPr>
            <p:ph/>
          </p:nvPr>
        </p:nvGraphicFramePr>
        <p:xfrm>
          <a:off x="152400" y="1066800"/>
          <a:ext cx="8839200" cy="1878003"/>
        </p:xfrm>
        <a:graphic>
          <a:graphicData uri="http://schemas.openxmlformats.org/drawingml/2006/table">
            <a:tbl>
              <a:tblPr/>
              <a:tblGrid>
                <a:gridCol w="1447800"/>
                <a:gridCol w="3352800"/>
                <a:gridCol w="40386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Группа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бизнес-задач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Используемые данные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Порождаемые данные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Технологические задачи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Модель сети (реестр энергообъектов и сетевого оборудования, данные о топологии);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Паспортные данные о энергообъектах и электросетевом оборудовании;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потреблении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Результаты расчёта режимов для перспективной сети;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Результата расчёта уставок устройств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РЗиА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, АЧР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Результаты расчёта потерь электроэнергии;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Учёт электроэнергии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Модель сети;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потребителях;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Данные о приборах учёта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Данные о показаниях приборов технического и коммерческого учёта.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55600" y="228600"/>
            <a:ext cx="8459788" cy="48101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Определение Интеллектуальной сети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</a:rPr>
              <a:t>Smart Grid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331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15300" cy="5181600"/>
          </a:xfrm>
        </p:spPr>
        <p:txBody>
          <a:bodyPr/>
          <a:lstStyle/>
          <a:p>
            <a:r>
              <a:rPr lang="ru-RU" sz="1500" b="1" dirty="0" smtClean="0"/>
              <a:t>IEEE </a:t>
            </a:r>
            <a:r>
              <a:rPr lang="ru-RU" sz="1500" dirty="0" smtClean="0"/>
              <a:t>Интеллектуальная сеть </a:t>
            </a:r>
            <a:r>
              <a:rPr lang="ru-RU" sz="1500" dirty="0" smtClean="0"/>
              <a:t>–</a:t>
            </a:r>
            <a:r>
              <a:rPr lang="en-US" sz="1500" dirty="0" smtClean="0"/>
              <a:t> </a:t>
            </a:r>
            <a:r>
              <a:rPr lang="ru-RU" sz="1500" dirty="0" smtClean="0"/>
              <a:t>полностью интегрированная, саморегулирующаяся </a:t>
            </a:r>
            <a:r>
              <a:rPr lang="ru-RU" sz="1500" dirty="0" smtClean="0"/>
              <a:t>и </a:t>
            </a:r>
            <a:r>
              <a:rPr lang="ru-RU" sz="1500" dirty="0" smtClean="0"/>
              <a:t>самовосстанавливающаяся электроэнергетическая система, имеющая </a:t>
            </a:r>
            <a:r>
              <a:rPr lang="ru-RU" sz="1500" dirty="0" smtClean="0"/>
              <a:t>сетевую топологию и </a:t>
            </a:r>
            <a:r>
              <a:rPr lang="ru-RU" sz="1500" dirty="0" smtClean="0"/>
              <a:t>включающая </a:t>
            </a:r>
            <a:r>
              <a:rPr lang="ru-RU" sz="1500" dirty="0" smtClean="0"/>
              <a:t>в себя все генерирующие источники, магистральные и распределительные сети и все виды потребителей электрической энергии, управляемые единой сетью автоматизированных устройств в режиме реального времени</a:t>
            </a:r>
          </a:p>
          <a:p>
            <a:r>
              <a:rPr lang="ru-RU" sz="1500" b="1" dirty="0" smtClean="0"/>
              <a:t>Европейский союз</a:t>
            </a:r>
            <a:r>
              <a:rPr lang="ru-RU" sz="1500" dirty="0" smtClean="0"/>
              <a:t> Интеллектуальная сеть - электрические сети, удовлетворяющие требованиям </a:t>
            </a:r>
            <a:r>
              <a:rPr lang="ru-RU" sz="1500" dirty="0" err="1" smtClean="0"/>
              <a:t>энергоэффективного</a:t>
            </a:r>
            <a:r>
              <a:rPr lang="ru-RU" sz="1500" dirty="0" smtClean="0"/>
              <a:t> и экономичного функционирования энергосистемы за счет скоординированного управления и при помощи современных двусторонних коммуникаций между элементами электрических сетей, электрическими станциями, аккумулирующими источниками и потребителями</a:t>
            </a:r>
          </a:p>
          <a:p>
            <a:r>
              <a:rPr lang="ru-RU" sz="1500" b="1" dirty="0" smtClean="0"/>
              <a:t>Минэнерго США </a:t>
            </a:r>
            <a:r>
              <a:rPr lang="ru-RU" sz="1500" dirty="0" smtClean="0"/>
              <a:t>Интеллектуальная сеть – полностью </a:t>
            </a:r>
            <a:r>
              <a:rPr lang="ru-RU" sz="1500" dirty="0" smtClean="0"/>
              <a:t>автоматизированная система, обеспечивающая </a:t>
            </a:r>
            <a:r>
              <a:rPr lang="ru-RU" sz="1500" dirty="0" smtClean="0"/>
              <a:t>двусторонний поток электрической энергии и информации между энергообъектами повсеместно. </a:t>
            </a:r>
            <a:r>
              <a:rPr lang="ru-RU" sz="1500" dirty="0" err="1" smtClean="0"/>
              <a:t>Smart</a:t>
            </a:r>
            <a:r>
              <a:rPr lang="ru-RU" sz="1500" dirty="0" smtClean="0"/>
              <a:t> </a:t>
            </a:r>
            <a:r>
              <a:rPr lang="ru-RU" sz="1500" dirty="0" err="1" smtClean="0"/>
              <a:t>Grid</a:t>
            </a:r>
            <a:r>
              <a:rPr lang="ru-RU" sz="1500" dirty="0" smtClean="0"/>
              <a:t> за счет применения новейших технологий, инструментов и методов наполняет электроэнергетику знаниями, позволяющими резко повысить эффективность</a:t>
            </a:r>
          </a:p>
          <a:p>
            <a:r>
              <a:rPr lang="ru-RU" sz="1500" b="1" dirty="0" smtClean="0"/>
              <a:t>NETL США</a:t>
            </a:r>
            <a:r>
              <a:rPr lang="ru-RU" sz="1500" dirty="0" smtClean="0"/>
              <a:t> Интеллектуальная сеть - совокупность организационных изменений, новой модели процессов, решений в области информационных технологий, а также инноваций в сфере АСУ ТП и диспетчерского управления в электроэнергетике</a:t>
            </a:r>
          </a:p>
        </p:txBody>
      </p:sp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81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18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590800"/>
            <a:ext cx="48101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0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066800"/>
            <a:ext cx="615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14300" y="3409950"/>
            <a:ext cx="2928938" cy="3295650"/>
          </a:xfrm>
          <a:prstGeom prst="roundRect">
            <a:avLst/>
          </a:prstGeom>
          <a:solidFill>
            <a:srgbClr val="FFD9B3"/>
          </a:solidFill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72200" y="1600200"/>
            <a:ext cx="2851150" cy="5105400"/>
          </a:xfrm>
          <a:prstGeom prst="roundRect">
            <a:avLst/>
          </a:prstGeom>
          <a:solidFill>
            <a:srgbClr val="FFFFCD"/>
          </a:solidFill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8488" y="1638300"/>
            <a:ext cx="2928937" cy="5067300"/>
          </a:xfrm>
          <a:prstGeom prst="roundRect">
            <a:avLst/>
          </a:prstGeom>
          <a:solidFill>
            <a:schemeClr val="accent1"/>
          </a:solidFill>
          <a:ln w="25400">
            <a:solidFill>
              <a:srgbClr val="669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8425" y="1638300"/>
            <a:ext cx="2928938" cy="1676400"/>
          </a:xfrm>
          <a:prstGeom prst="roundRect">
            <a:avLst/>
          </a:prstGeom>
          <a:solidFill>
            <a:srgbClr val="D1F6CE"/>
          </a:solidFill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152400" y="1114425"/>
            <a:ext cx="87868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/>
              <a:t>Ниже приведён выборочный список компаний и организаций, поддерживающих </a:t>
            </a:r>
            <a:r>
              <a:rPr lang="en-US" sz="1400" b="1"/>
              <a:t>CIM </a:t>
            </a:r>
          </a:p>
          <a:p>
            <a:pPr>
              <a:lnSpc>
                <a:spcPct val="80000"/>
              </a:lnSpc>
            </a:pPr>
            <a:r>
              <a:rPr lang="en-US" sz="1400"/>
              <a:t>(</a:t>
            </a:r>
            <a:r>
              <a:rPr lang="ru-RU" sz="1400"/>
              <a:t>информация из статьи </a:t>
            </a:r>
            <a:r>
              <a:rPr lang="en-US" sz="1400"/>
              <a:t>Gartner ID</a:t>
            </a:r>
            <a:r>
              <a:rPr lang="ru-RU" sz="1400"/>
              <a:t>:</a:t>
            </a:r>
            <a:r>
              <a:rPr lang="en-US" sz="1400"/>
              <a:t>G</a:t>
            </a:r>
            <a:r>
              <a:rPr lang="ru-RU" sz="1400"/>
              <a:t>00141289</a:t>
            </a:r>
            <a:r>
              <a:rPr lang="en-US" sz="1400"/>
              <a:t>)</a:t>
            </a:r>
            <a:r>
              <a:rPr lang="ru-RU" sz="1400"/>
              <a:t>:</a:t>
            </a: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123825" y="347663"/>
            <a:ext cx="822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</a:rPr>
              <a:t>Поддержка </a:t>
            </a:r>
            <a:r>
              <a:rPr lang="en-US" sz="2000" b="1">
                <a:solidFill>
                  <a:schemeClr val="bg1"/>
                </a:solidFill>
              </a:rPr>
              <a:t>CIM</a:t>
            </a:r>
            <a:r>
              <a:rPr lang="ru-RU" sz="2000" b="1">
                <a:solidFill>
                  <a:schemeClr val="bg1"/>
                </a:solidFill>
              </a:rPr>
              <a:t> со стороны рынка </a:t>
            </a:r>
            <a:r>
              <a:rPr lang="ru-RU" sz="2000" b="1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704975"/>
            <a:ext cx="2819400" cy="140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  <a:defRPr/>
            </a:pPr>
            <a:r>
              <a:rPr lang="ru-RU" sz="1400" b="1" dirty="0"/>
              <a:t>Исследования и стандартизация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British Standards Institute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EPRI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The Electricity Association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IEC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Mississippi State University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162300" y="1714500"/>
            <a:ext cx="2819400" cy="503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1600" b="1" dirty="0"/>
              <a:t>Поставщики оборудования </a:t>
            </a:r>
          </a:p>
          <a:p>
            <a:pPr algn="ctr">
              <a:lnSpc>
                <a:spcPts val="1200"/>
              </a:lnSpc>
              <a:spcAft>
                <a:spcPts val="600"/>
              </a:spcAft>
              <a:defRPr/>
            </a:pPr>
            <a:r>
              <a:rPr lang="ru-RU" sz="1600" b="1" dirty="0"/>
              <a:t>и </a:t>
            </a:r>
            <a:r>
              <a:rPr lang="ru-RU" sz="1600" b="1" dirty="0" err="1"/>
              <a:t>вендоры</a:t>
            </a:r>
            <a:r>
              <a:rPr lang="ru-RU" sz="1600" b="1" dirty="0"/>
              <a:t> программного обеспечения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ABB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ACS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 err="1"/>
              <a:t>Areva</a:t>
            </a:r>
            <a:r>
              <a:rPr lang="en-US" sz="1200" dirty="0"/>
              <a:t>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 err="1"/>
              <a:t>Cellnet</a:t>
            </a:r>
            <a:r>
              <a:rPr lang="en-US" sz="1200" dirty="0"/>
              <a:t>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Cognicase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Cornice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DCSI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GE Network Solutions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HP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 err="1"/>
              <a:t>Itron</a:t>
            </a:r>
            <a:r>
              <a:rPr lang="en-US" sz="1200" dirty="0"/>
              <a:t>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Indus International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Let Systems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 err="1"/>
              <a:t>Labein</a:t>
            </a:r>
            <a:r>
              <a:rPr lang="en-US" sz="1200" dirty="0"/>
              <a:t>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Miner and Miner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 err="1"/>
              <a:t>NetGroup</a:t>
            </a:r>
            <a:r>
              <a:rPr lang="en-US" sz="1200" dirty="0"/>
              <a:t>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 err="1"/>
              <a:t>Osmose</a:t>
            </a:r>
            <a:r>
              <a:rPr lang="en-US" sz="1200" dirty="0"/>
              <a:t>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Schneider Electric Ltd.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Siemens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SNC-Lavalin Energy Control Systems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Syntegra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 err="1"/>
              <a:t>Tekla</a:t>
            </a:r>
            <a:r>
              <a:rPr lang="en-US" sz="1200" dirty="0"/>
              <a:t>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 err="1"/>
              <a:t>WorkSuite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" y="3562350"/>
            <a:ext cx="2743200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  <a:defRPr/>
            </a:pPr>
            <a:r>
              <a:rPr lang="ru-RU" sz="1400" b="1" dirty="0"/>
              <a:t>Консалтинг и интеграция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Accenture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KEMA Consulting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SAIC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SISCO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UCI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UISOL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 err="1"/>
              <a:t>Xtensible</a:t>
            </a:r>
            <a:r>
              <a:rPr lang="en-US" sz="1200" dirty="0"/>
              <a:t> Solutions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296025" y="1714500"/>
            <a:ext cx="2438400" cy="43858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  <a:defRPr/>
            </a:pPr>
            <a:r>
              <a:rPr lang="ru-RU" sz="1600" b="1" dirty="0" smtClean="0"/>
              <a:t>Промышленность</a:t>
            </a:r>
            <a:endParaRPr lang="ru-RU" sz="1200" dirty="0" smtClean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ru-RU" sz="1200" b="1" dirty="0" smtClean="0"/>
              <a:t>ОАО «ФСК ЕЭС»</a:t>
            </a:r>
            <a:r>
              <a:rPr lang="en-US" sz="1200" b="1" dirty="0" smtClean="0"/>
              <a:t> </a:t>
            </a:r>
            <a:endParaRPr lang="ru-RU" sz="1200" b="1" dirty="0" smtClean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ru-RU" sz="1200" b="1" dirty="0" smtClean="0"/>
              <a:t>ОАО «Системный оператор ЕЭС»</a:t>
            </a:r>
            <a:r>
              <a:rPr lang="en-US" sz="1200" b="1" dirty="0" smtClean="0"/>
              <a:t> </a:t>
            </a:r>
            <a:endParaRPr lang="ru-RU" sz="1200" b="1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 smtClean="0"/>
              <a:t>California ISO </a:t>
            </a:r>
            <a:endParaRPr lang="ru-RU" sz="1200" dirty="0" smtClean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 smtClean="0"/>
              <a:t>Duke </a:t>
            </a:r>
            <a:r>
              <a:rPr lang="en-US" sz="1200" dirty="0"/>
              <a:t>Energy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East Midlands Electricity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 err="1"/>
              <a:t>Electricite</a:t>
            </a:r>
            <a:r>
              <a:rPr lang="en-US" sz="1200" dirty="0"/>
              <a:t> de France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Electric Utility of Belgrade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 err="1"/>
              <a:t>E.On</a:t>
            </a:r>
            <a:r>
              <a:rPr lang="en-US" sz="1200" dirty="0"/>
              <a:t>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Exelon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Florida Power and Light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GPU Power UK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Hydro-Québec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 err="1"/>
              <a:t>Iberdrola</a:t>
            </a:r>
            <a:r>
              <a:rPr lang="en-US" sz="1200" dirty="0"/>
              <a:t>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Kansas City Power &amp; Light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New York ISO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 err="1"/>
              <a:t>NStar</a:t>
            </a:r>
            <a:r>
              <a:rPr lang="en-US" sz="1200" dirty="0"/>
              <a:t>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PacifiCorp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 err="1"/>
              <a:t>Romande</a:t>
            </a:r>
            <a:r>
              <a:rPr lang="en-US" sz="1200" dirty="0"/>
              <a:t> </a:t>
            </a:r>
            <a:r>
              <a:rPr lang="en-US" sz="1200" dirty="0" err="1"/>
              <a:t>Energie</a:t>
            </a:r>
            <a:r>
              <a:rPr lang="en-US" sz="1200" dirty="0"/>
              <a:t>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Southern California Edison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Southern Company </a:t>
            </a:r>
            <a:endParaRPr lang="ru-RU" sz="1200" dirty="0"/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sz="1200" dirty="0"/>
              <a:t>Tennessee Valley Authority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2" cstate="print">
            <a:lum bright="70000" contrast="-78000"/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8229600" cy="762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bg1"/>
                </a:solidFill>
              </a:rPr>
              <a:t>Структура бизнес-задач электросетевой компании</a:t>
            </a:r>
          </a:p>
        </p:txBody>
      </p:sp>
      <p:grpSp>
        <p:nvGrpSpPr>
          <p:cNvPr id="2052" name="Группа 51"/>
          <p:cNvGrpSpPr>
            <a:grpSpLocks/>
          </p:cNvGrpSpPr>
          <p:nvPr/>
        </p:nvGrpSpPr>
        <p:grpSpPr bwMode="auto">
          <a:xfrm>
            <a:off x="1066800" y="1143000"/>
            <a:ext cx="7156450" cy="5413375"/>
            <a:chOff x="5029200" y="1143000"/>
            <a:chExt cx="7155902" cy="5413375"/>
          </a:xfrm>
        </p:grpSpPr>
        <p:sp>
          <p:nvSpPr>
            <p:cNvPr id="24" name="Овал 23"/>
            <p:cNvSpPr/>
            <p:nvPr/>
          </p:nvSpPr>
          <p:spPr bwMode="auto">
            <a:xfrm>
              <a:off x="8610326" y="1447800"/>
              <a:ext cx="1260378" cy="1260475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grpSp>
          <p:nvGrpSpPr>
            <p:cNvPr id="2067" name="Группа 50"/>
            <p:cNvGrpSpPr>
              <a:grpSpLocks/>
            </p:cNvGrpSpPr>
            <p:nvPr/>
          </p:nvGrpSpPr>
          <p:grpSpPr bwMode="auto">
            <a:xfrm>
              <a:off x="5029200" y="1143000"/>
              <a:ext cx="7155902" cy="5413375"/>
              <a:chOff x="466725" y="1295400"/>
              <a:chExt cx="7155902" cy="5413375"/>
            </a:xfrm>
          </p:grpSpPr>
          <p:sp>
            <p:nvSpPr>
              <p:cNvPr id="12" name="Овал 11"/>
              <p:cNvSpPr/>
              <p:nvPr/>
            </p:nvSpPr>
            <p:spPr bwMode="auto">
              <a:xfrm>
                <a:off x="4022627" y="2209800"/>
                <a:ext cx="3600000" cy="3600000"/>
              </a:xfrm>
              <a:prstGeom prst="ellipse">
                <a:avLst/>
              </a:prstGeom>
              <a:solidFill>
                <a:srgbClr val="92D050">
                  <a:alpha val="65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22275">
                  <a:defRPr/>
                </a:pPr>
                <a:r>
                  <a:rPr lang="ru-RU" sz="1700" b="1" dirty="0">
                    <a:ln>
                      <a:solidFill>
                        <a:schemeClr val="bg1">
                          <a:alpha val="60000"/>
                        </a:schemeClr>
                      </a:solidFill>
                    </a:ln>
                    <a:solidFill>
                      <a:srgbClr val="0070C0"/>
                    </a:solidFill>
                    <a:effectLst>
                      <a:outerShdw blurRad="406400" algn="ctr" rotWithShape="0">
                        <a:prstClr val="black">
                          <a:alpha val="28000"/>
                        </a:prstClr>
                      </a:outerShdw>
                    </a:effectLst>
                  </a:rPr>
                  <a:t>   </a:t>
                </a:r>
                <a:r>
                  <a:rPr lang="ru-RU" sz="1700" b="1" dirty="0">
                    <a:ln>
                      <a:solidFill>
                        <a:schemeClr val="bg1">
                          <a:alpha val="60000"/>
                        </a:schemeClr>
                      </a:solidFill>
                    </a:ln>
                    <a:effectLst>
                      <a:outerShdw blurRad="406400" algn="ctr" rotWithShape="0">
                        <a:prstClr val="black">
                          <a:alpha val="28000"/>
                        </a:prstClr>
                      </a:outerShdw>
                    </a:effectLst>
                  </a:rPr>
                  <a:t>КЛИЕНТЫ</a:t>
                </a:r>
              </a:p>
            </p:txBody>
          </p:sp>
          <p:sp>
            <p:nvSpPr>
              <p:cNvPr id="26" name="Овал 8"/>
              <p:cNvSpPr/>
              <p:nvPr/>
            </p:nvSpPr>
            <p:spPr bwMode="auto">
              <a:xfrm>
                <a:off x="3933825" y="1609725"/>
                <a:ext cx="1424556" cy="12837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15240" tIns="15240" rIns="15240" bIns="15240" spcCol="1270" anchor="ctr"/>
              <a:lstStyle/>
              <a:p>
                <a:pPr algn="ctr" defTabSz="42227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100" dirty="0">
                    <a:ln>
                      <a:solidFill>
                        <a:schemeClr val="tx1">
                          <a:alpha val="20000"/>
                        </a:schemeClr>
                      </a:solidFill>
                    </a:ln>
                  </a:rPr>
                  <a:t>Финансово-хозяйственная деятельность</a:t>
                </a:r>
              </a:p>
            </p:txBody>
          </p:sp>
          <p:grpSp>
            <p:nvGrpSpPr>
              <p:cNvPr id="2070" name="Группа 48"/>
              <p:cNvGrpSpPr>
                <a:grpSpLocks/>
              </p:cNvGrpSpPr>
              <p:nvPr/>
            </p:nvGrpSpPr>
            <p:grpSpPr bwMode="auto">
              <a:xfrm>
                <a:off x="2857500" y="1295400"/>
                <a:ext cx="1424536" cy="1283851"/>
                <a:chOff x="2819400" y="1295400"/>
                <a:chExt cx="1424536" cy="1283851"/>
              </a:xfrm>
            </p:grpSpPr>
            <p:sp>
              <p:nvSpPr>
                <p:cNvPr id="6" name="Овал 5"/>
                <p:cNvSpPr/>
                <p:nvPr/>
              </p:nvSpPr>
              <p:spPr bwMode="auto">
                <a:xfrm>
                  <a:off x="2900174" y="1316038"/>
                  <a:ext cx="1261965" cy="1260475"/>
                </a:xfrm>
                <a:prstGeom prst="ellipse">
                  <a:avLst/>
                </a:prstGeom>
                <a:solidFill>
                  <a:schemeClr val="accent1">
                    <a:hueOff val="0"/>
                    <a:satOff val="0"/>
                    <a:lumOff val="0"/>
                    <a:alpha val="8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16" name="Овал 8"/>
                <p:cNvSpPr/>
                <p:nvPr/>
              </p:nvSpPr>
              <p:spPr bwMode="auto">
                <a:xfrm>
                  <a:off x="2819400" y="1295400"/>
                  <a:ext cx="1424536" cy="128385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lIns="15240" tIns="15240" rIns="15240" bIns="15240" spcCol="1270" anchor="ctr"/>
                <a:lstStyle/>
                <a:p>
                  <a:pPr algn="ctr" defTabSz="4222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1100" dirty="0">
                      <a:ln>
                        <a:solidFill>
                          <a:schemeClr val="tx1">
                            <a:alpha val="20000"/>
                          </a:schemeClr>
                        </a:solidFill>
                      </a:ln>
                    </a:rPr>
                    <a:t>Бухгалтерский и налоговый учет</a:t>
                  </a:r>
                </a:p>
              </p:txBody>
            </p:sp>
          </p:grpSp>
          <p:grpSp>
            <p:nvGrpSpPr>
              <p:cNvPr id="2071" name="Группа 49"/>
              <p:cNvGrpSpPr>
                <a:grpSpLocks/>
              </p:cNvGrpSpPr>
              <p:nvPr/>
            </p:nvGrpSpPr>
            <p:grpSpPr bwMode="auto">
              <a:xfrm>
                <a:off x="1657350" y="1304925"/>
                <a:ext cx="1504393" cy="1326500"/>
                <a:chOff x="1676400" y="1371600"/>
                <a:chExt cx="1504393" cy="1326500"/>
              </a:xfrm>
            </p:grpSpPr>
            <p:sp>
              <p:nvSpPr>
                <p:cNvPr id="18" name="Овал 17"/>
                <p:cNvSpPr/>
                <p:nvPr/>
              </p:nvSpPr>
              <p:spPr bwMode="auto">
                <a:xfrm>
                  <a:off x="1777901" y="1416050"/>
                  <a:ext cx="1258792" cy="1260475"/>
                </a:xfrm>
                <a:prstGeom prst="ellipse">
                  <a:avLst/>
                </a:prstGeom>
                <a:solidFill>
                  <a:schemeClr val="accent1">
                    <a:hueOff val="0"/>
                    <a:satOff val="0"/>
                    <a:lumOff val="0"/>
                    <a:alpha val="8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19" name="Овал 6"/>
                <p:cNvSpPr/>
                <p:nvPr/>
              </p:nvSpPr>
              <p:spPr bwMode="auto">
                <a:xfrm>
                  <a:off x="1676400" y="1371600"/>
                  <a:ext cx="1504393" cy="132650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lIns="15240" tIns="15240" rIns="15240" bIns="15240" spcCol="1270" anchor="ctr"/>
                <a:lstStyle/>
                <a:p>
                  <a:pPr algn="ctr" defTabSz="4222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1200" dirty="0">
                      <a:ln>
                        <a:solidFill>
                          <a:schemeClr val="tx1">
                            <a:alpha val="20000"/>
                          </a:schemeClr>
                        </a:solidFill>
                      </a:ln>
                    </a:rPr>
                    <a:t>Управление собственностью</a:t>
                  </a:r>
                </a:p>
              </p:txBody>
            </p:sp>
          </p:grpSp>
          <p:grpSp>
            <p:nvGrpSpPr>
              <p:cNvPr id="2072" name="Группа 47"/>
              <p:cNvGrpSpPr>
                <a:grpSpLocks/>
              </p:cNvGrpSpPr>
              <p:nvPr/>
            </p:nvGrpSpPr>
            <p:grpSpPr bwMode="auto">
              <a:xfrm>
                <a:off x="990513" y="2057320"/>
                <a:ext cx="1260475" cy="1260474"/>
                <a:chOff x="990513" y="2057320"/>
                <a:chExt cx="1260475" cy="1260474"/>
              </a:xfrm>
            </p:grpSpPr>
            <p:sp>
              <p:nvSpPr>
                <p:cNvPr id="20" name="Овал 19"/>
                <p:cNvSpPr/>
                <p:nvPr/>
              </p:nvSpPr>
              <p:spPr bwMode="auto">
                <a:xfrm>
                  <a:off x="990560" y="2057400"/>
                  <a:ext cx="1260378" cy="1260475"/>
                </a:xfrm>
                <a:prstGeom prst="ellipse">
                  <a:avLst/>
                </a:prstGeom>
                <a:solidFill>
                  <a:schemeClr val="accent1">
                    <a:hueOff val="0"/>
                    <a:satOff val="0"/>
                    <a:lumOff val="0"/>
                    <a:alpha val="8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21" name="Овал 14"/>
                <p:cNvSpPr/>
                <p:nvPr/>
              </p:nvSpPr>
              <p:spPr bwMode="auto">
                <a:xfrm>
                  <a:off x="1019083" y="2190284"/>
                  <a:ext cx="1163989" cy="103879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lIns="15240" tIns="15240" rIns="15240" bIns="15240" spcCol="1270" anchor="ctr"/>
                <a:lstStyle/>
                <a:p>
                  <a:pPr algn="ctr" defTabSz="4222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1200" dirty="0">
                      <a:ln>
                        <a:solidFill>
                          <a:schemeClr val="tx1">
                            <a:alpha val="20000"/>
                          </a:schemeClr>
                        </a:solidFill>
                      </a:ln>
                    </a:rPr>
                    <a:t>Логистика и закупки</a:t>
                  </a:r>
                </a:p>
              </p:txBody>
            </p:sp>
          </p:grpSp>
          <p:grpSp>
            <p:nvGrpSpPr>
              <p:cNvPr id="2073" name="Группа 46"/>
              <p:cNvGrpSpPr>
                <a:grpSpLocks/>
              </p:cNvGrpSpPr>
              <p:nvPr/>
            </p:nvGrpSpPr>
            <p:grpSpPr bwMode="auto">
              <a:xfrm>
                <a:off x="638175" y="2930525"/>
                <a:ext cx="1266825" cy="1260475"/>
                <a:chOff x="533400" y="2971800"/>
                <a:chExt cx="1266825" cy="1260475"/>
              </a:xfrm>
            </p:grpSpPr>
            <p:sp>
              <p:nvSpPr>
                <p:cNvPr id="9" name="Овал 8"/>
                <p:cNvSpPr/>
                <p:nvPr/>
              </p:nvSpPr>
              <p:spPr bwMode="auto">
                <a:xfrm>
                  <a:off x="539737" y="2971800"/>
                  <a:ext cx="1260378" cy="1260475"/>
                </a:xfrm>
                <a:prstGeom prst="ellipse">
                  <a:avLst/>
                </a:prstGeom>
                <a:solidFill>
                  <a:schemeClr val="accent1">
                    <a:hueOff val="0"/>
                    <a:satOff val="0"/>
                    <a:lumOff val="0"/>
                    <a:alpha val="8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15" name="Овал 14"/>
                <p:cNvSpPr/>
                <p:nvPr/>
              </p:nvSpPr>
              <p:spPr bwMode="auto">
                <a:xfrm>
                  <a:off x="533400" y="3202971"/>
                  <a:ext cx="1230768" cy="79143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lIns="15240" tIns="15240" rIns="15240" bIns="15240" spcCol="1270" anchor="ctr"/>
                <a:lstStyle/>
                <a:p>
                  <a:pPr algn="ctr" defTabSz="422275">
                    <a:lnSpc>
                      <a:spcPct val="90000"/>
                    </a:lnSpc>
                    <a:spcAft>
                      <a:spcPts val="0"/>
                    </a:spcAft>
                    <a:defRPr/>
                  </a:pPr>
                  <a:r>
                    <a:rPr lang="ru-RU" sz="1200" dirty="0">
                      <a:ln>
                        <a:solidFill>
                          <a:schemeClr val="tx1">
                            <a:alpha val="20000"/>
                          </a:schemeClr>
                        </a:solidFill>
                      </a:ln>
                    </a:rPr>
                    <a:t>Управление</a:t>
                  </a:r>
                  <a:br>
                    <a:rPr lang="ru-RU" sz="1200" dirty="0">
                      <a:ln>
                        <a:solidFill>
                          <a:schemeClr val="tx1">
                            <a:alpha val="20000"/>
                          </a:schemeClr>
                        </a:solidFill>
                      </a:ln>
                    </a:rPr>
                  </a:br>
                  <a:r>
                    <a:rPr lang="ru-RU" sz="1200" dirty="0">
                      <a:ln>
                        <a:solidFill>
                          <a:schemeClr val="tx1">
                            <a:alpha val="20000"/>
                          </a:schemeClr>
                        </a:solidFill>
                      </a:ln>
                    </a:rPr>
                    <a:t>инвестициями </a:t>
                  </a:r>
                </a:p>
                <a:p>
                  <a:pPr algn="ctr" defTabSz="4222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1200" dirty="0">
                      <a:ln>
                        <a:solidFill>
                          <a:schemeClr val="tx1">
                            <a:alpha val="20000"/>
                          </a:schemeClr>
                        </a:solidFill>
                      </a:ln>
                    </a:rPr>
                    <a:t>и кап. строительством</a:t>
                  </a:r>
                </a:p>
              </p:txBody>
            </p:sp>
          </p:grpSp>
          <p:grpSp>
            <p:nvGrpSpPr>
              <p:cNvPr id="2074" name="Группа 45"/>
              <p:cNvGrpSpPr>
                <a:grpSpLocks/>
              </p:cNvGrpSpPr>
              <p:nvPr/>
            </p:nvGrpSpPr>
            <p:grpSpPr bwMode="auto">
              <a:xfrm>
                <a:off x="466725" y="3905250"/>
                <a:ext cx="1288721" cy="1285875"/>
                <a:chOff x="685800" y="3962400"/>
                <a:chExt cx="1288721" cy="1285875"/>
              </a:xfrm>
            </p:grpSpPr>
            <p:sp>
              <p:nvSpPr>
                <p:cNvPr id="10" name="Овал 9"/>
                <p:cNvSpPr/>
                <p:nvPr/>
              </p:nvSpPr>
              <p:spPr bwMode="auto">
                <a:xfrm>
                  <a:off x="706436" y="3962400"/>
                  <a:ext cx="1260378" cy="1260475"/>
                </a:xfrm>
                <a:prstGeom prst="ellipse">
                  <a:avLst/>
                </a:prstGeom>
                <a:solidFill>
                  <a:schemeClr val="accent1">
                    <a:hueOff val="0"/>
                    <a:satOff val="0"/>
                    <a:lumOff val="0"/>
                    <a:alpha val="8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pPr algn="ctr" defTabSz="422275">
                    <a:defRPr/>
                  </a:pPr>
                  <a:endParaRPr lang="ru-RU" sz="1400" dirty="0">
                    <a:ln>
                      <a:solidFill>
                        <a:schemeClr val="tx1">
                          <a:alpha val="2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7" name="Овал 14"/>
                <p:cNvSpPr/>
                <p:nvPr/>
              </p:nvSpPr>
              <p:spPr bwMode="auto">
                <a:xfrm>
                  <a:off x="685800" y="3970598"/>
                  <a:ext cx="1288721" cy="12776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lIns="15240" tIns="15240" rIns="15240" bIns="15240" spcCol="1270" anchor="ctr"/>
                <a:lstStyle/>
                <a:p>
                  <a:pPr algn="ctr" defTabSz="422275">
                    <a:defRPr/>
                  </a:pPr>
                  <a:r>
                    <a:rPr lang="ru-RU" sz="1200" dirty="0">
                      <a:ln>
                        <a:solidFill>
                          <a:schemeClr val="tx1">
                            <a:alpha val="20000"/>
                          </a:schemeClr>
                        </a:solidFill>
                      </a:ln>
                    </a:rPr>
                    <a:t>Техническое</a:t>
                  </a:r>
                  <a:br>
                    <a:rPr lang="ru-RU" sz="1200" dirty="0">
                      <a:ln>
                        <a:solidFill>
                          <a:schemeClr val="tx1">
                            <a:alpha val="20000"/>
                          </a:schemeClr>
                        </a:solidFill>
                      </a:ln>
                    </a:rPr>
                  </a:br>
                  <a:r>
                    <a:rPr lang="ru-RU" sz="1200" dirty="0">
                      <a:ln>
                        <a:solidFill>
                          <a:schemeClr val="tx1">
                            <a:alpha val="20000"/>
                          </a:schemeClr>
                        </a:solidFill>
                      </a:ln>
                    </a:rPr>
                    <a:t>обслуживание</a:t>
                  </a:r>
                  <a:r>
                    <a:rPr lang="en-US" sz="1200" dirty="0">
                      <a:ln>
                        <a:solidFill>
                          <a:schemeClr val="tx1">
                            <a:alpha val="20000"/>
                          </a:schemeClr>
                        </a:solidFill>
                      </a:ln>
                    </a:rPr>
                    <a:t/>
                  </a:r>
                  <a:br>
                    <a:rPr lang="en-US" sz="1200" dirty="0">
                      <a:ln>
                        <a:solidFill>
                          <a:schemeClr val="tx1">
                            <a:alpha val="20000"/>
                          </a:schemeClr>
                        </a:solidFill>
                      </a:ln>
                    </a:rPr>
                  </a:br>
                  <a:r>
                    <a:rPr lang="ru-RU" sz="1200" dirty="0">
                      <a:ln>
                        <a:solidFill>
                          <a:schemeClr val="tx1">
                            <a:alpha val="20000"/>
                          </a:schemeClr>
                        </a:solidFill>
                      </a:ln>
                    </a:rPr>
                    <a:t>и ремонт</a:t>
                  </a:r>
                </a:p>
              </p:txBody>
            </p:sp>
          </p:grpSp>
          <p:grpSp>
            <p:nvGrpSpPr>
              <p:cNvPr id="2075" name="Группа 41"/>
              <p:cNvGrpSpPr>
                <a:grpSpLocks/>
              </p:cNvGrpSpPr>
              <p:nvPr/>
            </p:nvGrpSpPr>
            <p:grpSpPr bwMode="auto">
              <a:xfrm>
                <a:off x="4067173" y="5038725"/>
                <a:ext cx="1424556" cy="1378992"/>
                <a:chOff x="4067173" y="5038725"/>
                <a:chExt cx="1424556" cy="1378992"/>
              </a:xfrm>
            </p:grpSpPr>
            <p:sp>
              <p:nvSpPr>
                <p:cNvPr id="27" name="Овал 26"/>
                <p:cNvSpPr/>
                <p:nvPr/>
              </p:nvSpPr>
              <p:spPr bwMode="auto">
                <a:xfrm>
                  <a:off x="4095472" y="5038725"/>
                  <a:ext cx="1261966" cy="1260475"/>
                </a:xfrm>
                <a:prstGeom prst="ellipse">
                  <a:avLst/>
                </a:prstGeom>
                <a:solidFill>
                  <a:schemeClr val="accent1">
                    <a:hueOff val="0"/>
                    <a:satOff val="0"/>
                    <a:lumOff val="0"/>
                    <a:alpha val="8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pPr algn="ctr" defTabSz="422275">
                    <a:defRPr/>
                  </a:pPr>
                  <a:endParaRPr lang="ru-RU" sz="1400" dirty="0">
                    <a:ln>
                      <a:solidFill>
                        <a:schemeClr val="tx1">
                          <a:alpha val="2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8" name="Овал 8"/>
                <p:cNvSpPr/>
                <p:nvPr/>
              </p:nvSpPr>
              <p:spPr bwMode="auto">
                <a:xfrm>
                  <a:off x="4067173" y="5133975"/>
                  <a:ext cx="1424556" cy="12837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lIns="15240" tIns="15240" rIns="15240" bIns="15240" spcCol="1270" anchor="ctr"/>
                <a:lstStyle/>
                <a:p>
                  <a:pPr algn="ctr" defTabSz="4222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1200" dirty="0">
                      <a:ln>
                        <a:solidFill>
                          <a:schemeClr val="tx1">
                            <a:alpha val="20000"/>
                          </a:schemeClr>
                        </a:solidFill>
                      </a:ln>
                    </a:rPr>
                    <a:t>Учёт и транспорт электроэнергии</a:t>
                  </a:r>
                </a:p>
              </p:txBody>
            </p:sp>
          </p:grpSp>
          <p:grpSp>
            <p:nvGrpSpPr>
              <p:cNvPr id="2076" name="Группа 42"/>
              <p:cNvGrpSpPr>
                <a:grpSpLocks/>
              </p:cNvGrpSpPr>
              <p:nvPr/>
            </p:nvGrpSpPr>
            <p:grpSpPr bwMode="auto">
              <a:xfrm>
                <a:off x="2828925" y="5391150"/>
                <a:ext cx="1504414" cy="1260475"/>
                <a:chOff x="2905125" y="5314950"/>
                <a:chExt cx="1504414" cy="1260475"/>
              </a:xfrm>
            </p:grpSpPr>
            <p:sp>
              <p:nvSpPr>
                <p:cNvPr id="30" name="Овал 29"/>
                <p:cNvSpPr/>
                <p:nvPr/>
              </p:nvSpPr>
              <p:spPr bwMode="auto">
                <a:xfrm>
                  <a:off x="3038284" y="5314950"/>
                  <a:ext cx="1260379" cy="1260475"/>
                </a:xfrm>
                <a:prstGeom prst="ellipse">
                  <a:avLst/>
                </a:prstGeom>
                <a:solidFill>
                  <a:schemeClr val="accent1">
                    <a:hueOff val="0"/>
                    <a:satOff val="0"/>
                    <a:lumOff val="0"/>
                    <a:alpha val="8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pPr algn="ctr" defTabSz="422275">
                    <a:defRPr/>
                  </a:pPr>
                  <a:endParaRPr lang="ru-RU" sz="1400" dirty="0">
                    <a:ln>
                      <a:solidFill>
                        <a:schemeClr val="tx1">
                          <a:alpha val="2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31" name="Овал 6"/>
                <p:cNvSpPr/>
                <p:nvPr/>
              </p:nvSpPr>
              <p:spPr bwMode="auto">
                <a:xfrm>
                  <a:off x="2905125" y="5543550"/>
                  <a:ext cx="1504414" cy="83820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lIns="15240" tIns="15240" rIns="15240" bIns="15240" spcCol="1270" anchor="ctr"/>
                <a:lstStyle/>
                <a:p>
                  <a:pPr algn="ctr" defTabSz="4222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1200" dirty="0">
                      <a:ln>
                        <a:solidFill>
                          <a:schemeClr val="tx1">
                            <a:alpha val="20000"/>
                          </a:schemeClr>
                        </a:solidFill>
                      </a:ln>
                    </a:rPr>
                    <a:t>Планирование развития сети</a:t>
                  </a:r>
                </a:p>
              </p:txBody>
            </p:sp>
          </p:grpSp>
          <p:grpSp>
            <p:nvGrpSpPr>
              <p:cNvPr id="2077" name="Группа 43"/>
              <p:cNvGrpSpPr>
                <a:grpSpLocks/>
              </p:cNvGrpSpPr>
              <p:nvPr/>
            </p:nvGrpSpPr>
            <p:grpSpPr bwMode="auto">
              <a:xfrm>
                <a:off x="1638300" y="5448300"/>
                <a:ext cx="1504414" cy="1260475"/>
                <a:chOff x="1714500" y="5400675"/>
                <a:chExt cx="1504414" cy="1260475"/>
              </a:xfrm>
            </p:grpSpPr>
            <p:sp>
              <p:nvSpPr>
                <p:cNvPr id="25" name="Овал 24"/>
                <p:cNvSpPr/>
                <p:nvPr/>
              </p:nvSpPr>
              <p:spPr bwMode="auto">
                <a:xfrm>
                  <a:off x="1847750" y="5400675"/>
                  <a:ext cx="1260379" cy="1260475"/>
                </a:xfrm>
                <a:prstGeom prst="ellipse">
                  <a:avLst/>
                </a:prstGeom>
                <a:solidFill>
                  <a:schemeClr val="accent1">
                    <a:hueOff val="0"/>
                    <a:satOff val="0"/>
                    <a:lumOff val="0"/>
                    <a:alpha val="8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pPr algn="ctr" defTabSz="422275">
                    <a:defRPr/>
                  </a:pPr>
                  <a:endParaRPr lang="ru-RU" sz="1400" dirty="0">
                    <a:ln>
                      <a:solidFill>
                        <a:schemeClr val="tx1">
                          <a:alpha val="2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9" name="Овал 6"/>
                <p:cNvSpPr/>
                <p:nvPr/>
              </p:nvSpPr>
              <p:spPr bwMode="auto">
                <a:xfrm>
                  <a:off x="1714500" y="5667375"/>
                  <a:ext cx="1504414" cy="83820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lIns="15240" tIns="15240" rIns="15240" bIns="15240" spcCol="1270" anchor="ctr"/>
                <a:lstStyle/>
                <a:p>
                  <a:pPr algn="ctr" defTabSz="4222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1200" dirty="0">
                      <a:ln>
                        <a:solidFill>
                          <a:schemeClr val="tx1">
                            <a:alpha val="20000"/>
                          </a:schemeClr>
                        </a:solidFill>
                      </a:ln>
                    </a:rPr>
                    <a:t>Технологические задачи</a:t>
                  </a:r>
                </a:p>
              </p:txBody>
            </p:sp>
          </p:grpSp>
          <p:grpSp>
            <p:nvGrpSpPr>
              <p:cNvPr id="2078" name="Группа 44"/>
              <p:cNvGrpSpPr>
                <a:grpSpLocks/>
              </p:cNvGrpSpPr>
              <p:nvPr/>
            </p:nvGrpSpPr>
            <p:grpSpPr bwMode="auto">
              <a:xfrm>
                <a:off x="971550" y="4733925"/>
                <a:ext cx="1298575" cy="1306143"/>
                <a:chOff x="990600" y="4848225"/>
                <a:chExt cx="1298575" cy="1306143"/>
              </a:xfrm>
            </p:grpSpPr>
            <p:sp>
              <p:nvSpPr>
                <p:cNvPr id="22" name="Овал 21"/>
                <p:cNvSpPr/>
                <p:nvPr/>
              </p:nvSpPr>
              <p:spPr bwMode="auto">
                <a:xfrm>
                  <a:off x="1028658" y="4848225"/>
                  <a:ext cx="1260379" cy="1260475"/>
                </a:xfrm>
                <a:prstGeom prst="ellipse">
                  <a:avLst/>
                </a:prstGeom>
                <a:solidFill>
                  <a:schemeClr val="accent1">
                    <a:hueOff val="0"/>
                    <a:satOff val="0"/>
                    <a:lumOff val="0"/>
                    <a:alpha val="8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pPr algn="ctr" defTabSz="422275">
                    <a:defRPr/>
                  </a:pPr>
                  <a:endParaRPr lang="ru-RU" sz="1400" dirty="0">
                    <a:ln>
                      <a:solidFill>
                        <a:schemeClr val="tx1">
                          <a:alpha val="2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3" name="Овал 14"/>
                <p:cNvSpPr/>
                <p:nvPr/>
              </p:nvSpPr>
              <p:spPr bwMode="auto">
                <a:xfrm>
                  <a:off x="990600" y="4876800"/>
                  <a:ext cx="1288739" cy="127756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lIns="15240" tIns="15240" rIns="15240" bIns="15240" spcCol="1270" anchor="ctr"/>
                <a:lstStyle/>
                <a:p>
                  <a:pPr algn="ctr" defTabSz="422275">
                    <a:defRPr/>
                  </a:pPr>
                  <a:r>
                    <a:rPr lang="ru-RU" sz="1100" dirty="0">
                      <a:ln>
                        <a:solidFill>
                          <a:schemeClr val="tx1">
                            <a:alpha val="20000"/>
                          </a:schemeClr>
                        </a:solidFill>
                      </a:ln>
                    </a:rPr>
                    <a:t>Оперативно-диспетчерское управление</a:t>
                  </a:r>
                </a:p>
              </p:txBody>
            </p:sp>
          </p:grpSp>
          <p:sp>
            <p:nvSpPr>
              <p:cNvPr id="11" name="Овал 4"/>
              <p:cNvSpPr/>
              <p:nvPr/>
            </p:nvSpPr>
            <p:spPr bwMode="auto">
              <a:xfrm>
                <a:off x="1524000" y="2243454"/>
                <a:ext cx="3600000" cy="3600000"/>
              </a:xfrm>
              <a:prstGeom prst="ellipse">
                <a:avLst/>
              </a:prstGeom>
              <a:solidFill>
                <a:srgbClr val="FFC000">
                  <a:alpha val="45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0" rIns="0" anchor="ctr"/>
              <a:lstStyle/>
              <a:p>
                <a:pPr algn="ctr" defTabSz="422275">
                  <a:defRPr/>
                </a:pPr>
                <a:r>
                  <a:rPr lang="ru-RU" sz="1700" b="1" dirty="0">
                    <a:ln>
                      <a:solidFill>
                        <a:schemeClr val="bg1">
                          <a:alpha val="60000"/>
                        </a:schemeClr>
                      </a:solidFill>
                    </a:ln>
                    <a:solidFill>
                      <a:srgbClr val="C00000"/>
                    </a:solidFill>
                    <a:effectLst>
                      <a:outerShdw blurRad="406400" algn="ctr" rotWithShape="0">
                        <a:prstClr val="black">
                          <a:alpha val="28000"/>
                        </a:prstClr>
                      </a:outerShdw>
                    </a:effectLst>
                  </a:rPr>
                  <a:t>ЭЛЕКТРО-ЭНЕРГЕТИЧЕСКИЕ АКТИВЫ</a:t>
                </a:r>
              </a:p>
            </p:txBody>
          </p:sp>
        </p:grpSp>
      </p:grpSp>
      <p:sp>
        <p:nvSpPr>
          <p:cNvPr id="14" name="Прямоугольник 13"/>
          <p:cNvSpPr/>
          <p:nvPr/>
        </p:nvSpPr>
        <p:spPr bwMode="auto">
          <a:xfrm rot="16200000">
            <a:off x="4378290" y="3788722"/>
            <a:ext cx="1530421" cy="258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22275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ln>
                  <a:solidFill>
                    <a:schemeClr val="tx1">
                      <a:alpha val="20000"/>
                    </a:schemeClr>
                  </a:solidFill>
                </a:ln>
                <a:latin typeface="+mn-lt"/>
                <a:cs typeface="Arial" charset="0"/>
              </a:rPr>
              <a:t>Техприсоединения</a:t>
            </a:r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2819400" y="2895600"/>
            <a:ext cx="3057525" cy="1914525"/>
          </a:xfrm>
          <a:prstGeom prst="rightArrow">
            <a:avLst>
              <a:gd name="adj1" fmla="val 50000"/>
              <a:gd name="adj2" fmla="val 44219"/>
            </a:avLst>
          </a:prstGeom>
          <a:solidFill>
            <a:srgbClr val="FFFFFF">
              <a:alpha val="0"/>
            </a:srgbClr>
          </a:solidFill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2275">
              <a:defRPr/>
            </a:pPr>
            <a:endParaRPr lang="ru-RU" sz="1700" dirty="0"/>
          </a:p>
        </p:txBody>
      </p:sp>
      <p:sp>
        <p:nvSpPr>
          <p:cNvPr id="2055" name="TextBox 39"/>
          <p:cNvSpPr txBox="1">
            <a:spLocks noChangeArrowheads="1"/>
          </p:cNvSpPr>
          <p:nvPr/>
        </p:nvSpPr>
        <p:spPr bwMode="auto">
          <a:xfrm>
            <a:off x="3800475" y="981075"/>
            <a:ext cx="4035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5725" indent="-85725">
              <a:buFont typeface="Arial" charset="0"/>
              <a:buChar char="•"/>
            </a:pPr>
            <a:r>
              <a:rPr lang="ru-RU" sz="800"/>
              <a:t>АСКБНУ на платформе 1С:Предприятие 8.1 (существующая);</a:t>
            </a:r>
          </a:p>
          <a:p>
            <a:pPr marL="85725" indent="-85725">
              <a:buFont typeface="Arial" charset="0"/>
              <a:buChar char="•"/>
            </a:pPr>
            <a:r>
              <a:rPr lang="ru-RU" sz="800"/>
              <a:t>Учёт основных средств по МСФО на платформе </a:t>
            </a:r>
            <a:r>
              <a:rPr lang="en-US" sz="800"/>
              <a:t>SAP</a:t>
            </a:r>
            <a:r>
              <a:rPr lang="ru-RU" sz="800"/>
              <a:t> (существующая ИС);</a:t>
            </a:r>
          </a:p>
          <a:p>
            <a:pPr marL="85725" indent="-85725">
              <a:buFont typeface="Arial" charset="0"/>
              <a:buChar char="•"/>
            </a:pPr>
            <a:r>
              <a:rPr lang="ru-RU" sz="800"/>
              <a:t>Подсистема бухгалтерского и налогового учёта на платформе </a:t>
            </a:r>
            <a:r>
              <a:rPr lang="en-US" sz="800"/>
              <a:t>SAP</a:t>
            </a:r>
            <a:r>
              <a:rPr lang="ru-RU" sz="800"/>
              <a:t> (целевая);</a:t>
            </a:r>
          </a:p>
          <a:p>
            <a:pPr marL="85725" indent="-85725">
              <a:buFont typeface="Arial" charset="0"/>
              <a:buChar char="•"/>
            </a:pPr>
            <a:r>
              <a:rPr lang="ru-RU" sz="800"/>
              <a:t>Подсистема учёта и отчётности по МСФО на платформе SAP (целевая)</a:t>
            </a:r>
          </a:p>
        </p:txBody>
      </p:sp>
      <p:sp>
        <p:nvSpPr>
          <p:cNvPr id="2056" name="TextBox 40"/>
          <p:cNvSpPr txBox="1">
            <a:spLocks noChangeArrowheads="1"/>
          </p:cNvSpPr>
          <p:nvPr/>
        </p:nvSpPr>
        <p:spPr bwMode="auto">
          <a:xfrm>
            <a:off x="5619750" y="1524000"/>
            <a:ext cx="353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5725" indent="-85725">
              <a:buFont typeface="Arial" charset="0"/>
              <a:buChar char="•"/>
            </a:pPr>
            <a:r>
              <a:rPr lang="ru-RU" sz="800"/>
              <a:t>АСУПиРЗП на платформе 1С:Предприятие 8.1 (существующая);</a:t>
            </a:r>
          </a:p>
          <a:p>
            <a:pPr marL="85725" indent="-85725">
              <a:buFont typeface="Arial" charset="0"/>
              <a:buChar char="•"/>
            </a:pPr>
            <a:r>
              <a:rPr lang="ru-RU" sz="800"/>
              <a:t>АС ФЭУ на платформе 1С:Предприятие 8.1 (существующая);</a:t>
            </a:r>
          </a:p>
          <a:p>
            <a:pPr marL="85725" indent="-85725">
              <a:buFont typeface="Arial" charset="0"/>
              <a:buChar char="•"/>
            </a:pPr>
            <a:r>
              <a:rPr lang="ru-RU" sz="800"/>
              <a:t>Подсистема «Бюджетирование» на платформе SAP (целевая);</a:t>
            </a:r>
          </a:p>
          <a:p>
            <a:pPr marL="85725" indent="-85725">
              <a:buFont typeface="Arial" charset="0"/>
              <a:buChar char="•"/>
            </a:pPr>
            <a:r>
              <a:rPr lang="ru-RU" sz="800"/>
              <a:t>Подсистема «Бизнес-планирование» на платформе SAP (целевая)</a:t>
            </a:r>
          </a:p>
        </p:txBody>
      </p:sp>
      <p:sp>
        <p:nvSpPr>
          <p:cNvPr id="2057" name="TextBox 41"/>
          <p:cNvSpPr txBox="1">
            <a:spLocks noChangeArrowheads="1"/>
          </p:cNvSpPr>
          <p:nvPr/>
        </p:nvSpPr>
        <p:spPr bwMode="auto">
          <a:xfrm>
            <a:off x="5857875" y="5667375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charset="0"/>
              <a:buChar char="•"/>
            </a:pPr>
            <a:r>
              <a:rPr lang="ru-RU" sz="800"/>
              <a:t>АИИСКУЭ(существующая);</a:t>
            </a:r>
          </a:p>
          <a:p>
            <a:pPr marL="85725" indent="-85725">
              <a:buFont typeface="Arial" charset="0"/>
              <a:buChar char="•"/>
            </a:pPr>
            <a:r>
              <a:rPr lang="ru-RU" sz="800"/>
              <a:t>КИС «Баланс» (существующая);</a:t>
            </a:r>
          </a:p>
          <a:p>
            <a:pPr marL="85725" indent="-85725">
              <a:buFont typeface="Arial" charset="0"/>
              <a:buChar char="•"/>
            </a:pPr>
            <a:r>
              <a:rPr lang="ru-RU" sz="800"/>
              <a:t>РАП ОС для расчёта технических потерь в замкнутых сетях;</a:t>
            </a:r>
          </a:p>
          <a:p>
            <a:pPr marL="85725" indent="-85725">
              <a:buFont typeface="Arial" charset="0"/>
              <a:buChar char="•"/>
            </a:pPr>
            <a:r>
              <a:rPr lang="ru-RU" sz="800"/>
              <a:t>РТП-3 для расчёта технических потерь в разомкнутых сетях</a:t>
            </a:r>
          </a:p>
        </p:txBody>
      </p:sp>
      <p:sp>
        <p:nvSpPr>
          <p:cNvPr id="2058" name="TextBox 42"/>
          <p:cNvSpPr txBox="1">
            <a:spLocks noChangeArrowheads="1"/>
          </p:cNvSpPr>
          <p:nvPr/>
        </p:nvSpPr>
        <p:spPr bwMode="auto">
          <a:xfrm>
            <a:off x="3886200" y="62484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charset="0"/>
              <a:buChar char="•"/>
            </a:pPr>
            <a:r>
              <a:rPr lang="ru-RU" sz="800"/>
              <a:t>Программный комплекс планирования развития электрических сетей (целевая);</a:t>
            </a:r>
          </a:p>
          <a:p>
            <a:pPr marL="85725" indent="-85725">
              <a:buFont typeface="Arial" charset="0"/>
              <a:buChar char="•"/>
            </a:pPr>
            <a:r>
              <a:rPr lang="ru-RU" sz="800"/>
              <a:t>Подсистема «Учёт прогнозов изменения нагрузок» на базе SAP BW и SAP EP (существующая)</a:t>
            </a:r>
          </a:p>
        </p:txBody>
      </p:sp>
      <p:sp>
        <p:nvSpPr>
          <p:cNvPr id="2059" name="TextBox 44"/>
          <p:cNvSpPr txBox="1">
            <a:spLocks noChangeArrowheads="1"/>
          </p:cNvSpPr>
          <p:nvPr/>
        </p:nvSpPr>
        <p:spPr bwMode="auto">
          <a:xfrm>
            <a:off x="228600" y="6026150"/>
            <a:ext cx="3429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charset="0"/>
              <a:buChar char="•"/>
            </a:pPr>
            <a:r>
              <a:rPr lang="ru-RU" sz="800" dirty="0"/>
              <a:t>АРМ СРЗА </a:t>
            </a:r>
            <a:r>
              <a:rPr lang="ru-RU" sz="800" dirty="0" smtClean="0"/>
              <a:t>«Бриз» </a:t>
            </a:r>
            <a:r>
              <a:rPr lang="ru-RU" sz="800" dirty="0"/>
              <a:t>(расчёт ТКЗ);</a:t>
            </a:r>
          </a:p>
          <a:p>
            <a:pPr marL="85725" indent="-85725">
              <a:buFont typeface="Arial" charset="0"/>
              <a:buChar char="•"/>
            </a:pPr>
            <a:r>
              <a:rPr lang="ru-RU" sz="800" dirty="0"/>
              <a:t>АРМК МОЭСК (расчёт уставок релейной защиты);</a:t>
            </a:r>
          </a:p>
          <a:p>
            <a:pPr marL="85725" indent="-85725">
              <a:buFont typeface="Arial" charset="0"/>
              <a:buChar char="•"/>
            </a:pPr>
            <a:r>
              <a:rPr lang="ru-RU" sz="800" dirty="0"/>
              <a:t>ПК для ведения графиков АЧР;</a:t>
            </a:r>
          </a:p>
          <a:p>
            <a:pPr marL="85725" indent="-85725">
              <a:buFont typeface="Arial" charset="0"/>
              <a:buChar char="•"/>
            </a:pPr>
            <a:r>
              <a:rPr lang="ru-RU" sz="800" dirty="0"/>
              <a:t>ГИС (МКС, ВКС, областные филиалы);</a:t>
            </a:r>
          </a:p>
          <a:p>
            <a:pPr marL="85725" indent="-85725">
              <a:buFont typeface="Arial" charset="0"/>
              <a:buChar char="•"/>
            </a:pPr>
            <a:r>
              <a:rPr lang="ru-RU" sz="800" dirty="0"/>
              <a:t>ИВК СЭС (расчёт режимов сети 6/10/20 кВ)</a:t>
            </a:r>
          </a:p>
          <a:p>
            <a:pPr marL="85725" indent="-85725"/>
            <a:r>
              <a:rPr lang="ru-RU" sz="800" dirty="0"/>
              <a:t>и другие системы.</a:t>
            </a:r>
          </a:p>
        </p:txBody>
      </p:sp>
      <p:sp>
        <p:nvSpPr>
          <p:cNvPr id="2060" name="TextBox 45"/>
          <p:cNvSpPr txBox="1">
            <a:spLocks noChangeArrowheads="1"/>
          </p:cNvSpPr>
          <p:nvPr/>
        </p:nvSpPr>
        <p:spPr bwMode="auto">
          <a:xfrm>
            <a:off x="161925" y="411480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charset="0"/>
              <a:buChar char="•"/>
            </a:pPr>
            <a:r>
              <a:rPr lang="ru-RU" sz="800"/>
              <a:t>Подсистема ТОРО на платформе </a:t>
            </a:r>
            <a:r>
              <a:rPr lang="en-US" sz="800"/>
              <a:t>SAP </a:t>
            </a:r>
            <a:r>
              <a:rPr lang="ru-RU" sz="800"/>
              <a:t>(целевая);</a:t>
            </a:r>
          </a:p>
        </p:txBody>
      </p:sp>
      <p:sp>
        <p:nvSpPr>
          <p:cNvPr id="2061" name="TextBox 46"/>
          <p:cNvSpPr txBox="1">
            <a:spLocks noChangeArrowheads="1"/>
          </p:cNvSpPr>
          <p:nvPr/>
        </p:nvSpPr>
        <p:spPr bwMode="auto">
          <a:xfrm>
            <a:off x="0" y="2838450"/>
            <a:ext cx="1381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charset="0"/>
              <a:buChar char="•"/>
            </a:pPr>
            <a:r>
              <a:rPr lang="ru-RU" sz="800"/>
              <a:t>Подсистема управления инвестиционной деятельностью и капитальным строительством (УИДиКС) на платформе SAP (целевая)</a:t>
            </a:r>
          </a:p>
        </p:txBody>
      </p:sp>
      <p:sp>
        <p:nvSpPr>
          <p:cNvPr id="2062" name="TextBox 47"/>
          <p:cNvSpPr txBox="1">
            <a:spLocks noChangeArrowheads="1"/>
          </p:cNvSpPr>
          <p:nvPr/>
        </p:nvSpPr>
        <p:spPr bwMode="auto">
          <a:xfrm>
            <a:off x="152400" y="1162050"/>
            <a:ext cx="129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charset="0"/>
              <a:buChar char="•"/>
            </a:pPr>
            <a:r>
              <a:rPr lang="ru-RU" sz="800"/>
              <a:t>Подсистема «Управление закупками» на платформе 1С:Предприятие 8.1 (существующая);</a:t>
            </a:r>
          </a:p>
          <a:p>
            <a:pPr marL="85725" indent="-85725">
              <a:buFont typeface="Arial" charset="0"/>
              <a:buChar char="•"/>
            </a:pPr>
            <a:r>
              <a:rPr lang="ru-RU" sz="800"/>
              <a:t>Подсистема управления закупками и логистикой на платформе SAP (целевая)</a:t>
            </a:r>
          </a:p>
        </p:txBody>
      </p:sp>
      <p:sp>
        <p:nvSpPr>
          <p:cNvPr id="2063" name="TextBox 48"/>
          <p:cNvSpPr txBox="1">
            <a:spLocks noChangeArrowheads="1"/>
          </p:cNvSpPr>
          <p:nvPr/>
        </p:nvSpPr>
        <p:spPr bwMode="auto">
          <a:xfrm>
            <a:off x="1371600" y="1038225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charset="0"/>
              <a:buChar char="•"/>
            </a:pPr>
            <a:r>
              <a:rPr lang="ru-RU" sz="800"/>
              <a:t>Подсистема «Управление недвижимостью» на платформе SAP (целевая)</a:t>
            </a:r>
          </a:p>
        </p:txBody>
      </p:sp>
      <p:sp>
        <p:nvSpPr>
          <p:cNvPr id="2064" name="TextBox 49"/>
          <p:cNvSpPr txBox="1">
            <a:spLocks noChangeArrowheads="1"/>
          </p:cNvSpPr>
          <p:nvPr/>
        </p:nvSpPr>
        <p:spPr bwMode="auto">
          <a:xfrm>
            <a:off x="5334000" y="4419600"/>
            <a:ext cx="358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charset="0"/>
              <a:buChar char="•"/>
            </a:pPr>
            <a:r>
              <a:rPr lang="ru-RU" sz="800"/>
              <a:t>АИС УТП на платформе 1С:Предприятие 8.1 (существующая);</a:t>
            </a:r>
          </a:p>
          <a:p>
            <a:pPr marL="85725" indent="-85725">
              <a:buFont typeface="Arial" charset="0"/>
              <a:buChar char="•"/>
            </a:pPr>
            <a:r>
              <a:rPr lang="ru-RU" sz="800"/>
              <a:t>Подсистема управления технолог.п рисоединениями (целевая)</a:t>
            </a:r>
          </a:p>
        </p:txBody>
      </p:sp>
      <p:sp>
        <p:nvSpPr>
          <p:cNvPr id="2065" name="TextBox 50"/>
          <p:cNvSpPr txBox="1">
            <a:spLocks noChangeArrowheads="1"/>
          </p:cNvSpPr>
          <p:nvPr/>
        </p:nvSpPr>
        <p:spPr bwMode="auto">
          <a:xfrm>
            <a:off x="0" y="4762500"/>
            <a:ext cx="167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charset="0"/>
              <a:buChar char="•"/>
            </a:pPr>
            <a:r>
              <a:rPr lang="ru-RU" sz="800"/>
              <a:t>ПТК Центра управления сетями ОАО «МОЭСК»;</a:t>
            </a:r>
          </a:p>
          <a:p>
            <a:pPr marL="85725" indent="-85725">
              <a:buFont typeface="Arial" charset="0"/>
              <a:buChar char="•"/>
            </a:pPr>
            <a:r>
              <a:rPr lang="ru-RU" sz="800"/>
              <a:t>АСУ РЭО (управление ремонтами энергетического оборудования);</a:t>
            </a:r>
          </a:p>
          <a:p>
            <a:pPr marL="85725" indent="-85725">
              <a:buFont typeface="Arial" charset="0"/>
              <a:buChar char="•"/>
            </a:pPr>
            <a:r>
              <a:rPr lang="ru-RU" sz="800"/>
              <a:t>ПК оперативного оповещения об инцидентах в электрических сетях ОАО «МОЭСК»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23825" y="385763"/>
            <a:ext cx="822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</a:rPr>
              <a:t>Пример описания однолинейной схемы ПС в терминах </a:t>
            </a:r>
            <a:r>
              <a:rPr lang="en-US" sz="2000" b="1">
                <a:solidFill>
                  <a:schemeClr val="bg1"/>
                </a:solidFill>
              </a:rPr>
              <a:t>CIM</a:t>
            </a:r>
            <a:r>
              <a:rPr lang="ru-RU" sz="2000" b="1">
                <a:solidFill>
                  <a:schemeClr val="bg1"/>
                </a:solidFill>
              </a:rPr>
              <a:t> </a:t>
            </a:r>
            <a:r>
              <a:rPr lang="ru-RU" sz="2000" b="1"/>
              <a:t> </a:t>
            </a:r>
          </a:p>
        </p:txBody>
      </p:sp>
      <p:pic>
        <p:nvPicPr>
          <p:cNvPr id="8195" name="Рисунок 9" descr="Схема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352550"/>
            <a:ext cx="38481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10" descr="Схема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362075"/>
            <a:ext cx="50768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11"/>
          <p:cNvSpPr txBox="1">
            <a:spLocks noChangeArrowheads="1"/>
          </p:cNvSpPr>
          <p:nvPr/>
        </p:nvSpPr>
        <p:spPr bwMode="auto">
          <a:xfrm>
            <a:off x="76200" y="981075"/>
            <a:ext cx="2690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Однолинейная схема:</a:t>
            </a:r>
          </a:p>
        </p:txBody>
      </p:sp>
      <p:sp>
        <p:nvSpPr>
          <p:cNvPr id="8198" name="TextBox 12"/>
          <p:cNvSpPr txBox="1">
            <a:spLocks noChangeArrowheads="1"/>
          </p:cNvSpPr>
          <p:nvPr/>
        </p:nvSpPr>
        <p:spPr bwMode="auto">
          <a:xfrm>
            <a:off x="3959225" y="981075"/>
            <a:ext cx="495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Схема, сопоставленная классам </a:t>
            </a:r>
            <a:r>
              <a:rPr lang="en-US" b="1"/>
              <a:t>CIM</a:t>
            </a:r>
            <a:r>
              <a:rPr lang="ru-RU" b="1"/>
              <a:t>:</a:t>
            </a:r>
          </a:p>
        </p:txBody>
      </p:sp>
      <p:sp>
        <p:nvSpPr>
          <p:cNvPr id="8199" name="TextBox 13"/>
          <p:cNvSpPr txBox="1">
            <a:spLocks noChangeArrowheads="1"/>
          </p:cNvSpPr>
          <p:nvPr/>
        </p:nvSpPr>
        <p:spPr bwMode="auto">
          <a:xfrm>
            <a:off x="1352550" y="5621338"/>
            <a:ext cx="2057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000"/>
              </a:lnSpc>
            </a:pPr>
            <a:r>
              <a:rPr lang="en-US" sz="1000"/>
              <a:t>Load – </a:t>
            </a:r>
            <a:r>
              <a:rPr lang="ru-RU" sz="1000"/>
              <a:t>нагрузка</a:t>
            </a:r>
            <a:endParaRPr lang="en-US" sz="1000"/>
          </a:p>
          <a:p>
            <a:pPr>
              <a:lnSpc>
                <a:spcPts val="1000"/>
              </a:lnSpc>
            </a:pPr>
            <a:r>
              <a:rPr lang="en-US" sz="1000"/>
              <a:t>Breaker –</a:t>
            </a:r>
            <a:r>
              <a:rPr lang="ru-RU" sz="1000"/>
              <a:t> выключатель</a:t>
            </a:r>
            <a:endParaRPr lang="en-US" sz="1000"/>
          </a:p>
          <a:p>
            <a:pPr>
              <a:lnSpc>
                <a:spcPts val="1000"/>
              </a:lnSpc>
            </a:pPr>
            <a:r>
              <a:rPr lang="en-US" sz="1000"/>
              <a:t>Line – </a:t>
            </a:r>
            <a:r>
              <a:rPr lang="ru-RU" sz="1000"/>
              <a:t>линия</a:t>
            </a:r>
            <a:endParaRPr lang="en-US" sz="1000"/>
          </a:p>
          <a:p>
            <a:pPr>
              <a:lnSpc>
                <a:spcPts val="1000"/>
              </a:lnSpc>
            </a:pPr>
            <a:r>
              <a:rPr lang="en-US" sz="1000"/>
              <a:t>Transformer – </a:t>
            </a:r>
            <a:r>
              <a:rPr lang="ru-RU" sz="1000"/>
              <a:t>трансформатор</a:t>
            </a:r>
            <a:endParaRPr lang="en-US" sz="1000"/>
          </a:p>
          <a:p>
            <a:pPr>
              <a:lnSpc>
                <a:spcPts val="1000"/>
              </a:lnSpc>
            </a:pPr>
            <a:r>
              <a:rPr lang="en-US" sz="1000"/>
              <a:t>Busbar</a:t>
            </a:r>
            <a:r>
              <a:rPr lang="ru-RU" sz="1000"/>
              <a:t> – система шин</a:t>
            </a:r>
            <a:endParaRPr lang="en-US" sz="1000"/>
          </a:p>
          <a:p>
            <a:pPr>
              <a:lnSpc>
                <a:spcPts val="1000"/>
              </a:lnSpc>
            </a:pPr>
            <a:r>
              <a:rPr lang="en-US" sz="1000"/>
              <a:t>CT – </a:t>
            </a:r>
            <a:r>
              <a:rPr lang="ru-RU" sz="1000"/>
              <a:t>трансформатор тока</a:t>
            </a:r>
            <a:endParaRPr lang="en-US" sz="1000"/>
          </a:p>
          <a:p>
            <a:pPr>
              <a:lnSpc>
                <a:spcPts val="1000"/>
              </a:lnSpc>
            </a:pPr>
            <a:r>
              <a:rPr lang="en-US" sz="1000"/>
              <a:t>Generator Alpha</a:t>
            </a:r>
            <a:r>
              <a:rPr lang="ru-RU" sz="1000"/>
              <a:t> </a:t>
            </a:r>
            <a:r>
              <a:rPr lang="en-US" sz="1000"/>
              <a:t>–</a:t>
            </a:r>
            <a:r>
              <a:rPr lang="ru-RU" sz="1000"/>
              <a:t> генератор</a:t>
            </a:r>
            <a:endParaRPr lang="en-US" sz="1000"/>
          </a:p>
        </p:txBody>
      </p:sp>
      <p:sp>
        <p:nvSpPr>
          <p:cNvPr id="8200" name="TextBox 14"/>
          <p:cNvSpPr txBox="1">
            <a:spLocks noChangeArrowheads="1"/>
          </p:cNvSpPr>
          <p:nvPr/>
        </p:nvSpPr>
        <p:spPr bwMode="auto">
          <a:xfrm>
            <a:off x="0" y="5600700"/>
            <a:ext cx="1457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200" b="1"/>
              <a:t>Обозначения на однолинейной схеме:</a:t>
            </a:r>
          </a:p>
        </p:txBody>
      </p:sp>
      <p:sp>
        <p:nvSpPr>
          <p:cNvPr id="8201" name="TextBox 15"/>
          <p:cNvSpPr txBox="1">
            <a:spLocks noChangeArrowheads="1"/>
          </p:cNvSpPr>
          <p:nvPr/>
        </p:nvSpPr>
        <p:spPr bwMode="auto">
          <a:xfrm>
            <a:off x="3819525" y="5619750"/>
            <a:ext cx="26384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000"/>
              </a:lnSpc>
            </a:pPr>
            <a:r>
              <a:rPr lang="en-US" sz="1000"/>
              <a:t>ConnectivityNode – </a:t>
            </a:r>
            <a:r>
              <a:rPr lang="ru-RU" sz="1000"/>
              <a:t>Соединительный узел</a:t>
            </a:r>
            <a:endParaRPr lang="en-US" sz="1000"/>
          </a:p>
          <a:p>
            <a:pPr>
              <a:lnSpc>
                <a:spcPts val="1000"/>
              </a:lnSpc>
            </a:pPr>
            <a:r>
              <a:rPr lang="en-US" sz="1000"/>
              <a:t>Terminal–</a:t>
            </a:r>
            <a:r>
              <a:rPr lang="ru-RU" sz="1000"/>
              <a:t> Терминал</a:t>
            </a:r>
            <a:endParaRPr lang="en-US" sz="1000"/>
          </a:p>
          <a:p>
            <a:pPr>
              <a:lnSpc>
                <a:spcPts val="1000"/>
              </a:lnSpc>
            </a:pPr>
            <a:r>
              <a:rPr lang="en-US" sz="1000"/>
              <a:t>VoltageLevel– </a:t>
            </a:r>
            <a:r>
              <a:rPr lang="ru-RU" sz="1000"/>
              <a:t>Уровень напряжения</a:t>
            </a:r>
            <a:endParaRPr lang="en-US" sz="1000"/>
          </a:p>
          <a:p>
            <a:pPr>
              <a:lnSpc>
                <a:spcPts val="1000"/>
              </a:lnSpc>
            </a:pPr>
            <a:r>
              <a:rPr lang="en-US" sz="1000"/>
              <a:t>BaseVoltage</a:t>
            </a:r>
            <a:r>
              <a:rPr lang="ru-RU" sz="1000"/>
              <a:t> – Базовое напряжение</a:t>
            </a:r>
            <a:endParaRPr lang="en-US" sz="1000"/>
          </a:p>
          <a:p>
            <a:pPr>
              <a:lnSpc>
                <a:spcPts val="1000"/>
              </a:lnSpc>
            </a:pPr>
            <a:r>
              <a:rPr lang="en-US" sz="1000"/>
              <a:t>EnergyConsumer –</a:t>
            </a:r>
            <a:r>
              <a:rPr lang="ru-RU" sz="1000"/>
              <a:t> Потребитель энергии</a:t>
            </a:r>
          </a:p>
          <a:p>
            <a:pPr>
              <a:lnSpc>
                <a:spcPts val="1000"/>
              </a:lnSpc>
            </a:pPr>
            <a:r>
              <a:rPr lang="en-US" sz="1000"/>
              <a:t>Breaker –</a:t>
            </a:r>
            <a:r>
              <a:rPr lang="ru-RU" sz="1000"/>
              <a:t> выключатель</a:t>
            </a:r>
            <a:endParaRPr lang="en-US" sz="1000"/>
          </a:p>
          <a:p>
            <a:pPr>
              <a:lnSpc>
                <a:spcPts val="1000"/>
              </a:lnSpc>
            </a:pPr>
            <a:r>
              <a:rPr lang="en-US" sz="1000"/>
              <a:t>Line – </a:t>
            </a:r>
            <a:r>
              <a:rPr lang="ru-RU" sz="1000"/>
              <a:t>линия</a:t>
            </a:r>
          </a:p>
          <a:p>
            <a:pPr>
              <a:lnSpc>
                <a:spcPts val="1000"/>
              </a:lnSpc>
            </a:pPr>
            <a:r>
              <a:rPr lang="en-US" sz="1000"/>
              <a:t>ACLineSegment</a:t>
            </a:r>
            <a:r>
              <a:rPr lang="ru-RU" sz="1000"/>
              <a:t> – сегмент линии</a:t>
            </a:r>
          </a:p>
        </p:txBody>
      </p:sp>
      <p:sp>
        <p:nvSpPr>
          <p:cNvPr id="8202" name="TextBox 16"/>
          <p:cNvSpPr txBox="1">
            <a:spLocks noChangeArrowheads="1"/>
          </p:cNvSpPr>
          <p:nvPr/>
        </p:nvSpPr>
        <p:spPr bwMode="auto">
          <a:xfrm>
            <a:off x="2990850" y="5608638"/>
            <a:ext cx="952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200" b="1"/>
              <a:t>Название классов </a:t>
            </a:r>
            <a:r>
              <a:rPr lang="en-US" sz="1200" b="1"/>
              <a:t>CIM</a:t>
            </a:r>
            <a:r>
              <a:rPr lang="ru-RU" sz="1200" b="1"/>
              <a:t>:</a:t>
            </a:r>
          </a:p>
        </p:txBody>
      </p:sp>
      <p:sp>
        <p:nvSpPr>
          <p:cNvPr id="8203" name="TextBox 17"/>
          <p:cNvSpPr txBox="1">
            <a:spLocks noChangeArrowheads="1"/>
          </p:cNvSpPr>
          <p:nvPr/>
        </p:nvSpPr>
        <p:spPr bwMode="auto">
          <a:xfrm>
            <a:off x="6400800" y="5610225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000"/>
              </a:lnSpc>
            </a:pPr>
            <a:r>
              <a:rPr lang="en-US" sz="1000"/>
              <a:t>PowerTransformer</a:t>
            </a:r>
            <a:r>
              <a:rPr lang="ru-RU" sz="1000"/>
              <a:t>– силовой трансф.</a:t>
            </a:r>
            <a:endParaRPr lang="en-US" sz="1000"/>
          </a:p>
          <a:p>
            <a:pPr>
              <a:lnSpc>
                <a:spcPts val="1000"/>
              </a:lnSpc>
            </a:pPr>
            <a:r>
              <a:rPr lang="en-US" sz="1000"/>
              <a:t>TransformerWinding</a:t>
            </a:r>
            <a:r>
              <a:rPr lang="ru-RU" sz="1000"/>
              <a:t> – обмотка трансф.</a:t>
            </a:r>
            <a:endParaRPr lang="en-US" sz="1000"/>
          </a:p>
          <a:p>
            <a:pPr>
              <a:lnSpc>
                <a:spcPts val="1000"/>
              </a:lnSpc>
            </a:pPr>
            <a:r>
              <a:rPr lang="en-US" sz="1000"/>
              <a:t>TapChanger – </a:t>
            </a:r>
            <a:r>
              <a:rPr lang="ru-RU" sz="1000"/>
              <a:t>переключатель анцапф</a:t>
            </a:r>
          </a:p>
          <a:p>
            <a:pPr>
              <a:lnSpc>
                <a:spcPts val="1000"/>
              </a:lnSpc>
            </a:pPr>
            <a:r>
              <a:rPr lang="en-US" sz="1000"/>
              <a:t>BusbarSection</a:t>
            </a:r>
            <a:r>
              <a:rPr lang="ru-RU" sz="1000"/>
              <a:t> – секция системы шин</a:t>
            </a:r>
          </a:p>
          <a:p>
            <a:pPr>
              <a:lnSpc>
                <a:spcPts val="1000"/>
              </a:lnSpc>
            </a:pPr>
            <a:r>
              <a:rPr lang="en-US" sz="1000"/>
              <a:t>Measurement</a:t>
            </a:r>
            <a:r>
              <a:rPr lang="ru-RU" sz="1000"/>
              <a:t> – измерение</a:t>
            </a:r>
          </a:p>
          <a:p>
            <a:pPr>
              <a:lnSpc>
                <a:spcPts val="1000"/>
              </a:lnSpc>
            </a:pPr>
            <a:r>
              <a:rPr lang="en-US" sz="1000"/>
              <a:t>SynchronousMachine</a:t>
            </a:r>
            <a:r>
              <a:rPr lang="ru-RU" sz="1000"/>
              <a:t> – синхронная машина      </a:t>
            </a:r>
            <a:endParaRPr lang="en-US" sz="1000"/>
          </a:p>
          <a:p>
            <a:pPr>
              <a:lnSpc>
                <a:spcPts val="1000"/>
              </a:lnSpc>
            </a:pPr>
            <a:r>
              <a:rPr lang="en-US" sz="1000"/>
              <a:t>GeneratingUnit</a:t>
            </a:r>
            <a:r>
              <a:rPr lang="ru-RU" sz="1000"/>
              <a:t> </a:t>
            </a:r>
            <a:r>
              <a:rPr lang="en-US" sz="1000"/>
              <a:t>–</a:t>
            </a:r>
            <a:r>
              <a:rPr lang="ru-RU" sz="1000"/>
              <a:t> генерирующая единица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CD4811F-142B-4A7C-BB9A-7B901DCC8537}" type="slidenum">
              <a:rPr lang="ru-RU" sz="1400"/>
              <a:pPr algn="r"/>
              <a:t>21</a:t>
            </a:fld>
            <a:endParaRPr lang="ru-RU" sz="1400"/>
          </a:p>
        </p:txBody>
      </p:sp>
      <p:sp>
        <p:nvSpPr>
          <p:cNvPr id="14339" name="Скругленный прямоугольник 4"/>
          <p:cNvSpPr>
            <a:spLocks noChangeArrowheads="1"/>
          </p:cNvSpPr>
          <p:nvPr/>
        </p:nvSpPr>
        <p:spPr bwMode="auto">
          <a:xfrm>
            <a:off x="1752600" y="5476875"/>
            <a:ext cx="7239000" cy="122396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12700" algn="ctr">
            <a:solidFill>
              <a:srgbClr val="66669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0" name="TextBox 101"/>
          <p:cNvSpPr txBox="1">
            <a:spLocks noChangeArrowheads="1"/>
          </p:cNvSpPr>
          <p:nvPr/>
        </p:nvSpPr>
        <p:spPr bwMode="auto">
          <a:xfrm>
            <a:off x="55563" y="1227138"/>
            <a:ext cx="16303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ru-RU" sz="1200" b="1"/>
              <a:t>Бизнес-системы:</a:t>
            </a: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1905000" y="1219200"/>
            <a:ext cx="5029200" cy="388620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12700" algn="ctr">
            <a:solidFill>
              <a:srgbClr val="666699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4724400" y="1400175"/>
            <a:ext cx="2057400" cy="2133600"/>
          </a:xfrm>
          <a:prstGeom prst="can">
            <a:avLst>
              <a:gd name="adj" fmla="val 3703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/>
          </a:p>
          <a:p>
            <a:pPr algn="ctr" eaLnBrk="0" hangingPunct="0"/>
            <a:endParaRPr lang="ru-RU" sz="1200"/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>
            <a:off x="1981200" y="1371600"/>
            <a:ext cx="2667000" cy="2133600"/>
          </a:xfrm>
          <a:prstGeom prst="can">
            <a:avLst>
              <a:gd name="adj" fmla="val 285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100"/>
          </a:p>
        </p:txBody>
      </p:sp>
      <p:sp>
        <p:nvSpPr>
          <p:cNvPr id="6" name="Двойная стрелка влево/вправо 69"/>
          <p:cNvSpPr>
            <a:spLocks noChangeArrowheads="1"/>
          </p:cNvSpPr>
          <p:nvPr/>
        </p:nvSpPr>
        <p:spPr bwMode="auto">
          <a:xfrm>
            <a:off x="4419600" y="2667000"/>
            <a:ext cx="503238" cy="368300"/>
          </a:xfrm>
          <a:prstGeom prst="leftRightArrow">
            <a:avLst>
              <a:gd name="adj1" fmla="val 50000"/>
              <a:gd name="adj2" fmla="val 34533"/>
            </a:avLst>
          </a:prstGeom>
          <a:gradFill rotWithShape="1">
            <a:gsLst>
              <a:gs pos="0">
                <a:srgbClr val="003366"/>
              </a:gs>
              <a:gs pos="50000">
                <a:srgbClr val="528693"/>
              </a:gs>
              <a:gs pos="100000">
                <a:srgbClr val="528693"/>
              </a:gs>
            </a:gsLst>
            <a:lin ang="5400000" scaled="1"/>
          </a:gradFill>
          <a:ln w="12700" algn="ctr">
            <a:solidFill>
              <a:srgbClr val="52597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45" name="Скругленный прямоугольник 4"/>
          <p:cNvSpPr>
            <a:spLocks noChangeArrowheads="1"/>
          </p:cNvSpPr>
          <p:nvPr/>
        </p:nvSpPr>
        <p:spPr bwMode="auto">
          <a:xfrm>
            <a:off x="152400" y="1524000"/>
            <a:ext cx="1524000" cy="518477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12700" algn="ctr">
            <a:solidFill>
              <a:srgbClr val="66669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6" name="Прямоугольник с двумя вырезанными противолежащими углами 53"/>
          <p:cNvSpPr>
            <a:spLocks noChangeArrowheads="1"/>
          </p:cNvSpPr>
          <p:nvPr/>
        </p:nvSpPr>
        <p:spPr bwMode="auto">
          <a:xfrm>
            <a:off x="307975" y="2171700"/>
            <a:ext cx="1216025" cy="723900"/>
          </a:xfrm>
          <a:custGeom>
            <a:avLst/>
            <a:gdLst>
              <a:gd name="T0" fmla="*/ 263567 w 1512888"/>
              <a:gd name="T1" fmla="*/ 260623 h 720725"/>
              <a:gd name="T2" fmla="*/ 131784 w 1512888"/>
              <a:gd name="T3" fmla="*/ 521247 h 720725"/>
              <a:gd name="T4" fmla="*/ 0 w 1512888"/>
              <a:gd name="T5" fmla="*/ 260623 h 720725"/>
              <a:gd name="T6" fmla="*/ 131784 w 1512888"/>
              <a:gd name="T7" fmla="*/ 0 h 720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061 w 1512888"/>
              <a:gd name="T13" fmla="*/ 60063 h 720725"/>
              <a:gd name="T14" fmla="*/ 1452827 w 1512888"/>
              <a:gd name="T15" fmla="*/ 660662 h 720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888" h="720725">
                <a:moveTo>
                  <a:pt x="0" y="0"/>
                </a:moveTo>
                <a:lnTo>
                  <a:pt x="1392765" y="0"/>
                </a:lnTo>
                <a:lnTo>
                  <a:pt x="1512888" y="120123"/>
                </a:lnTo>
                <a:lnTo>
                  <a:pt x="1512888" y="720725"/>
                </a:lnTo>
                <a:lnTo>
                  <a:pt x="120123" y="720725"/>
                </a:lnTo>
                <a:lnTo>
                  <a:pt x="0" y="600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525977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</a:pPr>
            <a:r>
              <a:rPr lang="ru-RU" sz="1200"/>
              <a:t>Бухгалтерский и налоговый учёт</a:t>
            </a:r>
          </a:p>
        </p:txBody>
      </p:sp>
      <p:sp>
        <p:nvSpPr>
          <p:cNvPr id="14347" name="Прямоугольник с двумя вырезанными противолежащими углами 54"/>
          <p:cNvSpPr>
            <a:spLocks noChangeArrowheads="1"/>
          </p:cNvSpPr>
          <p:nvPr/>
        </p:nvSpPr>
        <p:spPr bwMode="auto">
          <a:xfrm>
            <a:off x="304800" y="3478213"/>
            <a:ext cx="1216025" cy="503237"/>
          </a:xfrm>
          <a:custGeom>
            <a:avLst/>
            <a:gdLst>
              <a:gd name="T0" fmla="*/ 263567 w 1512888"/>
              <a:gd name="T1" fmla="*/ 14215 h 720725"/>
              <a:gd name="T2" fmla="*/ 131784 w 1512888"/>
              <a:gd name="T3" fmla="*/ 28432 h 720725"/>
              <a:gd name="T4" fmla="*/ 0 w 1512888"/>
              <a:gd name="T5" fmla="*/ 14215 h 720725"/>
              <a:gd name="T6" fmla="*/ 131784 w 1512888"/>
              <a:gd name="T7" fmla="*/ 0 h 720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061 w 1512888"/>
              <a:gd name="T13" fmla="*/ 60063 h 720725"/>
              <a:gd name="T14" fmla="*/ 1452827 w 1512888"/>
              <a:gd name="T15" fmla="*/ 660662 h 720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888" h="720725">
                <a:moveTo>
                  <a:pt x="0" y="0"/>
                </a:moveTo>
                <a:lnTo>
                  <a:pt x="1392765" y="0"/>
                </a:lnTo>
                <a:lnTo>
                  <a:pt x="1512888" y="120123"/>
                </a:lnTo>
                <a:lnTo>
                  <a:pt x="1512888" y="720725"/>
                </a:lnTo>
                <a:lnTo>
                  <a:pt x="120123" y="720725"/>
                </a:lnTo>
                <a:lnTo>
                  <a:pt x="0" y="600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525977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</a:pPr>
            <a:r>
              <a:rPr lang="ru-RU" sz="1200"/>
              <a:t>Логистика, закупки</a:t>
            </a:r>
          </a:p>
        </p:txBody>
      </p:sp>
      <p:sp>
        <p:nvSpPr>
          <p:cNvPr id="14348" name="Прямоугольник с двумя вырезанными противолежащими углами 29"/>
          <p:cNvSpPr>
            <a:spLocks noChangeArrowheads="1"/>
          </p:cNvSpPr>
          <p:nvPr/>
        </p:nvSpPr>
        <p:spPr bwMode="auto">
          <a:xfrm>
            <a:off x="304800" y="4535488"/>
            <a:ext cx="1216025" cy="503237"/>
          </a:xfrm>
          <a:custGeom>
            <a:avLst/>
            <a:gdLst>
              <a:gd name="T0" fmla="*/ 263567 w 1512888"/>
              <a:gd name="T1" fmla="*/ 14215 h 720725"/>
              <a:gd name="T2" fmla="*/ 131784 w 1512888"/>
              <a:gd name="T3" fmla="*/ 28432 h 720725"/>
              <a:gd name="T4" fmla="*/ 0 w 1512888"/>
              <a:gd name="T5" fmla="*/ 14215 h 720725"/>
              <a:gd name="T6" fmla="*/ 131784 w 1512888"/>
              <a:gd name="T7" fmla="*/ 0 h 720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061 w 1512888"/>
              <a:gd name="T13" fmla="*/ 60063 h 720725"/>
              <a:gd name="T14" fmla="*/ 1452827 w 1512888"/>
              <a:gd name="T15" fmla="*/ 660662 h 720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888" h="720725">
                <a:moveTo>
                  <a:pt x="0" y="0"/>
                </a:moveTo>
                <a:lnTo>
                  <a:pt x="1392765" y="0"/>
                </a:lnTo>
                <a:lnTo>
                  <a:pt x="1512888" y="120123"/>
                </a:lnTo>
                <a:lnTo>
                  <a:pt x="1512888" y="720725"/>
                </a:lnTo>
                <a:lnTo>
                  <a:pt x="120123" y="720725"/>
                </a:lnTo>
                <a:lnTo>
                  <a:pt x="0" y="600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525977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</a:pPr>
            <a:r>
              <a:rPr lang="ru-RU" sz="1200"/>
              <a:t>Зарплата, кадры</a:t>
            </a:r>
          </a:p>
        </p:txBody>
      </p:sp>
      <p:sp>
        <p:nvSpPr>
          <p:cNvPr id="14349" name="Прямоугольник с двумя вырезанными противолежащими углами 30"/>
          <p:cNvSpPr>
            <a:spLocks noChangeArrowheads="1"/>
          </p:cNvSpPr>
          <p:nvPr/>
        </p:nvSpPr>
        <p:spPr bwMode="auto">
          <a:xfrm>
            <a:off x="304800" y="5068888"/>
            <a:ext cx="1216025" cy="503237"/>
          </a:xfrm>
          <a:custGeom>
            <a:avLst/>
            <a:gdLst>
              <a:gd name="T0" fmla="*/ 263567 w 1512888"/>
              <a:gd name="T1" fmla="*/ 20359 h 720725"/>
              <a:gd name="T2" fmla="*/ 131784 w 1512888"/>
              <a:gd name="T3" fmla="*/ 40719 h 720725"/>
              <a:gd name="T4" fmla="*/ 0 w 1512888"/>
              <a:gd name="T5" fmla="*/ 20359 h 720725"/>
              <a:gd name="T6" fmla="*/ 131784 w 1512888"/>
              <a:gd name="T7" fmla="*/ 0 h 720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061 w 1512888"/>
              <a:gd name="T13" fmla="*/ 60063 h 720725"/>
              <a:gd name="T14" fmla="*/ 1452827 w 1512888"/>
              <a:gd name="T15" fmla="*/ 660662 h 720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888" h="720725">
                <a:moveTo>
                  <a:pt x="0" y="0"/>
                </a:moveTo>
                <a:lnTo>
                  <a:pt x="1392765" y="0"/>
                </a:lnTo>
                <a:lnTo>
                  <a:pt x="1512888" y="120123"/>
                </a:lnTo>
                <a:lnTo>
                  <a:pt x="1512888" y="720725"/>
                </a:lnTo>
                <a:lnTo>
                  <a:pt x="120123" y="720725"/>
                </a:lnTo>
                <a:lnTo>
                  <a:pt x="0" y="600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525977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</a:pPr>
            <a:r>
              <a:rPr lang="ru-RU" sz="1200"/>
              <a:t>Управление имуществом</a:t>
            </a:r>
          </a:p>
        </p:txBody>
      </p:sp>
      <p:sp>
        <p:nvSpPr>
          <p:cNvPr id="14350" name="Прямоугольник с двумя вырезанными противолежащими углами 31"/>
          <p:cNvSpPr>
            <a:spLocks noChangeArrowheads="1"/>
          </p:cNvSpPr>
          <p:nvPr/>
        </p:nvSpPr>
        <p:spPr bwMode="auto">
          <a:xfrm>
            <a:off x="304800" y="5592763"/>
            <a:ext cx="1216025" cy="503237"/>
          </a:xfrm>
          <a:custGeom>
            <a:avLst/>
            <a:gdLst>
              <a:gd name="T0" fmla="*/ 263567 w 1512888"/>
              <a:gd name="T1" fmla="*/ 20359 h 720725"/>
              <a:gd name="T2" fmla="*/ 131784 w 1512888"/>
              <a:gd name="T3" fmla="*/ 40719 h 720725"/>
              <a:gd name="T4" fmla="*/ 0 w 1512888"/>
              <a:gd name="T5" fmla="*/ 20359 h 720725"/>
              <a:gd name="T6" fmla="*/ 131784 w 1512888"/>
              <a:gd name="T7" fmla="*/ 0 h 720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061 w 1512888"/>
              <a:gd name="T13" fmla="*/ 60063 h 720725"/>
              <a:gd name="T14" fmla="*/ 1452827 w 1512888"/>
              <a:gd name="T15" fmla="*/ 660662 h 720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888" h="720725">
                <a:moveTo>
                  <a:pt x="0" y="0"/>
                </a:moveTo>
                <a:lnTo>
                  <a:pt x="1392765" y="0"/>
                </a:lnTo>
                <a:lnTo>
                  <a:pt x="1512888" y="120123"/>
                </a:lnTo>
                <a:lnTo>
                  <a:pt x="1512888" y="720725"/>
                </a:lnTo>
                <a:lnTo>
                  <a:pt x="120123" y="720725"/>
                </a:lnTo>
                <a:lnTo>
                  <a:pt x="0" y="600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525977"/>
            </a:solidFill>
            <a:miter lim="800000"/>
            <a:headEnd/>
            <a:tailEnd/>
          </a:ln>
        </p:spPr>
        <p:txBody>
          <a:bodyPr lIns="0" tIns="36000" rIns="0" bIns="36000" anchor="ctr"/>
          <a:lstStyle/>
          <a:p>
            <a:pPr algn="ctr">
              <a:lnSpc>
                <a:spcPct val="75000"/>
              </a:lnSpc>
            </a:pPr>
            <a:r>
              <a:rPr lang="ru-RU" sz="1200"/>
              <a:t>Учет электроэнергии</a:t>
            </a:r>
          </a:p>
        </p:txBody>
      </p:sp>
      <p:sp>
        <p:nvSpPr>
          <p:cNvPr id="14351" name="Прямоугольник с двумя вырезанными противолежащими углами 79"/>
          <p:cNvSpPr>
            <a:spLocks noChangeArrowheads="1"/>
          </p:cNvSpPr>
          <p:nvPr/>
        </p:nvSpPr>
        <p:spPr bwMode="auto">
          <a:xfrm>
            <a:off x="307975" y="2946400"/>
            <a:ext cx="1216025" cy="503238"/>
          </a:xfrm>
          <a:custGeom>
            <a:avLst/>
            <a:gdLst>
              <a:gd name="T0" fmla="*/ 903356 w 1296988"/>
              <a:gd name="T1" fmla="*/ 14215 h 720725"/>
              <a:gd name="T2" fmla="*/ 451678 w 1296988"/>
              <a:gd name="T3" fmla="*/ 28432 h 720725"/>
              <a:gd name="T4" fmla="*/ 0 w 1296988"/>
              <a:gd name="T5" fmla="*/ 14215 h 720725"/>
              <a:gd name="T6" fmla="*/ 451678 w 1296988"/>
              <a:gd name="T7" fmla="*/ 0 h 720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062 w 1296988"/>
              <a:gd name="T13" fmla="*/ 60063 h 720725"/>
              <a:gd name="T14" fmla="*/ 1236926 w 1296988"/>
              <a:gd name="T15" fmla="*/ 660662 h 720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6988" h="720725">
                <a:moveTo>
                  <a:pt x="0" y="0"/>
                </a:moveTo>
                <a:lnTo>
                  <a:pt x="1176865" y="0"/>
                </a:lnTo>
                <a:lnTo>
                  <a:pt x="1296988" y="120123"/>
                </a:lnTo>
                <a:lnTo>
                  <a:pt x="1296988" y="720725"/>
                </a:lnTo>
                <a:lnTo>
                  <a:pt x="120123" y="720725"/>
                </a:lnTo>
                <a:lnTo>
                  <a:pt x="0" y="600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525977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</a:pPr>
            <a:r>
              <a:rPr lang="ru-RU" sz="1200"/>
              <a:t>Инвестиции и кап. строй</a:t>
            </a:r>
          </a:p>
        </p:txBody>
      </p:sp>
      <p:sp>
        <p:nvSpPr>
          <p:cNvPr id="14352" name="Прямоугольник с двумя вырезанными противолежащими углами 87"/>
          <p:cNvSpPr>
            <a:spLocks noChangeArrowheads="1"/>
          </p:cNvSpPr>
          <p:nvPr/>
        </p:nvSpPr>
        <p:spPr bwMode="auto">
          <a:xfrm>
            <a:off x="304800" y="4002088"/>
            <a:ext cx="1216025" cy="503237"/>
          </a:xfrm>
          <a:custGeom>
            <a:avLst/>
            <a:gdLst>
              <a:gd name="T0" fmla="*/ 774442 w 1296988"/>
              <a:gd name="T1" fmla="*/ 20359 h 720725"/>
              <a:gd name="T2" fmla="*/ 387220 w 1296988"/>
              <a:gd name="T3" fmla="*/ 40719 h 720725"/>
              <a:gd name="T4" fmla="*/ 0 w 1296988"/>
              <a:gd name="T5" fmla="*/ 20359 h 720725"/>
              <a:gd name="T6" fmla="*/ 387220 w 1296988"/>
              <a:gd name="T7" fmla="*/ 0 h 720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062 w 1296988"/>
              <a:gd name="T13" fmla="*/ 60063 h 720725"/>
              <a:gd name="T14" fmla="*/ 1236926 w 1296988"/>
              <a:gd name="T15" fmla="*/ 660662 h 720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6988" h="720725">
                <a:moveTo>
                  <a:pt x="0" y="0"/>
                </a:moveTo>
                <a:lnTo>
                  <a:pt x="1176865" y="0"/>
                </a:lnTo>
                <a:lnTo>
                  <a:pt x="1296988" y="120123"/>
                </a:lnTo>
                <a:lnTo>
                  <a:pt x="1296988" y="720725"/>
                </a:lnTo>
                <a:lnTo>
                  <a:pt x="120123" y="720725"/>
                </a:lnTo>
                <a:lnTo>
                  <a:pt x="0" y="600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525977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</a:pPr>
            <a:r>
              <a:rPr lang="ru-RU" sz="1200"/>
              <a:t>Бюджетирование, бизнес-планирование</a:t>
            </a:r>
          </a:p>
        </p:txBody>
      </p:sp>
      <p:sp>
        <p:nvSpPr>
          <p:cNvPr id="14353" name="Прямоугольник с двумя вырезанными противолежащими углами 31"/>
          <p:cNvSpPr>
            <a:spLocks noChangeArrowheads="1"/>
          </p:cNvSpPr>
          <p:nvPr/>
        </p:nvSpPr>
        <p:spPr bwMode="auto">
          <a:xfrm>
            <a:off x="304800" y="6126163"/>
            <a:ext cx="1216025" cy="503237"/>
          </a:xfrm>
          <a:custGeom>
            <a:avLst/>
            <a:gdLst>
              <a:gd name="T0" fmla="*/ 263567 w 1512888"/>
              <a:gd name="T1" fmla="*/ 14215 h 720725"/>
              <a:gd name="T2" fmla="*/ 131784 w 1512888"/>
              <a:gd name="T3" fmla="*/ 28432 h 720725"/>
              <a:gd name="T4" fmla="*/ 0 w 1512888"/>
              <a:gd name="T5" fmla="*/ 14215 h 720725"/>
              <a:gd name="T6" fmla="*/ 131784 w 1512888"/>
              <a:gd name="T7" fmla="*/ 0 h 720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061 w 1512888"/>
              <a:gd name="T13" fmla="*/ 60063 h 720725"/>
              <a:gd name="T14" fmla="*/ 1452827 w 1512888"/>
              <a:gd name="T15" fmla="*/ 660662 h 720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888" h="720725">
                <a:moveTo>
                  <a:pt x="0" y="0"/>
                </a:moveTo>
                <a:lnTo>
                  <a:pt x="1392765" y="0"/>
                </a:lnTo>
                <a:lnTo>
                  <a:pt x="1512888" y="120123"/>
                </a:lnTo>
                <a:lnTo>
                  <a:pt x="1512888" y="720725"/>
                </a:lnTo>
                <a:lnTo>
                  <a:pt x="120123" y="720725"/>
                </a:lnTo>
                <a:lnTo>
                  <a:pt x="0" y="600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525977"/>
            </a:solidFill>
            <a:miter lim="800000"/>
            <a:headEnd/>
            <a:tailEnd/>
          </a:ln>
        </p:spPr>
        <p:txBody>
          <a:bodyPr lIns="0" tIns="36000" rIns="0" bIns="36000" anchor="ctr"/>
          <a:lstStyle/>
          <a:p>
            <a:pPr algn="ctr">
              <a:lnSpc>
                <a:spcPct val="75000"/>
              </a:lnSpc>
            </a:pPr>
            <a:r>
              <a:rPr lang="ru-RU" sz="1200"/>
              <a:t>Управленческая отчётность</a:t>
            </a:r>
          </a:p>
        </p:txBody>
      </p:sp>
      <p:sp>
        <p:nvSpPr>
          <p:cNvPr id="14354" name="Прямоугольник с двумя вырезанными противолежащими углами 53"/>
          <p:cNvSpPr>
            <a:spLocks noChangeArrowheads="1"/>
          </p:cNvSpPr>
          <p:nvPr/>
        </p:nvSpPr>
        <p:spPr bwMode="auto">
          <a:xfrm>
            <a:off x="304800" y="1651000"/>
            <a:ext cx="1216025" cy="503238"/>
          </a:xfrm>
          <a:custGeom>
            <a:avLst/>
            <a:gdLst>
              <a:gd name="T0" fmla="*/ 263567 w 1512888"/>
              <a:gd name="T1" fmla="*/ 14215 h 720725"/>
              <a:gd name="T2" fmla="*/ 131784 w 1512888"/>
              <a:gd name="T3" fmla="*/ 28432 h 720725"/>
              <a:gd name="T4" fmla="*/ 0 w 1512888"/>
              <a:gd name="T5" fmla="*/ 14215 h 720725"/>
              <a:gd name="T6" fmla="*/ 131784 w 1512888"/>
              <a:gd name="T7" fmla="*/ 0 h 720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061 w 1512888"/>
              <a:gd name="T13" fmla="*/ 60063 h 720725"/>
              <a:gd name="T14" fmla="*/ 1452827 w 1512888"/>
              <a:gd name="T15" fmla="*/ 660662 h 720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888" h="720725">
                <a:moveTo>
                  <a:pt x="0" y="0"/>
                </a:moveTo>
                <a:lnTo>
                  <a:pt x="1392765" y="0"/>
                </a:lnTo>
                <a:lnTo>
                  <a:pt x="1512888" y="120123"/>
                </a:lnTo>
                <a:lnTo>
                  <a:pt x="1512888" y="720725"/>
                </a:lnTo>
                <a:lnTo>
                  <a:pt x="120123" y="720725"/>
                </a:lnTo>
                <a:lnTo>
                  <a:pt x="0" y="600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525977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/>
              <a:t>ТОиР</a:t>
            </a:r>
          </a:p>
        </p:txBody>
      </p:sp>
      <p:sp>
        <p:nvSpPr>
          <p:cNvPr id="14355" name="TextBox 101"/>
          <p:cNvSpPr txBox="1">
            <a:spLocks noChangeArrowheads="1"/>
          </p:cNvSpPr>
          <p:nvPr/>
        </p:nvSpPr>
        <p:spPr bwMode="auto">
          <a:xfrm>
            <a:off x="6975475" y="1228725"/>
            <a:ext cx="200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ru-RU" sz="1200" b="1"/>
              <a:t>Технологические </a:t>
            </a:r>
          </a:p>
          <a:p>
            <a:pPr>
              <a:lnSpc>
                <a:spcPct val="75000"/>
              </a:lnSpc>
            </a:pPr>
            <a:r>
              <a:rPr lang="ru-RU" sz="1200" b="1"/>
              <a:t>системы:</a:t>
            </a:r>
          </a:p>
        </p:txBody>
      </p:sp>
      <p:sp>
        <p:nvSpPr>
          <p:cNvPr id="14356" name="Скругленный прямоугольник 4"/>
          <p:cNvSpPr>
            <a:spLocks noChangeArrowheads="1"/>
          </p:cNvSpPr>
          <p:nvPr/>
        </p:nvSpPr>
        <p:spPr bwMode="auto">
          <a:xfrm>
            <a:off x="7048500" y="1676400"/>
            <a:ext cx="1962150" cy="373380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12700" algn="ctr">
            <a:solidFill>
              <a:srgbClr val="66669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57" name="Прямоугольник с двумя вырезанными противолежащими углами 53"/>
          <p:cNvSpPr>
            <a:spLocks noChangeArrowheads="1"/>
          </p:cNvSpPr>
          <p:nvPr/>
        </p:nvSpPr>
        <p:spPr bwMode="auto">
          <a:xfrm>
            <a:off x="7353300" y="2420938"/>
            <a:ext cx="1512888" cy="1165225"/>
          </a:xfrm>
          <a:custGeom>
            <a:avLst/>
            <a:gdLst>
              <a:gd name="T0" fmla="*/ 1512887 w 1512888"/>
              <a:gd name="T1" fmla="*/ 27195771 h 720725"/>
              <a:gd name="T2" fmla="*/ 756444 w 1512888"/>
              <a:gd name="T3" fmla="*/ 54391438 h 720725"/>
              <a:gd name="T4" fmla="*/ 0 w 1512888"/>
              <a:gd name="T5" fmla="*/ 27195771 h 720725"/>
              <a:gd name="T6" fmla="*/ 756444 w 1512888"/>
              <a:gd name="T7" fmla="*/ 0 h 720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062 w 1512888"/>
              <a:gd name="T13" fmla="*/ 60062 h 720725"/>
              <a:gd name="T14" fmla="*/ 1452826 w 1512888"/>
              <a:gd name="T15" fmla="*/ 660663 h 720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888" h="720725">
                <a:moveTo>
                  <a:pt x="0" y="0"/>
                </a:moveTo>
                <a:lnTo>
                  <a:pt x="1392765" y="0"/>
                </a:lnTo>
                <a:lnTo>
                  <a:pt x="1512888" y="120123"/>
                </a:lnTo>
                <a:lnTo>
                  <a:pt x="1512888" y="720725"/>
                </a:lnTo>
                <a:lnTo>
                  <a:pt x="120123" y="720725"/>
                </a:lnTo>
                <a:lnTo>
                  <a:pt x="0" y="600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525977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</a:pPr>
            <a:r>
              <a:rPr lang="ru-RU" sz="1200"/>
              <a:t>АСДУ</a:t>
            </a:r>
            <a:endParaRPr lang="en-US" sz="1200"/>
          </a:p>
          <a:p>
            <a:pPr algn="ctr">
              <a:lnSpc>
                <a:spcPct val="75000"/>
              </a:lnSpc>
            </a:pPr>
            <a:r>
              <a:rPr lang="en-US" sz="1200"/>
              <a:t>(</a:t>
            </a:r>
            <a:r>
              <a:rPr lang="ru-RU" sz="1200"/>
              <a:t>наблюдение сети, телеуправление, </a:t>
            </a:r>
            <a:r>
              <a:rPr lang="en-US" sz="1200"/>
              <a:t>DMS, OMS)</a:t>
            </a:r>
            <a:endParaRPr lang="ru-RU" sz="1200"/>
          </a:p>
        </p:txBody>
      </p:sp>
      <p:sp>
        <p:nvSpPr>
          <p:cNvPr id="14358" name="Прямоугольник с двумя вырезанными противолежащими углами 54"/>
          <p:cNvSpPr>
            <a:spLocks noChangeArrowheads="1"/>
          </p:cNvSpPr>
          <p:nvPr/>
        </p:nvSpPr>
        <p:spPr bwMode="auto">
          <a:xfrm>
            <a:off x="7353300" y="3611563"/>
            <a:ext cx="1512888" cy="820737"/>
          </a:xfrm>
          <a:custGeom>
            <a:avLst/>
            <a:gdLst>
              <a:gd name="T0" fmla="*/ 1512887 w 1512888"/>
              <a:gd name="T1" fmla="*/ 1160512 h 720725"/>
              <a:gd name="T2" fmla="*/ 756444 w 1512888"/>
              <a:gd name="T3" fmla="*/ 2321021 h 720725"/>
              <a:gd name="T4" fmla="*/ 0 w 1512888"/>
              <a:gd name="T5" fmla="*/ 1160512 h 720725"/>
              <a:gd name="T6" fmla="*/ 756444 w 1512888"/>
              <a:gd name="T7" fmla="*/ 0 h 720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062 w 1512888"/>
              <a:gd name="T13" fmla="*/ 60062 h 720725"/>
              <a:gd name="T14" fmla="*/ 1452826 w 1512888"/>
              <a:gd name="T15" fmla="*/ 660663 h 720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888" h="720725">
                <a:moveTo>
                  <a:pt x="0" y="0"/>
                </a:moveTo>
                <a:lnTo>
                  <a:pt x="1392765" y="0"/>
                </a:lnTo>
                <a:lnTo>
                  <a:pt x="1512888" y="120123"/>
                </a:lnTo>
                <a:lnTo>
                  <a:pt x="1512888" y="720725"/>
                </a:lnTo>
                <a:lnTo>
                  <a:pt x="120123" y="720725"/>
                </a:lnTo>
                <a:lnTo>
                  <a:pt x="0" y="600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525977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</a:pPr>
            <a:r>
              <a:rPr lang="ru-RU" sz="1200"/>
              <a:t>АСУ РЭО</a:t>
            </a:r>
          </a:p>
          <a:p>
            <a:pPr algn="ctr">
              <a:lnSpc>
                <a:spcPct val="75000"/>
              </a:lnSpc>
            </a:pPr>
            <a:r>
              <a:rPr lang="ru-RU" sz="1200"/>
              <a:t>(согласование заявок на отключения)</a:t>
            </a:r>
          </a:p>
        </p:txBody>
      </p:sp>
      <p:sp>
        <p:nvSpPr>
          <p:cNvPr id="14359" name="Прямоугольник с двумя вырезанными противолежащими углами 29"/>
          <p:cNvSpPr>
            <a:spLocks noChangeArrowheads="1"/>
          </p:cNvSpPr>
          <p:nvPr/>
        </p:nvSpPr>
        <p:spPr bwMode="auto">
          <a:xfrm>
            <a:off x="7353300" y="4449763"/>
            <a:ext cx="1512888" cy="503237"/>
          </a:xfrm>
          <a:custGeom>
            <a:avLst/>
            <a:gdLst>
              <a:gd name="T0" fmla="*/ 1512887 w 1512888"/>
              <a:gd name="T1" fmla="*/ 14215 h 720725"/>
              <a:gd name="T2" fmla="*/ 756444 w 1512888"/>
              <a:gd name="T3" fmla="*/ 28432 h 720725"/>
              <a:gd name="T4" fmla="*/ 0 w 1512888"/>
              <a:gd name="T5" fmla="*/ 14215 h 720725"/>
              <a:gd name="T6" fmla="*/ 756444 w 1512888"/>
              <a:gd name="T7" fmla="*/ 0 h 720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062 w 1512888"/>
              <a:gd name="T13" fmla="*/ 60063 h 720725"/>
              <a:gd name="T14" fmla="*/ 1452826 w 1512888"/>
              <a:gd name="T15" fmla="*/ 660662 h 720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888" h="720725">
                <a:moveTo>
                  <a:pt x="0" y="0"/>
                </a:moveTo>
                <a:lnTo>
                  <a:pt x="1392765" y="0"/>
                </a:lnTo>
                <a:lnTo>
                  <a:pt x="1512888" y="120123"/>
                </a:lnTo>
                <a:lnTo>
                  <a:pt x="1512888" y="720725"/>
                </a:lnTo>
                <a:lnTo>
                  <a:pt x="120123" y="720725"/>
                </a:lnTo>
                <a:lnTo>
                  <a:pt x="0" y="600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525977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</a:pPr>
            <a:r>
              <a:rPr lang="ru-RU" sz="1200"/>
              <a:t>Диспетчерская отчётность</a:t>
            </a:r>
          </a:p>
        </p:txBody>
      </p:sp>
      <p:sp>
        <p:nvSpPr>
          <p:cNvPr id="14360" name="Прямоугольник с двумя вырезанными противолежащими углами 53"/>
          <p:cNvSpPr>
            <a:spLocks noChangeArrowheads="1"/>
          </p:cNvSpPr>
          <p:nvPr/>
        </p:nvSpPr>
        <p:spPr bwMode="auto">
          <a:xfrm>
            <a:off x="7343775" y="1897063"/>
            <a:ext cx="1512888" cy="503237"/>
          </a:xfrm>
          <a:custGeom>
            <a:avLst/>
            <a:gdLst>
              <a:gd name="T0" fmla="*/ 1512887 w 1512888"/>
              <a:gd name="T1" fmla="*/ 14215 h 720725"/>
              <a:gd name="T2" fmla="*/ 756444 w 1512888"/>
              <a:gd name="T3" fmla="*/ 28432 h 720725"/>
              <a:gd name="T4" fmla="*/ 0 w 1512888"/>
              <a:gd name="T5" fmla="*/ 14215 h 720725"/>
              <a:gd name="T6" fmla="*/ 756444 w 1512888"/>
              <a:gd name="T7" fmla="*/ 0 h 720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062 w 1512888"/>
              <a:gd name="T13" fmla="*/ 60063 h 720725"/>
              <a:gd name="T14" fmla="*/ 1452826 w 1512888"/>
              <a:gd name="T15" fmla="*/ 660662 h 720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888" h="720725">
                <a:moveTo>
                  <a:pt x="0" y="0"/>
                </a:moveTo>
                <a:lnTo>
                  <a:pt x="1392765" y="0"/>
                </a:lnTo>
                <a:lnTo>
                  <a:pt x="1512888" y="120123"/>
                </a:lnTo>
                <a:lnTo>
                  <a:pt x="1512888" y="720725"/>
                </a:lnTo>
                <a:lnTo>
                  <a:pt x="120123" y="720725"/>
                </a:lnTo>
                <a:lnTo>
                  <a:pt x="0" y="600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525977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/>
              <a:t>АИИС КУЭ</a:t>
            </a:r>
          </a:p>
        </p:txBody>
      </p:sp>
      <p:sp>
        <p:nvSpPr>
          <p:cNvPr id="14361" name="TextBox 14"/>
          <p:cNvSpPr txBox="1">
            <a:spLocks noChangeArrowheads="1"/>
          </p:cNvSpPr>
          <p:nvPr/>
        </p:nvSpPr>
        <p:spPr bwMode="auto">
          <a:xfrm>
            <a:off x="1752600" y="5224463"/>
            <a:ext cx="41148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ru-RU" sz="1200" b="1"/>
              <a:t>Прочее программное обеспечение:</a:t>
            </a:r>
          </a:p>
        </p:txBody>
      </p:sp>
      <p:sp>
        <p:nvSpPr>
          <p:cNvPr id="14362" name="Прямоугольник с двумя вырезанными противолежащими углами 53"/>
          <p:cNvSpPr>
            <a:spLocks noChangeArrowheads="1"/>
          </p:cNvSpPr>
          <p:nvPr/>
        </p:nvSpPr>
        <p:spPr bwMode="auto">
          <a:xfrm>
            <a:off x="1858963" y="5608638"/>
            <a:ext cx="503237" cy="935037"/>
          </a:xfrm>
          <a:custGeom>
            <a:avLst/>
            <a:gdLst>
              <a:gd name="T0" fmla="*/ 76 w 1512888"/>
              <a:gd name="T1" fmla="*/ 3752091 h 720725"/>
              <a:gd name="T2" fmla="*/ 38 w 1512888"/>
              <a:gd name="T3" fmla="*/ 7504157 h 720725"/>
              <a:gd name="T4" fmla="*/ 0 w 1512888"/>
              <a:gd name="T5" fmla="*/ 3752091 h 720725"/>
              <a:gd name="T6" fmla="*/ 38 w 1512888"/>
              <a:gd name="T7" fmla="*/ 0 h 720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063 w 1512888"/>
              <a:gd name="T13" fmla="*/ 60062 h 720725"/>
              <a:gd name="T14" fmla="*/ 1452825 w 1512888"/>
              <a:gd name="T15" fmla="*/ 660663 h 720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888" h="720725">
                <a:moveTo>
                  <a:pt x="0" y="0"/>
                </a:moveTo>
                <a:lnTo>
                  <a:pt x="1392765" y="0"/>
                </a:lnTo>
                <a:lnTo>
                  <a:pt x="1512888" y="120123"/>
                </a:lnTo>
                <a:lnTo>
                  <a:pt x="1512888" y="720725"/>
                </a:lnTo>
                <a:lnTo>
                  <a:pt x="120123" y="720725"/>
                </a:lnTo>
                <a:lnTo>
                  <a:pt x="0" y="600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525977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400"/>
              <a:t>ГИС</a:t>
            </a:r>
          </a:p>
        </p:txBody>
      </p:sp>
      <p:sp>
        <p:nvSpPr>
          <p:cNvPr id="14363" name="Прямоугольник с двумя вырезанными противолежащими углами 53"/>
          <p:cNvSpPr>
            <a:spLocks noChangeArrowheads="1"/>
          </p:cNvSpPr>
          <p:nvPr/>
        </p:nvSpPr>
        <p:spPr bwMode="auto">
          <a:xfrm>
            <a:off x="2381250" y="5608638"/>
            <a:ext cx="1123950" cy="935037"/>
          </a:xfrm>
          <a:custGeom>
            <a:avLst/>
            <a:gdLst>
              <a:gd name="T0" fmla="*/ 87355 w 1512888"/>
              <a:gd name="T1" fmla="*/ 3752091 h 720725"/>
              <a:gd name="T2" fmla="*/ 43678 w 1512888"/>
              <a:gd name="T3" fmla="*/ 7504157 h 720725"/>
              <a:gd name="T4" fmla="*/ 0 w 1512888"/>
              <a:gd name="T5" fmla="*/ 3752091 h 720725"/>
              <a:gd name="T6" fmla="*/ 43678 w 1512888"/>
              <a:gd name="T7" fmla="*/ 0 h 720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061 w 1512888"/>
              <a:gd name="T13" fmla="*/ 60062 h 720725"/>
              <a:gd name="T14" fmla="*/ 1452827 w 1512888"/>
              <a:gd name="T15" fmla="*/ 660663 h 720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888" h="720725">
                <a:moveTo>
                  <a:pt x="0" y="0"/>
                </a:moveTo>
                <a:lnTo>
                  <a:pt x="1392765" y="0"/>
                </a:lnTo>
                <a:lnTo>
                  <a:pt x="1512888" y="120123"/>
                </a:lnTo>
                <a:lnTo>
                  <a:pt x="1512888" y="720725"/>
                </a:lnTo>
                <a:lnTo>
                  <a:pt x="120123" y="720725"/>
                </a:lnTo>
                <a:lnTo>
                  <a:pt x="0" y="600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525977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</a:pPr>
            <a:r>
              <a:rPr lang="ru-RU" sz="1200"/>
              <a:t>Планирование развития сети</a:t>
            </a:r>
          </a:p>
        </p:txBody>
      </p:sp>
      <p:sp>
        <p:nvSpPr>
          <p:cNvPr id="14364" name="Прямоугольник с двумя вырезанными противолежащими углами 53"/>
          <p:cNvSpPr>
            <a:spLocks noChangeArrowheads="1"/>
          </p:cNvSpPr>
          <p:nvPr/>
        </p:nvSpPr>
        <p:spPr bwMode="auto">
          <a:xfrm>
            <a:off x="3524250" y="5610225"/>
            <a:ext cx="863600" cy="935038"/>
          </a:xfrm>
          <a:custGeom>
            <a:avLst/>
            <a:gdLst>
              <a:gd name="T0" fmla="*/ 9735 w 1512888"/>
              <a:gd name="T1" fmla="*/ 3752119 h 720725"/>
              <a:gd name="T2" fmla="*/ 4868 w 1512888"/>
              <a:gd name="T3" fmla="*/ 7504227 h 720725"/>
              <a:gd name="T4" fmla="*/ 0 w 1512888"/>
              <a:gd name="T5" fmla="*/ 3752119 h 720725"/>
              <a:gd name="T6" fmla="*/ 4868 w 1512888"/>
              <a:gd name="T7" fmla="*/ 0 h 720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062 w 1512888"/>
              <a:gd name="T13" fmla="*/ 60062 h 720725"/>
              <a:gd name="T14" fmla="*/ 1452826 w 1512888"/>
              <a:gd name="T15" fmla="*/ 660663 h 720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888" h="720725">
                <a:moveTo>
                  <a:pt x="0" y="0"/>
                </a:moveTo>
                <a:lnTo>
                  <a:pt x="1392765" y="0"/>
                </a:lnTo>
                <a:lnTo>
                  <a:pt x="1512888" y="120123"/>
                </a:lnTo>
                <a:lnTo>
                  <a:pt x="1512888" y="720725"/>
                </a:lnTo>
                <a:lnTo>
                  <a:pt x="120123" y="720725"/>
                </a:lnTo>
                <a:lnTo>
                  <a:pt x="0" y="600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525977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</a:pPr>
            <a:r>
              <a:rPr lang="ru-RU" sz="1200"/>
              <a:t>Расчёт электрических режимов</a:t>
            </a:r>
          </a:p>
        </p:txBody>
      </p:sp>
      <p:sp>
        <p:nvSpPr>
          <p:cNvPr id="14365" name="Прямоугольник с двумя вырезанными противолежащими углами 53"/>
          <p:cNvSpPr>
            <a:spLocks noChangeArrowheads="1"/>
          </p:cNvSpPr>
          <p:nvPr/>
        </p:nvSpPr>
        <p:spPr bwMode="auto">
          <a:xfrm>
            <a:off x="4410075" y="5610225"/>
            <a:ext cx="936625" cy="935038"/>
          </a:xfrm>
          <a:custGeom>
            <a:avLst/>
            <a:gdLst>
              <a:gd name="T0" fmla="*/ 20213 w 1512888"/>
              <a:gd name="T1" fmla="*/ 3752119 h 720725"/>
              <a:gd name="T2" fmla="*/ 10107 w 1512888"/>
              <a:gd name="T3" fmla="*/ 7504227 h 720725"/>
              <a:gd name="T4" fmla="*/ 0 w 1512888"/>
              <a:gd name="T5" fmla="*/ 3752119 h 720725"/>
              <a:gd name="T6" fmla="*/ 10107 w 1512888"/>
              <a:gd name="T7" fmla="*/ 0 h 720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062 w 1512888"/>
              <a:gd name="T13" fmla="*/ 60062 h 720725"/>
              <a:gd name="T14" fmla="*/ 1452826 w 1512888"/>
              <a:gd name="T15" fmla="*/ 660663 h 720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888" h="720725">
                <a:moveTo>
                  <a:pt x="0" y="0"/>
                </a:moveTo>
                <a:lnTo>
                  <a:pt x="1392765" y="0"/>
                </a:lnTo>
                <a:lnTo>
                  <a:pt x="1512888" y="120123"/>
                </a:lnTo>
                <a:lnTo>
                  <a:pt x="1512888" y="720725"/>
                </a:lnTo>
                <a:lnTo>
                  <a:pt x="120123" y="720725"/>
                </a:lnTo>
                <a:lnTo>
                  <a:pt x="0" y="600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525977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</a:pPr>
            <a:r>
              <a:rPr lang="ru-RU" sz="1200"/>
              <a:t>Расчёт электрических потерь</a:t>
            </a:r>
          </a:p>
        </p:txBody>
      </p:sp>
      <p:sp>
        <p:nvSpPr>
          <p:cNvPr id="14366" name="Прямоугольник с двумя вырезанными противолежащими углами 53"/>
          <p:cNvSpPr>
            <a:spLocks noChangeArrowheads="1"/>
          </p:cNvSpPr>
          <p:nvPr/>
        </p:nvSpPr>
        <p:spPr bwMode="auto">
          <a:xfrm>
            <a:off x="5362575" y="5610225"/>
            <a:ext cx="1114425" cy="935038"/>
          </a:xfrm>
          <a:custGeom>
            <a:avLst/>
            <a:gdLst>
              <a:gd name="T0" fmla="*/ 81193 w 1512888"/>
              <a:gd name="T1" fmla="*/ 3752119 h 720725"/>
              <a:gd name="T2" fmla="*/ 40597 w 1512888"/>
              <a:gd name="T3" fmla="*/ 7504227 h 720725"/>
              <a:gd name="T4" fmla="*/ 0 w 1512888"/>
              <a:gd name="T5" fmla="*/ 3752119 h 720725"/>
              <a:gd name="T6" fmla="*/ 40597 w 1512888"/>
              <a:gd name="T7" fmla="*/ 0 h 720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062 w 1512888"/>
              <a:gd name="T13" fmla="*/ 60062 h 720725"/>
              <a:gd name="T14" fmla="*/ 1452826 w 1512888"/>
              <a:gd name="T15" fmla="*/ 660663 h 720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888" h="720725">
                <a:moveTo>
                  <a:pt x="0" y="0"/>
                </a:moveTo>
                <a:lnTo>
                  <a:pt x="1392765" y="0"/>
                </a:lnTo>
                <a:lnTo>
                  <a:pt x="1512888" y="120123"/>
                </a:lnTo>
                <a:lnTo>
                  <a:pt x="1512888" y="720725"/>
                </a:lnTo>
                <a:lnTo>
                  <a:pt x="120123" y="720725"/>
                </a:lnTo>
                <a:lnTo>
                  <a:pt x="0" y="600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525977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</a:pPr>
            <a:r>
              <a:rPr lang="ru-RU" sz="1200"/>
              <a:t>Расчёт токов короткого замыкания</a:t>
            </a:r>
          </a:p>
        </p:txBody>
      </p:sp>
      <p:sp>
        <p:nvSpPr>
          <p:cNvPr id="14367" name="Прямоугольник с двумя вырезанными противолежащими углами 53"/>
          <p:cNvSpPr>
            <a:spLocks noChangeArrowheads="1"/>
          </p:cNvSpPr>
          <p:nvPr/>
        </p:nvSpPr>
        <p:spPr bwMode="auto">
          <a:xfrm>
            <a:off x="6496050" y="5610225"/>
            <a:ext cx="757238" cy="935038"/>
          </a:xfrm>
          <a:custGeom>
            <a:avLst/>
            <a:gdLst>
              <a:gd name="T0" fmla="*/ 2983 w 1512888"/>
              <a:gd name="T1" fmla="*/ 3752119 h 720725"/>
              <a:gd name="T2" fmla="*/ 1492 w 1512888"/>
              <a:gd name="T3" fmla="*/ 7504227 h 720725"/>
              <a:gd name="T4" fmla="*/ 0 w 1512888"/>
              <a:gd name="T5" fmla="*/ 3752119 h 720725"/>
              <a:gd name="T6" fmla="*/ 1492 w 1512888"/>
              <a:gd name="T7" fmla="*/ 0 h 720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061 w 1512888"/>
              <a:gd name="T13" fmla="*/ 60062 h 720725"/>
              <a:gd name="T14" fmla="*/ 1452827 w 1512888"/>
              <a:gd name="T15" fmla="*/ 660663 h 720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888" h="720725">
                <a:moveTo>
                  <a:pt x="0" y="0"/>
                </a:moveTo>
                <a:lnTo>
                  <a:pt x="1392765" y="0"/>
                </a:lnTo>
                <a:lnTo>
                  <a:pt x="1512888" y="120123"/>
                </a:lnTo>
                <a:lnTo>
                  <a:pt x="1512888" y="720725"/>
                </a:lnTo>
                <a:lnTo>
                  <a:pt x="120123" y="720725"/>
                </a:lnTo>
                <a:lnTo>
                  <a:pt x="0" y="600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525977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</a:pPr>
            <a:r>
              <a:rPr lang="ru-RU" sz="1200"/>
              <a:t>Расчёт уставок РЗиА</a:t>
            </a:r>
          </a:p>
        </p:txBody>
      </p:sp>
      <p:sp>
        <p:nvSpPr>
          <p:cNvPr id="14368" name="Прямоугольник с двумя вырезанными противолежащими углами 53"/>
          <p:cNvSpPr>
            <a:spLocks noChangeArrowheads="1"/>
          </p:cNvSpPr>
          <p:nvPr/>
        </p:nvSpPr>
        <p:spPr bwMode="auto">
          <a:xfrm>
            <a:off x="7277100" y="5619750"/>
            <a:ext cx="1562100" cy="935038"/>
          </a:xfrm>
          <a:custGeom>
            <a:avLst/>
            <a:gdLst>
              <a:gd name="T0" fmla="*/ 1146414 w 1512888"/>
              <a:gd name="T1" fmla="*/ 3752119 h 720725"/>
              <a:gd name="T2" fmla="*/ 573207 w 1512888"/>
              <a:gd name="T3" fmla="*/ 7504227 h 720725"/>
              <a:gd name="T4" fmla="*/ 0 w 1512888"/>
              <a:gd name="T5" fmla="*/ 3752119 h 720725"/>
              <a:gd name="T6" fmla="*/ 573207 w 1512888"/>
              <a:gd name="T7" fmla="*/ 0 h 7207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061 w 1512888"/>
              <a:gd name="T13" fmla="*/ 60062 h 720725"/>
              <a:gd name="T14" fmla="*/ 1452827 w 1512888"/>
              <a:gd name="T15" fmla="*/ 660663 h 720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888" h="720725">
                <a:moveTo>
                  <a:pt x="0" y="0"/>
                </a:moveTo>
                <a:lnTo>
                  <a:pt x="1392765" y="0"/>
                </a:lnTo>
                <a:lnTo>
                  <a:pt x="1512888" y="120123"/>
                </a:lnTo>
                <a:lnTo>
                  <a:pt x="1512888" y="720725"/>
                </a:lnTo>
                <a:lnTo>
                  <a:pt x="120123" y="720725"/>
                </a:lnTo>
                <a:lnTo>
                  <a:pt x="0" y="600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 algn="ctr">
            <a:solidFill>
              <a:srgbClr val="525977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</a:pPr>
            <a:r>
              <a:rPr lang="ru-RU" sz="1200"/>
              <a:t>Формирование графиков АЧР</a:t>
            </a:r>
          </a:p>
        </p:txBody>
      </p:sp>
      <p:sp>
        <p:nvSpPr>
          <p:cNvPr id="14369" name="Text Box 42"/>
          <p:cNvSpPr txBox="1">
            <a:spLocks noChangeArrowheads="1"/>
          </p:cNvSpPr>
          <p:nvPr/>
        </p:nvSpPr>
        <p:spPr bwMode="auto">
          <a:xfrm>
            <a:off x="0" y="238125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>
                <a:solidFill>
                  <a:schemeClr val="bg1"/>
                </a:solidFill>
              </a:rPr>
              <a:t>Архитектура решения </a:t>
            </a:r>
          </a:p>
          <a:p>
            <a:pPr algn="ctr">
              <a:lnSpc>
                <a:spcPts val="1800"/>
              </a:lnSpc>
            </a:pPr>
            <a:r>
              <a:rPr lang="ru-RU" sz="2000" b="1">
                <a:solidFill>
                  <a:schemeClr val="bg1"/>
                </a:solidFill>
              </a:rPr>
              <a:t>для организации управления данными</a:t>
            </a:r>
          </a:p>
        </p:txBody>
      </p:sp>
      <p:sp>
        <p:nvSpPr>
          <p:cNvPr id="14370" name="Text Box 45"/>
          <p:cNvSpPr txBox="1">
            <a:spLocks noChangeArrowheads="1"/>
          </p:cNvSpPr>
          <p:nvPr/>
        </p:nvSpPr>
        <p:spPr bwMode="auto">
          <a:xfrm>
            <a:off x="2460625" y="1568450"/>
            <a:ext cx="1774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Мастер-данные</a:t>
            </a: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4800600" y="1619250"/>
            <a:ext cx="18923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b="1" dirty="0"/>
              <a:t>Нормативно-справочная </a:t>
            </a:r>
          </a:p>
          <a:p>
            <a:pPr algn="ctr">
              <a:defRPr/>
            </a:pPr>
            <a:r>
              <a:rPr lang="ru-RU" sz="1050" b="1" dirty="0"/>
              <a:t>информация</a:t>
            </a:r>
          </a:p>
        </p:txBody>
      </p:sp>
      <p:sp>
        <p:nvSpPr>
          <p:cNvPr id="14372" name="Text Box 101"/>
          <p:cNvSpPr txBox="1">
            <a:spLocks noChangeArrowheads="1"/>
          </p:cNvSpPr>
          <p:nvPr/>
        </p:nvSpPr>
        <p:spPr bwMode="auto">
          <a:xfrm>
            <a:off x="2381250" y="2171700"/>
            <a:ext cx="1905000" cy="569913"/>
          </a:xfrm>
          <a:prstGeom prst="rect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/>
              <a:t>Модель сети</a:t>
            </a:r>
          </a:p>
          <a:p>
            <a:pPr algn="ctr">
              <a:lnSpc>
                <a:spcPct val="75000"/>
              </a:lnSpc>
              <a:spcBef>
                <a:spcPct val="20000"/>
              </a:spcBef>
            </a:pPr>
            <a:r>
              <a:rPr lang="ru-RU" sz="900"/>
              <a:t>(реестр объектов технического учёта, данные о топологии сети)</a:t>
            </a:r>
          </a:p>
        </p:txBody>
      </p:sp>
      <p:sp>
        <p:nvSpPr>
          <p:cNvPr id="14373" name="Text Box 105"/>
          <p:cNvSpPr txBox="1">
            <a:spLocks noChangeArrowheads="1"/>
          </p:cNvSpPr>
          <p:nvPr/>
        </p:nvSpPr>
        <p:spPr bwMode="auto">
          <a:xfrm>
            <a:off x="4972050" y="2352675"/>
            <a:ext cx="1676400" cy="238125"/>
          </a:xfrm>
          <a:prstGeom prst="rect">
            <a:avLst/>
          </a:prstGeom>
          <a:solidFill>
            <a:srgbClr val="0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/>
              <a:t>Справочник контрагентов</a:t>
            </a:r>
          </a:p>
        </p:txBody>
      </p:sp>
      <p:sp>
        <p:nvSpPr>
          <p:cNvPr id="14374" name="Text Box 106"/>
          <p:cNvSpPr txBox="1">
            <a:spLocks noChangeArrowheads="1"/>
          </p:cNvSpPr>
          <p:nvPr/>
        </p:nvSpPr>
        <p:spPr bwMode="auto">
          <a:xfrm>
            <a:off x="4972050" y="2619375"/>
            <a:ext cx="1676400" cy="238125"/>
          </a:xfrm>
          <a:prstGeom prst="rect">
            <a:avLst/>
          </a:prstGeom>
          <a:solidFill>
            <a:srgbClr val="0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/>
              <a:t>Справочник материалов</a:t>
            </a:r>
          </a:p>
        </p:txBody>
      </p:sp>
      <p:sp>
        <p:nvSpPr>
          <p:cNvPr id="14375" name="Text Box 107"/>
          <p:cNvSpPr txBox="1">
            <a:spLocks noChangeArrowheads="1"/>
          </p:cNvSpPr>
          <p:nvPr/>
        </p:nvSpPr>
        <p:spPr bwMode="auto">
          <a:xfrm>
            <a:off x="4972050" y="2886075"/>
            <a:ext cx="1676400" cy="238125"/>
          </a:xfrm>
          <a:prstGeom prst="rect">
            <a:avLst/>
          </a:prstGeom>
          <a:solidFill>
            <a:srgbClr val="0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/>
              <a:t>Прочие справочники</a:t>
            </a:r>
          </a:p>
        </p:txBody>
      </p:sp>
      <p:sp>
        <p:nvSpPr>
          <p:cNvPr id="14376" name="Text Box 101"/>
          <p:cNvSpPr txBox="1">
            <a:spLocks noChangeArrowheads="1"/>
          </p:cNvSpPr>
          <p:nvPr/>
        </p:nvSpPr>
        <p:spPr bwMode="auto">
          <a:xfrm>
            <a:off x="2381250" y="2782888"/>
            <a:ext cx="1905000" cy="230187"/>
          </a:xfrm>
          <a:prstGeom prst="rect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/>
              <a:t>Объекты основных средств</a:t>
            </a:r>
          </a:p>
        </p:txBody>
      </p:sp>
      <p:sp>
        <p:nvSpPr>
          <p:cNvPr id="14377" name="Text Box 101"/>
          <p:cNvSpPr txBox="1">
            <a:spLocks noChangeArrowheads="1"/>
          </p:cNvSpPr>
          <p:nvPr/>
        </p:nvSpPr>
        <p:spPr bwMode="auto">
          <a:xfrm>
            <a:off x="2381250" y="3048000"/>
            <a:ext cx="1905000" cy="230188"/>
          </a:xfrm>
          <a:prstGeom prst="rect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/>
              <a:t>Прочие мастер-данные</a:t>
            </a:r>
          </a:p>
        </p:txBody>
      </p:sp>
      <p:sp>
        <p:nvSpPr>
          <p:cNvPr id="14378" name="AutoShape 9"/>
          <p:cNvSpPr>
            <a:spLocks noChangeArrowheads="1"/>
          </p:cNvSpPr>
          <p:nvPr/>
        </p:nvSpPr>
        <p:spPr bwMode="auto">
          <a:xfrm>
            <a:off x="3657600" y="4114800"/>
            <a:ext cx="2057400" cy="914400"/>
          </a:xfrm>
          <a:prstGeom prst="can">
            <a:avLst>
              <a:gd name="adj" fmla="val 3703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/>
          </a:p>
          <a:p>
            <a:pPr algn="ctr" eaLnBrk="0" hangingPunct="0"/>
            <a:endParaRPr lang="ru-RU" sz="1200"/>
          </a:p>
        </p:txBody>
      </p:sp>
      <p:sp>
        <p:nvSpPr>
          <p:cNvPr id="14379" name="Text Box 46"/>
          <p:cNvSpPr txBox="1">
            <a:spLocks noChangeArrowheads="1"/>
          </p:cNvSpPr>
          <p:nvPr/>
        </p:nvSpPr>
        <p:spPr bwMode="auto">
          <a:xfrm>
            <a:off x="4114800" y="4143375"/>
            <a:ext cx="1141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Метаданные</a:t>
            </a:r>
          </a:p>
        </p:txBody>
      </p:sp>
      <p:sp>
        <p:nvSpPr>
          <p:cNvPr id="22" name="Двойная стрелка влево/вправо 69"/>
          <p:cNvSpPr>
            <a:spLocks noChangeArrowheads="1"/>
          </p:cNvSpPr>
          <p:nvPr/>
        </p:nvSpPr>
        <p:spPr bwMode="auto">
          <a:xfrm>
            <a:off x="1600200" y="4267200"/>
            <a:ext cx="2209800" cy="647700"/>
          </a:xfrm>
          <a:prstGeom prst="leftRightArrow">
            <a:avLst>
              <a:gd name="adj1" fmla="val 50000"/>
              <a:gd name="adj2" fmla="val 33698"/>
            </a:avLst>
          </a:prstGeom>
          <a:solidFill>
            <a:srgbClr val="FFFF00"/>
          </a:solidFill>
          <a:ln w="12700" algn="ctr">
            <a:solidFill>
              <a:srgbClr val="52597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Двойная стрелка влево/вправо 69"/>
          <p:cNvSpPr>
            <a:spLocks noChangeArrowheads="1"/>
          </p:cNvSpPr>
          <p:nvPr/>
        </p:nvSpPr>
        <p:spPr bwMode="auto">
          <a:xfrm>
            <a:off x="5562600" y="4267200"/>
            <a:ext cx="1752600" cy="647700"/>
          </a:xfrm>
          <a:prstGeom prst="leftRightArrow">
            <a:avLst>
              <a:gd name="adj1" fmla="val 50000"/>
              <a:gd name="adj2" fmla="val 33698"/>
            </a:avLst>
          </a:prstGeom>
          <a:solidFill>
            <a:srgbClr val="FFFF00"/>
          </a:solidFill>
          <a:ln w="12700" algn="ctr">
            <a:solidFill>
              <a:srgbClr val="52597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" name="Двойная стрелка влево/вправо 69"/>
          <p:cNvSpPr>
            <a:spLocks noChangeArrowheads="1"/>
          </p:cNvSpPr>
          <p:nvPr/>
        </p:nvSpPr>
        <p:spPr bwMode="auto">
          <a:xfrm rot="5400000">
            <a:off x="4311650" y="4832350"/>
            <a:ext cx="863600" cy="647700"/>
          </a:xfrm>
          <a:prstGeom prst="leftRightArrow">
            <a:avLst>
              <a:gd name="adj1" fmla="val 50000"/>
              <a:gd name="adj2" fmla="val 33698"/>
            </a:avLst>
          </a:prstGeom>
          <a:solidFill>
            <a:srgbClr val="FFFF00"/>
          </a:solidFill>
          <a:ln w="12700" algn="ctr">
            <a:solidFill>
              <a:srgbClr val="52597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Двойная стрелка влево/вправо 69"/>
          <p:cNvSpPr>
            <a:spLocks noChangeArrowheads="1"/>
          </p:cNvSpPr>
          <p:nvPr/>
        </p:nvSpPr>
        <p:spPr bwMode="auto">
          <a:xfrm rot="3173678">
            <a:off x="3168650" y="3500438"/>
            <a:ext cx="1076325" cy="647700"/>
          </a:xfrm>
          <a:prstGeom prst="leftRightArrow">
            <a:avLst>
              <a:gd name="adj1" fmla="val 50000"/>
              <a:gd name="adj2" fmla="val 33698"/>
            </a:avLst>
          </a:prstGeom>
          <a:solidFill>
            <a:srgbClr val="FFFF00"/>
          </a:solidFill>
          <a:ln w="12700" algn="ctr">
            <a:solidFill>
              <a:srgbClr val="52597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Двойная стрелка влево/вправо 69"/>
          <p:cNvSpPr>
            <a:spLocks noChangeArrowheads="1"/>
          </p:cNvSpPr>
          <p:nvPr/>
        </p:nvSpPr>
        <p:spPr bwMode="auto">
          <a:xfrm rot="18331855">
            <a:off x="4991100" y="3502026"/>
            <a:ext cx="1076325" cy="647700"/>
          </a:xfrm>
          <a:prstGeom prst="leftRightArrow">
            <a:avLst>
              <a:gd name="adj1" fmla="val 50000"/>
              <a:gd name="adj2" fmla="val 33698"/>
            </a:avLst>
          </a:prstGeom>
          <a:solidFill>
            <a:srgbClr val="FFFF00"/>
          </a:solidFill>
          <a:ln w="12700" algn="ctr">
            <a:solidFill>
              <a:srgbClr val="52597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Пример эффекта от единой модели данных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для бизнес-процесса управления инвестициями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" y="1447801"/>
            <a:ext cx="8839200" cy="47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/>
              <a:t>Применительно к конкретным задачам создание единого информационного пространства даст возможность:</a:t>
            </a:r>
          </a:p>
          <a:p>
            <a:pPr marL="542925" lvl="1" indent="-3619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ru-RU" dirty="0"/>
              <a:t>Контролировать процесс формирования инвестиционной программы на основе приоритезации инвестиционных проектов</a:t>
            </a:r>
            <a:r>
              <a:rPr lang="en-US" dirty="0"/>
              <a:t>;</a:t>
            </a:r>
            <a:endParaRPr lang="ru-RU" dirty="0"/>
          </a:p>
          <a:p>
            <a:pPr marL="542925" lvl="1" indent="-361950">
              <a:lnSpc>
                <a:spcPct val="90000"/>
              </a:lnSpc>
              <a:buFont typeface="Wingdings" pitchFamily="2" charset="2"/>
              <a:buChar char="v"/>
            </a:pPr>
            <a:endParaRPr lang="ru-RU" dirty="0" smtClean="0"/>
          </a:p>
          <a:p>
            <a:pPr marL="542925" lvl="1" indent="-361950">
              <a:lnSpc>
                <a:spcPct val="90000"/>
              </a:lnSpc>
              <a:buFont typeface="Wingdings" pitchFamily="2" charset="2"/>
              <a:buChar char="v"/>
            </a:pPr>
            <a:r>
              <a:rPr lang="ru-RU" dirty="0" smtClean="0"/>
              <a:t>Осуществлять </a:t>
            </a:r>
            <a:r>
              <a:rPr lang="ru-RU" dirty="0"/>
              <a:t>контроль реализации</a:t>
            </a:r>
            <a:r>
              <a:rPr lang="en-US" dirty="0"/>
              <a:t> </a:t>
            </a:r>
            <a:r>
              <a:rPr lang="ru-RU" dirty="0"/>
              <a:t>инвестиционных проектов на основе фактических данных, автоматически поступающих в систему</a:t>
            </a:r>
            <a:r>
              <a:rPr lang="en-US" dirty="0"/>
              <a:t>;</a:t>
            </a:r>
            <a:endParaRPr lang="ru-RU" dirty="0"/>
          </a:p>
          <a:p>
            <a:pPr marL="542925" lvl="1" indent="-361950">
              <a:lnSpc>
                <a:spcPct val="90000"/>
              </a:lnSpc>
              <a:buFont typeface="Wingdings" pitchFamily="2" charset="2"/>
              <a:buChar char="v"/>
            </a:pPr>
            <a:endParaRPr lang="ru-RU" dirty="0" smtClean="0"/>
          </a:p>
          <a:p>
            <a:pPr marL="542925" lvl="1" indent="-361950">
              <a:lnSpc>
                <a:spcPct val="90000"/>
              </a:lnSpc>
              <a:buFont typeface="Wingdings" pitchFamily="2" charset="2"/>
              <a:buChar char="v"/>
            </a:pPr>
            <a:r>
              <a:rPr lang="ru-RU" dirty="0" smtClean="0"/>
              <a:t>Осуществлять </a:t>
            </a:r>
            <a:r>
              <a:rPr lang="ru-RU" dirty="0"/>
              <a:t>перегруппировку портфеля проектов, сроков и ресурсов для реализации связанных проектов в соответствии с фактическим ходом реализации, либо из-за изменений внешних (в том числе макроэкономических) условий</a:t>
            </a:r>
            <a:r>
              <a:rPr lang="en-US" dirty="0"/>
              <a:t>;</a:t>
            </a:r>
            <a:endParaRPr lang="ru-RU" dirty="0"/>
          </a:p>
          <a:p>
            <a:pPr marL="542925" lvl="1" indent="-361950">
              <a:lnSpc>
                <a:spcPct val="90000"/>
              </a:lnSpc>
              <a:buFont typeface="Wingdings" pitchFamily="2" charset="2"/>
              <a:buChar char="v"/>
            </a:pPr>
            <a:endParaRPr lang="ru-RU" dirty="0" smtClean="0"/>
          </a:p>
          <a:p>
            <a:pPr marL="542925" lvl="1" indent="-361950">
              <a:lnSpc>
                <a:spcPct val="90000"/>
              </a:lnSpc>
              <a:buFont typeface="Wingdings" pitchFamily="2" charset="2"/>
              <a:buChar char="v"/>
            </a:pPr>
            <a:r>
              <a:rPr lang="ru-RU" dirty="0" smtClean="0"/>
              <a:t>Реализовывать </a:t>
            </a:r>
            <a:r>
              <a:rPr lang="ru-RU" dirty="0"/>
              <a:t>контроль фактической эффективности инвестиционных проектов, получая информацию не только о затратах на их строительство, но и затратах на их фактическую эксплуатацию за контрольный период, на основе данных из информационных систем ТОиР, учета заработной платы, коммерческого учета и прочих, в том числе технологических.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>
            <a:lum bright="85000" contrast="-78000"/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763000" cy="2419350"/>
          </a:xfrm>
        </p:spPr>
        <p:txBody>
          <a:bodyPr/>
          <a:lstStyle/>
          <a:p>
            <a:pPr marL="355600" indent="-355600" algn="l">
              <a:spcAft>
                <a:spcPts val="300"/>
              </a:spcAft>
              <a:buFontTx/>
              <a:buAutoNum type="arabicPeriod"/>
            </a:pPr>
            <a:r>
              <a:rPr lang="ru-RU" sz="1600" b="1" dirty="0" smtClean="0">
                <a:latin typeface="GE Inspira" pitchFamily="34" charset="0"/>
              </a:rPr>
              <a:t>Д</a:t>
            </a:r>
            <a:r>
              <a:rPr lang="ru-RU" sz="1600" b="1" dirty="0" smtClean="0"/>
              <a:t>ублирование данных об объектах учёта, а также моделей сети в различных информационных системах при отсутствии механизмов их синхронизации, что влечёт за собой:</a:t>
            </a:r>
          </a:p>
          <a:p>
            <a:pPr marL="715963" lvl="1" indent="-180975" algn="l">
              <a:lnSpc>
                <a:spcPts val="1200"/>
              </a:lnSpc>
              <a:buFont typeface="Wingdings" pitchFamily="2" charset="2"/>
              <a:buChar char="§"/>
            </a:pPr>
            <a:r>
              <a:rPr lang="ru-RU" sz="1600" dirty="0" smtClean="0"/>
              <a:t>Высокие затраты на поддержание полноты и актуальности данных в локальных информационных системах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715963" lvl="1" indent="-180975" algn="l">
              <a:lnSpc>
                <a:spcPts val="1200"/>
              </a:lnSpc>
              <a:buFont typeface="Wingdings" pitchFamily="2" charset="2"/>
              <a:buChar char="§"/>
            </a:pPr>
            <a:r>
              <a:rPr lang="ru-RU" sz="1600" dirty="0" smtClean="0"/>
              <a:t>Противоречивость и недостоверность данных из-за множественности источников информации.</a:t>
            </a:r>
          </a:p>
          <a:p>
            <a:pPr marL="355600" indent="-355600" algn="l">
              <a:spcBef>
                <a:spcPts val="300"/>
              </a:spcBef>
              <a:buFontTx/>
              <a:buAutoNum type="arabicPeriod" startAt="2"/>
            </a:pPr>
            <a:r>
              <a:rPr lang="ru-RU" sz="1600" b="1" dirty="0" smtClean="0"/>
              <a:t>Использование в информационных системах различных и не связанных между собой справочников и классификаторов, что затрудняет получение консолидированных отчётов на основе данных из нескольких информационных систем</a:t>
            </a:r>
            <a:r>
              <a:rPr lang="en-US" sz="1600" b="1" dirty="0" smtClean="0"/>
              <a:t>;</a:t>
            </a:r>
          </a:p>
          <a:p>
            <a:pPr marL="355600" indent="-355600" algn="l">
              <a:spcBef>
                <a:spcPts val="600"/>
              </a:spcBef>
              <a:buFontTx/>
              <a:buAutoNum type="arabicPeriod" startAt="2"/>
            </a:pPr>
            <a:r>
              <a:rPr lang="ru-RU" sz="1600" b="1" dirty="0" smtClean="0"/>
              <a:t>Различие моделей данных в информационных системах, существенно затрудняющее обмен данными между системами;</a:t>
            </a:r>
            <a:endParaRPr lang="en-US" sz="1600" b="1" dirty="0" smtClean="0"/>
          </a:p>
          <a:p>
            <a:pPr marL="355600" indent="-355600" algn="l">
              <a:spcBef>
                <a:spcPts val="600"/>
              </a:spcBef>
              <a:buFontTx/>
              <a:buAutoNum type="arabicPeriod" startAt="2"/>
            </a:pPr>
            <a:r>
              <a:rPr lang="ru-RU" sz="1600" b="1" dirty="0" smtClean="0">
                <a:latin typeface="GE Inspira" pitchFamily="34" charset="0"/>
              </a:rPr>
              <a:t>Интеграция информационных систем «точка-точка»;</a:t>
            </a:r>
          </a:p>
          <a:p>
            <a:pPr marL="355600" indent="-355600" algn="l">
              <a:spcBef>
                <a:spcPts val="600"/>
              </a:spcBef>
              <a:buFontTx/>
              <a:buAutoNum type="arabicPeriod" startAt="2"/>
            </a:pPr>
            <a:r>
              <a:rPr lang="ru-RU" sz="1600" b="1" dirty="0" smtClean="0">
                <a:latin typeface="GE Inspira" pitchFamily="34" charset="0"/>
              </a:rPr>
              <a:t>Зависимость бизнес-процессов от реализации информационных систем, в том числе их интеграции.</a:t>
            </a:r>
          </a:p>
          <a:p>
            <a:pPr marL="355600" indent="-355600" algn="l">
              <a:spcBef>
                <a:spcPts val="600"/>
              </a:spcBef>
              <a:buFontTx/>
              <a:buAutoNum type="arabicPeriod" startAt="2"/>
            </a:pPr>
            <a:r>
              <a:rPr lang="ru-RU" sz="1600" b="1" dirty="0" smtClean="0">
                <a:latin typeface="GE Inspira" pitchFamily="34" charset="0"/>
              </a:rPr>
              <a:t>Существующая модель данных не позволяет эффективно поддерживать технологии </a:t>
            </a:r>
            <a:r>
              <a:rPr lang="en-US" sz="1600" b="1" dirty="0" smtClean="0">
                <a:latin typeface="GE Inspira" pitchFamily="34" charset="0"/>
              </a:rPr>
              <a:t>Smart</a:t>
            </a:r>
            <a:r>
              <a:rPr lang="ru-RU" sz="1600" b="1" dirty="0" smtClean="0">
                <a:latin typeface="GE Inspira" pitchFamily="34" charset="0"/>
              </a:rPr>
              <a:t> </a:t>
            </a:r>
            <a:r>
              <a:rPr lang="en-US" sz="1600" b="1" dirty="0" smtClean="0">
                <a:latin typeface="GE Inspira" pitchFamily="34" charset="0"/>
              </a:rPr>
              <a:t>Grid </a:t>
            </a:r>
            <a:r>
              <a:rPr lang="ru-RU" sz="1600" b="1" dirty="0" smtClean="0">
                <a:latin typeface="GE Inspira" pitchFamily="34" charset="0"/>
              </a:rPr>
              <a:t>и </a:t>
            </a:r>
            <a:r>
              <a:rPr lang="en-US" sz="1600" b="1" dirty="0" smtClean="0">
                <a:latin typeface="GE Inspira" pitchFamily="34" charset="0"/>
              </a:rPr>
              <a:t>Smart</a:t>
            </a:r>
            <a:r>
              <a:rPr lang="ru-RU" sz="1600" b="1" dirty="0" smtClean="0">
                <a:latin typeface="GE Inspira" pitchFamily="34" charset="0"/>
              </a:rPr>
              <a:t> </a:t>
            </a:r>
            <a:r>
              <a:rPr lang="en-US" sz="1600" b="1" dirty="0" smtClean="0">
                <a:latin typeface="GE Inspira" pitchFamily="34" charset="0"/>
              </a:rPr>
              <a:t>Metering</a:t>
            </a:r>
            <a:r>
              <a:rPr lang="ru-RU" sz="1600" b="1" dirty="0" smtClean="0">
                <a:latin typeface="GE Inspira" pitchFamily="34" charset="0"/>
              </a:rPr>
              <a:t>.</a:t>
            </a:r>
            <a:endParaRPr lang="en-US" sz="1600" b="1" dirty="0" smtClean="0"/>
          </a:p>
          <a:p>
            <a:pPr marL="355600" indent="-355600" algn="l">
              <a:buFontTx/>
              <a:buAutoNum type="arabicPeriod" startAt="2"/>
            </a:pPr>
            <a:endParaRPr lang="ru-RU" sz="1600" dirty="0" smtClean="0"/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0" y="304800"/>
            <a:ext cx="9144000" cy="32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>
                <a:solidFill>
                  <a:schemeClr val="bg1"/>
                </a:solidFill>
              </a:rPr>
              <a:t>Типичные проблемы </a:t>
            </a:r>
            <a:r>
              <a:rPr lang="ru-RU" sz="2000" b="1" dirty="0" smtClean="0">
                <a:solidFill>
                  <a:schemeClr val="bg1"/>
                </a:solidFill>
              </a:rPr>
              <a:t>с данными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8"/>
          <p:cNvSpPr>
            <a:spLocks noChangeArrowheads="1"/>
          </p:cNvSpPr>
          <p:nvPr/>
        </p:nvSpPr>
        <p:spPr bwMode="gray">
          <a:xfrm>
            <a:off x="152400" y="1143000"/>
            <a:ext cx="8839200" cy="5562600"/>
          </a:xfrm>
          <a:prstGeom prst="rect">
            <a:avLst/>
          </a:prstGeom>
          <a:solidFill>
            <a:srgbClr val="6699FF">
              <a:alpha val="25000"/>
            </a:srgbClr>
          </a:solidFill>
          <a:ln w="25400" cmpd="sng" algn="ctr">
            <a:solidFill>
              <a:srgbClr val="6699FF"/>
            </a:solidFill>
            <a:prstDash val="solid"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endParaRPr lang="ru-RU"/>
          </a:p>
        </p:txBody>
      </p:sp>
      <p:sp>
        <p:nvSpPr>
          <p:cNvPr id="3075" name="Блок-схема: магнитный диск 3"/>
          <p:cNvSpPr>
            <a:spLocks noChangeArrowheads="1"/>
          </p:cNvSpPr>
          <p:nvPr/>
        </p:nvSpPr>
        <p:spPr bwMode="auto">
          <a:xfrm>
            <a:off x="3200400" y="1219200"/>
            <a:ext cx="1371600" cy="1066800"/>
          </a:xfrm>
          <a:prstGeom prst="flowChartMagneticDisk">
            <a:avLst/>
          </a:prstGeom>
          <a:solidFill>
            <a:srgbClr val="99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90600" eaLnBrk="0" hangingPunct="0">
              <a:lnSpc>
                <a:spcPct val="75000"/>
              </a:lnSpc>
              <a:buFont typeface="Wingdings" pitchFamily="2" charset="2"/>
              <a:buNone/>
            </a:pPr>
            <a:r>
              <a:rPr lang="ru-RU" sz="1400" dirty="0" smtClean="0"/>
              <a:t>Заявки на отключения</a:t>
            </a:r>
            <a:endParaRPr lang="ru-RU" sz="1400" dirty="0"/>
          </a:p>
        </p:txBody>
      </p:sp>
      <p:cxnSp>
        <p:nvCxnSpPr>
          <p:cNvPr id="3076" name="Прямая со стрелкой 12"/>
          <p:cNvCxnSpPr>
            <a:cxnSpLocks noChangeShapeType="1"/>
            <a:stCxn id="3075" idx="2"/>
          </p:cNvCxnSpPr>
          <p:nvPr/>
        </p:nvCxnSpPr>
        <p:spPr bwMode="auto">
          <a:xfrm rot="10800000" flipV="1">
            <a:off x="1524000" y="1752600"/>
            <a:ext cx="16764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sp>
        <p:nvSpPr>
          <p:cNvPr id="3077" name="TextBox 40"/>
          <p:cNvSpPr txBox="1">
            <a:spLocks noChangeArrowheads="1"/>
          </p:cNvSpPr>
          <p:nvPr/>
        </p:nvSpPr>
        <p:spPr bwMode="auto">
          <a:xfrm rot="-1565889">
            <a:off x="1528763" y="1843088"/>
            <a:ext cx="17145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</a:pPr>
            <a:r>
              <a:rPr lang="ru-RU" sz="1000">
                <a:latin typeface="Calibri" pitchFamily="34" charset="0"/>
              </a:rPr>
              <a:t>Данные об оборудовании и переключениях</a:t>
            </a:r>
          </a:p>
        </p:txBody>
      </p:sp>
      <p:cxnSp>
        <p:nvCxnSpPr>
          <p:cNvPr id="3078" name="Прямая со стрелкой 14"/>
          <p:cNvCxnSpPr>
            <a:cxnSpLocks noChangeShapeType="1"/>
            <a:stCxn id="3085" idx="2"/>
            <a:endCxn id="3127" idx="4"/>
          </p:cNvCxnSpPr>
          <p:nvPr/>
        </p:nvCxnSpPr>
        <p:spPr bwMode="auto">
          <a:xfrm rot="10800000" flipV="1">
            <a:off x="1519238" y="1866900"/>
            <a:ext cx="6329362" cy="1028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sp>
        <p:nvSpPr>
          <p:cNvPr id="3079" name="TextBox 43"/>
          <p:cNvSpPr txBox="1">
            <a:spLocks noChangeArrowheads="1"/>
          </p:cNvSpPr>
          <p:nvPr/>
        </p:nvSpPr>
        <p:spPr bwMode="auto">
          <a:xfrm rot="-546057">
            <a:off x="2019300" y="2184400"/>
            <a:ext cx="5013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alibri" pitchFamily="34" charset="0"/>
              </a:rPr>
              <a:t>Данные об оборудовании, отключениях, характеристиках оборудования</a:t>
            </a:r>
          </a:p>
        </p:txBody>
      </p:sp>
      <p:cxnSp>
        <p:nvCxnSpPr>
          <p:cNvPr id="3080" name="Прямая со стрелкой 7"/>
          <p:cNvCxnSpPr>
            <a:cxnSpLocks noChangeShapeType="1"/>
            <a:stCxn id="3085" idx="3"/>
            <a:endCxn id="3084" idx="1"/>
          </p:cNvCxnSpPr>
          <p:nvPr/>
        </p:nvCxnSpPr>
        <p:spPr bwMode="auto">
          <a:xfrm rot="5400000">
            <a:off x="7449741" y="3251597"/>
            <a:ext cx="1752600" cy="12620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sp>
        <p:nvSpPr>
          <p:cNvPr id="3081" name="TextBox 44"/>
          <p:cNvSpPr txBox="1">
            <a:spLocks noChangeArrowheads="1"/>
          </p:cNvSpPr>
          <p:nvPr/>
        </p:nvSpPr>
        <p:spPr bwMode="auto">
          <a:xfrm rot="-5400000">
            <a:off x="7544593" y="3161507"/>
            <a:ext cx="19097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</a:pPr>
            <a:r>
              <a:rPr lang="ru-RU" sz="1000">
                <a:latin typeface="Calibri" pitchFamily="34" charset="0"/>
              </a:rPr>
              <a:t>Данные о фактических затратах на ремонт</a:t>
            </a:r>
          </a:p>
        </p:txBody>
      </p:sp>
      <p:cxnSp>
        <p:nvCxnSpPr>
          <p:cNvPr id="3082" name="Прямая со стрелкой 13"/>
          <p:cNvCxnSpPr>
            <a:cxnSpLocks noChangeShapeType="1"/>
            <a:stCxn id="3127" idx="3"/>
            <a:endCxn id="3110" idx="2"/>
          </p:cNvCxnSpPr>
          <p:nvPr/>
        </p:nvCxnSpPr>
        <p:spPr bwMode="auto">
          <a:xfrm rot="16200000" flipH="1">
            <a:off x="480219" y="3861594"/>
            <a:ext cx="1295400" cy="4302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cxnSp>
        <p:nvCxnSpPr>
          <p:cNvPr id="3083" name="Прямая со стрелкой 10"/>
          <p:cNvCxnSpPr>
            <a:cxnSpLocks noChangeShapeType="1"/>
            <a:stCxn id="3085" idx="3"/>
            <a:endCxn id="3102" idx="1"/>
          </p:cNvCxnSpPr>
          <p:nvPr/>
        </p:nvCxnSpPr>
        <p:spPr bwMode="auto">
          <a:xfrm flipH="1">
            <a:off x="5646738" y="2438400"/>
            <a:ext cx="2743200" cy="1752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sp>
        <p:nvSpPr>
          <p:cNvPr id="3084" name="Блок-схема: магнитный диск 5"/>
          <p:cNvSpPr>
            <a:spLocks noChangeArrowheads="1"/>
          </p:cNvSpPr>
          <p:nvPr/>
        </p:nvSpPr>
        <p:spPr bwMode="auto">
          <a:xfrm>
            <a:off x="7620000" y="4191000"/>
            <a:ext cx="1285875" cy="1143000"/>
          </a:xfrm>
          <a:prstGeom prst="flowChartMagneticDisk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  <a:buFont typeface="Wingdings" pitchFamily="2" charset="2"/>
              <a:buNone/>
            </a:pPr>
            <a:r>
              <a:rPr lang="ru-RU" sz="1600" dirty="0" smtClean="0"/>
              <a:t>Бухучёт</a:t>
            </a:r>
            <a:endParaRPr lang="ru-RU" sz="1600" dirty="0"/>
          </a:p>
        </p:txBody>
      </p:sp>
      <p:sp>
        <p:nvSpPr>
          <p:cNvPr id="3085" name="Блок-схема: магнитный диск 4"/>
          <p:cNvSpPr>
            <a:spLocks noChangeArrowheads="1"/>
          </p:cNvSpPr>
          <p:nvPr/>
        </p:nvSpPr>
        <p:spPr bwMode="auto">
          <a:xfrm>
            <a:off x="7848600" y="1295400"/>
            <a:ext cx="1081088" cy="1143000"/>
          </a:xfrm>
          <a:prstGeom prst="flowChartMagneticDisk">
            <a:avLst/>
          </a:prstGeom>
          <a:solidFill>
            <a:srgbClr val="85B2F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60000"/>
              </a:spcBef>
              <a:buFont typeface="Wingdings" pitchFamily="2" charset="2"/>
              <a:buNone/>
            </a:pPr>
            <a:r>
              <a:rPr lang="ru-RU">
                <a:latin typeface="Calibri" pitchFamily="34" charset="0"/>
              </a:rPr>
              <a:t>ТОРО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3086" name="Блок-схема: магнитный диск 50"/>
          <p:cNvSpPr>
            <a:spLocks noChangeArrowheads="1"/>
          </p:cNvSpPr>
          <p:nvPr/>
        </p:nvSpPr>
        <p:spPr bwMode="auto">
          <a:xfrm>
            <a:off x="4281488" y="2800350"/>
            <a:ext cx="428625" cy="357188"/>
          </a:xfrm>
          <a:prstGeom prst="flowChartMagneticDisk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buFont typeface="Wingdings" pitchFamily="2" charset="2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3087" name="Блок-схема: магнитный диск 51"/>
          <p:cNvSpPr>
            <a:spLocks noChangeArrowheads="1"/>
          </p:cNvSpPr>
          <p:nvPr/>
        </p:nvSpPr>
        <p:spPr bwMode="auto">
          <a:xfrm>
            <a:off x="4495800" y="2514600"/>
            <a:ext cx="428625" cy="357188"/>
          </a:xfrm>
          <a:prstGeom prst="flowChartMagneticDisk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buFont typeface="Wingdings" pitchFamily="2" charset="2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3088" name="Блок-схема: магнитный диск 52"/>
          <p:cNvSpPr>
            <a:spLocks noChangeArrowheads="1"/>
          </p:cNvSpPr>
          <p:nvPr/>
        </p:nvSpPr>
        <p:spPr bwMode="auto">
          <a:xfrm>
            <a:off x="4638675" y="3014663"/>
            <a:ext cx="428625" cy="357187"/>
          </a:xfrm>
          <a:prstGeom prst="flowChartMagneticDisk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buFont typeface="Wingdings" pitchFamily="2" charset="2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3089" name="Блок-схема: магнитный диск 53"/>
          <p:cNvSpPr>
            <a:spLocks noChangeArrowheads="1"/>
          </p:cNvSpPr>
          <p:nvPr/>
        </p:nvSpPr>
        <p:spPr bwMode="auto">
          <a:xfrm>
            <a:off x="4852988" y="2586038"/>
            <a:ext cx="428625" cy="357187"/>
          </a:xfrm>
          <a:prstGeom prst="flowChartMagneticDisk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buFont typeface="Wingdings" pitchFamily="2" charset="2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3090" name="Блок-схема: магнитный диск 54"/>
          <p:cNvSpPr>
            <a:spLocks noChangeArrowheads="1"/>
          </p:cNvSpPr>
          <p:nvPr/>
        </p:nvSpPr>
        <p:spPr bwMode="auto">
          <a:xfrm>
            <a:off x="4924425" y="2871788"/>
            <a:ext cx="428625" cy="357187"/>
          </a:xfrm>
          <a:prstGeom prst="flowChartMagneticDisk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buFont typeface="Wingdings" pitchFamily="2" charset="2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3091" name="TextBox 56"/>
          <p:cNvSpPr txBox="1">
            <a:spLocks noChangeArrowheads="1"/>
          </p:cNvSpPr>
          <p:nvPr/>
        </p:nvSpPr>
        <p:spPr bwMode="auto">
          <a:xfrm>
            <a:off x="5168900" y="2444750"/>
            <a:ext cx="19431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</a:pPr>
            <a:r>
              <a:rPr lang="ru-RU">
                <a:latin typeface="Calibri" pitchFamily="34" charset="0"/>
              </a:rPr>
              <a:t>Расчётные технологические системы</a:t>
            </a:r>
          </a:p>
        </p:txBody>
      </p:sp>
      <p:cxnSp>
        <p:nvCxnSpPr>
          <p:cNvPr id="3092" name="Прямая со стрелкой 79"/>
          <p:cNvCxnSpPr>
            <a:cxnSpLocks noChangeShapeType="1"/>
            <a:stCxn id="3111" idx="4"/>
            <a:endCxn id="3086" idx="3"/>
          </p:cNvCxnSpPr>
          <p:nvPr/>
        </p:nvCxnSpPr>
        <p:spPr bwMode="auto">
          <a:xfrm flipV="1">
            <a:off x="2714625" y="3157538"/>
            <a:ext cx="1781175" cy="13001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cxnSp>
        <p:nvCxnSpPr>
          <p:cNvPr id="3093" name="Прямая со стрелкой 80"/>
          <p:cNvCxnSpPr>
            <a:cxnSpLocks noChangeShapeType="1"/>
            <a:stCxn id="3127" idx="4"/>
            <a:endCxn id="3086" idx="2"/>
          </p:cNvCxnSpPr>
          <p:nvPr/>
        </p:nvCxnSpPr>
        <p:spPr bwMode="auto">
          <a:xfrm>
            <a:off x="1519238" y="2895600"/>
            <a:ext cx="2762250" cy="841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sp>
        <p:nvSpPr>
          <p:cNvPr id="3094" name="TextBox 88"/>
          <p:cNvSpPr txBox="1">
            <a:spLocks noChangeArrowheads="1"/>
          </p:cNvSpPr>
          <p:nvPr/>
        </p:nvSpPr>
        <p:spPr bwMode="auto">
          <a:xfrm rot="319466">
            <a:off x="1968500" y="2925763"/>
            <a:ext cx="17145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</a:pPr>
            <a:r>
              <a:rPr lang="ru-RU" sz="1000">
                <a:latin typeface="Calibri" pitchFamily="34" charset="0"/>
              </a:rPr>
              <a:t>Данные о топологии сети, данные об оборудовании и переключениях</a:t>
            </a:r>
          </a:p>
        </p:txBody>
      </p:sp>
      <p:sp>
        <p:nvSpPr>
          <p:cNvPr id="3095" name="Text Box 37"/>
          <p:cNvSpPr txBox="1">
            <a:spLocks noChangeArrowheads="1"/>
          </p:cNvSpPr>
          <p:nvPr/>
        </p:nvSpPr>
        <p:spPr bwMode="auto">
          <a:xfrm>
            <a:off x="457200" y="381000"/>
            <a:ext cx="7543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Пример </a:t>
            </a:r>
            <a:r>
              <a:rPr lang="ru-RU" b="1" dirty="0" smtClean="0">
                <a:solidFill>
                  <a:schemeClr val="bg1"/>
                </a:solidFill>
              </a:rPr>
              <a:t>«эволюционного» информационного обмена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96" name="TextBox 45"/>
          <p:cNvSpPr txBox="1">
            <a:spLocks noChangeArrowheads="1"/>
          </p:cNvSpPr>
          <p:nvPr/>
        </p:nvSpPr>
        <p:spPr bwMode="auto">
          <a:xfrm rot="-2946984">
            <a:off x="3183731" y="3763169"/>
            <a:ext cx="16859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</a:pPr>
            <a:r>
              <a:rPr lang="ru-RU" sz="1000">
                <a:latin typeface="Calibri" pitchFamily="34" charset="0"/>
              </a:rPr>
              <a:t>Данные  о географическом расположении оборудования</a:t>
            </a:r>
          </a:p>
        </p:txBody>
      </p:sp>
      <p:sp>
        <p:nvSpPr>
          <p:cNvPr id="3097" name="TextBox 45"/>
          <p:cNvSpPr txBox="1">
            <a:spLocks noChangeArrowheads="1"/>
          </p:cNvSpPr>
          <p:nvPr/>
        </p:nvSpPr>
        <p:spPr bwMode="auto">
          <a:xfrm rot="-1582537">
            <a:off x="4114800" y="3657600"/>
            <a:ext cx="21796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5000"/>
              </a:lnSpc>
            </a:pPr>
            <a:r>
              <a:rPr lang="ru-RU" sz="1000">
                <a:latin typeface="Calibri" pitchFamily="34" charset="0"/>
              </a:rPr>
              <a:t>Данные о техническом состоянии оборудования, выполненных и планируемых ремонтах</a:t>
            </a:r>
          </a:p>
        </p:txBody>
      </p:sp>
      <p:sp>
        <p:nvSpPr>
          <p:cNvPr id="3098" name="TextBox 45"/>
          <p:cNvSpPr txBox="1">
            <a:spLocks noChangeArrowheads="1"/>
          </p:cNvSpPr>
          <p:nvPr/>
        </p:nvSpPr>
        <p:spPr bwMode="auto">
          <a:xfrm>
            <a:off x="4876800" y="1600200"/>
            <a:ext cx="21796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</a:pPr>
            <a:r>
              <a:rPr lang="ru-RU" sz="1000">
                <a:latin typeface="Calibri" pitchFamily="34" charset="0"/>
              </a:rPr>
              <a:t>Заявки на вывод оборудования в ремонт</a:t>
            </a:r>
          </a:p>
        </p:txBody>
      </p:sp>
      <p:sp>
        <p:nvSpPr>
          <p:cNvPr id="3099" name="Text Box 46"/>
          <p:cNvSpPr txBox="1">
            <a:spLocks noChangeArrowheads="1"/>
          </p:cNvSpPr>
          <p:nvPr/>
        </p:nvSpPr>
        <p:spPr bwMode="auto">
          <a:xfrm>
            <a:off x="3276600" y="1933575"/>
            <a:ext cx="1219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800" dirty="0"/>
              <a:t>иерархический справочник оборудования</a:t>
            </a:r>
          </a:p>
        </p:txBody>
      </p:sp>
      <p:sp>
        <p:nvSpPr>
          <p:cNvPr id="3100" name="Text Box 48"/>
          <p:cNvSpPr txBox="1">
            <a:spLocks noChangeArrowheads="1"/>
          </p:cNvSpPr>
          <p:nvPr/>
        </p:nvSpPr>
        <p:spPr bwMode="auto">
          <a:xfrm>
            <a:off x="7772400" y="4800600"/>
            <a:ext cx="1143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800"/>
              <a:t>«плоский» справочник объектов основных средств</a:t>
            </a:r>
          </a:p>
        </p:txBody>
      </p:sp>
      <p:sp>
        <p:nvSpPr>
          <p:cNvPr id="3101" name="Text Box 50"/>
          <p:cNvSpPr txBox="1">
            <a:spLocks noChangeArrowheads="1"/>
          </p:cNvSpPr>
          <p:nvPr/>
        </p:nvSpPr>
        <p:spPr bwMode="auto">
          <a:xfrm>
            <a:off x="5264150" y="290830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800"/>
              <a:t>Расчётные модели сети с описанием топологии</a:t>
            </a:r>
          </a:p>
        </p:txBody>
      </p:sp>
      <p:sp>
        <p:nvSpPr>
          <p:cNvPr id="3102" name="Блок-схема: магнитный диск 4"/>
          <p:cNvSpPr>
            <a:spLocks noChangeArrowheads="1"/>
          </p:cNvSpPr>
          <p:nvPr/>
        </p:nvSpPr>
        <p:spPr bwMode="auto">
          <a:xfrm>
            <a:off x="5105400" y="4191000"/>
            <a:ext cx="1081088" cy="1143000"/>
          </a:xfrm>
          <a:prstGeom prst="flowChartMagneticDisk">
            <a:avLst/>
          </a:prstGeom>
          <a:solidFill>
            <a:srgbClr val="85B2F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12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dirty="0" smtClean="0">
                <a:latin typeface="Calibri" pitchFamily="34" charset="0"/>
              </a:rPr>
              <a:t>Инвестиции и капстрой</a:t>
            </a:r>
            <a:endParaRPr lang="ru-RU" b="1" dirty="0">
              <a:latin typeface="Times New Roman" pitchFamily="18" charset="0"/>
            </a:endParaRPr>
          </a:p>
        </p:txBody>
      </p:sp>
      <p:cxnSp>
        <p:nvCxnSpPr>
          <p:cNvPr id="3103" name="Прямая со стрелкой 79"/>
          <p:cNvCxnSpPr>
            <a:cxnSpLocks noChangeShapeType="1"/>
            <a:stCxn id="3112" idx="4"/>
            <a:endCxn id="3085" idx="3"/>
          </p:cNvCxnSpPr>
          <p:nvPr/>
        </p:nvCxnSpPr>
        <p:spPr bwMode="auto">
          <a:xfrm flipV="1">
            <a:off x="2943225" y="2438400"/>
            <a:ext cx="5446713" cy="2400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sp>
        <p:nvSpPr>
          <p:cNvPr id="3104" name="TextBox 45"/>
          <p:cNvSpPr txBox="1">
            <a:spLocks noChangeArrowheads="1"/>
          </p:cNvSpPr>
          <p:nvPr/>
        </p:nvSpPr>
        <p:spPr bwMode="auto">
          <a:xfrm rot="-1949720">
            <a:off x="5076825" y="3600450"/>
            <a:ext cx="21796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</a:pPr>
            <a:r>
              <a:rPr lang="ru-RU" sz="1000">
                <a:latin typeface="Calibri" pitchFamily="34" charset="0"/>
              </a:rPr>
              <a:t>Данные о вводе объектов в эксплуатацию</a:t>
            </a:r>
          </a:p>
        </p:txBody>
      </p:sp>
      <p:cxnSp>
        <p:nvCxnSpPr>
          <p:cNvPr id="3105" name="Прямая со стрелкой 79"/>
          <p:cNvCxnSpPr>
            <a:cxnSpLocks noChangeShapeType="1"/>
            <a:stCxn id="3112" idx="4"/>
            <a:endCxn id="3102" idx="2"/>
          </p:cNvCxnSpPr>
          <p:nvPr/>
        </p:nvCxnSpPr>
        <p:spPr bwMode="auto">
          <a:xfrm flipV="1">
            <a:off x="2943225" y="4762500"/>
            <a:ext cx="2162175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sp>
        <p:nvSpPr>
          <p:cNvPr id="3106" name="TextBox 45"/>
          <p:cNvSpPr txBox="1">
            <a:spLocks noChangeArrowheads="1"/>
          </p:cNvSpPr>
          <p:nvPr/>
        </p:nvSpPr>
        <p:spPr bwMode="auto">
          <a:xfrm>
            <a:off x="3606800" y="4819650"/>
            <a:ext cx="1498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</a:pPr>
            <a:r>
              <a:rPr lang="ru-RU" sz="1000">
                <a:latin typeface="Calibri" pitchFamily="34" charset="0"/>
              </a:rPr>
              <a:t>Данные об объектах капитального строительства</a:t>
            </a:r>
          </a:p>
        </p:txBody>
      </p:sp>
      <p:cxnSp>
        <p:nvCxnSpPr>
          <p:cNvPr id="3107" name="Прямая со стрелкой 79"/>
          <p:cNvCxnSpPr>
            <a:cxnSpLocks noChangeShapeType="1"/>
            <a:stCxn id="3102" idx="4"/>
            <a:endCxn id="3084" idx="2"/>
          </p:cNvCxnSpPr>
          <p:nvPr/>
        </p:nvCxnSpPr>
        <p:spPr bwMode="auto">
          <a:xfrm>
            <a:off x="6186488" y="4762500"/>
            <a:ext cx="143351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sp>
        <p:nvSpPr>
          <p:cNvPr id="3108" name="TextBox 45"/>
          <p:cNvSpPr txBox="1">
            <a:spLocks noChangeArrowheads="1"/>
          </p:cNvSpPr>
          <p:nvPr/>
        </p:nvSpPr>
        <p:spPr bwMode="auto">
          <a:xfrm>
            <a:off x="6172200" y="4800600"/>
            <a:ext cx="14986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</a:pPr>
            <a:r>
              <a:rPr lang="ru-RU" sz="1000">
                <a:latin typeface="Calibri" pitchFamily="34" charset="0"/>
              </a:rPr>
              <a:t>Данные о стоимости объектов незавершённого строительства и вводе объектов в эксплуатацию</a:t>
            </a:r>
          </a:p>
        </p:txBody>
      </p:sp>
      <p:sp>
        <p:nvSpPr>
          <p:cNvPr id="3110" name="Блок-схема: магнитный диск 51"/>
          <p:cNvSpPr>
            <a:spLocks noChangeArrowheads="1"/>
          </p:cNvSpPr>
          <p:nvPr/>
        </p:nvSpPr>
        <p:spPr bwMode="auto">
          <a:xfrm>
            <a:off x="1343025" y="4419600"/>
            <a:ext cx="762000" cy="609600"/>
          </a:xfrm>
          <a:prstGeom prst="flowChartMagneticDisk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  <a:buFont typeface="Wingdings" pitchFamily="2" charset="2"/>
              <a:buNone/>
            </a:pPr>
            <a:endParaRPr lang="ru-RU" sz="1000" b="1">
              <a:latin typeface="Times New Roman" pitchFamily="18" charset="0"/>
            </a:endParaRPr>
          </a:p>
        </p:txBody>
      </p:sp>
      <p:sp>
        <p:nvSpPr>
          <p:cNvPr id="3111" name="Блок-схема: магнитный диск 53"/>
          <p:cNvSpPr>
            <a:spLocks noChangeArrowheads="1"/>
          </p:cNvSpPr>
          <p:nvPr/>
        </p:nvSpPr>
        <p:spPr bwMode="auto">
          <a:xfrm>
            <a:off x="1876425" y="4191000"/>
            <a:ext cx="838200" cy="533400"/>
          </a:xfrm>
          <a:prstGeom prst="flowChartMagneticDisk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buFont typeface="Wingdings" pitchFamily="2" charset="2"/>
              <a:buNone/>
            </a:pPr>
            <a:endParaRPr lang="ru-RU" sz="1200" b="1">
              <a:latin typeface="Times New Roman" pitchFamily="18" charset="0"/>
            </a:endParaRPr>
          </a:p>
        </p:txBody>
      </p:sp>
      <p:sp>
        <p:nvSpPr>
          <p:cNvPr id="3112" name="Блок-схема: магнитный диск 51"/>
          <p:cNvSpPr>
            <a:spLocks noChangeArrowheads="1"/>
          </p:cNvSpPr>
          <p:nvPr/>
        </p:nvSpPr>
        <p:spPr bwMode="auto">
          <a:xfrm>
            <a:off x="2105025" y="4572000"/>
            <a:ext cx="838200" cy="533400"/>
          </a:xfrm>
          <a:prstGeom prst="flowChartMagneticDisk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buFont typeface="Wingdings" pitchFamily="2" charset="2"/>
              <a:buNone/>
            </a:pPr>
            <a:endParaRPr lang="ru-RU" sz="1000" b="1">
              <a:latin typeface="Times New Roman" pitchFamily="18" charset="0"/>
            </a:endParaRPr>
          </a:p>
        </p:txBody>
      </p:sp>
      <p:pic>
        <p:nvPicPr>
          <p:cNvPr id="3113" name="Picture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676400"/>
            <a:ext cx="1157288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4" name="TextBox 56"/>
          <p:cNvSpPr txBox="1">
            <a:spLocks noChangeArrowheads="1"/>
          </p:cNvSpPr>
          <p:nvPr/>
        </p:nvSpPr>
        <p:spPr bwMode="auto">
          <a:xfrm>
            <a:off x="1828800" y="3962400"/>
            <a:ext cx="838200" cy="2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</a:pPr>
            <a:r>
              <a:rPr lang="ru-RU" b="1" dirty="0" smtClean="0">
                <a:latin typeface="Calibri" pitchFamily="34" charset="0"/>
              </a:rPr>
              <a:t>ГИС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115" name="Блок-схема: магнитный диск 3"/>
          <p:cNvSpPr>
            <a:spLocks noChangeArrowheads="1"/>
          </p:cNvSpPr>
          <p:nvPr/>
        </p:nvSpPr>
        <p:spPr bwMode="auto">
          <a:xfrm>
            <a:off x="6800850" y="3438525"/>
            <a:ext cx="1066800" cy="828675"/>
          </a:xfrm>
          <a:prstGeom prst="flowChartMagneticDisk">
            <a:avLst/>
          </a:prstGeom>
          <a:solidFill>
            <a:srgbClr val="99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90600" eaLnBrk="0" hangingPunct="0">
              <a:lnSpc>
                <a:spcPct val="75000"/>
              </a:lnSpc>
              <a:buFont typeface="Wingdings" pitchFamily="2" charset="2"/>
              <a:buNone/>
            </a:pPr>
            <a:r>
              <a:rPr lang="ru-RU" sz="1100" b="1" dirty="0" smtClean="0"/>
              <a:t>Планирование </a:t>
            </a:r>
            <a:r>
              <a:rPr lang="ru-RU" sz="1100" b="1" dirty="0"/>
              <a:t>развития сети</a:t>
            </a:r>
          </a:p>
        </p:txBody>
      </p:sp>
      <p:cxnSp>
        <p:nvCxnSpPr>
          <p:cNvPr id="3116" name="Прямая со стрелкой 79"/>
          <p:cNvCxnSpPr>
            <a:cxnSpLocks noChangeShapeType="1"/>
            <a:stCxn id="3102" idx="4"/>
            <a:endCxn id="3115" idx="2"/>
          </p:cNvCxnSpPr>
          <p:nvPr/>
        </p:nvCxnSpPr>
        <p:spPr bwMode="auto">
          <a:xfrm flipV="1">
            <a:off x="6186488" y="3852863"/>
            <a:ext cx="614362" cy="9096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cxnSp>
        <p:nvCxnSpPr>
          <p:cNvPr id="3117" name="Прямая со стрелкой 80"/>
          <p:cNvCxnSpPr>
            <a:cxnSpLocks noChangeShapeType="1"/>
            <a:endCxn id="3115" idx="2"/>
          </p:cNvCxnSpPr>
          <p:nvPr/>
        </p:nvCxnSpPr>
        <p:spPr bwMode="auto">
          <a:xfrm>
            <a:off x="1524000" y="3200400"/>
            <a:ext cx="5276850" cy="652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cxnSp>
        <p:nvCxnSpPr>
          <p:cNvPr id="3118" name="Прямая со стрелкой 79"/>
          <p:cNvCxnSpPr>
            <a:cxnSpLocks noChangeShapeType="1"/>
            <a:stCxn id="3115" idx="1"/>
            <a:endCxn id="3085" idx="3"/>
          </p:cNvCxnSpPr>
          <p:nvPr/>
        </p:nvCxnSpPr>
        <p:spPr bwMode="auto">
          <a:xfrm rot="5400000" flipH="1" flipV="1">
            <a:off x="7362031" y="2410619"/>
            <a:ext cx="1000125" cy="1055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sp>
        <p:nvSpPr>
          <p:cNvPr id="3119" name="TextBox 40"/>
          <p:cNvSpPr txBox="1">
            <a:spLocks noChangeArrowheads="1"/>
          </p:cNvSpPr>
          <p:nvPr/>
        </p:nvSpPr>
        <p:spPr bwMode="auto">
          <a:xfrm rot="-2730591">
            <a:off x="7070726" y="2921000"/>
            <a:ext cx="17145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</a:pPr>
            <a:r>
              <a:rPr lang="ru-RU" sz="800"/>
              <a:t>Данные о проектной </a:t>
            </a:r>
          </a:p>
          <a:p>
            <a:pPr algn="ctr">
              <a:lnSpc>
                <a:spcPct val="55000"/>
              </a:lnSpc>
            </a:pPr>
            <a:r>
              <a:rPr lang="ru-RU" sz="800"/>
              <a:t>схеме сети</a:t>
            </a:r>
          </a:p>
        </p:txBody>
      </p:sp>
      <p:cxnSp>
        <p:nvCxnSpPr>
          <p:cNvPr id="3120" name="Прямая со стрелкой 11"/>
          <p:cNvCxnSpPr>
            <a:cxnSpLocks noChangeShapeType="1"/>
            <a:stCxn id="3085" idx="2"/>
            <a:endCxn id="3075" idx="4"/>
          </p:cNvCxnSpPr>
          <p:nvPr/>
        </p:nvCxnSpPr>
        <p:spPr bwMode="auto">
          <a:xfrm rot="10800000">
            <a:off x="4572000" y="1752600"/>
            <a:ext cx="3276600" cy="114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7797800" y="1930400"/>
            <a:ext cx="1143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800"/>
              <a:t>иерархический справочник оборудования</a:t>
            </a:r>
          </a:p>
        </p:txBody>
      </p:sp>
      <p:pic>
        <p:nvPicPr>
          <p:cNvPr id="3122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953000"/>
            <a:ext cx="1046163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1028700" y="5073650"/>
            <a:ext cx="1752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800"/>
              <a:t>Граф сети с описанием электрической и инженерной топологии</a:t>
            </a:r>
          </a:p>
        </p:txBody>
      </p:sp>
      <p:pic>
        <p:nvPicPr>
          <p:cNvPr id="3124" name="Picture 48" descr="schematic from traces - no na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00200"/>
            <a:ext cx="121443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5" name="Picture 41" descr="power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219200"/>
            <a:ext cx="9747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6" name="TextBox 45"/>
          <p:cNvSpPr txBox="1">
            <a:spLocks noChangeArrowheads="1"/>
          </p:cNvSpPr>
          <p:nvPr/>
        </p:nvSpPr>
        <p:spPr bwMode="auto">
          <a:xfrm rot="4316845">
            <a:off x="-103981" y="4145757"/>
            <a:ext cx="21796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</a:pPr>
            <a:r>
              <a:rPr lang="ru-RU" sz="1000">
                <a:latin typeface="Calibri" pitchFamily="34" charset="0"/>
              </a:rPr>
              <a:t>Данные о географическом расположении оборудования</a:t>
            </a:r>
          </a:p>
        </p:txBody>
      </p:sp>
      <p:sp>
        <p:nvSpPr>
          <p:cNvPr id="3127" name="Блок-схема: магнитный диск 1"/>
          <p:cNvSpPr>
            <a:spLocks noChangeArrowheads="1"/>
          </p:cNvSpPr>
          <p:nvPr/>
        </p:nvSpPr>
        <p:spPr bwMode="auto">
          <a:xfrm>
            <a:off x="304800" y="2362200"/>
            <a:ext cx="1214438" cy="1066800"/>
          </a:xfrm>
          <a:prstGeom prst="flowChartMagneticDisk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0000"/>
              </a:lnSpc>
              <a:buFont typeface="Wingdings" pitchFamily="2" charset="2"/>
              <a:buNone/>
              <a:tabLst>
                <a:tab pos="714375" algn="l"/>
              </a:tabLst>
            </a:pPr>
            <a:r>
              <a:rPr lang="ru-RU" sz="1200" b="1"/>
              <a:t>АСДУ (</a:t>
            </a:r>
            <a:r>
              <a:rPr lang="en-US" sz="1200" b="1"/>
              <a:t>NMS, DMS, OMS</a:t>
            </a:r>
            <a:r>
              <a:rPr lang="ru-RU" sz="1200" b="1"/>
              <a:t>)</a:t>
            </a:r>
          </a:p>
        </p:txBody>
      </p:sp>
      <p:pic>
        <p:nvPicPr>
          <p:cNvPr id="3128" name="Picture 40" descr="click to close this windo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5638800"/>
            <a:ext cx="13382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9" name="Picture 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5867400"/>
            <a:ext cx="11572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0" name="TextBox 56"/>
          <p:cNvSpPr txBox="1">
            <a:spLocks noChangeArrowheads="1"/>
          </p:cNvSpPr>
          <p:nvPr/>
        </p:nvSpPr>
        <p:spPr bwMode="auto">
          <a:xfrm>
            <a:off x="3124200" y="6172200"/>
            <a:ext cx="243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</a:pPr>
            <a:r>
              <a:rPr lang="ru-RU" dirty="0">
                <a:latin typeface="Calibri" pitchFamily="34" charset="0"/>
              </a:rPr>
              <a:t>Аналитика, отчётность</a:t>
            </a:r>
          </a:p>
        </p:txBody>
      </p:sp>
      <p:cxnSp>
        <p:nvCxnSpPr>
          <p:cNvPr id="3131" name="Прямая со стрелкой 12"/>
          <p:cNvCxnSpPr>
            <a:cxnSpLocks noChangeShapeType="1"/>
            <a:endCxn id="3112" idx="0"/>
          </p:cNvCxnSpPr>
          <p:nvPr/>
        </p:nvCxnSpPr>
        <p:spPr bwMode="auto">
          <a:xfrm rot="10800000">
            <a:off x="2524126" y="4749800"/>
            <a:ext cx="1590675" cy="889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cxnSp>
        <p:nvCxnSpPr>
          <p:cNvPr id="3132" name="Прямая со стрелкой 12"/>
          <p:cNvCxnSpPr>
            <a:cxnSpLocks noChangeShapeType="1"/>
          </p:cNvCxnSpPr>
          <p:nvPr/>
        </p:nvCxnSpPr>
        <p:spPr bwMode="auto">
          <a:xfrm rot="5400000" flipH="1" flipV="1">
            <a:off x="5181600" y="5410200"/>
            <a:ext cx="3048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cxnSp>
        <p:nvCxnSpPr>
          <p:cNvPr id="3133" name="Прямая со стрелкой 12"/>
          <p:cNvCxnSpPr>
            <a:cxnSpLocks noChangeShapeType="1"/>
            <a:stCxn id="3128" idx="3"/>
          </p:cNvCxnSpPr>
          <p:nvPr/>
        </p:nvCxnSpPr>
        <p:spPr bwMode="auto">
          <a:xfrm flipV="1">
            <a:off x="5300663" y="5334001"/>
            <a:ext cx="2928937" cy="72310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cxnSp>
        <p:nvCxnSpPr>
          <p:cNvPr id="3134" name="Прямая со стрелкой 12"/>
          <p:cNvCxnSpPr>
            <a:cxnSpLocks noChangeShapeType="1"/>
            <a:stCxn id="3128" idx="3"/>
            <a:endCxn id="3115" idx="3"/>
          </p:cNvCxnSpPr>
          <p:nvPr/>
        </p:nvCxnSpPr>
        <p:spPr bwMode="auto">
          <a:xfrm flipV="1">
            <a:off x="5300663" y="4267200"/>
            <a:ext cx="2033587" cy="178990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cxnSp>
        <p:nvCxnSpPr>
          <p:cNvPr id="3135" name="Прямая со стрелкой 12"/>
          <p:cNvCxnSpPr>
            <a:cxnSpLocks noChangeShapeType="1"/>
            <a:stCxn id="3128" idx="3"/>
          </p:cNvCxnSpPr>
          <p:nvPr/>
        </p:nvCxnSpPr>
        <p:spPr bwMode="auto">
          <a:xfrm flipV="1">
            <a:off x="5300663" y="2525714"/>
            <a:ext cx="2212975" cy="353139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cxnSp>
        <p:nvCxnSpPr>
          <p:cNvPr id="3136" name="Прямая со стрелкой 12"/>
          <p:cNvCxnSpPr>
            <a:cxnSpLocks noChangeShapeType="1"/>
            <a:endCxn id="3088" idx="3"/>
          </p:cNvCxnSpPr>
          <p:nvPr/>
        </p:nvCxnSpPr>
        <p:spPr bwMode="auto">
          <a:xfrm rot="5400000" flipH="1" flipV="1">
            <a:off x="3502819" y="4288631"/>
            <a:ext cx="2266950" cy="433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cxnSp>
        <p:nvCxnSpPr>
          <p:cNvPr id="3137" name="Прямая со стрелкой 12"/>
          <p:cNvCxnSpPr>
            <a:cxnSpLocks noChangeShapeType="1"/>
            <a:endCxn id="3090" idx="0"/>
          </p:cNvCxnSpPr>
          <p:nvPr/>
        </p:nvCxnSpPr>
        <p:spPr bwMode="auto">
          <a:xfrm rot="5400000" flipH="1" flipV="1">
            <a:off x="3645694" y="4145756"/>
            <a:ext cx="2647950" cy="3381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cxnSp>
        <p:nvCxnSpPr>
          <p:cNvPr id="3138" name="Прямая со стрелкой 12"/>
          <p:cNvCxnSpPr>
            <a:cxnSpLocks noChangeShapeType="1"/>
            <a:stCxn id="3128" idx="0"/>
            <a:endCxn id="3087" idx="3"/>
          </p:cNvCxnSpPr>
          <p:nvPr/>
        </p:nvCxnSpPr>
        <p:spPr bwMode="auto">
          <a:xfrm rot="5400000" flipH="1" flipV="1">
            <a:off x="3287316" y="4216004"/>
            <a:ext cx="2767012" cy="7858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cxnSp>
        <p:nvCxnSpPr>
          <p:cNvPr id="3139" name="Прямая со стрелкой 12"/>
          <p:cNvCxnSpPr>
            <a:cxnSpLocks noChangeShapeType="1"/>
            <a:endCxn id="3075" idx="3"/>
          </p:cNvCxnSpPr>
          <p:nvPr/>
        </p:nvCxnSpPr>
        <p:spPr bwMode="auto">
          <a:xfrm rot="16200000" flipV="1">
            <a:off x="2400300" y="3771900"/>
            <a:ext cx="33528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cxnSp>
        <p:nvCxnSpPr>
          <p:cNvPr id="3140" name="Прямая со стрелкой 12"/>
          <p:cNvCxnSpPr>
            <a:cxnSpLocks noChangeShapeType="1"/>
            <a:stCxn id="3129" idx="0"/>
            <a:endCxn id="3127" idx="3"/>
          </p:cNvCxnSpPr>
          <p:nvPr/>
        </p:nvCxnSpPr>
        <p:spPr bwMode="auto">
          <a:xfrm rot="16200000" flipV="1">
            <a:off x="1012032" y="3328987"/>
            <a:ext cx="2438400" cy="26384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sp>
        <p:nvSpPr>
          <p:cNvPr id="3141" name="Text Box 47"/>
          <p:cNvSpPr txBox="1">
            <a:spLocks noChangeArrowheads="1"/>
          </p:cNvSpPr>
          <p:nvPr/>
        </p:nvSpPr>
        <p:spPr bwMode="auto">
          <a:xfrm>
            <a:off x="336550" y="3016250"/>
            <a:ext cx="1143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800"/>
              <a:t>справочник оборудования с топологией</a:t>
            </a:r>
          </a:p>
        </p:txBody>
      </p:sp>
      <p:sp>
        <p:nvSpPr>
          <p:cNvPr id="76" name="Блок-схема: магнитный диск 5"/>
          <p:cNvSpPr>
            <a:spLocks noChangeArrowheads="1"/>
          </p:cNvSpPr>
          <p:nvPr/>
        </p:nvSpPr>
        <p:spPr bwMode="auto">
          <a:xfrm>
            <a:off x="7772400" y="5715000"/>
            <a:ext cx="990600" cy="762000"/>
          </a:xfrm>
          <a:prstGeom prst="flowChartMagneticDisk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  <a:buFont typeface="Wingdings" pitchFamily="2" charset="2"/>
              <a:buNone/>
            </a:pPr>
            <a:r>
              <a:rPr lang="ru-RU" sz="1000" b="1" dirty="0" smtClean="0"/>
              <a:t>Бюджетирование</a:t>
            </a:r>
            <a:endParaRPr lang="ru-RU" sz="1000" b="1" dirty="0"/>
          </a:p>
        </p:txBody>
      </p:sp>
      <p:cxnSp>
        <p:nvCxnSpPr>
          <p:cNvPr id="77" name="Прямая со стрелкой 12"/>
          <p:cNvCxnSpPr>
            <a:cxnSpLocks noChangeShapeType="1"/>
            <a:stCxn id="76" idx="2"/>
            <a:endCxn id="3108" idx="1"/>
          </p:cNvCxnSpPr>
          <p:nvPr/>
        </p:nvCxnSpPr>
        <p:spPr bwMode="auto">
          <a:xfrm rot="10800000">
            <a:off x="6172200" y="5099050"/>
            <a:ext cx="1600200" cy="996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sp>
        <p:nvSpPr>
          <p:cNvPr id="80" name="Блок-схема: магнитный диск 5"/>
          <p:cNvSpPr>
            <a:spLocks noChangeArrowheads="1"/>
          </p:cNvSpPr>
          <p:nvPr/>
        </p:nvSpPr>
        <p:spPr bwMode="auto">
          <a:xfrm>
            <a:off x="304800" y="5257800"/>
            <a:ext cx="990600" cy="762000"/>
          </a:xfrm>
          <a:prstGeom prst="flowChartMagneticDisk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  <a:buFont typeface="Wingdings" pitchFamily="2" charset="2"/>
              <a:buNone/>
            </a:pPr>
            <a:r>
              <a:rPr lang="ru-RU" sz="1000" b="1" dirty="0" smtClean="0"/>
              <a:t>Управление закупками</a:t>
            </a:r>
            <a:endParaRPr lang="ru-RU" sz="1000" b="1" dirty="0"/>
          </a:p>
        </p:txBody>
      </p:sp>
      <p:sp>
        <p:nvSpPr>
          <p:cNvPr id="81" name="Блок-схема: магнитный диск 5"/>
          <p:cNvSpPr>
            <a:spLocks noChangeArrowheads="1"/>
          </p:cNvSpPr>
          <p:nvPr/>
        </p:nvSpPr>
        <p:spPr bwMode="auto">
          <a:xfrm>
            <a:off x="6400800" y="6019800"/>
            <a:ext cx="990600" cy="609600"/>
          </a:xfrm>
          <a:prstGeom prst="flowChartMagneticDisk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  <a:buFont typeface="Wingdings" pitchFamily="2" charset="2"/>
              <a:buNone/>
            </a:pPr>
            <a:r>
              <a:rPr lang="ru-RU" sz="1000" b="1" dirty="0" smtClean="0"/>
              <a:t>Управление договорами</a:t>
            </a:r>
            <a:endParaRPr lang="ru-RU" sz="1000" b="1" dirty="0"/>
          </a:p>
        </p:txBody>
      </p:sp>
      <p:cxnSp>
        <p:nvCxnSpPr>
          <p:cNvPr id="82" name="Прямая со стрелкой 12"/>
          <p:cNvCxnSpPr>
            <a:cxnSpLocks noChangeShapeType="1"/>
            <a:stCxn id="3113" idx="1"/>
            <a:endCxn id="80" idx="4"/>
          </p:cNvCxnSpPr>
          <p:nvPr/>
        </p:nvCxnSpPr>
        <p:spPr bwMode="auto">
          <a:xfrm rot="10800000" flipV="1">
            <a:off x="1295400" y="2101056"/>
            <a:ext cx="5638800" cy="353774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cxnSp>
        <p:nvCxnSpPr>
          <p:cNvPr id="85" name="Прямая со стрелкой 79"/>
          <p:cNvCxnSpPr>
            <a:cxnSpLocks noChangeShapeType="1"/>
            <a:stCxn id="80" idx="4"/>
          </p:cNvCxnSpPr>
          <p:nvPr/>
        </p:nvCxnSpPr>
        <p:spPr bwMode="auto">
          <a:xfrm flipV="1">
            <a:off x="1295400" y="5181600"/>
            <a:ext cx="38100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cxnSp>
        <p:nvCxnSpPr>
          <p:cNvPr id="88" name="Прямая со стрелкой 13"/>
          <p:cNvCxnSpPr>
            <a:cxnSpLocks noChangeShapeType="1"/>
            <a:stCxn id="81" idx="4"/>
            <a:endCxn id="76" idx="2"/>
          </p:cNvCxnSpPr>
          <p:nvPr/>
        </p:nvCxnSpPr>
        <p:spPr bwMode="auto">
          <a:xfrm flipV="1">
            <a:off x="7391400" y="6096000"/>
            <a:ext cx="3810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  <p:cxnSp>
        <p:nvCxnSpPr>
          <p:cNvPr id="107" name="Прямая со стрелкой 12"/>
          <p:cNvCxnSpPr>
            <a:cxnSpLocks noChangeShapeType="1"/>
            <a:stCxn id="80" idx="4"/>
            <a:endCxn id="81" idx="2"/>
          </p:cNvCxnSpPr>
          <p:nvPr/>
        </p:nvCxnSpPr>
        <p:spPr bwMode="auto">
          <a:xfrm>
            <a:off x="1295400" y="5638800"/>
            <a:ext cx="51054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Rectangle 34"/>
          <p:cNvSpPr>
            <a:spLocks noChangeArrowheads="1"/>
          </p:cNvSpPr>
          <p:nvPr/>
        </p:nvSpPr>
        <p:spPr bwMode="auto">
          <a:xfrm>
            <a:off x="2457452" y="1685925"/>
            <a:ext cx="2190748" cy="1590674"/>
          </a:xfrm>
          <a:prstGeom prst="rect">
            <a:avLst/>
          </a:prstGeom>
          <a:solidFill>
            <a:srgbClr val="6586FF">
              <a:alpha val="22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44000" tIns="72000" rIns="36000" bIns="0" anchorCtr="1"/>
          <a:lstStyle/>
          <a:p>
            <a:pPr marL="180975" indent="-180975" algn="ctr">
              <a:lnSpc>
                <a:spcPct val="75000"/>
              </a:lnSpc>
            </a:pPr>
            <a:endParaRPr lang="ru-RU" sz="1600"/>
          </a:p>
        </p:txBody>
      </p:sp>
      <p:sp>
        <p:nvSpPr>
          <p:cNvPr id="15362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381000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FFFF00"/>
                </a:solidFill>
              </a:rPr>
              <a:t>Пример потока данных в КИСУ сетевой компании</a:t>
            </a:r>
          </a:p>
        </p:txBody>
      </p:sp>
      <p:sp>
        <p:nvSpPr>
          <p:cNvPr id="15363" name="Rectangle 34"/>
          <p:cNvSpPr>
            <a:spLocks noChangeArrowheads="1"/>
          </p:cNvSpPr>
          <p:nvPr/>
        </p:nvSpPr>
        <p:spPr bwMode="auto">
          <a:xfrm>
            <a:off x="123825" y="1847850"/>
            <a:ext cx="2162175" cy="1981200"/>
          </a:xfrm>
          <a:prstGeom prst="rect">
            <a:avLst/>
          </a:prstGeom>
          <a:solidFill>
            <a:srgbClr val="FFFF99">
              <a:alpha val="43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44000" tIns="72000" rIns="36000" bIns="0" anchorCtr="1"/>
          <a:lstStyle/>
          <a:p>
            <a:pPr marL="180975" indent="-180975" algn="ctr">
              <a:lnSpc>
                <a:spcPct val="75000"/>
              </a:lnSpc>
            </a:pPr>
            <a:endParaRPr lang="ru-RU" sz="1600"/>
          </a:p>
        </p:txBody>
      </p:sp>
      <p:sp>
        <p:nvSpPr>
          <p:cNvPr id="15369" name="Rectangle 58"/>
          <p:cNvSpPr>
            <a:spLocks noChangeArrowheads="1"/>
          </p:cNvSpPr>
          <p:nvPr/>
        </p:nvSpPr>
        <p:spPr bwMode="auto">
          <a:xfrm>
            <a:off x="133350" y="1866900"/>
            <a:ext cx="1944688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/>
              <a:t>Система планирования развития  электрических </a:t>
            </a:r>
          </a:p>
          <a:p>
            <a:pPr>
              <a:lnSpc>
                <a:spcPts val="1200"/>
              </a:lnSpc>
            </a:pPr>
            <a:r>
              <a:rPr lang="ru-RU" sz="1100" b="1" dirty="0"/>
              <a:t>сетей </a:t>
            </a:r>
          </a:p>
        </p:txBody>
      </p:sp>
      <p:cxnSp>
        <p:nvCxnSpPr>
          <p:cNvPr id="15371" name="Скругленная соединительная линия 36"/>
          <p:cNvCxnSpPr>
            <a:cxnSpLocks noChangeShapeType="1"/>
          </p:cNvCxnSpPr>
          <p:nvPr/>
        </p:nvCxnSpPr>
        <p:spPr bwMode="auto">
          <a:xfrm rot="10800000" flipV="1">
            <a:off x="3990975" y="4881562"/>
            <a:ext cx="2157413" cy="2128837"/>
          </a:xfrm>
          <a:prstGeom prst="curved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5372" name="Прямая со стрелкой 40"/>
          <p:cNvCxnSpPr>
            <a:cxnSpLocks noChangeShapeType="1"/>
          </p:cNvCxnSpPr>
          <p:nvPr/>
        </p:nvCxnSpPr>
        <p:spPr bwMode="auto">
          <a:xfrm>
            <a:off x="2933700" y="4010024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sp>
        <p:nvSpPr>
          <p:cNvPr id="15377" name="Rectangle 58"/>
          <p:cNvSpPr>
            <a:spLocks noChangeArrowheads="1"/>
          </p:cNvSpPr>
          <p:nvPr/>
        </p:nvSpPr>
        <p:spPr bwMode="auto">
          <a:xfrm>
            <a:off x="2438400" y="1676399"/>
            <a:ext cx="22098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/>
              <a:t>Система управления инвестиционной </a:t>
            </a:r>
            <a:r>
              <a:rPr lang="ru-RU" sz="1100" b="1" dirty="0" smtClean="0"/>
              <a:t>деятельностью</a:t>
            </a:r>
            <a:endParaRPr lang="ru-RU" sz="1100" b="1" dirty="0"/>
          </a:p>
        </p:txBody>
      </p:sp>
      <p:sp>
        <p:nvSpPr>
          <p:cNvPr id="15380" name="Text Box 45"/>
          <p:cNvSpPr txBox="1">
            <a:spLocks noChangeArrowheads="1"/>
          </p:cNvSpPr>
          <p:nvPr/>
        </p:nvSpPr>
        <p:spPr bwMode="auto">
          <a:xfrm>
            <a:off x="533400" y="2457450"/>
            <a:ext cx="1295400" cy="43858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9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rgbClr val="FF0000"/>
                </a:solidFill>
              </a:rPr>
              <a:t>Перспективная </a:t>
            </a:r>
          </a:p>
          <a:p>
            <a:pPr algn="ctr">
              <a:lnSpc>
                <a:spcPts val="9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rgbClr val="FF0000"/>
                </a:solidFill>
              </a:rPr>
              <a:t>схема сети</a:t>
            </a:r>
          </a:p>
          <a:p>
            <a:pPr algn="ctr">
              <a:lnSpc>
                <a:spcPts val="9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386" name="Rectangle 34"/>
          <p:cNvSpPr>
            <a:spLocks noChangeArrowheads="1"/>
          </p:cNvSpPr>
          <p:nvPr/>
        </p:nvSpPr>
        <p:spPr bwMode="auto">
          <a:xfrm>
            <a:off x="2440476" y="5410199"/>
            <a:ext cx="2207724" cy="1295401"/>
          </a:xfrm>
          <a:prstGeom prst="rect">
            <a:avLst/>
          </a:prstGeom>
          <a:solidFill>
            <a:srgbClr val="00B050">
              <a:alpha val="26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44000" tIns="72000" rIns="36000" bIns="0" anchorCtr="1"/>
          <a:lstStyle/>
          <a:p>
            <a:pPr marL="180975" indent="-180975" algn="ctr">
              <a:lnSpc>
                <a:spcPct val="75000"/>
              </a:lnSpc>
            </a:pPr>
            <a:endParaRPr lang="ru-RU" sz="1600"/>
          </a:p>
        </p:txBody>
      </p:sp>
      <p:sp>
        <p:nvSpPr>
          <p:cNvPr id="15387" name="Rectangle 58"/>
          <p:cNvSpPr>
            <a:spLocks noChangeArrowheads="1"/>
          </p:cNvSpPr>
          <p:nvPr/>
        </p:nvSpPr>
        <p:spPr bwMode="auto">
          <a:xfrm>
            <a:off x="2514600" y="5791199"/>
            <a:ext cx="2152060" cy="472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tIns="7200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200" b="1" dirty="0"/>
              <a:t>АСДУ</a:t>
            </a:r>
            <a:r>
              <a:rPr lang="ru-RU" sz="1200" dirty="0"/>
              <a:t> </a:t>
            </a:r>
            <a:endParaRPr lang="ru-RU" sz="1200" dirty="0" smtClean="0"/>
          </a:p>
          <a:p>
            <a:pPr algn="ctr">
              <a:lnSpc>
                <a:spcPct val="75000"/>
              </a:lnSpc>
              <a:spcBef>
                <a:spcPts val="600"/>
              </a:spcBef>
            </a:pPr>
            <a:r>
              <a:rPr lang="ru-RU" sz="1200" dirty="0" smtClean="0"/>
              <a:t>(</a:t>
            </a:r>
            <a:r>
              <a:rPr lang="en-US" sz="1200" dirty="0"/>
              <a:t>NMS, DMS, OMS</a:t>
            </a:r>
            <a:r>
              <a:rPr lang="ru-RU" sz="1200" dirty="0"/>
              <a:t>)</a:t>
            </a:r>
            <a:endParaRPr lang="ru-RU" sz="1400" dirty="0"/>
          </a:p>
        </p:txBody>
      </p:sp>
      <p:sp>
        <p:nvSpPr>
          <p:cNvPr id="15388" name="Rectangle 34"/>
          <p:cNvSpPr>
            <a:spLocks noChangeArrowheads="1"/>
          </p:cNvSpPr>
          <p:nvPr/>
        </p:nvSpPr>
        <p:spPr bwMode="auto">
          <a:xfrm>
            <a:off x="4724400" y="5410199"/>
            <a:ext cx="2209800" cy="1295401"/>
          </a:xfrm>
          <a:prstGeom prst="rect">
            <a:avLst/>
          </a:prstGeom>
          <a:solidFill>
            <a:srgbClr val="0070C0">
              <a:alpha val="38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44000" tIns="144000" rIns="36000" bIns="0" anchorCtr="1"/>
          <a:lstStyle/>
          <a:p>
            <a:pPr marL="180975" indent="-180975" algn="ctr">
              <a:lnSpc>
                <a:spcPct val="75000"/>
              </a:lnSpc>
            </a:pPr>
            <a:endParaRPr lang="ru-RU" sz="1600"/>
          </a:p>
        </p:txBody>
      </p:sp>
      <p:sp>
        <p:nvSpPr>
          <p:cNvPr id="15389" name="Rectangle 58"/>
          <p:cNvSpPr>
            <a:spLocks noChangeArrowheads="1"/>
          </p:cNvSpPr>
          <p:nvPr/>
        </p:nvSpPr>
        <p:spPr bwMode="auto">
          <a:xfrm>
            <a:off x="4876800" y="6019799"/>
            <a:ext cx="2120412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200" b="1" dirty="0" smtClean="0"/>
              <a:t>Система </a:t>
            </a:r>
            <a:r>
              <a:rPr lang="ru-RU" sz="1200" b="1" dirty="0"/>
              <a:t>ТОРО</a:t>
            </a:r>
            <a:endParaRPr lang="ru-RU" sz="1400" b="1" dirty="0"/>
          </a:p>
        </p:txBody>
      </p:sp>
      <p:sp>
        <p:nvSpPr>
          <p:cNvPr id="15390" name="Rectangle 58"/>
          <p:cNvSpPr>
            <a:spLocks noChangeArrowheads="1"/>
          </p:cNvSpPr>
          <p:nvPr/>
        </p:nvSpPr>
        <p:spPr bwMode="auto">
          <a:xfrm>
            <a:off x="1143000" y="1030650"/>
            <a:ext cx="11430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tIns="108000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ru-RU" sz="1200" b="1" dirty="0" smtClean="0"/>
              <a:t>Расчётные </a:t>
            </a:r>
            <a:r>
              <a:rPr lang="ru-RU" sz="1200" b="1" dirty="0"/>
              <a:t>системы</a:t>
            </a:r>
            <a:endParaRPr lang="ru-RU" sz="1400" b="1" dirty="0"/>
          </a:p>
        </p:txBody>
      </p:sp>
      <p:sp>
        <p:nvSpPr>
          <p:cNvPr id="15392" name="Line 47"/>
          <p:cNvSpPr>
            <a:spLocks noChangeShapeType="1"/>
          </p:cNvSpPr>
          <p:nvPr/>
        </p:nvSpPr>
        <p:spPr bwMode="auto">
          <a:xfrm flipV="1">
            <a:off x="3505200" y="5105399"/>
            <a:ext cx="2376000" cy="0"/>
          </a:xfrm>
          <a:prstGeom prst="line">
            <a:avLst/>
          </a:prstGeom>
          <a:noFill/>
          <a:ln w="25400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7010400" y="1685924"/>
            <a:ext cx="2031899" cy="1590674"/>
          </a:xfrm>
          <a:prstGeom prst="rect">
            <a:avLst/>
          </a:prstGeom>
          <a:solidFill>
            <a:srgbClr val="FFD9B3">
              <a:alpha val="5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44000" tIns="72000" rIns="36000" bIns="0" anchorCtr="1"/>
          <a:lstStyle/>
          <a:p>
            <a:pPr marL="180975" indent="-180975" algn="ctr">
              <a:lnSpc>
                <a:spcPct val="75000"/>
              </a:lnSpc>
            </a:pPr>
            <a:endParaRPr lang="ru-RU" sz="1600"/>
          </a:p>
        </p:txBody>
      </p:sp>
      <p:sp>
        <p:nvSpPr>
          <p:cNvPr id="42" name="Rectangle 58"/>
          <p:cNvSpPr>
            <a:spLocks noChangeArrowheads="1"/>
          </p:cNvSpPr>
          <p:nvPr/>
        </p:nvSpPr>
        <p:spPr bwMode="auto">
          <a:xfrm>
            <a:off x="7038974" y="1762124"/>
            <a:ext cx="20288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 smtClean="0"/>
              <a:t>Система автоматизации закупочной деятельности</a:t>
            </a:r>
            <a:endParaRPr lang="ru-RU" sz="1100" b="1" dirty="0"/>
          </a:p>
        </p:txBody>
      </p:sp>
      <p:sp>
        <p:nvSpPr>
          <p:cNvPr id="43" name="Rectangle 58"/>
          <p:cNvSpPr>
            <a:spLocks noChangeArrowheads="1"/>
          </p:cNvSpPr>
          <p:nvPr/>
        </p:nvSpPr>
        <p:spPr bwMode="auto">
          <a:xfrm>
            <a:off x="152400" y="1030650"/>
            <a:ext cx="9144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tIns="216000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ru-RU" sz="1600" b="1" dirty="0" smtClean="0"/>
              <a:t>ГИС</a:t>
            </a:r>
            <a:endParaRPr lang="ru-RU" sz="1600" b="1" dirty="0"/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7543800" y="2447924"/>
            <a:ext cx="1295400" cy="43858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9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rgbClr val="FF0000"/>
                </a:solidFill>
              </a:rPr>
              <a:t>Результаты конкурсных процедур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726088" y="1685924"/>
            <a:ext cx="2208112" cy="1590674"/>
          </a:xfrm>
          <a:prstGeom prst="rect">
            <a:avLst/>
          </a:prstGeom>
          <a:solidFill>
            <a:srgbClr val="92D050">
              <a:alpha val="36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44000" tIns="72000" rIns="36000" bIns="0" anchorCtr="1"/>
          <a:lstStyle/>
          <a:p>
            <a:pPr marL="180975" indent="-180975" algn="ctr">
              <a:lnSpc>
                <a:spcPct val="75000"/>
              </a:lnSpc>
            </a:pPr>
            <a:endParaRPr lang="ru-RU" sz="1600"/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4686300" y="1685924"/>
            <a:ext cx="1716088" cy="4024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 smtClean="0"/>
              <a:t>Система бюджетирования</a:t>
            </a:r>
            <a:endParaRPr lang="ru-RU" sz="1100" b="1" dirty="0"/>
          </a:p>
        </p:txBody>
      </p:sp>
      <p:sp>
        <p:nvSpPr>
          <p:cNvPr id="52" name="Rectangle 34"/>
          <p:cNvSpPr>
            <a:spLocks noChangeArrowheads="1"/>
          </p:cNvSpPr>
          <p:nvPr/>
        </p:nvSpPr>
        <p:spPr bwMode="auto">
          <a:xfrm>
            <a:off x="7029450" y="3354299"/>
            <a:ext cx="2038350" cy="1598988"/>
          </a:xfrm>
          <a:prstGeom prst="rect">
            <a:avLst/>
          </a:prstGeom>
          <a:solidFill>
            <a:srgbClr val="C00000">
              <a:alpha val="12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44000" tIns="72000" rIns="36000" bIns="0" anchorCtr="1"/>
          <a:lstStyle/>
          <a:p>
            <a:pPr marL="180975" indent="-180975" algn="ctr">
              <a:lnSpc>
                <a:spcPct val="75000"/>
              </a:lnSpc>
            </a:pPr>
            <a:endParaRPr lang="ru-RU" sz="1600"/>
          </a:p>
        </p:txBody>
      </p:sp>
      <p:sp>
        <p:nvSpPr>
          <p:cNvPr id="53" name="Text Box 45"/>
          <p:cNvSpPr txBox="1">
            <a:spLocks noChangeArrowheads="1"/>
          </p:cNvSpPr>
          <p:nvPr/>
        </p:nvSpPr>
        <p:spPr bwMode="auto">
          <a:xfrm>
            <a:off x="7200900" y="4078199"/>
            <a:ext cx="1752600" cy="43858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9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rgbClr val="FF0000"/>
                </a:solidFill>
              </a:rPr>
              <a:t>Договоры на ПИР, </a:t>
            </a:r>
          </a:p>
          <a:p>
            <a:pPr algn="ctr">
              <a:lnSpc>
                <a:spcPts val="9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rgbClr val="FF0000"/>
                </a:solidFill>
              </a:rPr>
              <a:t>и проведение строительства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54" name="Rectangle 58"/>
          <p:cNvSpPr>
            <a:spLocks noChangeArrowheads="1"/>
          </p:cNvSpPr>
          <p:nvPr/>
        </p:nvSpPr>
        <p:spPr bwMode="auto">
          <a:xfrm>
            <a:off x="7048500" y="3392399"/>
            <a:ext cx="1716088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 smtClean="0"/>
              <a:t>Система </a:t>
            </a:r>
          </a:p>
          <a:p>
            <a:pPr>
              <a:lnSpc>
                <a:spcPts val="1200"/>
              </a:lnSpc>
            </a:pPr>
            <a:r>
              <a:rPr lang="ru-RU" sz="1100" b="1" dirty="0" smtClean="0"/>
              <a:t>управления договорами</a:t>
            </a:r>
            <a:endParaRPr lang="ru-RU" sz="1100" b="1" dirty="0"/>
          </a:p>
        </p:txBody>
      </p:sp>
      <p:sp>
        <p:nvSpPr>
          <p:cNvPr id="59" name="Line 47"/>
          <p:cNvSpPr>
            <a:spLocks noChangeShapeType="1"/>
          </p:cNvSpPr>
          <p:nvPr/>
        </p:nvSpPr>
        <p:spPr bwMode="auto">
          <a:xfrm flipV="1">
            <a:off x="1828800" y="2666999"/>
            <a:ext cx="889200" cy="0"/>
          </a:xfrm>
          <a:prstGeom prst="line">
            <a:avLst/>
          </a:prstGeom>
          <a:noFill/>
          <a:ln w="25400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Line 47"/>
          <p:cNvSpPr>
            <a:spLocks noChangeShapeType="1"/>
          </p:cNvSpPr>
          <p:nvPr/>
        </p:nvSpPr>
        <p:spPr bwMode="auto">
          <a:xfrm flipV="1">
            <a:off x="8153400" y="2895599"/>
            <a:ext cx="0" cy="1188000"/>
          </a:xfrm>
          <a:prstGeom prst="line">
            <a:avLst/>
          </a:prstGeom>
          <a:noFill/>
          <a:ln w="25400" cmpd="sng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Text Box 49"/>
          <p:cNvSpPr txBox="1">
            <a:spLocks noChangeArrowheads="1"/>
          </p:cNvSpPr>
          <p:nvPr/>
        </p:nvSpPr>
        <p:spPr bwMode="auto">
          <a:xfrm>
            <a:off x="152400" y="3067050"/>
            <a:ext cx="2133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00" i="1" dirty="0"/>
              <a:t>В качестве исходных данных для перспективного планирования используется текущая конфигурация </a:t>
            </a:r>
            <a:r>
              <a:rPr lang="ru-RU" sz="800" i="1" dirty="0" smtClean="0"/>
              <a:t>сети</a:t>
            </a:r>
            <a:endParaRPr lang="ru-RU" sz="800" i="1" dirty="0"/>
          </a:p>
        </p:txBody>
      </p:sp>
      <p:sp>
        <p:nvSpPr>
          <p:cNvPr id="71" name="Line 47"/>
          <p:cNvSpPr>
            <a:spLocks noChangeShapeType="1"/>
          </p:cNvSpPr>
          <p:nvPr/>
        </p:nvSpPr>
        <p:spPr bwMode="auto">
          <a:xfrm flipH="1" flipV="1">
            <a:off x="609600" y="1545000"/>
            <a:ext cx="0" cy="360000"/>
          </a:xfrm>
          <a:prstGeom prst="line">
            <a:avLst/>
          </a:prstGeom>
          <a:noFill/>
          <a:ln w="25400" cmpd="sng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" name="Text Box 45"/>
          <p:cNvSpPr txBox="1">
            <a:spLocks noChangeArrowheads="1"/>
          </p:cNvSpPr>
          <p:nvPr/>
        </p:nvSpPr>
        <p:spPr bwMode="auto">
          <a:xfrm>
            <a:off x="2743199" y="2447924"/>
            <a:ext cx="1600201" cy="43858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9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rgbClr val="FF0000"/>
                </a:solidFill>
              </a:rPr>
              <a:t>Титул инвестиционной программы</a:t>
            </a:r>
          </a:p>
        </p:txBody>
      </p:sp>
      <p:sp>
        <p:nvSpPr>
          <p:cNvPr id="83" name="Text Box 45"/>
          <p:cNvSpPr txBox="1">
            <a:spLocks noChangeArrowheads="1"/>
          </p:cNvSpPr>
          <p:nvPr/>
        </p:nvSpPr>
        <p:spPr bwMode="auto">
          <a:xfrm>
            <a:off x="5162550" y="2379701"/>
            <a:ext cx="1524000" cy="55399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9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rgbClr val="FF0000"/>
                </a:solidFill>
              </a:rPr>
              <a:t>Бюджет под реализацию инвестиционной программы</a:t>
            </a:r>
          </a:p>
        </p:txBody>
      </p:sp>
      <p:sp>
        <p:nvSpPr>
          <p:cNvPr id="84" name="Rectangle 34"/>
          <p:cNvSpPr>
            <a:spLocks noChangeArrowheads="1"/>
          </p:cNvSpPr>
          <p:nvPr/>
        </p:nvSpPr>
        <p:spPr bwMode="auto">
          <a:xfrm>
            <a:off x="4724400" y="3352799"/>
            <a:ext cx="2209800" cy="1600200"/>
          </a:xfrm>
          <a:prstGeom prst="rect">
            <a:avLst/>
          </a:prstGeom>
          <a:solidFill>
            <a:srgbClr val="FFFF99">
              <a:alpha val="43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44000" tIns="72000" rIns="36000" bIns="0" anchorCtr="1"/>
          <a:lstStyle/>
          <a:p>
            <a:pPr marL="180975" indent="-180975" algn="ctr">
              <a:lnSpc>
                <a:spcPct val="75000"/>
              </a:lnSpc>
            </a:pPr>
            <a:endParaRPr lang="ru-RU" sz="1600"/>
          </a:p>
        </p:txBody>
      </p:sp>
      <p:sp>
        <p:nvSpPr>
          <p:cNvPr id="85" name="Rectangle 58"/>
          <p:cNvSpPr>
            <a:spLocks noChangeArrowheads="1"/>
          </p:cNvSpPr>
          <p:nvPr/>
        </p:nvSpPr>
        <p:spPr bwMode="auto">
          <a:xfrm>
            <a:off x="4733925" y="3371849"/>
            <a:ext cx="194468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 smtClean="0"/>
              <a:t>Система бухгалтерского и налогового учёта</a:t>
            </a:r>
            <a:endParaRPr lang="ru-RU" sz="1100" b="1" dirty="0"/>
          </a:p>
        </p:txBody>
      </p:sp>
      <p:sp>
        <p:nvSpPr>
          <p:cNvPr id="86" name="Text Box 45"/>
          <p:cNvSpPr txBox="1">
            <a:spLocks noChangeArrowheads="1"/>
          </p:cNvSpPr>
          <p:nvPr/>
        </p:nvSpPr>
        <p:spPr bwMode="auto">
          <a:xfrm>
            <a:off x="5153025" y="4124324"/>
            <a:ext cx="1219200" cy="3231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9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rgbClr val="FF0000"/>
                </a:solidFill>
              </a:rPr>
              <a:t>Расчёты по договорам</a:t>
            </a:r>
          </a:p>
        </p:txBody>
      </p:sp>
      <p:sp>
        <p:nvSpPr>
          <p:cNvPr id="87" name="Rectangle 34"/>
          <p:cNvSpPr>
            <a:spLocks noChangeArrowheads="1"/>
          </p:cNvSpPr>
          <p:nvPr/>
        </p:nvSpPr>
        <p:spPr bwMode="auto">
          <a:xfrm>
            <a:off x="2438400" y="3352799"/>
            <a:ext cx="2209800" cy="1600200"/>
          </a:xfrm>
          <a:prstGeom prst="rect">
            <a:avLst/>
          </a:prstGeom>
          <a:solidFill>
            <a:srgbClr val="FFD9B3">
              <a:alpha val="5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44000" tIns="72000" rIns="36000" bIns="0" anchorCtr="1"/>
          <a:lstStyle/>
          <a:p>
            <a:pPr marL="180975" indent="-180975" algn="ctr">
              <a:lnSpc>
                <a:spcPct val="75000"/>
              </a:lnSpc>
            </a:pPr>
            <a:endParaRPr lang="ru-RU" sz="1600"/>
          </a:p>
        </p:txBody>
      </p:sp>
      <p:sp>
        <p:nvSpPr>
          <p:cNvPr id="88" name="Rectangle 58"/>
          <p:cNvSpPr>
            <a:spLocks noChangeArrowheads="1"/>
          </p:cNvSpPr>
          <p:nvPr/>
        </p:nvSpPr>
        <p:spPr bwMode="auto">
          <a:xfrm>
            <a:off x="2505074" y="3352799"/>
            <a:ext cx="20288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 smtClean="0"/>
              <a:t>Управление капитальным строительством</a:t>
            </a:r>
            <a:endParaRPr lang="ru-RU" sz="1100" b="1" dirty="0"/>
          </a:p>
        </p:txBody>
      </p:sp>
      <p:sp>
        <p:nvSpPr>
          <p:cNvPr id="89" name="Text Box 45"/>
          <p:cNvSpPr txBox="1">
            <a:spLocks noChangeArrowheads="1"/>
          </p:cNvSpPr>
          <p:nvPr/>
        </p:nvSpPr>
        <p:spPr bwMode="auto">
          <a:xfrm>
            <a:off x="2819400" y="4134534"/>
            <a:ext cx="1524000" cy="3231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9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rgbClr val="FF0000"/>
                </a:solidFill>
              </a:rPr>
              <a:t>Ввод объекта в эксплуатацию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90" name="Line 47"/>
          <p:cNvSpPr>
            <a:spLocks noChangeShapeType="1"/>
          </p:cNvSpPr>
          <p:nvPr/>
        </p:nvSpPr>
        <p:spPr bwMode="auto">
          <a:xfrm>
            <a:off x="4343400" y="2647949"/>
            <a:ext cx="828000" cy="0"/>
          </a:xfrm>
          <a:prstGeom prst="line">
            <a:avLst/>
          </a:prstGeom>
          <a:noFill/>
          <a:ln w="25400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1" name="Line 47"/>
          <p:cNvSpPr>
            <a:spLocks noChangeShapeType="1"/>
          </p:cNvSpPr>
          <p:nvPr/>
        </p:nvSpPr>
        <p:spPr bwMode="auto">
          <a:xfrm>
            <a:off x="6706275" y="2647949"/>
            <a:ext cx="828000" cy="0"/>
          </a:xfrm>
          <a:prstGeom prst="line">
            <a:avLst/>
          </a:prstGeom>
          <a:noFill/>
          <a:ln w="25400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" name="Rectangle 58"/>
          <p:cNvSpPr>
            <a:spLocks noChangeArrowheads="1"/>
          </p:cNvSpPr>
          <p:nvPr/>
        </p:nvSpPr>
        <p:spPr bwMode="auto">
          <a:xfrm>
            <a:off x="533400" y="4105275"/>
            <a:ext cx="10668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tIns="216000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ru-RU" sz="1600" b="1" dirty="0" smtClean="0"/>
              <a:t>ГИС</a:t>
            </a:r>
            <a:endParaRPr lang="ru-RU" sz="1600" b="1" dirty="0"/>
          </a:p>
        </p:txBody>
      </p:sp>
      <p:sp>
        <p:nvSpPr>
          <p:cNvPr id="93" name="Line 47"/>
          <p:cNvSpPr>
            <a:spLocks noChangeShapeType="1"/>
          </p:cNvSpPr>
          <p:nvPr/>
        </p:nvSpPr>
        <p:spPr bwMode="auto">
          <a:xfrm>
            <a:off x="6381750" y="4286249"/>
            <a:ext cx="828000" cy="0"/>
          </a:xfrm>
          <a:prstGeom prst="line">
            <a:avLst/>
          </a:prstGeom>
          <a:noFill/>
          <a:ln w="25400" cmpd="sng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" name="Line 47"/>
          <p:cNvSpPr>
            <a:spLocks noChangeShapeType="1"/>
          </p:cNvSpPr>
          <p:nvPr/>
        </p:nvSpPr>
        <p:spPr bwMode="auto">
          <a:xfrm>
            <a:off x="4333875" y="4295774"/>
            <a:ext cx="828000" cy="0"/>
          </a:xfrm>
          <a:prstGeom prst="line">
            <a:avLst/>
          </a:prstGeom>
          <a:noFill/>
          <a:ln w="25400" cmpd="sng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94" name="Line 47"/>
          <p:cNvSpPr>
            <a:spLocks noChangeShapeType="1"/>
          </p:cNvSpPr>
          <p:nvPr/>
        </p:nvSpPr>
        <p:spPr bwMode="auto">
          <a:xfrm flipV="1">
            <a:off x="1631700" y="4333875"/>
            <a:ext cx="1152000" cy="0"/>
          </a:xfrm>
          <a:prstGeom prst="line">
            <a:avLst/>
          </a:prstGeom>
          <a:noFill/>
          <a:ln w="25400" cmpd="sng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" name="Line 47"/>
          <p:cNvSpPr>
            <a:spLocks noChangeShapeType="1"/>
          </p:cNvSpPr>
          <p:nvPr/>
        </p:nvSpPr>
        <p:spPr bwMode="auto">
          <a:xfrm flipV="1">
            <a:off x="5867400" y="5105399"/>
            <a:ext cx="0" cy="288000"/>
          </a:xfrm>
          <a:prstGeom prst="line">
            <a:avLst/>
          </a:prstGeom>
          <a:noFill/>
          <a:ln w="25400" cmpd="sng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6" name="Line 47"/>
          <p:cNvSpPr>
            <a:spLocks noChangeShapeType="1"/>
          </p:cNvSpPr>
          <p:nvPr/>
        </p:nvSpPr>
        <p:spPr bwMode="auto">
          <a:xfrm flipH="1" flipV="1">
            <a:off x="1685925" y="1535475"/>
            <a:ext cx="0" cy="360000"/>
          </a:xfrm>
          <a:prstGeom prst="line">
            <a:avLst/>
          </a:prstGeom>
          <a:noFill/>
          <a:ln w="25400" cmpd="sng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93" name="Line 47"/>
          <p:cNvSpPr>
            <a:spLocks noChangeShapeType="1"/>
          </p:cNvSpPr>
          <p:nvPr/>
        </p:nvSpPr>
        <p:spPr bwMode="auto">
          <a:xfrm flipV="1">
            <a:off x="3505200" y="4952999"/>
            <a:ext cx="0" cy="468000"/>
          </a:xfrm>
          <a:prstGeom prst="line">
            <a:avLst/>
          </a:prstGeom>
          <a:noFill/>
          <a:ln w="25400" cmpd="sng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/>
          <p:cNvPicPr>
            <a:picLocks noChangeAspect="1" noChangeArrowheads="1"/>
          </p:cNvPicPr>
          <p:nvPr/>
        </p:nvPicPr>
        <p:blipFill>
          <a:blip r:embed="rId3" cstate="print">
            <a:lum bright="80000" contrast="-78000"/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7620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chemeClr val="bg1"/>
                </a:solidFill>
              </a:rPr>
              <a:t>Отдельно про </a:t>
            </a:r>
            <a:r>
              <a:rPr lang="en-US" sz="2000" b="1" dirty="0" smtClean="0">
                <a:solidFill>
                  <a:schemeClr val="bg1"/>
                </a:solidFill>
              </a:rPr>
              <a:t>Smart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Grid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52400" y="57912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Arial" pitchFamily="34" charset="0"/>
              </a:rPr>
              <a:t>Проблема унификации информационных потоков имеет тенденцию усугубляться в связи с увеличением их количества при переходе на технологии </a:t>
            </a:r>
            <a:r>
              <a:rPr lang="en-US" sz="1400" dirty="0" smtClean="0">
                <a:latin typeface="Arial" pitchFamily="34" charset="0"/>
              </a:rPr>
              <a:t>Smart</a:t>
            </a:r>
            <a:r>
              <a:rPr lang="ru-RU" sz="1400" dirty="0" smtClean="0">
                <a:latin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</a:rPr>
              <a:t>Grid</a:t>
            </a:r>
            <a:r>
              <a:rPr lang="ru-RU" sz="1400" dirty="0" smtClean="0">
                <a:latin typeface="Arial" pitchFamily="34" charset="0"/>
              </a:rPr>
              <a:t> </a:t>
            </a:r>
            <a:r>
              <a:rPr lang="ru-RU" sz="1400" dirty="0">
                <a:latin typeface="Arial" pitchFamily="34" charset="0"/>
              </a:rPr>
              <a:t>и </a:t>
            </a:r>
            <a:r>
              <a:rPr lang="en-US" sz="1400" dirty="0" smtClean="0">
                <a:latin typeface="Arial" pitchFamily="34" charset="0"/>
              </a:rPr>
              <a:t>Smart</a:t>
            </a:r>
            <a:r>
              <a:rPr lang="ru-RU" sz="1400" dirty="0" smtClean="0">
                <a:latin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</a:rPr>
              <a:t>Metering</a:t>
            </a:r>
            <a:r>
              <a:rPr lang="ru-RU" sz="1400" dirty="0" smtClean="0">
                <a:latin typeface="Arial" pitchFamily="34" charset="0"/>
              </a:rPr>
              <a:t>, предъявляющие повышенные требования к качеству и оперативности обработки информационных потоков, в том числе за счёт интеграции бизнес-приложений и технологических информационных систем.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81000" y="2757947"/>
            <a:ext cx="8382000" cy="1195346"/>
          </a:xfrm>
          <a:prstGeom prst="roundRect">
            <a:avLst>
              <a:gd name="adj" fmla="val 5616"/>
            </a:avLst>
          </a:prstGeom>
          <a:solidFill>
            <a:schemeClr val="bg1">
              <a:alpha val="50195"/>
            </a:schemeClr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19200" y="2578810"/>
            <a:ext cx="2667000" cy="3508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5000"/>
              </a:lnSpc>
            </a:pPr>
            <a:r>
              <a:rPr lang="ru-RU" sz="1600" b="1" dirty="0" smtClean="0">
                <a:solidFill>
                  <a:srgbClr val="669900"/>
                </a:solidFill>
                <a:latin typeface="GE Inspira Pitch" pitchFamily="34" charset="0"/>
              </a:rPr>
              <a:t>Инфраструктура АСТУ</a:t>
            </a:r>
            <a:endParaRPr lang="en-US" sz="1600" b="1" dirty="0">
              <a:solidFill>
                <a:srgbClr val="669900"/>
              </a:solidFill>
              <a:latin typeface="GE Inspira Pitch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1000" y="1143000"/>
            <a:ext cx="8382000" cy="1115051"/>
          </a:xfrm>
          <a:prstGeom prst="roundRect">
            <a:avLst>
              <a:gd name="adj" fmla="val 5616"/>
            </a:avLst>
          </a:prstGeom>
          <a:solidFill>
            <a:schemeClr val="bg1">
              <a:alpha val="50195"/>
            </a:schemeClr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5400" y="990600"/>
            <a:ext cx="3505199" cy="3508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ru-RU" sz="1600" b="1" dirty="0">
                <a:solidFill>
                  <a:srgbClr val="669900"/>
                </a:solidFill>
                <a:latin typeface="GE Inspira Pitch" pitchFamily="34" charset="0"/>
              </a:rPr>
              <a:t>Электрическая инфраструктура</a:t>
            </a:r>
            <a:endParaRPr lang="en-US" sz="1600" b="1" dirty="0">
              <a:solidFill>
                <a:srgbClr val="669900"/>
              </a:solidFill>
              <a:latin typeface="GE Inspira Pitch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545855" y="1836396"/>
            <a:ext cx="4833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8000" dirty="0">
                <a:solidFill>
                  <a:srgbClr val="669900"/>
                </a:solidFill>
                <a:latin typeface="GE Inspira Pitch" pitchFamily="34" charset="0"/>
              </a:rPr>
              <a:t>+</a:t>
            </a:r>
          </a:p>
        </p:txBody>
      </p:sp>
      <p:pic>
        <p:nvPicPr>
          <p:cNvPr id="12" name="Objec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84" y="1295818"/>
            <a:ext cx="8003380" cy="93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ject 2"/>
          <p:cNvPicPr>
            <a:picLocks noChangeAspect="1" noChangeArrowheads="1"/>
          </p:cNvPicPr>
          <p:nvPr/>
        </p:nvPicPr>
        <p:blipFill>
          <a:blip r:embed="rId5" cstate="print"/>
          <a:srcRect t="15961"/>
          <a:stretch>
            <a:fillRect/>
          </a:stretch>
        </p:blipFill>
        <p:spPr bwMode="auto">
          <a:xfrm>
            <a:off x="614617" y="2945732"/>
            <a:ext cx="7940947" cy="90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ject 2"/>
          <p:cNvPicPr>
            <a:picLocks noChangeAspect="1" noChangeArrowheads="1"/>
          </p:cNvPicPr>
          <p:nvPr/>
        </p:nvPicPr>
        <p:blipFill>
          <a:blip r:embed="rId5" cstate="print"/>
          <a:srcRect l="71986" r="16997" b="62999"/>
          <a:stretch>
            <a:fillRect/>
          </a:stretch>
        </p:blipFill>
        <p:spPr bwMode="auto">
          <a:xfrm>
            <a:off x="6354333" y="2877093"/>
            <a:ext cx="964675" cy="3962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381000" y="4479089"/>
            <a:ext cx="8382000" cy="1195346"/>
          </a:xfrm>
          <a:prstGeom prst="roundRect">
            <a:avLst>
              <a:gd name="adj" fmla="val 5616"/>
            </a:avLst>
          </a:prstGeom>
          <a:solidFill>
            <a:schemeClr val="bg1">
              <a:alpha val="50195"/>
            </a:schemeClr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33400" y="4287419"/>
            <a:ext cx="3962400" cy="3508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ru-RU" sz="1600" b="1" dirty="0" smtClean="0">
                <a:solidFill>
                  <a:srgbClr val="669900"/>
                </a:solidFill>
                <a:latin typeface="GE Inspira Pitch" pitchFamily="34" charset="0"/>
              </a:rPr>
              <a:t>Инфраструктура бизнес-приложений</a:t>
            </a:r>
            <a:endParaRPr lang="en-US" sz="1600" b="1" dirty="0" smtClean="0">
              <a:solidFill>
                <a:srgbClr val="669900"/>
              </a:solidFill>
              <a:latin typeface="GE Inspira Pitch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293124" y="3537911"/>
            <a:ext cx="964676" cy="106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8000" dirty="0">
                <a:solidFill>
                  <a:srgbClr val="669900"/>
                </a:solidFill>
                <a:latin typeface="GE Inspira Pitch" pitchFamily="34" charset="0"/>
              </a:rPr>
              <a:t>+</a:t>
            </a:r>
          </a:p>
        </p:txBody>
      </p:sp>
      <p:pic>
        <p:nvPicPr>
          <p:cNvPr id="21" name="Object 2"/>
          <p:cNvPicPr>
            <a:picLocks noChangeAspect="1" noChangeArrowheads="1"/>
          </p:cNvPicPr>
          <p:nvPr/>
        </p:nvPicPr>
        <p:blipFill>
          <a:blip r:embed="rId5" cstate="print"/>
          <a:srcRect t="15961"/>
          <a:stretch>
            <a:fillRect/>
          </a:stretch>
        </p:blipFill>
        <p:spPr bwMode="auto">
          <a:xfrm>
            <a:off x="574338" y="4679824"/>
            <a:ext cx="7940947" cy="90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7437830" y="5052803"/>
          <a:ext cx="1256696" cy="514142"/>
        </p:xfrm>
        <a:graphic>
          <a:graphicData uri="http://schemas.openxmlformats.org/presentationml/2006/ole">
            <p:oleObj spid="_x0000_s18434" name="Visio" r:id="rId6" imgW="1395984" imgH="886206" progId="Visio.Drawing.11">
              <p:embed/>
            </p:oleObj>
          </a:graphicData>
        </a:graphic>
      </p:graphicFrame>
      <p:graphicFrame>
        <p:nvGraphicFramePr>
          <p:cNvPr id="18435" name="Object 8"/>
          <p:cNvGraphicFramePr>
            <a:graphicFrameLocks noChangeAspect="1"/>
          </p:cNvGraphicFramePr>
          <p:nvPr/>
        </p:nvGraphicFramePr>
        <p:xfrm>
          <a:off x="6181135" y="4618956"/>
          <a:ext cx="1264752" cy="494715"/>
        </p:xfrm>
        <a:graphic>
          <a:graphicData uri="http://schemas.openxmlformats.org/presentationml/2006/ole">
            <p:oleObj spid="_x0000_s18435" name="Visio" r:id="rId7" imgW="1454277" imgH="884301" progId="Visio.Drawing.11">
              <p:embed/>
            </p:oleObj>
          </a:graphicData>
        </a:graphic>
      </p:graphicFrame>
      <p:graphicFrame>
        <p:nvGraphicFramePr>
          <p:cNvPr id="18436" name="Object 9"/>
          <p:cNvGraphicFramePr>
            <a:graphicFrameLocks noChangeAspect="1"/>
          </p:cNvGraphicFramePr>
          <p:nvPr/>
        </p:nvGraphicFramePr>
        <p:xfrm>
          <a:off x="4924439" y="4773716"/>
          <a:ext cx="1063358" cy="464929"/>
        </p:xfrm>
        <a:graphic>
          <a:graphicData uri="http://schemas.openxmlformats.org/presentationml/2006/ole">
            <p:oleObj spid="_x0000_s18436" name="Visio" r:id="rId8" imgW="1392936" imgH="946785" progId="Visio.Drawing.11">
              <p:embed/>
            </p:oleObj>
          </a:graphicData>
        </a:graphic>
      </p:graphicFrame>
      <p:graphicFrame>
        <p:nvGraphicFramePr>
          <p:cNvPr id="18437" name="Object 10"/>
          <p:cNvGraphicFramePr>
            <a:graphicFrameLocks noChangeAspect="1"/>
          </p:cNvGraphicFramePr>
          <p:nvPr/>
        </p:nvGraphicFramePr>
        <p:xfrm>
          <a:off x="6241553" y="5114967"/>
          <a:ext cx="966689" cy="476584"/>
        </p:xfrm>
        <a:graphic>
          <a:graphicData uri="http://schemas.openxmlformats.org/presentationml/2006/ole">
            <p:oleObj spid="_x0000_s18437" name="Visio" r:id="rId9" imgW="1040130" imgH="796671" progId="Visio.Drawing.11">
              <p:embed/>
            </p:oleObj>
          </a:graphicData>
        </a:graphic>
      </p:graphicFrame>
      <p:graphicFrame>
        <p:nvGraphicFramePr>
          <p:cNvPr id="18438" name="Object 11"/>
          <p:cNvGraphicFramePr>
            <a:graphicFrameLocks noChangeAspect="1"/>
          </p:cNvGraphicFramePr>
          <p:nvPr/>
        </p:nvGraphicFramePr>
        <p:xfrm>
          <a:off x="2701054" y="4672440"/>
          <a:ext cx="1933378" cy="890620"/>
        </p:xfrm>
        <a:graphic>
          <a:graphicData uri="http://schemas.openxmlformats.org/presentationml/2006/ole">
            <p:oleObj spid="_x0000_s18438" name="Visio" r:id="rId10" imgW="1300353" imgH="93116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/>
          <p:cNvPicPr>
            <a:picLocks noChangeAspect="1" noChangeArrowheads="1"/>
          </p:cNvPicPr>
          <p:nvPr/>
        </p:nvPicPr>
        <p:blipFill>
          <a:blip r:embed="rId2" cstate="print">
            <a:lum bright="84000" contrast="-78000"/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lnSpc>
                <a:spcPts val="18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Интеграция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АСТУ и КИСУ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2400" y="971550"/>
            <a:ext cx="8839200" cy="584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74663" algn="l"/>
                <a:tab pos="9318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Интеграция бизнес-приложений и технологических информационных систем позволит: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542925" lvl="1" indent="-180975" algn="just" eaLnBrk="0" hangingPunct="0">
              <a:buFontTx/>
              <a:buChar char="•"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Повысить надёжность сетей и качество обслуживания потребителей за счёт: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895350" lvl="2" indent="-171450" algn="just" eaLnBrk="0" hangingPunct="0">
              <a:buFont typeface="Wingdings" pitchFamily="2" charset="2"/>
              <a:buChar char="ü"/>
              <a:tabLst>
                <a:tab pos="47466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приоритезации мероприятий по ремонту и модернизации оборудования на основе оценок риска, рассчитываемых, в том числе, по  данным систем АСТУ (статистика отключений из систем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OMS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DMS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распределение потоков мощности и режимные расчёты), данным испытаний/измерений (из систем диагностики/ТОРО);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895350" lvl="2" indent="-171450" algn="just" eaLnBrk="0" hangingPunct="0">
              <a:buFont typeface="Wingdings" pitchFamily="2" charset="2"/>
              <a:buChar char="ü"/>
              <a:tabLst>
                <a:tab pos="47466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Моделирования последствий отказов электросетевого оборудования, а также имитационного моделирования возможных последствий и оперативного расчёта режимов при выполнении диспетчерских переключений;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895350" lvl="2" indent="-171450" algn="just" eaLnBrk="0" hangingPunct="0">
              <a:buFont typeface="Wingdings" pitchFamily="2" charset="2"/>
              <a:buChar char="ü"/>
              <a:tabLst>
                <a:tab pos="47466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Сокращения времени реакции и времени восстановления при технологических нарушениях за счёт автоматизации сквозных бизнес-процессов – от регистрации сообщений потребителей 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Call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-центр) и телесигналов 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SCADA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), до восстановления энегоснабжения (автоматизированные системы диспетчерского управления для оперативного выполнения переключений, системы управления ОВБ для координации работ по переключениям), планирования ремонтов (система ТОРО) и информирования потребителей, руководства и заинтересованных организаций 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IVR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информационные порталы и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SMS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-сервисы);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895350" lvl="2" indent="-171450" algn="just" eaLnBrk="0" hangingPunct="0">
              <a:buFont typeface="Wingdings" pitchFamily="2" charset="2"/>
              <a:buChar char="ü"/>
              <a:tabLst>
                <a:tab pos="47466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Использования одних и тех же данных (модели сети) для планирования развития сети и оперативного управления.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542925" lvl="1" indent="-180975" algn="just" eaLnBrk="0" hangingPunct="0">
              <a:buFontTx/>
              <a:buChar char="•"/>
              <a:tabLst>
                <a:tab pos="474663" algn="l"/>
                <a:tab pos="931863" algn="l"/>
              </a:tabLst>
            </a:pP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Оптимизировать инвестиции в развитие электрических сетей и повысить отдачу от  инвестиционных проектов за счёт планирования перспективного развития сети с учётом:</a:t>
            </a:r>
          </a:p>
          <a:p>
            <a:pPr marL="895350" marR="0" lvl="2" indent="-171450" algn="just" defTabSz="914400" eaLnBrk="0" latinLnBrk="0" hangingPunct="0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>
                <a:tab pos="474663" algn="l"/>
              </a:tabLs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загрузки питающих центров – по данным замерного дня (из технологических систем), с учётом действующих договоров и заявок на технологические присоединения (из системы управления технологическими присоединениями);  </a:t>
            </a:r>
          </a:p>
          <a:p>
            <a:pPr marL="895350" marR="0" lvl="2" indent="-171450" algn="just" defTabSz="914400" eaLnBrk="0" latinLnBrk="0" hangingPunct="0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>
                <a:tab pos="474663" algn="l"/>
              </a:tabLs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прогнозов изменения нагрузки, происходящей вследствие экономического развития районов, регионов;</a:t>
            </a:r>
          </a:p>
          <a:p>
            <a:pPr marL="895350" marR="0" lvl="2" indent="-171450" algn="just" defTabSz="914400" eaLnBrk="0" latinLnBrk="0" hangingPunct="0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>
                <a:tab pos="474663" algn="l"/>
              </a:tabLs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оптимальных вариантов подключения потребителей с учётом из географии (ГИС), потребности в мощности, расчётом перспективных режимов (средствами расчётных программных комплексов);</a:t>
            </a:r>
          </a:p>
          <a:p>
            <a:pPr marL="542925" lvl="1" indent="-180975" algn="just" eaLnBrk="0" hangingPunct="0">
              <a:buFontTx/>
              <a:buChar char="•"/>
              <a:tabLst>
                <a:tab pos="474663" algn="l"/>
                <a:tab pos="931863" algn="l"/>
              </a:tabLst>
            </a:pP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Оперативно формировать управленческую отчётность в любом разрезе на основе данных как бизнес-приложений, так и технологических информационных систем:</a:t>
            </a:r>
          </a:p>
          <a:p>
            <a:pPr marL="895350" lvl="2" indent="-171450" algn="just" eaLnBrk="0" hangingPunct="0">
              <a:buFont typeface="Wingdings" pitchFamily="2" charset="2"/>
              <a:buChar char="ü"/>
              <a:tabLst>
                <a:tab pos="474663" algn="l"/>
              </a:tabLs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Оценка эффективности инвестиций в новое оборудование и капитальное строительства, в том числе на основе сопоставления затрат (данные из бизнес-приложений) и количественных индексов 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CAIDI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SAIDI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CAIFI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SAIFI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 пр. (данные из технологических систем).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/>
          <p:cNvPicPr>
            <a:picLocks noChangeAspect="1" noChangeArrowheads="1"/>
          </p:cNvPicPr>
          <p:nvPr/>
        </p:nvPicPr>
        <p:blipFill>
          <a:blip r:embed="rId3" cstate="print">
            <a:lum bright="84000" contrast="-78000"/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lnSpc>
                <a:spcPts val="18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Целевая модель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 rot="1658276" flipH="1">
            <a:off x="1808162" y="2133600"/>
            <a:ext cx="79375" cy="2895600"/>
          </a:xfrm>
          <a:prstGeom prst="rightBracket">
            <a:avLst>
              <a:gd name="adj" fmla="val 76000"/>
            </a:avLst>
          </a:prstGeom>
          <a:noFill/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 sz="1800">
              <a:latin typeface="Arial" charset="0"/>
              <a:cs typeface="Arial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4212" y="4908550"/>
            <a:ext cx="685800" cy="68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gray">
          <a:xfrm>
            <a:off x="2363787" y="3762375"/>
            <a:ext cx="2090738" cy="542925"/>
          </a:xfrm>
          <a:prstGeom prst="rect">
            <a:avLst/>
          </a:prstGeom>
          <a:noFill/>
          <a:ln w="6350" cap="rnd" algn="ctr">
            <a:noFill/>
            <a:prstDash val="sysDot"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spcBef>
                <a:spcPct val="55000"/>
              </a:spcBef>
              <a:buSzPct val="100000"/>
              <a:buFont typeface="Wingdings" pitchFamily="2" charset="2"/>
              <a:buNone/>
            </a:pPr>
            <a:r>
              <a:rPr lang="en-US" sz="1400">
                <a:latin typeface="Arial" charset="0"/>
                <a:cs typeface="Arial" charset="0"/>
              </a:rPr>
              <a:t>Inform and Align</a:t>
            </a:r>
          </a:p>
          <a:p>
            <a:pPr algn="ctr" eaLnBrk="0" hangingPunct="0">
              <a:spcBef>
                <a:spcPct val="55000"/>
              </a:spcBef>
              <a:buSzPct val="100000"/>
              <a:buFont typeface="Wingdings" pitchFamily="2" charset="2"/>
              <a:buNone/>
            </a:pPr>
            <a:r>
              <a:rPr lang="en-US" sz="1400">
                <a:latin typeface="Arial" charset="0"/>
                <a:cs typeface="Arial" charset="0"/>
              </a:rPr>
              <a:t>with the Business Strategy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2105025" y="4041775"/>
            <a:ext cx="2606675" cy="1588"/>
          </a:xfrm>
          <a:prstGeom prst="line">
            <a:avLst/>
          </a:prstGeom>
          <a:noFill/>
          <a:ln w="12700">
            <a:noFill/>
            <a:prstDash val="dash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768475" y="5027613"/>
            <a:ext cx="274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6350" indent="171450" algn="ctr" eaLnBrk="0" hangingPunct="0">
              <a:spcBef>
                <a:spcPct val="50000"/>
              </a:spcBef>
              <a:buClr>
                <a:srgbClr val="002266"/>
              </a:buClr>
            </a:pPr>
            <a:r>
              <a:rPr lang="ru-RU" sz="1400">
                <a:latin typeface="Arial" charset="0"/>
                <a:cs typeface="Arial" charset="0"/>
              </a:rPr>
              <a:t>Технологии  и оборудование</a:t>
            </a:r>
            <a:endParaRPr lang="en-US" sz="1400">
              <a:latin typeface="Arial" charset="0"/>
              <a:cs typeface="Arial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65387" y="4159250"/>
            <a:ext cx="1066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6350" indent="171450" algn="ctr" eaLnBrk="0" hangingPunct="0">
              <a:spcBef>
                <a:spcPct val="50000"/>
              </a:spcBef>
              <a:buClr>
                <a:srgbClr val="002266"/>
              </a:buClr>
            </a:pPr>
            <a:r>
              <a:rPr lang="ru-RU" sz="1400">
                <a:latin typeface="Arial" charset="0"/>
                <a:cs typeface="Arial" charset="0"/>
              </a:rPr>
              <a:t>Данные</a:t>
            </a:r>
            <a:endParaRPr lang="en-US" sz="1400">
              <a:latin typeface="Arial" charset="0"/>
              <a:cs typeface="Arial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271712" y="2486025"/>
            <a:ext cx="1447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6350" indent="171450" algn="ctr" eaLnBrk="0" hangingPunct="0">
              <a:spcBef>
                <a:spcPct val="50000"/>
              </a:spcBef>
              <a:buClr>
                <a:srgbClr val="002266"/>
              </a:buClr>
            </a:pPr>
            <a:r>
              <a:rPr lang="ru-RU" sz="1400">
                <a:latin typeface="Arial" charset="0"/>
                <a:cs typeface="Arial" charset="0"/>
              </a:rPr>
              <a:t>Информация</a:t>
            </a:r>
            <a:endParaRPr lang="en-US" sz="1400">
              <a:latin typeface="Arial" charset="0"/>
              <a:cs typeface="Arial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3609975" y="2316163"/>
            <a:ext cx="5133975" cy="15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H="1">
            <a:off x="4067175" y="3181350"/>
            <a:ext cx="4676775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H="1">
            <a:off x="4521200" y="4051300"/>
            <a:ext cx="4222750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H="1">
            <a:off x="4981575" y="4922838"/>
            <a:ext cx="3762375" cy="15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 flipH="1">
            <a:off x="5443537" y="5783263"/>
            <a:ext cx="3298825" cy="1587"/>
          </a:xfrm>
          <a:prstGeom prst="line">
            <a:avLst/>
          </a:prstGeom>
          <a:noFill/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7" name="Freeform 24"/>
          <p:cNvSpPr>
            <a:spLocks/>
          </p:cNvSpPr>
          <p:nvPr/>
        </p:nvSpPr>
        <p:spPr bwMode="auto">
          <a:xfrm>
            <a:off x="2613025" y="1419225"/>
            <a:ext cx="949325" cy="885825"/>
          </a:xfrm>
          <a:custGeom>
            <a:avLst/>
            <a:gdLst>
              <a:gd name="T0" fmla="*/ 555736006 w 810"/>
              <a:gd name="T1" fmla="*/ 0 h 671"/>
              <a:gd name="T2" fmla="*/ 0 w 810"/>
              <a:gd name="T3" fmla="*/ 1170552294 h 671"/>
              <a:gd name="T4" fmla="*/ 1114222710 w 810"/>
              <a:gd name="T5" fmla="*/ 1170552294 h 671"/>
              <a:gd name="T6" fmla="*/ 555736006 w 810"/>
              <a:gd name="T7" fmla="*/ 0 h 671"/>
              <a:gd name="T8" fmla="*/ 0 60000 65536"/>
              <a:gd name="T9" fmla="*/ 0 60000 65536"/>
              <a:gd name="T10" fmla="*/ 0 60000 65536"/>
              <a:gd name="T11" fmla="*/ 0 60000 65536"/>
              <a:gd name="T12" fmla="*/ 0 w 810"/>
              <a:gd name="T13" fmla="*/ 0 h 671"/>
              <a:gd name="T14" fmla="*/ 810 w 810"/>
              <a:gd name="T15" fmla="*/ 671 h 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0" h="671">
                <a:moveTo>
                  <a:pt x="404" y="0"/>
                </a:moveTo>
                <a:lnTo>
                  <a:pt x="0" y="671"/>
                </a:lnTo>
                <a:lnTo>
                  <a:pt x="810" y="671"/>
                </a:lnTo>
                <a:lnTo>
                  <a:pt x="404" y="0"/>
                </a:lnTo>
                <a:close/>
              </a:path>
            </a:pathLst>
          </a:custGeom>
          <a:gradFill>
            <a:gsLst>
              <a:gs pos="0">
                <a:srgbClr val="0070C0">
                  <a:alpha val="24000"/>
                </a:srgb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800"/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 flipV="1">
            <a:off x="762000" y="5021263"/>
            <a:ext cx="4652962" cy="758825"/>
          </a:xfrm>
          <a:custGeom>
            <a:avLst/>
            <a:gdLst>
              <a:gd name="T0" fmla="*/ 120602847 w 21600"/>
              <a:gd name="T1" fmla="*/ 294993 h 21600"/>
              <a:gd name="T2" fmla="*/ 63387348 w 21600"/>
              <a:gd name="T3" fmla="*/ 588757 h 21600"/>
              <a:gd name="T4" fmla="*/ 6125322 w 21600"/>
              <a:gd name="T5" fmla="*/ 294993 h 21600"/>
              <a:gd name="T6" fmla="*/ 6338734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47 w 21600"/>
              <a:gd name="T13" fmla="*/ 2853 h 21600"/>
              <a:gd name="T14" fmla="*/ 18753 w 21600"/>
              <a:gd name="T15" fmla="*/ 1874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89" y="21600"/>
                </a:lnTo>
                <a:lnTo>
                  <a:pt x="19511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800"/>
          </a:p>
        </p:txBody>
      </p:sp>
      <p:sp>
        <p:nvSpPr>
          <p:cNvPr id="19" name="AutoShape 26"/>
          <p:cNvSpPr>
            <a:spLocks noChangeArrowheads="1"/>
          </p:cNvSpPr>
          <p:nvPr/>
        </p:nvSpPr>
        <p:spPr bwMode="auto">
          <a:xfrm flipV="1">
            <a:off x="1230312" y="4129088"/>
            <a:ext cx="3722688" cy="846137"/>
          </a:xfrm>
          <a:custGeom>
            <a:avLst/>
            <a:gdLst>
              <a:gd name="T0" fmla="*/ 61070524 w 21600"/>
              <a:gd name="T1" fmla="*/ 366659 h 21600"/>
              <a:gd name="T2" fmla="*/ 32465975 w 21600"/>
              <a:gd name="T3" fmla="*/ 731752 h 21600"/>
              <a:gd name="T4" fmla="*/ 3831783 w 21600"/>
              <a:gd name="T5" fmla="*/ 366659 h 21600"/>
              <a:gd name="T6" fmla="*/ 324659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4 w 21600"/>
              <a:gd name="T13" fmla="*/ 3079 h 21600"/>
              <a:gd name="T14" fmla="*/ 18516 w 21600"/>
              <a:gd name="T15" fmla="*/ 1852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60" y="21600"/>
                </a:lnTo>
                <a:lnTo>
                  <a:pt x="1904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5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800"/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 flipV="1">
            <a:off x="1692275" y="3222625"/>
            <a:ext cx="2806700" cy="846138"/>
          </a:xfrm>
          <a:custGeom>
            <a:avLst/>
            <a:gdLst>
              <a:gd name="T0" fmla="*/ 25591126 w 21600"/>
              <a:gd name="T1" fmla="*/ 366660 h 21600"/>
              <a:gd name="T2" fmla="*/ 13909666 w 21600"/>
              <a:gd name="T3" fmla="*/ 731753 h 21600"/>
              <a:gd name="T4" fmla="*/ 2211316 w 21600"/>
              <a:gd name="T5" fmla="*/ 366660 h 21600"/>
              <a:gd name="T6" fmla="*/ 1390966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28 w 21600"/>
              <a:gd name="T13" fmla="*/ 3532 h 21600"/>
              <a:gd name="T14" fmla="*/ 18072 w 21600"/>
              <a:gd name="T15" fmla="*/ 180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444" y="21600"/>
                </a:lnTo>
                <a:lnTo>
                  <a:pt x="1815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5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800"/>
          </a:p>
        </p:txBody>
      </p:sp>
      <p:sp>
        <p:nvSpPr>
          <p:cNvPr id="21" name="AutoShape 28"/>
          <p:cNvSpPr>
            <a:spLocks noChangeArrowheads="1"/>
          </p:cNvSpPr>
          <p:nvPr/>
        </p:nvSpPr>
        <p:spPr bwMode="auto">
          <a:xfrm flipV="1">
            <a:off x="2149475" y="2327275"/>
            <a:ext cx="1889125" cy="846138"/>
          </a:xfrm>
          <a:custGeom>
            <a:avLst/>
            <a:gdLst>
              <a:gd name="T0" fmla="*/ 7444027 w 21600"/>
              <a:gd name="T1" fmla="*/ 366660 h 21600"/>
              <a:gd name="T2" fmla="*/ 4246071 w 21600"/>
              <a:gd name="T3" fmla="*/ 731753 h 21600"/>
              <a:gd name="T4" fmla="*/ 1040506 w 21600"/>
              <a:gd name="T5" fmla="*/ 366660 h 21600"/>
              <a:gd name="T6" fmla="*/ 424607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41 w 21600"/>
              <a:gd name="T13" fmla="*/ 4438 h 21600"/>
              <a:gd name="T14" fmla="*/ 17159 w 21600"/>
              <a:gd name="T15" fmla="*/ 1716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286" y="21600"/>
                </a:lnTo>
                <a:lnTo>
                  <a:pt x="1631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5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800"/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7621587" y="5408613"/>
            <a:ext cx="1250950" cy="450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6350" indent="-6350" algn="ctr" eaLnBrk="0" hangingPunct="0">
              <a:lnSpc>
                <a:spcPct val="80000"/>
              </a:lnSpc>
              <a:buClr>
                <a:srgbClr val="002266"/>
              </a:buClr>
            </a:pPr>
            <a:r>
              <a:rPr lang="ru-RU" sz="800">
                <a:latin typeface="Arial" charset="0"/>
                <a:cs typeface="Arial" charset="0"/>
              </a:rPr>
              <a:t>Оборудование подстанций</a:t>
            </a:r>
          </a:p>
          <a:p>
            <a:pPr marL="6350" indent="-6350" algn="ctr" eaLnBrk="0" hangingPunct="0">
              <a:lnSpc>
                <a:spcPct val="80000"/>
              </a:lnSpc>
              <a:spcBef>
                <a:spcPct val="50000"/>
              </a:spcBef>
              <a:buClr>
                <a:srgbClr val="002266"/>
              </a:buClr>
            </a:pPr>
            <a:r>
              <a:rPr lang="ru-RU" sz="800">
                <a:latin typeface="Arial" charset="0"/>
                <a:cs typeface="Arial" charset="0"/>
              </a:rPr>
              <a:t>(системы РЗА)</a:t>
            </a:r>
            <a:endParaRPr lang="en-US" sz="800">
              <a:latin typeface="Arial" charset="0"/>
              <a:cs typeface="Arial" charset="0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6692900" y="4979988"/>
          <a:ext cx="809625" cy="638175"/>
        </p:xfrm>
        <a:graphic>
          <a:graphicData uri="http://schemas.openxmlformats.org/presentationml/2006/ole">
            <p:oleObj spid="_x0000_s47106" name="Visio" r:id="rId5" imgW="1038987" imgH="817626" progId="Visio.Drawing.11">
              <p:embed/>
            </p:oleObj>
          </a:graphicData>
        </a:graphic>
      </p:graphicFrame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643687" y="5584825"/>
            <a:ext cx="1062038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6350" indent="-6350" algn="ctr" eaLnBrk="0" hangingPunct="0">
              <a:spcBef>
                <a:spcPct val="50000"/>
              </a:spcBef>
              <a:buClr>
                <a:srgbClr val="002266"/>
              </a:buClr>
            </a:pPr>
            <a:r>
              <a:rPr lang="ru-RU" sz="800">
                <a:latin typeface="Arial" charset="0"/>
                <a:cs typeface="Arial" charset="0"/>
              </a:rPr>
              <a:t>«Умные» счетчики</a:t>
            </a:r>
            <a:endParaRPr lang="en-US" sz="800">
              <a:latin typeface="Arial" charset="0"/>
              <a:cs typeface="Arial" charset="0"/>
            </a:endParaRP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5389562" y="5570538"/>
            <a:ext cx="13525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6350" indent="-6350" algn="ctr" eaLnBrk="0" hangingPunct="0">
              <a:buClr>
                <a:srgbClr val="002266"/>
              </a:buClr>
            </a:pPr>
            <a:r>
              <a:rPr lang="ru-RU" sz="800">
                <a:latin typeface="Arial" charset="0"/>
                <a:cs typeface="Arial" charset="0"/>
              </a:rPr>
              <a:t>Устройства Сети</a:t>
            </a:r>
          </a:p>
          <a:p>
            <a:pPr marL="6350" indent="-6350" algn="ctr" eaLnBrk="0" hangingPunct="0">
              <a:buClr>
                <a:srgbClr val="002266"/>
              </a:buClr>
            </a:pPr>
            <a:r>
              <a:rPr lang="ru-RU" sz="800">
                <a:latin typeface="Arial" charset="0"/>
                <a:cs typeface="Arial" charset="0"/>
              </a:rPr>
              <a:t>(свичи и контроллеры)</a:t>
            </a:r>
            <a:endParaRPr lang="en-US" sz="800">
              <a:latin typeface="Arial" charset="0"/>
              <a:cs typeface="Arial" charset="0"/>
            </a:endParaRP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5257800" y="4121150"/>
          <a:ext cx="1676400" cy="725488"/>
        </p:xfrm>
        <a:graphic>
          <a:graphicData uri="http://schemas.openxmlformats.org/presentationml/2006/ole">
            <p:oleObj spid="_x0000_s47107" name="Visio" r:id="rId6" imgW="1997583" imgH="862584" progId="Visio.Drawing.11">
              <p:embed/>
            </p:oleObj>
          </a:graphicData>
        </a:graphic>
      </p:graphicFrame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6934200" y="4364038"/>
            <a:ext cx="17526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6350" indent="-6350" algn="ctr" eaLnBrk="0" hangingPunct="0">
              <a:spcBef>
                <a:spcPct val="50000"/>
              </a:spcBef>
              <a:buClr>
                <a:srgbClr val="002266"/>
              </a:buClr>
            </a:pPr>
            <a:r>
              <a:rPr lang="ru-RU" sz="800">
                <a:latin typeface="Arial" charset="0"/>
                <a:cs typeface="Arial" charset="0"/>
              </a:rPr>
              <a:t>Первичные данные</a:t>
            </a:r>
            <a:endParaRPr lang="en-US" sz="800">
              <a:latin typeface="Arial" charset="0"/>
              <a:cs typeface="Arial" charset="0"/>
            </a:endParaRPr>
          </a:p>
        </p:txBody>
      </p:sp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5408613" y="3262313"/>
          <a:ext cx="914400" cy="650875"/>
        </p:xfrm>
        <a:graphic>
          <a:graphicData uri="http://schemas.openxmlformats.org/presentationml/2006/ole">
            <p:oleObj spid="_x0000_s47108" name="Visio" r:id="rId7" imgW="1291971" imgH="920115" progId="Visio.Drawing.11">
              <p:embed/>
            </p:oleObj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/>
        </p:nvGraphicFramePr>
        <p:xfrm>
          <a:off x="6858000" y="3262313"/>
          <a:ext cx="990600" cy="660400"/>
        </p:xfrm>
        <a:graphic>
          <a:graphicData uri="http://schemas.openxmlformats.org/presentationml/2006/ole">
            <p:oleObj spid="_x0000_s47109" name="Visio" r:id="rId8" imgW="1379601" imgH="919734" progId="Visio.Drawing.11">
              <p:embed/>
            </p:oleObj>
          </a:graphicData>
        </a:graphic>
      </p:graphicFrame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5337175" y="3871913"/>
            <a:ext cx="9874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6350" indent="-6350" algn="ctr" eaLnBrk="0" hangingPunct="0">
              <a:spcBef>
                <a:spcPct val="50000"/>
              </a:spcBef>
              <a:buClr>
                <a:srgbClr val="002266"/>
              </a:buClr>
            </a:pPr>
            <a:r>
              <a:rPr lang="en-US" sz="800">
                <a:latin typeface="Arial" charset="0"/>
                <a:cs typeface="Arial" charset="0"/>
              </a:rPr>
              <a:t>Oracle / SAP </a:t>
            </a:r>
            <a:r>
              <a:rPr lang="ru-RU" sz="800">
                <a:latin typeface="Arial" charset="0"/>
                <a:cs typeface="Arial" charset="0"/>
              </a:rPr>
              <a:t>/ </a:t>
            </a:r>
            <a:r>
              <a:rPr lang="en-US" sz="800">
                <a:latin typeface="Arial" charset="0"/>
                <a:cs typeface="Arial" charset="0"/>
              </a:rPr>
              <a:t>1C</a:t>
            </a: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7091362" y="3871913"/>
            <a:ext cx="5318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6350" indent="-6350" algn="ctr" eaLnBrk="0" hangingPunct="0">
              <a:spcBef>
                <a:spcPct val="50000"/>
              </a:spcBef>
              <a:buClr>
                <a:srgbClr val="002266"/>
              </a:buClr>
            </a:pPr>
            <a:r>
              <a:rPr lang="en-US" sz="800">
                <a:latin typeface="Arial" charset="0"/>
                <a:cs typeface="Arial" charset="0"/>
              </a:rPr>
              <a:t>SCADA</a:t>
            </a:r>
          </a:p>
        </p:txBody>
      </p:sp>
      <p:graphicFrame>
        <p:nvGraphicFramePr>
          <p:cNvPr id="34" name="Object 6"/>
          <p:cNvGraphicFramePr>
            <a:graphicFrameLocks noChangeAspect="1"/>
          </p:cNvGraphicFramePr>
          <p:nvPr/>
        </p:nvGraphicFramePr>
        <p:xfrm>
          <a:off x="4524375" y="2368550"/>
          <a:ext cx="1012825" cy="623888"/>
        </p:xfrm>
        <a:graphic>
          <a:graphicData uri="http://schemas.openxmlformats.org/presentationml/2006/ole">
            <p:oleObj spid="_x0000_s47110" name="Visio" r:id="rId9" imgW="1417320" imgH="872490" progId="Visio.Drawing.11">
              <p:embed/>
            </p:oleObj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/>
        </p:nvGraphicFramePr>
        <p:xfrm>
          <a:off x="5819775" y="2368550"/>
          <a:ext cx="990600" cy="630238"/>
        </p:xfrm>
        <a:graphic>
          <a:graphicData uri="http://schemas.openxmlformats.org/presentationml/2006/ole">
            <p:oleObj spid="_x0000_s47111" name="Visio" r:id="rId10" imgW="1395984" imgH="886206" progId="Visio.Drawing.11">
              <p:embed/>
            </p:oleObj>
          </a:graphicData>
        </a:graphic>
      </p:graphicFrame>
      <p:graphicFrame>
        <p:nvGraphicFramePr>
          <p:cNvPr id="36" name="Object 8"/>
          <p:cNvGraphicFramePr>
            <a:graphicFrameLocks noChangeAspect="1"/>
          </p:cNvGraphicFramePr>
          <p:nvPr/>
        </p:nvGraphicFramePr>
        <p:xfrm>
          <a:off x="7038975" y="2368550"/>
          <a:ext cx="996950" cy="606425"/>
        </p:xfrm>
        <a:graphic>
          <a:graphicData uri="http://schemas.openxmlformats.org/presentationml/2006/ole">
            <p:oleObj spid="_x0000_s47112" name="Visio" r:id="rId11" imgW="1454277" imgH="884301" progId="Visio.Drawing.11">
              <p:embed/>
            </p:oleObj>
          </a:graphicData>
        </a:graphic>
      </p:graphicFrame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4779962" y="2978150"/>
            <a:ext cx="427038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6350" indent="-6350" algn="ctr" eaLnBrk="0" hangingPunct="0">
              <a:spcBef>
                <a:spcPct val="50000"/>
              </a:spcBef>
              <a:buClr>
                <a:srgbClr val="002266"/>
              </a:buClr>
            </a:pPr>
            <a:r>
              <a:rPr lang="ru-RU" sz="800">
                <a:latin typeface="Arial" charset="0"/>
                <a:cs typeface="Arial" charset="0"/>
              </a:rPr>
              <a:t>Сбои</a:t>
            </a:r>
            <a:endParaRPr lang="en-US" sz="800">
              <a:latin typeface="Arial" charset="0"/>
              <a:cs typeface="Arial" charset="0"/>
            </a:endParaRP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5794375" y="2978150"/>
            <a:ext cx="1087437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6350" indent="-6350" algn="ctr" eaLnBrk="0" hangingPunct="0">
              <a:spcBef>
                <a:spcPct val="50000"/>
              </a:spcBef>
              <a:buClr>
                <a:srgbClr val="002266"/>
              </a:buClr>
            </a:pPr>
            <a:r>
              <a:rPr lang="ru-RU" sz="800">
                <a:latin typeface="Arial" charset="0"/>
                <a:cs typeface="Arial" charset="0"/>
              </a:rPr>
              <a:t>Состояния активов</a:t>
            </a:r>
            <a:endParaRPr lang="en-US" sz="800">
              <a:latin typeface="Arial" charset="0"/>
              <a:cs typeface="Arial" charset="0"/>
            </a:endParaRP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7024687" y="2978150"/>
            <a:ext cx="1016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6350" indent="-6350" algn="ctr" eaLnBrk="0" hangingPunct="0">
              <a:spcBef>
                <a:spcPct val="50000"/>
              </a:spcBef>
              <a:buClr>
                <a:srgbClr val="002266"/>
              </a:buClr>
            </a:pPr>
            <a:r>
              <a:rPr lang="ru-RU" sz="800">
                <a:latin typeface="Arial" charset="0"/>
                <a:cs typeface="Arial" charset="0"/>
              </a:rPr>
              <a:t>Качество энергии</a:t>
            </a:r>
            <a:endParaRPr lang="en-US" sz="800">
              <a:latin typeface="Arial" charset="0"/>
              <a:cs typeface="Arial" charset="0"/>
            </a:endParaRPr>
          </a:p>
        </p:txBody>
      </p:sp>
      <p:graphicFrame>
        <p:nvGraphicFramePr>
          <p:cNvPr id="40" name="Object 9"/>
          <p:cNvGraphicFramePr>
            <a:graphicFrameLocks noChangeAspect="1"/>
          </p:cNvGraphicFramePr>
          <p:nvPr/>
        </p:nvGraphicFramePr>
        <p:xfrm>
          <a:off x="6156325" y="1470025"/>
          <a:ext cx="838200" cy="569913"/>
        </p:xfrm>
        <a:graphic>
          <a:graphicData uri="http://schemas.openxmlformats.org/presentationml/2006/ole">
            <p:oleObj spid="_x0000_s47113" name="Visio" r:id="rId12" imgW="1392936" imgH="946785" progId="Visio.Drawing.11">
              <p:embed/>
            </p:oleObj>
          </a:graphicData>
        </a:graphic>
      </p:graphicFrame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4175125" y="1978025"/>
            <a:ext cx="1600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6350" indent="-6350" algn="ctr" eaLnBrk="0" hangingPunct="0">
              <a:spcBef>
                <a:spcPct val="50000"/>
              </a:spcBef>
              <a:buClr>
                <a:srgbClr val="002266"/>
              </a:buClr>
            </a:pPr>
            <a:r>
              <a:rPr lang="ru-RU" sz="800">
                <a:latin typeface="Arial" charset="0"/>
                <a:cs typeface="Arial" charset="0"/>
              </a:rPr>
              <a:t>Взаимодействие с потребителями</a:t>
            </a:r>
            <a:endParaRPr lang="en-US" sz="800">
              <a:latin typeface="Arial" charset="0"/>
              <a:cs typeface="Arial" charset="0"/>
            </a:endParaRPr>
          </a:p>
        </p:txBody>
      </p:sp>
      <p:sp>
        <p:nvSpPr>
          <p:cNvPr id="42" name="Text Box 49"/>
          <p:cNvSpPr txBox="1">
            <a:spLocks noChangeArrowheads="1"/>
          </p:cNvSpPr>
          <p:nvPr/>
        </p:nvSpPr>
        <p:spPr bwMode="auto">
          <a:xfrm>
            <a:off x="5927725" y="1992313"/>
            <a:ext cx="1371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6350" indent="-6350" algn="ctr" eaLnBrk="0" hangingPunct="0">
              <a:spcBef>
                <a:spcPct val="50000"/>
              </a:spcBef>
              <a:buClr>
                <a:srgbClr val="002266"/>
              </a:buClr>
            </a:pPr>
            <a:r>
              <a:rPr lang="ru-RU" sz="800">
                <a:latin typeface="Arial" charset="0"/>
                <a:cs typeface="Arial" charset="0"/>
              </a:rPr>
              <a:t>Транспортировка и сбыт энергии</a:t>
            </a:r>
            <a:endParaRPr lang="en-US" sz="800">
              <a:latin typeface="Arial" charset="0"/>
              <a:cs typeface="Arial" charset="0"/>
            </a:endParaRPr>
          </a:p>
        </p:txBody>
      </p:sp>
      <p:graphicFrame>
        <p:nvGraphicFramePr>
          <p:cNvPr id="43" name="Object 10"/>
          <p:cNvGraphicFramePr>
            <a:graphicFrameLocks noChangeAspect="1"/>
          </p:cNvGraphicFramePr>
          <p:nvPr/>
        </p:nvGraphicFramePr>
        <p:xfrm>
          <a:off x="7648575" y="1470025"/>
          <a:ext cx="762000" cy="584200"/>
        </p:xfrm>
        <a:graphic>
          <a:graphicData uri="http://schemas.openxmlformats.org/presentationml/2006/ole">
            <p:oleObj spid="_x0000_s47114" name="Visio" r:id="rId13" imgW="1040130" imgH="796671" progId="Visio.Drawing.11">
              <p:embed/>
            </p:oleObj>
          </a:graphicData>
        </a:graphic>
      </p:graphicFrame>
      <p:sp>
        <p:nvSpPr>
          <p:cNvPr id="44" name="Text Box 51"/>
          <p:cNvSpPr txBox="1">
            <a:spLocks noChangeArrowheads="1"/>
          </p:cNvSpPr>
          <p:nvPr/>
        </p:nvSpPr>
        <p:spPr bwMode="auto">
          <a:xfrm>
            <a:off x="7375525" y="2065338"/>
            <a:ext cx="12954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6350" indent="-6350" algn="ctr" eaLnBrk="0" hangingPunct="0">
              <a:spcBef>
                <a:spcPct val="50000"/>
              </a:spcBef>
              <a:buClr>
                <a:srgbClr val="002266"/>
              </a:buClr>
            </a:pPr>
            <a:r>
              <a:rPr lang="ru-RU" sz="800">
                <a:latin typeface="Arial" charset="0"/>
                <a:cs typeface="Arial" charset="0"/>
              </a:rPr>
              <a:t>Управление активами</a:t>
            </a:r>
            <a:endParaRPr lang="en-US" sz="800">
              <a:latin typeface="Arial" charset="0"/>
              <a:cs typeface="Arial" charset="0"/>
            </a:endParaRPr>
          </a:p>
        </p:txBody>
      </p:sp>
      <p:graphicFrame>
        <p:nvGraphicFramePr>
          <p:cNvPr id="45" name="Object 11"/>
          <p:cNvGraphicFramePr>
            <a:graphicFrameLocks noChangeAspect="1"/>
          </p:cNvGraphicFramePr>
          <p:nvPr/>
        </p:nvGraphicFramePr>
        <p:xfrm>
          <a:off x="4600575" y="1455738"/>
          <a:ext cx="766762" cy="549275"/>
        </p:xfrm>
        <a:graphic>
          <a:graphicData uri="http://schemas.openxmlformats.org/presentationml/2006/ole">
            <p:oleObj spid="_x0000_s47115" name="Visio" r:id="rId14" imgW="1300353" imgH="931164" progId="Visio.Drawing.11">
              <p:embed/>
            </p:oleObj>
          </a:graphicData>
        </a:graphic>
      </p:graphicFrame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1263650" y="5280025"/>
            <a:ext cx="3657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Arial" charset="0"/>
                <a:cs typeface="Arial" charset="0"/>
              </a:rPr>
              <a:t>Измерители и датчики</a:t>
            </a:r>
            <a:endParaRPr lang="en-US" sz="1400" b="1" dirty="0">
              <a:latin typeface="Arial" charset="0"/>
              <a:cs typeface="Arial" charset="0"/>
            </a:endParaRPr>
          </a:p>
        </p:txBody>
      </p:sp>
      <p:sp>
        <p:nvSpPr>
          <p:cNvPr id="47" name="Text Box 54"/>
          <p:cNvSpPr txBox="1">
            <a:spLocks noChangeArrowheads="1"/>
          </p:cNvSpPr>
          <p:nvPr/>
        </p:nvSpPr>
        <p:spPr bwMode="auto">
          <a:xfrm>
            <a:off x="1247775" y="4314825"/>
            <a:ext cx="3657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Arial" charset="0"/>
                <a:cs typeface="Arial" charset="0"/>
              </a:rPr>
              <a:t>Данные</a:t>
            </a:r>
            <a:endParaRPr lang="en-US" sz="1400" b="1">
              <a:latin typeface="Arial" charset="0"/>
              <a:cs typeface="Arial" charset="0"/>
            </a:endParaRPr>
          </a:p>
        </p:txBody>
      </p:sp>
      <p:sp>
        <p:nvSpPr>
          <p:cNvPr id="48" name="Text Box 55"/>
          <p:cNvSpPr txBox="1">
            <a:spLocks noChangeArrowheads="1"/>
          </p:cNvSpPr>
          <p:nvPr/>
        </p:nvSpPr>
        <p:spPr bwMode="auto">
          <a:xfrm>
            <a:off x="1431925" y="3498850"/>
            <a:ext cx="3352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Arial" charset="0"/>
                <a:cs typeface="Arial" charset="0"/>
              </a:rPr>
              <a:t>Инструменты</a:t>
            </a:r>
          </a:p>
        </p:txBody>
      </p:sp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1247775" y="2638425"/>
            <a:ext cx="3657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Arial" charset="0"/>
                <a:cs typeface="Arial" charset="0"/>
              </a:rPr>
              <a:t>Аналитика</a:t>
            </a:r>
            <a:endParaRPr lang="en-US" sz="1400" b="1">
              <a:latin typeface="Arial" charset="0"/>
              <a:cs typeface="Arial" charset="0"/>
            </a:endParaRPr>
          </a:p>
        </p:txBody>
      </p: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2544762" y="1774825"/>
            <a:ext cx="1066800" cy="5493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100" b="1" dirty="0">
                <a:solidFill>
                  <a:srgbClr val="FFFF00"/>
                </a:solidFill>
                <a:latin typeface="Arial" charset="0"/>
                <a:cs typeface="Arial" charset="0"/>
              </a:rPr>
              <a:t>Бизнес </a:t>
            </a:r>
            <a:r>
              <a:rPr lang="ru-RU" sz="11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взаимоде</a:t>
            </a:r>
            <a:r>
              <a:rPr lang="ru-RU" sz="11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ru-RU" sz="11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йствие</a:t>
            </a:r>
            <a:endParaRPr lang="en-US" sz="11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51" name="Picture 19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93025" y="4979988"/>
            <a:ext cx="10175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Line 21"/>
          <p:cNvSpPr>
            <a:spLocks noChangeShapeType="1"/>
          </p:cNvSpPr>
          <p:nvPr/>
        </p:nvSpPr>
        <p:spPr bwMode="auto">
          <a:xfrm flipH="1" flipV="1">
            <a:off x="5407025" y="5853113"/>
            <a:ext cx="321468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1192212" y="6073775"/>
            <a:ext cx="3657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Arial" charset="0"/>
                <a:cs typeface="Arial" charset="0"/>
              </a:rPr>
              <a:t>Силовое оборудование</a:t>
            </a:r>
            <a:endParaRPr lang="en-US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54" name="Picture 38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21400" y="5908675"/>
            <a:ext cx="78581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8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50150" y="5908675"/>
            <a:ext cx="8572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61"/>
          <p:cNvSpPr>
            <a:spLocks noChangeArrowheads="1"/>
          </p:cNvSpPr>
          <p:nvPr/>
        </p:nvSpPr>
        <p:spPr bwMode="auto">
          <a:xfrm rot="17895051">
            <a:off x="-1247625" y="3691111"/>
            <a:ext cx="5722937" cy="22380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tIns="27432" bIns="27432"/>
          <a:lstStyle/>
          <a:p>
            <a:pPr algn="ctr">
              <a:lnSpc>
                <a:spcPct val="90000"/>
              </a:lnSpc>
            </a:pPr>
            <a:r>
              <a:rPr lang="ru-RU" sz="1000" i="1" dirty="0">
                <a:latin typeface="Arial" charset="0"/>
                <a:cs typeface="Arial" charset="0"/>
              </a:rPr>
              <a:t>Единые </a:t>
            </a:r>
            <a:r>
              <a:rPr lang="ru-RU" sz="1000" i="1" dirty="0" smtClean="0">
                <a:latin typeface="Arial" charset="0"/>
                <a:cs typeface="Arial" charset="0"/>
              </a:rPr>
              <a:t>международные </a:t>
            </a:r>
            <a:r>
              <a:rPr lang="ru-RU" sz="1000" i="1" dirty="0">
                <a:latin typeface="Arial" charset="0"/>
                <a:cs typeface="Arial" charset="0"/>
              </a:rPr>
              <a:t>стандарты </a:t>
            </a:r>
            <a:r>
              <a:rPr lang="en-US" sz="1000" i="1" dirty="0">
                <a:latin typeface="Arial" charset="0"/>
                <a:cs typeface="Arial" charset="0"/>
              </a:rPr>
              <a:t>(CIM, </a:t>
            </a:r>
            <a:r>
              <a:rPr lang="ru-RU" sz="1000" i="1" dirty="0">
                <a:latin typeface="Arial" charset="0"/>
                <a:cs typeface="Arial" charset="0"/>
              </a:rPr>
              <a:t>МЭК-61850, МЭК-61968, МЭК-61970 и др.)</a:t>
            </a:r>
            <a:endParaRPr lang="en-US" sz="1000" i="1" dirty="0">
              <a:latin typeface="Arial" charset="0"/>
              <a:cs typeface="Arial" charset="0"/>
            </a:endParaRPr>
          </a:p>
        </p:txBody>
      </p:sp>
      <p:sp>
        <p:nvSpPr>
          <p:cNvPr id="57" name="AutoShape 25"/>
          <p:cNvSpPr>
            <a:spLocks noChangeArrowheads="1"/>
          </p:cNvSpPr>
          <p:nvPr/>
        </p:nvSpPr>
        <p:spPr bwMode="auto">
          <a:xfrm flipV="1">
            <a:off x="304800" y="5822931"/>
            <a:ext cx="5572155" cy="835044"/>
          </a:xfrm>
          <a:custGeom>
            <a:avLst/>
            <a:gdLst>
              <a:gd name="T0" fmla="*/ 0 w 21600"/>
              <a:gd name="T1" fmla="*/ 444756 h 20066"/>
              <a:gd name="T2" fmla="*/ 107785465 w 21600"/>
              <a:gd name="T3" fmla="*/ 30773627 h 20066"/>
              <a:gd name="T4" fmla="*/ 1293037602 w 21600"/>
              <a:gd name="T5" fmla="*/ 30773627 h 20066"/>
              <a:gd name="T6" fmla="*/ 1400822526 w 21600"/>
              <a:gd name="T7" fmla="*/ 0 h 20066"/>
              <a:gd name="T8" fmla="*/ 0 w 21600"/>
              <a:gd name="T9" fmla="*/ 444756 h 200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0066"/>
              <a:gd name="T17" fmla="*/ 21600 w 21600"/>
              <a:gd name="T18" fmla="*/ 20066 h 200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0066">
                <a:moveTo>
                  <a:pt x="0" y="290"/>
                </a:moveTo>
                <a:lnTo>
                  <a:pt x="1662" y="20066"/>
                </a:lnTo>
                <a:lnTo>
                  <a:pt x="19938" y="20066"/>
                </a:lnTo>
                <a:lnTo>
                  <a:pt x="21600" y="0"/>
                </a:lnTo>
                <a:lnTo>
                  <a:pt x="0" y="29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800"/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1233517" y="6037243"/>
            <a:ext cx="3657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Arial" charset="0"/>
                <a:cs typeface="Arial" charset="0"/>
              </a:rPr>
              <a:t>Силовое оборудование</a:t>
            </a:r>
            <a:endParaRPr lang="en-US" sz="1400" b="1" dirty="0">
              <a:latin typeface="Arial" charset="0"/>
              <a:cs typeface="Arial" charset="0"/>
            </a:endParaRPr>
          </a:p>
        </p:txBody>
      </p: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5943600" y="6477000"/>
            <a:ext cx="1500187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6350" indent="-6350" algn="ctr" eaLnBrk="0" hangingPunct="0">
              <a:buClr>
                <a:srgbClr val="002266"/>
              </a:buClr>
            </a:pPr>
            <a:r>
              <a:rPr lang="ru-RU" sz="800" dirty="0">
                <a:latin typeface="Arial" charset="0"/>
                <a:cs typeface="Arial" charset="0"/>
              </a:rPr>
              <a:t>Силовые трансформаторы</a:t>
            </a:r>
            <a:endParaRPr lang="en-US" sz="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3" cstate="print">
            <a:lum bright="89000" contrast="-78000"/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0" y="3048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Предлагаемый способ решения проблемы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148" name="Text Box 17"/>
          <p:cNvSpPr txBox="1">
            <a:spLocks noChangeArrowheads="1"/>
          </p:cNvSpPr>
          <p:nvPr/>
        </p:nvSpPr>
        <p:spPr bwMode="auto">
          <a:xfrm>
            <a:off x="209550" y="1143000"/>
            <a:ext cx="8763000" cy="345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7675">
              <a:spcBef>
                <a:spcPts val="300"/>
              </a:spcBef>
              <a:buFontTx/>
              <a:buAutoNum type="arabicPeriod"/>
            </a:pPr>
            <a:r>
              <a:rPr lang="ru-RU" sz="1300" b="1" dirty="0" smtClean="0"/>
              <a:t>Переход от управления приложениями к управлению данными;</a:t>
            </a:r>
          </a:p>
          <a:p>
            <a:pPr indent="447675">
              <a:spcAft>
                <a:spcPts val="600"/>
              </a:spcAft>
              <a:buFontTx/>
              <a:buAutoNum type="arabicPeriod"/>
            </a:pPr>
            <a:r>
              <a:rPr lang="ru-RU" sz="1300" b="1" dirty="0" smtClean="0"/>
              <a:t>Использование для ведения данных «эталонной» информационной модели</a:t>
            </a:r>
            <a:r>
              <a:rPr lang="ru-RU" sz="1300" dirty="0" smtClean="0"/>
              <a:t>, позволяющей описать энергосистему максимально подробно, что даст возможность:</a:t>
            </a:r>
          </a:p>
          <a:p>
            <a:pPr lvl="1" indent="257175">
              <a:buFont typeface="Arial" charset="0"/>
              <a:buChar char="•"/>
            </a:pPr>
            <a:r>
              <a:rPr lang="ru-RU" sz="1200" dirty="0" smtClean="0"/>
              <a:t>Гарантированно обеспечить прикладные ИС данными необходимого состава (информационные сущности, атрибуты, отношения, топология сети);</a:t>
            </a:r>
          </a:p>
          <a:p>
            <a:pPr lvl="1" indent="257175">
              <a:buFont typeface="Arial" charset="0"/>
              <a:buChar char="•"/>
            </a:pPr>
            <a:r>
              <a:rPr lang="ru-RU" sz="1200" dirty="0" smtClean="0"/>
              <a:t>Добиться целостного описания энергосистемы (объекты учёта будут логически связаны в рамках единой информационной модели на всех уровнях учёта, предусмотренных «эталонной» моделью);</a:t>
            </a:r>
          </a:p>
          <a:p>
            <a:pPr lvl="1" indent="257175">
              <a:buFont typeface="Arial" charset="0"/>
              <a:buChar char="•"/>
            </a:pPr>
            <a:r>
              <a:rPr lang="ru-RU" sz="1200" dirty="0" smtClean="0"/>
              <a:t>Упростить информационный обмен между ИС за счёт унификации обменного «формата».</a:t>
            </a:r>
          </a:p>
          <a:p>
            <a:pPr indent="447675">
              <a:spcBef>
                <a:spcPts val="300"/>
              </a:spcBef>
              <a:buFontTx/>
              <a:buAutoNum type="arabicPeriod"/>
            </a:pPr>
            <a:r>
              <a:rPr lang="ru-RU" sz="1300" b="1" dirty="0" smtClean="0"/>
              <a:t>Централизация ведения мастер-данных и нормативно-справочной информации</a:t>
            </a:r>
            <a:r>
              <a:rPr lang="ru-RU" sz="1300" dirty="0" smtClean="0"/>
              <a:t>, что позволит:</a:t>
            </a:r>
          </a:p>
          <a:p>
            <a:pPr lvl="1" indent="257175">
              <a:buFont typeface="Arial" charset="0"/>
              <a:buChar char="•"/>
            </a:pPr>
            <a:r>
              <a:rPr lang="ru-RU" sz="1200" dirty="0" smtClean="0"/>
              <a:t>Исключить дублирование ввода данных в локальные БД прикладных информационных систем, сократив расходы на услуги подрядных организаций, трудозатраты персонала компании;</a:t>
            </a:r>
          </a:p>
          <a:p>
            <a:pPr lvl="1" indent="257175">
              <a:buFont typeface="Arial" charset="0"/>
              <a:buChar char="•"/>
            </a:pPr>
            <a:r>
              <a:rPr lang="ru-RU" sz="1200" dirty="0" smtClean="0"/>
              <a:t>Обеспечить непротиворечивость данных;</a:t>
            </a:r>
          </a:p>
          <a:p>
            <a:pPr lvl="1" indent="257175">
              <a:buFont typeface="Arial" charset="0"/>
              <a:buChar char="•"/>
            </a:pPr>
            <a:r>
              <a:rPr lang="ru-RU" sz="1200" dirty="0" smtClean="0"/>
              <a:t>Обеспечить возможности анализа и формирования консолидированной отчётности за </a:t>
            </a:r>
            <a:r>
              <a:rPr lang="ru-RU" sz="1200" dirty="0" smtClean="0"/>
              <a:t>ссылочной </a:t>
            </a:r>
            <a:r>
              <a:rPr lang="ru-RU" sz="1200" dirty="0" smtClean="0"/>
              <a:t>целостности данных и единой системы кодирования объектов учёта.</a:t>
            </a:r>
            <a:endParaRPr lang="en-US" sz="1200" b="1" dirty="0" smtClean="0"/>
          </a:p>
          <a:p>
            <a:pPr indent="447675">
              <a:spcAft>
                <a:spcPts val="600"/>
              </a:spcAft>
              <a:buFontTx/>
              <a:buAutoNum type="arabicPeriod"/>
            </a:pPr>
            <a:r>
              <a:rPr lang="ru-RU" sz="1300" b="1" dirty="0" smtClean="0"/>
              <a:t>Разделение </a:t>
            </a:r>
            <a:r>
              <a:rPr lang="ru-RU" sz="1300" b="1" dirty="0"/>
              <a:t>данных, классификаторов и справочников на глобальные</a:t>
            </a:r>
            <a:r>
              <a:rPr lang="ru-RU" sz="1300" dirty="0"/>
              <a:t> (мастер-данные, нормативно-справочная информация), необходимые более чем одной ИС, </a:t>
            </a:r>
            <a:r>
              <a:rPr lang="ru-RU" sz="1300" b="1" dirty="0"/>
              <a:t>и</a:t>
            </a:r>
            <a:r>
              <a:rPr lang="ru-RU" sz="1300" dirty="0"/>
              <a:t> </a:t>
            </a:r>
            <a:r>
              <a:rPr lang="ru-RU" sz="1300" b="1" dirty="0"/>
              <a:t>локальные</a:t>
            </a:r>
            <a:r>
              <a:rPr lang="ru-RU" sz="1300" dirty="0"/>
              <a:t>, используемые только для решения конкретной прикладной задачи; </a:t>
            </a:r>
            <a:endParaRPr lang="en-US" sz="1300" dirty="0"/>
          </a:p>
        </p:txBody>
      </p:sp>
      <p:sp>
        <p:nvSpPr>
          <p:cNvPr id="6" name="Овал 5"/>
          <p:cNvSpPr/>
          <p:nvPr/>
        </p:nvSpPr>
        <p:spPr>
          <a:xfrm>
            <a:off x="3291000" y="4876800"/>
            <a:ext cx="2590800" cy="1600200"/>
          </a:xfrm>
          <a:prstGeom prst="ellipse">
            <a:avLst/>
          </a:prstGeom>
          <a:solidFill>
            <a:srgbClr val="FFD9B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191000" y="5562600"/>
            <a:ext cx="900000" cy="609600"/>
          </a:xfrm>
          <a:prstGeom prst="ellipse">
            <a:avLst/>
          </a:prstGeom>
          <a:solidFill>
            <a:srgbClr val="FFC0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CIM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8000" y="4724400"/>
            <a:ext cx="900000" cy="900000"/>
          </a:xfrm>
          <a:prstGeom prst="ellipse">
            <a:avLst/>
          </a:prstGeom>
          <a:solidFill>
            <a:schemeClr val="accent5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ru-RU" sz="850" b="1" dirty="0" smtClean="0">
                <a:solidFill>
                  <a:srgbClr val="0000FF"/>
                </a:solidFill>
              </a:rPr>
              <a:t>Локальные данные 1</a:t>
            </a:r>
            <a:endParaRPr lang="ru-RU" sz="850" b="1" dirty="0">
              <a:solidFill>
                <a:srgbClr val="0000FF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148000" y="5791200"/>
            <a:ext cx="900000" cy="900000"/>
          </a:xfrm>
          <a:prstGeom prst="ellipse">
            <a:avLst/>
          </a:prstGeom>
          <a:solidFill>
            <a:schemeClr val="accent5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rmAutofit/>
          </a:bodyPr>
          <a:lstStyle/>
          <a:p>
            <a:pPr algn="ctr"/>
            <a:r>
              <a:rPr lang="ru-RU" sz="850" b="1" dirty="0" smtClean="0">
                <a:solidFill>
                  <a:srgbClr val="0000FF"/>
                </a:solidFill>
              </a:rPr>
              <a:t>Локальные данные 3</a:t>
            </a:r>
          </a:p>
        </p:txBody>
      </p:sp>
      <p:sp>
        <p:nvSpPr>
          <p:cNvPr id="14" name="Овал 13"/>
          <p:cNvSpPr/>
          <p:nvPr/>
        </p:nvSpPr>
        <p:spPr>
          <a:xfrm>
            <a:off x="5958000" y="4724400"/>
            <a:ext cx="900000" cy="900000"/>
          </a:xfrm>
          <a:prstGeom prst="ellipse">
            <a:avLst/>
          </a:prstGeom>
          <a:solidFill>
            <a:schemeClr val="accent5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rmAutofit/>
          </a:bodyPr>
          <a:lstStyle/>
          <a:p>
            <a:pPr algn="ctr"/>
            <a:r>
              <a:rPr lang="ru-RU" sz="850" b="1" dirty="0" smtClean="0">
                <a:solidFill>
                  <a:srgbClr val="0000FF"/>
                </a:solidFill>
              </a:rPr>
              <a:t>Локальные данные 4</a:t>
            </a:r>
          </a:p>
        </p:txBody>
      </p:sp>
      <p:sp>
        <p:nvSpPr>
          <p:cNvPr id="15" name="Овал 14"/>
          <p:cNvSpPr/>
          <p:nvPr/>
        </p:nvSpPr>
        <p:spPr>
          <a:xfrm>
            <a:off x="6720000" y="5314950"/>
            <a:ext cx="900000" cy="900000"/>
          </a:xfrm>
          <a:prstGeom prst="ellipse">
            <a:avLst/>
          </a:prstGeom>
          <a:solidFill>
            <a:schemeClr val="accent5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rmAutofit/>
          </a:bodyPr>
          <a:lstStyle/>
          <a:p>
            <a:pPr algn="ctr"/>
            <a:r>
              <a:rPr lang="ru-RU" sz="850" b="1" dirty="0" smtClean="0">
                <a:solidFill>
                  <a:srgbClr val="0000FF"/>
                </a:solidFill>
              </a:rPr>
              <a:t>Локальные данные 5</a:t>
            </a:r>
          </a:p>
        </p:txBody>
      </p:sp>
      <p:sp>
        <p:nvSpPr>
          <p:cNvPr id="16" name="Овал 15"/>
          <p:cNvSpPr/>
          <p:nvPr/>
        </p:nvSpPr>
        <p:spPr>
          <a:xfrm>
            <a:off x="5962875" y="5853225"/>
            <a:ext cx="900000" cy="900000"/>
          </a:xfrm>
          <a:prstGeom prst="ellipse">
            <a:avLst/>
          </a:prstGeom>
          <a:solidFill>
            <a:schemeClr val="accent5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rmAutofit/>
          </a:bodyPr>
          <a:lstStyle/>
          <a:p>
            <a:pPr algn="ctr"/>
            <a:r>
              <a:rPr lang="ru-RU" sz="850" b="1" dirty="0" smtClean="0">
                <a:solidFill>
                  <a:srgbClr val="0000FF"/>
                </a:solidFill>
              </a:rPr>
              <a:t>Локальные данные </a:t>
            </a:r>
            <a:r>
              <a:rPr lang="en-US" sz="850" b="1" dirty="0" smtClean="0">
                <a:solidFill>
                  <a:srgbClr val="0000FF"/>
                </a:solidFill>
              </a:rPr>
              <a:t>N</a:t>
            </a:r>
            <a:endParaRPr lang="ru-RU" sz="850" b="1" dirty="0" smtClean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6704" y="5209401"/>
            <a:ext cx="1763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Глобальные данные</a:t>
            </a:r>
            <a:endParaRPr lang="ru-RU" sz="1200" b="1" dirty="0"/>
          </a:p>
        </p:txBody>
      </p:sp>
      <p:cxnSp>
        <p:nvCxnSpPr>
          <p:cNvPr id="19" name="Прямая со стрелкой 18"/>
          <p:cNvCxnSpPr>
            <a:stCxn id="8" idx="5"/>
            <a:endCxn id="6" idx="2"/>
          </p:cNvCxnSpPr>
          <p:nvPr/>
        </p:nvCxnSpPr>
        <p:spPr>
          <a:xfrm rot="16200000" flipH="1">
            <a:off x="3011448" y="5397348"/>
            <a:ext cx="184302" cy="374802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3" idx="7"/>
            <a:endCxn id="6" idx="2"/>
          </p:cNvCxnSpPr>
          <p:nvPr/>
        </p:nvCxnSpPr>
        <p:spPr>
          <a:xfrm rot="5400000" flipH="1" flipV="1">
            <a:off x="2980548" y="5612550"/>
            <a:ext cx="246102" cy="374802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6"/>
            <a:endCxn id="14" idx="3"/>
          </p:cNvCxnSpPr>
          <p:nvPr/>
        </p:nvCxnSpPr>
        <p:spPr>
          <a:xfrm flipV="1">
            <a:off x="5881800" y="5492598"/>
            <a:ext cx="208002" cy="184302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6"/>
            <a:endCxn id="15" idx="2"/>
          </p:cNvCxnSpPr>
          <p:nvPr/>
        </p:nvCxnSpPr>
        <p:spPr>
          <a:xfrm>
            <a:off x="5881800" y="5676900"/>
            <a:ext cx="838200" cy="8805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6" idx="6"/>
            <a:endCxn id="16" idx="1"/>
          </p:cNvCxnSpPr>
          <p:nvPr/>
        </p:nvCxnSpPr>
        <p:spPr>
          <a:xfrm>
            <a:off x="5881800" y="5676900"/>
            <a:ext cx="212877" cy="308127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1295400" y="5257800"/>
            <a:ext cx="900000" cy="900000"/>
          </a:xfrm>
          <a:prstGeom prst="ellipse">
            <a:avLst/>
          </a:prstGeom>
          <a:solidFill>
            <a:schemeClr val="accent5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rmAutofit/>
          </a:bodyPr>
          <a:lstStyle/>
          <a:p>
            <a:pPr algn="ctr"/>
            <a:r>
              <a:rPr lang="ru-RU" sz="850" b="1" dirty="0" smtClean="0">
                <a:solidFill>
                  <a:srgbClr val="0000FF"/>
                </a:solidFill>
              </a:rPr>
              <a:t>Локальные данные 2</a:t>
            </a:r>
            <a:endParaRPr lang="ru-RU" sz="850" b="1" dirty="0">
              <a:solidFill>
                <a:srgbClr val="0000FF"/>
              </a:solidFill>
            </a:endParaRPr>
          </a:p>
        </p:txBody>
      </p:sp>
      <p:cxnSp>
        <p:nvCxnSpPr>
          <p:cNvPr id="39" name="Прямая со стрелкой 38"/>
          <p:cNvCxnSpPr>
            <a:stCxn id="38" idx="6"/>
            <a:endCxn id="6" idx="2"/>
          </p:cNvCxnSpPr>
          <p:nvPr/>
        </p:nvCxnSpPr>
        <p:spPr>
          <a:xfrm flipV="1">
            <a:off x="2195400" y="5676900"/>
            <a:ext cx="1095600" cy="3090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8200" y="4953000"/>
            <a:ext cx="1066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расширения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067050" y="4714875"/>
            <a:ext cx="1066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расширения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34200" y="4876800"/>
            <a:ext cx="1066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расширения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3210</TotalTime>
  <Words>3080</Words>
  <Application>Microsoft Office PowerPoint</Application>
  <PresentationFormat>Экран (4:3)</PresentationFormat>
  <Paragraphs>501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Оформление по умолчанию</vt:lpstr>
      <vt:lpstr>CorelDRAW</vt:lpstr>
      <vt:lpstr>Visio</vt:lpstr>
      <vt:lpstr>Bitmap Image</vt:lpstr>
      <vt:lpstr> Модель управления данными электросетевой компании   Марченков Дмитрий Валерьевич  Директор департамента ИТ ОАО «МОЭСК»  </vt:lpstr>
      <vt:lpstr>Структура бизнес-задач электросетевой компании</vt:lpstr>
      <vt:lpstr>Слайд 3</vt:lpstr>
      <vt:lpstr>Слайд 4</vt:lpstr>
      <vt:lpstr>Пример потока данных в КИСУ сетевой компании</vt:lpstr>
      <vt:lpstr>Отдельно про Smart Grid</vt:lpstr>
      <vt:lpstr>Интеграция АСТУ и КИСУ</vt:lpstr>
      <vt:lpstr>Целевая модель</vt:lpstr>
      <vt:lpstr>Слайд 9</vt:lpstr>
      <vt:lpstr>Слайд 10</vt:lpstr>
      <vt:lpstr>Связь CIM с другими стандартами  в электроэнергетике и смежных отраслях</vt:lpstr>
      <vt:lpstr>Слайд 12</vt:lpstr>
      <vt:lpstr>Слайд 13</vt:lpstr>
      <vt:lpstr>Слайд 14</vt:lpstr>
      <vt:lpstr>Слайд 15</vt:lpstr>
      <vt:lpstr>Слайд 16</vt:lpstr>
      <vt:lpstr>Слайд 17</vt:lpstr>
      <vt:lpstr>Определение Интеллектуальной сети  (Smart Grid)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Белов Тимур Владимирович</cp:lastModifiedBy>
  <cp:revision>718</cp:revision>
  <cp:lastPrinted>1601-01-01T00:00:00Z</cp:lastPrinted>
  <dcterms:created xsi:type="dcterms:W3CDTF">1601-01-01T00:00:00Z</dcterms:created>
  <dcterms:modified xsi:type="dcterms:W3CDTF">2011-04-03T20:49:25Z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