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5" r:id="rId1"/>
  </p:sldMasterIdLst>
  <p:notesMasterIdLst>
    <p:notesMasterId r:id="rId23"/>
  </p:notesMasterIdLst>
  <p:handoutMasterIdLst>
    <p:handoutMasterId r:id="rId24"/>
  </p:handoutMasterIdLst>
  <p:sldIdLst>
    <p:sldId id="620" r:id="rId2"/>
    <p:sldId id="696" r:id="rId3"/>
    <p:sldId id="678" r:id="rId4"/>
    <p:sldId id="661" r:id="rId5"/>
    <p:sldId id="694" r:id="rId6"/>
    <p:sldId id="652" r:id="rId7"/>
    <p:sldId id="675" r:id="rId8"/>
    <p:sldId id="684" r:id="rId9"/>
    <p:sldId id="688" r:id="rId10"/>
    <p:sldId id="695" r:id="rId11"/>
    <p:sldId id="693" r:id="rId12"/>
    <p:sldId id="636" r:id="rId13"/>
    <p:sldId id="674" r:id="rId14"/>
    <p:sldId id="703" r:id="rId15"/>
    <p:sldId id="691" r:id="rId16"/>
    <p:sldId id="692" r:id="rId17"/>
    <p:sldId id="699" r:id="rId18"/>
    <p:sldId id="700" r:id="rId19"/>
    <p:sldId id="702" r:id="rId20"/>
    <p:sldId id="689" r:id="rId21"/>
    <p:sldId id="293" r:id="rId22"/>
  </p:sldIdLst>
  <p:sldSz cx="12192000" cy="6858000"/>
  <p:notesSz cx="6858000" cy="9144000"/>
  <p:embeddedFontLst>
    <p:embeddedFont>
      <p:font typeface="Kaspersky Meduim" panose="020B0604020202020204" charset="0"/>
      <p:regular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Museo Sans Cyrl 300" panose="02000000000000000000" charset="-52"/>
      <p:regular r:id="rId28"/>
      <p:italic r:id="rId29"/>
    </p:embeddedFont>
    <p:embeddedFont>
      <p:font typeface="Segoe UI" panose="020B0502040204020203" pitchFamily="34" charset="0"/>
      <p:regular r:id="rId30"/>
      <p:bold r:id="rId31"/>
      <p:italic r:id="rId32"/>
      <p:boldItalic r:id="rId33"/>
    </p:embeddedFont>
    <p:embeddedFont>
      <p:font typeface="Segoe UI Semibold" panose="020B0702040204020203" pitchFamily="34" charset="0"/>
      <p:bold r:id="rId34"/>
      <p:boldItalic r:id="rId35"/>
    </p:embeddedFont>
    <p:embeddedFont>
      <p:font typeface="Kaspersky Regular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4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D"/>
    <a:srgbClr val="E50E63"/>
    <a:srgbClr val="00A88E"/>
    <a:srgbClr val="009F87"/>
    <a:srgbClr val="00C0A8"/>
    <a:srgbClr val="27B7FF"/>
    <a:srgbClr val="7F7F7F"/>
    <a:srgbClr val="434343"/>
    <a:srgbClr val="00000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61" autoAdjust="0"/>
    <p:restoredTop sz="94007" autoAdjust="0"/>
  </p:normalViewPr>
  <p:slideViewPr>
    <p:cSldViewPr snapToGrid="0">
      <p:cViewPr varScale="1">
        <p:scale>
          <a:sx n="109" d="100"/>
          <a:sy n="109" d="100"/>
        </p:scale>
        <p:origin x="450" y="114"/>
      </p:cViewPr>
      <p:guideLst>
        <p:guide orient="horz" pos="284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47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706A07-9A50-478D-992F-29BA7F756BB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86AF35F0-ACA1-4AE2-AC1A-17E544E1FC8C}">
      <dgm:prSet/>
      <dgm:spPr/>
      <dgm:t>
        <a:bodyPr/>
        <a:lstStyle/>
        <a:p>
          <a:r>
            <a:rPr lang="ru-RU"/>
            <a:t>11</a:t>
          </a:r>
        </a:p>
      </dgm:t>
    </dgm:pt>
    <dgm:pt modelId="{625376CB-FAA2-4BC2-B91B-E22375DD3D83}" type="parTrans" cxnId="{8B1E4C7A-D4FE-48E4-8F6C-9C6AFBEDC65E}">
      <dgm:prSet/>
      <dgm:spPr/>
      <dgm:t>
        <a:bodyPr/>
        <a:lstStyle/>
        <a:p>
          <a:endParaRPr lang="ru-RU"/>
        </a:p>
      </dgm:t>
    </dgm:pt>
    <dgm:pt modelId="{FC9FEEA6-FFE9-4945-BBFA-5F8411FA5097}" type="sibTrans" cxnId="{8B1E4C7A-D4FE-48E4-8F6C-9C6AFBEDC65E}">
      <dgm:prSet/>
      <dgm:spPr/>
      <dgm:t>
        <a:bodyPr/>
        <a:lstStyle/>
        <a:p>
          <a:endParaRPr lang="ru-RU"/>
        </a:p>
      </dgm:t>
    </dgm:pt>
    <dgm:pt modelId="{194FDEA4-8085-4FA6-899C-DB1C2DCB4F53}" type="pres">
      <dgm:prSet presAssocID="{23706A07-9A50-478D-992F-29BA7F756BB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44F4898-0C97-490C-806D-D99103B2C211}" type="pres">
      <dgm:prSet presAssocID="{86AF35F0-ACA1-4AE2-AC1A-17E544E1FC8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1E4C7A-D4FE-48E4-8F6C-9C6AFBEDC65E}" srcId="{23706A07-9A50-478D-992F-29BA7F756BB6}" destId="{86AF35F0-ACA1-4AE2-AC1A-17E544E1FC8C}" srcOrd="0" destOrd="0" parTransId="{625376CB-FAA2-4BC2-B91B-E22375DD3D83}" sibTransId="{FC9FEEA6-FFE9-4945-BBFA-5F8411FA5097}"/>
    <dgm:cxn modelId="{3DA38682-AA26-4184-AED9-BC832009D3BF}" type="presOf" srcId="{23706A07-9A50-478D-992F-29BA7F756BB6}" destId="{194FDEA4-8085-4FA6-899C-DB1C2DCB4F53}" srcOrd="0" destOrd="0" presId="urn:microsoft.com/office/officeart/2005/8/layout/vList2"/>
    <dgm:cxn modelId="{D328704F-16AC-44D2-978A-372C4BD5A803}" type="presOf" srcId="{86AF35F0-ACA1-4AE2-AC1A-17E544E1FC8C}" destId="{444F4898-0C97-490C-806D-D99103B2C211}" srcOrd="0" destOrd="0" presId="urn:microsoft.com/office/officeart/2005/8/layout/vList2"/>
    <dgm:cxn modelId="{A1709D25-6E0B-47BF-A88B-2E00FD5CF793}" type="presParOf" srcId="{194FDEA4-8085-4FA6-899C-DB1C2DCB4F53}" destId="{444F4898-0C97-490C-806D-D99103B2C21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C3AF1-2BE6-424F-82FD-CD02B6AE8719}" type="datetimeFigureOut">
              <a:rPr lang="ru-RU" smtClean="0"/>
              <a:t>07.11.2019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348BF-4525-4372-A1AD-7298A5D6D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0769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A1FAE-67AF-4463-AA11-5BD6C6D0C614}" type="datetimeFigureOut">
              <a:rPr lang="ru-RU" smtClean="0"/>
              <a:t>07.11.2019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C441E-C369-41FC-8579-0B38C9470C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003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Museo Sans Cyrl 300"/>
              <a:cs typeface="Museo Sans Cyrl 300"/>
            </a:endParaRPr>
          </a:p>
        </p:txBody>
      </p:sp>
    </p:spTree>
    <p:extLst>
      <p:ext uri="{BB962C8B-B14F-4D97-AF65-F5344CB8AC3E}">
        <p14:creationId xmlns:p14="http://schemas.microsoft.com/office/powerpoint/2010/main" val="2045050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>
                <a:latin typeface="Times New Roman" panose="02020603050405020304" pitchFamily="18" charset="0"/>
              </a:rPr>
              <a:t>При разработке решения для защиты технологических сетей компанией Открытые Технологии совместно с сотрудниками Красноярской ГЭС сделан акцент на обеспечении непрерывности технологических процессов. В основе подхода лежит многолетний опыт в области эксплуатации профильных систем СДТУ, кибербезопасности и, как следствие, глубокое понимание природы уязвимостей информационных систем.</a:t>
            </a:r>
          </a:p>
          <a:p>
            <a:endParaRPr lang="ru-RU" altLang="ru-RU" smtClean="0">
              <a:latin typeface="Times New Roman" panose="02020603050405020304" pitchFamily="18" charset="0"/>
            </a:endParaRPr>
          </a:p>
          <a:p>
            <a:r>
              <a:rPr lang="ru-RU" altLang="ru-RU" smtClean="0">
                <a:latin typeface="Times New Roman" panose="02020603050405020304" pitchFamily="18" charset="0"/>
              </a:rPr>
              <a:t>Для организации защиты критически важного оборудования СДТУ, учитывая наличие прямых каналов связи с вышестоящими диспетчерскими организациями использовался комплексный подход, включающий создание двух рубежей защиты:</a:t>
            </a:r>
          </a:p>
          <a:p>
            <a:r>
              <a:rPr lang="ru-RU" altLang="ru-RU" smtClean="0">
                <a:latin typeface="Times New Roman" panose="02020603050405020304" pitchFamily="18" charset="0"/>
              </a:rPr>
              <a:t>1. Защита периметра технологической сети; </a:t>
            </a:r>
          </a:p>
          <a:p>
            <a:r>
              <a:rPr lang="ru-RU" altLang="ru-RU" smtClean="0">
                <a:latin typeface="Times New Roman" panose="02020603050405020304" pitchFamily="18" charset="0"/>
              </a:rPr>
              <a:t>2. Защита внутри сети от сложных целевых атак, использующих неизвестные типы уязвимостей и вирусного ПО, приникшего в обход первого рубежа защиты (например, на </a:t>
            </a:r>
            <a:r>
              <a:rPr lang="en-US" altLang="ru-RU" smtClean="0">
                <a:latin typeface="Times New Roman" panose="02020603050405020304" pitchFamily="18" charset="0"/>
              </a:rPr>
              <a:t>USB</a:t>
            </a:r>
            <a:r>
              <a:rPr lang="ru-RU" altLang="ru-RU" smtClean="0">
                <a:latin typeface="Times New Roman" panose="02020603050405020304" pitchFamily="18" charset="0"/>
              </a:rPr>
              <a:t>-носителе подрядчика)</a:t>
            </a:r>
            <a:endParaRPr lang="ru-RU" alt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68BB7E5-2BAA-4C8B-B567-795C2A66335E}" type="slidenum">
              <a:rPr lang="ru-RU" altLang="ru-RU"/>
              <a:pPr/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2485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4C441E-C369-41FC-8579-0B38C9470C8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835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C8B83-00B2-4C24-81D2-A2BC134D71E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851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5794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cs typeface="Arial" panose="020B0604020202020204" pitchFamily="34" charset="0"/>
              </a:rPr>
              <a:t>MLAD</a:t>
            </a:r>
            <a:r>
              <a:rPr lang="ru-RU" b="1" dirty="0" smtClean="0">
                <a:cs typeface="Arial" panose="020B0604020202020204" pitchFamily="34" charset="0"/>
              </a:rPr>
              <a:t>:</a:t>
            </a:r>
          </a:p>
          <a:p>
            <a:pPr marL="317481" indent="-317481">
              <a:buFont typeface="Wingdings" panose="05000000000000000000" pitchFamily="2" charset="2"/>
              <a:buChar char="ü"/>
            </a:pPr>
            <a:r>
              <a:rPr lang="ru-RU" dirty="0" smtClean="0">
                <a:cs typeface="Arial" panose="020B0604020202020204" pitchFamily="34" charset="0"/>
              </a:rPr>
              <a:t>Непрерывно строит прогнозные значения телеметрии процессов</a:t>
            </a:r>
          </a:p>
          <a:p>
            <a:pPr marL="317481" indent="-317481">
              <a:buFont typeface="Wingdings" panose="05000000000000000000" pitchFamily="2" charset="2"/>
              <a:buChar char="ü"/>
            </a:pPr>
            <a:r>
              <a:rPr lang="ru-RU" dirty="0" smtClean="0">
                <a:cs typeface="Arial" panose="020B0604020202020204" pitchFamily="34" charset="0"/>
              </a:rPr>
              <a:t>Непрерывно сравнивает прогноз с реальными значениями</a:t>
            </a:r>
          </a:p>
          <a:p>
            <a:pPr marL="317481" indent="-317481">
              <a:buFont typeface="Wingdings" panose="05000000000000000000" pitchFamily="2" charset="2"/>
              <a:buChar char="ü"/>
            </a:pPr>
            <a:r>
              <a:rPr lang="ru-RU" dirty="0" smtClean="0">
                <a:cs typeface="Arial" panose="020B0604020202020204" pitchFamily="34" charset="0"/>
              </a:rPr>
              <a:t>Непрерывно осуществляет мониторинг ошибки прогноза</a:t>
            </a:r>
          </a:p>
          <a:p>
            <a:pPr marL="317481" indent="-317481">
              <a:buFont typeface="Wingdings" panose="05000000000000000000" pitchFamily="2" charset="2"/>
              <a:buChar char="ü"/>
            </a:pPr>
            <a:r>
              <a:rPr lang="ru-RU" dirty="0" smtClean="0">
                <a:cs typeface="Arial" panose="020B0604020202020204" pitchFamily="34" charset="0"/>
              </a:rPr>
              <a:t>Автоматически интерпретирует найденные аномалии</a:t>
            </a:r>
          </a:p>
          <a:p>
            <a:pPr marL="317481" indent="-317481">
              <a:buFont typeface="Wingdings" panose="05000000000000000000" pitchFamily="2" charset="2"/>
              <a:buChar char="ü"/>
            </a:pPr>
            <a:r>
              <a:rPr lang="ru-RU" dirty="0" smtClean="0">
                <a:cs typeface="Arial" panose="020B0604020202020204" pitchFamily="34" charset="0"/>
              </a:rPr>
              <a:t>Имеет возможность до-обучаться на новых данных</a:t>
            </a:r>
          </a:p>
          <a:p>
            <a:pPr marR="184777" algn="just"/>
            <a:endParaRPr lang="en-GB" sz="1200" dirty="0">
              <a:latin typeface="Museo Sans 500" panose="02000000000000000000" pitchFamily="5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3418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cs typeface="Arial" panose="020B0604020202020204" pitchFamily="34" charset="0"/>
              </a:rPr>
              <a:t>MLAD</a:t>
            </a:r>
            <a:r>
              <a:rPr lang="ru-RU" b="1" dirty="0" smtClean="0">
                <a:cs typeface="Arial" panose="020B0604020202020204" pitchFamily="34" charset="0"/>
              </a:rPr>
              <a:t>:</a:t>
            </a:r>
          </a:p>
          <a:p>
            <a:pPr marL="317481" indent="-317481">
              <a:buFont typeface="Wingdings" panose="05000000000000000000" pitchFamily="2" charset="2"/>
              <a:buChar char="ü"/>
            </a:pPr>
            <a:r>
              <a:rPr lang="ru-RU" dirty="0" smtClean="0">
                <a:cs typeface="Arial" panose="020B0604020202020204" pitchFamily="34" charset="0"/>
              </a:rPr>
              <a:t>Непрерывно строит прогнозные значения телеметрии процессов</a:t>
            </a:r>
          </a:p>
          <a:p>
            <a:pPr marL="317481" indent="-317481">
              <a:buFont typeface="Wingdings" panose="05000000000000000000" pitchFamily="2" charset="2"/>
              <a:buChar char="ü"/>
            </a:pPr>
            <a:r>
              <a:rPr lang="ru-RU" dirty="0" smtClean="0">
                <a:cs typeface="Arial" panose="020B0604020202020204" pitchFamily="34" charset="0"/>
              </a:rPr>
              <a:t>Непрерывно сравнивает прогноз с реальными значениями</a:t>
            </a:r>
          </a:p>
          <a:p>
            <a:pPr marL="317481" indent="-317481">
              <a:buFont typeface="Wingdings" panose="05000000000000000000" pitchFamily="2" charset="2"/>
              <a:buChar char="ü"/>
            </a:pPr>
            <a:r>
              <a:rPr lang="ru-RU" dirty="0" smtClean="0">
                <a:cs typeface="Arial" panose="020B0604020202020204" pitchFamily="34" charset="0"/>
              </a:rPr>
              <a:t>Непрерывно осуществляет мониторинг ошибки прогноза</a:t>
            </a:r>
          </a:p>
          <a:p>
            <a:pPr marL="317481" indent="-317481">
              <a:buFont typeface="Wingdings" panose="05000000000000000000" pitchFamily="2" charset="2"/>
              <a:buChar char="ü"/>
            </a:pPr>
            <a:r>
              <a:rPr lang="ru-RU" dirty="0" smtClean="0">
                <a:cs typeface="Arial" panose="020B0604020202020204" pitchFamily="34" charset="0"/>
              </a:rPr>
              <a:t>Автоматически интерпретирует найденные аномалии</a:t>
            </a:r>
          </a:p>
          <a:p>
            <a:pPr marL="317481" indent="-317481">
              <a:buFont typeface="Wingdings" panose="05000000000000000000" pitchFamily="2" charset="2"/>
              <a:buChar char="ü"/>
            </a:pPr>
            <a:r>
              <a:rPr lang="ru-RU" dirty="0" smtClean="0">
                <a:cs typeface="Arial" panose="020B0604020202020204" pitchFamily="34" charset="0"/>
              </a:rPr>
              <a:t>Имеет возможность до-обучаться на новых данных</a:t>
            </a:r>
          </a:p>
          <a:p>
            <a:pPr marR="184777" algn="just"/>
            <a:endParaRPr lang="en-GB" sz="1200" dirty="0">
              <a:latin typeface="Museo Sans 500" panose="02000000000000000000" pitchFamily="5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035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Реагирование на инциденты для промышленных систем автоматизации отлично от корпоративных систем. Для создания возможности определения </a:t>
            </a:r>
            <a:r>
              <a:rPr 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киберинцидента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и реагирования на него требуются специализированные знания и кадры. Ввиду большого количества разных решений автоматизации и архитектуры удаленного доступа - существует необходимость поддержания специализации по разным решениям и региональному присутствию при невозможности оперативного доступа к объекту.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Важной частью работ по разработке и реализации стратегии по кибербезопасности является проведение испытаний (учений) по симуляции </a:t>
            </a:r>
            <a:r>
              <a:rPr 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киберинцидентов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с привлечением руководства компании с целью оценки существующих угроз кибербезопасности и стратегии обнаружения и предотвращения </a:t>
            </a:r>
            <a:r>
              <a:rPr 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кибератак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 Вовлечение топ-менеджеров в проблематику кибербезопасности позволяет наглядно продемонстрировать связь бизнес процессов и </a:t>
            </a:r>
            <a:r>
              <a:rPr 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киберугроз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 Задачи по развитию кибербезопасности компании сформулированные в рамках учений всегда отражают самые приоритетные для бизнеса пробелы в </a:t>
            </a:r>
            <a:r>
              <a:rPr 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киберзащите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и подчеркивают важность задач поставленных руководителями компании.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endParaRPr lang="ru-RU" sz="1600" dirty="0">
              <a:effectLst/>
              <a:latin typeface="Noto Sans Symbols"/>
              <a:ea typeface="Noto Sans Symbols"/>
              <a:cs typeface="Noto Sans Symbol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Honeywell Internal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FC6C9-3F2A-4303-AD26-6D1FDF078F5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26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Информационные инфраструктуры и их компоненты не являются статичными и неизменными. Постоянно развиваются и техники злоумышленников. Для обеспечения максимальной устойчивости к </a:t>
            </a:r>
            <a:r>
              <a:rPr 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кибератакам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требуется разработать и внедрить рекуррентные процессы исследований ПО и оборудования на уязвимости, внешних и внутренних тестирований на проникновение корпоративных и промышленных сетей передачи данных, оценки цепочки поставщиков на соответствие заданным требованиям.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endParaRPr lang="ru-RU" sz="1600" dirty="0">
              <a:effectLst/>
              <a:latin typeface="Noto Sans Symbols"/>
              <a:ea typeface="Noto Sans Symbols"/>
              <a:cs typeface="Noto Sans Symbol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Honeywell Internal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FC6C9-3F2A-4303-AD26-6D1FDF078F5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863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Помимо готовых решений, технологии «Лаборатории Касперского» также доступны и в формате модулей и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SDK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встраиваемых в продукты технологических партнеров. Данная модель сотрудничества позволяет максимально учитывать отраслевую специфику, решая задачи по обнаружению и предотвращению </a:t>
            </a:r>
            <a:r>
              <a:rPr 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киберугроз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совместно с разработчиками различных ПТК – от контроллеров и сетевого оборудования до верхне-уровневого ПО, решающего прикладные задачи. Доступны не только детектирующие технологии, но также и технологии «Лаборатории Касперского» в области машинного обучения и предиктивной аналитики, «интернета вещей».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endParaRPr lang="ru-RU" sz="1600" dirty="0">
              <a:effectLst/>
              <a:latin typeface="Noto Sans Symbols"/>
              <a:ea typeface="Noto Sans Symbols"/>
              <a:cs typeface="Noto Sans Symbol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Honeywell Internal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FC6C9-3F2A-4303-AD26-6D1FDF078F5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086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Kaspersky</a:t>
            </a:r>
            <a:r>
              <a:rPr lang="en-US" baseline="0" dirty="0" smtClean="0"/>
              <a:t> </a:t>
            </a:r>
            <a:r>
              <a:rPr lang="ru-RU" baseline="0" dirty="0" smtClean="0"/>
              <a:t>сегодня: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1200" b="1" dirty="0" smtClean="0">
                <a:solidFill>
                  <a:srgbClr val="009F87"/>
                </a:solidFill>
                <a:latin typeface="Noto Sans Symbols"/>
                <a:ea typeface="Noto Sans Symbols"/>
                <a:cs typeface="Noto Sans Symbols"/>
              </a:rPr>
              <a:t>Технические и сервисные решения по информационной безопасности от «поля» до «облаков</a:t>
            </a:r>
            <a:r>
              <a:rPr lang="ru-RU" sz="1200" dirty="0" smtClean="0">
                <a:solidFill>
                  <a:srgbClr val="009F87"/>
                </a:solidFill>
                <a:latin typeface="Noto Sans Symbols"/>
                <a:ea typeface="Noto Sans Symbols"/>
                <a:cs typeface="Noto Sans Symbols"/>
              </a:rPr>
              <a:t>»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1200" b="1" dirty="0" smtClean="0">
                <a:solidFill>
                  <a:srgbClr val="009F87"/>
                </a:solidFill>
                <a:latin typeface="Noto Sans Symbols"/>
                <a:ea typeface="Noto Sans Symbols"/>
                <a:cs typeface="Noto Sans Symbols"/>
              </a:rPr>
              <a:t>Интегрируемые и легко масштабируемые решения</a:t>
            </a:r>
            <a:endParaRPr lang="ru-RU" sz="1200" dirty="0" smtClean="0">
              <a:solidFill>
                <a:srgbClr val="009F87"/>
              </a:solidFill>
              <a:latin typeface="Noto Sans Symbols"/>
              <a:ea typeface="Noto Sans Symbols"/>
              <a:cs typeface="Noto Sans Symbols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1200" b="1" dirty="0" smtClean="0">
                <a:solidFill>
                  <a:srgbClr val="009F87"/>
                </a:solidFill>
                <a:latin typeface="Noto Sans Symbols"/>
                <a:ea typeface="Noto Sans Symbols"/>
                <a:cs typeface="Noto Sans Symbols"/>
              </a:rPr>
              <a:t>Доверенный поставщик решений со стажем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4C441E-C369-41FC-8579-0B38C9470C8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444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1. Рациональное управление </a:t>
            </a:r>
          </a:p>
          <a:p>
            <a:r>
              <a:rPr lang="ru-RU" dirty="0" smtClean="0"/>
              <a:t>Проект: реализация пилотного проекта «Системы рационального управления составом агрегатов (РУСА)» </a:t>
            </a:r>
          </a:p>
          <a:p>
            <a:endParaRPr lang="ru-RU" dirty="0" smtClean="0"/>
          </a:p>
          <a:p>
            <a:r>
              <a:rPr lang="ru-RU" dirty="0" smtClean="0"/>
              <a:t>2. Цифровой диспетчер </a:t>
            </a:r>
          </a:p>
          <a:p>
            <a:r>
              <a:rPr lang="ru-RU" dirty="0" smtClean="0"/>
              <a:t>Проект: организация подключения системы доведения плановых диспетчерских графиков до системы группового регулирования активной мощности ГЭС ПАО «</a:t>
            </a:r>
            <a:r>
              <a:rPr lang="ru-RU" dirty="0" err="1" smtClean="0"/>
              <a:t>РусГидро</a:t>
            </a:r>
            <a:r>
              <a:rPr lang="ru-RU" dirty="0" smtClean="0"/>
              <a:t>» </a:t>
            </a:r>
          </a:p>
          <a:p>
            <a:endParaRPr lang="ru-RU" dirty="0" smtClean="0"/>
          </a:p>
          <a:p>
            <a:r>
              <a:rPr lang="ru-RU" dirty="0" smtClean="0"/>
              <a:t>3. Дистанционно, быстро и безопасно </a:t>
            </a:r>
          </a:p>
          <a:p>
            <a:r>
              <a:rPr lang="ru-RU" dirty="0" smtClean="0"/>
              <a:t>Проект: реализация дистанционного управления на распределительных устройствах  нового поколения </a:t>
            </a:r>
          </a:p>
          <a:p>
            <a:endParaRPr lang="ru-RU" dirty="0" smtClean="0"/>
          </a:p>
          <a:p>
            <a:r>
              <a:rPr lang="ru-RU" dirty="0" smtClean="0"/>
              <a:t>4. Информационный контейнер </a:t>
            </a:r>
          </a:p>
          <a:p>
            <a:r>
              <a:rPr lang="ru-RU" dirty="0" smtClean="0"/>
              <a:t>Проект: создание информационной системы поддержки деятельности Ситуационно-аналитического Центра 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5. Цифровой двойник </a:t>
            </a:r>
          </a:p>
          <a:p>
            <a:r>
              <a:rPr lang="ru-RU" dirty="0" smtClean="0"/>
              <a:t>Проект: внедрение «цифровых двойников» станций </a:t>
            </a:r>
          </a:p>
          <a:p>
            <a:endParaRPr lang="ru-RU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Honeywell Internal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7FC6C9-3F2A-4303-AD26-6D1FDF078F5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08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C8B83-00B2-4C24-81D2-A2BC134D71E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446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C8B83-00B2-4C24-81D2-A2BC134D71E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130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000" b="1" kern="0" dirty="0" smtClean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C8B83-00B2-4C24-81D2-A2BC134D71E9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98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163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Всего в первом полугодии 2019 года продукты «Лаборатории Касперского» сработали на 41,6% компьютеров АСУ в энергетике. Было заблокировано множество обычных (не предназначенных для АСУ ТП) вредоносных программ.</a:t>
            </a:r>
          </a:p>
          <a:p>
            <a:endParaRPr lang="ru-RU" dirty="0" smtClean="0"/>
          </a:p>
          <a:p>
            <a:r>
              <a:rPr lang="ru-RU" dirty="0" smtClean="0"/>
              <a:t>Среди них особую опасность представляют </a:t>
            </a:r>
            <a:r>
              <a:rPr lang="ru-RU" dirty="0" err="1" smtClean="0"/>
              <a:t>майнеры</a:t>
            </a:r>
            <a:r>
              <a:rPr lang="ru-RU" dirty="0" smtClean="0"/>
              <a:t> (2,9%), черви (7,1%) и различные многофункциональные шпионские программы (3,7%), заражение которыми может оказать негативное влияние на доступность и целостность АСУ ТП и систем технологической сети.</a:t>
            </a:r>
          </a:p>
          <a:p>
            <a:endParaRPr lang="ru-RU" dirty="0" smtClean="0"/>
          </a:p>
          <a:p>
            <a:r>
              <a:rPr lang="ru-RU" dirty="0" smtClean="0"/>
              <a:t>Несмотря на то, что заблокированное на исследуемых компьютерах вредоносное ПО не является специфичным для АСУ, его опасность не следует недооценивать.</a:t>
            </a:r>
          </a:p>
          <a:p>
            <a:endParaRPr lang="ru-RU" dirty="0" smtClean="0"/>
          </a:p>
          <a:p>
            <a:r>
              <a:rPr lang="ru-RU" dirty="0" smtClean="0"/>
              <a:t>Такое ПО способно:</a:t>
            </a:r>
          </a:p>
          <a:p>
            <a:endParaRPr lang="ru-RU" dirty="0" smtClean="0"/>
          </a:p>
          <a:p>
            <a:r>
              <a:rPr lang="ru-RU" dirty="0" smtClean="0"/>
              <a:t>похищать конфиденциальную информацию, включая информацию, которую можно потенциально использовать для дальнейшего развития атаки в нужном злоумышленникам направлении</a:t>
            </a:r>
          </a:p>
          <a:p>
            <a:r>
              <a:rPr lang="ru-RU" dirty="0" smtClean="0"/>
              <a:t>загружать и выполнять произвольное вредоносное ПО – по желанию злоумышленников</a:t>
            </a:r>
          </a:p>
          <a:p>
            <a:r>
              <a:rPr lang="ru-RU" dirty="0" smtClean="0"/>
              <a:t>предоставлять злоумышленникам возможность удаленного управления зараженным компьютером</a:t>
            </a:r>
          </a:p>
          <a:p>
            <a:r>
              <a:rPr lang="ru-RU" dirty="0" smtClean="0"/>
              <a:t>Таким образом, побочное действие активного заражения может оказать значительное влияние на доступность и целостность АСУ ТП и систем технологической сети.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C8B83-00B2-4C24-81D2-A2BC134D71E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353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DD216-B18C-4F7A-91C3-E6C7F0FB2278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7779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C8B83-00B2-4C24-81D2-A2BC134D71E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222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774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3796" y="616571"/>
            <a:ext cx="10440000" cy="707886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4000" baseline="0">
                <a:solidFill>
                  <a:schemeClr val="bg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Chapter Title</a:t>
            </a:r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796" y="5849256"/>
            <a:ext cx="10440000" cy="390973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a-DK" dirty="0">
                <a:latin typeface="Kaspersky Regular" panose="020B0303050101040103" pitchFamily="34" charset="0"/>
              </a:rPr>
              <a:t>Kaspersky | Lorem ipsum dolor sit amet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796" y="1727200"/>
            <a:ext cx="10440629" cy="3802063"/>
          </a:xfrm>
        </p:spPr>
        <p:txBody>
          <a:bodyPr lIns="0">
            <a:normAutofit/>
          </a:bodyPr>
          <a:lstStyle>
            <a:lvl1pPr algn="l">
              <a:lnSpc>
                <a:spcPts val="6000"/>
              </a:lnSpc>
              <a:defRPr sz="6000" baseline="0">
                <a:solidFill>
                  <a:schemeClr val="bg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Big statement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0939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3796" y="616571"/>
            <a:ext cx="10440000" cy="707886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4000" baseline="0">
                <a:solidFill>
                  <a:schemeClr val="tx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Chapter Title</a:t>
            </a:r>
            <a:endParaRPr lang="ru-RU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797" y="1324457"/>
            <a:ext cx="5291582" cy="4524798"/>
          </a:xfrm>
        </p:spPr>
        <p:txBody>
          <a:bodyPr lIns="0" anchor="ctr">
            <a:normAutofit/>
          </a:bodyPr>
          <a:lstStyle>
            <a:lvl1pPr algn="l">
              <a:lnSpc>
                <a:spcPts val="6000"/>
              </a:lnSpc>
              <a:defRPr sz="6000" baseline="0">
                <a:solidFill>
                  <a:schemeClr val="tx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Big statement</a:t>
            </a:r>
            <a:endParaRPr lang="ru-RU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796" y="5849256"/>
            <a:ext cx="10440000" cy="390973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1200">
                <a:solidFill>
                  <a:schemeClr val="tx1"/>
                </a:solidFill>
                <a:latin typeface="Kaspersky Regular" panose="020B0604020202020204" charset="0"/>
                <a:cs typeface="Segoe UI" panose="020B0502040204020203" pitchFamily="34" charset="0"/>
              </a:defRPr>
            </a:lvl1pPr>
          </a:lstStyle>
          <a:p>
            <a:r>
              <a:rPr lang="da-DK"/>
              <a:t>Kaspersky | Lorem ipsum dolor sit amet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4446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noFill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4877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6108700" cy="68580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797" y="0"/>
            <a:ext cx="4398603" cy="6858000"/>
          </a:xfrm>
        </p:spPr>
        <p:txBody>
          <a:bodyPr lIns="0" anchor="ctr">
            <a:normAutofit/>
          </a:bodyPr>
          <a:lstStyle>
            <a:lvl1pPr algn="l">
              <a:lnSpc>
                <a:spcPts val="6000"/>
              </a:lnSpc>
              <a:defRPr sz="6000" baseline="0">
                <a:solidFill>
                  <a:schemeClr val="bg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Big statement</a:t>
            </a:r>
            <a:endParaRPr lang="ru-RU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08700" y="0"/>
            <a:ext cx="6083300" cy="6858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2802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3796" y="616571"/>
            <a:ext cx="10440000" cy="707886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4000" baseline="0">
                <a:solidFill>
                  <a:schemeClr val="tx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 err="1"/>
              <a:t>Icons+Text</a:t>
            </a:r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796" y="5849256"/>
            <a:ext cx="10440000" cy="390973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12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a-DK" dirty="0">
                <a:latin typeface="Kaspersky Regular" panose="020B0303050101040103" pitchFamily="34" charset="0"/>
              </a:rPr>
              <a:t>Kaspersky | Lorem ipsum dolor sit amet</a:t>
            </a:r>
            <a:endParaRPr lang="ru-RU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796" y="3105876"/>
            <a:ext cx="3230203" cy="1029043"/>
          </a:xfrm>
        </p:spPr>
        <p:txBody>
          <a:bodyPr lIns="0">
            <a:normAutofit/>
          </a:bodyPr>
          <a:lstStyle>
            <a:lvl1pPr algn="l">
              <a:lnSpc>
                <a:spcPts val="2400"/>
              </a:lnSpc>
              <a:defRPr sz="2400"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833796" y="1727201"/>
            <a:ext cx="1260000" cy="1260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33796" y="4149255"/>
            <a:ext cx="3230203" cy="152459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800">
                <a:latin typeface="Kaspersky Regular" panose="020B060402020202020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418792" y="3105876"/>
            <a:ext cx="3230203" cy="1029043"/>
          </a:xfrm>
        </p:spPr>
        <p:txBody>
          <a:bodyPr lIns="0">
            <a:normAutofit/>
          </a:bodyPr>
          <a:lstStyle>
            <a:lvl1pPr algn="l">
              <a:lnSpc>
                <a:spcPts val="2400"/>
              </a:lnSpc>
              <a:defRPr sz="2400"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9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418792" y="1727201"/>
            <a:ext cx="1260000" cy="1260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418792" y="4149255"/>
            <a:ext cx="3230203" cy="152459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800">
                <a:latin typeface="Kaspersky Regular" panose="020B060402020202020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8003789" y="3105876"/>
            <a:ext cx="3230203" cy="1029043"/>
          </a:xfrm>
        </p:spPr>
        <p:txBody>
          <a:bodyPr lIns="0">
            <a:normAutofit/>
          </a:bodyPr>
          <a:lstStyle>
            <a:lvl1pPr algn="l">
              <a:lnSpc>
                <a:spcPts val="2400"/>
              </a:lnSpc>
              <a:defRPr sz="2400"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2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8003789" y="1727201"/>
            <a:ext cx="1260000" cy="126000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8003789" y="4149255"/>
            <a:ext cx="3230203" cy="1524599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1800">
                <a:latin typeface="Kaspersky Regular" panose="020B0604020202020204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509971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3796" y="2998113"/>
            <a:ext cx="10440000" cy="861774"/>
          </a:xfrm>
        </p:spPr>
        <p:txBody>
          <a:bodyPr lIns="0" anchor="ctr">
            <a:spAutoFit/>
          </a:bodyPr>
          <a:lstStyle>
            <a:lvl1pPr algn="l">
              <a:lnSpc>
                <a:spcPts val="6000"/>
              </a:lnSpc>
              <a:defRPr sz="6000" baseline="0">
                <a:solidFill>
                  <a:schemeClr val="tx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Quote</a:t>
            </a:r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01" y="726675"/>
            <a:ext cx="866680" cy="681211"/>
          </a:xfrm>
          <a:prstGeom prst="rect">
            <a:avLst/>
          </a:prstGeom>
        </p:spPr>
      </p:pic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33796" y="5466388"/>
            <a:ext cx="10440000" cy="816536"/>
          </a:xfrm>
        </p:spPr>
        <p:txBody>
          <a:bodyPr lIns="0" anchor="b">
            <a:normAutofit/>
          </a:bodyPr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064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3796" y="3448054"/>
            <a:ext cx="10440000" cy="861774"/>
          </a:xfrm>
        </p:spPr>
        <p:txBody>
          <a:bodyPr lIns="0" anchor="ctr">
            <a:spAutoFit/>
          </a:bodyPr>
          <a:lstStyle>
            <a:lvl1pPr algn="ctr">
              <a:lnSpc>
                <a:spcPts val="6000"/>
              </a:lnSpc>
              <a:defRPr sz="20000" baseline="0">
                <a:solidFill>
                  <a:schemeClr val="bg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910%</a:t>
            </a:r>
            <a:endParaRPr lang="ru-RU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33796" y="5466388"/>
            <a:ext cx="10440000" cy="816536"/>
          </a:xfrm>
        </p:spPr>
        <p:txBody>
          <a:bodyPr lIns="0" anchor="b">
            <a:norm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0688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r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00" y="3005640"/>
            <a:ext cx="4320000" cy="84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76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ro slide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00" y="3005640"/>
            <a:ext cx="4320000" cy="84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19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 cap="none" baseline="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4570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373083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>
          <a:xfrm>
            <a:off x="504000" y="1579664"/>
            <a:ext cx="3743325" cy="297180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6E7843-4A40-45D3-9219-85B6B25DC5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803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plus text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7812" y="1488144"/>
            <a:ext cx="7680853" cy="50372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967" y="6552728"/>
            <a:ext cx="12147035" cy="2606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43354" y="1487989"/>
            <a:ext cx="4032447" cy="5037363"/>
          </a:xfrm>
        </p:spPr>
        <p:txBody>
          <a:bodyPr>
            <a:normAutofit/>
          </a:bodyPr>
          <a:lstStyle>
            <a:lvl1pPr marL="361782" indent="-342739">
              <a:buClrTx/>
              <a:buSzPct val="100000"/>
              <a:buFont typeface="Calibri" pitchFamily="34" charset="0"/>
              <a:buChar char="—"/>
              <a:defRPr sz="1700"/>
            </a:lvl1pPr>
            <a:lvl2pPr marL="714041" indent="-285616">
              <a:defRPr sz="1600"/>
            </a:lvl2pPr>
            <a:lvl3pPr marL="990138" indent="-228493">
              <a:defRPr sz="1300"/>
            </a:lvl3pPr>
            <a:lvl4pPr marL="1256714" indent="-228493">
              <a:defRPr sz="1200"/>
            </a:lvl4pPr>
            <a:lvl5pPr marL="1618494" indent="-228493"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947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32" y="356616"/>
            <a:ext cx="10523336" cy="4984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645900" y="0"/>
            <a:ext cx="674688" cy="5048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D1E3F-96BE-4EC6-B772-60D92C1E53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67932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 cap="none" baseline="0"/>
            </a:lvl1pPr>
          </a:lstStyle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504000" y="6356809"/>
            <a:ext cx="372744" cy="184667"/>
          </a:xfrm>
          <a:prstGeom prst="rect">
            <a:avLst/>
          </a:prstGeom>
        </p:spPr>
        <p:txBody>
          <a:bodyPr/>
          <a:lstStyle/>
          <a:p>
            <a:fld id="{A36E7843-4A40-45D3-9219-85B6B25DC5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1699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bject_v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0"/>
          </p:nvPr>
        </p:nvSpPr>
        <p:spPr>
          <a:xfrm>
            <a:off x="480000" y="1512000"/>
            <a:ext cx="11232000" cy="432000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86237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1298" y="571863"/>
            <a:ext cx="10429404" cy="415927"/>
          </a:xfrm>
        </p:spPr>
        <p:txBody>
          <a:bodyPr lIns="0" tIns="0" rIns="0" bIns="0"/>
          <a:lstStyle>
            <a:lvl1pPr>
              <a:defRPr sz="300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52367" y="2801283"/>
            <a:ext cx="9687268" cy="228652"/>
          </a:xfrm>
        </p:spPr>
        <p:txBody>
          <a:bodyPr lIns="0" tIns="0" rIns="0" bIns="0"/>
          <a:lstStyle>
            <a:lvl1pPr>
              <a:defRPr sz="1487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5504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7249" y="284941"/>
            <a:ext cx="9972055" cy="939591"/>
          </a:xfrm>
          <a:prstGeom prst="rect">
            <a:avLst/>
          </a:prstGeom>
        </p:spPr>
        <p:txBody>
          <a:bodyPr anchor="ctr"/>
          <a:lstStyle>
            <a:lvl1pPr algn="l">
              <a:defRPr sz="2799">
                <a:solidFill>
                  <a:srgbClr val="D70036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7249" y="1461984"/>
            <a:ext cx="9972055" cy="1752600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50000"/>
              </a:lnSpc>
              <a:buNone/>
              <a:defRPr sz="1600" baseline="0">
                <a:solidFill>
                  <a:schemeClr val="tx1"/>
                </a:solidFill>
              </a:defRPr>
            </a:lvl1pPr>
            <a:lvl2pPr marL="534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69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3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38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7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07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42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76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109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94979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 cap="none" baseline="0"/>
            </a:lvl1pPr>
          </a:lstStyle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504000" y="6356809"/>
            <a:ext cx="372744" cy="184667"/>
          </a:xfrm>
          <a:prstGeom prst="rect">
            <a:avLst/>
          </a:prstGeom>
        </p:spPr>
        <p:txBody>
          <a:bodyPr/>
          <a:lstStyle/>
          <a:p>
            <a:fld id="{A36E7843-4A40-45D3-9219-85B6B25DC5E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0069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00" y="3005640"/>
            <a:ext cx="4320000" cy="84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62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00" y="3005640"/>
            <a:ext cx="4320000" cy="84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46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noFill/>
              </a:ln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00" y="3005640"/>
            <a:ext cx="4320000" cy="84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62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/ou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3796" y="2990515"/>
            <a:ext cx="10440000" cy="876971"/>
          </a:xfrm>
        </p:spPr>
        <p:txBody>
          <a:bodyPr lIns="0" anchor="ctr">
            <a:spAutoFit/>
          </a:bodyPr>
          <a:lstStyle>
            <a:lvl1pPr algn="l">
              <a:lnSpc>
                <a:spcPts val="6000"/>
              </a:lnSpc>
              <a:defRPr sz="6000" baseline="0">
                <a:solidFill>
                  <a:schemeClr val="bg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Main title</a:t>
            </a:r>
            <a:endParaRPr lang="ru-R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33796" y="5466388"/>
            <a:ext cx="10440000" cy="816536"/>
          </a:xfrm>
        </p:spPr>
        <p:txBody>
          <a:bodyPr lIns="0"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0658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3796" y="2998113"/>
            <a:ext cx="10440000" cy="861774"/>
          </a:xfrm>
        </p:spPr>
        <p:txBody>
          <a:bodyPr lIns="0" anchor="ctr">
            <a:spAutoFit/>
          </a:bodyPr>
          <a:lstStyle>
            <a:lvl1pPr algn="l">
              <a:lnSpc>
                <a:spcPts val="6000"/>
              </a:lnSpc>
              <a:defRPr sz="6000" baseline="0">
                <a:solidFill>
                  <a:schemeClr val="tx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Chapter Title</a:t>
            </a:r>
            <a:endParaRPr lang="ru-RU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00" y="726675"/>
            <a:ext cx="2160000" cy="423360"/>
          </a:xfrm>
          <a:prstGeom prst="rect">
            <a:avLst/>
          </a:prstGeom>
        </p:spPr>
      </p:pic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33796" y="5466388"/>
            <a:ext cx="10440000" cy="816536"/>
          </a:xfrm>
        </p:spPr>
        <p:txBody>
          <a:bodyPr lIns="0" anchor="b">
            <a:normAutofit/>
          </a:bodyPr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2053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797" y="3022601"/>
            <a:ext cx="4696146" cy="812799"/>
          </a:xfrm>
        </p:spPr>
        <p:txBody>
          <a:bodyPr lIns="0" anchor="ctr">
            <a:no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</a:t>
            </a:r>
            <a:endParaRPr lang="ru-RU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363740" y="624113"/>
            <a:ext cx="4910056" cy="10014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2400">
                <a:solidFill>
                  <a:schemeClr val="bg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1</a:t>
            </a:r>
            <a:endParaRPr lang="ru-RU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363740" y="1614714"/>
            <a:ext cx="4910056" cy="10014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2400">
                <a:solidFill>
                  <a:srgbClr val="67D3C2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2</a:t>
            </a:r>
            <a:endParaRPr lang="ru-RU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363740" y="2616199"/>
            <a:ext cx="4910056" cy="10014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2400">
                <a:solidFill>
                  <a:srgbClr val="67D3C2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3</a:t>
            </a:r>
            <a:endParaRPr lang="ru-RU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363740" y="3617684"/>
            <a:ext cx="4910056" cy="10014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2400">
                <a:solidFill>
                  <a:srgbClr val="67D3C2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4</a:t>
            </a:r>
            <a:endParaRPr lang="ru-RU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363740" y="4608285"/>
            <a:ext cx="4910056" cy="10014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2400">
                <a:solidFill>
                  <a:srgbClr val="67D3C2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5</a:t>
            </a:r>
            <a:endParaRPr lang="ru-RU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363740" y="5598886"/>
            <a:ext cx="4910056" cy="1001485"/>
          </a:xfrm>
        </p:spPr>
        <p:txBody>
          <a:bodyPr lIns="0" anchor="t">
            <a:noAutofit/>
          </a:bodyPr>
          <a:lstStyle>
            <a:lvl1pPr algn="l">
              <a:lnSpc>
                <a:spcPct val="100000"/>
              </a:lnSpc>
              <a:defRPr sz="2400">
                <a:solidFill>
                  <a:srgbClr val="67D3C2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Agenda Item 6</a:t>
            </a:r>
            <a:endParaRPr lang="ru-RU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363740" y="1286039"/>
            <a:ext cx="133200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085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3796" y="616571"/>
            <a:ext cx="10440000" cy="707886"/>
          </a:xfrm>
        </p:spPr>
        <p:txBody>
          <a:bodyPr lIns="0" anchor="t">
            <a:spAutoFit/>
          </a:bodyPr>
          <a:lstStyle>
            <a:lvl1pPr algn="l">
              <a:lnSpc>
                <a:spcPct val="100000"/>
              </a:lnSpc>
              <a:defRPr sz="4000" baseline="0">
                <a:solidFill>
                  <a:schemeClr val="tx1"/>
                </a:solidFill>
                <a:latin typeface="Kaspersky Meduim" panose="020B060402020202020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US" dirty="0"/>
              <a:t>Chapter Title</a:t>
            </a:r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796" y="5849256"/>
            <a:ext cx="10440000" cy="390973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l">
              <a:defRPr sz="1200">
                <a:solidFill>
                  <a:schemeClr val="tx1"/>
                </a:solidFill>
                <a:latin typeface="Kaspersky Regular" panose="020B0604020202020204" charset="0"/>
                <a:cs typeface="Segoe UI" panose="020B0502040204020203" pitchFamily="34" charset="0"/>
              </a:defRPr>
            </a:lvl1pPr>
          </a:lstStyle>
          <a:p>
            <a:r>
              <a:rPr lang="da-DK" dirty="0"/>
              <a:t>Kaspersky | Lorem ipsum dolor sit amet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796" y="1727200"/>
            <a:ext cx="10440629" cy="3802063"/>
          </a:xfrm>
        </p:spPr>
        <p:txBody>
          <a:bodyPr lIns="0">
            <a:normAutofit/>
          </a:bodyPr>
          <a:lstStyle>
            <a:lvl1pPr algn="l">
              <a:lnSpc>
                <a:spcPct val="100000"/>
              </a:lnSpc>
              <a:defRPr sz="2400">
                <a:latin typeface="Kaspersky Regular" panose="020B0604020202020204" charset="0"/>
              </a:defRPr>
            </a:lvl1pPr>
          </a:lstStyle>
          <a:p>
            <a:pPr lvl="0"/>
            <a:r>
              <a:rPr lang="en-US" dirty="0"/>
              <a:t>Simple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6782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5531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0" r:id="rId2"/>
    <p:sldLayoutId id="2147483651" r:id="rId3"/>
    <p:sldLayoutId id="2147483652" r:id="rId4"/>
    <p:sldLayoutId id="2147483653" r:id="rId5"/>
    <p:sldLayoutId id="2147483661" r:id="rId6"/>
    <p:sldLayoutId id="2147483662" r:id="rId7"/>
    <p:sldLayoutId id="2147483672" r:id="rId8"/>
    <p:sldLayoutId id="2147483669" r:id="rId9"/>
    <p:sldLayoutId id="2147483671" r:id="rId10"/>
    <p:sldLayoutId id="2147483677" r:id="rId11"/>
    <p:sldLayoutId id="2147483673" r:id="rId12"/>
    <p:sldLayoutId id="2147483678" r:id="rId13"/>
    <p:sldLayoutId id="2147483679" r:id="rId14"/>
    <p:sldLayoutId id="2147483663" r:id="rId15"/>
    <p:sldLayoutId id="2147483675" r:id="rId16"/>
    <p:sldLayoutId id="2147483654" r:id="rId17"/>
    <p:sldLayoutId id="2147483655" r:id="rId18"/>
    <p:sldLayoutId id="2147483680" r:id="rId19"/>
    <p:sldLayoutId id="2147483682" r:id="rId20"/>
    <p:sldLayoutId id="2147483683" r:id="rId21"/>
    <p:sldLayoutId id="2147483687" r:id="rId22"/>
    <p:sldLayoutId id="2147483690" r:id="rId23"/>
    <p:sldLayoutId id="2147483692" r:id="rId24"/>
    <p:sldLayoutId id="2147483693" r:id="rId25"/>
    <p:sldLayoutId id="2147483694" r:id="rId26"/>
    <p:sldLayoutId id="2147483695" r:id="rId27"/>
    <p:sldLayoutId id="2147483696" r:id="rId28"/>
  </p:sldLayoutIdLst>
  <p:hf sldNum="0"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Kaspersky Regular" panose="020B0604020202020204" charset="0"/>
          <a:ea typeface="+mj-ea"/>
          <a:cs typeface="Segoe UI" panose="020B0502040204020203" pitchFamily="34" charset="0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2400" kern="1200" dirty="0" smtClean="0">
          <a:solidFill>
            <a:schemeClr val="tx1"/>
          </a:solidFill>
          <a:latin typeface="Kaspersky Meduim" panose="020B0604020202020204" charset="0"/>
          <a:ea typeface="+mn-ea"/>
          <a:cs typeface="Arial" panose="020B0604020202020204" pitchFamily="34" charset="0"/>
        </a:defRPr>
      </a:lvl1pPr>
      <a:lvl2pPr marL="4572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2400" kern="1200" dirty="0" smtClean="0">
          <a:solidFill>
            <a:schemeClr val="tx1"/>
          </a:solidFill>
          <a:latin typeface="Kaspersky Meduim" panose="020B0604020202020204" charset="0"/>
          <a:ea typeface="+mn-ea"/>
          <a:cs typeface="Arial" panose="020B0604020202020204" pitchFamily="34" charset="0"/>
        </a:defRPr>
      </a:lvl2pPr>
      <a:lvl3pPr marL="9144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2400" kern="1200" dirty="0" smtClean="0">
          <a:solidFill>
            <a:schemeClr val="tx1"/>
          </a:solidFill>
          <a:latin typeface="Kaspersky Meduim" panose="020B0604020202020204" charset="0"/>
          <a:ea typeface="+mn-ea"/>
          <a:cs typeface="Arial" panose="020B0604020202020204" pitchFamily="34" charset="0"/>
        </a:defRPr>
      </a:lvl3pPr>
      <a:lvl4pPr marL="13716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sz="2400" kern="1200" dirty="0" smtClean="0">
          <a:solidFill>
            <a:schemeClr val="tx1"/>
          </a:solidFill>
          <a:latin typeface="Kaspersky Meduim" panose="020B0604020202020204" charset="0"/>
          <a:ea typeface="+mn-ea"/>
          <a:cs typeface="Arial" panose="020B0604020202020204" pitchFamily="34" charset="0"/>
        </a:defRPr>
      </a:lvl4pPr>
      <a:lvl5pPr marL="18288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ru-RU" sz="2400" kern="1200" dirty="0" smtClean="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9.wdp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1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55.png"/><Relationship Id="rId15" Type="http://schemas.microsoft.com/office/2007/relationships/hdphoto" Target="../media/hdphoto10.wdp"/><Relationship Id="rId10" Type="http://schemas.openxmlformats.org/officeDocument/2006/relationships/image" Target="../media/image58.png"/><Relationship Id="rId4" Type="http://schemas.microsoft.com/office/2007/relationships/hdphoto" Target="../media/hdphoto5.wdp"/><Relationship Id="rId9" Type="http://schemas.microsoft.com/office/2007/relationships/hdphoto" Target="../media/hdphoto7.wdp"/><Relationship Id="rId1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11.wdp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jp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image" Target="../media/image15.jpg"/><Relationship Id="rId9" Type="http://schemas.openxmlformats.org/officeDocument/2006/relationships/image" Target="../media/image20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9.emf"/><Relationship Id="rId4" Type="http://schemas.openxmlformats.org/officeDocument/2006/relationships/diagramLayout" Target="../diagrams/layout1.xml"/><Relationship Id="rId9" Type="http://schemas.openxmlformats.org/officeDocument/2006/relationships/image" Target="../media/image7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6.png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microsoft.com/office/2007/relationships/hdphoto" Target="../media/hdphoto2.wdp"/><Relationship Id="rId9" Type="http://schemas.openxmlformats.org/officeDocument/2006/relationships/image" Target="../media/image3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70492" y="3136060"/>
            <a:ext cx="7527690" cy="757130"/>
          </a:xfrm>
        </p:spPr>
        <p:txBody>
          <a:bodyPr vert="horz" lIns="0" tIns="0" rIns="0" bIns="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ea typeface="+mj-ea"/>
                <a:cs typeface="Segoe UI" panose="020B0502040204020203" pitchFamily="34" charset="0"/>
              </a:rPr>
              <a:t>Роль информационной безопасности в цифровой трансформации </a:t>
            </a:r>
            <a:r>
              <a:rPr lang="ru-RU" sz="2800" b="1" dirty="0" err="1" smtClean="0">
                <a:ea typeface="+mj-ea"/>
                <a:cs typeface="Segoe UI" panose="020B0502040204020203" pitchFamily="34" charset="0"/>
              </a:rPr>
              <a:t>Россетей</a:t>
            </a:r>
            <a:endParaRPr lang="en-US" sz="2800" b="1" dirty="0">
              <a:solidFill>
                <a:schemeClr val="tx1"/>
              </a:solidFill>
              <a:ea typeface="+mj-ea"/>
              <a:cs typeface="Segoe UI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0492" y="4618111"/>
            <a:ext cx="8336581" cy="125572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sz="2000" dirty="0">
                <a:latin typeface="Kaspersky Meduim" panose="020B0604020202020204" charset="0"/>
                <a:ea typeface="+mj-ea"/>
                <a:cs typeface="Segoe UI" panose="020B0502040204020203" pitchFamily="34" charset="0"/>
              </a:rPr>
              <a:t>Петухов Алексей</a:t>
            </a:r>
            <a:endParaRPr lang="en-US" sz="2000" dirty="0">
              <a:latin typeface="Kaspersky Meduim" panose="020B0604020202020204" charset="0"/>
              <a:ea typeface="+mj-ea"/>
              <a:cs typeface="Segoe UI" panose="020B0502040204020203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sz="2000" dirty="0">
                <a:latin typeface="Kaspersky Meduim" panose="020B0604020202020204" charset="0"/>
                <a:ea typeface="+mj-ea"/>
                <a:cs typeface="Segoe UI" panose="020B0502040204020203" pitchFamily="34" charset="0"/>
              </a:rPr>
              <a:t>Руководитель направления кибербезопасности промышленных систем </a:t>
            </a:r>
          </a:p>
        </p:txBody>
      </p:sp>
    </p:spTree>
    <p:extLst>
      <p:ext uri="{BB962C8B-B14F-4D97-AF65-F5344CB8AC3E}">
        <p14:creationId xmlns:p14="http://schemas.microsoft.com/office/powerpoint/2010/main" val="251678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2">
            <a:extLst>
              <a:ext uri="{FF2B5EF4-FFF2-40B4-BE49-F238E27FC236}">
                <a16:creationId xmlns="" xmlns:a16="http://schemas.microsoft.com/office/drawing/2014/main" id="{2A35A25D-E2AB-473F-B893-9E81D0F39127}"/>
              </a:ext>
            </a:extLst>
          </p:cNvPr>
          <p:cNvGrpSpPr/>
          <p:nvPr/>
        </p:nvGrpSpPr>
        <p:grpSpPr>
          <a:xfrm>
            <a:off x="1698660" y="2521946"/>
            <a:ext cx="8891340" cy="2764984"/>
            <a:chOff x="2860839" y="3221845"/>
            <a:chExt cx="8891340" cy="2764984"/>
          </a:xfrm>
        </p:grpSpPr>
        <p:sp>
          <p:nvSpPr>
            <p:cNvPr id="102" name="Rectangle 4">
              <a:extLst>
                <a:ext uri="{FF2B5EF4-FFF2-40B4-BE49-F238E27FC236}">
                  <a16:creationId xmlns="" xmlns:a16="http://schemas.microsoft.com/office/drawing/2014/main" id="{0618C53B-F82B-45CB-B7F4-301A1159C6E4}"/>
                </a:ext>
              </a:extLst>
            </p:cNvPr>
            <p:cNvSpPr/>
            <p:nvPr/>
          </p:nvSpPr>
          <p:spPr>
            <a:xfrm>
              <a:off x="2868694" y="3236558"/>
              <a:ext cx="8883485" cy="2166512"/>
            </a:xfrm>
            <a:prstGeom prst="rect">
              <a:avLst/>
            </a:prstGeom>
            <a:solidFill>
              <a:srgbClr val="F2F2F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kern="0" dirty="0">
                <a:solidFill>
                  <a:srgbClr val="00A88E"/>
                </a:solidFill>
                <a:latin typeface="Arial" panose="020B0604020202020204"/>
                <a:cs typeface="Arial" panose="020B0604020202020204" pitchFamily="34" charset="0"/>
              </a:endParaRPr>
            </a:p>
          </p:txBody>
        </p:sp>
        <p:pic>
          <p:nvPicPr>
            <p:cNvPr id="103" name="Picture 9">
              <a:extLst>
                <a:ext uri="{FF2B5EF4-FFF2-40B4-BE49-F238E27FC236}">
                  <a16:creationId xmlns="" xmlns:a16="http://schemas.microsoft.com/office/drawing/2014/main" id="{D74ABCD2-8808-4807-BAA3-227FA5007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4380" y="5649999"/>
              <a:ext cx="452401" cy="310856"/>
            </a:xfrm>
            <a:prstGeom prst="rect">
              <a:avLst/>
            </a:prstGeom>
          </p:spPr>
        </p:pic>
        <p:pic>
          <p:nvPicPr>
            <p:cNvPr id="104" name="Picture 10">
              <a:extLst>
                <a:ext uri="{FF2B5EF4-FFF2-40B4-BE49-F238E27FC236}">
                  <a16:creationId xmlns="" xmlns:a16="http://schemas.microsoft.com/office/drawing/2014/main" id="{097E9990-1073-41CE-9175-3093E796E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6494" y="5649999"/>
              <a:ext cx="336853" cy="336830"/>
            </a:xfrm>
            <a:prstGeom prst="rect">
              <a:avLst/>
            </a:prstGeom>
          </p:spPr>
        </p:pic>
        <p:pic>
          <p:nvPicPr>
            <p:cNvPr id="105" name="Picture 11">
              <a:extLst>
                <a:ext uri="{FF2B5EF4-FFF2-40B4-BE49-F238E27FC236}">
                  <a16:creationId xmlns="" xmlns:a16="http://schemas.microsoft.com/office/drawing/2014/main" id="{7124996F-7BF1-4C6D-B7A1-3CC566DEF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0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4556" y="5649999"/>
              <a:ext cx="452401" cy="310856"/>
            </a:xfrm>
            <a:prstGeom prst="rect">
              <a:avLst/>
            </a:prstGeom>
          </p:spPr>
        </p:pic>
        <p:pic>
          <p:nvPicPr>
            <p:cNvPr id="106" name="Picture 12">
              <a:extLst>
                <a:ext uri="{FF2B5EF4-FFF2-40B4-BE49-F238E27FC236}">
                  <a16:creationId xmlns="" xmlns:a16="http://schemas.microsoft.com/office/drawing/2014/main" id="{DC5AC1BD-6168-4998-8B46-11AA64254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956" y="4832774"/>
              <a:ext cx="732739" cy="275816"/>
            </a:xfrm>
            <a:prstGeom prst="rect">
              <a:avLst/>
            </a:prstGeom>
          </p:spPr>
        </p:pic>
        <p:cxnSp>
          <p:nvCxnSpPr>
            <p:cNvPr id="107" name="Straight Connector 14">
              <a:extLst>
                <a:ext uri="{FF2B5EF4-FFF2-40B4-BE49-F238E27FC236}">
                  <a16:creationId xmlns="" xmlns:a16="http://schemas.microsoft.com/office/drawing/2014/main" id="{39CBFED4-D1DB-47AF-ADC9-0C056BF2821F}"/>
                </a:ext>
              </a:extLst>
            </p:cNvPr>
            <p:cNvCxnSpPr/>
            <p:nvPr/>
          </p:nvCxnSpPr>
          <p:spPr>
            <a:xfrm>
              <a:off x="2868694" y="3221845"/>
              <a:ext cx="8875631" cy="0"/>
            </a:xfrm>
            <a:prstGeom prst="line">
              <a:avLst/>
            </a:prstGeom>
            <a:noFill/>
            <a:ln w="6350" cap="flat" cmpd="sng" algn="ctr">
              <a:solidFill>
                <a:srgbClr val="23D1AE"/>
              </a:solidFill>
              <a:prstDash val="sysDash"/>
              <a:miter lim="800000"/>
            </a:ln>
            <a:effectLst/>
          </p:spPr>
        </p:cxnSp>
        <p:cxnSp>
          <p:nvCxnSpPr>
            <p:cNvPr id="108" name="Straight Connector 15">
              <a:extLst>
                <a:ext uri="{FF2B5EF4-FFF2-40B4-BE49-F238E27FC236}">
                  <a16:creationId xmlns="" xmlns:a16="http://schemas.microsoft.com/office/drawing/2014/main" id="{FD2F20EF-C170-432E-9B2F-835908B2627E}"/>
                </a:ext>
              </a:extLst>
            </p:cNvPr>
            <p:cNvCxnSpPr/>
            <p:nvPr/>
          </p:nvCxnSpPr>
          <p:spPr>
            <a:xfrm>
              <a:off x="2860840" y="4364845"/>
              <a:ext cx="8883485" cy="7566"/>
            </a:xfrm>
            <a:prstGeom prst="line">
              <a:avLst/>
            </a:prstGeom>
            <a:noFill/>
            <a:ln w="6350" cap="flat" cmpd="sng" algn="ctr">
              <a:solidFill>
                <a:srgbClr val="23D1AE"/>
              </a:solidFill>
              <a:prstDash val="sysDash"/>
              <a:miter lim="800000"/>
            </a:ln>
            <a:effectLst/>
          </p:spPr>
        </p:cxnSp>
        <p:cxnSp>
          <p:nvCxnSpPr>
            <p:cNvPr id="109" name="Straight Connector 16">
              <a:extLst>
                <a:ext uri="{FF2B5EF4-FFF2-40B4-BE49-F238E27FC236}">
                  <a16:creationId xmlns="" xmlns:a16="http://schemas.microsoft.com/office/drawing/2014/main" id="{F43E720D-CFEA-4B56-BB37-95E2DCC09C70}"/>
                </a:ext>
              </a:extLst>
            </p:cNvPr>
            <p:cNvCxnSpPr/>
            <p:nvPr/>
          </p:nvCxnSpPr>
          <p:spPr>
            <a:xfrm>
              <a:off x="2860839" y="5403070"/>
              <a:ext cx="8883486" cy="0"/>
            </a:xfrm>
            <a:prstGeom prst="line">
              <a:avLst/>
            </a:prstGeom>
            <a:noFill/>
            <a:ln w="6350" cap="flat" cmpd="sng" algn="ctr">
              <a:solidFill>
                <a:srgbClr val="23D1AE"/>
              </a:solidFill>
              <a:prstDash val="sysDash"/>
              <a:miter lim="800000"/>
            </a:ln>
            <a:effectLst/>
          </p:spPr>
        </p:cxnSp>
        <p:cxnSp>
          <p:nvCxnSpPr>
            <p:cNvPr id="110" name="Straight Connector 17">
              <a:extLst>
                <a:ext uri="{FF2B5EF4-FFF2-40B4-BE49-F238E27FC236}">
                  <a16:creationId xmlns="" xmlns:a16="http://schemas.microsoft.com/office/drawing/2014/main" id="{683709C7-B933-4520-AC2C-5299103585FB}"/>
                </a:ext>
              </a:extLst>
            </p:cNvPr>
            <p:cNvCxnSpPr/>
            <p:nvPr/>
          </p:nvCxnSpPr>
          <p:spPr>
            <a:xfrm flipH="1" flipV="1">
              <a:off x="5238381" y="5094879"/>
              <a:ext cx="1" cy="555120"/>
            </a:xfrm>
            <a:prstGeom prst="line">
              <a:avLst/>
            </a:prstGeom>
            <a:noFill/>
            <a:ln w="6350" cap="flat" cmpd="sng" algn="ctr">
              <a:solidFill>
                <a:srgbClr val="00AAD2"/>
              </a:solidFill>
              <a:prstDash val="solid"/>
              <a:miter lim="800000"/>
            </a:ln>
            <a:effectLst/>
          </p:spPr>
        </p:cxnSp>
        <p:pic>
          <p:nvPicPr>
            <p:cNvPr id="111" name="Picture 18">
              <a:extLst>
                <a:ext uri="{FF2B5EF4-FFF2-40B4-BE49-F238E27FC236}">
                  <a16:creationId xmlns="" xmlns:a16="http://schemas.microsoft.com/office/drawing/2014/main" id="{461058D1-AEA2-4A9D-A9D9-4E52E8D3D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7082" y="5649999"/>
              <a:ext cx="336853" cy="336830"/>
            </a:xfrm>
            <a:prstGeom prst="rect">
              <a:avLst/>
            </a:prstGeom>
          </p:spPr>
        </p:pic>
        <p:cxnSp>
          <p:nvCxnSpPr>
            <p:cNvPr id="112" name="Straight Connector 19">
              <a:extLst>
                <a:ext uri="{FF2B5EF4-FFF2-40B4-BE49-F238E27FC236}">
                  <a16:creationId xmlns="" xmlns:a16="http://schemas.microsoft.com/office/drawing/2014/main" id="{69E179C3-E329-4376-83A4-DFB3D951CBEC}"/>
                </a:ext>
              </a:extLst>
            </p:cNvPr>
            <p:cNvCxnSpPr>
              <a:stCxn id="104" idx="0"/>
            </p:cNvCxnSpPr>
            <p:nvPr/>
          </p:nvCxnSpPr>
          <p:spPr>
            <a:xfrm flipH="1" flipV="1">
              <a:off x="5744920" y="5094879"/>
              <a:ext cx="1" cy="555120"/>
            </a:xfrm>
            <a:prstGeom prst="line">
              <a:avLst/>
            </a:prstGeom>
            <a:noFill/>
            <a:ln w="6350" cap="flat" cmpd="sng" algn="ctr">
              <a:solidFill>
                <a:srgbClr val="00AAD2"/>
              </a:solidFill>
              <a:prstDash val="solid"/>
              <a:miter lim="800000"/>
            </a:ln>
            <a:effectLst/>
          </p:spPr>
        </p:cxnSp>
        <p:cxnSp>
          <p:nvCxnSpPr>
            <p:cNvPr id="113" name="Straight Connector 20">
              <a:extLst>
                <a:ext uri="{FF2B5EF4-FFF2-40B4-BE49-F238E27FC236}">
                  <a16:creationId xmlns="" xmlns:a16="http://schemas.microsoft.com/office/drawing/2014/main" id="{FD5C7B6E-F9A4-4E43-BFFD-8AA0771B41AF}"/>
                </a:ext>
              </a:extLst>
            </p:cNvPr>
            <p:cNvCxnSpPr>
              <a:stCxn id="111" idx="0"/>
            </p:cNvCxnSpPr>
            <p:nvPr/>
          </p:nvCxnSpPr>
          <p:spPr>
            <a:xfrm flipH="1" flipV="1">
              <a:off x="7075508" y="5094879"/>
              <a:ext cx="1" cy="555120"/>
            </a:xfrm>
            <a:prstGeom prst="line">
              <a:avLst/>
            </a:prstGeom>
            <a:noFill/>
            <a:ln w="6350" cap="flat" cmpd="sng" algn="ctr">
              <a:solidFill>
                <a:srgbClr val="00AAD2"/>
              </a:solidFill>
              <a:prstDash val="solid"/>
              <a:miter lim="800000"/>
            </a:ln>
            <a:effectLst/>
          </p:spPr>
        </p:cxnSp>
        <p:cxnSp>
          <p:nvCxnSpPr>
            <p:cNvPr id="114" name="Straight Connector 21">
              <a:extLst>
                <a:ext uri="{FF2B5EF4-FFF2-40B4-BE49-F238E27FC236}">
                  <a16:creationId xmlns="" xmlns:a16="http://schemas.microsoft.com/office/drawing/2014/main" id="{1418302D-7A7B-4C72-ACEE-36BD0F7CB4C4}"/>
                </a:ext>
              </a:extLst>
            </p:cNvPr>
            <p:cNvCxnSpPr/>
            <p:nvPr/>
          </p:nvCxnSpPr>
          <p:spPr>
            <a:xfrm flipH="1" flipV="1">
              <a:off x="6548680" y="5094879"/>
              <a:ext cx="1" cy="555120"/>
            </a:xfrm>
            <a:prstGeom prst="line">
              <a:avLst/>
            </a:prstGeom>
            <a:noFill/>
            <a:ln w="6350" cap="flat" cmpd="sng" algn="ctr">
              <a:solidFill>
                <a:srgbClr val="00AAD2"/>
              </a:solidFill>
              <a:prstDash val="solid"/>
              <a:miter lim="800000"/>
            </a:ln>
            <a:effectLst/>
          </p:spPr>
        </p:cxnSp>
        <p:cxnSp>
          <p:nvCxnSpPr>
            <p:cNvPr id="115" name="Straight Connector 22">
              <a:extLst>
                <a:ext uri="{FF2B5EF4-FFF2-40B4-BE49-F238E27FC236}">
                  <a16:creationId xmlns="" xmlns:a16="http://schemas.microsoft.com/office/drawing/2014/main" id="{0B38637B-CABE-4A5D-B03B-75F69E0430F2}"/>
                </a:ext>
              </a:extLst>
            </p:cNvPr>
            <p:cNvCxnSpPr>
              <a:stCxn id="119" idx="2"/>
            </p:cNvCxnSpPr>
            <p:nvPr/>
          </p:nvCxnSpPr>
          <p:spPr>
            <a:xfrm flipH="1">
              <a:off x="8675427" y="4213554"/>
              <a:ext cx="2" cy="358446"/>
            </a:xfrm>
            <a:prstGeom prst="line">
              <a:avLst/>
            </a:prstGeom>
            <a:noFill/>
            <a:ln w="6350" cap="flat" cmpd="sng" algn="ctr">
              <a:solidFill>
                <a:srgbClr val="00AAD2"/>
              </a:solidFill>
              <a:prstDash val="solid"/>
              <a:miter lim="800000"/>
            </a:ln>
            <a:effectLst/>
          </p:spPr>
        </p:cxnSp>
        <p:cxnSp>
          <p:nvCxnSpPr>
            <p:cNvPr id="116" name="Straight Connector 23">
              <a:extLst>
                <a:ext uri="{FF2B5EF4-FFF2-40B4-BE49-F238E27FC236}">
                  <a16:creationId xmlns="" xmlns:a16="http://schemas.microsoft.com/office/drawing/2014/main" id="{F456EA6A-D171-4B37-9F74-7CCA52F48812}"/>
                </a:ext>
              </a:extLst>
            </p:cNvPr>
            <p:cNvCxnSpPr/>
            <p:nvPr/>
          </p:nvCxnSpPr>
          <p:spPr>
            <a:xfrm flipH="1">
              <a:off x="5487196" y="4572000"/>
              <a:ext cx="3188231" cy="0"/>
            </a:xfrm>
            <a:prstGeom prst="line">
              <a:avLst/>
            </a:prstGeom>
            <a:noFill/>
            <a:ln w="6350" cap="flat" cmpd="sng" algn="ctr">
              <a:solidFill>
                <a:srgbClr val="00AAD2"/>
              </a:solidFill>
              <a:prstDash val="solid"/>
              <a:miter lim="800000"/>
            </a:ln>
            <a:effectLst/>
          </p:spPr>
        </p:cxnSp>
        <p:cxnSp>
          <p:nvCxnSpPr>
            <p:cNvPr id="117" name="Straight Connector 24">
              <a:extLst>
                <a:ext uri="{FF2B5EF4-FFF2-40B4-BE49-F238E27FC236}">
                  <a16:creationId xmlns="" xmlns:a16="http://schemas.microsoft.com/office/drawing/2014/main" id="{76919865-7C52-4AF7-81A4-C06F00478255}"/>
                </a:ext>
              </a:extLst>
            </p:cNvPr>
            <p:cNvCxnSpPr>
              <a:endCxn id="106" idx="0"/>
            </p:cNvCxnSpPr>
            <p:nvPr/>
          </p:nvCxnSpPr>
          <p:spPr>
            <a:xfrm flipH="1">
              <a:off x="5483326" y="4572000"/>
              <a:ext cx="3870" cy="260774"/>
            </a:xfrm>
            <a:prstGeom prst="line">
              <a:avLst/>
            </a:prstGeom>
            <a:noFill/>
            <a:ln w="6350" cap="flat" cmpd="sng" algn="ctr">
              <a:solidFill>
                <a:srgbClr val="00AAD2"/>
              </a:solidFill>
              <a:prstDash val="solid"/>
              <a:miter lim="800000"/>
            </a:ln>
            <a:effectLst/>
          </p:spPr>
        </p:cxnSp>
        <p:cxnSp>
          <p:nvCxnSpPr>
            <p:cNvPr id="118" name="Straight Connector 25">
              <a:extLst>
                <a:ext uri="{FF2B5EF4-FFF2-40B4-BE49-F238E27FC236}">
                  <a16:creationId xmlns="" xmlns:a16="http://schemas.microsoft.com/office/drawing/2014/main" id="{804F4891-B33B-4997-AC9F-C377120310BE}"/>
                </a:ext>
              </a:extLst>
            </p:cNvPr>
            <p:cNvCxnSpPr/>
            <p:nvPr/>
          </p:nvCxnSpPr>
          <p:spPr>
            <a:xfrm flipV="1">
              <a:off x="6845120" y="4572000"/>
              <a:ext cx="0" cy="260774"/>
            </a:xfrm>
            <a:prstGeom prst="line">
              <a:avLst/>
            </a:prstGeom>
            <a:noFill/>
            <a:ln w="6350" cap="flat" cmpd="sng" algn="ctr">
              <a:solidFill>
                <a:srgbClr val="00AAD2"/>
              </a:solidFill>
              <a:prstDash val="solid"/>
              <a:miter lim="800000"/>
            </a:ln>
            <a:effectLst/>
          </p:spPr>
        </p:cxnSp>
        <p:pic>
          <p:nvPicPr>
            <p:cNvPr id="119" name="Picture 27">
              <a:extLst>
                <a:ext uri="{FF2B5EF4-FFF2-40B4-BE49-F238E27FC236}">
                  <a16:creationId xmlns="" xmlns:a16="http://schemas.microsoft.com/office/drawing/2014/main" id="{FC6A9EFF-1FF3-44D7-9027-314E0CAC6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3023" y="3968803"/>
              <a:ext cx="624811" cy="244751"/>
            </a:xfrm>
            <a:prstGeom prst="rect">
              <a:avLst/>
            </a:prstGeom>
          </p:spPr>
        </p:pic>
        <p:cxnSp>
          <p:nvCxnSpPr>
            <p:cNvPr id="120" name="Straight Connector 28">
              <a:extLst>
                <a:ext uri="{FF2B5EF4-FFF2-40B4-BE49-F238E27FC236}">
                  <a16:creationId xmlns="" xmlns:a16="http://schemas.microsoft.com/office/drawing/2014/main" id="{2F8CE0A2-131F-4F6B-BBAA-860ACA5D44CB}"/>
                </a:ext>
              </a:extLst>
            </p:cNvPr>
            <p:cNvCxnSpPr>
              <a:stCxn id="119" idx="1"/>
            </p:cNvCxnSpPr>
            <p:nvPr/>
          </p:nvCxnSpPr>
          <p:spPr>
            <a:xfrm flipH="1">
              <a:off x="6218218" y="4091179"/>
              <a:ext cx="2144805" cy="0"/>
            </a:xfrm>
            <a:prstGeom prst="line">
              <a:avLst/>
            </a:prstGeom>
            <a:noFill/>
            <a:ln w="6350" cap="flat" cmpd="sng" algn="ctr">
              <a:solidFill>
                <a:srgbClr val="00AAD2"/>
              </a:solidFill>
              <a:prstDash val="solid"/>
              <a:miter lim="800000"/>
            </a:ln>
            <a:effectLst/>
          </p:spPr>
        </p:cxnSp>
        <p:cxnSp>
          <p:nvCxnSpPr>
            <p:cNvPr id="121" name="Straight Connector 30">
              <a:extLst>
                <a:ext uri="{FF2B5EF4-FFF2-40B4-BE49-F238E27FC236}">
                  <a16:creationId xmlns="" xmlns:a16="http://schemas.microsoft.com/office/drawing/2014/main" id="{610E02D8-C1D3-43BC-8412-7645BAD29B09}"/>
                </a:ext>
              </a:extLst>
            </p:cNvPr>
            <p:cNvCxnSpPr>
              <a:stCxn id="129" idx="2"/>
            </p:cNvCxnSpPr>
            <p:nvPr/>
          </p:nvCxnSpPr>
          <p:spPr>
            <a:xfrm>
              <a:off x="6218218" y="3975708"/>
              <a:ext cx="0" cy="115471"/>
            </a:xfrm>
            <a:prstGeom prst="line">
              <a:avLst/>
            </a:prstGeom>
            <a:noFill/>
            <a:ln w="6350" cap="flat" cmpd="sng" algn="ctr">
              <a:solidFill>
                <a:srgbClr val="00AAD2"/>
              </a:solidFill>
              <a:prstDash val="solid"/>
              <a:miter lim="800000"/>
            </a:ln>
            <a:effectLst/>
          </p:spPr>
        </p:cxnSp>
        <p:sp>
          <p:nvSpPr>
            <p:cNvPr id="122" name="TextBox 121">
              <a:extLst>
                <a:ext uri="{FF2B5EF4-FFF2-40B4-BE49-F238E27FC236}">
                  <a16:creationId xmlns="" xmlns:a16="http://schemas.microsoft.com/office/drawing/2014/main" id="{8AAF5BCC-0283-4C4A-BCF9-26B7FF5325FD}"/>
                </a:ext>
              </a:extLst>
            </p:cNvPr>
            <p:cNvSpPr txBox="1"/>
            <p:nvPr/>
          </p:nvSpPr>
          <p:spPr>
            <a:xfrm>
              <a:off x="2860840" y="3274120"/>
              <a:ext cx="16962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000000"/>
                  </a:solidFill>
                  <a:latin typeface="Kaspersky Regular" panose="020B0604020202020204" charset="0"/>
                  <a:cs typeface="Arial" panose="020B0604020202020204" pitchFamily="34" charset="0"/>
                </a:rPr>
                <a:t>SCADA/DCS Network</a:t>
              </a:r>
              <a:endParaRPr lang="en-GB" dirty="0">
                <a:solidFill>
                  <a:srgbClr val="000000"/>
                </a:solidFill>
                <a:latin typeface="Kaspersky Regular" panose="020B0604020202020204" charset="0"/>
                <a:cs typeface="Arial" panose="020B0604020202020204" pitchFamily="34" charset="0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="" xmlns:a16="http://schemas.microsoft.com/office/drawing/2014/main" id="{CFC03530-839D-4F42-B93F-AAD25289218E}"/>
                </a:ext>
              </a:extLst>
            </p:cNvPr>
            <p:cNvSpPr txBox="1"/>
            <p:nvPr/>
          </p:nvSpPr>
          <p:spPr>
            <a:xfrm>
              <a:off x="2860840" y="4367048"/>
              <a:ext cx="13003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000000"/>
                  </a:solidFill>
                  <a:latin typeface="Kaspersky Regular" panose="020B0604020202020204" charset="0"/>
                  <a:cs typeface="Arial" panose="020B0604020202020204" pitchFamily="34" charset="0"/>
                </a:rPr>
                <a:t>Control Network</a:t>
              </a:r>
              <a:endParaRPr lang="en-GB" dirty="0">
                <a:solidFill>
                  <a:srgbClr val="000000"/>
                </a:solidFill>
                <a:latin typeface="Kaspersky Regular" panose="020B0604020202020204" charset="0"/>
                <a:cs typeface="Arial" panose="020B0604020202020204" pitchFamily="34" charset="0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="" xmlns:a16="http://schemas.microsoft.com/office/drawing/2014/main" id="{44DB8C2C-2EC3-4960-8E4F-2FA028BFE7EE}"/>
                </a:ext>
              </a:extLst>
            </p:cNvPr>
            <p:cNvSpPr txBox="1"/>
            <p:nvPr/>
          </p:nvSpPr>
          <p:spPr>
            <a:xfrm>
              <a:off x="2860840" y="5405048"/>
              <a:ext cx="7377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latin typeface="Kaspersky Regular" panose="020B0604020202020204" charset="0"/>
                  <a:cs typeface="Arial" panose="020B0604020202020204" pitchFamily="34" charset="0"/>
                </a:rPr>
                <a:t>Fieldbus</a:t>
              </a:r>
              <a:endParaRPr lang="en-GB" dirty="0">
                <a:latin typeface="Kaspersky Regular" panose="020B0604020202020204" charset="0"/>
                <a:cs typeface="Arial" panose="020B0604020202020204" pitchFamily="34" charset="0"/>
              </a:endParaRPr>
            </a:p>
          </p:txBody>
        </p:sp>
        <p:pic>
          <p:nvPicPr>
            <p:cNvPr id="125" name="Picture 35">
              <a:extLst>
                <a:ext uri="{FF2B5EF4-FFF2-40B4-BE49-F238E27FC236}">
                  <a16:creationId xmlns="" xmlns:a16="http://schemas.microsoft.com/office/drawing/2014/main" id="{C05BFB84-01E5-4181-9EE0-804B7EF7C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8750" y="4846484"/>
              <a:ext cx="732739" cy="275816"/>
            </a:xfrm>
            <a:prstGeom prst="rect">
              <a:avLst/>
            </a:prstGeom>
          </p:spPr>
        </p:pic>
        <p:pic>
          <p:nvPicPr>
            <p:cNvPr id="126" name="Picture 37">
              <a:extLst>
                <a:ext uri="{FF2B5EF4-FFF2-40B4-BE49-F238E27FC236}">
                  <a16:creationId xmlns="" xmlns:a16="http://schemas.microsoft.com/office/drawing/2014/main" id="{AC9A87F4-37DA-46E8-AB4F-9DF2AC203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9848" y="3250498"/>
              <a:ext cx="624811" cy="244751"/>
            </a:xfrm>
            <a:prstGeom prst="rect">
              <a:avLst/>
            </a:prstGeom>
          </p:spPr>
        </p:pic>
        <p:sp>
          <p:nvSpPr>
            <p:cNvPr id="127" name="object 12">
              <a:extLst>
                <a:ext uri="{FF2B5EF4-FFF2-40B4-BE49-F238E27FC236}">
                  <a16:creationId xmlns="" xmlns:a16="http://schemas.microsoft.com/office/drawing/2014/main" id="{2FE8E32F-83D6-44B7-BDF3-ABBF6BBD6D27}"/>
                </a:ext>
              </a:extLst>
            </p:cNvPr>
            <p:cNvSpPr/>
            <p:nvPr/>
          </p:nvSpPr>
          <p:spPr>
            <a:xfrm>
              <a:off x="9770053" y="3823502"/>
              <a:ext cx="344399" cy="412975"/>
            </a:xfrm>
            <a:prstGeom prst="rect">
              <a:avLst/>
            </a:prstGeom>
            <a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-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object 12">
              <a:extLst>
                <a:ext uri="{FF2B5EF4-FFF2-40B4-BE49-F238E27FC236}">
                  <a16:creationId xmlns="" xmlns:a16="http://schemas.microsoft.com/office/drawing/2014/main" id="{2636C1C2-03B9-413E-8DB2-8CE4D16193C6}"/>
                </a:ext>
              </a:extLst>
            </p:cNvPr>
            <p:cNvSpPr/>
            <p:nvPr/>
          </p:nvSpPr>
          <p:spPr>
            <a:xfrm>
              <a:off x="9770053" y="4526068"/>
              <a:ext cx="344399" cy="412975"/>
            </a:xfrm>
            <a:prstGeom prst="rect">
              <a:avLst/>
            </a:prstGeom>
            <a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-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object 3">
              <a:extLst>
                <a:ext uri="{FF2B5EF4-FFF2-40B4-BE49-F238E27FC236}">
                  <a16:creationId xmlns="" xmlns:a16="http://schemas.microsoft.com/office/drawing/2014/main" id="{1AE549BB-36EC-4180-9666-6EDD63DB0242}"/>
                </a:ext>
              </a:extLst>
            </p:cNvPr>
            <p:cNvSpPr/>
            <p:nvPr/>
          </p:nvSpPr>
          <p:spPr>
            <a:xfrm>
              <a:off x="6019350" y="3545970"/>
              <a:ext cx="397736" cy="429738"/>
            </a:xfrm>
            <a:prstGeom prst="rect">
              <a:avLst/>
            </a:prstGeom>
            <a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-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cxnSp>
          <p:nvCxnSpPr>
            <p:cNvPr id="130" name="Straight Connector 48">
              <a:extLst>
                <a:ext uri="{FF2B5EF4-FFF2-40B4-BE49-F238E27FC236}">
                  <a16:creationId xmlns="" xmlns:a16="http://schemas.microsoft.com/office/drawing/2014/main" id="{CCEEBB0A-7A55-436D-A2E0-25582312DCA4}"/>
                </a:ext>
              </a:extLst>
            </p:cNvPr>
            <p:cNvCxnSpPr>
              <a:stCxn id="126" idx="2"/>
              <a:endCxn id="127" idx="0"/>
            </p:cNvCxnSpPr>
            <p:nvPr/>
          </p:nvCxnSpPr>
          <p:spPr>
            <a:xfrm flipH="1">
              <a:off x="9942253" y="3495249"/>
              <a:ext cx="1" cy="328253"/>
            </a:xfrm>
            <a:prstGeom prst="line">
              <a:avLst/>
            </a:prstGeom>
            <a:noFill/>
            <a:ln w="6350" cap="flat" cmpd="sng" algn="ctr">
              <a:solidFill>
                <a:srgbClr val="0F6B5E"/>
              </a:solidFill>
              <a:prstDash val="solid"/>
              <a:miter lim="800000"/>
            </a:ln>
            <a:effectLst/>
          </p:spPr>
        </p:cxnSp>
        <p:cxnSp>
          <p:nvCxnSpPr>
            <p:cNvPr id="131" name="Straight Connector 49">
              <a:extLst>
                <a:ext uri="{FF2B5EF4-FFF2-40B4-BE49-F238E27FC236}">
                  <a16:creationId xmlns="" xmlns:a16="http://schemas.microsoft.com/office/drawing/2014/main" id="{F50A5282-18F5-4D07-952F-DC9D8F80E9C3}"/>
                </a:ext>
              </a:extLst>
            </p:cNvPr>
            <p:cNvCxnSpPr>
              <a:stCxn id="126" idx="3"/>
            </p:cNvCxnSpPr>
            <p:nvPr/>
          </p:nvCxnSpPr>
          <p:spPr>
            <a:xfrm flipV="1">
              <a:off x="10254659" y="3372873"/>
              <a:ext cx="441916" cy="1"/>
            </a:xfrm>
            <a:prstGeom prst="line">
              <a:avLst/>
            </a:prstGeom>
            <a:noFill/>
            <a:ln w="6350" cap="flat" cmpd="sng" algn="ctr">
              <a:solidFill>
                <a:srgbClr val="0F6B5E"/>
              </a:solidFill>
              <a:prstDash val="solid"/>
              <a:miter lim="800000"/>
            </a:ln>
            <a:effectLst/>
          </p:spPr>
        </p:cxnSp>
        <p:cxnSp>
          <p:nvCxnSpPr>
            <p:cNvPr id="132" name="Straight Connector 50">
              <a:extLst>
                <a:ext uri="{FF2B5EF4-FFF2-40B4-BE49-F238E27FC236}">
                  <a16:creationId xmlns="" xmlns:a16="http://schemas.microsoft.com/office/drawing/2014/main" id="{EC2372C1-CC0F-44EC-86E1-689CF053E4DA}"/>
                </a:ext>
              </a:extLst>
            </p:cNvPr>
            <p:cNvCxnSpPr/>
            <p:nvPr/>
          </p:nvCxnSpPr>
          <p:spPr>
            <a:xfrm>
              <a:off x="10696575" y="3372873"/>
              <a:ext cx="0" cy="1354344"/>
            </a:xfrm>
            <a:prstGeom prst="line">
              <a:avLst/>
            </a:prstGeom>
            <a:noFill/>
            <a:ln w="6350" cap="flat" cmpd="sng" algn="ctr">
              <a:solidFill>
                <a:srgbClr val="0F6B5E"/>
              </a:solidFill>
              <a:prstDash val="solid"/>
              <a:miter lim="800000"/>
            </a:ln>
            <a:effectLst/>
          </p:spPr>
        </p:cxnSp>
        <p:cxnSp>
          <p:nvCxnSpPr>
            <p:cNvPr id="133" name="Straight Connector 52">
              <a:extLst>
                <a:ext uri="{FF2B5EF4-FFF2-40B4-BE49-F238E27FC236}">
                  <a16:creationId xmlns="" xmlns:a16="http://schemas.microsoft.com/office/drawing/2014/main" id="{86A5A6C6-B68D-42A8-8E14-8F94B5C596D8}"/>
                </a:ext>
              </a:extLst>
            </p:cNvPr>
            <p:cNvCxnSpPr>
              <a:stCxn id="128" idx="3"/>
            </p:cNvCxnSpPr>
            <p:nvPr/>
          </p:nvCxnSpPr>
          <p:spPr>
            <a:xfrm>
              <a:off x="10114452" y="4732556"/>
              <a:ext cx="582123" cy="0"/>
            </a:xfrm>
            <a:prstGeom prst="line">
              <a:avLst/>
            </a:prstGeom>
            <a:noFill/>
            <a:ln w="6350" cap="flat" cmpd="sng" algn="ctr">
              <a:solidFill>
                <a:srgbClr val="0F6B5E"/>
              </a:solidFill>
              <a:prstDash val="solid"/>
              <a:miter lim="800000"/>
            </a:ln>
            <a:effectLst/>
          </p:spPr>
        </p:cxnSp>
        <p:sp>
          <p:nvSpPr>
            <p:cNvPr id="134" name="TextBox 133">
              <a:extLst>
                <a:ext uri="{FF2B5EF4-FFF2-40B4-BE49-F238E27FC236}">
                  <a16:creationId xmlns="" xmlns:a16="http://schemas.microsoft.com/office/drawing/2014/main" id="{51D6B5A1-61FE-46F4-B938-C239A6D07376}"/>
                </a:ext>
              </a:extLst>
            </p:cNvPr>
            <p:cNvSpPr txBox="1"/>
            <p:nvPr/>
          </p:nvSpPr>
          <p:spPr>
            <a:xfrm>
              <a:off x="10208952" y="4410791"/>
              <a:ext cx="4956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dirty="0">
                  <a:solidFill>
                    <a:srgbClr val="000000"/>
                  </a:solidFill>
                  <a:latin typeface="Kaspersky Regular" panose="020B0604020202020204" charset="0"/>
                  <a:cs typeface="Arial" panose="020B0604020202020204" pitchFamily="34" charset="0"/>
                </a:rPr>
                <a:t>KICS for </a:t>
              </a:r>
            </a:p>
            <a:p>
              <a:r>
                <a:rPr lang="en-GB" sz="600" dirty="0">
                  <a:solidFill>
                    <a:srgbClr val="000000"/>
                  </a:solidFill>
                  <a:latin typeface="Kaspersky Regular" panose="020B0604020202020204" charset="0"/>
                  <a:cs typeface="Arial" panose="020B0604020202020204" pitchFamily="34" charset="0"/>
                </a:rPr>
                <a:t>networks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="" xmlns:a16="http://schemas.microsoft.com/office/drawing/2014/main" id="{2B396BC2-066F-4909-8957-AD6775F5C972}"/>
                </a:ext>
              </a:extLst>
            </p:cNvPr>
            <p:cNvSpPr txBox="1"/>
            <p:nvPr/>
          </p:nvSpPr>
          <p:spPr>
            <a:xfrm>
              <a:off x="9139358" y="3608519"/>
              <a:ext cx="526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dirty="0">
                  <a:solidFill>
                    <a:srgbClr val="000000"/>
                  </a:solidFill>
                  <a:latin typeface="Kaspersky Regular" panose="020B0604020202020204" charset="0"/>
                  <a:cs typeface="Arial" panose="020B0604020202020204" pitchFamily="34" charset="0"/>
                </a:rPr>
                <a:t>Kaspersky</a:t>
              </a:r>
            </a:p>
            <a:p>
              <a:r>
                <a:rPr lang="en-GB" sz="600" dirty="0">
                  <a:solidFill>
                    <a:srgbClr val="000000"/>
                  </a:solidFill>
                  <a:latin typeface="Kaspersky Regular" panose="020B0604020202020204" charset="0"/>
                  <a:cs typeface="Arial" panose="020B0604020202020204" pitchFamily="34" charset="0"/>
                </a:rPr>
                <a:t>Security</a:t>
              </a:r>
            </a:p>
            <a:p>
              <a:r>
                <a:rPr lang="en-GB" sz="600" dirty="0">
                  <a:solidFill>
                    <a:srgbClr val="000000"/>
                  </a:solidFill>
                  <a:latin typeface="Kaspersky Regular" panose="020B0604020202020204" charset="0"/>
                  <a:cs typeface="Arial" panose="020B0604020202020204" pitchFamily="34" charset="0"/>
                </a:rPr>
                <a:t>Center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="" xmlns:a16="http://schemas.microsoft.com/office/drawing/2014/main" id="{482D9274-E2BF-467B-AEA0-A715CE33D822}"/>
                </a:ext>
              </a:extLst>
            </p:cNvPr>
            <p:cNvSpPr txBox="1"/>
            <p:nvPr/>
          </p:nvSpPr>
          <p:spPr>
            <a:xfrm>
              <a:off x="5958986" y="3584073"/>
              <a:ext cx="53412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>
                  <a:solidFill>
                    <a:srgbClr val="000000"/>
                  </a:solidFill>
                  <a:latin typeface="Kaspersky Regular" panose="020B0604020202020204" charset="0"/>
                  <a:cs typeface="Arial" panose="020B0604020202020204" pitchFamily="34" charset="0"/>
                </a:rPr>
                <a:t>SCADA</a:t>
              </a:r>
              <a:endParaRPr lang="en-GB" dirty="0">
                <a:solidFill>
                  <a:srgbClr val="000000"/>
                </a:solidFill>
                <a:latin typeface="Kaspersky Regular" panose="020B0604020202020204" charset="0"/>
                <a:cs typeface="Arial" panose="020B0604020202020204" pitchFamily="34" charset="0"/>
              </a:endParaRPr>
            </a:p>
          </p:txBody>
        </p:sp>
        <p:cxnSp>
          <p:nvCxnSpPr>
            <p:cNvPr id="137" name="Straight Connector 65">
              <a:extLst>
                <a:ext uri="{FF2B5EF4-FFF2-40B4-BE49-F238E27FC236}">
                  <a16:creationId xmlns="" xmlns:a16="http://schemas.microsoft.com/office/drawing/2014/main" id="{40F2746B-0480-4BDD-9F48-8B0558338384}"/>
                </a:ext>
              </a:extLst>
            </p:cNvPr>
            <p:cNvCxnSpPr/>
            <p:nvPr/>
          </p:nvCxnSpPr>
          <p:spPr>
            <a:xfrm>
              <a:off x="8987834" y="4091178"/>
              <a:ext cx="151524" cy="0"/>
            </a:xfrm>
            <a:prstGeom prst="line">
              <a:avLst/>
            </a:prstGeom>
            <a:noFill/>
            <a:ln w="6350" cap="flat" cmpd="sng" algn="ctr">
              <a:solidFill>
                <a:srgbClr val="EC7D02"/>
              </a:solidFill>
              <a:prstDash val="solid"/>
              <a:miter lim="800000"/>
            </a:ln>
            <a:effectLst/>
          </p:spPr>
        </p:cxnSp>
        <p:cxnSp>
          <p:nvCxnSpPr>
            <p:cNvPr id="138" name="Straight Connector 67">
              <a:extLst>
                <a:ext uri="{FF2B5EF4-FFF2-40B4-BE49-F238E27FC236}">
                  <a16:creationId xmlns="" xmlns:a16="http://schemas.microsoft.com/office/drawing/2014/main" id="{460931F5-3559-48BF-9C65-35B752A16277}"/>
                </a:ext>
              </a:extLst>
            </p:cNvPr>
            <p:cNvCxnSpPr/>
            <p:nvPr/>
          </p:nvCxnSpPr>
          <p:spPr>
            <a:xfrm>
              <a:off x="9139358" y="4091179"/>
              <a:ext cx="0" cy="480821"/>
            </a:xfrm>
            <a:prstGeom prst="line">
              <a:avLst/>
            </a:prstGeom>
            <a:noFill/>
            <a:ln w="6350" cap="flat" cmpd="sng" algn="ctr">
              <a:solidFill>
                <a:srgbClr val="EC7D02"/>
              </a:solidFill>
              <a:prstDash val="solid"/>
              <a:miter lim="800000"/>
            </a:ln>
            <a:effectLst/>
          </p:spPr>
        </p:cxnSp>
        <p:cxnSp>
          <p:nvCxnSpPr>
            <p:cNvPr id="139" name="Straight Arrow Connector 69">
              <a:extLst>
                <a:ext uri="{FF2B5EF4-FFF2-40B4-BE49-F238E27FC236}">
                  <a16:creationId xmlns="" xmlns:a16="http://schemas.microsoft.com/office/drawing/2014/main" id="{90BDF369-163B-4E48-8081-DC017F11C5F3}"/>
                </a:ext>
              </a:extLst>
            </p:cNvPr>
            <p:cNvCxnSpPr/>
            <p:nvPr/>
          </p:nvCxnSpPr>
          <p:spPr>
            <a:xfrm>
              <a:off x="9139358" y="4572000"/>
              <a:ext cx="630695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EC7D02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40" name="Straight Connector 71">
              <a:extLst>
                <a:ext uri="{FF2B5EF4-FFF2-40B4-BE49-F238E27FC236}">
                  <a16:creationId xmlns="" xmlns:a16="http://schemas.microsoft.com/office/drawing/2014/main" id="{7EF81C69-4D4E-4B7A-9E31-12BA5734D393}"/>
                </a:ext>
              </a:extLst>
            </p:cNvPr>
            <p:cNvCxnSpPr/>
            <p:nvPr/>
          </p:nvCxnSpPr>
          <p:spPr>
            <a:xfrm>
              <a:off x="8675429" y="4572000"/>
              <a:ext cx="178295" cy="0"/>
            </a:xfrm>
            <a:prstGeom prst="line">
              <a:avLst/>
            </a:prstGeom>
            <a:noFill/>
            <a:ln w="6350" cap="flat" cmpd="sng" algn="ctr">
              <a:solidFill>
                <a:srgbClr val="EC7D02"/>
              </a:solidFill>
              <a:prstDash val="solid"/>
              <a:miter lim="800000"/>
            </a:ln>
            <a:effectLst/>
          </p:spPr>
        </p:cxnSp>
        <p:cxnSp>
          <p:nvCxnSpPr>
            <p:cNvPr id="141" name="Straight Connector 73">
              <a:extLst>
                <a:ext uri="{FF2B5EF4-FFF2-40B4-BE49-F238E27FC236}">
                  <a16:creationId xmlns="" xmlns:a16="http://schemas.microsoft.com/office/drawing/2014/main" id="{13DD8BCA-A433-487C-8DB3-BC784372D5D5}"/>
                </a:ext>
              </a:extLst>
            </p:cNvPr>
            <p:cNvCxnSpPr/>
            <p:nvPr/>
          </p:nvCxnSpPr>
          <p:spPr>
            <a:xfrm>
              <a:off x="8853724" y="4572000"/>
              <a:ext cx="0" cy="174267"/>
            </a:xfrm>
            <a:prstGeom prst="line">
              <a:avLst/>
            </a:prstGeom>
            <a:noFill/>
            <a:ln w="6350" cap="flat" cmpd="sng" algn="ctr">
              <a:solidFill>
                <a:srgbClr val="EC7D02"/>
              </a:solidFill>
              <a:prstDash val="solid"/>
              <a:miter lim="800000"/>
            </a:ln>
            <a:effectLst/>
          </p:spPr>
        </p:cxnSp>
        <p:cxnSp>
          <p:nvCxnSpPr>
            <p:cNvPr id="142" name="Straight Arrow Connector 75">
              <a:extLst>
                <a:ext uri="{FF2B5EF4-FFF2-40B4-BE49-F238E27FC236}">
                  <a16:creationId xmlns="" xmlns:a16="http://schemas.microsoft.com/office/drawing/2014/main" id="{EF6BAA94-B02B-4453-A972-C6FCAC24BEE8}"/>
                </a:ext>
              </a:extLst>
            </p:cNvPr>
            <p:cNvCxnSpPr/>
            <p:nvPr/>
          </p:nvCxnSpPr>
          <p:spPr>
            <a:xfrm flipV="1">
              <a:off x="8853723" y="4746267"/>
              <a:ext cx="900000" cy="1"/>
            </a:xfrm>
            <a:prstGeom prst="straightConnector1">
              <a:avLst/>
            </a:prstGeom>
            <a:noFill/>
            <a:ln w="6350" cap="flat" cmpd="sng" algn="ctr">
              <a:solidFill>
                <a:srgbClr val="EC7D02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43" name="TextBox 142">
              <a:extLst>
                <a:ext uri="{FF2B5EF4-FFF2-40B4-BE49-F238E27FC236}">
                  <a16:creationId xmlns="" xmlns:a16="http://schemas.microsoft.com/office/drawing/2014/main" id="{705AF4DE-29BA-4536-889B-E52B763D0942}"/>
                </a:ext>
              </a:extLst>
            </p:cNvPr>
            <p:cNvSpPr txBox="1"/>
            <p:nvPr/>
          </p:nvSpPr>
          <p:spPr>
            <a:xfrm>
              <a:off x="9206787" y="4402945"/>
              <a:ext cx="45076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>
                  <a:solidFill>
                    <a:srgbClr val="000000"/>
                  </a:solidFill>
                  <a:latin typeface="Kaspersky Regular" panose="020B0604020202020204" charset="0"/>
                  <a:cs typeface="Arial" panose="020B0604020202020204" pitchFamily="34" charset="0"/>
                </a:rPr>
                <a:t>SPAN</a:t>
              </a:r>
              <a:endParaRPr lang="en-GB" dirty="0">
                <a:solidFill>
                  <a:srgbClr val="000000"/>
                </a:solidFill>
                <a:latin typeface="Kaspersky Regular" panose="020B060402020202020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78">
              <a:extLst>
                <a:ext uri="{FF2B5EF4-FFF2-40B4-BE49-F238E27FC236}">
                  <a16:creationId xmlns="" xmlns:a16="http://schemas.microsoft.com/office/drawing/2014/main" id="{62969845-AA01-40FC-94C4-4C766D989CA9}"/>
                </a:ext>
              </a:extLst>
            </p:cNvPr>
            <p:cNvSpPr/>
            <p:nvPr/>
          </p:nvSpPr>
          <p:spPr>
            <a:xfrm>
              <a:off x="8597662" y="4486497"/>
              <a:ext cx="161925" cy="161925"/>
            </a:xfrm>
            <a:prstGeom prst="rect">
              <a:avLst/>
            </a:prstGeom>
            <a:solidFill>
              <a:srgbClr val="EC7D02"/>
            </a:solidFill>
            <a:ln w="12700" cap="flat" cmpd="sng" algn="ctr">
              <a:solidFill>
                <a:srgbClr val="EC7D0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="" xmlns:a16="http://schemas.microsoft.com/office/drawing/2014/main" id="{3A1449E2-4F59-4C75-A020-5A842754C150}"/>
                </a:ext>
              </a:extLst>
            </p:cNvPr>
            <p:cNvSpPr txBox="1"/>
            <p:nvPr/>
          </p:nvSpPr>
          <p:spPr>
            <a:xfrm>
              <a:off x="9220309" y="4727217"/>
              <a:ext cx="37863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>
                  <a:solidFill>
                    <a:srgbClr val="000000"/>
                  </a:solidFill>
                  <a:latin typeface="Kaspersky Regular" panose="020B0604020202020204" charset="0"/>
                  <a:cs typeface="Arial" panose="020B0604020202020204" pitchFamily="34" charset="0"/>
                </a:rPr>
                <a:t>TAP</a:t>
              </a:r>
              <a:endParaRPr lang="en-GB" dirty="0">
                <a:solidFill>
                  <a:srgbClr val="000000"/>
                </a:solidFill>
                <a:latin typeface="Kaspersky Regular" panose="020B0604020202020204" charset="0"/>
                <a:cs typeface="Arial" panose="020B0604020202020204" pitchFamily="34" charset="0"/>
              </a:endParaRPr>
            </a:p>
          </p:txBody>
        </p:sp>
        <p:grpSp>
          <p:nvGrpSpPr>
            <p:cNvPr id="146" name="Group 69">
              <a:extLst>
                <a:ext uri="{FF2B5EF4-FFF2-40B4-BE49-F238E27FC236}">
                  <a16:creationId xmlns="" xmlns:a16="http://schemas.microsoft.com/office/drawing/2014/main" id="{6F2D4D04-2EF7-4990-BB2B-C188942B48AD}"/>
                </a:ext>
              </a:extLst>
            </p:cNvPr>
            <p:cNvGrpSpPr/>
            <p:nvPr/>
          </p:nvGrpSpPr>
          <p:grpSpPr>
            <a:xfrm>
              <a:off x="9947497" y="4367823"/>
              <a:ext cx="303940" cy="352571"/>
              <a:chOff x="7258380" y="2992396"/>
              <a:chExt cx="303940" cy="352571"/>
            </a:xfrm>
          </p:grpSpPr>
          <p:sp>
            <p:nvSpPr>
              <p:cNvPr id="157" name="Шестиугольник 82">
                <a:extLst>
                  <a:ext uri="{FF2B5EF4-FFF2-40B4-BE49-F238E27FC236}">
                    <a16:creationId xmlns="" xmlns:a16="http://schemas.microsoft.com/office/drawing/2014/main" id="{4DCA2C8D-DE23-4EA3-984A-5218521F877F}"/>
                  </a:ext>
                </a:extLst>
              </p:cNvPr>
              <p:cNvSpPr/>
              <p:nvPr/>
            </p:nvSpPr>
            <p:spPr>
              <a:xfrm rot="5400000">
                <a:off x="7234064" y="3016712"/>
                <a:ext cx="352571" cy="303940"/>
              </a:xfrm>
              <a:prstGeom prst="hexagon">
                <a:avLst>
                  <a:gd name="adj" fmla="val 28961"/>
                  <a:gd name="vf" fmla="val 115470"/>
                </a:avLst>
              </a:prstGeom>
              <a:solidFill>
                <a:srgbClr val="F2F2F2"/>
              </a:solidFill>
              <a:ln w="12700">
                <a:solidFill>
                  <a:srgbClr val="23D1A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8" name="Freeform 29">
                <a:extLst>
                  <a:ext uri="{FF2B5EF4-FFF2-40B4-BE49-F238E27FC236}">
                    <a16:creationId xmlns="" xmlns:a16="http://schemas.microsoft.com/office/drawing/2014/main" id="{D8FD91B3-E18D-467F-8FC3-9AB7EB1E41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42128" y="3059824"/>
                <a:ext cx="145031" cy="189200"/>
              </a:xfrm>
              <a:custGeom>
                <a:avLst/>
                <a:gdLst>
                  <a:gd name="T0" fmla="*/ 8 w 182"/>
                  <a:gd name="T1" fmla="*/ 157 h 238"/>
                  <a:gd name="T2" fmla="*/ 46 w 182"/>
                  <a:gd name="T3" fmla="*/ 92 h 238"/>
                  <a:gd name="T4" fmla="*/ 44 w 182"/>
                  <a:gd name="T5" fmla="*/ 74 h 238"/>
                  <a:gd name="T6" fmla="*/ 16 w 182"/>
                  <a:gd name="T7" fmla="*/ 82 h 238"/>
                  <a:gd name="T8" fmla="*/ 44 w 182"/>
                  <a:gd name="T9" fmla="*/ 74 h 238"/>
                  <a:gd name="T10" fmla="*/ 74 w 182"/>
                  <a:gd name="T11" fmla="*/ 30 h 238"/>
                  <a:gd name="T12" fmla="*/ 74 w 182"/>
                  <a:gd name="T13" fmla="*/ 17 h 238"/>
                  <a:gd name="T14" fmla="*/ 29 w 182"/>
                  <a:gd name="T15" fmla="*/ 56 h 238"/>
                  <a:gd name="T16" fmla="*/ 81 w 182"/>
                  <a:gd name="T17" fmla="*/ 36 h 238"/>
                  <a:gd name="T18" fmla="*/ 29 w 182"/>
                  <a:gd name="T19" fmla="*/ 56 h 238"/>
                  <a:gd name="T20" fmla="*/ 182 w 182"/>
                  <a:gd name="T21" fmla="*/ 238 h 238"/>
                  <a:gd name="T22" fmla="*/ 3 w 182"/>
                  <a:gd name="T23" fmla="*/ 207 h 238"/>
                  <a:gd name="T24" fmla="*/ 56 w 182"/>
                  <a:gd name="T25" fmla="*/ 197 h 238"/>
                  <a:gd name="T26" fmla="*/ 5 w 182"/>
                  <a:gd name="T27" fmla="*/ 190 h 238"/>
                  <a:gd name="T28" fmla="*/ 52 w 182"/>
                  <a:gd name="T29" fmla="*/ 157 h 238"/>
                  <a:gd name="T30" fmla="*/ 83 w 182"/>
                  <a:gd name="T31" fmla="*/ 158 h 238"/>
                  <a:gd name="T32" fmla="*/ 116 w 182"/>
                  <a:gd name="T33" fmla="*/ 158 h 238"/>
                  <a:gd name="T34" fmla="*/ 149 w 182"/>
                  <a:gd name="T35" fmla="*/ 158 h 238"/>
                  <a:gd name="T36" fmla="*/ 77 w 182"/>
                  <a:gd name="T37" fmla="*/ 183 h 238"/>
                  <a:gd name="T38" fmla="*/ 67 w 182"/>
                  <a:gd name="T39" fmla="*/ 207 h 238"/>
                  <a:gd name="T40" fmla="*/ 77 w 182"/>
                  <a:gd name="T41" fmla="*/ 183 h 238"/>
                  <a:gd name="T42" fmla="*/ 83 w 182"/>
                  <a:gd name="T43" fmla="*/ 183 h 238"/>
                  <a:gd name="T44" fmla="*/ 93 w 182"/>
                  <a:gd name="T45" fmla="*/ 207 h 238"/>
                  <a:gd name="T46" fmla="*/ 110 w 182"/>
                  <a:gd name="T47" fmla="*/ 183 h 238"/>
                  <a:gd name="T48" fmla="*/ 100 w 182"/>
                  <a:gd name="T49" fmla="*/ 207 h 238"/>
                  <a:gd name="T50" fmla="*/ 110 w 182"/>
                  <a:gd name="T51" fmla="*/ 183 h 238"/>
                  <a:gd name="T52" fmla="*/ 116 w 182"/>
                  <a:gd name="T53" fmla="*/ 183 h 238"/>
                  <a:gd name="T54" fmla="*/ 126 w 182"/>
                  <a:gd name="T55" fmla="*/ 207 h 238"/>
                  <a:gd name="T56" fmla="*/ 142 w 182"/>
                  <a:gd name="T57" fmla="*/ 183 h 238"/>
                  <a:gd name="T58" fmla="*/ 133 w 182"/>
                  <a:gd name="T59" fmla="*/ 207 h 238"/>
                  <a:gd name="T60" fmla="*/ 142 w 182"/>
                  <a:gd name="T61" fmla="*/ 183 h 238"/>
                  <a:gd name="T62" fmla="*/ 149 w 182"/>
                  <a:gd name="T63" fmla="*/ 183 h 238"/>
                  <a:gd name="T64" fmla="*/ 159 w 182"/>
                  <a:gd name="T65" fmla="*/ 207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2" h="238">
                    <a:moveTo>
                      <a:pt x="52" y="157"/>
                    </a:moveTo>
                    <a:cubicBezTo>
                      <a:pt x="8" y="157"/>
                      <a:pt x="8" y="157"/>
                      <a:pt x="8" y="157"/>
                    </a:cubicBezTo>
                    <a:cubicBezTo>
                      <a:pt x="15" y="92"/>
                      <a:pt x="15" y="92"/>
                      <a:pt x="15" y="92"/>
                    </a:cubicBezTo>
                    <a:cubicBezTo>
                      <a:pt x="46" y="92"/>
                      <a:pt x="46" y="92"/>
                      <a:pt x="46" y="92"/>
                    </a:cubicBezTo>
                    <a:lnTo>
                      <a:pt x="52" y="157"/>
                    </a:lnTo>
                    <a:close/>
                    <a:moveTo>
                      <a:pt x="44" y="74"/>
                    </a:moveTo>
                    <a:cubicBezTo>
                      <a:pt x="16" y="74"/>
                      <a:pt x="16" y="74"/>
                      <a:pt x="16" y="74"/>
                    </a:cubicBezTo>
                    <a:cubicBezTo>
                      <a:pt x="16" y="82"/>
                      <a:pt x="16" y="82"/>
                      <a:pt x="16" y="82"/>
                    </a:cubicBezTo>
                    <a:cubicBezTo>
                      <a:pt x="45" y="82"/>
                      <a:pt x="45" y="82"/>
                      <a:pt x="45" y="82"/>
                    </a:cubicBezTo>
                    <a:lnTo>
                      <a:pt x="44" y="74"/>
                    </a:lnTo>
                    <a:close/>
                    <a:moveTo>
                      <a:pt x="29" y="42"/>
                    </a:moveTo>
                    <a:cubicBezTo>
                      <a:pt x="43" y="18"/>
                      <a:pt x="62" y="31"/>
                      <a:pt x="74" y="30"/>
                    </a:cubicBezTo>
                    <a:cubicBezTo>
                      <a:pt x="88" y="29"/>
                      <a:pt x="97" y="22"/>
                      <a:pt x="91" y="0"/>
                    </a:cubicBezTo>
                    <a:cubicBezTo>
                      <a:pt x="91" y="10"/>
                      <a:pt x="84" y="16"/>
                      <a:pt x="74" y="17"/>
                    </a:cubicBezTo>
                    <a:cubicBezTo>
                      <a:pt x="64" y="18"/>
                      <a:pt x="36" y="12"/>
                      <a:pt x="29" y="42"/>
                    </a:cubicBezTo>
                    <a:moveTo>
                      <a:pt x="29" y="56"/>
                    </a:moveTo>
                    <a:cubicBezTo>
                      <a:pt x="34" y="33"/>
                      <a:pt x="51" y="34"/>
                      <a:pt x="59" y="36"/>
                    </a:cubicBezTo>
                    <a:cubicBezTo>
                      <a:pt x="70" y="39"/>
                      <a:pt x="76" y="39"/>
                      <a:pt x="81" y="36"/>
                    </a:cubicBezTo>
                    <a:cubicBezTo>
                      <a:pt x="74" y="48"/>
                      <a:pt x="65" y="47"/>
                      <a:pt x="59" y="46"/>
                    </a:cubicBezTo>
                    <a:cubicBezTo>
                      <a:pt x="52" y="45"/>
                      <a:pt x="39" y="37"/>
                      <a:pt x="29" y="56"/>
                    </a:cubicBezTo>
                    <a:moveTo>
                      <a:pt x="182" y="140"/>
                    </a:moveTo>
                    <a:cubicBezTo>
                      <a:pt x="182" y="238"/>
                      <a:pt x="182" y="238"/>
                      <a:pt x="182" y="238"/>
                    </a:cubicBezTo>
                    <a:cubicBezTo>
                      <a:pt x="0" y="238"/>
                      <a:pt x="0" y="238"/>
                      <a:pt x="0" y="238"/>
                    </a:cubicBezTo>
                    <a:cubicBezTo>
                      <a:pt x="3" y="207"/>
                      <a:pt x="3" y="207"/>
                      <a:pt x="3" y="207"/>
                    </a:cubicBezTo>
                    <a:cubicBezTo>
                      <a:pt x="57" y="207"/>
                      <a:pt x="57" y="207"/>
                      <a:pt x="57" y="207"/>
                    </a:cubicBezTo>
                    <a:cubicBezTo>
                      <a:pt x="56" y="197"/>
                      <a:pt x="56" y="197"/>
                      <a:pt x="56" y="197"/>
                    </a:cubicBezTo>
                    <a:cubicBezTo>
                      <a:pt x="4" y="197"/>
                      <a:pt x="4" y="197"/>
                      <a:pt x="4" y="197"/>
                    </a:cubicBezTo>
                    <a:cubicBezTo>
                      <a:pt x="5" y="190"/>
                      <a:pt x="5" y="190"/>
                      <a:pt x="5" y="190"/>
                    </a:cubicBezTo>
                    <a:cubicBezTo>
                      <a:pt x="56" y="190"/>
                      <a:pt x="56" y="190"/>
                      <a:pt x="56" y="190"/>
                    </a:cubicBezTo>
                    <a:cubicBezTo>
                      <a:pt x="52" y="157"/>
                      <a:pt x="52" y="157"/>
                      <a:pt x="52" y="157"/>
                    </a:cubicBezTo>
                    <a:cubicBezTo>
                      <a:pt x="83" y="140"/>
                      <a:pt x="83" y="140"/>
                      <a:pt x="83" y="140"/>
                    </a:cubicBezTo>
                    <a:cubicBezTo>
                      <a:pt x="83" y="158"/>
                      <a:pt x="83" y="158"/>
                      <a:pt x="83" y="158"/>
                    </a:cubicBezTo>
                    <a:cubicBezTo>
                      <a:pt x="116" y="140"/>
                      <a:pt x="116" y="140"/>
                      <a:pt x="116" y="140"/>
                    </a:cubicBezTo>
                    <a:cubicBezTo>
                      <a:pt x="116" y="158"/>
                      <a:pt x="116" y="158"/>
                      <a:pt x="116" y="158"/>
                    </a:cubicBezTo>
                    <a:cubicBezTo>
                      <a:pt x="149" y="140"/>
                      <a:pt x="149" y="140"/>
                      <a:pt x="149" y="140"/>
                    </a:cubicBezTo>
                    <a:cubicBezTo>
                      <a:pt x="149" y="158"/>
                      <a:pt x="149" y="158"/>
                      <a:pt x="149" y="158"/>
                    </a:cubicBezTo>
                    <a:lnTo>
                      <a:pt x="182" y="140"/>
                    </a:lnTo>
                    <a:close/>
                    <a:moveTo>
                      <a:pt x="77" y="183"/>
                    </a:moveTo>
                    <a:cubicBezTo>
                      <a:pt x="67" y="183"/>
                      <a:pt x="67" y="183"/>
                      <a:pt x="67" y="183"/>
                    </a:cubicBezTo>
                    <a:cubicBezTo>
                      <a:pt x="67" y="207"/>
                      <a:pt x="67" y="207"/>
                      <a:pt x="67" y="207"/>
                    </a:cubicBezTo>
                    <a:cubicBezTo>
                      <a:pt x="77" y="207"/>
                      <a:pt x="77" y="207"/>
                      <a:pt x="77" y="207"/>
                    </a:cubicBezTo>
                    <a:lnTo>
                      <a:pt x="77" y="183"/>
                    </a:lnTo>
                    <a:close/>
                    <a:moveTo>
                      <a:pt x="93" y="183"/>
                    </a:moveTo>
                    <a:cubicBezTo>
                      <a:pt x="83" y="183"/>
                      <a:pt x="83" y="183"/>
                      <a:pt x="83" y="183"/>
                    </a:cubicBezTo>
                    <a:cubicBezTo>
                      <a:pt x="83" y="207"/>
                      <a:pt x="83" y="207"/>
                      <a:pt x="83" y="207"/>
                    </a:cubicBezTo>
                    <a:cubicBezTo>
                      <a:pt x="93" y="207"/>
                      <a:pt x="93" y="207"/>
                      <a:pt x="93" y="207"/>
                    </a:cubicBezTo>
                    <a:lnTo>
                      <a:pt x="93" y="183"/>
                    </a:lnTo>
                    <a:close/>
                    <a:moveTo>
                      <a:pt x="110" y="183"/>
                    </a:moveTo>
                    <a:cubicBezTo>
                      <a:pt x="100" y="183"/>
                      <a:pt x="100" y="183"/>
                      <a:pt x="100" y="183"/>
                    </a:cubicBezTo>
                    <a:cubicBezTo>
                      <a:pt x="100" y="207"/>
                      <a:pt x="100" y="207"/>
                      <a:pt x="100" y="207"/>
                    </a:cubicBezTo>
                    <a:cubicBezTo>
                      <a:pt x="110" y="207"/>
                      <a:pt x="110" y="207"/>
                      <a:pt x="110" y="207"/>
                    </a:cubicBezTo>
                    <a:lnTo>
                      <a:pt x="110" y="183"/>
                    </a:lnTo>
                    <a:close/>
                    <a:moveTo>
                      <a:pt x="126" y="183"/>
                    </a:moveTo>
                    <a:cubicBezTo>
                      <a:pt x="116" y="183"/>
                      <a:pt x="116" y="183"/>
                      <a:pt x="116" y="183"/>
                    </a:cubicBezTo>
                    <a:cubicBezTo>
                      <a:pt x="116" y="207"/>
                      <a:pt x="116" y="207"/>
                      <a:pt x="116" y="207"/>
                    </a:cubicBezTo>
                    <a:cubicBezTo>
                      <a:pt x="126" y="207"/>
                      <a:pt x="126" y="207"/>
                      <a:pt x="126" y="207"/>
                    </a:cubicBezTo>
                    <a:lnTo>
                      <a:pt x="126" y="183"/>
                    </a:lnTo>
                    <a:close/>
                    <a:moveTo>
                      <a:pt x="142" y="183"/>
                    </a:moveTo>
                    <a:cubicBezTo>
                      <a:pt x="133" y="183"/>
                      <a:pt x="133" y="183"/>
                      <a:pt x="133" y="183"/>
                    </a:cubicBezTo>
                    <a:cubicBezTo>
                      <a:pt x="133" y="207"/>
                      <a:pt x="133" y="207"/>
                      <a:pt x="133" y="207"/>
                    </a:cubicBezTo>
                    <a:cubicBezTo>
                      <a:pt x="142" y="207"/>
                      <a:pt x="142" y="207"/>
                      <a:pt x="142" y="207"/>
                    </a:cubicBezTo>
                    <a:lnTo>
                      <a:pt x="142" y="183"/>
                    </a:lnTo>
                    <a:close/>
                    <a:moveTo>
                      <a:pt x="159" y="183"/>
                    </a:moveTo>
                    <a:cubicBezTo>
                      <a:pt x="149" y="183"/>
                      <a:pt x="149" y="183"/>
                      <a:pt x="149" y="183"/>
                    </a:cubicBezTo>
                    <a:cubicBezTo>
                      <a:pt x="149" y="207"/>
                      <a:pt x="149" y="207"/>
                      <a:pt x="149" y="207"/>
                    </a:cubicBezTo>
                    <a:cubicBezTo>
                      <a:pt x="159" y="207"/>
                      <a:pt x="159" y="207"/>
                      <a:pt x="159" y="207"/>
                    </a:cubicBezTo>
                    <a:lnTo>
                      <a:pt x="159" y="18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7" name="Group 72">
              <a:extLst>
                <a:ext uri="{FF2B5EF4-FFF2-40B4-BE49-F238E27FC236}">
                  <a16:creationId xmlns="" xmlns:a16="http://schemas.microsoft.com/office/drawing/2014/main" id="{31C27724-E01A-47A3-BA0C-244EB3A0220A}"/>
                </a:ext>
              </a:extLst>
            </p:cNvPr>
            <p:cNvGrpSpPr/>
            <p:nvPr/>
          </p:nvGrpSpPr>
          <p:grpSpPr>
            <a:xfrm>
              <a:off x="9618528" y="3644329"/>
              <a:ext cx="303940" cy="352571"/>
              <a:chOff x="11707652" y="3207646"/>
              <a:chExt cx="303940" cy="352571"/>
            </a:xfrm>
          </p:grpSpPr>
          <p:sp>
            <p:nvSpPr>
              <p:cNvPr id="148" name="Шестиугольник 82">
                <a:extLst>
                  <a:ext uri="{FF2B5EF4-FFF2-40B4-BE49-F238E27FC236}">
                    <a16:creationId xmlns="" xmlns:a16="http://schemas.microsoft.com/office/drawing/2014/main" id="{3B001069-F695-47B8-A253-998777E83EA5}"/>
                  </a:ext>
                </a:extLst>
              </p:cNvPr>
              <p:cNvSpPr/>
              <p:nvPr/>
            </p:nvSpPr>
            <p:spPr>
              <a:xfrm rot="5400000">
                <a:off x="11683336" y="3231962"/>
                <a:ext cx="352571" cy="303940"/>
              </a:xfrm>
              <a:prstGeom prst="hexagon">
                <a:avLst>
                  <a:gd name="adj" fmla="val 28961"/>
                  <a:gd name="vf" fmla="val 115470"/>
                </a:avLst>
              </a:prstGeom>
              <a:solidFill>
                <a:srgbClr val="F2F2F2"/>
              </a:solidFill>
              <a:ln w="12700">
                <a:solidFill>
                  <a:srgbClr val="23D1A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149" name="Group 74">
                <a:extLst>
                  <a:ext uri="{FF2B5EF4-FFF2-40B4-BE49-F238E27FC236}">
                    <a16:creationId xmlns="" xmlns:a16="http://schemas.microsoft.com/office/drawing/2014/main" id="{290D7FD5-9A7A-48C1-95AE-2832DEA7CD09}"/>
                  </a:ext>
                </a:extLst>
              </p:cNvPr>
              <p:cNvGrpSpPr/>
              <p:nvPr/>
            </p:nvGrpSpPr>
            <p:grpSpPr>
              <a:xfrm>
                <a:off x="11767506" y="3318506"/>
                <a:ext cx="186329" cy="149221"/>
                <a:chOff x="11650619" y="3192782"/>
                <a:chExt cx="374650" cy="300038"/>
              </a:xfrm>
            </p:grpSpPr>
            <p:sp>
              <p:nvSpPr>
                <p:cNvPr id="150" name="Rectangle 75">
                  <a:extLst>
                    <a:ext uri="{FF2B5EF4-FFF2-40B4-BE49-F238E27FC236}">
                      <a16:creationId xmlns="" xmlns:a16="http://schemas.microsoft.com/office/drawing/2014/main" id="{9549DC5E-1C96-4DA0-982D-F965E5F235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36344" y="3297557"/>
                  <a:ext cx="12700" cy="141288"/>
                </a:xfrm>
                <a:prstGeom prst="rect">
                  <a:avLst/>
                </a:prstGeom>
                <a:solidFill>
                  <a:srgbClr val="57575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151" name="Rectangle 76">
                  <a:extLst>
                    <a:ext uri="{FF2B5EF4-FFF2-40B4-BE49-F238E27FC236}">
                      <a16:creationId xmlns="" xmlns:a16="http://schemas.microsoft.com/office/drawing/2014/main" id="{44D29559-73C8-47CF-A1D4-9C85382080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23669" y="3297557"/>
                  <a:ext cx="14287" cy="141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152" name="Rectangle 77">
                  <a:extLst>
                    <a:ext uri="{FF2B5EF4-FFF2-40B4-BE49-F238E27FC236}">
                      <a16:creationId xmlns="" xmlns:a16="http://schemas.microsoft.com/office/drawing/2014/main" id="{202459DD-2337-4202-9BF7-5255777483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30006" y="3297557"/>
                  <a:ext cx="14287" cy="141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153" name="Freeform 161">
                  <a:extLst>
                    <a:ext uri="{FF2B5EF4-FFF2-40B4-BE49-F238E27FC236}">
                      <a16:creationId xmlns="" xmlns:a16="http://schemas.microsoft.com/office/drawing/2014/main" id="{C076E2EA-C8C7-4BC1-B39C-C0161ADFFF1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650619" y="3192782"/>
                  <a:ext cx="374650" cy="300038"/>
                </a:xfrm>
                <a:custGeom>
                  <a:avLst/>
                  <a:gdLst>
                    <a:gd name="T0" fmla="*/ 0 w 236"/>
                    <a:gd name="T1" fmla="*/ 0 h 189"/>
                    <a:gd name="T2" fmla="*/ 0 w 236"/>
                    <a:gd name="T3" fmla="*/ 189 h 189"/>
                    <a:gd name="T4" fmla="*/ 236 w 236"/>
                    <a:gd name="T5" fmla="*/ 189 h 189"/>
                    <a:gd name="T6" fmla="*/ 236 w 236"/>
                    <a:gd name="T7" fmla="*/ 0 h 189"/>
                    <a:gd name="T8" fmla="*/ 0 w 236"/>
                    <a:gd name="T9" fmla="*/ 0 h 189"/>
                    <a:gd name="T10" fmla="*/ 16 w 236"/>
                    <a:gd name="T11" fmla="*/ 173 h 189"/>
                    <a:gd name="T12" fmla="*/ 16 w 236"/>
                    <a:gd name="T13" fmla="*/ 41 h 189"/>
                    <a:gd name="T14" fmla="*/ 218 w 236"/>
                    <a:gd name="T15" fmla="*/ 41 h 189"/>
                    <a:gd name="T16" fmla="*/ 218 w 236"/>
                    <a:gd name="T17" fmla="*/ 173 h 189"/>
                    <a:gd name="T18" fmla="*/ 16 w 236"/>
                    <a:gd name="T19" fmla="*/ 173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36" h="189">
                      <a:moveTo>
                        <a:pt x="0" y="0"/>
                      </a:moveTo>
                      <a:lnTo>
                        <a:pt x="0" y="189"/>
                      </a:lnTo>
                      <a:lnTo>
                        <a:pt x="236" y="189"/>
                      </a:lnTo>
                      <a:lnTo>
                        <a:pt x="236" y="0"/>
                      </a:lnTo>
                      <a:lnTo>
                        <a:pt x="0" y="0"/>
                      </a:lnTo>
                      <a:close/>
                      <a:moveTo>
                        <a:pt x="16" y="173"/>
                      </a:moveTo>
                      <a:lnTo>
                        <a:pt x="16" y="41"/>
                      </a:lnTo>
                      <a:lnTo>
                        <a:pt x="218" y="41"/>
                      </a:lnTo>
                      <a:lnTo>
                        <a:pt x="218" y="173"/>
                      </a:lnTo>
                      <a:lnTo>
                        <a:pt x="16" y="17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154" name="Rectangle 79">
                  <a:extLst>
                    <a:ext uri="{FF2B5EF4-FFF2-40B4-BE49-F238E27FC236}">
                      <a16:creationId xmlns="" xmlns:a16="http://schemas.microsoft.com/office/drawing/2014/main" id="{B1961ACD-A7CC-43CF-96A9-A34F4DB081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15706" y="3297557"/>
                  <a:ext cx="53975" cy="2857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155" name="Rectangle 80">
                  <a:extLst>
                    <a:ext uri="{FF2B5EF4-FFF2-40B4-BE49-F238E27FC236}">
                      <a16:creationId xmlns="" xmlns:a16="http://schemas.microsoft.com/office/drawing/2014/main" id="{A05563E2-15D6-454D-91EE-12613D9251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09369" y="3391220"/>
                  <a:ext cx="53975" cy="2857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ru-RU"/>
                </a:p>
              </p:txBody>
            </p:sp>
            <p:sp>
              <p:nvSpPr>
                <p:cNvPr id="156" name="Rectangle 81">
                  <a:extLst>
                    <a:ext uri="{FF2B5EF4-FFF2-40B4-BE49-F238E27FC236}">
                      <a16:creationId xmlns="" xmlns:a16="http://schemas.microsoft.com/office/drawing/2014/main" id="{3F391A2E-8ADA-4849-AC76-8BBA53F3E0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903031" y="3326132"/>
                  <a:ext cx="53975" cy="254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ru-RU"/>
                </a:p>
              </p:txBody>
            </p:sp>
          </p:grpSp>
        </p:grpSp>
      </p:grpSp>
      <p:sp>
        <p:nvSpPr>
          <p:cNvPr id="63" name="Text Placeholder 1"/>
          <p:cNvSpPr txBox="1">
            <a:spLocks/>
          </p:cNvSpPr>
          <p:nvPr/>
        </p:nvSpPr>
        <p:spPr>
          <a:xfrm>
            <a:off x="437804" y="69774"/>
            <a:ext cx="10440000" cy="10156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800" b="1" baseline="0">
                <a:latin typeface="Kaspersky Meduim" panose="020B0604020202020204" charset="0"/>
                <a:ea typeface="+mj-ea"/>
                <a:cs typeface="Segoe UI" panose="020B0502040204020203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Kaspersky Meduim" panose="020B0604020202020204" charset="0"/>
                <a:cs typeface="Arial" panose="020B0604020202020204" pitchFamily="34" charset="0"/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Kaspersky Meduim" panose="020B0604020202020204" charset="0"/>
                <a:cs typeface="Arial" panose="020B0604020202020204" pitchFamily="34" charset="0"/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Kaspersky Meduim" panose="020B0604020202020204" charset="0"/>
                <a:cs typeface="Arial" panose="020B0604020202020204" pitchFamily="34" charset="0"/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+mj-lt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KICS for Networks</a:t>
            </a:r>
          </a:p>
        </p:txBody>
      </p:sp>
      <p:grpSp>
        <p:nvGrpSpPr>
          <p:cNvPr id="85" name="Группа 84"/>
          <p:cNvGrpSpPr/>
          <p:nvPr/>
        </p:nvGrpSpPr>
        <p:grpSpPr>
          <a:xfrm>
            <a:off x="7438096" y="3909912"/>
            <a:ext cx="3397319" cy="1907137"/>
            <a:chOff x="7705936" y="4329405"/>
            <a:chExt cx="3397318" cy="1907136"/>
          </a:xfrm>
        </p:grpSpPr>
        <p:sp>
          <p:nvSpPr>
            <p:cNvPr id="89" name="Прямоугольник 33"/>
            <p:cNvSpPr/>
            <p:nvPr/>
          </p:nvSpPr>
          <p:spPr>
            <a:xfrm>
              <a:off x="7705936" y="5897987"/>
              <a:ext cx="3397318" cy="338554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algn="ctr" defTabSz="914354"/>
              <a:r>
                <a:rPr lang="ru-RU" sz="1600" b="1" dirty="0">
                  <a:solidFill>
                    <a:srgbClr val="00A88E"/>
                  </a:solidFill>
                </a:rPr>
                <a:t>Контроль сетевой активности</a:t>
              </a:r>
            </a:p>
          </p:txBody>
        </p:sp>
        <p:cxnSp>
          <p:nvCxnSpPr>
            <p:cNvPr id="90" name="Прямая со стрелкой 89"/>
            <p:cNvCxnSpPr/>
            <p:nvPr/>
          </p:nvCxnSpPr>
          <p:spPr>
            <a:xfrm flipH="1" flipV="1">
              <a:off x="7819053" y="4329405"/>
              <a:ext cx="457200" cy="1568582"/>
            </a:xfrm>
            <a:prstGeom prst="straightConnector1">
              <a:avLst/>
            </a:prstGeom>
            <a:ln>
              <a:solidFill>
                <a:srgbClr val="00A8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Группа 90"/>
          <p:cNvGrpSpPr/>
          <p:nvPr/>
        </p:nvGrpSpPr>
        <p:grpSpPr>
          <a:xfrm>
            <a:off x="7804235" y="1441407"/>
            <a:ext cx="4096369" cy="1816676"/>
            <a:chOff x="7845026" y="2178192"/>
            <a:chExt cx="4096368" cy="1816676"/>
          </a:xfrm>
        </p:grpSpPr>
        <p:sp>
          <p:nvSpPr>
            <p:cNvPr id="92" name="Прямоугольник 33"/>
            <p:cNvSpPr/>
            <p:nvPr/>
          </p:nvSpPr>
          <p:spPr>
            <a:xfrm>
              <a:off x="8544076" y="2178192"/>
              <a:ext cx="3397318" cy="338554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algn="ctr" defTabSz="914354"/>
              <a:r>
                <a:rPr lang="ru-RU" sz="1600" b="1" dirty="0">
                  <a:solidFill>
                    <a:srgbClr val="00A88E"/>
                  </a:solidFill>
                </a:rPr>
                <a:t>Обнаружение вторжений</a:t>
              </a:r>
            </a:p>
          </p:txBody>
        </p:sp>
        <p:cxnSp>
          <p:nvCxnSpPr>
            <p:cNvPr id="93" name="Прямая со стрелкой 92"/>
            <p:cNvCxnSpPr/>
            <p:nvPr/>
          </p:nvCxnSpPr>
          <p:spPr>
            <a:xfrm flipH="1">
              <a:off x="7845026" y="2457171"/>
              <a:ext cx="1127366" cy="1537697"/>
            </a:xfrm>
            <a:prstGeom prst="straightConnector1">
              <a:avLst/>
            </a:prstGeom>
            <a:ln>
              <a:solidFill>
                <a:srgbClr val="00A8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Группа 93"/>
          <p:cNvGrpSpPr/>
          <p:nvPr/>
        </p:nvGrpSpPr>
        <p:grpSpPr>
          <a:xfrm>
            <a:off x="153266" y="3907292"/>
            <a:ext cx="4142431" cy="2164297"/>
            <a:chOff x="-44052" y="-16850682"/>
            <a:chExt cx="5015270" cy="36289450"/>
          </a:xfrm>
        </p:grpSpPr>
        <p:sp>
          <p:nvSpPr>
            <p:cNvPr id="95" name="Прямоугольник 33"/>
            <p:cNvSpPr/>
            <p:nvPr/>
          </p:nvSpPr>
          <p:spPr>
            <a:xfrm>
              <a:off x="-44052" y="9633661"/>
              <a:ext cx="3924740" cy="9805107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algn="ctr" defTabSz="914354"/>
              <a:r>
                <a:rPr lang="ru-RU" sz="1600" b="1" dirty="0">
                  <a:solidFill>
                    <a:srgbClr val="00A88E"/>
                  </a:solidFill>
                </a:rPr>
                <a:t>Глубокий анализ </a:t>
              </a:r>
            </a:p>
            <a:p>
              <a:pPr algn="ctr" defTabSz="914354"/>
              <a:r>
                <a:rPr lang="ru-RU" sz="1600" b="1" dirty="0">
                  <a:solidFill>
                    <a:srgbClr val="00A88E"/>
                  </a:solidFill>
                </a:rPr>
                <a:t>промышленного трафика</a:t>
              </a:r>
            </a:p>
          </p:txBody>
        </p:sp>
        <p:cxnSp>
          <p:nvCxnSpPr>
            <p:cNvPr id="96" name="Прямая со стрелкой 95"/>
            <p:cNvCxnSpPr>
              <a:stCxn id="95" idx="0"/>
            </p:cNvCxnSpPr>
            <p:nvPr/>
          </p:nvCxnSpPr>
          <p:spPr>
            <a:xfrm flipV="1">
              <a:off x="1918319" y="-16850682"/>
              <a:ext cx="3052899" cy="26484343"/>
            </a:xfrm>
            <a:prstGeom prst="straightConnector1">
              <a:avLst/>
            </a:prstGeom>
            <a:ln>
              <a:solidFill>
                <a:srgbClr val="00A8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Группа 96"/>
          <p:cNvGrpSpPr/>
          <p:nvPr/>
        </p:nvGrpSpPr>
        <p:grpSpPr>
          <a:xfrm>
            <a:off x="660361" y="1589366"/>
            <a:ext cx="4193687" cy="1340931"/>
            <a:chOff x="558704" y="2198779"/>
            <a:chExt cx="4193687" cy="1340930"/>
          </a:xfrm>
        </p:grpSpPr>
        <p:sp>
          <p:nvSpPr>
            <p:cNvPr id="98" name="Прямоугольник 33"/>
            <p:cNvSpPr/>
            <p:nvPr/>
          </p:nvSpPr>
          <p:spPr>
            <a:xfrm>
              <a:off x="558704" y="2198779"/>
              <a:ext cx="3397318" cy="338554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algn="ctr" defTabSz="914354"/>
              <a:r>
                <a:rPr lang="ru-RU" sz="1600" b="1" dirty="0">
                  <a:solidFill>
                    <a:srgbClr val="009F87"/>
                  </a:solidFill>
                </a:rPr>
                <a:t>Инвентаризация активов</a:t>
              </a:r>
            </a:p>
          </p:txBody>
        </p:sp>
        <p:cxnSp>
          <p:nvCxnSpPr>
            <p:cNvPr id="99" name="Прямая со стрелкой 98"/>
            <p:cNvCxnSpPr/>
            <p:nvPr/>
          </p:nvCxnSpPr>
          <p:spPr>
            <a:xfrm>
              <a:off x="2164189" y="2537333"/>
              <a:ext cx="2588202" cy="1002376"/>
            </a:xfrm>
            <a:prstGeom prst="straightConnector1">
              <a:avLst/>
            </a:prstGeom>
            <a:ln>
              <a:solidFill>
                <a:srgbClr val="00A8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Прямая соединительная линия 6"/>
          <p:cNvCxnSpPr/>
          <p:nvPr/>
        </p:nvCxnSpPr>
        <p:spPr>
          <a:xfrm flipH="1">
            <a:off x="7666131" y="1076494"/>
            <a:ext cx="15563" cy="2190556"/>
          </a:xfrm>
          <a:prstGeom prst="line">
            <a:avLst/>
          </a:prstGeom>
          <a:ln w="28575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блако 9"/>
          <p:cNvSpPr/>
          <p:nvPr/>
        </p:nvSpPr>
        <p:spPr>
          <a:xfrm>
            <a:off x="6887629" y="467039"/>
            <a:ext cx="1892446" cy="1153280"/>
          </a:xfrm>
          <a:prstGeom prst="cloud">
            <a:avLst/>
          </a:prstGeom>
          <a:solidFill>
            <a:srgbClr val="FF8B8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60" name="object 3">
            <a:extLst>
              <a:ext uri="{FF2B5EF4-FFF2-40B4-BE49-F238E27FC236}">
                <a16:creationId xmlns="" xmlns:a16="http://schemas.microsoft.com/office/drawing/2014/main" id="{1AE549BB-36EC-4180-9666-6EDD63DB0242}"/>
              </a:ext>
            </a:extLst>
          </p:cNvPr>
          <p:cNvSpPr/>
          <p:nvPr/>
        </p:nvSpPr>
        <p:spPr>
          <a:xfrm>
            <a:off x="6425697" y="678513"/>
            <a:ext cx="397736" cy="429738"/>
          </a:xfrm>
          <a:prstGeom prst="rect">
            <a:avLst/>
          </a:prstGeom>
          <a:blipFill>
            <a:blip r:embed="rId16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64" name="Прямая соединительная линия 163"/>
          <p:cNvCxnSpPr/>
          <p:nvPr/>
        </p:nvCxnSpPr>
        <p:spPr>
          <a:xfrm>
            <a:off x="7319294" y="1809920"/>
            <a:ext cx="21880" cy="1441787"/>
          </a:xfrm>
          <a:prstGeom prst="line">
            <a:avLst/>
          </a:prstGeom>
          <a:ln w="28575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Прямоугольник 33"/>
          <p:cNvSpPr/>
          <p:nvPr/>
        </p:nvSpPr>
        <p:spPr>
          <a:xfrm>
            <a:off x="3440288" y="5979762"/>
            <a:ext cx="4699475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 defTabSz="914354"/>
            <a:r>
              <a:rPr lang="ru-RU" sz="1600" b="1" dirty="0">
                <a:solidFill>
                  <a:srgbClr val="00A88E"/>
                </a:solidFill>
              </a:rPr>
              <a:t>Сбор, корреляция и хранение событий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78" y="2089671"/>
            <a:ext cx="925176" cy="577078"/>
          </a:xfrm>
          <a:prstGeom prst="rect">
            <a:avLst/>
          </a:prstGeom>
        </p:spPr>
      </p:pic>
      <p:sp>
        <p:nvSpPr>
          <p:cNvPr id="86" name="Прямоугольник 33"/>
          <p:cNvSpPr/>
          <p:nvPr/>
        </p:nvSpPr>
        <p:spPr>
          <a:xfrm>
            <a:off x="3277704" y="1560138"/>
            <a:ext cx="4699475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 defTabSz="914354"/>
            <a:r>
              <a:rPr lang="ru-RU" sz="1600" b="1" dirty="0" smtClean="0">
                <a:solidFill>
                  <a:srgbClr val="009F87"/>
                </a:solidFill>
              </a:rPr>
              <a:t>Реагирование</a:t>
            </a:r>
            <a:endParaRPr lang="ru-RU" sz="1600" b="1" dirty="0">
              <a:solidFill>
                <a:srgbClr val="009F87"/>
              </a:solidFill>
            </a:endParaRPr>
          </a:p>
        </p:txBody>
      </p:sp>
      <p:cxnSp>
        <p:nvCxnSpPr>
          <p:cNvPr id="87" name="Прямая со стрелкой 98"/>
          <p:cNvCxnSpPr>
            <a:endCxn id="2" idx="1"/>
          </p:cNvCxnSpPr>
          <p:nvPr/>
        </p:nvCxnSpPr>
        <p:spPr>
          <a:xfrm>
            <a:off x="5588406" y="1848843"/>
            <a:ext cx="1361072" cy="529367"/>
          </a:xfrm>
          <a:prstGeom prst="straightConnector1">
            <a:avLst/>
          </a:prstGeom>
          <a:ln>
            <a:solidFill>
              <a:srgbClr val="00A8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163"/>
          <p:cNvCxnSpPr/>
          <p:nvPr/>
        </p:nvCxnSpPr>
        <p:spPr>
          <a:xfrm>
            <a:off x="6606821" y="1101031"/>
            <a:ext cx="0" cy="717848"/>
          </a:xfrm>
          <a:prstGeom prst="line">
            <a:avLst/>
          </a:prstGeom>
          <a:ln w="28575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163"/>
          <p:cNvCxnSpPr/>
          <p:nvPr/>
        </p:nvCxnSpPr>
        <p:spPr>
          <a:xfrm flipH="1">
            <a:off x="6617760" y="1818879"/>
            <a:ext cx="712474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Прямая со стрелкой 98"/>
          <p:cNvCxnSpPr/>
          <p:nvPr/>
        </p:nvCxnSpPr>
        <p:spPr>
          <a:xfrm flipH="1">
            <a:off x="5056039" y="1856441"/>
            <a:ext cx="357340" cy="961599"/>
          </a:xfrm>
          <a:prstGeom prst="straightConnector1">
            <a:avLst/>
          </a:prstGeom>
          <a:ln>
            <a:solidFill>
              <a:srgbClr val="00A88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973997" y="802419"/>
            <a:ext cx="17420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Корпоративные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сети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1" name="Footer Placeholder 2"/>
          <p:cNvSpPr txBox="1">
            <a:spLocks/>
          </p:cNvSpPr>
          <p:nvPr/>
        </p:nvSpPr>
        <p:spPr>
          <a:xfrm>
            <a:off x="423333" y="6137687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 smtClean="0">
                <a:latin typeface="Kaspersky Regular" panose="020B0303050101040103" pitchFamily="34" charset="0"/>
              </a:rPr>
              <a:t>Kaspersky</a:t>
            </a:r>
            <a:r>
              <a:rPr lang="ru-RU" sz="1400" dirty="0" smtClean="0">
                <a:latin typeface="Kaspersky Regular" panose="020B0303050101040103" pitchFamily="34" charset="0"/>
              </a:rPr>
              <a:t> </a:t>
            </a:r>
            <a:r>
              <a:rPr lang="da-DK" sz="1400" dirty="0" smtClean="0">
                <a:latin typeface="Kaspersky Regular" panose="020B0604020202020204" charset="0"/>
              </a:rPr>
              <a:t>| </a:t>
            </a:r>
            <a:r>
              <a:rPr lang="en-US" sz="1400" dirty="0">
                <a:latin typeface="Kaspersky Regular" panose="020B0604020202020204" charset="0"/>
              </a:rPr>
              <a:t>KICS</a:t>
            </a:r>
            <a:endParaRPr lang="ru-RU" sz="1400" dirty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4984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3" name="Группа 1"/>
          <p:cNvGrpSpPr>
            <a:grpSpLocks/>
          </p:cNvGrpSpPr>
          <p:nvPr/>
        </p:nvGrpSpPr>
        <p:grpSpPr bwMode="auto">
          <a:xfrm>
            <a:off x="4528707" y="623744"/>
            <a:ext cx="7448414" cy="5627972"/>
            <a:chOff x="4527550" y="623888"/>
            <a:chExt cx="7450138" cy="5629275"/>
          </a:xfrm>
        </p:grpSpPr>
        <p:pic>
          <p:nvPicPr>
            <p:cNvPr id="15365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7550" y="623888"/>
              <a:ext cx="7450138" cy="562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0394" y="3943103"/>
              <a:ext cx="256189" cy="256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8002" y="3943103"/>
              <a:ext cx="256189" cy="256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0632" y="3943103"/>
              <a:ext cx="256189" cy="256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0279" y="4926913"/>
              <a:ext cx="256189" cy="256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CustomShape 20"/>
          <p:cNvSpPr/>
          <p:nvPr/>
        </p:nvSpPr>
        <p:spPr>
          <a:xfrm>
            <a:off x="652930" y="2187069"/>
            <a:ext cx="4218598" cy="28409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79" tIns="44990" rIns="89979" bIns="44990"/>
          <a:lstStyle/>
          <a:p>
            <a:pPr marL="342831" indent="-342831">
              <a:lnSpc>
                <a:spcPts val="2564"/>
              </a:lnSpc>
              <a:buClr>
                <a:srgbClr val="E50E63"/>
              </a:buClr>
              <a:buSzPct val="100000"/>
              <a:buFont typeface="+mj-lt"/>
              <a:buAutoNum type="arabicPeriod"/>
              <a:defRPr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Защита периметра технологической сети</a:t>
            </a:r>
          </a:p>
          <a:p>
            <a:pPr marL="342831" indent="-342831">
              <a:lnSpc>
                <a:spcPts val="2564"/>
              </a:lnSpc>
              <a:buClr>
                <a:srgbClr val="E50E63"/>
              </a:buClr>
              <a:buSzPct val="100000"/>
              <a:buFont typeface="+mj-lt"/>
              <a:buAutoNum type="arabicPeriod"/>
              <a:defRPr/>
            </a:pPr>
            <a:endParaRPr lang="ru-RU" dirty="0">
              <a:solidFill>
                <a:schemeClr val="bg2">
                  <a:lumMod val="10000"/>
                </a:schemeClr>
              </a:solidFill>
            </a:endParaRPr>
          </a:p>
          <a:p>
            <a:pPr marL="342831" indent="-342831">
              <a:lnSpc>
                <a:spcPts val="2564"/>
              </a:lnSpc>
              <a:buClr>
                <a:srgbClr val="E50E63"/>
              </a:buClr>
              <a:buSzPct val="100000"/>
              <a:buFont typeface="+mj-lt"/>
              <a:buAutoNum type="arabicPeriod"/>
              <a:defRPr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Защита от вредоносного ПО АРМ и серверов</a:t>
            </a:r>
          </a:p>
          <a:p>
            <a:pPr marL="342831" indent="-342831">
              <a:lnSpc>
                <a:spcPts val="2564"/>
              </a:lnSpc>
              <a:buClr>
                <a:srgbClr val="E50E63"/>
              </a:buClr>
              <a:buSzPct val="100000"/>
              <a:buFont typeface="+mj-lt"/>
              <a:buAutoNum type="arabicPeriod"/>
              <a:defRPr/>
            </a:pPr>
            <a:endParaRPr lang="ru-RU" dirty="0">
              <a:solidFill>
                <a:schemeClr val="bg2">
                  <a:lumMod val="10000"/>
                </a:schemeClr>
              </a:solidFill>
            </a:endParaRPr>
          </a:p>
          <a:p>
            <a:pPr marL="342831" indent="-342831">
              <a:lnSpc>
                <a:spcPts val="2564"/>
              </a:lnSpc>
              <a:buClr>
                <a:srgbClr val="E50E63"/>
              </a:buClr>
              <a:buSzPct val="100000"/>
              <a:buFont typeface="+mj-lt"/>
              <a:buAutoNum type="arabicPeriod"/>
              <a:defRPr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Обнаружение атак внутри сети</a:t>
            </a: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723269" y="1251264"/>
            <a:ext cx="10440000" cy="10156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800" b="1" baseline="0">
                <a:latin typeface="Kaspersky Meduim" panose="020B0604020202020204" charset="0"/>
                <a:ea typeface="+mj-ea"/>
                <a:cs typeface="Segoe UI" panose="020B0502040204020203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Kaspersky Meduim" panose="020B0604020202020204" charset="0"/>
                <a:cs typeface="Arial" panose="020B0604020202020204" pitchFamily="34" charset="0"/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Kaspersky Meduim" panose="020B0604020202020204" charset="0"/>
                <a:cs typeface="Arial" panose="020B0604020202020204" pitchFamily="34" charset="0"/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Kaspersky Meduim" panose="020B0604020202020204" charset="0"/>
                <a:cs typeface="Arial" panose="020B0604020202020204" pitchFamily="34" charset="0"/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+mj-lt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 smtClean="0">
                <a:solidFill>
                  <a:srgbClr val="E50E63"/>
                </a:solidFill>
              </a:rPr>
              <a:t>Решение</a:t>
            </a:r>
            <a:endParaRPr lang="en-US" dirty="0">
              <a:solidFill>
                <a:srgbClr val="E50E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56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ounded Rectangle 45"/>
          <p:cNvSpPr/>
          <p:nvPr/>
        </p:nvSpPr>
        <p:spPr>
          <a:xfrm>
            <a:off x="1564586" y="4700704"/>
            <a:ext cx="1686128" cy="608428"/>
          </a:xfrm>
          <a:prstGeom prst="roundRect">
            <a:avLst/>
          </a:prstGeom>
          <a:noFill/>
          <a:ln w="9525" cap="flat" cmpd="sng" algn="ctr">
            <a:solidFill>
              <a:srgbClr val="006D5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609585">
              <a:defRPr/>
            </a:pPr>
            <a:r>
              <a:rPr lang="ru-RU" sz="1200" kern="0" dirty="0">
                <a:solidFill>
                  <a:srgbClr val="00A88E"/>
                </a:solidFill>
                <a:latin typeface="Arial" panose="020B0604020202020204"/>
              </a:rPr>
              <a:t>Идентификация и аутентификация</a:t>
            </a:r>
          </a:p>
        </p:txBody>
      </p:sp>
      <p:sp>
        <p:nvSpPr>
          <p:cNvPr id="120" name="Rounded Rectangle 46"/>
          <p:cNvSpPr/>
          <p:nvPr/>
        </p:nvSpPr>
        <p:spPr>
          <a:xfrm>
            <a:off x="1564586" y="3956298"/>
            <a:ext cx="1686128" cy="608428"/>
          </a:xfrm>
          <a:prstGeom prst="roundRect">
            <a:avLst/>
          </a:prstGeom>
          <a:noFill/>
          <a:ln w="9525" cap="flat" cmpd="sng" algn="ctr">
            <a:solidFill>
              <a:srgbClr val="006D5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609585">
              <a:defRPr/>
            </a:pPr>
            <a:r>
              <a:rPr lang="ru-RU" sz="1200" kern="0" dirty="0">
                <a:solidFill>
                  <a:srgbClr val="00A88E"/>
                </a:solidFill>
                <a:latin typeface="Arial" panose="020B0604020202020204"/>
              </a:rPr>
              <a:t>Управление доступом</a:t>
            </a:r>
          </a:p>
        </p:txBody>
      </p:sp>
      <p:sp>
        <p:nvSpPr>
          <p:cNvPr id="121" name="Rounded Rectangle 47"/>
          <p:cNvSpPr/>
          <p:nvPr/>
        </p:nvSpPr>
        <p:spPr>
          <a:xfrm>
            <a:off x="4951090" y="948654"/>
            <a:ext cx="1686128" cy="608428"/>
          </a:xfrm>
          <a:prstGeom prst="roundRect">
            <a:avLst/>
          </a:prstGeom>
          <a:solidFill>
            <a:srgbClr val="00A8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Ограничение программной среды</a:t>
            </a:r>
          </a:p>
        </p:txBody>
      </p:sp>
      <p:sp>
        <p:nvSpPr>
          <p:cNvPr id="122" name="Rounded Rectangle 48"/>
          <p:cNvSpPr/>
          <p:nvPr/>
        </p:nvSpPr>
        <p:spPr>
          <a:xfrm>
            <a:off x="1564586" y="963027"/>
            <a:ext cx="1686128" cy="608428"/>
          </a:xfrm>
          <a:prstGeom prst="roundRect">
            <a:avLst/>
          </a:prstGeom>
          <a:solidFill>
            <a:srgbClr val="00A8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Защита машинных носителей информации</a:t>
            </a:r>
          </a:p>
        </p:txBody>
      </p:sp>
      <p:sp>
        <p:nvSpPr>
          <p:cNvPr id="123" name="Rounded Rectangle 49"/>
          <p:cNvSpPr/>
          <p:nvPr/>
        </p:nvSpPr>
        <p:spPr>
          <a:xfrm>
            <a:off x="1564586" y="2458343"/>
            <a:ext cx="1686128" cy="608428"/>
          </a:xfrm>
          <a:prstGeom prst="roundRect">
            <a:avLst/>
          </a:prstGeom>
          <a:solidFill>
            <a:srgbClr val="00A88E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Аудит Безопасности</a:t>
            </a:r>
          </a:p>
        </p:txBody>
      </p:sp>
      <p:sp>
        <p:nvSpPr>
          <p:cNvPr id="124" name="Rounded Rectangle 50"/>
          <p:cNvSpPr/>
          <p:nvPr/>
        </p:nvSpPr>
        <p:spPr>
          <a:xfrm>
            <a:off x="9180658" y="2451527"/>
            <a:ext cx="1686128" cy="608428"/>
          </a:xfrm>
          <a:prstGeom prst="roundRect">
            <a:avLst/>
          </a:prstGeom>
          <a:solidFill>
            <a:srgbClr val="00A8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Антивирусная защита</a:t>
            </a:r>
          </a:p>
        </p:txBody>
      </p:sp>
      <p:sp>
        <p:nvSpPr>
          <p:cNvPr id="125" name="Rounded Rectangle 51"/>
          <p:cNvSpPr/>
          <p:nvPr/>
        </p:nvSpPr>
        <p:spPr>
          <a:xfrm>
            <a:off x="4951090" y="1694671"/>
            <a:ext cx="1686128" cy="625900"/>
          </a:xfrm>
          <a:prstGeom prst="roundRect">
            <a:avLst/>
          </a:prstGeom>
          <a:solidFill>
            <a:srgbClr val="00A8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Предотвращение вторжений</a:t>
            </a:r>
          </a:p>
        </p:txBody>
      </p:sp>
      <p:sp>
        <p:nvSpPr>
          <p:cNvPr id="126" name="Rounded Rectangle 52"/>
          <p:cNvSpPr/>
          <p:nvPr/>
        </p:nvSpPr>
        <p:spPr>
          <a:xfrm>
            <a:off x="9180658" y="1699074"/>
            <a:ext cx="1686128" cy="608428"/>
          </a:xfrm>
          <a:prstGeom prst="roundRect">
            <a:avLst/>
          </a:prstGeom>
          <a:solidFill>
            <a:srgbClr val="00A8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Обеспечение целостности</a:t>
            </a:r>
          </a:p>
        </p:txBody>
      </p:sp>
      <p:sp>
        <p:nvSpPr>
          <p:cNvPr id="127" name="Rounded Rectangle 53"/>
          <p:cNvSpPr/>
          <p:nvPr/>
        </p:nvSpPr>
        <p:spPr>
          <a:xfrm>
            <a:off x="4929239" y="4726397"/>
            <a:ext cx="1686128" cy="608428"/>
          </a:xfrm>
          <a:prstGeom prst="roundRect">
            <a:avLst/>
          </a:prstGeom>
          <a:noFill/>
          <a:ln w="9525" cap="flat" cmpd="sng" algn="ctr">
            <a:solidFill>
              <a:srgbClr val="006D5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609585">
              <a:defRPr/>
            </a:pPr>
            <a:r>
              <a:rPr lang="ru-RU" sz="1200" kern="0" dirty="0">
                <a:solidFill>
                  <a:srgbClr val="00A88E"/>
                </a:solidFill>
                <a:latin typeface="Arial" panose="020B0604020202020204"/>
              </a:rPr>
              <a:t>Обеспечение доступности</a:t>
            </a:r>
          </a:p>
        </p:txBody>
      </p:sp>
      <p:sp>
        <p:nvSpPr>
          <p:cNvPr id="128" name="Rounded Rectangle 54"/>
          <p:cNvSpPr/>
          <p:nvPr/>
        </p:nvSpPr>
        <p:spPr>
          <a:xfrm>
            <a:off x="4929239" y="3952324"/>
            <a:ext cx="1686128" cy="608428"/>
          </a:xfrm>
          <a:prstGeom prst="roundRect">
            <a:avLst/>
          </a:prstGeom>
          <a:noFill/>
          <a:ln w="9525" cap="flat" cmpd="sng" algn="ctr">
            <a:solidFill>
              <a:srgbClr val="006D5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609585">
              <a:defRPr/>
            </a:pPr>
            <a:r>
              <a:rPr lang="ru-RU" sz="1200" kern="0" dirty="0">
                <a:solidFill>
                  <a:srgbClr val="00A88E"/>
                </a:solidFill>
                <a:latin typeface="Arial" panose="020B0604020202020204"/>
              </a:rPr>
              <a:t>Защита технических средств</a:t>
            </a:r>
          </a:p>
        </p:txBody>
      </p:sp>
      <p:sp>
        <p:nvSpPr>
          <p:cNvPr id="129" name="Rounded Rectangle 55"/>
          <p:cNvSpPr/>
          <p:nvPr/>
        </p:nvSpPr>
        <p:spPr>
          <a:xfrm>
            <a:off x="4951090" y="2457309"/>
            <a:ext cx="1686128" cy="608428"/>
          </a:xfrm>
          <a:prstGeom prst="roundRect">
            <a:avLst/>
          </a:prstGeom>
          <a:solidFill>
            <a:srgbClr val="00A88E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Защита информационной системы</a:t>
            </a:r>
          </a:p>
        </p:txBody>
      </p:sp>
      <p:sp>
        <p:nvSpPr>
          <p:cNvPr id="130" name="Rounded Rectangle 56"/>
          <p:cNvSpPr/>
          <p:nvPr/>
        </p:nvSpPr>
        <p:spPr>
          <a:xfrm>
            <a:off x="4929239" y="3209224"/>
            <a:ext cx="1686128" cy="608428"/>
          </a:xfrm>
          <a:prstGeom prst="roundRect">
            <a:avLst/>
          </a:prstGeom>
          <a:solidFill>
            <a:srgbClr val="00A88E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Реагирование на компьютерные инциденты</a:t>
            </a:r>
          </a:p>
        </p:txBody>
      </p:sp>
      <p:sp>
        <p:nvSpPr>
          <p:cNvPr id="131" name="Rounded Rectangle 57"/>
          <p:cNvSpPr/>
          <p:nvPr/>
        </p:nvSpPr>
        <p:spPr>
          <a:xfrm>
            <a:off x="1564586" y="3209224"/>
            <a:ext cx="1686128" cy="608428"/>
          </a:xfrm>
          <a:prstGeom prst="roundRect">
            <a:avLst/>
          </a:prstGeom>
          <a:solidFill>
            <a:srgbClr val="00A88E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Управление конфигурацией</a:t>
            </a:r>
          </a:p>
        </p:txBody>
      </p:sp>
      <p:sp>
        <p:nvSpPr>
          <p:cNvPr id="132" name="Rounded Rectangle 58"/>
          <p:cNvSpPr/>
          <p:nvPr/>
        </p:nvSpPr>
        <p:spPr>
          <a:xfrm>
            <a:off x="1564586" y="1713937"/>
            <a:ext cx="1686128" cy="608428"/>
          </a:xfrm>
          <a:prstGeom prst="roundRect">
            <a:avLst/>
          </a:prstGeom>
          <a:solidFill>
            <a:srgbClr val="00A8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Управление обновлениями ПО</a:t>
            </a:r>
          </a:p>
        </p:txBody>
      </p:sp>
      <p:sp>
        <p:nvSpPr>
          <p:cNvPr id="134" name="Rounded Rectangle 59"/>
          <p:cNvSpPr/>
          <p:nvPr/>
        </p:nvSpPr>
        <p:spPr>
          <a:xfrm>
            <a:off x="9180658" y="3209224"/>
            <a:ext cx="1686128" cy="608428"/>
          </a:xfrm>
          <a:prstGeom prst="roundRect">
            <a:avLst/>
          </a:prstGeom>
          <a:noFill/>
          <a:ln w="9525" cap="flat" cmpd="sng" algn="ctr">
            <a:solidFill>
              <a:srgbClr val="006D5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609585">
              <a:defRPr/>
            </a:pPr>
            <a:r>
              <a:rPr lang="ru-RU" sz="1200" kern="0" dirty="0">
                <a:solidFill>
                  <a:srgbClr val="00A88E"/>
                </a:solidFill>
                <a:latin typeface="Arial" panose="020B0604020202020204"/>
              </a:rPr>
              <a:t>Планирование мероприятий по обеспечению ИБ</a:t>
            </a:r>
          </a:p>
        </p:txBody>
      </p:sp>
      <p:sp>
        <p:nvSpPr>
          <p:cNvPr id="135" name="Rounded Rectangle 60"/>
          <p:cNvSpPr/>
          <p:nvPr/>
        </p:nvSpPr>
        <p:spPr>
          <a:xfrm>
            <a:off x="9180658" y="3961211"/>
            <a:ext cx="1686128" cy="608428"/>
          </a:xfrm>
          <a:prstGeom prst="roundRect">
            <a:avLst/>
          </a:prstGeom>
          <a:noFill/>
          <a:ln w="9525" cap="flat" cmpd="sng" algn="ctr">
            <a:solidFill>
              <a:srgbClr val="006D5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609585">
              <a:defRPr/>
            </a:pPr>
            <a:r>
              <a:rPr lang="ru-RU" sz="1067" kern="0" dirty="0">
                <a:solidFill>
                  <a:srgbClr val="00A88E"/>
                </a:solidFill>
                <a:latin typeface="Arial" panose="020B0604020202020204"/>
              </a:rPr>
              <a:t>Обеспечение действий в нештатных ситуациях</a:t>
            </a:r>
          </a:p>
        </p:txBody>
      </p:sp>
      <p:sp>
        <p:nvSpPr>
          <p:cNvPr id="136" name="Rounded Rectangle 61"/>
          <p:cNvSpPr/>
          <p:nvPr/>
        </p:nvSpPr>
        <p:spPr>
          <a:xfrm>
            <a:off x="9180658" y="941798"/>
            <a:ext cx="1686128" cy="608428"/>
          </a:xfrm>
          <a:prstGeom prst="roundRect">
            <a:avLst/>
          </a:prstGeom>
          <a:solidFill>
            <a:srgbClr val="00A8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Обучение персонала</a:t>
            </a:r>
          </a:p>
        </p:txBody>
      </p:sp>
      <p:pic>
        <p:nvPicPr>
          <p:cNvPr id="137" name="Picture 22" descr="Image result for Kaspersky log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8" t="22601" r="30526" b="22897"/>
          <a:stretch/>
        </p:blipFill>
        <p:spPr bwMode="auto">
          <a:xfrm>
            <a:off x="6510776" y="1386512"/>
            <a:ext cx="183508" cy="18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23" descr="Image result for Kaspersky log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8" t="22601" r="30526" b="22897"/>
          <a:stretch/>
        </p:blipFill>
        <p:spPr bwMode="auto">
          <a:xfrm>
            <a:off x="3095738" y="1381767"/>
            <a:ext cx="183508" cy="18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26" descr="Image result for Kaspersky log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8" t="22601" r="30526" b="22897"/>
          <a:stretch/>
        </p:blipFill>
        <p:spPr bwMode="auto">
          <a:xfrm>
            <a:off x="3095738" y="2158750"/>
            <a:ext cx="183508" cy="18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27" descr="Image result for Kaspersky log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8" t="22601" r="30526" b="22897"/>
          <a:stretch/>
        </p:blipFill>
        <p:spPr bwMode="auto">
          <a:xfrm>
            <a:off x="6510776" y="2125068"/>
            <a:ext cx="183508" cy="18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28" descr="Image result for Kaspersky log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8" t="22601" r="30526" b="22897"/>
          <a:stretch/>
        </p:blipFill>
        <p:spPr bwMode="auto">
          <a:xfrm>
            <a:off x="10672260" y="2832393"/>
            <a:ext cx="183508" cy="18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29" descr="Image result for Kaspersky log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8" t="22601" r="30526" b="22897"/>
          <a:stretch/>
        </p:blipFill>
        <p:spPr bwMode="auto">
          <a:xfrm>
            <a:off x="10672260" y="2127080"/>
            <a:ext cx="183508" cy="18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30" descr="Image result for Kaspersky log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8" t="22601" r="30526" b="22897"/>
          <a:stretch/>
        </p:blipFill>
        <p:spPr bwMode="auto">
          <a:xfrm>
            <a:off x="10672260" y="1366626"/>
            <a:ext cx="183508" cy="18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" name="TextBox 143"/>
          <p:cNvSpPr txBox="1"/>
          <p:nvPr/>
        </p:nvSpPr>
        <p:spPr>
          <a:xfrm>
            <a:off x="6689027" y="2640854"/>
            <a:ext cx="1208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55"/>
            <a:r>
              <a:rPr lang="ru-RU" sz="1600" dirty="0">
                <a:solidFill>
                  <a:srgbClr val="00A88E"/>
                </a:solidFill>
                <a:latin typeface="Arial" panose="020B0604020202020204"/>
              </a:rPr>
              <a:t>- Частично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3326093" y="3344161"/>
            <a:ext cx="1208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55"/>
            <a:r>
              <a:rPr lang="ru-RU" sz="1600" dirty="0">
                <a:solidFill>
                  <a:srgbClr val="00A88E"/>
                </a:solidFill>
                <a:latin typeface="Arial" panose="020B0604020202020204"/>
              </a:rPr>
              <a:t>- Частично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6615368" y="3374939"/>
            <a:ext cx="234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55"/>
            <a:r>
              <a:rPr lang="ru-RU" sz="1400" dirty="0">
                <a:solidFill>
                  <a:srgbClr val="00A88E"/>
                </a:solidFill>
                <a:latin typeface="Arial" panose="020B0604020202020204"/>
              </a:rPr>
              <a:t>- Источник для </a:t>
            </a:r>
            <a:r>
              <a:rPr lang="en-US" sz="1400" dirty="0">
                <a:solidFill>
                  <a:srgbClr val="00A88E"/>
                </a:solidFill>
                <a:latin typeface="Arial" panose="020B0604020202020204"/>
              </a:rPr>
              <a:t>SOC/SIEM</a:t>
            </a:r>
            <a:endParaRPr lang="ru-RU" sz="1400" dirty="0">
              <a:solidFill>
                <a:srgbClr val="00A88E"/>
              </a:solidFill>
              <a:latin typeface="Arial" panose="020B0604020202020204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3326093" y="2642300"/>
            <a:ext cx="1208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55"/>
            <a:r>
              <a:rPr lang="ru-RU" sz="1600" dirty="0">
                <a:solidFill>
                  <a:srgbClr val="009F87"/>
                </a:solidFill>
                <a:latin typeface="Arial" panose="020B0604020202020204"/>
              </a:rPr>
              <a:t>- Частично</a:t>
            </a:r>
          </a:p>
        </p:txBody>
      </p:sp>
      <p:sp>
        <p:nvSpPr>
          <p:cNvPr id="148" name="Заголовок 1"/>
          <p:cNvSpPr>
            <a:spLocks noGrp="1"/>
          </p:cNvSpPr>
          <p:nvPr>
            <p:ph type="title"/>
          </p:nvPr>
        </p:nvSpPr>
        <p:spPr>
          <a:xfrm>
            <a:off x="434977" y="402334"/>
            <a:ext cx="11318875" cy="332399"/>
          </a:xfrm>
        </p:spPr>
        <p:txBody>
          <a:bodyPr vert="horz" lIns="0" tIns="0" rIns="0" bIns="0" rtlCol="0" anchor="ctr">
            <a:noAutofit/>
          </a:bodyPr>
          <a:lstStyle/>
          <a:p>
            <a:pPr algn="l">
              <a:buFont typeface="Arial" panose="020B0604020202020204" pitchFamily="34" charset="0"/>
            </a:pPr>
            <a:r>
              <a:rPr lang="ru-RU" sz="2800" b="1" dirty="0" smtClean="0">
                <a:latin typeface="Kaspersky Meduim" panose="020B0604020202020204" charset="0"/>
              </a:rPr>
              <a:t>Выполнение требований 187 ФЗ (239 приказа ФСТЭК)</a:t>
            </a:r>
            <a:endParaRPr lang="ru-RU" sz="2800" b="1" dirty="0">
              <a:latin typeface="Kaspersky Meduim" panose="020B0604020202020204" charset="0"/>
            </a:endParaRPr>
          </a:p>
        </p:txBody>
      </p:sp>
      <p:sp>
        <p:nvSpPr>
          <p:cNvPr id="32" name="Rectangle 20"/>
          <p:cNvSpPr/>
          <p:nvPr/>
        </p:nvSpPr>
        <p:spPr>
          <a:xfrm>
            <a:off x="6104382" y="4833539"/>
            <a:ext cx="4794208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37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ED1C24"/>
              </a:buClr>
              <a:buSzPct val="100000"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ФСТЭК: </a:t>
            </a:r>
            <a:r>
              <a:rPr lang="en-US" sz="1600" kern="0" dirty="0"/>
              <a:t>Nodes - </a:t>
            </a:r>
            <a:r>
              <a:rPr lang="ru-RU" sz="1600" kern="0" dirty="0"/>
              <a:t>«АВЗ» уровня 3-В</a:t>
            </a:r>
            <a:endParaRPr lang="en-US" sz="1600" kern="0" dirty="0"/>
          </a:p>
          <a:p>
            <a:pPr marL="0" marR="0" lvl="0" indent="0" algn="r" defTabSz="91437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ED1C24"/>
              </a:buClr>
              <a:buSzPct val="100000"/>
              <a:buFontTx/>
              <a:buNone/>
              <a:tabLst/>
              <a:defRPr/>
            </a:pPr>
            <a:r>
              <a:rPr lang="en-US" sz="1600" kern="0" dirty="0"/>
              <a:t> </a:t>
            </a:r>
            <a:r>
              <a:rPr lang="en-US" sz="1600" kern="0" dirty="0" smtClean="0"/>
              <a:t>              Networks – </a:t>
            </a:r>
            <a:r>
              <a:rPr lang="ru-RU" sz="1600" kern="0" dirty="0" smtClean="0"/>
              <a:t>«СОВ» С-4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3" name="Rectangle 22"/>
          <p:cNvSpPr/>
          <p:nvPr/>
        </p:nvSpPr>
        <p:spPr>
          <a:xfrm>
            <a:off x="9180658" y="5495259"/>
            <a:ext cx="36449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37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ED1C24"/>
              </a:buClr>
              <a:buSzPct val="100000"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ФСБ: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СОА класса Г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4" name="Footer Placeholder 2"/>
          <p:cNvSpPr txBox="1">
            <a:spLocks/>
          </p:cNvSpPr>
          <p:nvPr/>
        </p:nvSpPr>
        <p:spPr>
          <a:xfrm>
            <a:off x="423333" y="6137687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 smtClean="0">
                <a:latin typeface="Kaspersky Regular" panose="020B0303050101040103" pitchFamily="34" charset="0"/>
              </a:rPr>
              <a:t>Kaspersky</a:t>
            </a:r>
            <a:r>
              <a:rPr lang="ru-RU" sz="1400" dirty="0" smtClean="0">
                <a:latin typeface="Kaspersky Regular" panose="020B0303050101040103" pitchFamily="34" charset="0"/>
              </a:rPr>
              <a:t> </a:t>
            </a:r>
            <a:r>
              <a:rPr lang="da-DK" sz="1400" dirty="0" smtClean="0">
                <a:latin typeface="Kaspersky Regular" panose="020B0604020202020204" charset="0"/>
              </a:rPr>
              <a:t>| </a:t>
            </a:r>
            <a:r>
              <a:rPr lang="en-US" sz="1400" dirty="0">
                <a:latin typeface="Kaspersky Regular" panose="020B0604020202020204" charset="0"/>
              </a:rPr>
              <a:t>KICS</a:t>
            </a:r>
            <a:endParaRPr lang="ru-RU" sz="1400" dirty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0226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 Placeholder 1"/>
          <p:cNvSpPr txBox="1">
            <a:spLocks/>
          </p:cNvSpPr>
          <p:nvPr/>
        </p:nvSpPr>
        <p:spPr>
          <a:xfrm>
            <a:off x="437804" y="69774"/>
            <a:ext cx="10440000" cy="10156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800" b="1" baseline="0">
                <a:latin typeface="Kaspersky Meduim" panose="020B0604020202020204" charset="0"/>
                <a:ea typeface="+mj-ea"/>
                <a:cs typeface="Segoe UI" panose="020B0502040204020203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Kaspersky Meduim" panose="020B0604020202020204" charset="0"/>
                <a:cs typeface="Arial" panose="020B0604020202020204" pitchFamily="34" charset="0"/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Kaspersky Meduim" panose="020B0604020202020204" charset="0"/>
                <a:cs typeface="Arial" panose="020B0604020202020204" pitchFamily="34" charset="0"/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Kaspersky Meduim" panose="020B0604020202020204" charset="0"/>
                <a:cs typeface="Arial" panose="020B0604020202020204" pitchFamily="34" charset="0"/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+mj-lt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 smtClean="0"/>
              <a:t>Опыт эксплуатации </a:t>
            </a:r>
            <a:r>
              <a:rPr lang="en-US" dirty="0" smtClean="0"/>
              <a:t>KICS </a:t>
            </a:r>
            <a:r>
              <a:rPr lang="ru-RU" dirty="0" smtClean="0"/>
              <a:t>2 года +</a:t>
            </a:r>
            <a:endParaRPr lang="ru-RU" dirty="0"/>
          </a:p>
        </p:txBody>
      </p:sp>
      <p:sp>
        <p:nvSpPr>
          <p:cNvPr id="163" name="Прямоугольник 6"/>
          <p:cNvSpPr/>
          <p:nvPr/>
        </p:nvSpPr>
        <p:spPr>
          <a:xfrm>
            <a:off x="8955780" y="6194673"/>
            <a:ext cx="2853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ru-RU" sz="1200" dirty="0">
                <a:solidFill>
                  <a:srgbClr val="0070C0"/>
                </a:solidFill>
              </a:rPr>
              <a:t>https://ics.kaspersky.ru/resources/#stories</a:t>
            </a:r>
          </a:p>
        </p:txBody>
      </p:sp>
      <p:graphicFrame>
        <p:nvGraphicFramePr>
          <p:cNvPr id="16" name="Table 1">
            <a:extLst>
              <a:ext uri="{FF2B5EF4-FFF2-40B4-BE49-F238E27FC236}">
                <a16:creationId xmlns:a16="http://schemas.microsoft.com/office/drawing/2014/main" xmlns="" id="{C07E24EB-6B43-4116-95E9-39C4851059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820350"/>
              </p:ext>
            </p:extLst>
          </p:nvPr>
        </p:nvGraphicFramePr>
        <p:xfrm>
          <a:off x="509621" y="3863503"/>
          <a:ext cx="11299825" cy="1203376"/>
        </p:xfrm>
        <a:graphic>
          <a:graphicData uri="http://schemas.openxmlformats.org/drawingml/2006/table">
            <a:tbl>
              <a:tblPr firstRow="1" bandRow="1"/>
              <a:tblGrid>
                <a:gridCol w="11301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301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301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3012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3012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2872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3012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13012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13012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113012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664441"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Энергетика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8C8C8"/>
                      </a:solidFill>
                    </a:lnT>
                    <a:lnB w="1270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Нефть и Газ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8C8C8"/>
                      </a:solidFill>
                    </a:lnT>
                    <a:lnB w="12700" cmpd="sng">
                      <a:solidFill>
                        <a:srgbClr val="C8C8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Металлургия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8C8C8"/>
                      </a:solidFill>
                    </a:lnT>
                    <a:lnB w="12700" cmpd="sng">
                      <a:solidFill>
                        <a:srgbClr val="C8C8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Kaspersky Regular" panose="020B0604020202020204" charset="0"/>
                        </a:rPr>
                        <a:t>Химия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8C8C8"/>
                      </a:solidFill>
                    </a:lnT>
                    <a:lnB w="12700" cmpd="sng">
                      <a:solidFill>
                        <a:srgbClr val="C8C8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Kaspersky Regular" panose="020B0604020202020204" charset="0"/>
                        </a:rPr>
                        <a:t>Продукты питания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8C8C8"/>
                      </a:solidFill>
                    </a:lnT>
                    <a:lnB w="12700" cmpd="sng">
                      <a:solidFill>
                        <a:srgbClr val="C8C8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Kaspersky Regular" panose="020B0604020202020204" charset="0"/>
                        </a:rPr>
                        <a:t>Производство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8C8C8"/>
                      </a:solidFill>
                    </a:lnT>
                    <a:lnB w="12700" cmpd="sng">
                      <a:solidFill>
                        <a:srgbClr val="C8C8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Kaspersky Regular" panose="020B0604020202020204" charset="0"/>
                        </a:rPr>
                        <a:t>Целлюлозно-бумажные</a:t>
                      </a:r>
                      <a:br>
                        <a:rPr lang="ru-RU" sz="1200" b="0" dirty="0">
                          <a:solidFill>
                            <a:schemeClr val="tx1"/>
                          </a:solidFill>
                          <a:latin typeface="Kaspersky Regular" panose="020B0604020202020204" charset="0"/>
                        </a:rPr>
                      </a:b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Kaspersky Regular" panose="020B0604020202020204" charset="0"/>
                        </a:rPr>
                        <a:t>предприятия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8C8C8"/>
                      </a:solidFill>
                    </a:lnT>
                    <a:lnB w="12700" cmpd="sng">
                      <a:solidFill>
                        <a:srgbClr val="C8C8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ru-RU" sz="1200" b="0" dirty="0" err="1">
                          <a:solidFill>
                            <a:schemeClr val="tx1"/>
                          </a:solidFill>
                          <a:latin typeface="Kaspersky Regular" panose="020B0604020202020204" charset="0"/>
                        </a:rPr>
                        <a:t>Коммунальн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Kaspersky Regular" panose="020B0604020202020204" charset="0"/>
                        </a:rPr>
                        <a:t>.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Kaspersky Regular" panose="020B0604020202020204" charset="0"/>
                        </a:rPr>
                        <a:t/>
                      </a:r>
                      <a:br>
                        <a:rPr lang="en-US" sz="1400" b="0" dirty="0">
                          <a:solidFill>
                            <a:schemeClr val="tx1"/>
                          </a:solidFill>
                          <a:latin typeface="Kaspersky Regular" panose="020B0604020202020204" charset="0"/>
                        </a:rPr>
                      </a:b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Kaspersky Regular" panose="020B0604020202020204" charset="0"/>
                        </a:rPr>
                        <a:t>предприятия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8C8C8"/>
                      </a:solidFill>
                    </a:lnT>
                    <a:lnB w="12700" cmpd="sng">
                      <a:solidFill>
                        <a:srgbClr val="C8C8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Kaspersky Regular" panose="020B0604020202020204" charset="0"/>
                          <a:ea typeface="+mn-ea"/>
                          <a:cs typeface="+mn-cs"/>
                        </a:rPr>
                        <a:t>Другие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8C8C8"/>
                      </a:solidFill>
                    </a:lnT>
                    <a:lnB w="12700" cmpd="sng">
                      <a:solidFill>
                        <a:srgbClr val="C8C8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Итого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8C8C8"/>
                      </a:solidFill>
                    </a:lnT>
                    <a:lnB w="12700" cmpd="sng">
                      <a:solidFill>
                        <a:srgbClr val="C8C8C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8935"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Kaspersky Regular" panose="020B0604020202020204" charset="0"/>
                        </a:rPr>
                        <a:t>16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8C8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8C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Kaspersky Regular" panose="020B0604020202020204" charset="0"/>
                        </a:rPr>
                        <a:t>19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8C8C8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8C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Kaspersky Regular" panose="020B0604020202020204" charset="0"/>
                        </a:rPr>
                        <a:t>17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8C8C8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8C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Kaspersky Regular" panose="020B0604020202020204" charset="0"/>
                        </a:rPr>
                        <a:t>3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8C8C8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8C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Kaspersky Regular" panose="020B0604020202020204" charset="0"/>
                        </a:rPr>
                        <a:t>8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8C8C8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8C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Kaspersky Regular" panose="020B0604020202020204" charset="0"/>
                        </a:rPr>
                        <a:t>1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latin typeface="Kaspersky Regular" panose="020B0604020202020204" charset="0"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8C8C8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8C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Kaspersky Regular" panose="020B0604020202020204" charset="0"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8C8C8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8C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8C8C8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8C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8C8C8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8C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Kaspersky Regular" panose="020B0604020202020204" charset="0"/>
                        </a:rPr>
                        <a:t>90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C8C8C8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8C8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7" name="Footer Placeholder 2"/>
          <p:cNvSpPr txBox="1">
            <a:spLocks/>
          </p:cNvSpPr>
          <p:nvPr/>
        </p:nvSpPr>
        <p:spPr>
          <a:xfrm>
            <a:off x="423333" y="6137687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 smtClean="0">
                <a:latin typeface="Kaspersky Regular" panose="020B0303050101040103" pitchFamily="34" charset="0"/>
              </a:rPr>
              <a:t>Kaspersky</a:t>
            </a:r>
            <a:r>
              <a:rPr lang="ru-RU" sz="1400" dirty="0" smtClean="0">
                <a:latin typeface="Kaspersky Regular" panose="020B0303050101040103" pitchFamily="34" charset="0"/>
              </a:rPr>
              <a:t> </a:t>
            </a:r>
            <a:r>
              <a:rPr lang="da-DK" sz="1400" dirty="0" smtClean="0">
                <a:latin typeface="Kaspersky Regular" panose="020B0604020202020204" charset="0"/>
              </a:rPr>
              <a:t>| </a:t>
            </a:r>
            <a:r>
              <a:rPr lang="en-US" sz="1400" dirty="0">
                <a:latin typeface="Kaspersky Regular" panose="020B0604020202020204" charset="0"/>
              </a:rPr>
              <a:t>KICS</a:t>
            </a:r>
            <a:endParaRPr lang="ru-RU" sz="1400" dirty="0"/>
          </a:p>
          <a:p>
            <a:endParaRPr lang="ru-RU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475" y="1656439"/>
            <a:ext cx="2133600" cy="790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46" y="1798734"/>
            <a:ext cx="1794162" cy="6482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543" y="1900805"/>
            <a:ext cx="2835797" cy="5462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70" y="1553695"/>
            <a:ext cx="1937840" cy="123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2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27365"/>
            <a:ext cx="12340937" cy="9255703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437804" y="481879"/>
            <a:ext cx="10440000" cy="10156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800" b="1" baseline="0">
                <a:latin typeface="Kaspersky Meduim" panose="020B0604020202020204" charset="0"/>
                <a:ea typeface="+mj-ea"/>
                <a:cs typeface="Segoe UI" panose="020B0502040204020203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Kaspersky Meduim" panose="020B0604020202020204" charset="0"/>
                <a:cs typeface="Arial" panose="020B0604020202020204" pitchFamily="34" charset="0"/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Kaspersky Meduim" panose="020B0604020202020204" charset="0"/>
                <a:cs typeface="Arial" panose="020B0604020202020204" pitchFamily="34" charset="0"/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Kaspersky Meduim" panose="020B0604020202020204" charset="0"/>
                <a:cs typeface="Arial" panose="020B0604020202020204" pitchFamily="34" charset="0"/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+mj-lt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4400" dirty="0" smtClean="0">
                <a:solidFill>
                  <a:schemeClr val="bg1"/>
                </a:solidFill>
              </a:rPr>
              <a:t>А что-то новое будет?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07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7D4B17C-F1CA-2C40-89C5-7F80E4BBD96A}"/>
              </a:ext>
            </a:extLst>
          </p:cNvPr>
          <p:cNvGrpSpPr/>
          <p:nvPr/>
        </p:nvGrpSpPr>
        <p:grpSpPr>
          <a:xfrm>
            <a:off x="139580" y="2401996"/>
            <a:ext cx="7770082" cy="3791926"/>
            <a:chOff x="5526848" y="1291955"/>
            <a:chExt cx="7770082" cy="379192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3"/>
            <a:stretch/>
          </p:blipFill>
          <p:spPr>
            <a:xfrm>
              <a:off x="6474067" y="1291955"/>
              <a:ext cx="5388405" cy="3791926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Rectangle 5"/>
            <p:cNvSpPr/>
            <p:nvPr/>
          </p:nvSpPr>
          <p:spPr>
            <a:xfrm>
              <a:off x="5526848" y="1873705"/>
              <a:ext cx="1039002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08644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 smtClean="0">
                  <a:latin typeface="Museo Sans 500" panose="02000000000000000000" pitchFamily="50" charset="0"/>
                  <a:cs typeface="Times New Roman" panose="02020603050405020304" pitchFamily="18" charset="0"/>
                </a:rPr>
                <a:t>I/O</a:t>
              </a:r>
              <a:endParaRPr lang="en-US" sz="1600" dirty="0">
                <a:latin typeface="Museo Sans 500" panose="02000000000000000000" pitchFamily="50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865361" y="1853970"/>
              <a:ext cx="1044476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08644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>
                  <a:latin typeface="Museo Sans 500" panose="02000000000000000000" pitchFamily="50" charset="0"/>
                  <a:cs typeface="Times New Roman" panose="02020603050405020304" pitchFamily="18" charset="0"/>
                </a:rPr>
                <a:t>ПЛК</a:t>
              </a:r>
              <a:endParaRPr lang="en-US" sz="1600" b="1" dirty="0">
                <a:latin typeface="Museo Sans 500" panose="02000000000000000000" pitchFamily="50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640045" y="1358670"/>
              <a:ext cx="9660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Museo Sans 500" panose="02000000000000000000" pitchFamily="50" charset="0"/>
                  <a:cs typeface="Times New Roman" panose="02020603050405020304" pitchFamily="18" charset="0"/>
                </a:rPr>
                <a:t>SCADA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626350" y="3726054"/>
              <a:ext cx="36705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err="1">
                  <a:solidFill>
                    <a:schemeClr val="bg1">
                      <a:lumMod val="50000"/>
                    </a:schemeClr>
                  </a:solidFill>
                  <a:latin typeface="Museo Sans 500" panose="02000000000000000000" pitchFamily="50" charset="0"/>
                  <a:cs typeface="Times New Roman" panose="02020603050405020304" pitchFamily="18" charset="0"/>
                </a:rPr>
                <a:t>Зеркалированный</a:t>
              </a:r>
              <a:r>
                <a:rPr lang="ru-RU" sz="1600" dirty="0">
                  <a:solidFill>
                    <a:schemeClr val="bg1">
                      <a:lumMod val="50000"/>
                    </a:schemeClr>
                  </a:solidFill>
                  <a:latin typeface="Museo Sans 500" panose="02000000000000000000" pitchFamily="50" charset="0"/>
                  <a:cs typeface="Times New Roman" panose="02020603050405020304" pitchFamily="18" charset="0"/>
                </a:rPr>
                <a:t> </a:t>
              </a:r>
              <a:endParaRPr lang="en-US" sz="1600" dirty="0" smtClean="0">
                <a:solidFill>
                  <a:schemeClr val="bg1">
                    <a:lumMod val="50000"/>
                  </a:schemeClr>
                </a:solidFill>
                <a:latin typeface="Museo Sans 500" panose="02000000000000000000" pitchFamily="50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600" dirty="0" smtClean="0">
                  <a:solidFill>
                    <a:schemeClr val="bg1">
                      <a:lumMod val="50000"/>
                    </a:schemeClr>
                  </a:solidFill>
                  <a:latin typeface="Museo Sans 500" panose="02000000000000000000" pitchFamily="50" charset="0"/>
                  <a:cs typeface="Times New Roman" panose="02020603050405020304" pitchFamily="18" charset="0"/>
                </a:rPr>
                <a:t>траффик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  <a:latin typeface="Museo Sans 500" panose="02000000000000000000" pitchFamily="50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041182" y="4696198"/>
              <a:ext cx="10901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>
                  <a:latin typeface="Kaspersky Regular" panose="020B0604020202020204" charset="0"/>
                  <a:cs typeface="Times New Roman" panose="02020603050405020304" pitchFamily="18" charset="0"/>
                </a:rPr>
                <a:t>Netwroks</a:t>
              </a:r>
              <a:endParaRPr lang="en-US" sz="1600" dirty="0">
                <a:latin typeface="Kaspersky Regular" panose="020B0604020202020204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817491" y="4688765"/>
              <a:ext cx="11402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>
                  <a:latin typeface="Kaspersky Regular" panose="020B0604020202020204" charset="0"/>
                  <a:cs typeface="Times New Roman" panose="02020603050405020304" pitchFamily="18" charset="0"/>
                </a:rPr>
                <a:t>MLAD</a:t>
              </a:r>
              <a:endParaRPr lang="en-US" sz="1400" b="1" dirty="0">
                <a:latin typeface="Kaspersky Regular" panose="020B0604020202020204" charset="0"/>
              </a:endParaRPr>
            </a:p>
          </p:txBody>
        </p:sp>
      </p:grpSp>
      <p:sp>
        <p:nvSpPr>
          <p:cNvPr id="19" name="Title 10">
            <a:extLst>
              <a:ext uri="{FF2B5EF4-FFF2-40B4-BE49-F238E27FC236}">
                <a16:creationId xmlns:a16="http://schemas.microsoft.com/office/drawing/2014/main" xmlns="" id="{2526BC65-7D5E-8D4D-9061-5D35B58D5137}"/>
              </a:ext>
            </a:extLst>
          </p:cNvPr>
          <p:cNvSpPr txBox="1">
            <a:spLocks/>
          </p:cNvSpPr>
          <p:nvPr/>
        </p:nvSpPr>
        <p:spPr>
          <a:xfrm>
            <a:off x="430801" y="132709"/>
            <a:ext cx="11315700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solidFill>
                  <a:schemeClr val="bg1"/>
                </a:solidFill>
              </a:rPr>
              <a:t>Принципы функционирования системы </a:t>
            </a:r>
            <a:r>
              <a:rPr lang="en-US" dirty="0">
                <a:solidFill>
                  <a:schemeClr val="bg1"/>
                </a:solidFill>
              </a:rPr>
              <a:t>MLAD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AA02E036-206A-8949-A276-7C4BD9F35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801" y="206564"/>
            <a:ext cx="11315700" cy="443198"/>
          </a:xfrm>
        </p:spPr>
        <p:txBody>
          <a:bodyPr vert="horz" lIns="0" tIns="0" rIns="0" bIns="0" rtlCol="0" anchor="ctr">
            <a:noAutofit/>
          </a:bodyPr>
          <a:lstStyle/>
          <a:p>
            <a:pPr algn="l">
              <a:buFont typeface="Arial" panose="020B0604020202020204" pitchFamily="34" charset="0"/>
            </a:pPr>
            <a:r>
              <a:rPr lang="ru-RU" sz="2800" dirty="0" smtClean="0">
                <a:solidFill>
                  <a:schemeClr val="tx1"/>
                </a:solidFill>
                <a:latin typeface="Kaspersky Meduim" panose="020B0604020202020204" charset="0"/>
                <a:cs typeface="Segoe UI" panose="020B0502040204020203" pitchFamily="34" charset="0"/>
              </a:rPr>
              <a:t>Новые взгляды на безопасность</a:t>
            </a:r>
            <a:endParaRPr lang="en-US" sz="2800" dirty="0">
              <a:solidFill>
                <a:schemeClr val="tx1"/>
              </a:solidFill>
              <a:latin typeface="Kaspersky Meduim" panose="020B0604020202020204" charset="0"/>
              <a:cs typeface="Segoe UI" panose="020B0502040204020203" pitchFamily="34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1790700" y="1874191"/>
            <a:ext cx="1333548" cy="8958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277624" y="4319144"/>
            <a:ext cx="951978" cy="579977"/>
          </a:xfrm>
          <a:prstGeom prst="straightConnector1">
            <a:avLst/>
          </a:prstGeom>
          <a:ln>
            <a:solidFill>
              <a:srgbClr val="7F7F7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229602" y="4899121"/>
            <a:ext cx="1650145" cy="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578247" y="1834014"/>
            <a:ext cx="4759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A88E"/>
                </a:solidFill>
              </a:rPr>
              <a:t>Выявляет воздействие на весь процесс</a:t>
            </a:r>
            <a:endParaRPr lang="ru-RU" sz="2000" b="1" dirty="0">
              <a:solidFill>
                <a:srgbClr val="00A88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78247" y="2510367"/>
            <a:ext cx="4387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A88E"/>
                </a:solidFill>
              </a:rPr>
              <a:t>Определяет источник(и)</a:t>
            </a:r>
            <a:endParaRPr lang="ru-RU" sz="2000" b="1" dirty="0">
              <a:solidFill>
                <a:srgbClr val="00A88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78247" y="3149939"/>
            <a:ext cx="4387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A88E"/>
                </a:solidFill>
              </a:rPr>
              <a:t>Подсказывает как действовать</a:t>
            </a:r>
            <a:endParaRPr lang="ru-RU" sz="2000" b="1" dirty="0">
              <a:solidFill>
                <a:srgbClr val="00A88E"/>
              </a:solidFill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3522570" y="1914482"/>
            <a:ext cx="992972" cy="7720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6" descr="Image result for oil and gas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42" y="3433423"/>
            <a:ext cx="872633" cy="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0712" y="888729"/>
            <a:ext cx="6614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</a:rPr>
              <a:t>Атаки на </a:t>
            </a:r>
            <a:r>
              <a:rPr lang="ru-RU" sz="2000" dirty="0" smtClean="0">
                <a:solidFill>
                  <a:srgbClr val="FF0000"/>
                </a:solidFill>
              </a:rPr>
              <a:t>датчики/данные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=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 сбой оборудования / данных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88443" y="1239710"/>
            <a:ext cx="4339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Kaspersky Meduim" panose="020B0604020202020204" charset="0"/>
                <a:cs typeface="Segoe UI" panose="020B0502040204020203" pitchFamily="34" charset="0"/>
              </a:rPr>
              <a:t>Machine Learning for Anomaly Detection</a:t>
            </a:r>
            <a:endParaRPr lang="ru-RU" dirty="0"/>
          </a:p>
        </p:txBody>
      </p:sp>
      <p:sp>
        <p:nvSpPr>
          <p:cNvPr id="31" name="Footer Placeholder 2"/>
          <p:cNvSpPr txBox="1">
            <a:spLocks/>
          </p:cNvSpPr>
          <p:nvPr/>
        </p:nvSpPr>
        <p:spPr>
          <a:xfrm>
            <a:off x="423333" y="6137687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 smtClean="0">
                <a:latin typeface="Kaspersky Regular" panose="020B0303050101040103" pitchFamily="34" charset="0"/>
              </a:rPr>
              <a:t>Kaspersky</a:t>
            </a:r>
            <a:r>
              <a:rPr lang="ru-RU" sz="1400" dirty="0" smtClean="0">
                <a:latin typeface="Kaspersky Regular" panose="020B0303050101040103" pitchFamily="34" charset="0"/>
              </a:rPr>
              <a:t> </a:t>
            </a:r>
            <a:r>
              <a:rPr lang="da-DK" sz="1400" dirty="0" smtClean="0">
                <a:latin typeface="Kaspersky Regular" panose="020B0604020202020204" charset="0"/>
              </a:rPr>
              <a:t>| </a:t>
            </a:r>
            <a:r>
              <a:rPr lang="en-US" sz="1400" dirty="0" smtClean="0">
                <a:latin typeface="Kaspersky Regular" panose="020B0604020202020204" charset="0"/>
              </a:rPr>
              <a:t>KICS</a:t>
            </a:r>
            <a:endParaRPr lang="ru-RU" sz="1400" dirty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7043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237" y="780566"/>
            <a:ext cx="10018827" cy="5226316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xmlns="" id="{AA02E036-206A-8949-A276-7C4BD9F35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801" y="206564"/>
            <a:ext cx="11315700" cy="443198"/>
          </a:xfrm>
        </p:spPr>
        <p:txBody>
          <a:bodyPr vert="horz" lIns="0" tIns="0" rIns="0" bIns="0" rtlCol="0" anchor="ctr">
            <a:noAutofit/>
          </a:bodyPr>
          <a:lstStyle/>
          <a:p>
            <a:pPr algn="l">
              <a:buFont typeface="Arial" panose="020B0604020202020204" pitchFamily="34" charset="0"/>
            </a:pPr>
            <a:r>
              <a:rPr lang="ru-RU" sz="2800" dirty="0" smtClean="0">
                <a:solidFill>
                  <a:schemeClr val="tx1"/>
                </a:solidFill>
                <a:latin typeface="Kaspersky Meduim" panose="020B0604020202020204" charset="0"/>
                <a:cs typeface="Segoe UI" panose="020B0502040204020203" pitchFamily="34" charset="0"/>
              </a:rPr>
              <a:t>Ценности </a:t>
            </a:r>
            <a:r>
              <a:rPr lang="en-US" sz="2800" dirty="0" smtClean="0">
                <a:solidFill>
                  <a:schemeClr val="tx1"/>
                </a:solidFill>
                <a:latin typeface="Kaspersky Meduim" panose="020B0604020202020204" charset="0"/>
                <a:cs typeface="Segoe UI" panose="020B0502040204020203" pitchFamily="34" charset="0"/>
              </a:rPr>
              <a:t>MLAD</a:t>
            </a:r>
            <a:endParaRPr lang="en-US" sz="2800" dirty="0">
              <a:solidFill>
                <a:schemeClr val="tx1"/>
              </a:solidFill>
              <a:latin typeface="Kaspersky Meduim" panose="020B0604020202020204" charset="0"/>
              <a:cs typeface="Segoe UI" panose="020B0502040204020203" pitchFamily="34" charset="0"/>
            </a:endParaRPr>
          </a:p>
        </p:txBody>
      </p:sp>
      <p:sp>
        <p:nvSpPr>
          <p:cNvPr id="5" name="Footer Placeholder 2"/>
          <p:cNvSpPr txBox="1">
            <a:spLocks/>
          </p:cNvSpPr>
          <p:nvPr/>
        </p:nvSpPr>
        <p:spPr>
          <a:xfrm>
            <a:off x="423333" y="6137687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 smtClean="0">
                <a:latin typeface="Kaspersky Regular" panose="020B0303050101040103" pitchFamily="34" charset="0"/>
              </a:rPr>
              <a:t>Kaspersky</a:t>
            </a:r>
            <a:r>
              <a:rPr lang="ru-RU" sz="1400" dirty="0" smtClean="0">
                <a:latin typeface="Kaspersky Regular" panose="020B0303050101040103" pitchFamily="34" charset="0"/>
              </a:rPr>
              <a:t> </a:t>
            </a:r>
            <a:r>
              <a:rPr lang="da-DK" sz="1400" dirty="0" smtClean="0">
                <a:latin typeface="Kaspersky Regular" panose="020B0604020202020204" charset="0"/>
              </a:rPr>
              <a:t>| </a:t>
            </a:r>
            <a:r>
              <a:rPr lang="en-US" sz="1400" dirty="0">
                <a:latin typeface="Kaspersky Regular" panose="020B0604020202020204" charset="0"/>
              </a:rPr>
              <a:t>KICS</a:t>
            </a:r>
            <a:endParaRPr lang="ru-RU" sz="1400" dirty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99050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04" y="626732"/>
            <a:ext cx="10523336" cy="498475"/>
          </a:xfrm>
        </p:spPr>
        <p:txBody>
          <a:bodyPr vert="horz" lIns="0" tIns="0" rIns="0" bIns="0" rtlCol="0" anchor="ctr">
            <a:noAutofit/>
          </a:bodyPr>
          <a:lstStyle/>
          <a:p>
            <a:pPr algn="l">
              <a:buFont typeface="Arial" panose="020B0604020202020204" pitchFamily="34" charset="0"/>
            </a:pPr>
            <a:r>
              <a:rPr lang="ru-RU" sz="2800" b="1" dirty="0" smtClean="0">
                <a:latin typeface="Kaspersky Meduim" panose="020B0604020202020204" charset="0"/>
              </a:rPr>
              <a:t>Подготовка специалистов по </a:t>
            </a:r>
            <a:r>
              <a:rPr lang="ru-RU" sz="2800" b="1" dirty="0">
                <a:latin typeface="Kaspersky Meduim" panose="020B0604020202020204" charset="0"/>
              </a:rPr>
              <a:t>реагированию на инциденты промышленной </a:t>
            </a:r>
            <a:r>
              <a:rPr lang="ru-RU" sz="2800" b="1" dirty="0" smtClean="0">
                <a:latin typeface="Kaspersky Meduim" panose="020B0604020202020204" charset="0"/>
              </a:rPr>
              <a:t>информационной инфраструктуры </a:t>
            </a:r>
            <a:endParaRPr lang="en-US" sz="2800" b="1" dirty="0">
              <a:latin typeface="Kaspersky Meduim" panose="020B060402020202020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D1E3F-96BE-4EC6-B772-60D92C1E53EA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8595" y="2189301"/>
            <a:ext cx="10367942" cy="26000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Специализированные</a:t>
            </a:r>
          </a:p>
          <a:p>
            <a:pPr marL="285750" indent="-28575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Тренинги</a:t>
            </a:r>
          </a:p>
          <a:p>
            <a:pPr marL="285750" indent="-285750"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Семинары</a:t>
            </a:r>
          </a:p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endParaRPr lang="ru-RU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Обмен опытом (/консалтинг)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077" y="1389418"/>
            <a:ext cx="4875823" cy="4875823"/>
          </a:xfrm>
          <a:prstGeom prst="rect">
            <a:avLst/>
          </a:prstGeom>
        </p:spPr>
      </p:pic>
      <p:sp>
        <p:nvSpPr>
          <p:cNvPr id="7" name="Footer Placeholder 2"/>
          <p:cNvSpPr txBox="1">
            <a:spLocks/>
          </p:cNvSpPr>
          <p:nvPr/>
        </p:nvSpPr>
        <p:spPr>
          <a:xfrm>
            <a:off x="423333" y="6137687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 smtClean="0">
                <a:latin typeface="Kaspersky Regular" panose="020B0303050101040103" pitchFamily="34" charset="0"/>
              </a:rPr>
              <a:t>Kaspersky</a:t>
            </a:r>
            <a:r>
              <a:rPr lang="ru-RU" sz="1400" dirty="0" smtClean="0">
                <a:latin typeface="Kaspersky Regular" panose="020B0303050101040103" pitchFamily="34" charset="0"/>
              </a:rPr>
              <a:t> </a:t>
            </a:r>
            <a:r>
              <a:rPr lang="da-DK" sz="1400" dirty="0" smtClean="0">
                <a:latin typeface="Kaspersky Regular" panose="020B0604020202020204" charset="0"/>
              </a:rPr>
              <a:t>| </a:t>
            </a:r>
            <a:r>
              <a:rPr lang="en-US" sz="1400" dirty="0">
                <a:latin typeface="Kaspersky Regular" panose="020B0604020202020204" charset="0"/>
              </a:rPr>
              <a:t>KICS</a:t>
            </a:r>
            <a:endParaRPr lang="ru-RU" sz="1400" dirty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754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04" y="626733"/>
            <a:ext cx="10523336" cy="498475"/>
          </a:xfrm>
        </p:spPr>
        <p:txBody>
          <a:bodyPr vert="horz" lIns="0" tIns="0" rIns="0" bIns="0" rtlCol="0" anchor="ctr">
            <a:noAutofit/>
          </a:bodyPr>
          <a:lstStyle/>
          <a:p>
            <a:pPr algn="l">
              <a:buFont typeface="Arial" panose="020B0604020202020204" pitchFamily="34" charset="0"/>
            </a:pPr>
            <a:r>
              <a:rPr lang="ru-RU" sz="2800" b="1" dirty="0" smtClean="0">
                <a:latin typeface="Kaspersky Meduim" panose="020B0604020202020204" charset="0"/>
              </a:rPr>
              <a:t>Оценка </a:t>
            </a:r>
            <a:r>
              <a:rPr lang="ru-RU" sz="2800" b="1" dirty="0">
                <a:latin typeface="Kaspersky Meduim" panose="020B0604020202020204" charset="0"/>
              </a:rPr>
              <a:t>защищенности ПТК, информационных инфраструктур и </a:t>
            </a:r>
            <a:r>
              <a:rPr lang="ru-RU" sz="2800" b="1" dirty="0" smtClean="0">
                <a:latin typeface="Kaspersky Meduim" panose="020B0604020202020204" charset="0"/>
              </a:rPr>
              <a:t>цепочек поставщиков</a:t>
            </a:r>
            <a:endParaRPr lang="en-US" sz="2800" b="1" dirty="0">
              <a:latin typeface="Kaspersky Meduim" panose="020B060402020202020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D1E3F-96BE-4EC6-B772-60D92C1E53EA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8595" y="2190440"/>
            <a:ext cx="6018090" cy="2047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И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сследование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ПО и оборудования на уязвимости, 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естирование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на проникновение </a:t>
            </a:r>
          </a:p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Оценка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цепочки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поставщиков</a:t>
            </a:r>
          </a:p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Аналитика по продуктам и решениям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685" y="1392771"/>
            <a:ext cx="4859215" cy="4859215"/>
          </a:xfrm>
          <a:prstGeom prst="rect">
            <a:avLst/>
          </a:prstGeom>
        </p:spPr>
      </p:pic>
      <p:sp>
        <p:nvSpPr>
          <p:cNvPr id="7" name="Footer Placeholder 2"/>
          <p:cNvSpPr txBox="1">
            <a:spLocks/>
          </p:cNvSpPr>
          <p:nvPr/>
        </p:nvSpPr>
        <p:spPr>
          <a:xfrm>
            <a:off x="423333" y="6137687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 smtClean="0">
                <a:latin typeface="Kaspersky Regular" panose="020B0303050101040103" pitchFamily="34" charset="0"/>
              </a:rPr>
              <a:t>Kaspersky</a:t>
            </a:r>
            <a:r>
              <a:rPr lang="ru-RU" sz="1400" dirty="0" smtClean="0">
                <a:latin typeface="Kaspersky Regular" panose="020B0303050101040103" pitchFamily="34" charset="0"/>
              </a:rPr>
              <a:t> </a:t>
            </a:r>
            <a:r>
              <a:rPr lang="da-DK" sz="1400" dirty="0" smtClean="0">
                <a:latin typeface="Kaspersky Regular" panose="020B0604020202020204" charset="0"/>
              </a:rPr>
              <a:t>| </a:t>
            </a:r>
            <a:r>
              <a:rPr lang="en-US" sz="1400" dirty="0">
                <a:latin typeface="Kaspersky Regular" panose="020B0604020202020204" charset="0"/>
              </a:rPr>
              <a:t>KICS</a:t>
            </a:r>
            <a:endParaRPr lang="ru-RU" sz="1400" dirty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10561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03" y="626733"/>
            <a:ext cx="11208095" cy="498475"/>
          </a:xfrm>
        </p:spPr>
        <p:txBody>
          <a:bodyPr vert="horz" lIns="0" tIns="0" rIns="0" bIns="0" rtlCol="0" anchor="ctr">
            <a:noAutofit/>
          </a:bodyPr>
          <a:lstStyle/>
          <a:p>
            <a:pPr algn="l">
              <a:buFont typeface="Arial" panose="020B0604020202020204" pitchFamily="34" charset="0"/>
            </a:pPr>
            <a:r>
              <a:rPr lang="ru-RU" sz="2800" b="1" dirty="0" smtClean="0"/>
              <a:t>Использование </a:t>
            </a:r>
            <a:r>
              <a:rPr lang="ru-RU" sz="2800" b="1" dirty="0"/>
              <a:t>встраиваемых технологий </a:t>
            </a:r>
            <a:r>
              <a:rPr lang="en-US" sz="2800" b="1" dirty="0" smtClean="0"/>
              <a:t>Kaspersky</a:t>
            </a:r>
            <a:r>
              <a:rPr lang="ru-RU" sz="2800" b="1" dirty="0" smtClean="0"/>
              <a:t> и сервисов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ru-RU" sz="2800" b="1" dirty="0" smtClean="0"/>
              <a:t> </a:t>
            </a:r>
            <a:endParaRPr lang="en-US" sz="2800" b="1" dirty="0">
              <a:latin typeface="Kaspersky Meduim" panose="020B060402020202020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D1E3F-96BE-4EC6-B772-60D92C1E53EA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2" name="Footer Placeholder 2"/>
          <p:cNvSpPr txBox="1">
            <a:spLocks/>
          </p:cNvSpPr>
          <p:nvPr/>
        </p:nvSpPr>
        <p:spPr>
          <a:xfrm>
            <a:off x="437804" y="6137687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>
                <a:latin typeface="Kaspersky Regular" panose="020B0303050101040103" pitchFamily="34" charset="0"/>
              </a:rPr>
              <a:t>Kaspersky</a:t>
            </a:r>
            <a:endParaRPr lang="ru-RU" sz="1400" dirty="0"/>
          </a:p>
        </p:txBody>
      </p:sp>
      <p:sp>
        <p:nvSpPr>
          <p:cNvPr id="4" name="Rectangle 3"/>
          <p:cNvSpPr/>
          <p:nvPr/>
        </p:nvSpPr>
        <p:spPr>
          <a:xfrm>
            <a:off x="437804" y="1800660"/>
            <a:ext cx="10930650" cy="3979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Встраиваемые модули технологий:</a:t>
            </a:r>
          </a:p>
          <a:p>
            <a:pPr marL="7429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Детектирования</a:t>
            </a:r>
          </a:p>
          <a:p>
            <a:pPr marL="7429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Машинного обучения</a:t>
            </a:r>
          </a:p>
          <a:p>
            <a:pPr marL="7429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Обнаружения вторжений</a:t>
            </a:r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7429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Kaspersky Operation System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 ПТК и разрабатываемые решения</a:t>
            </a: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aspersky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m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gment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protection</a:t>
            </a: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Incident response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684" y="1392771"/>
            <a:ext cx="4859215" cy="485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0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18849" y="4811625"/>
            <a:ext cx="1974694" cy="12252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4200"/>
              </a:lnSpc>
            </a:pPr>
            <a:r>
              <a:rPr lang="ru-RU" sz="1100" dirty="0">
                <a:solidFill>
                  <a:prstClr val="black"/>
                </a:solidFill>
                <a:latin typeface="Museo Sans Cyrl 300"/>
                <a:cs typeface="Museo Sans Cyrl 300"/>
              </a:rPr>
              <a:t>Мы организуем регулярные учебные курсы для сотрудников Интерпола, </a:t>
            </a:r>
            <a:r>
              <a:rPr lang="ru-RU" sz="1100" dirty="0" err="1">
                <a:solidFill>
                  <a:prstClr val="black"/>
                </a:solidFill>
                <a:latin typeface="Museo Sans Cyrl 300"/>
                <a:cs typeface="Museo Sans Cyrl 300"/>
              </a:rPr>
              <a:t>Европола</a:t>
            </a:r>
            <a:r>
              <a:rPr lang="ru-RU" sz="1100" dirty="0">
                <a:solidFill>
                  <a:prstClr val="black"/>
                </a:solidFill>
                <a:latin typeface="Museo Sans Cyrl 300"/>
                <a:cs typeface="Museo Sans Cyrl 300"/>
              </a:rPr>
              <a:t> и полицейских структур в ряде стран, например, для полиции Лондона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105400" y="4811625"/>
            <a:ext cx="1811481" cy="1056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4200"/>
              </a:lnSpc>
            </a:pPr>
            <a:r>
              <a:rPr lang="ru-RU" sz="1100" dirty="0">
                <a:solidFill>
                  <a:prstClr val="black"/>
                </a:solidFill>
                <a:latin typeface="Museo Sans Cyrl 300"/>
                <a:cs typeface="Museo Sans Cyrl 300"/>
              </a:rPr>
              <a:t>Мы ежегодно проводим конференцию </a:t>
            </a:r>
            <a:r>
              <a:rPr lang="ru-RU" sz="1100" dirty="0" err="1">
                <a:solidFill>
                  <a:prstClr val="black"/>
                </a:solidFill>
                <a:latin typeface="Museo Sans Cyrl 300"/>
                <a:cs typeface="Museo Sans Cyrl 300"/>
              </a:rPr>
              <a:t>Security</a:t>
            </a:r>
            <a:r>
              <a:rPr lang="ru-RU" sz="1100" dirty="0">
                <a:solidFill>
                  <a:prstClr val="black"/>
                </a:solidFill>
                <a:latin typeface="Museo Sans Cyrl 300"/>
                <a:cs typeface="Museo Sans Cyrl 300"/>
              </a:rPr>
              <a:t> </a:t>
            </a:r>
            <a:r>
              <a:rPr lang="ru-RU" sz="1100" dirty="0" err="1">
                <a:solidFill>
                  <a:prstClr val="black"/>
                </a:solidFill>
                <a:latin typeface="Museo Sans Cyrl 300"/>
                <a:cs typeface="Museo Sans Cyrl 300"/>
              </a:rPr>
              <a:t>Analyst</a:t>
            </a:r>
            <a:r>
              <a:rPr lang="ru-RU" sz="1100" dirty="0">
                <a:solidFill>
                  <a:prstClr val="black"/>
                </a:solidFill>
                <a:latin typeface="Museo Sans Cyrl 300"/>
                <a:cs typeface="Museo Sans Cyrl 300"/>
              </a:rPr>
              <a:t> </a:t>
            </a:r>
            <a:r>
              <a:rPr lang="ru-RU" sz="1100" dirty="0" err="1">
                <a:solidFill>
                  <a:prstClr val="black"/>
                </a:solidFill>
                <a:latin typeface="Museo Sans Cyrl 300"/>
                <a:cs typeface="Museo Sans Cyrl 300"/>
              </a:rPr>
              <a:t>Summit</a:t>
            </a:r>
            <a:r>
              <a:rPr lang="ru-RU" sz="1100" dirty="0">
                <a:solidFill>
                  <a:prstClr val="black"/>
                </a:solidFill>
                <a:latin typeface="Museo Sans Cyrl 300"/>
                <a:cs typeface="Museo Sans Cyrl 300"/>
              </a:rPr>
              <a:t>, которая объединяет лучших экспертов в вопросах IT-безопасности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895600" y="4811625"/>
            <a:ext cx="1848965" cy="12252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81940">
              <a:lnSpc>
                <a:spcPct val="104200"/>
              </a:lnSpc>
            </a:pPr>
            <a:r>
              <a:rPr lang="ru-RU" sz="1100" dirty="0">
                <a:solidFill>
                  <a:prstClr val="black"/>
                </a:solidFill>
                <a:latin typeface="Museo Sans Cyrl 300"/>
                <a:cs typeface="Museo Sans Cyrl 300"/>
              </a:rPr>
              <a:t>Наши эксперты выступают на мировых конференциях, например, на Всемирном экономическом форуме в Давосе</a:t>
            </a:r>
          </a:p>
        </p:txBody>
      </p:sp>
      <p:sp>
        <p:nvSpPr>
          <p:cNvPr id="12" name="object 2"/>
          <p:cNvSpPr txBox="1">
            <a:spLocks noGrp="1"/>
          </p:cNvSpPr>
          <p:nvPr>
            <p:ph type="title"/>
          </p:nvPr>
        </p:nvSpPr>
        <p:spPr>
          <a:xfrm>
            <a:off x="533399" y="402544"/>
            <a:ext cx="11078895" cy="3877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algn="l">
              <a:buFont typeface="Arial" panose="020B0604020202020204" pitchFamily="34" charset="0"/>
            </a:pPr>
            <a:r>
              <a:rPr lang="ru-RU" sz="2800" b="1" dirty="0">
                <a:latin typeface="Kaspersky Meduim" panose="020B0604020202020204" charset="0"/>
              </a:rPr>
              <a:t>Наша роль в мировом сообществе по </a:t>
            </a:r>
            <a:r>
              <a:rPr lang="en-US" sz="2800" b="1" dirty="0">
                <a:latin typeface="Kaspersky Meduim" panose="020B0604020202020204" charset="0"/>
              </a:rPr>
              <a:t>IT </a:t>
            </a:r>
            <a:r>
              <a:rPr lang="ru-RU" sz="2800" b="1" dirty="0">
                <a:latin typeface="Kaspersky Meduim" panose="020B0604020202020204" charset="0"/>
              </a:rPr>
              <a:t>и ОТ-безопасности</a:t>
            </a:r>
            <a:endParaRPr lang="en-US" sz="2800" b="1" dirty="0">
              <a:latin typeface="Kaspersky Meduim" panose="020B0604020202020204" charset="0"/>
            </a:endParaRPr>
          </a:p>
        </p:txBody>
      </p:sp>
      <p:sp>
        <p:nvSpPr>
          <p:cNvPr id="14" name="object 4"/>
          <p:cNvSpPr txBox="1"/>
          <p:nvPr/>
        </p:nvSpPr>
        <p:spPr>
          <a:xfrm>
            <a:off x="7394097" y="4810300"/>
            <a:ext cx="1673704" cy="1577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4200"/>
              </a:lnSpc>
            </a:pPr>
            <a:r>
              <a:rPr lang="ru-RU" sz="1100" dirty="0">
                <a:solidFill>
                  <a:prstClr val="black"/>
                </a:solidFill>
                <a:latin typeface="Museo Sans Cyrl 300"/>
                <a:cs typeface="Museo Sans Cyrl 300"/>
              </a:rPr>
              <a:t>Мы участвуем в некоммерческой международной инициативе </a:t>
            </a:r>
            <a:r>
              <a:rPr lang="ru-RU" sz="1100" dirty="0" err="1">
                <a:solidFill>
                  <a:prstClr val="black"/>
                </a:solidFill>
                <a:latin typeface="Museo Sans Cyrl 300"/>
                <a:cs typeface="Museo Sans Cyrl 300"/>
              </a:rPr>
              <a:t>Securing</a:t>
            </a:r>
            <a:r>
              <a:rPr lang="ru-RU" sz="1100" dirty="0">
                <a:solidFill>
                  <a:prstClr val="black"/>
                </a:solidFill>
                <a:latin typeface="Museo Sans Cyrl 300"/>
                <a:cs typeface="Museo Sans Cyrl 300"/>
              </a:rPr>
              <a:t> </a:t>
            </a:r>
            <a:r>
              <a:rPr lang="ru-RU" sz="1100" dirty="0" err="1">
                <a:solidFill>
                  <a:prstClr val="black"/>
                </a:solidFill>
                <a:latin typeface="Museo Sans Cyrl 300"/>
                <a:cs typeface="Museo Sans Cyrl 300"/>
              </a:rPr>
              <a:t>Smart</a:t>
            </a:r>
            <a:r>
              <a:rPr lang="ru-RU" sz="1100" dirty="0">
                <a:solidFill>
                  <a:prstClr val="black"/>
                </a:solidFill>
                <a:latin typeface="Museo Sans Cyrl 300"/>
                <a:cs typeface="Museo Sans Cyrl 300"/>
              </a:rPr>
              <a:t> </a:t>
            </a:r>
            <a:r>
              <a:rPr lang="ru-RU" sz="1100" dirty="0" err="1">
                <a:solidFill>
                  <a:prstClr val="black"/>
                </a:solidFill>
                <a:latin typeface="Museo Sans Cyrl 300"/>
                <a:cs typeface="Museo Sans Cyrl 300"/>
              </a:rPr>
              <a:t>Cities</a:t>
            </a:r>
            <a:r>
              <a:rPr lang="ru-RU" sz="1100" dirty="0">
                <a:solidFill>
                  <a:prstClr val="black"/>
                </a:solidFill>
                <a:latin typeface="Museo Sans Cyrl 300"/>
                <a:cs typeface="Museo Sans Cyrl 300"/>
              </a:rPr>
              <a:t>, направленной на решение проблем </a:t>
            </a:r>
            <a:r>
              <a:rPr lang="ru-RU" sz="1100" dirty="0" err="1">
                <a:solidFill>
                  <a:prstClr val="black"/>
                </a:solidFill>
                <a:latin typeface="Museo Sans Cyrl 300"/>
                <a:cs typeface="Museo Sans Cyrl 300"/>
              </a:rPr>
              <a:t>кибербезопасности</a:t>
            </a:r>
            <a:r>
              <a:rPr lang="ru-RU" sz="1100" dirty="0">
                <a:solidFill>
                  <a:prstClr val="black"/>
                </a:solidFill>
                <a:latin typeface="Museo Sans Cyrl 300"/>
                <a:cs typeface="Museo Sans Cyrl 300"/>
              </a:rPr>
              <a:t> </a:t>
            </a:r>
            <a:r>
              <a:rPr lang="ru-RU" sz="1100" dirty="0" smtClean="0">
                <a:solidFill>
                  <a:prstClr val="black"/>
                </a:solidFill>
                <a:latin typeface="Museo Sans Cyrl 300"/>
                <a:cs typeface="Museo Sans Cyrl 300"/>
              </a:rPr>
              <a:t>умных городов</a:t>
            </a:r>
            <a:endParaRPr lang="ru-RU" sz="1100" dirty="0">
              <a:solidFill>
                <a:prstClr val="black"/>
              </a:solidFill>
              <a:latin typeface="Museo Sans Cyrl 300"/>
              <a:cs typeface="Museo Sans Cyrl 300"/>
            </a:endParaRPr>
          </a:p>
        </p:txBody>
      </p:sp>
      <p:sp>
        <p:nvSpPr>
          <p:cNvPr id="28" name="object 4"/>
          <p:cNvSpPr txBox="1"/>
          <p:nvPr/>
        </p:nvSpPr>
        <p:spPr>
          <a:xfrm>
            <a:off x="9677400" y="4810300"/>
            <a:ext cx="2044732" cy="1577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4200"/>
              </a:lnSpc>
            </a:pPr>
            <a:r>
              <a:rPr lang="ru-RU" sz="1100" dirty="0">
                <a:solidFill>
                  <a:prstClr val="black"/>
                </a:solidFill>
                <a:latin typeface="Museo Sans Cyrl 300"/>
                <a:cs typeface="Museo Sans Cyrl 300"/>
              </a:rPr>
              <a:t>Компания является членом Консорциума промышленного Интернета (</a:t>
            </a:r>
            <a:r>
              <a:rPr lang="ru-RU" sz="1100" dirty="0" err="1">
                <a:solidFill>
                  <a:prstClr val="black"/>
                </a:solidFill>
                <a:latin typeface="Museo Sans Cyrl 300"/>
                <a:cs typeface="Museo Sans Cyrl 300"/>
              </a:rPr>
              <a:t>Industrial</a:t>
            </a:r>
            <a:r>
              <a:rPr lang="ru-RU" sz="1100" dirty="0">
                <a:solidFill>
                  <a:prstClr val="black"/>
                </a:solidFill>
                <a:latin typeface="Museo Sans Cyrl 300"/>
                <a:cs typeface="Museo Sans Cyrl 300"/>
              </a:rPr>
              <a:t> </a:t>
            </a:r>
            <a:r>
              <a:rPr lang="ru-RU" sz="1100" dirty="0" err="1">
                <a:solidFill>
                  <a:prstClr val="black"/>
                </a:solidFill>
                <a:latin typeface="Museo Sans Cyrl 300"/>
                <a:cs typeface="Museo Sans Cyrl 300"/>
              </a:rPr>
              <a:t>Internet</a:t>
            </a:r>
            <a:r>
              <a:rPr lang="ru-RU" sz="1100" dirty="0">
                <a:solidFill>
                  <a:prstClr val="black"/>
                </a:solidFill>
                <a:latin typeface="Museo Sans Cyrl 300"/>
                <a:cs typeface="Museo Sans Cyrl 300"/>
              </a:rPr>
              <a:t> </a:t>
            </a:r>
            <a:r>
              <a:rPr lang="ru-RU" sz="1100" dirty="0" err="1">
                <a:solidFill>
                  <a:prstClr val="black"/>
                </a:solidFill>
                <a:latin typeface="Museo Sans Cyrl 300"/>
                <a:cs typeface="Museo Sans Cyrl 300"/>
              </a:rPr>
              <a:t>Consortium</a:t>
            </a:r>
            <a:r>
              <a:rPr lang="ru-RU" sz="1100" dirty="0">
                <a:solidFill>
                  <a:prstClr val="black"/>
                </a:solidFill>
                <a:latin typeface="Museo Sans Cyrl 300"/>
                <a:cs typeface="Museo Sans Cyrl 300"/>
              </a:rPr>
              <a:t>), который помогает организациям максимально быстро и удобно интегрировать физические и цифровые среды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629" y="3719033"/>
            <a:ext cx="1836732" cy="76224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2878446" cy="114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50" y="2590801"/>
            <a:ext cx="3175004" cy="533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05400" y="1277037"/>
            <a:ext cx="6616732" cy="20467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900" dirty="0">
                <a:solidFill>
                  <a:prstClr val="black"/>
                </a:solidFill>
                <a:latin typeface="Museo Sans Cyrl 300" panose="02000000000000000000" pitchFamily="50" charset="-52"/>
              </a:rPr>
              <a:t>Мы участвуем в расследованиях и операциях по противодействию </a:t>
            </a:r>
            <a:r>
              <a:rPr lang="ru-RU" sz="1900" dirty="0" err="1">
                <a:solidFill>
                  <a:prstClr val="black"/>
                </a:solidFill>
                <a:latin typeface="Museo Sans Cyrl 300" panose="02000000000000000000" pitchFamily="50" charset="-52"/>
              </a:rPr>
              <a:t>киберугрозам</a:t>
            </a:r>
            <a:r>
              <a:rPr lang="ru-RU" sz="1900" dirty="0">
                <a:solidFill>
                  <a:prstClr val="black"/>
                </a:solidFill>
                <a:latin typeface="Museo Sans Cyrl 300" panose="02000000000000000000" pitchFamily="50" charset="-52"/>
              </a:rPr>
              <a:t> совместно с мировым сообществом по информационной безопасности, международными организациями, такими как Интерпол и </a:t>
            </a:r>
            <a:r>
              <a:rPr lang="ru-RU" sz="1900" dirty="0" err="1">
                <a:solidFill>
                  <a:prstClr val="black"/>
                </a:solidFill>
                <a:latin typeface="Museo Sans Cyrl 300" panose="02000000000000000000" pitchFamily="50" charset="-52"/>
              </a:rPr>
              <a:t>Европол</a:t>
            </a:r>
            <a:r>
              <a:rPr lang="ru-RU" sz="1900" dirty="0">
                <a:solidFill>
                  <a:prstClr val="black"/>
                </a:solidFill>
                <a:latin typeface="Museo Sans Cyrl 300" panose="02000000000000000000" pitchFamily="50" charset="-52"/>
              </a:rPr>
              <a:t>, правоохранительными органами и центрами CERT по всему миру. «Лаборатория Касперского» – официальный </a:t>
            </a:r>
            <a:r>
              <a:rPr lang="ru-RU" sz="1900" dirty="0" smtClean="0">
                <a:solidFill>
                  <a:prstClr val="black"/>
                </a:solidFill>
                <a:latin typeface="Museo Sans Cyrl 300" panose="02000000000000000000" pitchFamily="50" charset="-52"/>
              </a:rPr>
              <a:t>партнёр </a:t>
            </a:r>
            <a:r>
              <a:rPr lang="ru-RU" sz="1900" dirty="0" err="1">
                <a:solidFill>
                  <a:prstClr val="black"/>
                </a:solidFill>
                <a:latin typeface="Museo Sans Cyrl 300" panose="02000000000000000000" pitchFamily="50" charset="-52"/>
              </a:rPr>
              <a:t>Европола</a:t>
            </a:r>
            <a:r>
              <a:rPr lang="ru-RU" sz="1900" dirty="0">
                <a:solidFill>
                  <a:prstClr val="black"/>
                </a:solidFill>
                <a:latin typeface="Museo Sans Cyrl 300" panose="02000000000000000000" pitchFamily="50" charset="-52"/>
              </a:rPr>
              <a:t>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600" y="3429000"/>
            <a:ext cx="1522908" cy="123283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1571" y="3587926"/>
            <a:ext cx="1482166" cy="107390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849" y="3560919"/>
            <a:ext cx="1528536" cy="11009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1400" y="3719033"/>
            <a:ext cx="1361964" cy="947453"/>
          </a:xfrm>
          <a:prstGeom prst="rect">
            <a:avLst/>
          </a:prstGeom>
        </p:spPr>
      </p:pic>
      <p:sp>
        <p:nvSpPr>
          <p:cNvPr id="17" name="Footer Placeholder 2"/>
          <p:cNvSpPr txBox="1">
            <a:spLocks/>
          </p:cNvSpPr>
          <p:nvPr/>
        </p:nvSpPr>
        <p:spPr>
          <a:xfrm>
            <a:off x="437804" y="6137687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>
                <a:latin typeface="Kaspersky Regular" panose="020B0303050101040103" pitchFamily="34" charset="0"/>
              </a:rPr>
              <a:t>Kaspersky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0762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F9755929-B5EA-42AC-AD9A-CE5770EE1D55}"/>
              </a:ext>
            </a:extLst>
          </p:cNvPr>
          <p:cNvGraphicFramePr/>
          <p:nvPr/>
        </p:nvGraphicFramePr>
        <p:xfrm>
          <a:off x="0" y="0"/>
          <a:ext cx="0" cy="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0330" y="402331"/>
            <a:ext cx="11318874" cy="332399"/>
          </a:xfrm>
        </p:spPr>
        <p:txBody>
          <a:bodyPr lIns="0" tIns="0" rIns="0" bIns="0">
            <a:noAutofit/>
          </a:bodyPr>
          <a:lstStyle/>
          <a:p>
            <a:pPr algn="l"/>
            <a:r>
              <a:rPr lang="en-US" sz="3200" dirty="0">
                <a:latin typeface="Kaspersky Meduim" panose="020B0604020202020204" charset="0"/>
              </a:rPr>
              <a:t>Kaspersky Industrial CyberSecurity (KICS) </a:t>
            </a:r>
          </a:p>
        </p:txBody>
      </p:sp>
      <p:cxnSp>
        <p:nvCxnSpPr>
          <p:cNvPr id="161" name="Прямая соединительная линия 160"/>
          <p:cNvCxnSpPr/>
          <p:nvPr/>
        </p:nvCxnSpPr>
        <p:spPr>
          <a:xfrm>
            <a:off x="834724" y="3000742"/>
            <a:ext cx="10342532" cy="0"/>
          </a:xfrm>
          <a:prstGeom prst="line">
            <a:avLst/>
          </a:prstGeom>
          <a:ln>
            <a:solidFill>
              <a:srgbClr val="23D1A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 flipH="1" flipV="1">
            <a:off x="4032018" y="1403652"/>
            <a:ext cx="44682" cy="4590748"/>
          </a:xfrm>
          <a:prstGeom prst="line">
            <a:avLst/>
          </a:prstGeom>
          <a:ln>
            <a:solidFill>
              <a:srgbClr val="23D1A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 flipH="1" flipV="1">
            <a:off x="7666343" y="1403652"/>
            <a:ext cx="17157" cy="4590748"/>
          </a:xfrm>
          <a:prstGeom prst="line">
            <a:avLst/>
          </a:prstGeom>
          <a:ln>
            <a:solidFill>
              <a:srgbClr val="23D1A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Группа 88"/>
          <p:cNvGrpSpPr/>
          <p:nvPr/>
        </p:nvGrpSpPr>
        <p:grpSpPr>
          <a:xfrm>
            <a:off x="8013104" y="3271877"/>
            <a:ext cx="1491760" cy="1061497"/>
            <a:chOff x="7921668" y="4496917"/>
            <a:chExt cx="1491760" cy="1061497"/>
          </a:xfrm>
        </p:grpSpPr>
        <p:grpSp>
          <p:nvGrpSpPr>
            <p:cNvPr id="114" name="Группа 113">
              <a:extLst>
                <a:ext uri="{FF2B5EF4-FFF2-40B4-BE49-F238E27FC236}">
                  <a16:creationId xmlns:a16="http://schemas.microsoft.com/office/drawing/2014/main" xmlns="" id="{76104C34-8AB3-F74E-835B-4911A5FECE77}"/>
                </a:ext>
              </a:extLst>
            </p:cNvPr>
            <p:cNvGrpSpPr/>
            <p:nvPr/>
          </p:nvGrpSpPr>
          <p:grpSpPr>
            <a:xfrm>
              <a:off x="8390805" y="4496917"/>
              <a:ext cx="499920" cy="579908"/>
              <a:chOff x="844935" y="1586539"/>
              <a:chExt cx="1505220" cy="1746060"/>
            </a:xfrm>
          </p:grpSpPr>
          <p:sp>
            <p:nvSpPr>
              <p:cNvPr id="124" name="Шестиугольник 123">
                <a:extLst>
                  <a:ext uri="{FF2B5EF4-FFF2-40B4-BE49-F238E27FC236}">
                    <a16:creationId xmlns:a16="http://schemas.microsoft.com/office/drawing/2014/main" xmlns="" id="{860E5676-A126-DD47-9696-810630EB4559}"/>
                  </a:ext>
                </a:extLst>
              </p:cNvPr>
              <p:cNvSpPr/>
              <p:nvPr/>
            </p:nvSpPr>
            <p:spPr>
              <a:xfrm rot="5400000">
                <a:off x="724515" y="1706959"/>
                <a:ext cx="1746060" cy="1505220"/>
              </a:xfrm>
              <a:prstGeom prst="hexagon">
                <a:avLst>
                  <a:gd name="adj" fmla="val 28961"/>
                  <a:gd name="vf" fmla="val 115470"/>
                </a:avLst>
              </a:prstGeom>
              <a:solidFill>
                <a:schemeClr val="bg1"/>
              </a:solidFill>
              <a:ln w="28575">
                <a:solidFill>
                  <a:srgbClr val="00A88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5" name="Группа 124">
                <a:extLst>
                  <a:ext uri="{FF2B5EF4-FFF2-40B4-BE49-F238E27FC236}">
                    <a16:creationId xmlns:a16="http://schemas.microsoft.com/office/drawing/2014/main" xmlns="" id="{DFE69625-CBE7-7A42-9763-4AC499CFBA33}"/>
                  </a:ext>
                </a:extLst>
              </p:cNvPr>
              <p:cNvGrpSpPr/>
              <p:nvPr/>
            </p:nvGrpSpPr>
            <p:grpSpPr>
              <a:xfrm>
                <a:off x="1236541" y="1975058"/>
                <a:ext cx="717674" cy="1021304"/>
                <a:chOff x="5911851" y="1152526"/>
                <a:chExt cx="330200" cy="469900"/>
              </a:xfrm>
            </p:grpSpPr>
            <p:sp>
              <p:nvSpPr>
                <p:cNvPr id="126" name="Freeform 66">
                  <a:extLst>
                    <a:ext uri="{FF2B5EF4-FFF2-40B4-BE49-F238E27FC236}">
                      <a16:creationId xmlns:a16="http://schemas.microsoft.com/office/drawing/2014/main" xmlns="" id="{82FD47EB-5C1A-3D43-AC30-9D4689663C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37263" y="1457326"/>
                  <a:ext cx="77788" cy="165100"/>
                </a:xfrm>
                <a:custGeom>
                  <a:avLst/>
                  <a:gdLst>
                    <a:gd name="T0" fmla="*/ 0 w 42"/>
                    <a:gd name="T1" fmla="*/ 9 h 88"/>
                    <a:gd name="T2" fmla="*/ 0 w 42"/>
                    <a:gd name="T3" fmla="*/ 75 h 88"/>
                    <a:gd name="T4" fmla="*/ 21 w 42"/>
                    <a:gd name="T5" fmla="*/ 88 h 88"/>
                    <a:gd name="T6" fmla="*/ 42 w 42"/>
                    <a:gd name="T7" fmla="*/ 75 h 88"/>
                    <a:gd name="T8" fmla="*/ 42 w 42"/>
                    <a:gd name="T9" fmla="*/ 9 h 88"/>
                    <a:gd name="T10" fmla="*/ 0 w 42"/>
                    <a:gd name="T11" fmla="*/ 9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2" h="88">
                      <a:moveTo>
                        <a:pt x="0" y="9"/>
                      </a:moveTo>
                      <a:cubicBezTo>
                        <a:pt x="0" y="75"/>
                        <a:pt x="0" y="75"/>
                        <a:pt x="0" y="75"/>
                      </a:cubicBezTo>
                      <a:cubicBezTo>
                        <a:pt x="21" y="88"/>
                        <a:pt x="21" y="88"/>
                        <a:pt x="21" y="88"/>
                      </a:cubicBezTo>
                      <a:cubicBezTo>
                        <a:pt x="42" y="75"/>
                        <a:pt x="42" y="75"/>
                        <a:pt x="42" y="75"/>
                      </a:cubicBezTo>
                      <a:cubicBezTo>
                        <a:pt x="42" y="9"/>
                        <a:pt x="42" y="9"/>
                        <a:pt x="42" y="9"/>
                      </a:cubicBezTo>
                      <a:cubicBezTo>
                        <a:pt x="42" y="0"/>
                        <a:pt x="0" y="0"/>
                        <a:pt x="0" y="9"/>
                      </a:cubicBezTo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>
                    <a:defRPr/>
                  </a:pPr>
                  <a:endParaRPr lang="ru-RU">
                    <a:solidFill>
                      <a:srgbClr val="575757"/>
                    </a:solidFill>
                  </a:endParaRPr>
                </a:p>
              </p:txBody>
            </p:sp>
            <p:sp>
              <p:nvSpPr>
                <p:cNvPr id="127" name="Freeform 67">
                  <a:extLst>
                    <a:ext uri="{FF2B5EF4-FFF2-40B4-BE49-F238E27FC236}">
                      <a16:creationId xmlns:a16="http://schemas.microsoft.com/office/drawing/2014/main" xmlns="" id="{92B543C4-AA49-1342-932F-0187636EE32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970588" y="1257301"/>
                  <a:ext cx="211138" cy="119063"/>
                </a:xfrm>
                <a:custGeom>
                  <a:avLst/>
                  <a:gdLst>
                    <a:gd name="T0" fmla="*/ 57 w 114"/>
                    <a:gd name="T1" fmla="*/ 0 h 64"/>
                    <a:gd name="T2" fmla="*/ 0 w 114"/>
                    <a:gd name="T3" fmla="*/ 32 h 64"/>
                    <a:gd name="T4" fmla="*/ 57 w 114"/>
                    <a:gd name="T5" fmla="*/ 64 h 64"/>
                    <a:gd name="T6" fmla="*/ 114 w 114"/>
                    <a:gd name="T7" fmla="*/ 32 h 64"/>
                    <a:gd name="T8" fmla="*/ 57 w 114"/>
                    <a:gd name="T9" fmla="*/ 0 h 64"/>
                    <a:gd name="T10" fmla="*/ 57 w 114"/>
                    <a:gd name="T11" fmla="*/ 57 h 64"/>
                    <a:gd name="T12" fmla="*/ 32 w 114"/>
                    <a:gd name="T13" fmla="*/ 32 h 64"/>
                    <a:gd name="T14" fmla="*/ 57 w 114"/>
                    <a:gd name="T15" fmla="*/ 7 h 64"/>
                    <a:gd name="T16" fmla="*/ 82 w 114"/>
                    <a:gd name="T17" fmla="*/ 32 h 64"/>
                    <a:gd name="T18" fmla="*/ 57 w 114"/>
                    <a:gd name="T19" fmla="*/ 57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4" h="64">
                      <a:moveTo>
                        <a:pt x="57" y="0"/>
                      </a:moveTo>
                      <a:cubicBezTo>
                        <a:pt x="33" y="0"/>
                        <a:pt x="0" y="32"/>
                        <a:pt x="0" y="32"/>
                      </a:cubicBezTo>
                      <a:cubicBezTo>
                        <a:pt x="0" y="32"/>
                        <a:pt x="33" y="64"/>
                        <a:pt x="57" y="64"/>
                      </a:cubicBezTo>
                      <a:cubicBezTo>
                        <a:pt x="82" y="64"/>
                        <a:pt x="114" y="32"/>
                        <a:pt x="114" y="32"/>
                      </a:cubicBezTo>
                      <a:cubicBezTo>
                        <a:pt x="114" y="32"/>
                        <a:pt x="82" y="0"/>
                        <a:pt x="57" y="0"/>
                      </a:cubicBezTo>
                      <a:moveTo>
                        <a:pt x="57" y="57"/>
                      </a:moveTo>
                      <a:cubicBezTo>
                        <a:pt x="43" y="57"/>
                        <a:pt x="32" y="46"/>
                        <a:pt x="32" y="32"/>
                      </a:cubicBezTo>
                      <a:cubicBezTo>
                        <a:pt x="32" y="18"/>
                        <a:pt x="43" y="7"/>
                        <a:pt x="57" y="7"/>
                      </a:cubicBezTo>
                      <a:cubicBezTo>
                        <a:pt x="71" y="7"/>
                        <a:pt x="82" y="18"/>
                        <a:pt x="82" y="32"/>
                      </a:cubicBezTo>
                      <a:cubicBezTo>
                        <a:pt x="82" y="46"/>
                        <a:pt x="71" y="57"/>
                        <a:pt x="57" y="57"/>
                      </a:cubicBezTo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>
                    <a:defRPr/>
                  </a:pPr>
                  <a:endParaRPr lang="ru-RU">
                    <a:solidFill>
                      <a:srgbClr val="575757"/>
                    </a:solidFill>
                  </a:endParaRPr>
                </a:p>
              </p:txBody>
            </p:sp>
            <p:sp>
              <p:nvSpPr>
                <p:cNvPr id="128" name="Oval 68">
                  <a:extLst>
                    <a:ext uri="{FF2B5EF4-FFF2-40B4-BE49-F238E27FC236}">
                      <a16:creationId xmlns:a16="http://schemas.microsoft.com/office/drawing/2014/main" xmlns="" id="{5B1C1E20-FF25-7641-ADB3-C741B00C25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57901" y="1298576"/>
                  <a:ext cx="36513" cy="3651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>
                    <a:defRPr/>
                  </a:pPr>
                  <a:endParaRPr lang="ru-RU">
                    <a:solidFill>
                      <a:srgbClr val="575757"/>
                    </a:solidFill>
                  </a:endParaRPr>
                </a:p>
              </p:txBody>
            </p:sp>
            <p:sp>
              <p:nvSpPr>
                <p:cNvPr id="129" name="Freeform 69">
                  <a:extLst>
                    <a:ext uri="{FF2B5EF4-FFF2-40B4-BE49-F238E27FC236}">
                      <a16:creationId xmlns:a16="http://schemas.microsoft.com/office/drawing/2014/main" xmlns="" id="{8307FB9E-C664-C04B-9761-814D1CB624D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911851" y="1152526"/>
                  <a:ext cx="330200" cy="330200"/>
                </a:xfrm>
                <a:custGeom>
                  <a:avLst/>
                  <a:gdLst>
                    <a:gd name="T0" fmla="*/ 88 w 177"/>
                    <a:gd name="T1" fmla="*/ 13 h 177"/>
                    <a:gd name="T2" fmla="*/ 163 w 177"/>
                    <a:gd name="T3" fmla="*/ 88 h 177"/>
                    <a:gd name="T4" fmla="*/ 88 w 177"/>
                    <a:gd name="T5" fmla="*/ 163 h 177"/>
                    <a:gd name="T6" fmla="*/ 13 w 177"/>
                    <a:gd name="T7" fmla="*/ 88 h 177"/>
                    <a:gd name="T8" fmla="*/ 88 w 177"/>
                    <a:gd name="T9" fmla="*/ 13 h 177"/>
                    <a:gd name="T10" fmla="*/ 88 w 177"/>
                    <a:gd name="T11" fmla="*/ 0 h 177"/>
                    <a:gd name="T12" fmla="*/ 0 w 177"/>
                    <a:gd name="T13" fmla="*/ 88 h 177"/>
                    <a:gd name="T14" fmla="*/ 88 w 177"/>
                    <a:gd name="T15" fmla="*/ 177 h 177"/>
                    <a:gd name="T16" fmla="*/ 177 w 177"/>
                    <a:gd name="T17" fmla="*/ 88 h 177"/>
                    <a:gd name="T18" fmla="*/ 88 w 177"/>
                    <a:gd name="T19" fmla="*/ 0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7" h="177">
                      <a:moveTo>
                        <a:pt x="88" y="13"/>
                      </a:moveTo>
                      <a:cubicBezTo>
                        <a:pt x="129" y="13"/>
                        <a:pt x="163" y="47"/>
                        <a:pt x="163" y="88"/>
                      </a:cubicBezTo>
                      <a:cubicBezTo>
                        <a:pt x="163" y="130"/>
                        <a:pt x="129" y="163"/>
                        <a:pt x="88" y="163"/>
                      </a:cubicBezTo>
                      <a:cubicBezTo>
                        <a:pt x="47" y="163"/>
                        <a:pt x="13" y="130"/>
                        <a:pt x="13" y="88"/>
                      </a:cubicBezTo>
                      <a:cubicBezTo>
                        <a:pt x="13" y="47"/>
                        <a:pt x="47" y="13"/>
                        <a:pt x="88" y="13"/>
                      </a:cubicBezTo>
                      <a:moveTo>
                        <a:pt x="88" y="0"/>
                      </a:moveTo>
                      <a:cubicBezTo>
                        <a:pt x="39" y="0"/>
                        <a:pt x="0" y="39"/>
                        <a:pt x="0" y="88"/>
                      </a:cubicBezTo>
                      <a:cubicBezTo>
                        <a:pt x="0" y="137"/>
                        <a:pt x="39" y="177"/>
                        <a:pt x="88" y="177"/>
                      </a:cubicBezTo>
                      <a:cubicBezTo>
                        <a:pt x="137" y="177"/>
                        <a:pt x="177" y="137"/>
                        <a:pt x="177" y="88"/>
                      </a:cubicBezTo>
                      <a:cubicBezTo>
                        <a:pt x="177" y="39"/>
                        <a:pt x="137" y="0"/>
                        <a:pt x="88" y="0"/>
                      </a:cubicBezTo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>
                    <a:defRPr/>
                  </a:pPr>
                  <a:endParaRPr lang="ru-RU">
                    <a:solidFill>
                      <a:srgbClr val="575757"/>
                    </a:solidFill>
                  </a:endParaRPr>
                </a:p>
              </p:txBody>
            </p:sp>
          </p:grpSp>
        </p:grpSp>
        <p:sp>
          <p:nvSpPr>
            <p:cNvPr id="123" name="object 4">
              <a:extLst>
                <a:ext uri="{FF2B5EF4-FFF2-40B4-BE49-F238E27FC236}">
                  <a16:creationId xmlns:a16="http://schemas.microsoft.com/office/drawing/2014/main" xmlns="" id="{B8E0C53C-4C45-D64B-A864-E335657D17DA}"/>
                </a:ext>
              </a:extLst>
            </p:cNvPr>
            <p:cNvSpPr txBox="1"/>
            <p:nvPr/>
          </p:nvSpPr>
          <p:spPr>
            <a:xfrm>
              <a:off x="7921668" y="5189082"/>
              <a:ext cx="1491760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 defTabSz="554492">
                <a:spcBef>
                  <a:spcPts val="800"/>
                </a:spcBef>
                <a:spcAft>
                  <a:spcPts val="800"/>
                </a:spcAft>
                <a:tabLst>
                  <a:tab pos="199848" algn="l"/>
                </a:tabLst>
                <a:defRPr/>
              </a:pPr>
              <a:r>
                <a:rPr lang="en-US" sz="1200" spc="6" dirty="0">
                  <a:solidFill>
                    <a:srgbClr val="000000"/>
                  </a:solidFill>
                  <a:latin typeface="Kaspersky Regular" panose="020B0604020202020204" charset="0"/>
                  <a:cs typeface="Arial"/>
                </a:rPr>
                <a:t>Kaspersky</a:t>
              </a:r>
              <a:r>
                <a:rPr lang="en-US" sz="1050" baseline="40000" dirty="0">
                  <a:solidFill>
                    <a:srgbClr val="000000"/>
                  </a:solidFill>
                  <a:latin typeface="Kaspersky Regular" panose="020B0604020202020204" charset="0"/>
                </a:rPr>
                <a:t>®</a:t>
              </a:r>
              <a:r>
                <a:rPr lang="en-US" sz="1200" spc="6" dirty="0">
                  <a:solidFill>
                    <a:srgbClr val="000000"/>
                  </a:solidFill>
                  <a:latin typeface="Kaspersky Regular" panose="020B0604020202020204" charset="0"/>
                  <a:cs typeface="Arial"/>
                </a:rPr>
                <a:t/>
              </a:r>
              <a:br>
                <a:rPr lang="en-US" sz="1200" spc="6" dirty="0">
                  <a:solidFill>
                    <a:srgbClr val="000000"/>
                  </a:solidFill>
                  <a:latin typeface="Kaspersky Regular" panose="020B0604020202020204" charset="0"/>
                  <a:cs typeface="Arial"/>
                </a:rPr>
              </a:br>
              <a:r>
                <a:rPr lang="en-US" sz="1200" spc="6" dirty="0">
                  <a:solidFill>
                    <a:srgbClr val="000000"/>
                  </a:solidFill>
                  <a:latin typeface="Kaspersky Regular" panose="020B0604020202020204" charset="0"/>
                  <a:cs typeface="Arial"/>
                </a:rPr>
                <a:t>Security Assessment</a:t>
              </a: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803776" y="3712682"/>
            <a:ext cx="1887306" cy="1353882"/>
            <a:chOff x="5739484" y="4940357"/>
            <a:chExt cx="1162862" cy="774374"/>
          </a:xfrm>
        </p:grpSpPr>
        <p:sp>
          <p:nvSpPr>
            <p:cNvPr id="164" name="object 4">
              <a:extLst>
                <a:ext uri="{FF2B5EF4-FFF2-40B4-BE49-F238E27FC236}">
                  <a16:creationId xmlns:a16="http://schemas.microsoft.com/office/drawing/2014/main" xmlns="" id="{B8E0C53C-4C45-D64B-A864-E335657D17DA}"/>
                </a:ext>
              </a:extLst>
            </p:cNvPr>
            <p:cNvSpPr txBox="1"/>
            <p:nvPr/>
          </p:nvSpPr>
          <p:spPr>
            <a:xfrm>
              <a:off x="5739484" y="5503486"/>
              <a:ext cx="1162862" cy="21124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 defTabSz="554492">
                <a:spcBef>
                  <a:spcPts val="800"/>
                </a:spcBef>
                <a:spcAft>
                  <a:spcPts val="800"/>
                </a:spcAft>
                <a:tabLst>
                  <a:tab pos="199848" algn="l"/>
                </a:tabLst>
                <a:defRPr/>
              </a:pPr>
              <a:r>
                <a:rPr lang="en-US" sz="1200" spc="6" dirty="0">
                  <a:solidFill>
                    <a:srgbClr val="000000"/>
                  </a:solidFill>
                  <a:latin typeface="Kaspersky Regular" panose="020B0604020202020204" charset="0"/>
                  <a:cs typeface="Arial"/>
                </a:rPr>
                <a:t>KICS</a:t>
              </a:r>
              <a:r>
                <a:rPr lang="en-US" sz="1200" baseline="40000" dirty="0">
                  <a:solidFill>
                    <a:srgbClr val="000000"/>
                  </a:solidFill>
                  <a:latin typeface="Kaspersky Regular" panose="020B0604020202020204" charset="0"/>
                </a:rPr>
                <a:t> </a:t>
              </a:r>
              <a:r>
                <a:rPr lang="en-US" sz="1200" spc="6" dirty="0">
                  <a:solidFill>
                    <a:srgbClr val="000000"/>
                  </a:solidFill>
                  <a:latin typeface="Kaspersky Regular" panose="020B0604020202020204" charset="0"/>
                  <a:cs typeface="Arial"/>
                </a:rPr>
                <a:t/>
              </a:r>
              <a:br>
                <a:rPr lang="en-US" sz="1200" spc="6" dirty="0">
                  <a:solidFill>
                    <a:srgbClr val="000000"/>
                  </a:solidFill>
                  <a:latin typeface="Kaspersky Regular" panose="020B0604020202020204" charset="0"/>
                  <a:cs typeface="Arial"/>
                </a:rPr>
              </a:br>
              <a:r>
                <a:rPr lang="en-US" sz="1200" spc="6" dirty="0">
                  <a:solidFill>
                    <a:srgbClr val="000000"/>
                  </a:solidFill>
                  <a:latin typeface="Kaspersky Regular" panose="020B0604020202020204" charset="0"/>
                  <a:cs typeface="Arial"/>
                </a:rPr>
                <a:t>for Nodes</a:t>
              </a:r>
            </a:p>
          </p:txBody>
        </p:sp>
        <p:pic>
          <p:nvPicPr>
            <p:cNvPr id="166" name="Рисунок 16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59448" y="4940357"/>
              <a:ext cx="547711" cy="472682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863487" y="3539581"/>
            <a:ext cx="1162862" cy="695756"/>
            <a:chOff x="1373557" y="3770823"/>
            <a:chExt cx="1162862" cy="695756"/>
          </a:xfrm>
        </p:grpSpPr>
        <p:sp>
          <p:nvSpPr>
            <p:cNvPr id="131" name="object 4">
              <a:extLst>
                <a:ext uri="{FF2B5EF4-FFF2-40B4-BE49-F238E27FC236}">
                  <a16:creationId xmlns:a16="http://schemas.microsoft.com/office/drawing/2014/main" xmlns="" id="{B8E0C53C-4C45-D64B-A864-E335657D17DA}"/>
                </a:ext>
              </a:extLst>
            </p:cNvPr>
            <p:cNvSpPr txBox="1"/>
            <p:nvPr/>
          </p:nvSpPr>
          <p:spPr>
            <a:xfrm>
              <a:off x="1373557" y="4097247"/>
              <a:ext cx="1162862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 defTabSz="554492">
                <a:spcBef>
                  <a:spcPts val="800"/>
                </a:spcBef>
                <a:spcAft>
                  <a:spcPts val="800"/>
                </a:spcAft>
                <a:tabLst>
                  <a:tab pos="199848" algn="l"/>
                </a:tabLst>
                <a:defRPr/>
              </a:pPr>
              <a:r>
                <a:rPr lang="en-US" sz="1200" spc="6" dirty="0" smtClean="0">
                  <a:solidFill>
                    <a:srgbClr val="000000"/>
                  </a:solidFill>
                  <a:latin typeface="Kaspersky Regular" panose="020B0604020202020204" charset="0"/>
                  <a:cs typeface="Arial"/>
                </a:rPr>
                <a:t>KICS</a:t>
              </a:r>
              <a:r>
                <a:rPr lang="en-US" sz="1200" spc="6" dirty="0">
                  <a:solidFill>
                    <a:srgbClr val="000000"/>
                  </a:solidFill>
                  <a:latin typeface="Kaspersky Regular" panose="020B0604020202020204" charset="0"/>
                  <a:cs typeface="Arial"/>
                </a:rPr>
                <a:t/>
              </a:r>
              <a:br>
                <a:rPr lang="en-US" sz="1200" spc="6" dirty="0">
                  <a:solidFill>
                    <a:srgbClr val="000000"/>
                  </a:solidFill>
                  <a:latin typeface="Kaspersky Regular" panose="020B0604020202020204" charset="0"/>
                  <a:cs typeface="Arial"/>
                </a:rPr>
              </a:br>
              <a:r>
                <a:rPr lang="en-US" sz="1200" spc="6" dirty="0">
                  <a:solidFill>
                    <a:srgbClr val="000000"/>
                  </a:solidFill>
                  <a:latin typeface="Kaspersky Regular" panose="020B0604020202020204" charset="0"/>
                  <a:cs typeface="Arial"/>
                </a:rPr>
                <a:t>for Networks</a:t>
              </a:r>
            </a:p>
          </p:txBody>
        </p:sp>
        <p:pic>
          <p:nvPicPr>
            <p:cNvPr id="132" name="Рисунок 1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92762" y="3770823"/>
              <a:ext cx="729931" cy="248327"/>
            </a:xfrm>
            <a:prstGeom prst="rect">
              <a:avLst/>
            </a:prstGeom>
          </p:spPr>
        </p:pic>
      </p:grpSp>
      <p:grpSp>
        <p:nvGrpSpPr>
          <p:cNvPr id="171" name="Группа 170"/>
          <p:cNvGrpSpPr/>
          <p:nvPr/>
        </p:nvGrpSpPr>
        <p:grpSpPr>
          <a:xfrm>
            <a:off x="9839741" y="3267154"/>
            <a:ext cx="1465597" cy="1057278"/>
            <a:chOff x="5657253" y="4478735"/>
            <a:chExt cx="1465597" cy="1057278"/>
          </a:xfrm>
        </p:grpSpPr>
        <p:grpSp>
          <p:nvGrpSpPr>
            <p:cNvPr id="172" name="Группа 171"/>
            <p:cNvGrpSpPr/>
            <p:nvPr/>
          </p:nvGrpSpPr>
          <p:grpSpPr>
            <a:xfrm>
              <a:off x="6082077" y="4478735"/>
              <a:ext cx="530225" cy="612775"/>
              <a:chOff x="6812255" y="3729750"/>
              <a:chExt cx="530225" cy="612775"/>
            </a:xfrm>
          </p:grpSpPr>
          <p:sp>
            <p:nvSpPr>
              <p:cNvPr id="174" name="Шестиугольник 173">
                <a:extLst>
                  <a:ext uri="{FF2B5EF4-FFF2-40B4-BE49-F238E27FC236}">
                    <a16:creationId xmlns:a16="http://schemas.microsoft.com/office/drawing/2014/main" xmlns="" id="{3833DC83-3C64-6B4A-AF2E-F5DB50FF7163}"/>
                  </a:ext>
                </a:extLst>
              </p:cNvPr>
              <p:cNvSpPr/>
              <p:nvPr/>
            </p:nvSpPr>
            <p:spPr>
              <a:xfrm rot="5400000">
                <a:off x="6787414" y="3781650"/>
                <a:ext cx="579908" cy="499919"/>
              </a:xfrm>
              <a:prstGeom prst="hexagon">
                <a:avLst>
                  <a:gd name="adj" fmla="val 28961"/>
                  <a:gd name="vf" fmla="val 115470"/>
                </a:avLst>
              </a:prstGeom>
              <a:solidFill>
                <a:schemeClr val="bg1"/>
              </a:solidFill>
              <a:ln w="28575">
                <a:solidFill>
                  <a:srgbClr val="00A88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ru-RU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75" name="Группа 174"/>
              <p:cNvGrpSpPr/>
              <p:nvPr/>
            </p:nvGrpSpPr>
            <p:grpSpPr>
              <a:xfrm>
                <a:off x="6812255" y="3729750"/>
                <a:ext cx="530225" cy="612775"/>
                <a:chOff x="6151563" y="3725863"/>
                <a:chExt cx="530225" cy="612775"/>
              </a:xfrm>
            </p:grpSpPr>
            <p:sp>
              <p:nvSpPr>
                <p:cNvPr id="176" name="Freeform 6"/>
                <p:cNvSpPr>
                  <a:spLocks noEditPoints="1"/>
                </p:cNvSpPr>
                <p:nvPr/>
              </p:nvSpPr>
              <p:spPr bwMode="auto">
                <a:xfrm>
                  <a:off x="6151563" y="3725863"/>
                  <a:ext cx="530225" cy="612775"/>
                </a:xfrm>
                <a:custGeom>
                  <a:avLst/>
                  <a:gdLst>
                    <a:gd name="T0" fmla="*/ 167 w 334"/>
                    <a:gd name="T1" fmla="*/ 14 h 386"/>
                    <a:gd name="T2" fmla="*/ 321 w 334"/>
                    <a:gd name="T3" fmla="*/ 103 h 386"/>
                    <a:gd name="T4" fmla="*/ 321 w 334"/>
                    <a:gd name="T5" fmla="*/ 282 h 386"/>
                    <a:gd name="T6" fmla="*/ 167 w 334"/>
                    <a:gd name="T7" fmla="*/ 371 h 386"/>
                    <a:gd name="T8" fmla="*/ 12 w 334"/>
                    <a:gd name="T9" fmla="*/ 282 h 386"/>
                    <a:gd name="T10" fmla="*/ 12 w 334"/>
                    <a:gd name="T11" fmla="*/ 103 h 386"/>
                    <a:gd name="T12" fmla="*/ 167 w 334"/>
                    <a:gd name="T13" fmla="*/ 14 h 386"/>
                    <a:gd name="T14" fmla="*/ 167 w 334"/>
                    <a:gd name="T15" fmla="*/ 0 h 386"/>
                    <a:gd name="T16" fmla="*/ 0 w 334"/>
                    <a:gd name="T17" fmla="*/ 96 h 386"/>
                    <a:gd name="T18" fmla="*/ 0 w 334"/>
                    <a:gd name="T19" fmla="*/ 289 h 386"/>
                    <a:gd name="T20" fmla="*/ 167 w 334"/>
                    <a:gd name="T21" fmla="*/ 386 h 386"/>
                    <a:gd name="T22" fmla="*/ 334 w 334"/>
                    <a:gd name="T23" fmla="*/ 289 h 386"/>
                    <a:gd name="T24" fmla="*/ 334 w 334"/>
                    <a:gd name="T25" fmla="*/ 96 h 386"/>
                    <a:gd name="T26" fmla="*/ 167 w 334"/>
                    <a:gd name="T27" fmla="*/ 0 h 386"/>
                    <a:gd name="T28" fmla="*/ 167 w 334"/>
                    <a:gd name="T29" fmla="*/ 0 h 3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34" h="386">
                      <a:moveTo>
                        <a:pt x="167" y="14"/>
                      </a:moveTo>
                      <a:lnTo>
                        <a:pt x="321" y="103"/>
                      </a:lnTo>
                      <a:lnTo>
                        <a:pt x="321" y="282"/>
                      </a:lnTo>
                      <a:lnTo>
                        <a:pt x="167" y="371"/>
                      </a:lnTo>
                      <a:lnTo>
                        <a:pt x="12" y="282"/>
                      </a:lnTo>
                      <a:lnTo>
                        <a:pt x="12" y="103"/>
                      </a:lnTo>
                      <a:lnTo>
                        <a:pt x="167" y="14"/>
                      </a:lnTo>
                      <a:moveTo>
                        <a:pt x="167" y="0"/>
                      </a:moveTo>
                      <a:lnTo>
                        <a:pt x="0" y="96"/>
                      </a:lnTo>
                      <a:lnTo>
                        <a:pt x="0" y="289"/>
                      </a:lnTo>
                      <a:lnTo>
                        <a:pt x="167" y="386"/>
                      </a:lnTo>
                      <a:lnTo>
                        <a:pt x="334" y="289"/>
                      </a:lnTo>
                      <a:lnTo>
                        <a:pt x="334" y="96"/>
                      </a:lnTo>
                      <a:lnTo>
                        <a:pt x="167" y="0"/>
                      </a:lnTo>
                      <a:lnTo>
                        <a:pt x="167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Freeform 7"/>
                <p:cNvSpPr>
                  <a:spLocks noEditPoints="1"/>
                </p:cNvSpPr>
                <p:nvPr/>
              </p:nvSpPr>
              <p:spPr bwMode="auto">
                <a:xfrm>
                  <a:off x="6329363" y="3903663"/>
                  <a:ext cx="173038" cy="214312"/>
                </a:xfrm>
                <a:custGeom>
                  <a:avLst/>
                  <a:gdLst>
                    <a:gd name="T0" fmla="*/ 59 w 118"/>
                    <a:gd name="T1" fmla="*/ 0 h 147"/>
                    <a:gd name="T2" fmla="*/ 0 w 118"/>
                    <a:gd name="T3" fmla="*/ 59 h 147"/>
                    <a:gd name="T4" fmla="*/ 30 w 118"/>
                    <a:gd name="T5" fmla="*/ 147 h 147"/>
                    <a:gd name="T6" fmla="*/ 89 w 118"/>
                    <a:gd name="T7" fmla="*/ 147 h 147"/>
                    <a:gd name="T8" fmla="*/ 118 w 118"/>
                    <a:gd name="T9" fmla="*/ 59 h 147"/>
                    <a:gd name="T10" fmla="*/ 59 w 118"/>
                    <a:gd name="T11" fmla="*/ 0 h 147"/>
                    <a:gd name="T12" fmla="*/ 93 w 118"/>
                    <a:gd name="T13" fmla="*/ 95 h 147"/>
                    <a:gd name="T14" fmla="*/ 76 w 118"/>
                    <a:gd name="T15" fmla="*/ 134 h 147"/>
                    <a:gd name="T16" fmla="*/ 64 w 118"/>
                    <a:gd name="T17" fmla="*/ 134 h 147"/>
                    <a:gd name="T18" fmla="*/ 64 w 118"/>
                    <a:gd name="T19" fmla="*/ 58 h 147"/>
                    <a:gd name="T20" fmla="*/ 79 w 118"/>
                    <a:gd name="T21" fmla="*/ 72 h 147"/>
                    <a:gd name="T22" fmla="*/ 87 w 118"/>
                    <a:gd name="T23" fmla="*/ 65 h 147"/>
                    <a:gd name="T24" fmla="*/ 59 w 118"/>
                    <a:gd name="T25" fmla="*/ 38 h 147"/>
                    <a:gd name="T26" fmla="*/ 32 w 118"/>
                    <a:gd name="T27" fmla="*/ 65 h 147"/>
                    <a:gd name="T28" fmla="*/ 39 w 118"/>
                    <a:gd name="T29" fmla="*/ 72 h 147"/>
                    <a:gd name="T30" fmla="*/ 54 w 118"/>
                    <a:gd name="T31" fmla="*/ 57 h 147"/>
                    <a:gd name="T32" fmla="*/ 54 w 118"/>
                    <a:gd name="T33" fmla="*/ 134 h 147"/>
                    <a:gd name="T34" fmla="*/ 42 w 118"/>
                    <a:gd name="T35" fmla="*/ 134 h 147"/>
                    <a:gd name="T36" fmla="*/ 26 w 118"/>
                    <a:gd name="T37" fmla="*/ 95 h 147"/>
                    <a:gd name="T38" fmla="*/ 14 w 118"/>
                    <a:gd name="T39" fmla="*/ 59 h 147"/>
                    <a:gd name="T40" fmla="*/ 59 w 118"/>
                    <a:gd name="T41" fmla="*/ 13 h 147"/>
                    <a:gd name="T42" fmla="*/ 105 w 118"/>
                    <a:gd name="T43" fmla="*/ 59 h 147"/>
                    <a:gd name="T44" fmla="*/ 93 w 118"/>
                    <a:gd name="T45" fmla="*/ 95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18" h="147">
                      <a:moveTo>
                        <a:pt x="59" y="0"/>
                      </a:moveTo>
                      <a:cubicBezTo>
                        <a:pt x="27" y="0"/>
                        <a:pt x="0" y="26"/>
                        <a:pt x="0" y="59"/>
                      </a:cubicBezTo>
                      <a:cubicBezTo>
                        <a:pt x="0" y="99"/>
                        <a:pt x="30" y="105"/>
                        <a:pt x="30" y="147"/>
                      </a:cubicBezTo>
                      <a:cubicBezTo>
                        <a:pt x="89" y="147"/>
                        <a:pt x="89" y="147"/>
                        <a:pt x="89" y="147"/>
                      </a:cubicBezTo>
                      <a:cubicBezTo>
                        <a:pt x="89" y="105"/>
                        <a:pt x="118" y="99"/>
                        <a:pt x="118" y="59"/>
                      </a:cubicBezTo>
                      <a:cubicBezTo>
                        <a:pt x="118" y="26"/>
                        <a:pt x="92" y="0"/>
                        <a:pt x="59" y="0"/>
                      </a:cubicBezTo>
                      <a:close/>
                      <a:moveTo>
                        <a:pt x="93" y="95"/>
                      </a:moveTo>
                      <a:cubicBezTo>
                        <a:pt x="86" y="105"/>
                        <a:pt x="79" y="117"/>
                        <a:pt x="76" y="134"/>
                      </a:cubicBezTo>
                      <a:cubicBezTo>
                        <a:pt x="64" y="134"/>
                        <a:pt x="64" y="134"/>
                        <a:pt x="64" y="134"/>
                      </a:cubicBezTo>
                      <a:cubicBezTo>
                        <a:pt x="64" y="58"/>
                        <a:pt x="64" y="58"/>
                        <a:pt x="64" y="58"/>
                      </a:cubicBezTo>
                      <a:cubicBezTo>
                        <a:pt x="79" y="72"/>
                        <a:pt x="79" y="72"/>
                        <a:pt x="79" y="72"/>
                      </a:cubicBezTo>
                      <a:cubicBezTo>
                        <a:pt x="87" y="65"/>
                        <a:pt x="87" y="65"/>
                        <a:pt x="87" y="65"/>
                      </a:cubicBezTo>
                      <a:cubicBezTo>
                        <a:pt x="59" y="38"/>
                        <a:pt x="59" y="38"/>
                        <a:pt x="59" y="38"/>
                      </a:cubicBezTo>
                      <a:cubicBezTo>
                        <a:pt x="32" y="65"/>
                        <a:pt x="32" y="65"/>
                        <a:pt x="32" y="65"/>
                      </a:cubicBezTo>
                      <a:cubicBezTo>
                        <a:pt x="39" y="72"/>
                        <a:pt x="39" y="72"/>
                        <a:pt x="39" y="72"/>
                      </a:cubicBezTo>
                      <a:cubicBezTo>
                        <a:pt x="54" y="57"/>
                        <a:pt x="54" y="57"/>
                        <a:pt x="54" y="57"/>
                      </a:cubicBezTo>
                      <a:cubicBezTo>
                        <a:pt x="54" y="134"/>
                        <a:pt x="54" y="134"/>
                        <a:pt x="54" y="134"/>
                      </a:cubicBezTo>
                      <a:cubicBezTo>
                        <a:pt x="42" y="134"/>
                        <a:pt x="42" y="134"/>
                        <a:pt x="42" y="134"/>
                      </a:cubicBezTo>
                      <a:cubicBezTo>
                        <a:pt x="40" y="117"/>
                        <a:pt x="33" y="105"/>
                        <a:pt x="26" y="95"/>
                      </a:cubicBezTo>
                      <a:cubicBezTo>
                        <a:pt x="19" y="84"/>
                        <a:pt x="14" y="75"/>
                        <a:pt x="14" y="59"/>
                      </a:cubicBezTo>
                      <a:cubicBezTo>
                        <a:pt x="14" y="34"/>
                        <a:pt x="34" y="13"/>
                        <a:pt x="59" y="13"/>
                      </a:cubicBezTo>
                      <a:cubicBezTo>
                        <a:pt x="85" y="13"/>
                        <a:pt x="105" y="34"/>
                        <a:pt x="105" y="59"/>
                      </a:cubicBezTo>
                      <a:cubicBezTo>
                        <a:pt x="105" y="75"/>
                        <a:pt x="99" y="83"/>
                        <a:pt x="93" y="9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" name="Rectangle 8"/>
                <p:cNvSpPr>
                  <a:spLocks noChangeArrowheads="1"/>
                </p:cNvSpPr>
                <p:nvPr/>
              </p:nvSpPr>
              <p:spPr bwMode="auto">
                <a:xfrm>
                  <a:off x="6373813" y="4129088"/>
                  <a:ext cx="85725" cy="1905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9" name="Freeform 9"/>
                <p:cNvSpPr>
                  <a:spLocks/>
                </p:cNvSpPr>
                <p:nvPr/>
              </p:nvSpPr>
              <p:spPr bwMode="auto">
                <a:xfrm>
                  <a:off x="6373813" y="4160838"/>
                  <a:ext cx="85725" cy="34925"/>
                </a:xfrm>
                <a:custGeom>
                  <a:avLst/>
                  <a:gdLst>
                    <a:gd name="T0" fmla="*/ 0 w 54"/>
                    <a:gd name="T1" fmla="*/ 6 h 22"/>
                    <a:gd name="T2" fmla="*/ 27 w 54"/>
                    <a:gd name="T3" fmla="*/ 22 h 22"/>
                    <a:gd name="T4" fmla="*/ 54 w 54"/>
                    <a:gd name="T5" fmla="*/ 6 h 22"/>
                    <a:gd name="T6" fmla="*/ 54 w 54"/>
                    <a:gd name="T7" fmla="*/ 0 h 22"/>
                    <a:gd name="T8" fmla="*/ 0 w 54"/>
                    <a:gd name="T9" fmla="*/ 0 h 22"/>
                    <a:gd name="T10" fmla="*/ 0 w 54"/>
                    <a:gd name="T11" fmla="*/ 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4" h="22">
                      <a:moveTo>
                        <a:pt x="0" y="6"/>
                      </a:moveTo>
                      <a:lnTo>
                        <a:pt x="27" y="22"/>
                      </a:lnTo>
                      <a:lnTo>
                        <a:pt x="54" y="6"/>
                      </a:lnTo>
                      <a:lnTo>
                        <a:pt x="54" y="0"/>
                      </a:lnTo>
                      <a:lnTo>
                        <a:pt x="0" y="0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0" name="Freeform 10"/>
                <p:cNvSpPr>
                  <a:spLocks/>
                </p:cNvSpPr>
                <p:nvPr/>
              </p:nvSpPr>
              <p:spPr bwMode="auto">
                <a:xfrm>
                  <a:off x="6411913" y="3841750"/>
                  <a:ext cx="9525" cy="25400"/>
                </a:xfrm>
                <a:custGeom>
                  <a:avLst/>
                  <a:gdLst>
                    <a:gd name="T0" fmla="*/ 7 w 7"/>
                    <a:gd name="T1" fmla="*/ 18 h 18"/>
                    <a:gd name="T2" fmla="*/ 7 w 7"/>
                    <a:gd name="T3" fmla="*/ 0 h 18"/>
                    <a:gd name="T4" fmla="*/ 3 w 7"/>
                    <a:gd name="T5" fmla="*/ 0 h 18"/>
                    <a:gd name="T6" fmla="*/ 0 w 7"/>
                    <a:gd name="T7" fmla="*/ 0 h 18"/>
                    <a:gd name="T8" fmla="*/ 0 w 7"/>
                    <a:gd name="T9" fmla="*/ 18 h 18"/>
                    <a:gd name="T10" fmla="*/ 3 w 7"/>
                    <a:gd name="T11" fmla="*/ 18 h 18"/>
                    <a:gd name="T12" fmla="*/ 7 w 7"/>
                    <a:gd name="T13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18">
                      <a:moveTo>
                        <a:pt x="7" y="18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6" y="0"/>
                        <a:pt x="5" y="0"/>
                        <a:pt x="3" y="0"/>
                      </a:cubicBezTo>
                      <a:cubicBezTo>
                        <a:pt x="2" y="0"/>
                        <a:pt x="1" y="0"/>
                        <a:pt x="0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1" y="18"/>
                        <a:pt x="2" y="18"/>
                        <a:pt x="3" y="18"/>
                      </a:cubicBezTo>
                      <a:cubicBezTo>
                        <a:pt x="5" y="18"/>
                        <a:pt x="6" y="18"/>
                        <a:pt x="7" y="18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1" name="Freeform 11"/>
                <p:cNvSpPr>
                  <a:spLocks/>
                </p:cNvSpPr>
                <p:nvPr/>
              </p:nvSpPr>
              <p:spPr bwMode="auto">
                <a:xfrm>
                  <a:off x="6472238" y="3859213"/>
                  <a:ext cx="22225" cy="26987"/>
                </a:xfrm>
                <a:custGeom>
                  <a:avLst/>
                  <a:gdLst>
                    <a:gd name="T0" fmla="*/ 15 w 15"/>
                    <a:gd name="T1" fmla="*/ 4 h 19"/>
                    <a:gd name="T2" fmla="*/ 9 w 15"/>
                    <a:gd name="T3" fmla="*/ 0 h 19"/>
                    <a:gd name="T4" fmla="*/ 0 w 15"/>
                    <a:gd name="T5" fmla="*/ 16 h 19"/>
                    <a:gd name="T6" fmla="*/ 6 w 15"/>
                    <a:gd name="T7" fmla="*/ 19 h 19"/>
                    <a:gd name="T8" fmla="*/ 15 w 15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9">
                      <a:moveTo>
                        <a:pt x="15" y="4"/>
                      </a:moveTo>
                      <a:cubicBezTo>
                        <a:pt x="13" y="2"/>
                        <a:pt x="11" y="1"/>
                        <a:pt x="9" y="0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2" y="17"/>
                        <a:pt x="4" y="18"/>
                        <a:pt x="6" y="19"/>
                      </a:cubicBezTo>
                      <a:lnTo>
                        <a:pt x="15" y="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2" name="Freeform 12"/>
                <p:cNvSpPr>
                  <a:spLocks/>
                </p:cNvSpPr>
                <p:nvPr/>
              </p:nvSpPr>
              <p:spPr bwMode="auto">
                <a:xfrm>
                  <a:off x="6338888" y="3859213"/>
                  <a:ext cx="22225" cy="26987"/>
                </a:xfrm>
                <a:custGeom>
                  <a:avLst/>
                  <a:gdLst>
                    <a:gd name="T0" fmla="*/ 15 w 15"/>
                    <a:gd name="T1" fmla="*/ 16 h 19"/>
                    <a:gd name="T2" fmla="*/ 6 w 15"/>
                    <a:gd name="T3" fmla="*/ 0 h 19"/>
                    <a:gd name="T4" fmla="*/ 0 w 15"/>
                    <a:gd name="T5" fmla="*/ 4 h 19"/>
                    <a:gd name="T6" fmla="*/ 9 w 15"/>
                    <a:gd name="T7" fmla="*/ 19 h 19"/>
                    <a:gd name="T8" fmla="*/ 15 w 15"/>
                    <a:gd name="T9" fmla="*/ 16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9">
                      <a:moveTo>
                        <a:pt x="15" y="16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1"/>
                        <a:pt x="2" y="2"/>
                        <a:pt x="0" y="4"/>
                      </a:cubicBezTo>
                      <a:cubicBezTo>
                        <a:pt x="9" y="19"/>
                        <a:pt x="9" y="19"/>
                        <a:pt x="9" y="19"/>
                      </a:cubicBezTo>
                      <a:cubicBezTo>
                        <a:pt x="11" y="18"/>
                        <a:pt x="13" y="17"/>
                        <a:pt x="15" y="16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3" name="Freeform 13"/>
                <p:cNvSpPr>
                  <a:spLocks/>
                </p:cNvSpPr>
                <p:nvPr/>
              </p:nvSpPr>
              <p:spPr bwMode="auto">
                <a:xfrm>
                  <a:off x="6518276" y="3911600"/>
                  <a:ext cx="26988" cy="20637"/>
                </a:xfrm>
                <a:custGeom>
                  <a:avLst/>
                  <a:gdLst>
                    <a:gd name="T0" fmla="*/ 19 w 19"/>
                    <a:gd name="T1" fmla="*/ 6 h 14"/>
                    <a:gd name="T2" fmla="*/ 16 w 19"/>
                    <a:gd name="T3" fmla="*/ 0 h 14"/>
                    <a:gd name="T4" fmla="*/ 0 w 19"/>
                    <a:gd name="T5" fmla="*/ 9 h 14"/>
                    <a:gd name="T6" fmla="*/ 4 w 19"/>
                    <a:gd name="T7" fmla="*/ 14 h 14"/>
                    <a:gd name="T8" fmla="*/ 19 w 19"/>
                    <a:gd name="T9" fmla="*/ 6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14">
                      <a:moveTo>
                        <a:pt x="19" y="6"/>
                      </a:moveTo>
                      <a:cubicBezTo>
                        <a:pt x="18" y="4"/>
                        <a:pt x="17" y="2"/>
                        <a:pt x="16" y="0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1" y="11"/>
                        <a:pt x="3" y="12"/>
                        <a:pt x="4" y="14"/>
                      </a:cubicBezTo>
                      <a:lnTo>
                        <a:pt x="19" y="6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4" name="Freeform 14"/>
                <p:cNvSpPr>
                  <a:spLocks/>
                </p:cNvSpPr>
                <p:nvPr/>
              </p:nvSpPr>
              <p:spPr bwMode="auto">
                <a:xfrm>
                  <a:off x="6537326" y="3983038"/>
                  <a:ext cx="26988" cy="11112"/>
                </a:xfrm>
                <a:custGeom>
                  <a:avLst/>
                  <a:gdLst>
                    <a:gd name="T0" fmla="*/ 18 w 18"/>
                    <a:gd name="T1" fmla="*/ 0 h 7"/>
                    <a:gd name="T2" fmla="*/ 0 w 18"/>
                    <a:gd name="T3" fmla="*/ 0 h 7"/>
                    <a:gd name="T4" fmla="*/ 0 w 18"/>
                    <a:gd name="T5" fmla="*/ 4 h 7"/>
                    <a:gd name="T6" fmla="*/ 0 w 18"/>
                    <a:gd name="T7" fmla="*/ 7 h 7"/>
                    <a:gd name="T8" fmla="*/ 18 w 18"/>
                    <a:gd name="T9" fmla="*/ 7 h 7"/>
                    <a:gd name="T10" fmla="*/ 18 w 18"/>
                    <a:gd name="T11" fmla="*/ 4 h 7"/>
                    <a:gd name="T12" fmla="*/ 18 w 18"/>
                    <a:gd name="T1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" h="7">
                      <a:moveTo>
                        <a:pt x="18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"/>
                        <a:pt x="0" y="3"/>
                        <a:pt x="0" y="4"/>
                      </a:cubicBezTo>
                      <a:cubicBezTo>
                        <a:pt x="0" y="5"/>
                        <a:pt x="0" y="6"/>
                        <a:pt x="0" y="7"/>
                      </a:cubicBezTo>
                      <a:cubicBezTo>
                        <a:pt x="18" y="7"/>
                        <a:pt x="18" y="7"/>
                        <a:pt x="18" y="7"/>
                      </a:cubicBezTo>
                      <a:cubicBezTo>
                        <a:pt x="18" y="6"/>
                        <a:pt x="18" y="5"/>
                        <a:pt x="18" y="4"/>
                      </a:cubicBezTo>
                      <a:cubicBezTo>
                        <a:pt x="18" y="3"/>
                        <a:pt x="18" y="2"/>
                        <a:pt x="18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5" name="Freeform 15"/>
                <p:cNvSpPr>
                  <a:spLocks/>
                </p:cNvSpPr>
                <p:nvPr/>
              </p:nvSpPr>
              <p:spPr bwMode="auto">
                <a:xfrm>
                  <a:off x="6270626" y="3983038"/>
                  <a:ext cx="25400" cy="11112"/>
                </a:xfrm>
                <a:custGeom>
                  <a:avLst/>
                  <a:gdLst>
                    <a:gd name="T0" fmla="*/ 18 w 18"/>
                    <a:gd name="T1" fmla="*/ 4 h 7"/>
                    <a:gd name="T2" fmla="*/ 18 w 18"/>
                    <a:gd name="T3" fmla="*/ 0 h 7"/>
                    <a:gd name="T4" fmla="*/ 0 w 18"/>
                    <a:gd name="T5" fmla="*/ 0 h 7"/>
                    <a:gd name="T6" fmla="*/ 0 w 18"/>
                    <a:gd name="T7" fmla="*/ 4 h 7"/>
                    <a:gd name="T8" fmla="*/ 0 w 18"/>
                    <a:gd name="T9" fmla="*/ 7 h 7"/>
                    <a:gd name="T10" fmla="*/ 18 w 18"/>
                    <a:gd name="T11" fmla="*/ 7 h 7"/>
                    <a:gd name="T12" fmla="*/ 18 w 18"/>
                    <a:gd name="T13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" h="7">
                      <a:moveTo>
                        <a:pt x="18" y="4"/>
                      </a:moveTo>
                      <a:cubicBezTo>
                        <a:pt x="18" y="3"/>
                        <a:pt x="18" y="2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"/>
                        <a:pt x="0" y="3"/>
                        <a:pt x="0" y="4"/>
                      </a:cubicBezTo>
                      <a:cubicBezTo>
                        <a:pt x="0" y="5"/>
                        <a:pt x="0" y="6"/>
                        <a:pt x="0" y="7"/>
                      </a:cubicBezTo>
                      <a:cubicBezTo>
                        <a:pt x="18" y="7"/>
                        <a:pt x="18" y="7"/>
                        <a:pt x="18" y="7"/>
                      </a:cubicBezTo>
                      <a:cubicBezTo>
                        <a:pt x="18" y="6"/>
                        <a:pt x="18" y="5"/>
                        <a:pt x="18" y="4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6" name="Freeform 16"/>
                <p:cNvSpPr>
                  <a:spLocks/>
                </p:cNvSpPr>
                <p:nvPr/>
              </p:nvSpPr>
              <p:spPr bwMode="auto">
                <a:xfrm>
                  <a:off x="6288088" y="3911600"/>
                  <a:ext cx="26988" cy="20637"/>
                </a:xfrm>
                <a:custGeom>
                  <a:avLst/>
                  <a:gdLst>
                    <a:gd name="T0" fmla="*/ 0 w 19"/>
                    <a:gd name="T1" fmla="*/ 6 h 14"/>
                    <a:gd name="T2" fmla="*/ 15 w 19"/>
                    <a:gd name="T3" fmla="*/ 14 h 14"/>
                    <a:gd name="T4" fmla="*/ 19 w 19"/>
                    <a:gd name="T5" fmla="*/ 9 h 14"/>
                    <a:gd name="T6" fmla="*/ 3 w 19"/>
                    <a:gd name="T7" fmla="*/ 0 h 14"/>
                    <a:gd name="T8" fmla="*/ 0 w 19"/>
                    <a:gd name="T9" fmla="*/ 6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14">
                      <a:moveTo>
                        <a:pt x="0" y="6"/>
                      </a:move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6" y="12"/>
                        <a:pt x="17" y="11"/>
                        <a:pt x="19" y="9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2"/>
                        <a:pt x="1" y="4"/>
                        <a:pt x="0" y="6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7" name="Freeform 17"/>
                <p:cNvSpPr>
                  <a:spLocks/>
                </p:cNvSpPr>
                <p:nvPr/>
              </p:nvSpPr>
              <p:spPr bwMode="auto">
                <a:xfrm>
                  <a:off x="6288088" y="4044950"/>
                  <a:ext cx="26988" cy="22225"/>
                </a:xfrm>
                <a:custGeom>
                  <a:avLst/>
                  <a:gdLst>
                    <a:gd name="T0" fmla="*/ 0 w 19"/>
                    <a:gd name="T1" fmla="*/ 9 h 15"/>
                    <a:gd name="T2" fmla="*/ 3 w 19"/>
                    <a:gd name="T3" fmla="*/ 15 h 15"/>
                    <a:gd name="T4" fmla="*/ 19 w 19"/>
                    <a:gd name="T5" fmla="*/ 6 h 15"/>
                    <a:gd name="T6" fmla="*/ 15 w 19"/>
                    <a:gd name="T7" fmla="*/ 0 h 15"/>
                    <a:gd name="T8" fmla="*/ 0 w 19"/>
                    <a:gd name="T9" fmla="*/ 9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15">
                      <a:moveTo>
                        <a:pt x="0" y="9"/>
                      </a:moveTo>
                      <a:cubicBezTo>
                        <a:pt x="1" y="11"/>
                        <a:pt x="2" y="13"/>
                        <a:pt x="3" y="15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7" y="4"/>
                        <a:pt x="16" y="2"/>
                        <a:pt x="15" y="0"/>
                      </a:cubicBez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8" name="Freeform 18"/>
                <p:cNvSpPr>
                  <a:spLocks/>
                </p:cNvSpPr>
                <p:nvPr/>
              </p:nvSpPr>
              <p:spPr bwMode="auto">
                <a:xfrm>
                  <a:off x="6518276" y="4044950"/>
                  <a:ext cx="26988" cy="22225"/>
                </a:xfrm>
                <a:custGeom>
                  <a:avLst/>
                  <a:gdLst>
                    <a:gd name="T0" fmla="*/ 0 w 19"/>
                    <a:gd name="T1" fmla="*/ 6 h 15"/>
                    <a:gd name="T2" fmla="*/ 16 w 19"/>
                    <a:gd name="T3" fmla="*/ 15 h 15"/>
                    <a:gd name="T4" fmla="*/ 19 w 19"/>
                    <a:gd name="T5" fmla="*/ 9 h 15"/>
                    <a:gd name="T6" fmla="*/ 4 w 19"/>
                    <a:gd name="T7" fmla="*/ 0 h 15"/>
                    <a:gd name="T8" fmla="*/ 0 w 19"/>
                    <a:gd name="T9" fmla="*/ 6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15">
                      <a:moveTo>
                        <a:pt x="0" y="6"/>
                      </a:moveTo>
                      <a:cubicBezTo>
                        <a:pt x="16" y="15"/>
                        <a:pt x="16" y="15"/>
                        <a:pt x="16" y="15"/>
                      </a:cubicBezTo>
                      <a:cubicBezTo>
                        <a:pt x="17" y="13"/>
                        <a:pt x="18" y="11"/>
                        <a:pt x="19" y="9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2"/>
                        <a:pt x="1" y="4"/>
                        <a:pt x="0" y="6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173" name="object 4">
              <a:extLst>
                <a:ext uri="{FF2B5EF4-FFF2-40B4-BE49-F238E27FC236}">
                  <a16:creationId xmlns:a16="http://schemas.microsoft.com/office/drawing/2014/main" xmlns="" id="{B8E0C53C-4C45-D64B-A864-E335657D17DA}"/>
                </a:ext>
              </a:extLst>
            </p:cNvPr>
            <p:cNvSpPr txBox="1"/>
            <p:nvPr/>
          </p:nvSpPr>
          <p:spPr>
            <a:xfrm>
              <a:off x="5657253" y="5166681"/>
              <a:ext cx="1465597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 defTabSz="554492">
                <a:spcBef>
                  <a:spcPts val="800"/>
                </a:spcBef>
                <a:spcAft>
                  <a:spcPts val="800"/>
                </a:spcAft>
                <a:tabLst>
                  <a:tab pos="199848" algn="l"/>
                </a:tabLst>
                <a:defRPr/>
              </a:pPr>
              <a:r>
                <a:rPr lang="en-US" sz="1200" spc="6" dirty="0">
                  <a:solidFill>
                    <a:srgbClr val="000000"/>
                  </a:solidFill>
                  <a:latin typeface="Kaspersky Regular" panose="020B0604020202020204" charset="0"/>
                  <a:cs typeface="Arial"/>
                </a:rPr>
                <a:t>Kaspersky</a:t>
              </a:r>
              <a:r>
                <a:rPr lang="en-US" sz="1050" baseline="40000" dirty="0">
                  <a:solidFill>
                    <a:srgbClr val="000000"/>
                  </a:solidFill>
                  <a:latin typeface="Kaspersky Regular" panose="020B0604020202020204" charset="0"/>
                </a:rPr>
                <a:t>®</a:t>
              </a:r>
              <a:r>
                <a:rPr lang="en-US" sz="1200" spc="6" dirty="0">
                  <a:solidFill>
                    <a:srgbClr val="000000"/>
                  </a:solidFill>
                  <a:latin typeface="Kaspersky Regular" panose="020B0604020202020204" charset="0"/>
                  <a:cs typeface="Arial"/>
                </a:rPr>
                <a:t/>
              </a:r>
              <a:br>
                <a:rPr lang="en-US" sz="1200" spc="6" dirty="0">
                  <a:solidFill>
                    <a:srgbClr val="000000"/>
                  </a:solidFill>
                  <a:latin typeface="Kaspersky Regular" panose="020B0604020202020204" charset="0"/>
                  <a:cs typeface="Arial"/>
                </a:rPr>
              </a:br>
              <a:r>
                <a:rPr lang="en-US" sz="1200" spc="6" dirty="0">
                  <a:solidFill>
                    <a:srgbClr val="000000"/>
                  </a:solidFill>
                  <a:latin typeface="Kaspersky Regular" panose="020B0604020202020204" charset="0"/>
                  <a:cs typeface="Arial"/>
                </a:rPr>
                <a:t>Security Trainings</a:t>
              </a:r>
            </a:p>
          </p:txBody>
        </p:sp>
      </p:grpSp>
      <p:grpSp>
        <p:nvGrpSpPr>
          <p:cNvPr id="189" name="Группа 188"/>
          <p:cNvGrpSpPr/>
          <p:nvPr/>
        </p:nvGrpSpPr>
        <p:grpSpPr>
          <a:xfrm>
            <a:off x="9808996" y="4668432"/>
            <a:ext cx="1555633" cy="1012089"/>
            <a:chOff x="9022628" y="4501452"/>
            <a:chExt cx="1555633" cy="1012089"/>
          </a:xfrm>
        </p:grpSpPr>
        <p:grpSp>
          <p:nvGrpSpPr>
            <p:cNvPr id="190" name="Группа 189">
              <a:extLst>
                <a:ext uri="{FF2B5EF4-FFF2-40B4-BE49-F238E27FC236}">
                  <a16:creationId xmlns:a16="http://schemas.microsoft.com/office/drawing/2014/main" xmlns="" id="{5436E941-C757-F64B-956E-2A24ED6955A0}"/>
                </a:ext>
              </a:extLst>
            </p:cNvPr>
            <p:cNvGrpSpPr/>
            <p:nvPr/>
          </p:nvGrpSpPr>
          <p:grpSpPr>
            <a:xfrm>
              <a:off x="9492305" y="4501452"/>
              <a:ext cx="502935" cy="583406"/>
              <a:chOff x="288814" y="3601041"/>
              <a:chExt cx="1505221" cy="1746060"/>
            </a:xfrm>
          </p:grpSpPr>
          <p:sp>
            <p:nvSpPr>
              <p:cNvPr id="192" name="Шестиугольник 191">
                <a:extLst>
                  <a:ext uri="{FF2B5EF4-FFF2-40B4-BE49-F238E27FC236}">
                    <a16:creationId xmlns:a16="http://schemas.microsoft.com/office/drawing/2014/main" xmlns="" id="{295461DD-2D74-624D-B08F-D6F4BF6F46B0}"/>
                  </a:ext>
                </a:extLst>
              </p:cNvPr>
              <p:cNvSpPr/>
              <p:nvPr/>
            </p:nvSpPr>
            <p:spPr>
              <a:xfrm rot="5400000">
                <a:off x="168395" y="3721460"/>
                <a:ext cx="1746060" cy="1505221"/>
              </a:xfrm>
              <a:prstGeom prst="hexagon">
                <a:avLst>
                  <a:gd name="adj" fmla="val 28961"/>
                  <a:gd name="vf" fmla="val 115470"/>
                </a:avLst>
              </a:prstGeom>
              <a:solidFill>
                <a:schemeClr val="bg1"/>
              </a:solidFill>
              <a:ln w="28575">
                <a:solidFill>
                  <a:srgbClr val="00A88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93" name="Freeform 208">
                <a:extLst>
                  <a:ext uri="{FF2B5EF4-FFF2-40B4-BE49-F238E27FC236}">
                    <a16:creationId xmlns:a16="http://schemas.microsoft.com/office/drawing/2014/main" xmlns="" id="{3B0C7F56-657E-A64F-90E1-D3DCBBED98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4981" y="4010136"/>
                <a:ext cx="1025530" cy="796840"/>
              </a:xfrm>
              <a:custGeom>
                <a:avLst/>
                <a:gdLst>
                  <a:gd name="T0" fmla="*/ 144 w 235"/>
                  <a:gd name="T1" fmla="*/ 26 h 183"/>
                  <a:gd name="T2" fmla="*/ 131 w 235"/>
                  <a:gd name="T3" fmla="*/ 26 h 183"/>
                  <a:gd name="T4" fmla="*/ 131 w 235"/>
                  <a:gd name="T5" fmla="*/ 0 h 183"/>
                  <a:gd name="T6" fmla="*/ 144 w 235"/>
                  <a:gd name="T7" fmla="*/ 0 h 183"/>
                  <a:gd name="T8" fmla="*/ 144 w 235"/>
                  <a:gd name="T9" fmla="*/ 26 h 183"/>
                  <a:gd name="T10" fmla="*/ 216 w 235"/>
                  <a:gd name="T11" fmla="*/ 28 h 183"/>
                  <a:gd name="T12" fmla="*/ 207 w 235"/>
                  <a:gd name="T13" fmla="*/ 19 h 183"/>
                  <a:gd name="T14" fmla="*/ 189 w 235"/>
                  <a:gd name="T15" fmla="*/ 37 h 183"/>
                  <a:gd name="T16" fmla="*/ 198 w 235"/>
                  <a:gd name="T17" fmla="*/ 47 h 183"/>
                  <a:gd name="T18" fmla="*/ 216 w 235"/>
                  <a:gd name="T19" fmla="*/ 28 h 183"/>
                  <a:gd name="T20" fmla="*/ 165 w 235"/>
                  <a:gd name="T21" fmla="*/ 70 h 183"/>
                  <a:gd name="T22" fmla="*/ 152 w 235"/>
                  <a:gd name="T23" fmla="*/ 59 h 183"/>
                  <a:gd name="T24" fmla="*/ 144 w 235"/>
                  <a:gd name="T25" fmla="*/ 59 h 183"/>
                  <a:gd name="T26" fmla="*/ 144 w 235"/>
                  <a:gd name="T27" fmla="*/ 164 h 183"/>
                  <a:gd name="T28" fmla="*/ 183 w 235"/>
                  <a:gd name="T29" fmla="*/ 164 h 183"/>
                  <a:gd name="T30" fmla="*/ 165 w 235"/>
                  <a:gd name="T31" fmla="*/ 70 h 183"/>
                  <a:gd name="T32" fmla="*/ 186 w 235"/>
                  <a:gd name="T33" fmla="*/ 60 h 183"/>
                  <a:gd name="T34" fmla="*/ 160 w 235"/>
                  <a:gd name="T35" fmla="*/ 39 h 183"/>
                  <a:gd name="T36" fmla="*/ 117 w 235"/>
                  <a:gd name="T37" fmla="*/ 39 h 183"/>
                  <a:gd name="T38" fmla="*/ 117 w 235"/>
                  <a:gd name="T39" fmla="*/ 52 h 183"/>
                  <a:gd name="T40" fmla="*/ 160 w 235"/>
                  <a:gd name="T41" fmla="*/ 52 h 183"/>
                  <a:gd name="T42" fmla="*/ 173 w 235"/>
                  <a:gd name="T43" fmla="*/ 63 h 183"/>
                  <a:gd name="T44" fmla="*/ 195 w 235"/>
                  <a:gd name="T45" fmla="*/ 170 h 183"/>
                  <a:gd name="T46" fmla="*/ 127 w 235"/>
                  <a:gd name="T47" fmla="*/ 170 h 183"/>
                  <a:gd name="T48" fmla="*/ 115 w 235"/>
                  <a:gd name="T49" fmla="*/ 183 h 183"/>
                  <a:gd name="T50" fmla="*/ 222 w 235"/>
                  <a:gd name="T51" fmla="*/ 183 h 183"/>
                  <a:gd name="T52" fmla="*/ 222 w 235"/>
                  <a:gd name="T53" fmla="*/ 170 h 183"/>
                  <a:gd name="T54" fmla="*/ 208 w 235"/>
                  <a:gd name="T55" fmla="*/ 170 h 183"/>
                  <a:gd name="T56" fmla="*/ 186 w 235"/>
                  <a:gd name="T57" fmla="*/ 60 h 183"/>
                  <a:gd name="T58" fmla="*/ 209 w 235"/>
                  <a:gd name="T59" fmla="*/ 98 h 183"/>
                  <a:gd name="T60" fmla="*/ 235 w 235"/>
                  <a:gd name="T61" fmla="*/ 98 h 183"/>
                  <a:gd name="T62" fmla="*/ 235 w 235"/>
                  <a:gd name="T63" fmla="*/ 85 h 183"/>
                  <a:gd name="T64" fmla="*/ 209 w 235"/>
                  <a:gd name="T65" fmla="*/ 85 h 183"/>
                  <a:gd name="T66" fmla="*/ 209 w 235"/>
                  <a:gd name="T67" fmla="*/ 98 h 183"/>
                  <a:gd name="T68" fmla="*/ 62 w 235"/>
                  <a:gd name="T69" fmla="*/ 105 h 183"/>
                  <a:gd name="T70" fmla="*/ 60 w 235"/>
                  <a:gd name="T71" fmla="*/ 105 h 183"/>
                  <a:gd name="T72" fmla="*/ 48 w 235"/>
                  <a:gd name="T73" fmla="*/ 85 h 183"/>
                  <a:gd name="T74" fmla="*/ 37 w 235"/>
                  <a:gd name="T75" fmla="*/ 92 h 183"/>
                  <a:gd name="T76" fmla="*/ 48 w 235"/>
                  <a:gd name="T77" fmla="*/ 112 h 183"/>
                  <a:gd name="T78" fmla="*/ 46 w 235"/>
                  <a:gd name="T79" fmla="*/ 121 h 183"/>
                  <a:gd name="T80" fmla="*/ 62 w 235"/>
                  <a:gd name="T81" fmla="*/ 137 h 183"/>
                  <a:gd name="T82" fmla="*/ 78 w 235"/>
                  <a:gd name="T83" fmla="*/ 121 h 183"/>
                  <a:gd name="T84" fmla="*/ 62 w 235"/>
                  <a:gd name="T85" fmla="*/ 105 h 183"/>
                  <a:gd name="T86" fmla="*/ 78 w 235"/>
                  <a:gd name="T87" fmla="*/ 52 h 183"/>
                  <a:gd name="T88" fmla="*/ 45 w 235"/>
                  <a:gd name="T89" fmla="*/ 52 h 183"/>
                  <a:gd name="T90" fmla="*/ 45 w 235"/>
                  <a:gd name="T91" fmla="*/ 39 h 183"/>
                  <a:gd name="T92" fmla="*/ 78 w 235"/>
                  <a:gd name="T93" fmla="*/ 39 h 183"/>
                  <a:gd name="T94" fmla="*/ 78 w 235"/>
                  <a:gd name="T95" fmla="*/ 52 h 183"/>
                  <a:gd name="T96" fmla="*/ 104 w 235"/>
                  <a:gd name="T97" fmla="*/ 75 h 183"/>
                  <a:gd name="T98" fmla="*/ 112 w 235"/>
                  <a:gd name="T99" fmla="*/ 67 h 183"/>
                  <a:gd name="T100" fmla="*/ 103 w 235"/>
                  <a:gd name="T101" fmla="*/ 58 h 183"/>
                  <a:gd name="T102" fmla="*/ 93 w 235"/>
                  <a:gd name="T103" fmla="*/ 67 h 183"/>
                  <a:gd name="T104" fmla="*/ 93 w 235"/>
                  <a:gd name="T105" fmla="*/ 68 h 183"/>
                  <a:gd name="T106" fmla="*/ 62 w 235"/>
                  <a:gd name="T107" fmla="*/ 59 h 183"/>
                  <a:gd name="T108" fmla="*/ 0 w 235"/>
                  <a:gd name="T109" fmla="*/ 121 h 183"/>
                  <a:gd name="T110" fmla="*/ 62 w 235"/>
                  <a:gd name="T111" fmla="*/ 183 h 183"/>
                  <a:gd name="T112" fmla="*/ 124 w 235"/>
                  <a:gd name="T113" fmla="*/ 121 h 183"/>
                  <a:gd name="T114" fmla="*/ 104 w 235"/>
                  <a:gd name="T115" fmla="*/ 75 h 183"/>
                  <a:gd name="T116" fmla="*/ 62 w 235"/>
                  <a:gd name="T117" fmla="*/ 170 h 183"/>
                  <a:gd name="T118" fmla="*/ 13 w 235"/>
                  <a:gd name="T119" fmla="*/ 121 h 183"/>
                  <a:gd name="T120" fmla="*/ 62 w 235"/>
                  <a:gd name="T121" fmla="*/ 72 h 183"/>
                  <a:gd name="T122" fmla="*/ 111 w 235"/>
                  <a:gd name="T123" fmla="*/ 121 h 183"/>
                  <a:gd name="T124" fmla="*/ 62 w 235"/>
                  <a:gd name="T125" fmla="*/ 170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5" h="183">
                    <a:moveTo>
                      <a:pt x="144" y="26"/>
                    </a:moveTo>
                    <a:cubicBezTo>
                      <a:pt x="131" y="26"/>
                      <a:pt x="131" y="26"/>
                      <a:pt x="131" y="26"/>
                    </a:cubicBezTo>
                    <a:cubicBezTo>
                      <a:pt x="131" y="0"/>
                      <a:pt x="131" y="0"/>
                      <a:pt x="131" y="0"/>
                    </a:cubicBezTo>
                    <a:cubicBezTo>
                      <a:pt x="144" y="0"/>
                      <a:pt x="144" y="0"/>
                      <a:pt x="144" y="0"/>
                    </a:cubicBezTo>
                    <a:lnTo>
                      <a:pt x="144" y="26"/>
                    </a:lnTo>
                    <a:close/>
                    <a:moveTo>
                      <a:pt x="216" y="28"/>
                    </a:moveTo>
                    <a:cubicBezTo>
                      <a:pt x="207" y="19"/>
                      <a:pt x="207" y="19"/>
                      <a:pt x="207" y="19"/>
                    </a:cubicBezTo>
                    <a:cubicBezTo>
                      <a:pt x="189" y="37"/>
                      <a:pt x="189" y="37"/>
                      <a:pt x="189" y="37"/>
                    </a:cubicBezTo>
                    <a:cubicBezTo>
                      <a:pt x="198" y="47"/>
                      <a:pt x="198" y="47"/>
                      <a:pt x="198" y="47"/>
                    </a:cubicBezTo>
                    <a:lnTo>
                      <a:pt x="216" y="28"/>
                    </a:lnTo>
                    <a:close/>
                    <a:moveTo>
                      <a:pt x="165" y="70"/>
                    </a:moveTo>
                    <a:cubicBezTo>
                      <a:pt x="164" y="63"/>
                      <a:pt x="159" y="59"/>
                      <a:pt x="152" y="59"/>
                    </a:cubicBezTo>
                    <a:cubicBezTo>
                      <a:pt x="144" y="59"/>
                      <a:pt x="144" y="59"/>
                      <a:pt x="144" y="59"/>
                    </a:cubicBezTo>
                    <a:cubicBezTo>
                      <a:pt x="144" y="164"/>
                      <a:pt x="144" y="164"/>
                      <a:pt x="144" y="164"/>
                    </a:cubicBezTo>
                    <a:cubicBezTo>
                      <a:pt x="183" y="164"/>
                      <a:pt x="183" y="164"/>
                      <a:pt x="183" y="164"/>
                    </a:cubicBezTo>
                    <a:lnTo>
                      <a:pt x="165" y="70"/>
                    </a:lnTo>
                    <a:close/>
                    <a:moveTo>
                      <a:pt x="186" y="60"/>
                    </a:moveTo>
                    <a:cubicBezTo>
                      <a:pt x="183" y="48"/>
                      <a:pt x="173" y="39"/>
                      <a:pt x="160" y="39"/>
                    </a:cubicBezTo>
                    <a:cubicBezTo>
                      <a:pt x="117" y="39"/>
                      <a:pt x="117" y="39"/>
                      <a:pt x="117" y="39"/>
                    </a:cubicBezTo>
                    <a:cubicBezTo>
                      <a:pt x="117" y="52"/>
                      <a:pt x="117" y="52"/>
                      <a:pt x="117" y="52"/>
                    </a:cubicBezTo>
                    <a:cubicBezTo>
                      <a:pt x="160" y="52"/>
                      <a:pt x="160" y="52"/>
                      <a:pt x="160" y="52"/>
                    </a:cubicBezTo>
                    <a:cubicBezTo>
                      <a:pt x="166" y="52"/>
                      <a:pt x="172" y="57"/>
                      <a:pt x="173" y="63"/>
                    </a:cubicBezTo>
                    <a:cubicBezTo>
                      <a:pt x="195" y="170"/>
                      <a:pt x="195" y="170"/>
                      <a:pt x="195" y="170"/>
                    </a:cubicBezTo>
                    <a:cubicBezTo>
                      <a:pt x="127" y="170"/>
                      <a:pt x="127" y="170"/>
                      <a:pt x="127" y="170"/>
                    </a:cubicBezTo>
                    <a:cubicBezTo>
                      <a:pt x="124" y="175"/>
                      <a:pt x="119" y="179"/>
                      <a:pt x="115" y="183"/>
                    </a:cubicBezTo>
                    <a:cubicBezTo>
                      <a:pt x="222" y="183"/>
                      <a:pt x="222" y="183"/>
                      <a:pt x="222" y="183"/>
                    </a:cubicBezTo>
                    <a:cubicBezTo>
                      <a:pt x="222" y="170"/>
                      <a:pt x="222" y="170"/>
                      <a:pt x="222" y="170"/>
                    </a:cubicBezTo>
                    <a:cubicBezTo>
                      <a:pt x="208" y="170"/>
                      <a:pt x="208" y="170"/>
                      <a:pt x="208" y="170"/>
                    </a:cubicBezTo>
                    <a:lnTo>
                      <a:pt x="186" y="60"/>
                    </a:lnTo>
                    <a:close/>
                    <a:moveTo>
                      <a:pt x="209" y="98"/>
                    </a:moveTo>
                    <a:cubicBezTo>
                      <a:pt x="235" y="98"/>
                      <a:pt x="235" y="98"/>
                      <a:pt x="235" y="98"/>
                    </a:cubicBezTo>
                    <a:cubicBezTo>
                      <a:pt x="235" y="85"/>
                      <a:pt x="235" y="85"/>
                      <a:pt x="235" y="85"/>
                    </a:cubicBezTo>
                    <a:cubicBezTo>
                      <a:pt x="209" y="85"/>
                      <a:pt x="209" y="85"/>
                      <a:pt x="209" y="85"/>
                    </a:cubicBezTo>
                    <a:lnTo>
                      <a:pt x="209" y="98"/>
                    </a:lnTo>
                    <a:close/>
                    <a:moveTo>
                      <a:pt x="62" y="105"/>
                    </a:moveTo>
                    <a:cubicBezTo>
                      <a:pt x="61" y="105"/>
                      <a:pt x="60" y="105"/>
                      <a:pt x="60" y="105"/>
                    </a:cubicBezTo>
                    <a:cubicBezTo>
                      <a:pt x="48" y="85"/>
                      <a:pt x="48" y="85"/>
                      <a:pt x="48" y="85"/>
                    </a:cubicBezTo>
                    <a:cubicBezTo>
                      <a:pt x="37" y="92"/>
                      <a:pt x="37" y="92"/>
                      <a:pt x="37" y="92"/>
                    </a:cubicBezTo>
                    <a:cubicBezTo>
                      <a:pt x="48" y="112"/>
                      <a:pt x="48" y="112"/>
                      <a:pt x="48" y="112"/>
                    </a:cubicBezTo>
                    <a:cubicBezTo>
                      <a:pt x="47" y="114"/>
                      <a:pt x="46" y="118"/>
                      <a:pt x="46" y="121"/>
                    </a:cubicBezTo>
                    <a:cubicBezTo>
                      <a:pt x="46" y="130"/>
                      <a:pt x="53" y="137"/>
                      <a:pt x="62" y="137"/>
                    </a:cubicBezTo>
                    <a:cubicBezTo>
                      <a:pt x="71" y="137"/>
                      <a:pt x="78" y="130"/>
                      <a:pt x="78" y="121"/>
                    </a:cubicBezTo>
                    <a:cubicBezTo>
                      <a:pt x="78" y="112"/>
                      <a:pt x="71" y="105"/>
                      <a:pt x="62" y="105"/>
                    </a:cubicBezTo>
                    <a:moveTo>
                      <a:pt x="78" y="52"/>
                    </a:moveTo>
                    <a:cubicBezTo>
                      <a:pt x="45" y="52"/>
                      <a:pt x="45" y="52"/>
                      <a:pt x="45" y="52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78" y="39"/>
                      <a:pt x="78" y="39"/>
                      <a:pt x="78" y="39"/>
                    </a:cubicBezTo>
                    <a:lnTo>
                      <a:pt x="78" y="52"/>
                    </a:lnTo>
                    <a:close/>
                    <a:moveTo>
                      <a:pt x="104" y="75"/>
                    </a:moveTo>
                    <a:cubicBezTo>
                      <a:pt x="112" y="67"/>
                      <a:pt x="112" y="67"/>
                      <a:pt x="112" y="67"/>
                    </a:cubicBezTo>
                    <a:cubicBezTo>
                      <a:pt x="103" y="58"/>
                      <a:pt x="103" y="58"/>
                      <a:pt x="103" y="58"/>
                    </a:cubicBezTo>
                    <a:cubicBezTo>
                      <a:pt x="93" y="67"/>
                      <a:pt x="93" y="67"/>
                      <a:pt x="93" y="67"/>
                    </a:cubicBezTo>
                    <a:cubicBezTo>
                      <a:pt x="93" y="68"/>
                      <a:pt x="93" y="68"/>
                      <a:pt x="93" y="68"/>
                    </a:cubicBezTo>
                    <a:cubicBezTo>
                      <a:pt x="84" y="62"/>
                      <a:pt x="73" y="59"/>
                      <a:pt x="62" y="59"/>
                    </a:cubicBezTo>
                    <a:cubicBezTo>
                      <a:pt x="27" y="59"/>
                      <a:pt x="0" y="87"/>
                      <a:pt x="0" y="121"/>
                    </a:cubicBezTo>
                    <a:cubicBezTo>
                      <a:pt x="0" y="155"/>
                      <a:pt x="27" y="183"/>
                      <a:pt x="62" y="183"/>
                    </a:cubicBezTo>
                    <a:cubicBezTo>
                      <a:pt x="96" y="183"/>
                      <a:pt x="124" y="155"/>
                      <a:pt x="124" y="121"/>
                    </a:cubicBezTo>
                    <a:cubicBezTo>
                      <a:pt x="124" y="103"/>
                      <a:pt x="116" y="87"/>
                      <a:pt x="104" y="75"/>
                    </a:cubicBezTo>
                    <a:moveTo>
                      <a:pt x="62" y="170"/>
                    </a:moveTo>
                    <a:cubicBezTo>
                      <a:pt x="35" y="170"/>
                      <a:pt x="13" y="148"/>
                      <a:pt x="13" y="121"/>
                    </a:cubicBezTo>
                    <a:cubicBezTo>
                      <a:pt x="13" y="94"/>
                      <a:pt x="35" y="72"/>
                      <a:pt x="62" y="72"/>
                    </a:cubicBezTo>
                    <a:cubicBezTo>
                      <a:pt x="89" y="72"/>
                      <a:pt x="111" y="94"/>
                      <a:pt x="111" y="121"/>
                    </a:cubicBezTo>
                    <a:cubicBezTo>
                      <a:pt x="111" y="148"/>
                      <a:pt x="89" y="170"/>
                      <a:pt x="62" y="170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>
                  <a:defRPr/>
                </a:pPr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91" name="object 4">
              <a:extLst>
                <a:ext uri="{FF2B5EF4-FFF2-40B4-BE49-F238E27FC236}">
                  <a16:creationId xmlns:a16="http://schemas.microsoft.com/office/drawing/2014/main" xmlns="" id="{B8E0C53C-4C45-D64B-A864-E335657D17DA}"/>
                </a:ext>
              </a:extLst>
            </p:cNvPr>
            <p:cNvSpPr txBox="1"/>
            <p:nvPr/>
          </p:nvSpPr>
          <p:spPr>
            <a:xfrm>
              <a:off x="9022628" y="5144209"/>
              <a:ext cx="1555633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 defTabSz="554492">
                <a:spcBef>
                  <a:spcPts val="800"/>
                </a:spcBef>
                <a:spcAft>
                  <a:spcPts val="800"/>
                </a:spcAft>
                <a:tabLst>
                  <a:tab pos="199848" algn="l"/>
                </a:tabLst>
                <a:defRPr/>
              </a:pPr>
              <a:r>
                <a:rPr lang="en-US" sz="1200" spc="6" dirty="0">
                  <a:solidFill>
                    <a:srgbClr val="000000"/>
                  </a:solidFill>
                  <a:latin typeface="Kaspersky Regular" panose="020B0604020202020204" charset="0"/>
                  <a:cs typeface="Arial"/>
                </a:rPr>
                <a:t>Kaspersky</a:t>
              </a:r>
              <a:r>
                <a:rPr lang="en-US" sz="1050" baseline="40000" dirty="0">
                  <a:solidFill>
                    <a:srgbClr val="000000"/>
                  </a:solidFill>
                  <a:latin typeface="Kaspersky Regular" panose="020B0604020202020204" charset="0"/>
                </a:rPr>
                <a:t>®</a:t>
              </a:r>
              <a:r>
                <a:rPr lang="en-US" sz="1200" spc="6" dirty="0">
                  <a:solidFill>
                    <a:srgbClr val="000000"/>
                  </a:solidFill>
                  <a:latin typeface="Kaspersky Regular" panose="020B0604020202020204" charset="0"/>
                  <a:cs typeface="Arial"/>
                </a:rPr>
                <a:t/>
              </a:r>
              <a:br>
                <a:rPr lang="en-US" sz="1200" spc="6" dirty="0">
                  <a:solidFill>
                    <a:srgbClr val="000000"/>
                  </a:solidFill>
                  <a:latin typeface="Kaspersky Regular" panose="020B0604020202020204" charset="0"/>
                  <a:cs typeface="Arial"/>
                </a:rPr>
              </a:br>
              <a:r>
                <a:rPr lang="en-US" sz="1200" spc="6" dirty="0">
                  <a:solidFill>
                    <a:srgbClr val="000000"/>
                  </a:solidFill>
                  <a:latin typeface="Kaspersky Regular" panose="020B0604020202020204" charset="0"/>
                  <a:cs typeface="Arial"/>
                </a:rPr>
                <a:t>Incident Response</a:t>
              </a:r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7831714" y="4646084"/>
            <a:ext cx="1950800" cy="1012090"/>
            <a:chOff x="8687217" y="3366799"/>
            <a:chExt cx="1950800" cy="1012090"/>
          </a:xfrm>
        </p:grpSpPr>
        <p:grpSp>
          <p:nvGrpSpPr>
            <p:cNvPr id="71" name="Группа 70"/>
            <p:cNvGrpSpPr/>
            <p:nvPr/>
          </p:nvGrpSpPr>
          <p:grpSpPr>
            <a:xfrm>
              <a:off x="9393941" y="3366799"/>
              <a:ext cx="502935" cy="583406"/>
              <a:chOff x="7831640" y="3518369"/>
              <a:chExt cx="502935" cy="583406"/>
            </a:xfrm>
          </p:grpSpPr>
          <p:sp>
            <p:nvSpPr>
              <p:cNvPr id="74" name="Шестиугольник 73">
                <a:extLst>
                  <a:ext uri="{FF2B5EF4-FFF2-40B4-BE49-F238E27FC236}">
                    <a16:creationId xmlns:a16="http://schemas.microsoft.com/office/drawing/2014/main" xmlns="" id="{295461DD-2D74-624D-B08F-D6F4BF6F46B0}"/>
                  </a:ext>
                </a:extLst>
              </p:cNvPr>
              <p:cNvSpPr/>
              <p:nvPr/>
            </p:nvSpPr>
            <p:spPr>
              <a:xfrm rot="5400000">
                <a:off x="7791405" y="3558604"/>
                <a:ext cx="583406" cy="502935"/>
              </a:xfrm>
              <a:prstGeom prst="hexagon">
                <a:avLst>
                  <a:gd name="adj" fmla="val 28961"/>
                  <a:gd name="vf" fmla="val 115470"/>
                </a:avLst>
              </a:prstGeom>
              <a:solidFill>
                <a:schemeClr val="bg1"/>
              </a:solidFill>
              <a:ln w="28575">
                <a:solidFill>
                  <a:srgbClr val="00A88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Freeform 181"/>
              <p:cNvSpPr>
                <a:spLocks noEditPoints="1"/>
              </p:cNvSpPr>
              <p:nvPr/>
            </p:nvSpPr>
            <p:spPr bwMode="auto">
              <a:xfrm>
                <a:off x="7934799" y="3672828"/>
                <a:ext cx="292586" cy="133438"/>
              </a:xfrm>
              <a:custGeom>
                <a:avLst/>
                <a:gdLst>
                  <a:gd name="T0" fmla="*/ 239 w 239"/>
                  <a:gd name="T1" fmla="*/ 109 h 109"/>
                  <a:gd name="T2" fmla="*/ 239 w 239"/>
                  <a:gd name="T3" fmla="*/ 43 h 109"/>
                  <a:gd name="T4" fmla="*/ 175 w 239"/>
                  <a:gd name="T5" fmla="*/ 43 h 109"/>
                  <a:gd name="T6" fmla="*/ 175 w 239"/>
                  <a:gd name="T7" fmla="*/ 0 h 109"/>
                  <a:gd name="T8" fmla="*/ 63 w 239"/>
                  <a:gd name="T9" fmla="*/ 0 h 109"/>
                  <a:gd name="T10" fmla="*/ 63 w 239"/>
                  <a:gd name="T11" fmla="*/ 43 h 109"/>
                  <a:gd name="T12" fmla="*/ 0 w 239"/>
                  <a:gd name="T13" fmla="*/ 43 h 109"/>
                  <a:gd name="T14" fmla="*/ 0 w 239"/>
                  <a:gd name="T15" fmla="*/ 109 h 109"/>
                  <a:gd name="T16" fmla="*/ 239 w 239"/>
                  <a:gd name="T17" fmla="*/ 109 h 109"/>
                  <a:gd name="T18" fmla="*/ 83 w 239"/>
                  <a:gd name="T19" fmla="*/ 19 h 109"/>
                  <a:gd name="T20" fmla="*/ 157 w 239"/>
                  <a:gd name="T21" fmla="*/ 19 h 109"/>
                  <a:gd name="T22" fmla="*/ 157 w 239"/>
                  <a:gd name="T23" fmla="*/ 43 h 109"/>
                  <a:gd name="T24" fmla="*/ 83 w 239"/>
                  <a:gd name="T25" fmla="*/ 43 h 109"/>
                  <a:gd name="T26" fmla="*/ 83 w 239"/>
                  <a:gd name="T27" fmla="*/ 1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9" h="109">
                    <a:moveTo>
                      <a:pt x="239" y="109"/>
                    </a:moveTo>
                    <a:lnTo>
                      <a:pt x="239" y="43"/>
                    </a:lnTo>
                    <a:lnTo>
                      <a:pt x="175" y="43"/>
                    </a:lnTo>
                    <a:lnTo>
                      <a:pt x="175" y="0"/>
                    </a:lnTo>
                    <a:lnTo>
                      <a:pt x="63" y="0"/>
                    </a:lnTo>
                    <a:lnTo>
                      <a:pt x="63" y="43"/>
                    </a:lnTo>
                    <a:lnTo>
                      <a:pt x="0" y="43"/>
                    </a:lnTo>
                    <a:lnTo>
                      <a:pt x="0" y="109"/>
                    </a:lnTo>
                    <a:lnTo>
                      <a:pt x="239" y="109"/>
                    </a:lnTo>
                    <a:close/>
                    <a:moveTo>
                      <a:pt x="83" y="19"/>
                    </a:moveTo>
                    <a:lnTo>
                      <a:pt x="157" y="19"/>
                    </a:lnTo>
                    <a:lnTo>
                      <a:pt x="157" y="43"/>
                    </a:lnTo>
                    <a:lnTo>
                      <a:pt x="83" y="43"/>
                    </a:lnTo>
                    <a:lnTo>
                      <a:pt x="83" y="1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Freeform 182"/>
              <p:cNvSpPr>
                <a:spLocks/>
              </p:cNvSpPr>
              <p:nvPr/>
            </p:nvSpPr>
            <p:spPr bwMode="auto">
              <a:xfrm>
                <a:off x="7934799" y="3819733"/>
                <a:ext cx="292586" cy="88143"/>
              </a:xfrm>
              <a:custGeom>
                <a:avLst/>
                <a:gdLst>
                  <a:gd name="T0" fmla="*/ 140 w 239"/>
                  <a:gd name="T1" fmla="*/ 0 h 72"/>
                  <a:gd name="T2" fmla="*/ 140 w 239"/>
                  <a:gd name="T3" fmla="*/ 23 h 72"/>
                  <a:gd name="T4" fmla="*/ 99 w 239"/>
                  <a:gd name="T5" fmla="*/ 23 h 72"/>
                  <a:gd name="T6" fmla="*/ 99 w 239"/>
                  <a:gd name="T7" fmla="*/ 0 h 72"/>
                  <a:gd name="T8" fmla="*/ 0 w 239"/>
                  <a:gd name="T9" fmla="*/ 0 h 72"/>
                  <a:gd name="T10" fmla="*/ 0 w 239"/>
                  <a:gd name="T11" fmla="*/ 72 h 72"/>
                  <a:gd name="T12" fmla="*/ 239 w 239"/>
                  <a:gd name="T13" fmla="*/ 72 h 72"/>
                  <a:gd name="T14" fmla="*/ 239 w 239"/>
                  <a:gd name="T15" fmla="*/ 0 h 72"/>
                  <a:gd name="T16" fmla="*/ 140 w 239"/>
                  <a:gd name="T1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" h="72">
                    <a:moveTo>
                      <a:pt x="140" y="0"/>
                    </a:moveTo>
                    <a:lnTo>
                      <a:pt x="140" y="23"/>
                    </a:lnTo>
                    <a:lnTo>
                      <a:pt x="99" y="23"/>
                    </a:lnTo>
                    <a:lnTo>
                      <a:pt x="99" y="0"/>
                    </a:lnTo>
                    <a:lnTo>
                      <a:pt x="0" y="0"/>
                    </a:lnTo>
                    <a:lnTo>
                      <a:pt x="0" y="72"/>
                    </a:lnTo>
                    <a:lnTo>
                      <a:pt x="239" y="72"/>
                    </a:lnTo>
                    <a:lnTo>
                      <a:pt x="239" y="0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3" name="object 4">
              <a:extLst>
                <a:ext uri="{FF2B5EF4-FFF2-40B4-BE49-F238E27FC236}">
                  <a16:creationId xmlns:a16="http://schemas.microsoft.com/office/drawing/2014/main" xmlns="" id="{B8E0C53C-4C45-D64B-A864-E335657D17DA}"/>
                </a:ext>
              </a:extLst>
            </p:cNvPr>
            <p:cNvSpPr txBox="1"/>
            <p:nvPr/>
          </p:nvSpPr>
          <p:spPr>
            <a:xfrm>
              <a:off x="8687217" y="4009557"/>
              <a:ext cx="1950800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 defTabSz="554492">
                <a:spcBef>
                  <a:spcPts val="800"/>
                </a:spcBef>
                <a:spcAft>
                  <a:spcPts val="800"/>
                </a:spcAft>
                <a:tabLst>
                  <a:tab pos="199848" algn="l"/>
                </a:tabLst>
                <a:defRPr/>
              </a:pPr>
              <a:r>
                <a:rPr lang="en-US" sz="1200" spc="6" dirty="0">
                  <a:solidFill>
                    <a:srgbClr val="000000"/>
                  </a:solidFill>
                  <a:latin typeface="Kaspersky Regular" panose="020B0604020202020204" charset="0"/>
                  <a:cs typeface="Arial"/>
                </a:rPr>
                <a:t>Kaspersky</a:t>
              </a:r>
              <a:r>
                <a:rPr lang="en-US" sz="1200" baseline="40000" dirty="0">
                  <a:solidFill>
                    <a:srgbClr val="000000"/>
                  </a:solidFill>
                  <a:latin typeface="Kaspersky Regular" panose="020B0604020202020204" charset="0"/>
                </a:rPr>
                <a:t>®</a:t>
              </a:r>
              <a:r>
                <a:rPr lang="en-US" sz="1200" spc="6" dirty="0">
                  <a:solidFill>
                    <a:srgbClr val="000000"/>
                  </a:solidFill>
                  <a:latin typeface="Kaspersky Regular" panose="020B0604020202020204" charset="0"/>
                  <a:cs typeface="Arial"/>
                </a:rPr>
                <a:t/>
              </a:r>
              <a:br>
                <a:rPr lang="en-US" sz="1200" spc="6" dirty="0">
                  <a:solidFill>
                    <a:srgbClr val="000000"/>
                  </a:solidFill>
                  <a:latin typeface="Kaspersky Regular" panose="020B0604020202020204" charset="0"/>
                  <a:cs typeface="Arial"/>
                </a:rPr>
              </a:br>
              <a:r>
                <a:rPr lang="en-US" sz="1200" spc="6" dirty="0">
                  <a:solidFill>
                    <a:srgbClr val="000000"/>
                  </a:solidFill>
                  <a:latin typeface="Kaspersky Regular" panose="020B0604020202020204" charset="0"/>
                  <a:cs typeface="Arial"/>
                </a:rPr>
                <a:t>Managed Protection</a:t>
              </a:r>
            </a:p>
          </p:txBody>
        </p:sp>
      </p:grpSp>
      <p:sp>
        <p:nvSpPr>
          <p:cNvPr id="86" name="Прямоугольник 200"/>
          <p:cNvSpPr/>
          <p:nvPr/>
        </p:nvSpPr>
        <p:spPr>
          <a:xfrm>
            <a:off x="793155" y="1520108"/>
            <a:ext cx="2846371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ru-RU" dirty="0" smtClean="0">
                <a:solidFill>
                  <a:srgbClr val="000000"/>
                </a:solidFill>
                <a:latin typeface="Kaspersky Meduim" panose="020B0604020202020204" charset="0"/>
              </a:rPr>
              <a:t>Комплексная защита</a:t>
            </a:r>
          </a:p>
          <a:p>
            <a:pPr algn="ctr">
              <a:lnSpc>
                <a:spcPct val="125000"/>
              </a:lnSpc>
            </a:pPr>
            <a:r>
              <a:rPr lang="ru-RU" dirty="0">
                <a:solidFill>
                  <a:srgbClr val="000000"/>
                </a:solidFill>
                <a:latin typeface="Kaspersky Meduim" panose="020B0604020202020204" charset="0"/>
              </a:rPr>
              <a:t>п</a:t>
            </a:r>
            <a:r>
              <a:rPr lang="ru-RU" dirty="0" smtClean="0">
                <a:solidFill>
                  <a:srgbClr val="000000"/>
                </a:solidFill>
                <a:latin typeface="Kaspersky Meduim" panose="020B0604020202020204" charset="0"/>
              </a:rPr>
              <a:t>ромышленного</a:t>
            </a:r>
          </a:p>
          <a:p>
            <a:pPr algn="ctr">
              <a:lnSpc>
                <a:spcPct val="125000"/>
              </a:lnSpc>
            </a:pPr>
            <a:r>
              <a:rPr lang="ru-RU" dirty="0" smtClean="0">
                <a:solidFill>
                  <a:srgbClr val="000000"/>
                </a:solidFill>
                <a:latin typeface="Kaspersky Meduim" panose="020B0604020202020204" charset="0"/>
              </a:rPr>
              <a:t> сегмента</a:t>
            </a:r>
            <a:endParaRPr lang="en-US" sz="1600" dirty="0">
              <a:solidFill>
                <a:srgbClr val="000000"/>
              </a:solidFill>
              <a:latin typeface="Kaspersky Meduim" panose="020B0604020202020204" charset="0"/>
            </a:endParaRPr>
          </a:p>
        </p:txBody>
      </p:sp>
      <p:sp>
        <p:nvSpPr>
          <p:cNvPr id="88" name="Прямоугольник 200"/>
          <p:cNvSpPr/>
          <p:nvPr/>
        </p:nvSpPr>
        <p:spPr>
          <a:xfrm>
            <a:off x="4789475" y="1448481"/>
            <a:ext cx="2265928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ru-RU" dirty="0" smtClean="0">
                <a:solidFill>
                  <a:srgbClr val="000000"/>
                </a:solidFill>
                <a:latin typeface="Kaspersky Meduim" panose="020B0604020202020204" charset="0"/>
              </a:rPr>
              <a:t>Привычное</a:t>
            </a:r>
          </a:p>
          <a:p>
            <a:pPr algn="ctr">
              <a:lnSpc>
                <a:spcPct val="125000"/>
              </a:lnSpc>
            </a:pPr>
            <a:r>
              <a:rPr lang="ru-RU" dirty="0" smtClean="0">
                <a:solidFill>
                  <a:srgbClr val="000000"/>
                </a:solidFill>
                <a:latin typeface="Kaspersky Meduim" panose="020B0604020202020204" charset="0"/>
              </a:rPr>
              <a:t>централизованное управление</a:t>
            </a:r>
            <a:endParaRPr lang="en-US" sz="1600" dirty="0">
              <a:solidFill>
                <a:srgbClr val="000000"/>
              </a:solidFill>
              <a:latin typeface="Kaspersky Meduim" panose="020B0604020202020204" charset="0"/>
            </a:endParaRPr>
          </a:p>
        </p:txBody>
      </p:sp>
      <p:sp>
        <p:nvSpPr>
          <p:cNvPr id="90" name="Прямоугольник 200"/>
          <p:cNvSpPr/>
          <p:nvPr/>
        </p:nvSpPr>
        <p:spPr>
          <a:xfrm>
            <a:off x="8572564" y="1449776"/>
            <a:ext cx="2265928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ru-RU" dirty="0" smtClean="0">
                <a:solidFill>
                  <a:srgbClr val="000000"/>
                </a:solidFill>
                <a:latin typeface="Kaspersky Meduim" panose="020B0604020202020204" charset="0"/>
              </a:rPr>
              <a:t>Сервисы для максимальной защиты</a:t>
            </a:r>
          </a:p>
        </p:txBody>
      </p:sp>
      <p:grpSp>
        <p:nvGrpSpPr>
          <p:cNvPr id="94" name="Группа 16"/>
          <p:cNvGrpSpPr/>
          <p:nvPr/>
        </p:nvGrpSpPr>
        <p:grpSpPr>
          <a:xfrm>
            <a:off x="2353661" y="3278587"/>
            <a:ext cx="1162862" cy="990894"/>
            <a:chOff x="4184508" y="5020714"/>
            <a:chExt cx="1162862" cy="990894"/>
          </a:xfrm>
        </p:grpSpPr>
        <p:sp>
          <p:nvSpPr>
            <p:cNvPr id="95" name="object 4">
              <a:extLst>
                <a:ext uri="{FF2B5EF4-FFF2-40B4-BE49-F238E27FC236}">
                  <a16:creationId xmlns:a16="http://schemas.microsoft.com/office/drawing/2014/main" xmlns="" id="{B8E0C53C-4C45-D64B-A864-E335657D17DA}"/>
                </a:ext>
              </a:extLst>
            </p:cNvPr>
            <p:cNvSpPr txBox="1"/>
            <p:nvPr/>
          </p:nvSpPr>
          <p:spPr>
            <a:xfrm>
              <a:off x="4184508" y="5642276"/>
              <a:ext cx="1162862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 defTabSz="554492">
                <a:spcBef>
                  <a:spcPts val="800"/>
                </a:spcBef>
                <a:spcAft>
                  <a:spcPts val="800"/>
                </a:spcAft>
                <a:tabLst>
                  <a:tab pos="199848" algn="l"/>
                </a:tabLst>
                <a:defRPr/>
              </a:pPr>
              <a:r>
                <a:rPr lang="en-US" sz="1200" spc="6" dirty="0">
                  <a:solidFill>
                    <a:srgbClr val="000000"/>
                  </a:solidFill>
                  <a:latin typeface="Kaspersky Regular" panose="020B0604020202020204" charset="0"/>
                  <a:cs typeface="Arial"/>
                </a:rPr>
                <a:t>KICS</a:t>
              </a:r>
              <a:br>
                <a:rPr lang="en-US" sz="1200" spc="6" dirty="0">
                  <a:solidFill>
                    <a:srgbClr val="000000"/>
                  </a:solidFill>
                  <a:latin typeface="Kaspersky Regular" panose="020B0604020202020204" charset="0"/>
                  <a:cs typeface="Arial"/>
                </a:rPr>
              </a:br>
              <a:r>
                <a:rPr lang="en-US" sz="1200" spc="6" dirty="0">
                  <a:solidFill>
                    <a:srgbClr val="000000"/>
                  </a:solidFill>
                  <a:latin typeface="Kaspersky Regular" panose="020B0604020202020204" charset="0"/>
                  <a:cs typeface="Arial"/>
                </a:rPr>
                <a:t>for Nodes</a:t>
              </a:r>
            </a:p>
          </p:txBody>
        </p:sp>
        <p:pic>
          <p:nvPicPr>
            <p:cNvPr id="96" name="Рисунок 9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29386" y="5020714"/>
              <a:ext cx="547711" cy="472682"/>
            </a:xfrm>
            <a:prstGeom prst="rect">
              <a:avLst/>
            </a:prstGeom>
          </p:spPr>
        </p:pic>
      </p:grpSp>
      <p:sp>
        <p:nvSpPr>
          <p:cNvPr id="100" name="Шестиугольник 147">
            <a:extLst>
              <a:ext uri="{FF2B5EF4-FFF2-40B4-BE49-F238E27FC236}">
                <a16:creationId xmlns:a16="http://schemas.microsoft.com/office/drawing/2014/main" xmlns="" id="{295461DD-2D74-624D-B08F-D6F4BF6F46B0}"/>
              </a:ext>
            </a:extLst>
          </p:cNvPr>
          <p:cNvSpPr/>
          <p:nvPr/>
        </p:nvSpPr>
        <p:spPr>
          <a:xfrm rot="5400000">
            <a:off x="1888190" y="4602973"/>
            <a:ext cx="583406" cy="502935"/>
          </a:xfrm>
          <a:prstGeom prst="hexagon">
            <a:avLst>
              <a:gd name="adj" fmla="val 28961"/>
              <a:gd name="vf" fmla="val 115470"/>
            </a:avLst>
          </a:prstGeom>
          <a:solidFill>
            <a:schemeClr val="bg1"/>
          </a:solidFill>
          <a:ln w="28575">
            <a:solidFill>
              <a:srgbClr val="00A8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04" name="Рисунок 152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1">
                <a:tint val="45000"/>
                <a:satMod val="400000"/>
              </a:schemeClr>
            </a:duotone>
            <a:lum bright="-40000" contrast="-40000"/>
          </a:blip>
          <a:stretch>
            <a:fillRect/>
          </a:stretch>
        </p:blipFill>
        <p:spPr>
          <a:xfrm>
            <a:off x="2010581" y="4680078"/>
            <a:ext cx="351278" cy="329390"/>
          </a:xfrm>
          <a:prstGeom prst="rect">
            <a:avLst/>
          </a:prstGeom>
        </p:spPr>
      </p:pic>
      <p:sp>
        <p:nvSpPr>
          <p:cNvPr id="62" name="object 4">
            <a:extLst>
              <a:ext uri="{FF2B5EF4-FFF2-40B4-BE49-F238E27FC236}">
                <a16:creationId xmlns:a16="http://schemas.microsoft.com/office/drawing/2014/main" xmlns="" id="{B8E0C53C-4C45-D64B-A864-E335657D17DA}"/>
              </a:ext>
            </a:extLst>
          </p:cNvPr>
          <p:cNvSpPr txBox="1"/>
          <p:nvPr/>
        </p:nvSpPr>
        <p:spPr>
          <a:xfrm>
            <a:off x="1568409" y="5196509"/>
            <a:ext cx="124143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 defTabSz="554492">
              <a:spcBef>
                <a:spcPts val="800"/>
              </a:spcBef>
              <a:spcAft>
                <a:spcPts val="800"/>
              </a:spcAft>
              <a:tabLst>
                <a:tab pos="199848" algn="l"/>
              </a:tabLst>
              <a:defRPr/>
            </a:pPr>
            <a:r>
              <a:rPr lang="en-US" sz="1200" spc="6" dirty="0">
                <a:solidFill>
                  <a:srgbClr val="000000"/>
                </a:solidFill>
                <a:latin typeface="Kaspersky Regular" panose="020B0604020202020204" charset="0"/>
                <a:cs typeface="Arial"/>
              </a:rPr>
              <a:t>Machine Learning for Anomaly Detection</a:t>
            </a:r>
          </a:p>
        </p:txBody>
      </p:sp>
      <p:sp>
        <p:nvSpPr>
          <p:cNvPr id="61" name="Footer Placeholder 2"/>
          <p:cNvSpPr txBox="1">
            <a:spLocks/>
          </p:cNvSpPr>
          <p:nvPr/>
        </p:nvSpPr>
        <p:spPr>
          <a:xfrm>
            <a:off x="423333" y="6137687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 smtClean="0">
                <a:latin typeface="Kaspersky Regular" panose="020B0303050101040103" pitchFamily="34" charset="0"/>
              </a:rPr>
              <a:t>Kaspersky</a:t>
            </a:r>
            <a:r>
              <a:rPr lang="ru-RU" sz="1400" dirty="0" smtClean="0">
                <a:latin typeface="Kaspersky Regular" panose="020B0303050101040103" pitchFamily="34" charset="0"/>
              </a:rPr>
              <a:t> </a:t>
            </a:r>
            <a:r>
              <a:rPr lang="da-DK" sz="1400" dirty="0" smtClean="0">
                <a:latin typeface="Kaspersky Regular" panose="020B0604020202020204" charset="0"/>
              </a:rPr>
              <a:t>| </a:t>
            </a:r>
            <a:r>
              <a:rPr lang="en-US" sz="1400" dirty="0">
                <a:latin typeface="Kaspersky Regular" panose="020B0604020202020204" charset="0"/>
              </a:rPr>
              <a:t>KICS</a:t>
            </a:r>
            <a:endParaRPr lang="ru-RU" sz="1400" dirty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4697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C4B415-163D-4071-9568-821DA6406D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00" y="726675"/>
            <a:ext cx="2160000" cy="423360"/>
          </a:xfrm>
          <a:prstGeom prst="rect">
            <a:avLst/>
          </a:prstGeom>
        </p:spPr>
      </p:pic>
      <p:sp>
        <p:nvSpPr>
          <p:cNvPr id="10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36146" y="2637630"/>
            <a:ext cx="10440000" cy="861774"/>
          </a:xfrm>
        </p:spPr>
        <p:txBody>
          <a:bodyPr/>
          <a:lstStyle/>
          <a:p>
            <a:r>
              <a:rPr lang="ru-RU" sz="4800" dirty="0" smtClean="0"/>
              <a:t>Давайте взаимодействовать шире</a:t>
            </a:r>
            <a:endParaRPr lang="en-US" sz="4800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36146" y="5105904"/>
            <a:ext cx="10440000" cy="816536"/>
          </a:xfrm>
        </p:spPr>
        <p:txBody>
          <a:bodyPr/>
          <a:lstStyle/>
          <a:p>
            <a:r>
              <a:rPr lang="en-US" dirty="0" smtClean="0"/>
              <a:t>Ics.kaspersky.com</a:t>
            </a:r>
            <a:endParaRPr lang="en-US" dirty="0"/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836146" y="4110837"/>
            <a:ext cx="10440000" cy="1355322"/>
          </a:xfrm>
          <a:prstGeom prst="rect">
            <a:avLst/>
          </a:prstGeom>
        </p:spPr>
        <p:txBody>
          <a:bodyPr vert="horz" lIns="0" tIns="45720" rIns="91440" bIns="45720" rtlCol="0" anchor="b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>
                <a:solidFill>
                  <a:schemeClr val="bg1"/>
                </a:solidFill>
                <a:latin typeface="Kaspersky Meduim" panose="020B060402020202020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Kaspersky Meduim" panose="020B060402020202020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Kaspersky Meduim" panose="020B060402020202020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Kaspersky Meduim" panose="020B060402020202020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Петухов Алексей</a:t>
            </a:r>
          </a:p>
          <a:p>
            <a:r>
              <a:rPr lang="ru-RU" dirty="0" smtClean="0"/>
              <a:t>Руководитель направления кибербезопасности промышленных систем</a:t>
            </a:r>
            <a:endParaRPr lang="en-US" dirty="0" smtClean="0"/>
          </a:p>
          <a:p>
            <a:r>
              <a:rPr lang="en-US" dirty="0" smtClean="0"/>
              <a:t>Alexey.Petukhov@Kaspersky.com</a:t>
            </a:r>
          </a:p>
          <a:p>
            <a:r>
              <a:rPr lang="en-US" dirty="0" smtClean="0"/>
              <a:t>+7 963 686 07 83</a:t>
            </a:r>
            <a:endParaRPr lang="ru-RU" dirty="0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9" t="14523" r="22942" b="57553"/>
          <a:stretch/>
        </p:blipFill>
        <p:spPr>
          <a:xfrm>
            <a:off x="8788400" y="114300"/>
            <a:ext cx="35179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9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04" y="362964"/>
            <a:ext cx="10523336" cy="498475"/>
          </a:xfrm>
        </p:spPr>
        <p:txBody>
          <a:bodyPr vert="horz" lIns="0" tIns="0" rIns="0" bIns="0" rtlCol="0" anchor="ctr">
            <a:noAutofit/>
          </a:bodyPr>
          <a:lstStyle/>
          <a:p>
            <a:pPr algn="l">
              <a:buFont typeface="Arial" panose="020B0604020202020204" pitchFamily="34" charset="0"/>
            </a:pPr>
            <a:r>
              <a:rPr lang="ru-RU" sz="2800" b="1" dirty="0" smtClean="0">
                <a:latin typeface="Kaspersky Meduim" panose="020B0604020202020204" charset="0"/>
              </a:rPr>
              <a:t>Вызовы цифровой трансформации в части ИБ</a:t>
            </a:r>
            <a:endParaRPr lang="ru-RU" sz="2800" b="1" dirty="0">
              <a:latin typeface="Kaspersky Meduim" panose="020B060402020202020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D1E3F-96BE-4EC6-B772-60D92C1E53EA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12" name="Footer Placeholder 2"/>
          <p:cNvSpPr txBox="1">
            <a:spLocks/>
          </p:cNvSpPr>
          <p:nvPr/>
        </p:nvSpPr>
        <p:spPr>
          <a:xfrm>
            <a:off x="437804" y="6137687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>
                <a:latin typeface="Kaspersky Regular" panose="020B0303050101040103" pitchFamily="34" charset="0"/>
              </a:rPr>
              <a:t>Kaspersky</a:t>
            </a:r>
            <a:endParaRPr lang="ru-RU" sz="1400" dirty="0"/>
          </a:p>
        </p:txBody>
      </p:sp>
      <p:sp>
        <p:nvSpPr>
          <p:cNvPr id="10" name="Rectangle 9"/>
          <p:cNvSpPr/>
          <p:nvPr/>
        </p:nvSpPr>
        <p:spPr>
          <a:xfrm>
            <a:off x="490558" y="1348754"/>
            <a:ext cx="485516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/>
              <a:t>ПРОГРАММА ЦИФРОВИЗАЦИИ РУСГИДРО: </a:t>
            </a:r>
            <a:endParaRPr lang="ru-RU" b="1" cap="all" dirty="0" smtClean="0"/>
          </a:p>
          <a:p>
            <a:r>
              <a:rPr lang="ru-RU" b="1" cap="all" dirty="0" smtClean="0"/>
              <a:t>5 </a:t>
            </a:r>
            <a:r>
              <a:rPr lang="ru-RU" b="1" cap="all" dirty="0"/>
              <a:t>ВАЖНЫХ ПРОЕКТОВ</a:t>
            </a:r>
          </a:p>
          <a:p>
            <a:endParaRPr lang="ru-RU" dirty="0" smtClean="0"/>
          </a:p>
          <a:p>
            <a:r>
              <a:rPr lang="ru-RU" dirty="0" smtClean="0"/>
              <a:t>1</a:t>
            </a:r>
            <a:r>
              <a:rPr lang="ru-RU" dirty="0"/>
              <a:t>. Рациональное управление </a:t>
            </a:r>
          </a:p>
          <a:p>
            <a:endParaRPr lang="ru-RU" dirty="0"/>
          </a:p>
          <a:p>
            <a:r>
              <a:rPr lang="ru-RU" dirty="0"/>
              <a:t>2. Цифровой диспетчер </a:t>
            </a:r>
          </a:p>
          <a:p>
            <a:endParaRPr lang="ru-RU" dirty="0"/>
          </a:p>
          <a:p>
            <a:r>
              <a:rPr lang="ru-RU" dirty="0"/>
              <a:t>3. Дистанционно, быстро и безопасно </a:t>
            </a:r>
          </a:p>
          <a:p>
            <a:endParaRPr lang="ru-RU" dirty="0"/>
          </a:p>
          <a:p>
            <a:r>
              <a:rPr lang="ru-RU" dirty="0" smtClean="0"/>
              <a:t>4</a:t>
            </a:r>
            <a:r>
              <a:rPr lang="ru-RU" dirty="0"/>
              <a:t>. Информационный контейнер </a:t>
            </a:r>
          </a:p>
          <a:p>
            <a:endParaRPr lang="ru-RU" dirty="0"/>
          </a:p>
          <a:p>
            <a:r>
              <a:rPr lang="ru-RU" dirty="0"/>
              <a:t>5. Цифровой двойник </a:t>
            </a:r>
          </a:p>
        </p:txBody>
      </p:sp>
      <p:sp>
        <p:nvSpPr>
          <p:cNvPr id="6" name="Rectangle 5"/>
          <p:cNvSpPr/>
          <p:nvPr/>
        </p:nvSpPr>
        <p:spPr>
          <a:xfrm>
            <a:off x="437804" y="5842421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solidFill>
                  <a:srgbClr val="00B0F0"/>
                </a:solidFill>
              </a:rPr>
              <a:t>http://www.up-pro.ru/library/information_systems/production/cyfra-rushydro.html</a:t>
            </a:r>
            <a:endParaRPr lang="ru-RU" sz="900" dirty="0">
              <a:solidFill>
                <a:srgbClr val="00B0F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99472" y="1955670"/>
            <a:ext cx="60078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ru-RU" sz="2000" dirty="0"/>
              <a:t>Стремление к единым цифровым стандартам</a:t>
            </a:r>
          </a:p>
          <a:p>
            <a:pPr>
              <a:lnSpc>
                <a:spcPct val="125000"/>
              </a:lnSpc>
            </a:pPr>
            <a:r>
              <a:rPr lang="ru-RU" sz="2000" dirty="0"/>
              <a:t>Активное использование сетей, облаков, </a:t>
            </a:r>
            <a:r>
              <a:rPr lang="ru-RU" sz="2000" dirty="0" smtClean="0"/>
              <a:t>интернета</a:t>
            </a:r>
            <a:endParaRPr lang="ru-RU" sz="2000" dirty="0"/>
          </a:p>
          <a:p>
            <a:pPr>
              <a:lnSpc>
                <a:spcPct val="125000"/>
              </a:lnSpc>
            </a:pPr>
            <a:r>
              <a:rPr lang="ru-RU" sz="2000" dirty="0"/>
              <a:t>Удаленное обслуживание и поддержка</a:t>
            </a:r>
          </a:p>
          <a:p>
            <a:pPr>
              <a:lnSpc>
                <a:spcPct val="125000"/>
              </a:lnSpc>
            </a:pPr>
            <a:endParaRPr lang="ru-RU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5657804" y="1278835"/>
            <a:ext cx="3216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ru-RU" sz="2400" b="1" dirty="0">
                <a:solidFill>
                  <a:srgbClr val="FF0000"/>
                </a:solidFill>
                <a:latin typeface="Kaspersky Regular" panose="020B0604020202020204" charset="0"/>
                <a:cs typeface="Kaspersky Regular" panose="020B0604020202020204" charset="0"/>
              </a:rPr>
              <a:t>Вызовы ИБ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80784" y="3495714"/>
            <a:ext cx="2922598" cy="42473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buFont typeface="Arial" panose="020B0604020202020204" pitchFamily="34" charset="0"/>
              <a:buNone/>
              <a:defRPr sz="2400" b="1" baseline="0">
                <a:solidFill>
                  <a:srgbClr val="00C0A8"/>
                </a:solidFill>
                <a:latin typeface="Kaspersky Meduim" panose="020B0604020202020204" charset="0"/>
                <a:ea typeface="+mj-ea"/>
                <a:cs typeface="Segoe UI" panose="020B0502040204020203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Kaspersky Meduim" panose="020B0604020202020204" charset="0"/>
                <a:cs typeface="Arial" panose="020B0604020202020204" pitchFamily="34" charset="0"/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Kaspersky Meduim" panose="020B0604020202020204" charset="0"/>
                <a:cs typeface="Arial" panose="020B0604020202020204" pitchFamily="34" charset="0"/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Kaspersky Meduim" panose="020B0604020202020204" charset="0"/>
                <a:cs typeface="Arial" panose="020B0604020202020204" pitchFamily="34" charset="0"/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+mj-lt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Возможности ИБ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699472" y="4155784"/>
            <a:ext cx="66211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ru-RU" sz="2000" dirty="0"/>
              <a:t>Минимизация простоев связанных с ИТ/ОТ инцидентами</a:t>
            </a:r>
          </a:p>
          <a:p>
            <a:pPr>
              <a:lnSpc>
                <a:spcPct val="125000"/>
              </a:lnSpc>
            </a:pPr>
            <a:endParaRPr lang="ru-RU" sz="2000" dirty="0" smtClean="0"/>
          </a:p>
          <a:p>
            <a:pPr>
              <a:lnSpc>
                <a:spcPct val="125000"/>
              </a:lnSpc>
            </a:pPr>
            <a:r>
              <a:rPr lang="ru-RU" sz="2000" dirty="0" smtClean="0"/>
              <a:t>Предоставление </a:t>
            </a:r>
            <a:r>
              <a:rPr lang="ru-RU" sz="2000" dirty="0"/>
              <a:t>большего объёма данных для принятия управляющих решений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345723" y="1278835"/>
            <a:ext cx="0" cy="50543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1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6" grpId="0"/>
      <p:bldP spid="17" grpId="0"/>
      <p:bldP spid="1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406" y="535326"/>
            <a:ext cx="7333594" cy="5269741"/>
          </a:xfrm>
          <a:prstGeom prst="rect">
            <a:avLst/>
          </a:prstGeom>
        </p:spPr>
      </p:pic>
      <p:sp>
        <p:nvSpPr>
          <p:cNvPr id="8" name="Title 4"/>
          <p:cNvSpPr txBox="1">
            <a:spLocks/>
          </p:cNvSpPr>
          <p:nvPr/>
        </p:nvSpPr>
        <p:spPr>
          <a:xfrm>
            <a:off x="423333" y="232231"/>
            <a:ext cx="11545147" cy="6734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800" b="1" baseline="0">
                <a:latin typeface="Kaspersky Meduim" panose="020B0604020202020204" charset="0"/>
                <a:ea typeface="+mj-ea"/>
                <a:cs typeface="Segoe UI" panose="020B0502040204020203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Kaspersky Meduim" panose="020B0604020202020204" charset="0"/>
                <a:cs typeface="Arial" panose="020B0604020202020204" pitchFamily="34" charset="0"/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Kaspersky Meduim" panose="020B0604020202020204" charset="0"/>
                <a:cs typeface="Arial" panose="020B0604020202020204" pitchFamily="34" charset="0"/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Kaspersky Meduim" panose="020B0604020202020204" charset="0"/>
                <a:cs typeface="Arial" panose="020B0604020202020204" pitchFamily="34" charset="0"/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+mj-lt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 smtClean="0"/>
              <a:t>Требования и стандарты</a:t>
            </a:r>
            <a:endParaRPr lang="ru-RU" dirty="0"/>
          </a:p>
        </p:txBody>
      </p:sp>
      <p:pic>
        <p:nvPicPr>
          <p:cNvPr id="7" name="Picture 2" descr="Image result for ISO IE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89" b="52828"/>
          <a:stretch/>
        </p:blipFill>
        <p:spPr bwMode="auto">
          <a:xfrm>
            <a:off x="6915328" y="5811143"/>
            <a:ext cx="2056631" cy="7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14" y="915447"/>
            <a:ext cx="3355873" cy="323317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060501" y="4170884"/>
            <a:ext cx="1160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/>
              <a:t>187 ФЗ</a:t>
            </a:r>
            <a:endParaRPr lang="ru-RU" sz="2400" b="1" dirty="0"/>
          </a:p>
          <a:p>
            <a:pPr>
              <a:lnSpc>
                <a:spcPct val="150000"/>
              </a:lnSpc>
            </a:pPr>
            <a:endParaRPr lang="ru-RU" sz="2400" b="1" dirty="0"/>
          </a:p>
        </p:txBody>
      </p:sp>
      <p:pic>
        <p:nvPicPr>
          <p:cNvPr id="18" name="Picture 4" descr="Image result for IT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696" y="5702265"/>
            <a:ext cx="775440" cy="87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Image result for IE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3" y="5954935"/>
            <a:ext cx="1770685" cy="5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Image result for ISO IE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2" t="45395"/>
          <a:stretch/>
        </p:blipFill>
        <p:spPr bwMode="auto">
          <a:xfrm>
            <a:off x="5087006" y="5729744"/>
            <a:ext cx="1980538" cy="81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56401" y="4736651"/>
            <a:ext cx="4568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/>
              <a:t>«О безопасности КИИ РФ»</a:t>
            </a:r>
            <a:endParaRPr lang="ru-RU" sz="2400" b="1" dirty="0"/>
          </a:p>
          <a:p>
            <a:pPr algn="ctr">
              <a:lnSpc>
                <a:spcPct val="150000"/>
              </a:lnSpc>
            </a:pPr>
            <a:endParaRPr lang="ru-RU" sz="2400" b="1" dirty="0"/>
          </a:p>
        </p:txBody>
      </p:sp>
      <p:sp>
        <p:nvSpPr>
          <p:cNvPr id="12" name="Footer Placeholder 2"/>
          <p:cNvSpPr txBox="1">
            <a:spLocks/>
          </p:cNvSpPr>
          <p:nvPr/>
        </p:nvSpPr>
        <p:spPr>
          <a:xfrm>
            <a:off x="423333" y="6137687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 smtClean="0">
                <a:latin typeface="Kaspersky Regular" panose="020B0303050101040103" pitchFamily="34" charset="0"/>
              </a:rPr>
              <a:t>Kaspersky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1648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Oval 3"/>
          <p:cNvSpPr/>
          <p:nvPr/>
        </p:nvSpPr>
        <p:spPr>
          <a:xfrm>
            <a:off x="4074159" y="4942243"/>
            <a:ext cx="3548532" cy="3548532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7" name="Oval 4"/>
          <p:cNvSpPr/>
          <p:nvPr/>
        </p:nvSpPr>
        <p:spPr>
          <a:xfrm>
            <a:off x="3679823" y="4551654"/>
            <a:ext cx="4338119" cy="4338119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8" name="Oval 5"/>
          <p:cNvSpPr/>
          <p:nvPr/>
        </p:nvSpPr>
        <p:spPr>
          <a:xfrm>
            <a:off x="3263107" y="4131191"/>
            <a:ext cx="5170637" cy="5170637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9" name="Oval 6"/>
          <p:cNvSpPr/>
          <p:nvPr/>
        </p:nvSpPr>
        <p:spPr>
          <a:xfrm>
            <a:off x="2849331" y="3719912"/>
            <a:ext cx="5998191" cy="5998191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0" name="Прямоугольник 74"/>
          <p:cNvSpPr/>
          <p:nvPr/>
        </p:nvSpPr>
        <p:spPr>
          <a:xfrm>
            <a:off x="561483" y="2940386"/>
            <a:ext cx="3118339" cy="46166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0" dirty="0" smtClean="0">
                <a:solidFill>
                  <a:srgbClr val="ED1D24"/>
                </a:solidFill>
              </a:rPr>
              <a:t>Нелегитимные</a:t>
            </a:r>
            <a:r>
              <a:rPr lang="ru-RU" sz="1200" kern="0" dirty="0" smtClean="0">
                <a:solidFill>
                  <a:srgbClr val="ED1D24"/>
                </a:solidFill>
              </a:rPr>
              <a:t> </a:t>
            </a:r>
            <a:r>
              <a:rPr lang="ru-RU" sz="1200" kern="0" noProof="0" dirty="0" smtClean="0">
                <a:solidFill>
                  <a:srgbClr val="ED1D24"/>
                </a:solidFill>
              </a:rPr>
              <a:t>Приложения, </a:t>
            </a:r>
            <a:endParaRPr lang="en-US" sz="1200" kern="0" noProof="0" dirty="0" smtClean="0">
              <a:solidFill>
                <a:srgbClr val="ED1D24"/>
              </a:solidFill>
            </a:endParaRPr>
          </a:p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dirty="0" smtClean="0">
                <a:ln>
                  <a:noFill/>
                </a:ln>
                <a:solidFill>
                  <a:srgbClr val="ED1D24"/>
                </a:solidFill>
                <a:effectLst/>
                <a:uLnTx/>
                <a:uFillTx/>
              </a:rPr>
              <a:t>Драйверы</a:t>
            </a:r>
            <a:r>
              <a:rPr lang="en-US" sz="1200" kern="0" dirty="0" smtClean="0">
                <a:solidFill>
                  <a:srgbClr val="ED1D24"/>
                </a:solidFill>
              </a:rPr>
              <a:t>, </a:t>
            </a:r>
            <a:r>
              <a:rPr lang="ru-RU" sz="1200" kern="0" baseline="0" noProof="0" dirty="0" smtClean="0">
                <a:solidFill>
                  <a:srgbClr val="ED1D24"/>
                </a:solidFill>
              </a:rPr>
              <a:t>Библиотеки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rgbClr val="ED1D24"/>
              </a:solidFill>
              <a:effectLst/>
              <a:uLnTx/>
              <a:uFillTx/>
            </a:endParaRPr>
          </a:p>
        </p:txBody>
      </p:sp>
      <p:sp>
        <p:nvSpPr>
          <p:cNvPr id="181" name="Прямоугольник 78"/>
          <p:cNvSpPr/>
          <p:nvPr/>
        </p:nvSpPr>
        <p:spPr>
          <a:xfrm>
            <a:off x="3933316" y="4107077"/>
            <a:ext cx="351496" cy="351496"/>
          </a:xfrm>
          <a:prstGeom prst="rect">
            <a:avLst/>
          </a:prstGeom>
          <a:blipFill dpi="0" rotWithShape="1">
            <a:blip r:embed="rId3">
              <a:alphaModFix amt="28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2" name="Овал 80"/>
          <p:cNvSpPr/>
          <p:nvPr/>
        </p:nvSpPr>
        <p:spPr>
          <a:xfrm>
            <a:off x="4081504" y="4255265"/>
            <a:ext cx="55120" cy="55120"/>
          </a:xfrm>
          <a:prstGeom prst="ellipse">
            <a:avLst/>
          </a:prstGeom>
          <a:solidFill>
            <a:srgbClr val="ED1D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3" name="Прямоугольник 74"/>
          <p:cNvSpPr/>
          <p:nvPr/>
        </p:nvSpPr>
        <p:spPr>
          <a:xfrm>
            <a:off x="540547" y="4215566"/>
            <a:ext cx="3292218" cy="46166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0" noProof="0" dirty="0" smtClean="0">
                <a:solidFill>
                  <a:srgbClr val="ED1D24"/>
                </a:solidFill>
              </a:rPr>
              <a:t>Нелегитимные</a:t>
            </a:r>
            <a:endParaRPr lang="en-US" sz="1200" kern="0" noProof="0" dirty="0" smtClean="0">
              <a:solidFill>
                <a:srgbClr val="ED1D24"/>
              </a:solidFill>
            </a:endParaRPr>
          </a:p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0" noProof="0" dirty="0" smtClean="0">
                <a:solidFill>
                  <a:srgbClr val="ED1D24"/>
                </a:solidFill>
              </a:rPr>
              <a:t> </a:t>
            </a:r>
            <a:r>
              <a:rPr lang="en-US" sz="1200" b="1" kern="0" noProof="0" dirty="0" smtClean="0">
                <a:solidFill>
                  <a:srgbClr val="ED1D24"/>
                </a:solidFill>
              </a:rPr>
              <a:t>USB</a:t>
            </a:r>
            <a:r>
              <a:rPr lang="en-US" sz="1200" kern="0" noProof="0" dirty="0" smtClean="0">
                <a:solidFill>
                  <a:srgbClr val="ED1D24"/>
                </a:solidFill>
              </a:rPr>
              <a:t>    </a:t>
            </a:r>
            <a:r>
              <a:rPr lang="ru-RU" sz="1200" kern="0" noProof="0" dirty="0" smtClean="0">
                <a:solidFill>
                  <a:srgbClr val="ED1D24"/>
                </a:solidFill>
              </a:rPr>
              <a:t>устройства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rgbClr val="ED1D24"/>
              </a:solidFill>
              <a:effectLst/>
              <a:uLnTx/>
              <a:uFillTx/>
            </a:endParaRPr>
          </a:p>
        </p:txBody>
      </p:sp>
      <p:sp>
        <p:nvSpPr>
          <p:cNvPr id="184" name="Прямоугольник 78"/>
          <p:cNvSpPr/>
          <p:nvPr/>
        </p:nvSpPr>
        <p:spPr>
          <a:xfrm>
            <a:off x="3980158" y="4609444"/>
            <a:ext cx="351496" cy="351496"/>
          </a:xfrm>
          <a:prstGeom prst="rect">
            <a:avLst/>
          </a:prstGeom>
          <a:blipFill dpi="0" rotWithShape="1">
            <a:blip r:embed="rId3">
              <a:alphaModFix amt="28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5" name="Овал 80"/>
          <p:cNvSpPr/>
          <p:nvPr/>
        </p:nvSpPr>
        <p:spPr>
          <a:xfrm>
            <a:off x="4128346" y="4757632"/>
            <a:ext cx="55120" cy="55120"/>
          </a:xfrm>
          <a:prstGeom prst="ellipse">
            <a:avLst/>
          </a:prstGeom>
          <a:solidFill>
            <a:srgbClr val="ED1D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6" name="Прямоугольник 74"/>
          <p:cNvSpPr/>
          <p:nvPr/>
        </p:nvSpPr>
        <p:spPr>
          <a:xfrm>
            <a:off x="561482" y="4954681"/>
            <a:ext cx="1660593" cy="46166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0" noProof="0" dirty="0" smtClean="0">
                <a:solidFill>
                  <a:srgbClr val="ED1D24"/>
                </a:solidFill>
              </a:rPr>
              <a:t>Изменение</a:t>
            </a:r>
            <a:r>
              <a:rPr lang="ru-RU" sz="1200" kern="0" noProof="0" dirty="0" smtClean="0">
                <a:solidFill>
                  <a:srgbClr val="ED1D24"/>
                </a:solidFill>
              </a:rPr>
              <a:t> критически важных </a:t>
            </a:r>
            <a:r>
              <a:rPr lang="ru-RU" sz="1200" b="1" kern="0" noProof="0" dirty="0" smtClean="0">
                <a:solidFill>
                  <a:srgbClr val="ED1D24"/>
                </a:solidFill>
              </a:rPr>
              <a:t>файлов</a:t>
            </a:r>
            <a:endPara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srgbClr val="ED1D24"/>
              </a:solidFill>
              <a:effectLst/>
              <a:uLnTx/>
              <a:uFillTx/>
            </a:endParaRPr>
          </a:p>
        </p:txBody>
      </p:sp>
      <p:sp>
        <p:nvSpPr>
          <p:cNvPr id="187" name="Прямоугольник 78"/>
          <p:cNvSpPr/>
          <p:nvPr/>
        </p:nvSpPr>
        <p:spPr>
          <a:xfrm>
            <a:off x="4113075" y="5720678"/>
            <a:ext cx="351496" cy="351496"/>
          </a:xfrm>
          <a:prstGeom prst="rect">
            <a:avLst/>
          </a:prstGeom>
          <a:blipFill dpi="0" rotWithShape="1">
            <a:blip r:embed="rId3">
              <a:alphaModFix amt="28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8" name="Овал 80"/>
          <p:cNvSpPr/>
          <p:nvPr/>
        </p:nvSpPr>
        <p:spPr>
          <a:xfrm>
            <a:off x="4261263" y="5868866"/>
            <a:ext cx="55120" cy="55120"/>
          </a:xfrm>
          <a:prstGeom prst="ellipse">
            <a:avLst/>
          </a:prstGeom>
          <a:solidFill>
            <a:srgbClr val="ED1D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9" name="Прямоугольник 74"/>
          <p:cNvSpPr/>
          <p:nvPr/>
        </p:nvSpPr>
        <p:spPr>
          <a:xfrm>
            <a:off x="550216" y="3738336"/>
            <a:ext cx="1938582" cy="276999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0" noProof="0" dirty="0" smtClean="0">
                <a:solidFill>
                  <a:srgbClr val="ED1D24"/>
                </a:solidFill>
              </a:rPr>
              <a:t>Вредоносное ПО</a:t>
            </a:r>
            <a:endPara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srgbClr val="ED1D24"/>
              </a:solidFill>
              <a:effectLst/>
              <a:uLnTx/>
              <a:uFillTx/>
            </a:endParaRPr>
          </a:p>
        </p:txBody>
      </p:sp>
      <p:sp>
        <p:nvSpPr>
          <p:cNvPr id="190" name="Прямоугольник 78"/>
          <p:cNvSpPr/>
          <p:nvPr/>
        </p:nvSpPr>
        <p:spPr>
          <a:xfrm>
            <a:off x="4032653" y="5152707"/>
            <a:ext cx="351496" cy="351496"/>
          </a:xfrm>
          <a:prstGeom prst="rect">
            <a:avLst/>
          </a:prstGeom>
          <a:blipFill dpi="0" rotWithShape="1">
            <a:blip r:embed="rId3">
              <a:alphaModFix amt="28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1" name="Овал 80"/>
          <p:cNvSpPr/>
          <p:nvPr/>
        </p:nvSpPr>
        <p:spPr>
          <a:xfrm>
            <a:off x="4180841" y="5300895"/>
            <a:ext cx="55120" cy="55120"/>
          </a:xfrm>
          <a:prstGeom prst="ellipse">
            <a:avLst/>
          </a:prstGeom>
          <a:solidFill>
            <a:srgbClr val="ED1D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2" name="AutoShape 3"/>
          <p:cNvSpPr>
            <a:spLocks noChangeAspect="1" noChangeArrowheads="1" noTextEdit="1"/>
          </p:cNvSpPr>
          <p:nvPr/>
        </p:nvSpPr>
        <p:spPr bwMode="auto">
          <a:xfrm>
            <a:off x="5308756" y="3214149"/>
            <a:ext cx="781190" cy="89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ru-RU">
              <a:solidFill>
                <a:prstClr val="black"/>
              </a:solidFill>
            </a:endParaRPr>
          </a:p>
        </p:txBody>
      </p:sp>
      <p:sp>
        <p:nvSpPr>
          <p:cNvPr id="193" name="Прямоугольник 29"/>
          <p:cNvSpPr/>
          <p:nvPr/>
        </p:nvSpPr>
        <p:spPr>
          <a:xfrm>
            <a:off x="6555796" y="5109292"/>
            <a:ext cx="650820" cy="253916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algn="ctr" defTabSz="685800"/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</a:rPr>
              <a:t>Перефирия</a:t>
            </a:r>
            <a:endParaRPr lang="ru-RU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4" name="Прямоугольник 31"/>
          <p:cNvSpPr/>
          <p:nvPr/>
        </p:nvSpPr>
        <p:spPr>
          <a:xfrm>
            <a:off x="5173889" y="5109292"/>
            <a:ext cx="682879" cy="415498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algn="ctr" defTabSz="685800"/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</a:rPr>
              <a:t>Драйверы</a:t>
            </a:r>
          </a:p>
          <a:p>
            <a:pPr algn="ctr" defTabSz="685800"/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</a:rPr>
              <a:t>Библиотеки</a:t>
            </a:r>
            <a:endParaRPr lang="ru-RU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5" name="Прямоугольник 32"/>
          <p:cNvSpPr/>
          <p:nvPr/>
        </p:nvSpPr>
        <p:spPr>
          <a:xfrm>
            <a:off x="4467108" y="5109292"/>
            <a:ext cx="734175" cy="253916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algn="ctr" defTabSz="685800"/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</a:rPr>
              <a:t>Приложения</a:t>
            </a:r>
            <a:endParaRPr lang="ru-RU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96" name="Прямая соединительная линия 56"/>
          <p:cNvCxnSpPr>
            <a:stCxn id="193" idx="0"/>
            <a:endCxn id="198" idx="2"/>
          </p:cNvCxnSpPr>
          <p:nvPr/>
        </p:nvCxnSpPr>
        <p:spPr>
          <a:xfrm rot="16200000" flipV="1">
            <a:off x="5849624" y="4077710"/>
            <a:ext cx="1142569" cy="920596"/>
          </a:xfrm>
          <a:prstGeom prst="bentConnector3">
            <a:avLst>
              <a:gd name="adj1" fmla="val 50000"/>
            </a:avLst>
          </a:prstGeom>
          <a:ln w="19050">
            <a:solidFill>
              <a:srgbClr val="00A88E"/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7" name="Группа 57"/>
          <p:cNvGrpSpPr/>
          <p:nvPr/>
        </p:nvGrpSpPr>
        <p:grpSpPr>
          <a:xfrm>
            <a:off x="5752981" y="3904810"/>
            <a:ext cx="230349" cy="61913"/>
            <a:chOff x="5896470" y="2703923"/>
            <a:chExt cx="307132" cy="82550"/>
          </a:xfrm>
        </p:grpSpPr>
        <p:sp>
          <p:nvSpPr>
            <p:cNvPr id="198" name="Прямоугольник 53"/>
            <p:cNvSpPr/>
            <p:nvPr/>
          </p:nvSpPr>
          <p:spPr>
            <a:xfrm>
              <a:off x="6143015" y="2703923"/>
              <a:ext cx="60587" cy="82550"/>
            </a:xfrm>
            <a:prstGeom prst="rect">
              <a:avLst/>
            </a:prstGeom>
            <a:solidFill>
              <a:schemeClr val="accent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99" name="Прямоугольник 54"/>
            <p:cNvSpPr/>
            <p:nvPr/>
          </p:nvSpPr>
          <p:spPr>
            <a:xfrm>
              <a:off x="6060834" y="2703923"/>
              <a:ext cx="60587" cy="82550"/>
            </a:xfrm>
            <a:prstGeom prst="rect">
              <a:avLst/>
            </a:prstGeom>
            <a:solidFill>
              <a:schemeClr val="accent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0" name="Прямоугольник 55"/>
            <p:cNvSpPr/>
            <p:nvPr/>
          </p:nvSpPr>
          <p:spPr>
            <a:xfrm>
              <a:off x="5978652" y="2703923"/>
              <a:ext cx="60587" cy="82550"/>
            </a:xfrm>
            <a:prstGeom prst="rect">
              <a:avLst/>
            </a:prstGeom>
            <a:solidFill>
              <a:schemeClr val="accent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1" name="Прямоугольник 56"/>
            <p:cNvSpPr/>
            <p:nvPr/>
          </p:nvSpPr>
          <p:spPr>
            <a:xfrm>
              <a:off x="5896470" y="2703923"/>
              <a:ext cx="60587" cy="82550"/>
            </a:xfrm>
            <a:prstGeom prst="rect">
              <a:avLst/>
            </a:prstGeom>
            <a:solidFill>
              <a:schemeClr val="accent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>
                <a:solidFill>
                  <a:prstClr val="white"/>
                </a:solidFill>
              </a:endParaRPr>
            </a:p>
          </p:txBody>
        </p:sp>
      </p:grpSp>
      <p:cxnSp>
        <p:nvCxnSpPr>
          <p:cNvPr id="202" name="Прямая соединительная линия 56"/>
          <p:cNvCxnSpPr>
            <a:stCxn id="195" idx="0"/>
          </p:cNvCxnSpPr>
          <p:nvPr/>
        </p:nvCxnSpPr>
        <p:spPr>
          <a:xfrm rot="5400000" flipH="1" flipV="1">
            <a:off x="4733682" y="4067272"/>
            <a:ext cx="1142535" cy="941506"/>
          </a:xfrm>
          <a:prstGeom prst="bentConnector3">
            <a:avLst>
              <a:gd name="adj1" fmla="val 50000"/>
            </a:avLst>
          </a:prstGeom>
          <a:ln w="19050">
            <a:solidFill>
              <a:srgbClr val="00A88E"/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Прямая соединительная линия 56"/>
          <p:cNvCxnSpPr>
            <a:endCxn id="199" idx="2"/>
          </p:cNvCxnSpPr>
          <p:nvPr/>
        </p:nvCxnSpPr>
        <p:spPr>
          <a:xfrm rot="16200000" flipV="1">
            <a:off x="5431652" y="4434046"/>
            <a:ext cx="1142569" cy="207923"/>
          </a:xfrm>
          <a:prstGeom prst="bentConnector3">
            <a:avLst>
              <a:gd name="adj1" fmla="val 50000"/>
            </a:avLst>
          </a:prstGeom>
          <a:ln w="19050">
            <a:solidFill>
              <a:srgbClr val="00A88E"/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Прямая соединительная линия 56"/>
          <p:cNvCxnSpPr>
            <a:stCxn id="194" idx="0"/>
            <a:endCxn id="200" idx="2"/>
          </p:cNvCxnSpPr>
          <p:nvPr/>
        </p:nvCxnSpPr>
        <p:spPr>
          <a:xfrm rot="5400000" flipH="1" flipV="1">
            <a:off x="5105049" y="4377004"/>
            <a:ext cx="1142569" cy="322009"/>
          </a:xfrm>
          <a:prstGeom prst="bentConnector3">
            <a:avLst>
              <a:gd name="adj1" fmla="val 50000"/>
            </a:avLst>
          </a:prstGeom>
          <a:ln w="19050">
            <a:solidFill>
              <a:srgbClr val="00A88E"/>
            </a:solidFill>
            <a:headEnd type="arrow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" name="Группа 81"/>
          <p:cNvGrpSpPr/>
          <p:nvPr/>
        </p:nvGrpSpPr>
        <p:grpSpPr>
          <a:xfrm>
            <a:off x="5109928" y="2879184"/>
            <a:ext cx="1527169" cy="1527170"/>
            <a:chOff x="4176631" y="4416524"/>
            <a:chExt cx="2036226" cy="2036226"/>
          </a:xfrm>
        </p:grpSpPr>
        <p:sp>
          <p:nvSpPr>
            <p:cNvPr id="206" name="Прямоугольник 82"/>
            <p:cNvSpPr/>
            <p:nvPr/>
          </p:nvSpPr>
          <p:spPr>
            <a:xfrm>
              <a:off x="4176631" y="4416524"/>
              <a:ext cx="2036226" cy="2036226"/>
            </a:xfrm>
            <a:prstGeom prst="rect">
              <a:avLst/>
            </a:prstGeom>
            <a:blipFill dpi="0" rotWithShape="1">
              <a:blip r:embed="rId5">
                <a:alphaModFix amt="5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7" name="Шестиугольник 83"/>
            <p:cNvSpPr/>
            <p:nvPr/>
          </p:nvSpPr>
          <p:spPr>
            <a:xfrm rot="5400000">
              <a:off x="4617237" y="4935057"/>
              <a:ext cx="1150108" cy="991471"/>
            </a:xfrm>
            <a:prstGeom prst="hexagon">
              <a:avLst>
                <a:gd name="adj" fmla="val 28961"/>
                <a:gd name="vf" fmla="val 115470"/>
              </a:avLst>
            </a:prstGeom>
            <a:solidFill>
              <a:schemeClr val="tx1"/>
            </a:solidFill>
            <a:ln w="38100">
              <a:solidFill>
                <a:srgbClr val="00A8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208" name="Группа 10"/>
          <p:cNvGrpSpPr/>
          <p:nvPr/>
        </p:nvGrpSpPr>
        <p:grpSpPr>
          <a:xfrm>
            <a:off x="7621771" y="3020975"/>
            <a:ext cx="3965511" cy="1414391"/>
            <a:chOff x="8984417" y="1832859"/>
            <a:chExt cx="5287358" cy="1885858"/>
          </a:xfrm>
        </p:grpSpPr>
        <p:sp>
          <p:nvSpPr>
            <p:cNvPr id="209" name="Прямоугольник 33"/>
            <p:cNvSpPr/>
            <p:nvPr/>
          </p:nvSpPr>
          <p:spPr>
            <a:xfrm>
              <a:off x="10874450" y="1832859"/>
              <a:ext cx="3397325" cy="369333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algn="ctr" defTabSz="685800"/>
              <a:r>
                <a:rPr lang="en-US" sz="1200" b="1" dirty="0" smtClean="0">
                  <a:solidFill>
                    <a:srgbClr val="00A88E"/>
                  </a:solidFill>
                </a:rPr>
                <a:t>Whitelist </a:t>
              </a:r>
              <a:r>
                <a:rPr lang="ru-RU" sz="1200" b="1" dirty="0" smtClean="0">
                  <a:solidFill>
                    <a:srgbClr val="00A88E"/>
                  </a:solidFill>
                </a:rPr>
                <a:t>исполняемых файлов</a:t>
              </a:r>
              <a:endParaRPr lang="ru-RU" sz="1200" b="1" dirty="0">
                <a:solidFill>
                  <a:srgbClr val="00A88E"/>
                </a:solidFill>
              </a:endParaRPr>
            </a:p>
          </p:txBody>
        </p:sp>
        <p:grpSp>
          <p:nvGrpSpPr>
            <p:cNvPr id="210" name="Группа 3"/>
            <p:cNvGrpSpPr/>
            <p:nvPr/>
          </p:nvGrpSpPr>
          <p:grpSpPr>
            <a:xfrm>
              <a:off x="8984417" y="3499297"/>
              <a:ext cx="215000" cy="219420"/>
              <a:chOff x="9039186" y="3380243"/>
              <a:chExt cx="215000" cy="219420"/>
            </a:xfrm>
          </p:grpSpPr>
          <p:sp>
            <p:nvSpPr>
              <p:cNvPr id="211" name="Овал 40"/>
              <p:cNvSpPr/>
              <p:nvPr/>
            </p:nvSpPr>
            <p:spPr>
              <a:xfrm>
                <a:off x="9047089" y="3390356"/>
                <a:ext cx="199194" cy="199194"/>
              </a:xfrm>
              <a:prstGeom prst="ellipse">
                <a:avLst/>
              </a:prstGeom>
              <a:solidFill>
                <a:schemeClr val="tx2">
                  <a:alpha val="5000"/>
                </a:schemeClr>
              </a:solidFill>
              <a:ln>
                <a:noFill/>
              </a:ln>
              <a:effectLst>
                <a:glow rad="342900">
                  <a:srgbClr val="000000">
                    <a:alpha val="77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ru-RU" b="1">
                  <a:solidFill>
                    <a:srgbClr val="00A88E"/>
                  </a:solidFill>
                </a:endParaRPr>
              </a:p>
            </p:txBody>
          </p:sp>
          <p:pic>
            <p:nvPicPr>
              <p:cNvPr id="212" name="Рисунок 3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39186" y="3380243"/>
                <a:ext cx="215000" cy="219420"/>
              </a:xfrm>
              <a:prstGeom prst="rect">
                <a:avLst/>
              </a:prstGeom>
            </p:spPr>
          </p:pic>
        </p:grpSp>
      </p:grpSp>
      <p:grpSp>
        <p:nvGrpSpPr>
          <p:cNvPr id="213" name="Группа 9"/>
          <p:cNvGrpSpPr/>
          <p:nvPr/>
        </p:nvGrpSpPr>
        <p:grpSpPr>
          <a:xfrm>
            <a:off x="7456448" y="4246170"/>
            <a:ext cx="4075292" cy="1160928"/>
            <a:chOff x="8943732" y="2913127"/>
            <a:chExt cx="5433707" cy="1547904"/>
          </a:xfrm>
        </p:grpSpPr>
        <p:sp>
          <p:nvSpPr>
            <p:cNvPr id="214" name="Прямоугольник 35"/>
            <p:cNvSpPr/>
            <p:nvPr/>
          </p:nvSpPr>
          <p:spPr>
            <a:xfrm>
              <a:off x="12243800" y="2913127"/>
              <a:ext cx="2133639" cy="369332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algn="ctr" defTabSz="685800"/>
              <a:r>
                <a:rPr lang="ru-RU" sz="1200" b="1" dirty="0" smtClean="0">
                  <a:solidFill>
                    <a:srgbClr val="00A88E"/>
                  </a:solidFill>
                </a:rPr>
                <a:t>Контроль устройств</a:t>
              </a:r>
              <a:endParaRPr lang="ru-RU" sz="1200" b="1" dirty="0">
                <a:solidFill>
                  <a:srgbClr val="00A88E"/>
                </a:solidFill>
              </a:endParaRPr>
            </a:p>
          </p:txBody>
        </p:sp>
        <p:grpSp>
          <p:nvGrpSpPr>
            <p:cNvPr id="215" name="Группа 5"/>
            <p:cNvGrpSpPr/>
            <p:nvPr/>
          </p:nvGrpSpPr>
          <p:grpSpPr>
            <a:xfrm>
              <a:off x="8943732" y="4139323"/>
              <a:ext cx="199194" cy="321708"/>
              <a:chOff x="9000882" y="4161548"/>
              <a:chExt cx="199194" cy="321708"/>
            </a:xfrm>
          </p:grpSpPr>
          <p:sp>
            <p:nvSpPr>
              <p:cNvPr id="216" name="Овал 59"/>
              <p:cNvSpPr/>
              <p:nvPr/>
            </p:nvSpPr>
            <p:spPr>
              <a:xfrm>
                <a:off x="9000882" y="4222805"/>
                <a:ext cx="199194" cy="199194"/>
              </a:xfrm>
              <a:prstGeom prst="ellipse">
                <a:avLst/>
              </a:prstGeom>
              <a:solidFill>
                <a:schemeClr val="tx2">
                  <a:alpha val="5000"/>
                </a:schemeClr>
              </a:solidFill>
              <a:ln>
                <a:noFill/>
              </a:ln>
              <a:effectLst>
                <a:glow rad="342900">
                  <a:srgbClr val="000000">
                    <a:alpha val="77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ru-RU" b="1">
                  <a:solidFill>
                    <a:prstClr val="white"/>
                  </a:solidFill>
                </a:endParaRPr>
              </a:p>
            </p:txBody>
          </p:sp>
          <p:pic>
            <p:nvPicPr>
              <p:cNvPr id="217" name="Рисунок 3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10486" y="4161548"/>
                <a:ext cx="179987" cy="321708"/>
              </a:xfrm>
              <a:prstGeom prst="rect">
                <a:avLst/>
              </a:prstGeom>
            </p:spPr>
          </p:pic>
        </p:grpSp>
      </p:grpSp>
      <p:sp>
        <p:nvSpPr>
          <p:cNvPr id="218" name="Прямоугольник 31"/>
          <p:cNvSpPr/>
          <p:nvPr/>
        </p:nvSpPr>
        <p:spPr>
          <a:xfrm>
            <a:off x="5931158" y="5104474"/>
            <a:ext cx="389530" cy="253916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algn="ctr" defTabSz="685800"/>
            <a:r>
              <a:rPr lang="ru-RU" sz="1050" dirty="0" smtClean="0">
                <a:solidFill>
                  <a:schemeClr val="bg1">
                    <a:lumMod val="50000"/>
                  </a:schemeClr>
                </a:solidFill>
              </a:rPr>
              <a:t>Файлы</a:t>
            </a:r>
          </a:p>
        </p:txBody>
      </p:sp>
      <p:grpSp>
        <p:nvGrpSpPr>
          <p:cNvPr id="219" name="Группа 8"/>
          <p:cNvGrpSpPr/>
          <p:nvPr/>
        </p:nvGrpSpPr>
        <p:grpSpPr>
          <a:xfrm>
            <a:off x="7508461" y="3742837"/>
            <a:ext cx="3850538" cy="1165047"/>
            <a:chOff x="8748544" y="3566619"/>
            <a:chExt cx="5134054" cy="1553394"/>
          </a:xfrm>
        </p:grpSpPr>
        <p:sp>
          <p:nvSpPr>
            <p:cNvPr id="220" name="Прямоугольник 36"/>
            <p:cNvSpPr/>
            <p:nvPr/>
          </p:nvSpPr>
          <p:spPr>
            <a:xfrm>
              <a:off x="12952000" y="3566619"/>
              <a:ext cx="930598" cy="369332"/>
            </a:xfrm>
            <a:prstGeom prst="rect">
              <a:avLst/>
            </a:prstGeom>
          </p:spPr>
          <p:txBody>
            <a:bodyPr wrap="none" lIns="0" rIns="0">
              <a:spAutoFit/>
            </a:bodyPr>
            <a:lstStyle/>
            <a:p>
              <a:pPr algn="ctr" defTabSz="685800"/>
              <a:r>
                <a:rPr lang="ru-RU" sz="1200" b="1" dirty="0" smtClean="0">
                  <a:solidFill>
                    <a:srgbClr val="00A88E"/>
                  </a:solidFill>
                </a:rPr>
                <a:t>Антивирус</a:t>
              </a:r>
              <a:endParaRPr lang="ru-RU" sz="1200" b="1" dirty="0">
                <a:solidFill>
                  <a:srgbClr val="00A88E"/>
                </a:solidFill>
              </a:endParaRPr>
            </a:p>
          </p:txBody>
        </p:sp>
        <p:grpSp>
          <p:nvGrpSpPr>
            <p:cNvPr id="221" name="Группа 6"/>
            <p:cNvGrpSpPr/>
            <p:nvPr/>
          </p:nvGrpSpPr>
          <p:grpSpPr>
            <a:xfrm>
              <a:off x="8748544" y="4800926"/>
              <a:ext cx="230196" cy="319087"/>
              <a:chOff x="8824744" y="4753301"/>
              <a:chExt cx="230196" cy="319087"/>
            </a:xfrm>
          </p:grpSpPr>
          <p:sp>
            <p:nvSpPr>
              <p:cNvPr id="222" name="Овал 61"/>
              <p:cNvSpPr/>
              <p:nvPr/>
            </p:nvSpPr>
            <p:spPr>
              <a:xfrm>
                <a:off x="8840245" y="4813247"/>
                <a:ext cx="199194" cy="199194"/>
              </a:xfrm>
              <a:prstGeom prst="ellipse">
                <a:avLst/>
              </a:prstGeom>
              <a:solidFill>
                <a:schemeClr val="tx2">
                  <a:alpha val="5000"/>
                </a:schemeClr>
              </a:solidFill>
              <a:ln>
                <a:noFill/>
              </a:ln>
              <a:effectLst>
                <a:glow rad="342900">
                  <a:srgbClr val="000000">
                    <a:alpha val="77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ru-RU" b="1">
                  <a:solidFill>
                    <a:prstClr val="white"/>
                  </a:solidFill>
                </a:endParaRPr>
              </a:p>
            </p:txBody>
          </p:sp>
          <p:pic>
            <p:nvPicPr>
              <p:cNvPr id="223" name="Рисунок 3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24744" y="4753301"/>
                <a:ext cx="230196" cy="319087"/>
              </a:xfrm>
              <a:prstGeom prst="rect">
                <a:avLst/>
              </a:prstGeom>
            </p:spPr>
          </p:pic>
        </p:grpSp>
      </p:grpSp>
      <p:grpSp>
        <p:nvGrpSpPr>
          <p:cNvPr id="224" name="Группа 10"/>
          <p:cNvGrpSpPr/>
          <p:nvPr/>
        </p:nvGrpSpPr>
        <p:grpSpPr>
          <a:xfrm>
            <a:off x="7312400" y="4954434"/>
            <a:ext cx="4820580" cy="1015217"/>
            <a:chOff x="8992320" y="2365094"/>
            <a:chExt cx="6427448" cy="1353623"/>
          </a:xfrm>
        </p:grpSpPr>
        <p:sp>
          <p:nvSpPr>
            <p:cNvPr id="225" name="Прямоугольник 33"/>
            <p:cNvSpPr/>
            <p:nvPr/>
          </p:nvSpPr>
          <p:spPr>
            <a:xfrm>
              <a:off x="10773177" y="2365094"/>
              <a:ext cx="4646591" cy="369332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algn="ctr" defTabSz="685800"/>
              <a:r>
                <a:rPr lang="ru-RU" sz="1200" b="1" dirty="0" smtClean="0">
                  <a:solidFill>
                    <a:srgbClr val="00A88E"/>
                  </a:solidFill>
                </a:rPr>
                <a:t>Мониторинг файловых операций</a:t>
              </a:r>
              <a:endParaRPr lang="ru-RU" sz="1200" b="1" dirty="0">
                <a:solidFill>
                  <a:srgbClr val="00A88E"/>
                </a:solidFill>
              </a:endParaRPr>
            </a:p>
          </p:txBody>
        </p:sp>
        <p:grpSp>
          <p:nvGrpSpPr>
            <p:cNvPr id="226" name="Группа 3"/>
            <p:cNvGrpSpPr/>
            <p:nvPr/>
          </p:nvGrpSpPr>
          <p:grpSpPr>
            <a:xfrm>
              <a:off x="8992320" y="3499297"/>
              <a:ext cx="233016" cy="219420"/>
              <a:chOff x="9047089" y="3380243"/>
              <a:chExt cx="233016" cy="219420"/>
            </a:xfrm>
          </p:grpSpPr>
          <p:sp>
            <p:nvSpPr>
              <p:cNvPr id="227" name="Овал 40"/>
              <p:cNvSpPr/>
              <p:nvPr/>
            </p:nvSpPr>
            <p:spPr>
              <a:xfrm>
                <a:off x="9047089" y="3390356"/>
                <a:ext cx="199194" cy="199194"/>
              </a:xfrm>
              <a:prstGeom prst="ellipse">
                <a:avLst/>
              </a:prstGeom>
              <a:solidFill>
                <a:schemeClr val="tx2">
                  <a:alpha val="5000"/>
                </a:schemeClr>
              </a:solidFill>
              <a:ln>
                <a:noFill/>
              </a:ln>
              <a:effectLst>
                <a:glow rad="342900">
                  <a:srgbClr val="000000">
                    <a:alpha val="77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ru-RU" sz="1350" b="1">
                  <a:solidFill>
                    <a:prstClr val="white"/>
                  </a:solidFill>
                </a:endParaRPr>
              </a:p>
            </p:txBody>
          </p:sp>
          <p:pic>
            <p:nvPicPr>
              <p:cNvPr id="228" name="Рисунок 3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65105" y="3380243"/>
                <a:ext cx="215000" cy="219420"/>
              </a:xfrm>
              <a:prstGeom prst="rect">
                <a:avLst/>
              </a:prstGeom>
            </p:spPr>
          </p:pic>
        </p:grpSp>
      </p:grpSp>
      <p:pic>
        <p:nvPicPr>
          <p:cNvPr id="229" name="Content Placeholder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0" t="42247" r="44797" b="39897"/>
          <a:stretch/>
        </p:blipFill>
        <p:spPr>
          <a:xfrm>
            <a:off x="4861240" y="5911354"/>
            <a:ext cx="635092" cy="410564"/>
          </a:xfrm>
          <a:prstGeom prst="rect">
            <a:avLst/>
          </a:prstGeom>
        </p:spPr>
      </p:pic>
      <p:pic>
        <p:nvPicPr>
          <p:cNvPr id="230" name="Content Placeholder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77" r="85487" b="41350"/>
          <a:stretch/>
        </p:blipFill>
        <p:spPr>
          <a:xfrm>
            <a:off x="5488075" y="5722535"/>
            <a:ext cx="734255" cy="788203"/>
          </a:xfrm>
          <a:prstGeom prst="rect">
            <a:avLst/>
          </a:prstGeom>
        </p:spPr>
      </p:pic>
      <p:pic>
        <p:nvPicPr>
          <p:cNvPr id="231" name="Content Placeholder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9" t="81598" r="45743"/>
          <a:stretch/>
        </p:blipFill>
        <p:spPr>
          <a:xfrm>
            <a:off x="6243474" y="5868866"/>
            <a:ext cx="554978" cy="415381"/>
          </a:xfrm>
          <a:prstGeom prst="rect">
            <a:avLst/>
          </a:prstGeom>
        </p:spPr>
      </p:pic>
      <p:sp>
        <p:nvSpPr>
          <p:cNvPr id="232" name="Прямоугольник 31"/>
          <p:cNvSpPr/>
          <p:nvPr/>
        </p:nvSpPr>
        <p:spPr>
          <a:xfrm>
            <a:off x="5082472" y="6279713"/>
            <a:ext cx="155491" cy="200055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algn="ctr" defTabSz="685800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</a:rPr>
              <a:t>HMI</a:t>
            </a:r>
            <a:endParaRPr lang="ru-RU" sz="7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3" name="Прямоугольник 31"/>
          <p:cNvSpPr/>
          <p:nvPr/>
        </p:nvSpPr>
        <p:spPr>
          <a:xfrm>
            <a:off x="5099970" y="5555181"/>
            <a:ext cx="1493661" cy="24622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 defTabSz="685800"/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SCADA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/ DCS </a:t>
            </a:r>
            <a:r>
              <a:rPr lang="ru-RU" sz="1000" dirty="0" smtClean="0">
                <a:solidFill>
                  <a:schemeClr val="bg1">
                    <a:lumMod val="50000"/>
                  </a:schemeClr>
                </a:solidFill>
              </a:rPr>
              <a:t>Серверы</a:t>
            </a:r>
          </a:p>
        </p:txBody>
      </p:sp>
      <p:sp>
        <p:nvSpPr>
          <p:cNvPr id="234" name="Прямоугольник 31"/>
          <p:cNvSpPr/>
          <p:nvPr/>
        </p:nvSpPr>
        <p:spPr>
          <a:xfrm>
            <a:off x="5780934" y="6284413"/>
            <a:ext cx="1511140" cy="20005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 defTabSz="685800"/>
            <a:r>
              <a:rPr lang="ru-RU" sz="700" dirty="0" smtClean="0">
                <a:solidFill>
                  <a:schemeClr val="bg1">
                    <a:lumMod val="50000"/>
                  </a:schemeClr>
                </a:solidFill>
              </a:rPr>
              <a:t>Инж станция</a:t>
            </a:r>
          </a:p>
        </p:txBody>
      </p:sp>
      <p:sp>
        <p:nvSpPr>
          <p:cNvPr id="235" name="Freeform 29"/>
          <p:cNvSpPr>
            <a:spLocks noEditPoints="1"/>
          </p:cNvSpPr>
          <p:nvPr/>
        </p:nvSpPr>
        <p:spPr bwMode="auto">
          <a:xfrm>
            <a:off x="5724350" y="3374207"/>
            <a:ext cx="349250" cy="455613"/>
          </a:xfrm>
          <a:custGeom>
            <a:avLst/>
            <a:gdLst>
              <a:gd name="T0" fmla="*/ 8 w 182"/>
              <a:gd name="T1" fmla="*/ 157 h 238"/>
              <a:gd name="T2" fmla="*/ 46 w 182"/>
              <a:gd name="T3" fmla="*/ 92 h 238"/>
              <a:gd name="T4" fmla="*/ 44 w 182"/>
              <a:gd name="T5" fmla="*/ 74 h 238"/>
              <a:gd name="T6" fmla="*/ 16 w 182"/>
              <a:gd name="T7" fmla="*/ 82 h 238"/>
              <a:gd name="T8" fmla="*/ 44 w 182"/>
              <a:gd name="T9" fmla="*/ 74 h 238"/>
              <a:gd name="T10" fmla="*/ 74 w 182"/>
              <a:gd name="T11" fmla="*/ 30 h 238"/>
              <a:gd name="T12" fmla="*/ 74 w 182"/>
              <a:gd name="T13" fmla="*/ 17 h 238"/>
              <a:gd name="T14" fmla="*/ 29 w 182"/>
              <a:gd name="T15" fmla="*/ 56 h 238"/>
              <a:gd name="T16" fmla="*/ 81 w 182"/>
              <a:gd name="T17" fmla="*/ 36 h 238"/>
              <a:gd name="T18" fmla="*/ 29 w 182"/>
              <a:gd name="T19" fmla="*/ 56 h 238"/>
              <a:gd name="T20" fmla="*/ 182 w 182"/>
              <a:gd name="T21" fmla="*/ 238 h 238"/>
              <a:gd name="T22" fmla="*/ 3 w 182"/>
              <a:gd name="T23" fmla="*/ 207 h 238"/>
              <a:gd name="T24" fmla="*/ 56 w 182"/>
              <a:gd name="T25" fmla="*/ 197 h 238"/>
              <a:gd name="T26" fmla="*/ 5 w 182"/>
              <a:gd name="T27" fmla="*/ 190 h 238"/>
              <a:gd name="T28" fmla="*/ 52 w 182"/>
              <a:gd name="T29" fmla="*/ 157 h 238"/>
              <a:gd name="T30" fmla="*/ 83 w 182"/>
              <a:gd name="T31" fmla="*/ 158 h 238"/>
              <a:gd name="T32" fmla="*/ 116 w 182"/>
              <a:gd name="T33" fmla="*/ 158 h 238"/>
              <a:gd name="T34" fmla="*/ 149 w 182"/>
              <a:gd name="T35" fmla="*/ 158 h 238"/>
              <a:gd name="T36" fmla="*/ 77 w 182"/>
              <a:gd name="T37" fmla="*/ 183 h 238"/>
              <a:gd name="T38" fmla="*/ 67 w 182"/>
              <a:gd name="T39" fmla="*/ 207 h 238"/>
              <a:gd name="T40" fmla="*/ 77 w 182"/>
              <a:gd name="T41" fmla="*/ 183 h 238"/>
              <a:gd name="T42" fmla="*/ 83 w 182"/>
              <a:gd name="T43" fmla="*/ 183 h 238"/>
              <a:gd name="T44" fmla="*/ 93 w 182"/>
              <a:gd name="T45" fmla="*/ 207 h 238"/>
              <a:gd name="T46" fmla="*/ 110 w 182"/>
              <a:gd name="T47" fmla="*/ 183 h 238"/>
              <a:gd name="T48" fmla="*/ 100 w 182"/>
              <a:gd name="T49" fmla="*/ 207 h 238"/>
              <a:gd name="T50" fmla="*/ 110 w 182"/>
              <a:gd name="T51" fmla="*/ 183 h 238"/>
              <a:gd name="T52" fmla="*/ 116 w 182"/>
              <a:gd name="T53" fmla="*/ 183 h 238"/>
              <a:gd name="T54" fmla="*/ 126 w 182"/>
              <a:gd name="T55" fmla="*/ 207 h 238"/>
              <a:gd name="T56" fmla="*/ 142 w 182"/>
              <a:gd name="T57" fmla="*/ 183 h 238"/>
              <a:gd name="T58" fmla="*/ 133 w 182"/>
              <a:gd name="T59" fmla="*/ 207 h 238"/>
              <a:gd name="T60" fmla="*/ 142 w 182"/>
              <a:gd name="T61" fmla="*/ 183 h 238"/>
              <a:gd name="T62" fmla="*/ 149 w 182"/>
              <a:gd name="T63" fmla="*/ 183 h 238"/>
              <a:gd name="T64" fmla="*/ 159 w 182"/>
              <a:gd name="T65" fmla="*/ 207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82" h="238">
                <a:moveTo>
                  <a:pt x="52" y="157"/>
                </a:moveTo>
                <a:cubicBezTo>
                  <a:pt x="8" y="157"/>
                  <a:pt x="8" y="157"/>
                  <a:pt x="8" y="157"/>
                </a:cubicBezTo>
                <a:cubicBezTo>
                  <a:pt x="15" y="92"/>
                  <a:pt x="15" y="92"/>
                  <a:pt x="15" y="92"/>
                </a:cubicBezTo>
                <a:cubicBezTo>
                  <a:pt x="46" y="92"/>
                  <a:pt x="46" y="92"/>
                  <a:pt x="46" y="92"/>
                </a:cubicBezTo>
                <a:lnTo>
                  <a:pt x="52" y="157"/>
                </a:lnTo>
                <a:close/>
                <a:moveTo>
                  <a:pt x="44" y="74"/>
                </a:moveTo>
                <a:cubicBezTo>
                  <a:pt x="16" y="74"/>
                  <a:pt x="16" y="74"/>
                  <a:pt x="16" y="74"/>
                </a:cubicBezTo>
                <a:cubicBezTo>
                  <a:pt x="16" y="82"/>
                  <a:pt x="16" y="82"/>
                  <a:pt x="16" y="82"/>
                </a:cubicBezTo>
                <a:cubicBezTo>
                  <a:pt x="45" y="82"/>
                  <a:pt x="45" y="82"/>
                  <a:pt x="45" y="82"/>
                </a:cubicBezTo>
                <a:lnTo>
                  <a:pt x="44" y="74"/>
                </a:lnTo>
                <a:close/>
                <a:moveTo>
                  <a:pt x="29" y="42"/>
                </a:moveTo>
                <a:cubicBezTo>
                  <a:pt x="43" y="18"/>
                  <a:pt x="62" y="31"/>
                  <a:pt x="74" y="30"/>
                </a:cubicBezTo>
                <a:cubicBezTo>
                  <a:pt x="88" y="29"/>
                  <a:pt x="97" y="22"/>
                  <a:pt x="91" y="0"/>
                </a:cubicBezTo>
                <a:cubicBezTo>
                  <a:pt x="91" y="10"/>
                  <a:pt x="84" y="16"/>
                  <a:pt x="74" y="17"/>
                </a:cubicBezTo>
                <a:cubicBezTo>
                  <a:pt x="64" y="18"/>
                  <a:pt x="36" y="12"/>
                  <a:pt x="29" y="42"/>
                </a:cubicBezTo>
                <a:moveTo>
                  <a:pt x="29" y="56"/>
                </a:moveTo>
                <a:cubicBezTo>
                  <a:pt x="34" y="33"/>
                  <a:pt x="51" y="34"/>
                  <a:pt x="59" y="36"/>
                </a:cubicBezTo>
                <a:cubicBezTo>
                  <a:pt x="70" y="39"/>
                  <a:pt x="76" y="39"/>
                  <a:pt x="81" y="36"/>
                </a:cubicBezTo>
                <a:cubicBezTo>
                  <a:pt x="74" y="48"/>
                  <a:pt x="65" y="47"/>
                  <a:pt x="59" y="46"/>
                </a:cubicBezTo>
                <a:cubicBezTo>
                  <a:pt x="52" y="45"/>
                  <a:pt x="39" y="37"/>
                  <a:pt x="29" y="56"/>
                </a:cubicBezTo>
                <a:moveTo>
                  <a:pt x="182" y="140"/>
                </a:moveTo>
                <a:cubicBezTo>
                  <a:pt x="182" y="238"/>
                  <a:pt x="182" y="238"/>
                  <a:pt x="182" y="238"/>
                </a:cubicBezTo>
                <a:cubicBezTo>
                  <a:pt x="0" y="238"/>
                  <a:pt x="0" y="238"/>
                  <a:pt x="0" y="238"/>
                </a:cubicBezTo>
                <a:cubicBezTo>
                  <a:pt x="3" y="207"/>
                  <a:pt x="3" y="207"/>
                  <a:pt x="3" y="207"/>
                </a:cubicBezTo>
                <a:cubicBezTo>
                  <a:pt x="57" y="207"/>
                  <a:pt x="57" y="207"/>
                  <a:pt x="57" y="207"/>
                </a:cubicBezTo>
                <a:cubicBezTo>
                  <a:pt x="56" y="197"/>
                  <a:pt x="56" y="197"/>
                  <a:pt x="56" y="197"/>
                </a:cubicBezTo>
                <a:cubicBezTo>
                  <a:pt x="4" y="197"/>
                  <a:pt x="4" y="197"/>
                  <a:pt x="4" y="197"/>
                </a:cubicBezTo>
                <a:cubicBezTo>
                  <a:pt x="5" y="190"/>
                  <a:pt x="5" y="190"/>
                  <a:pt x="5" y="190"/>
                </a:cubicBezTo>
                <a:cubicBezTo>
                  <a:pt x="56" y="190"/>
                  <a:pt x="56" y="190"/>
                  <a:pt x="56" y="190"/>
                </a:cubicBezTo>
                <a:cubicBezTo>
                  <a:pt x="52" y="157"/>
                  <a:pt x="52" y="157"/>
                  <a:pt x="52" y="157"/>
                </a:cubicBezTo>
                <a:cubicBezTo>
                  <a:pt x="83" y="140"/>
                  <a:pt x="83" y="140"/>
                  <a:pt x="83" y="140"/>
                </a:cubicBezTo>
                <a:cubicBezTo>
                  <a:pt x="83" y="158"/>
                  <a:pt x="83" y="158"/>
                  <a:pt x="83" y="158"/>
                </a:cubicBezTo>
                <a:cubicBezTo>
                  <a:pt x="116" y="140"/>
                  <a:pt x="116" y="140"/>
                  <a:pt x="116" y="140"/>
                </a:cubicBezTo>
                <a:cubicBezTo>
                  <a:pt x="116" y="158"/>
                  <a:pt x="116" y="158"/>
                  <a:pt x="116" y="158"/>
                </a:cubicBezTo>
                <a:cubicBezTo>
                  <a:pt x="149" y="140"/>
                  <a:pt x="149" y="140"/>
                  <a:pt x="149" y="140"/>
                </a:cubicBezTo>
                <a:cubicBezTo>
                  <a:pt x="149" y="158"/>
                  <a:pt x="149" y="158"/>
                  <a:pt x="149" y="158"/>
                </a:cubicBezTo>
                <a:lnTo>
                  <a:pt x="182" y="140"/>
                </a:lnTo>
                <a:close/>
                <a:moveTo>
                  <a:pt x="77" y="183"/>
                </a:moveTo>
                <a:cubicBezTo>
                  <a:pt x="67" y="183"/>
                  <a:pt x="67" y="183"/>
                  <a:pt x="67" y="183"/>
                </a:cubicBezTo>
                <a:cubicBezTo>
                  <a:pt x="67" y="207"/>
                  <a:pt x="67" y="207"/>
                  <a:pt x="67" y="207"/>
                </a:cubicBezTo>
                <a:cubicBezTo>
                  <a:pt x="77" y="207"/>
                  <a:pt x="77" y="207"/>
                  <a:pt x="77" y="207"/>
                </a:cubicBezTo>
                <a:lnTo>
                  <a:pt x="77" y="183"/>
                </a:lnTo>
                <a:close/>
                <a:moveTo>
                  <a:pt x="93" y="183"/>
                </a:moveTo>
                <a:cubicBezTo>
                  <a:pt x="83" y="183"/>
                  <a:pt x="83" y="183"/>
                  <a:pt x="83" y="183"/>
                </a:cubicBezTo>
                <a:cubicBezTo>
                  <a:pt x="83" y="207"/>
                  <a:pt x="83" y="207"/>
                  <a:pt x="83" y="207"/>
                </a:cubicBezTo>
                <a:cubicBezTo>
                  <a:pt x="93" y="207"/>
                  <a:pt x="93" y="207"/>
                  <a:pt x="93" y="207"/>
                </a:cubicBezTo>
                <a:lnTo>
                  <a:pt x="93" y="183"/>
                </a:lnTo>
                <a:close/>
                <a:moveTo>
                  <a:pt x="110" y="183"/>
                </a:moveTo>
                <a:cubicBezTo>
                  <a:pt x="100" y="183"/>
                  <a:pt x="100" y="183"/>
                  <a:pt x="100" y="183"/>
                </a:cubicBezTo>
                <a:cubicBezTo>
                  <a:pt x="100" y="207"/>
                  <a:pt x="100" y="207"/>
                  <a:pt x="100" y="207"/>
                </a:cubicBezTo>
                <a:cubicBezTo>
                  <a:pt x="110" y="207"/>
                  <a:pt x="110" y="207"/>
                  <a:pt x="110" y="207"/>
                </a:cubicBezTo>
                <a:lnTo>
                  <a:pt x="110" y="183"/>
                </a:lnTo>
                <a:close/>
                <a:moveTo>
                  <a:pt x="126" y="183"/>
                </a:moveTo>
                <a:cubicBezTo>
                  <a:pt x="116" y="183"/>
                  <a:pt x="116" y="183"/>
                  <a:pt x="116" y="183"/>
                </a:cubicBezTo>
                <a:cubicBezTo>
                  <a:pt x="116" y="207"/>
                  <a:pt x="116" y="207"/>
                  <a:pt x="116" y="207"/>
                </a:cubicBezTo>
                <a:cubicBezTo>
                  <a:pt x="126" y="207"/>
                  <a:pt x="126" y="207"/>
                  <a:pt x="126" y="207"/>
                </a:cubicBezTo>
                <a:lnTo>
                  <a:pt x="126" y="183"/>
                </a:lnTo>
                <a:close/>
                <a:moveTo>
                  <a:pt x="142" y="183"/>
                </a:moveTo>
                <a:cubicBezTo>
                  <a:pt x="133" y="183"/>
                  <a:pt x="133" y="183"/>
                  <a:pt x="133" y="183"/>
                </a:cubicBezTo>
                <a:cubicBezTo>
                  <a:pt x="133" y="207"/>
                  <a:pt x="133" y="207"/>
                  <a:pt x="133" y="207"/>
                </a:cubicBezTo>
                <a:cubicBezTo>
                  <a:pt x="142" y="207"/>
                  <a:pt x="142" y="207"/>
                  <a:pt x="142" y="207"/>
                </a:cubicBezTo>
                <a:lnTo>
                  <a:pt x="142" y="183"/>
                </a:lnTo>
                <a:close/>
                <a:moveTo>
                  <a:pt x="159" y="183"/>
                </a:moveTo>
                <a:cubicBezTo>
                  <a:pt x="149" y="183"/>
                  <a:pt x="149" y="183"/>
                  <a:pt x="149" y="183"/>
                </a:cubicBezTo>
                <a:cubicBezTo>
                  <a:pt x="149" y="207"/>
                  <a:pt x="149" y="207"/>
                  <a:pt x="149" y="207"/>
                </a:cubicBezTo>
                <a:cubicBezTo>
                  <a:pt x="159" y="207"/>
                  <a:pt x="159" y="207"/>
                  <a:pt x="159" y="207"/>
                </a:cubicBezTo>
                <a:lnTo>
                  <a:pt x="159" y="1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800"/>
          </a:p>
        </p:txBody>
      </p:sp>
      <p:sp>
        <p:nvSpPr>
          <p:cNvPr id="63" name="Text Placeholder 1"/>
          <p:cNvSpPr txBox="1">
            <a:spLocks/>
          </p:cNvSpPr>
          <p:nvPr/>
        </p:nvSpPr>
        <p:spPr>
          <a:xfrm>
            <a:off x="570026" y="219734"/>
            <a:ext cx="10440000" cy="10156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800" b="1" baseline="0">
                <a:latin typeface="Kaspersky Meduim" panose="020B0604020202020204" charset="0"/>
                <a:ea typeface="+mj-ea"/>
                <a:cs typeface="Segoe UI" panose="020B0502040204020203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Kaspersky Meduim" panose="020B0604020202020204" charset="0"/>
                <a:cs typeface="Arial" panose="020B0604020202020204" pitchFamily="34" charset="0"/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Kaspersky Meduim" panose="020B0604020202020204" charset="0"/>
                <a:cs typeface="Arial" panose="020B0604020202020204" pitchFamily="34" charset="0"/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Kaspersky Meduim" panose="020B0604020202020204" charset="0"/>
                <a:cs typeface="Arial" panose="020B0604020202020204" pitchFamily="34" charset="0"/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+mj-lt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 smtClean="0"/>
              <a:t>KICS for Nodes</a:t>
            </a:r>
            <a:endParaRPr lang="en-US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9249508" y="3297974"/>
            <a:ext cx="2109491" cy="0"/>
          </a:xfrm>
          <a:prstGeom prst="line">
            <a:avLst/>
          </a:prstGeom>
          <a:ln>
            <a:solidFill>
              <a:srgbClr val="00A8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9258541" y="4027917"/>
            <a:ext cx="2109491" cy="0"/>
          </a:xfrm>
          <a:prstGeom prst="line">
            <a:avLst/>
          </a:prstGeom>
          <a:ln>
            <a:solidFill>
              <a:srgbClr val="00A8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9258541" y="4538007"/>
            <a:ext cx="2109491" cy="0"/>
          </a:xfrm>
          <a:prstGeom prst="line">
            <a:avLst/>
          </a:prstGeom>
          <a:ln>
            <a:solidFill>
              <a:srgbClr val="00A8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9335764" y="5231432"/>
            <a:ext cx="2109491" cy="0"/>
          </a:xfrm>
          <a:prstGeom prst="line">
            <a:avLst/>
          </a:prstGeom>
          <a:ln>
            <a:solidFill>
              <a:srgbClr val="00A8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V="1">
            <a:off x="7822015" y="3297974"/>
            <a:ext cx="1436526" cy="948196"/>
          </a:xfrm>
          <a:prstGeom prst="line">
            <a:avLst/>
          </a:prstGeom>
          <a:ln>
            <a:solidFill>
              <a:srgbClr val="00A88E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 flipV="1">
            <a:off x="7792245" y="4029591"/>
            <a:ext cx="1483034" cy="755601"/>
          </a:xfrm>
          <a:prstGeom prst="line">
            <a:avLst/>
          </a:prstGeom>
          <a:ln>
            <a:solidFill>
              <a:srgbClr val="00A88E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V="1">
            <a:off x="7685169" y="4535354"/>
            <a:ext cx="1573372" cy="707871"/>
          </a:xfrm>
          <a:prstGeom prst="line">
            <a:avLst/>
          </a:prstGeom>
          <a:ln>
            <a:solidFill>
              <a:srgbClr val="00A88E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 flipV="1">
            <a:off x="7602703" y="5232528"/>
            <a:ext cx="1723078" cy="632389"/>
          </a:xfrm>
          <a:prstGeom prst="line">
            <a:avLst/>
          </a:prstGeom>
          <a:ln>
            <a:solidFill>
              <a:srgbClr val="00A88E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540547" y="3402051"/>
            <a:ext cx="21094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>
            <a:off x="540546" y="4064742"/>
            <a:ext cx="21094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464761" y="4713528"/>
            <a:ext cx="21094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464760" y="5488977"/>
            <a:ext cx="21094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>
            <a:endCxn id="182" idx="1"/>
          </p:cNvCxnSpPr>
          <p:nvPr/>
        </p:nvCxnSpPr>
        <p:spPr>
          <a:xfrm>
            <a:off x="2659261" y="3403820"/>
            <a:ext cx="1430315" cy="859517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>
            <a:endCxn id="185" idx="0"/>
          </p:cNvCxnSpPr>
          <p:nvPr/>
        </p:nvCxnSpPr>
        <p:spPr>
          <a:xfrm>
            <a:off x="2628469" y="4066510"/>
            <a:ext cx="1527437" cy="691122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>
            <a:endCxn id="191" idx="1"/>
          </p:cNvCxnSpPr>
          <p:nvPr/>
        </p:nvCxnSpPr>
        <p:spPr>
          <a:xfrm>
            <a:off x="2565143" y="4706801"/>
            <a:ext cx="1623770" cy="602166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>
            <a:endCxn id="188" idx="2"/>
          </p:cNvCxnSpPr>
          <p:nvPr/>
        </p:nvCxnSpPr>
        <p:spPr>
          <a:xfrm>
            <a:off x="2565143" y="5490668"/>
            <a:ext cx="1696120" cy="405758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Footer Placeholder 2"/>
          <p:cNvSpPr txBox="1">
            <a:spLocks/>
          </p:cNvSpPr>
          <p:nvPr/>
        </p:nvSpPr>
        <p:spPr>
          <a:xfrm>
            <a:off x="423333" y="6137687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 smtClean="0">
                <a:latin typeface="Kaspersky Regular" panose="020B0303050101040103" pitchFamily="34" charset="0"/>
              </a:rPr>
              <a:t>Kaspersky</a:t>
            </a:r>
            <a:r>
              <a:rPr lang="ru-RU" sz="1400" dirty="0" smtClean="0">
                <a:latin typeface="Kaspersky Regular" panose="020B0303050101040103" pitchFamily="34" charset="0"/>
              </a:rPr>
              <a:t> </a:t>
            </a:r>
            <a:r>
              <a:rPr lang="da-DK" sz="1400" dirty="0" smtClean="0">
                <a:latin typeface="Kaspersky Regular" panose="020B0604020202020204" charset="0"/>
              </a:rPr>
              <a:t>| </a:t>
            </a:r>
            <a:r>
              <a:rPr lang="en-US" sz="1400" dirty="0">
                <a:latin typeface="Kaspersky Regular" panose="020B0604020202020204" charset="0"/>
              </a:rPr>
              <a:t>KICS</a:t>
            </a:r>
            <a:endParaRPr lang="ru-RU" sz="1400" dirty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082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914354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Номер слайда 1"/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05C08D-A2BB-4D6F-92A2-2CA9551ABFC2}" type="slidenum">
              <a:rPr lang="ru-RU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1"/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05C08D-A2BB-4D6F-92A2-2CA9551ABFC2}" type="slidenum">
              <a:rPr lang="ru-RU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094FA756-8160-4F01-A4FC-660E07AB1E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</a14:imgLayer>
                </a14:imgProps>
              </a:ext>
            </a:extLst>
          </a:blip>
          <a:srcRect r="28127" b="7412"/>
          <a:stretch/>
        </p:blipFill>
        <p:spPr>
          <a:xfrm>
            <a:off x="3357894" y="3904981"/>
            <a:ext cx="2536447" cy="178842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4BF90656-FE19-4521-ADB1-9BA5C2C65F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5000"/>
                    </a14:imgEffect>
                    <a14:imgEffect>
                      <a14:colorTemperature colorTemp="6250"/>
                    </a14:imgEffect>
                    <a14:imgEffect>
                      <a14:brightnessContrast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071" t="8548" r="26634" b="15407"/>
          <a:stretch/>
        </p:blipFill>
        <p:spPr>
          <a:xfrm>
            <a:off x="3357894" y="1683596"/>
            <a:ext cx="2536447" cy="180155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901BCC7F-41E0-4E21-9C9B-2E437A871B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95901" y="3903233"/>
            <a:ext cx="2536447" cy="1785985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E8811557-2ABE-42EA-B662-FF528AE28CA0}"/>
              </a:ext>
            </a:extLst>
          </p:cNvPr>
          <p:cNvSpPr/>
          <p:nvPr/>
        </p:nvSpPr>
        <p:spPr>
          <a:xfrm>
            <a:off x="648073" y="1689707"/>
            <a:ext cx="2709823" cy="1785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Испытания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и сертификация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E8811557-2ABE-42EA-B662-FF528AE28CA0}"/>
              </a:ext>
            </a:extLst>
          </p:cNvPr>
          <p:cNvSpPr/>
          <p:nvPr/>
        </p:nvSpPr>
        <p:spPr>
          <a:xfrm>
            <a:off x="652997" y="3903616"/>
            <a:ext cx="2709823" cy="1785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Обучение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и консалтинг ИБ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E8811557-2ABE-42EA-B662-FF528AE28CA0}"/>
              </a:ext>
            </a:extLst>
          </p:cNvPr>
          <p:cNvSpPr/>
          <p:nvPr/>
        </p:nvSpPr>
        <p:spPr>
          <a:xfrm>
            <a:off x="6076231" y="3903232"/>
            <a:ext cx="2709823" cy="1785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Научные исследования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и НИОКР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241" y="1691806"/>
            <a:ext cx="3111105" cy="1777775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E8811557-2ABE-42EA-B662-FF528AE28CA0}"/>
              </a:ext>
            </a:extLst>
          </p:cNvPr>
          <p:cNvSpPr/>
          <p:nvPr/>
        </p:nvSpPr>
        <p:spPr>
          <a:xfrm>
            <a:off x="6076231" y="1683596"/>
            <a:ext cx="2709823" cy="1785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Проектирование,</a:t>
            </a:r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наладка комплексов ИБ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696" y="6173712"/>
            <a:ext cx="1127328" cy="447711"/>
          </a:xfrm>
          <a:prstGeom prst="rect">
            <a:avLst/>
          </a:prstGeom>
        </p:spPr>
      </p:pic>
      <p:sp>
        <p:nvSpPr>
          <p:cNvPr id="40" name="Text Placeholder 1"/>
          <p:cNvSpPr txBox="1">
            <a:spLocks/>
          </p:cNvSpPr>
          <p:nvPr/>
        </p:nvSpPr>
        <p:spPr>
          <a:xfrm>
            <a:off x="570026" y="219734"/>
            <a:ext cx="10440000" cy="10156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800" b="1" baseline="0">
                <a:latin typeface="Kaspersky Meduim" panose="020B0604020202020204" charset="0"/>
                <a:ea typeface="+mj-ea"/>
                <a:cs typeface="Segoe UI" panose="020B0502040204020203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Kaspersky Meduim" panose="020B0604020202020204" charset="0"/>
                <a:cs typeface="Arial" panose="020B0604020202020204" pitchFamily="34" charset="0"/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Kaspersky Meduim" panose="020B0604020202020204" charset="0"/>
                <a:cs typeface="Arial" panose="020B0604020202020204" pitchFamily="34" charset="0"/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Kaspersky Meduim" panose="020B0604020202020204" charset="0"/>
                <a:cs typeface="Arial" panose="020B0604020202020204" pitchFamily="34" charset="0"/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+mj-lt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Лаборатория кибербезопасности для Энергетики в Чебоксарах </a:t>
            </a:r>
          </a:p>
        </p:txBody>
      </p:sp>
      <p:sp>
        <p:nvSpPr>
          <p:cNvPr id="16" name="Footer Placeholder 2"/>
          <p:cNvSpPr txBox="1">
            <a:spLocks/>
          </p:cNvSpPr>
          <p:nvPr/>
        </p:nvSpPr>
        <p:spPr>
          <a:xfrm>
            <a:off x="423333" y="6137687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 smtClean="0">
                <a:latin typeface="Kaspersky Regular" panose="020B0303050101040103" pitchFamily="34" charset="0"/>
              </a:rPr>
              <a:t>Kaspersky</a:t>
            </a:r>
            <a:r>
              <a:rPr lang="ru-RU" sz="1400" dirty="0" smtClean="0">
                <a:latin typeface="Kaspersky Regular" panose="020B0303050101040103" pitchFamily="34" charset="0"/>
              </a:rPr>
              <a:t> </a:t>
            </a:r>
            <a:r>
              <a:rPr lang="da-DK" sz="1400" dirty="0" smtClean="0">
                <a:latin typeface="Kaspersky Regular" panose="020B0604020202020204" charset="0"/>
              </a:rPr>
              <a:t>| </a:t>
            </a:r>
            <a:r>
              <a:rPr lang="en-US" sz="1400" dirty="0">
                <a:latin typeface="Kaspersky Regular" panose="020B0604020202020204" charset="0"/>
              </a:rPr>
              <a:t>KICS</a:t>
            </a:r>
            <a:endParaRPr lang="ru-RU" sz="1400" dirty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3843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"/>
          <p:cNvSpPr txBox="1">
            <a:spLocks/>
          </p:cNvSpPr>
          <p:nvPr/>
        </p:nvSpPr>
        <p:spPr>
          <a:xfrm>
            <a:off x="570026" y="219734"/>
            <a:ext cx="10440000" cy="10156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800" b="1" baseline="0">
                <a:latin typeface="Kaspersky Meduim" panose="020B0604020202020204" charset="0"/>
                <a:ea typeface="+mj-ea"/>
                <a:cs typeface="Segoe UI" panose="020B0502040204020203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Kaspersky Meduim" panose="020B0604020202020204" charset="0"/>
                <a:cs typeface="Arial" panose="020B0604020202020204" pitchFamily="34" charset="0"/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Kaspersky Meduim" panose="020B0604020202020204" charset="0"/>
                <a:cs typeface="Arial" panose="020B0604020202020204" pitchFamily="34" charset="0"/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Kaspersky Meduim" panose="020B0604020202020204" charset="0"/>
                <a:cs typeface="Arial" panose="020B0604020202020204" pitchFamily="34" charset="0"/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+mj-lt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 smtClean="0"/>
              <a:t>Сертификация с поставщиками АСУ ТП</a:t>
            </a:r>
            <a:endParaRPr lang="en-US" dirty="0"/>
          </a:p>
        </p:txBody>
      </p:sp>
      <p:pic>
        <p:nvPicPr>
          <p:cNvPr id="15" name="Picture 6" descr="Image result for Iconics logo 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552" y="2810958"/>
            <a:ext cx="1103625" cy="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78" y="3781991"/>
            <a:ext cx="2581412" cy="77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Image result for Монитор электрик лог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862" y="4044143"/>
            <a:ext cx="1350960" cy="78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Image result for энергопромавтоматизация логотип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552" y="4253544"/>
            <a:ext cx="1251337" cy="93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4" descr="Image result for etm siemens logo"/>
          <p:cNvSpPr>
            <a:spLocks noChangeAspect="1" noChangeArrowheads="1"/>
          </p:cNvSpPr>
          <p:nvPr/>
        </p:nvSpPr>
        <p:spPr bwMode="auto">
          <a:xfrm>
            <a:off x="1772989" y="3240673"/>
            <a:ext cx="89584" cy="8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23" y="1530898"/>
            <a:ext cx="2429435" cy="57820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574" y="1656615"/>
            <a:ext cx="1363825" cy="684011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6671733" y="1559367"/>
            <a:ext cx="5326812" cy="3658080"/>
            <a:chOff x="6329777" y="1559364"/>
            <a:chExt cx="5668768" cy="380869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9"/>
            <a:srcRect l="10188" t="9309" r="12194" b="4245"/>
            <a:stretch/>
          </p:blipFill>
          <p:spPr>
            <a:xfrm>
              <a:off x="6329777" y="1559364"/>
              <a:ext cx="5367452" cy="3362617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329777" y="4983518"/>
              <a:ext cx="5668768" cy="384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https://ics.kaspersky.ru/resources/#certification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127" y="2672287"/>
            <a:ext cx="1778000" cy="71739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0" y="2830195"/>
            <a:ext cx="1778000" cy="50006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366" y="4989746"/>
            <a:ext cx="2005733" cy="88273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36" y="4952754"/>
            <a:ext cx="2107891" cy="470268"/>
          </a:xfrm>
          <a:prstGeom prst="rect">
            <a:avLst/>
          </a:prstGeom>
        </p:spPr>
      </p:pic>
      <p:pic>
        <p:nvPicPr>
          <p:cNvPr id="1026" name="Picture 2" descr="https://controleng.ru/wp-content/uploads/prosoft-1-800x60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364" y="5393497"/>
            <a:ext cx="1150263" cy="86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ooter Placeholder 2"/>
          <p:cNvSpPr txBox="1">
            <a:spLocks/>
          </p:cNvSpPr>
          <p:nvPr/>
        </p:nvSpPr>
        <p:spPr>
          <a:xfrm>
            <a:off x="423333" y="6137687"/>
            <a:ext cx="10440000" cy="39097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400" dirty="0" smtClean="0">
                <a:latin typeface="Kaspersky Regular" panose="020B0303050101040103" pitchFamily="34" charset="0"/>
              </a:rPr>
              <a:t>Kaspersky</a:t>
            </a:r>
            <a:r>
              <a:rPr lang="ru-RU" sz="1400" dirty="0" smtClean="0">
                <a:latin typeface="Kaspersky Regular" panose="020B0303050101040103" pitchFamily="34" charset="0"/>
              </a:rPr>
              <a:t> </a:t>
            </a:r>
            <a:r>
              <a:rPr lang="da-DK" sz="1400" dirty="0" smtClean="0">
                <a:latin typeface="Kaspersky Regular" panose="020B0604020202020204" charset="0"/>
              </a:rPr>
              <a:t>| </a:t>
            </a:r>
            <a:r>
              <a:rPr lang="en-US" sz="1400" dirty="0">
                <a:latin typeface="Kaspersky Regular" panose="020B0604020202020204" charset="0"/>
              </a:rPr>
              <a:t>KICS</a:t>
            </a:r>
            <a:endParaRPr lang="ru-RU" sz="1400" dirty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5197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316319" y="255982"/>
            <a:ext cx="7279961" cy="3293538"/>
            <a:chOff x="5126169" y="1033661"/>
            <a:chExt cx="7279961" cy="3293538"/>
          </a:xfrm>
        </p:grpSpPr>
        <p:grpSp>
          <p:nvGrpSpPr>
            <p:cNvPr id="9" name="Group 8"/>
            <p:cNvGrpSpPr/>
            <p:nvPr/>
          </p:nvGrpSpPr>
          <p:grpSpPr>
            <a:xfrm>
              <a:off x="5126169" y="1033661"/>
              <a:ext cx="7279961" cy="3293538"/>
              <a:chOff x="5385192" y="1099547"/>
              <a:chExt cx="7279961" cy="329353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85192" y="1102409"/>
                <a:ext cx="2536409" cy="3290676"/>
              </a:xfrm>
              <a:prstGeom prst="rect">
                <a:avLst/>
              </a:prstGeom>
            </p:spPr>
          </p:pic>
          <p:pic>
            <p:nvPicPr>
              <p:cNvPr id="1026" name="Picture 2" descr="https://fb.ru/media/i/6/1/3/4/4/i/61344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93606" y="1099547"/>
                <a:ext cx="4871547" cy="32476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Rectangle 5"/>
              <p:cNvSpPr/>
              <p:nvPr/>
            </p:nvSpPr>
            <p:spPr>
              <a:xfrm>
                <a:off x="5385192" y="1099547"/>
                <a:ext cx="7279961" cy="3247698"/>
              </a:xfrm>
              <a:prstGeom prst="rect">
                <a:avLst/>
              </a:prstGeom>
              <a:solidFill>
                <a:srgbClr val="0D0D0D">
                  <a:alpha val="3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8109961" y="4049200"/>
                <a:ext cx="4555192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00" dirty="0">
                    <a:solidFill>
                      <a:schemeClr val="bg1"/>
                    </a:solidFill>
                  </a:rPr>
                  <a:t>https://www.doioig.gov/sites/doioig.gov/files/FinalEvaluation_ICSDams_Public.pdf</a:t>
                </a:r>
                <a:endParaRPr lang="ru-RU" sz="1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0" name="Rectangle 29"/>
            <p:cNvSpPr/>
            <p:nvPr/>
          </p:nvSpPr>
          <p:spPr>
            <a:xfrm>
              <a:off x="8043538" y="1262344"/>
              <a:ext cx="4206601" cy="369332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/>
            <a:p>
              <a:pPr algn="r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ru-RU" sz="2000" b="1" dirty="0" smtClean="0">
                  <a:solidFill>
                    <a:schemeClr val="bg1"/>
                  </a:solidFill>
                  <a:latin typeface="Kaspersky Meduim" panose="020B0604020202020204" charset="0"/>
                  <a:ea typeface="+mj-ea"/>
                  <a:cs typeface="Segoe UI" panose="020B0502040204020203" pitchFamily="34" charset="0"/>
                </a:rPr>
                <a:t>Риск внешних угроз низкий, НО</a:t>
              </a:r>
            </a:p>
            <a:p>
              <a:pPr algn="r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ru-RU" sz="2000" b="1" dirty="0" smtClean="0">
                  <a:solidFill>
                    <a:schemeClr val="bg1"/>
                  </a:solidFill>
                  <a:latin typeface="Kaspersky Meduim" panose="020B0604020202020204" charset="0"/>
                  <a:ea typeface="+mj-ea"/>
                  <a:cs typeface="Segoe UI" panose="020B0502040204020203" pitchFamily="34" charset="0"/>
                </a:rPr>
                <a:t>Высокий риск угроз изнутри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71563" y="1317092"/>
            <a:ext cx="6156890" cy="3432114"/>
            <a:chOff x="-673765" y="-442170"/>
            <a:chExt cx="6156890" cy="3432114"/>
          </a:xfrm>
        </p:grpSpPr>
        <p:pic>
          <p:nvPicPr>
            <p:cNvPr id="38" name="Picture 4" descr="https://oenergetice.cz/wp-content/uploads/2015/05/Guri-1024x768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957"/>
            <a:stretch/>
          </p:blipFill>
          <p:spPr bwMode="auto">
            <a:xfrm>
              <a:off x="-673765" y="-429124"/>
              <a:ext cx="6156890" cy="3419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ctangle 38"/>
            <p:cNvSpPr/>
            <p:nvPr/>
          </p:nvSpPr>
          <p:spPr>
            <a:xfrm>
              <a:off x="-673765" y="-442170"/>
              <a:ext cx="6156890" cy="3414002"/>
            </a:xfrm>
            <a:prstGeom prst="rect">
              <a:avLst/>
            </a:prstGeom>
            <a:solidFill>
              <a:srgbClr val="0D0D0D">
                <a:alpha val="3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-572104" y="2650098"/>
              <a:ext cx="4154564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</a:rPr>
                <a:t>https://yandex.ru/turbo?text=https%3A%2F%2Fmilitary.pravda.ru%2F1411584-sistema%2F</a:t>
              </a:r>
              <a:endParaRPr lang="ru-RU" sz="800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-362985" y="-160900"/>
              <a:ext cx="4206601" cy="369332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ru-RU" sz="2000" b="1" dirty="0" smtClean="0">
                  <a:solidFill>
                    <a:schemeClr val="bg1"/>
                  </a:solidFill>
                  <a:latin typeface="Kaspersky Meduim" panose="020B0604020202020204" charset="0"/>
                  <a:ea typeface="+mj-ea"/>
                  <a:cs typeface="Segoe UI" panose="020B0502040204020203" pitchFamily="34" charset="0"/>
                </a:rPr>
                <a:t>ГЭС «</a:t>
              </a:r>
              <a:r>
                <a:rPr lang="ru-RU" sz="2000" b="1" dirty="0" err="1" smtClean="0">
                  <a:solidFill>
                    <a:schemeClr val="bg1"/>
                  </a:solidFill>
                  <a:latin typeface="Kaspersky Meduim" panose="020B0604020202020204" charset="0"/>
                  <a:ea typeface="+mj-ea"/>
                  <a:cs typeface="Segoe UI" panose="020B0502040204020203" pitchFamily="34" charset="0"/>
                </a:rPr>
                <a:t>Гури</a:t>
              </a:r>
              <a:r>
                <a:rPr lang="ru-RU" sz="2000" b="1" dirty="0">
                  <a:solidFill>
                    <a:schemeClr val="bg1"/>
                  </a:solidFill>
                  <a:latin typeface="Kaspersky Meduim" panose="020B0604020202020204" charset="0"/>
                  <a:ea typeface="+mj-ea"/>
                  <a:cs typeface="Segoe UI" panose="020B0502040204020203" pitchFamily="34" charset="0"/>
                </a:rPr>
                <a:t>», </a:t>
              </a:r>
              <a:r>
                <a:rPr lang="ru-RU" sz="2000" b="1" dirty="0" smtClean="0">
                  <a:solidFill>
                    <a:schemeClr val="bg1"/>
                  </a:solidFill>
                  <a:latin typeface="Kaspersky Meduim" panose="020B0604020202020204" charset="0"/>
                  <a:ea typeface="+mj-ea"/>
                  <a:cs typeface="Segoe UI" panose="020B0502040204020203" pitchFamily="34" charset="0"/>
                </a:rPr>
                <a:t>Венесуэла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-453561" y="174885"/>
              <a:ext cx="1059521" cy="2862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ru-RU" sz="1400" b="1" dirty="0">
                  <a:solidFill>
                    <a:schemeClr val="bg1"/>
                  </a:solidFill>
                  <a:latin typeface="Kaspersky Meduim" panose="020B0604020202020204" charset="0"/>
                  <a:cs typeface="Segoe UI" panose="020B0502040204020203" pitchFamily="34" charset="0"/>
                </a:rPr>
                <a:t>Март 2019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584523" y="3125015"/>
            <a:ext cx="7928522" cy="3290676"/>
            <a:chOff x="1799112" y="3314254"/>
            <a:chExt cx="7928522" cy="329067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52362" y="3317115"/>
              <a:ext cx="5501906" cy="3287815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1799112" y="3314254"/>
              <a:ext cx="7928522" cy="3287814"/>
              <a:chOff x="1799112" y="3314254"/>
              <a:chExt cx="7928522" cy="3287814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99112" y="3314254"/>
                <a:ext cx="2314398" cy="3284950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4110449" y="3317116"/>
                <a:ext cx="5523241" cy="3284952"/>
              </a:xfrm>
              <a:prstGeom prst="rect">
                <a:avLst/>
              </a:prstGeom>
              <a:solidFill>
                <a:srgbClr val="0D0D0D">
                  <a:alpha val="3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711518" y="4823985"/>
                <a:ext cx="4016116" cy="923330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/>
              <a:p>
                <a:pPr marL="342900" indent="-342900">
                  <a:lnSpc>
                    <a:spcPct val="15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ru-RU" sz="2000" b="1" dirty="0" err="1">
                    <a:solidFill>
                      <a:schemeClr val="bg1"/>
                    </a:solidFill>
                    <a:latin typeface="Kaspersky Meduim" panose="020B0604020202020204" charset="0"/>
                    <a:ea typeface="+mj-ea"/>
                    <a:cs typeface="Segoe UI" panose="020B0502040204020203" pitchFamily="34" charset="0"/>
                  </a:rPr>
                  <a:t>майнеры</a:t>
                </a:r>
                <a:r>
                  <a:rPr lang="ru-RU" sz="2000" b="1" dirty="0">
                    <a:solidFill>
                      <a:schemeClr val="bg1"/>
                    </a:solidFill>
                    <a:latin typeface="Kaspersky Meduim" panose="020B0604020202020204" charset="0"/>
                    <a:ea typeface="+mj-ea"/>
                    <a:cs typeface="Segoe UI" panose="020B0502040204020203" pitchFamily="34" charset="0"/>
                  </a:rPr>
                  <a:t> (2,9%), </a:t>
                </a:r>
              </a:p>
              <a:p>
                <a:pPr marL="342900" indent="-342900">
                  <a:lnSpc>
                    <a:spcPct val="15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ru-RU" sz="2000" b="1" dirty="0">
                    <a:solidFill>
                      <a:schemeClr val="bg1"/>
                    </a:solidFill>
                    <a:latin typeface="Kaspersky Meduim" panose="020B0604020202020204" charset="0"/>
                    <a:ea typeface="+mj-ea"/>
                    <a:cs typeface="Segoe UI" panose="020B0502040204020203" pitchFamily="34" charset="0"/>
                  </a:rPr>
                  <a:t>черви (7,1%) </a:t>
                </a:r>
              </a:p>
              <a:p>
                <a:pPr marL="342900" indent="-342900">
                  <a:lnSpc>
                    <a:spcPct val="15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:r>
                  <a:rPr lang="ru-RU" sz="2000" b="1" dirty="0">
                    <a:solidFill>
                      <a:schemeClr val="bg1"/>
                    </a:solidFill>
                    <a:latin typeface="Kaspersky Meduim" panose="020B0604020202020204" charset="0"/>
                    <a:ea typeface="+mj-ea"/>
                    <a:cs typeface="Segoe UI" panose="020B0502040204020203" pitchFamily="34" charset="0"/>
                  </a:rPr>
                  <a:t>шпионские программы (3,7%)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394222" y="4208419"/>
                <a:ext cx="4206601" cy="369332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/>
              <a:p>
                <a:pPr algn="r">
                  <a:lnSpc>
                    <a:spcPct val="9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ru-RU" sz="2000" b="1" dirty="0">
                    <a:solidFill>
                      <a:schemeClr val="bg1"/>
                    </a:solidFill>
                    <a:latin typeface="Kaspersky Meduim" panose="020B0604020202020204" charset="0"/>
                    <a:ea typeface="+mj-ea"/>
                    <a:cs typeface="Segoe UI" panose="020B0502040204020203" pitchFamily="34" charset="0"/>
                  </a:rPr>
                  <a:t>TOP 3 </a:t>
                </a:r>
                <a:r>
                  <a:rPr lang="ru-RU" sz="2000" b="1" dirty="0" err="1">
                    <a:solidFill>
                      <a:schemeClr val="bg1"/>
                    </a:solidFill>
                    <a:latin typeface="Kaspersky Meduim" panose="020B0604020202020204" charset="0"/>
                    <a:ea typeface="+mj-ea"/>
                    <a:cs typeface="Segoe UI" panose="020B0502040204020203" pitchFamily="34" charset="0"/>
                  </a:rPr>
                  <a:t>Киберугроз</a:t>
                </a:r>
                <a:r>
                  <a:rPr lang="ru-RU" sz="2000" b="1" dirty="0">
                    <a:solidFill>
                      <a:schemeClr val="bg1"/>
                    </a:solidFill>
                    <a:latin typeface="Kaspersky Meduim" panose="020B0604020202020204" charset="0"/>
                    <a:ea typeface="+mj-ea"/>
                    <a:cs typeface="Segoe UI" panose="020B0502040204020203" pitchFamily="34" charset="0"/>
                  </a:rPr>
                  <a:t> для энергетики</a:t>
                </a: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1943100" y="6210410"/>
              <a:ext cx="693843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https://ics-cert.kaspersky.ru/reports/2019/09/30/threat-landscape-for-industrial-automation-systems-h1-2019/#_Toc19388782</a:t>
              </a:r>
              <a:endParaRPr lang="ru-RU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6416227" y="972200"/>
            <a:ext cx="1088760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sz="1400" b="1" dirty="0" smtClean="0">
                <a:solidFill>
                  <a:schemeClr val="bg1"/>
                </a:solidFill>
                <a:latin typeface="Kaspersky Meduim" panose="020B0604020202020204" charset="0"/>
                <a:cs typeface="Segoe UI" panose="020B0502040204020203" pitchFamily="34" charset="0"/>
              </a:rPr>
              <a:t>Июнь 2018</a:t>
            </a:r>
            <a:endParaRPr lang="ru-RU" sz="1400" b="1" dirty="0">
              <a:solidFill>
                <a:schemeClr val="bg1"/>
              </a:solidFill>
              <a:latin typeface="Kaspersky Meduim" panose="020B060402020202020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81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423333" y="232231"/>
            <a:ext cx="9627115" cy="6734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indent="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2800" b="1" baseline="0">
                <a:latin typeface="Kaspersky Meduim" panose="020B0604020202020204" charset="0"/>
                <a:ea typeface="+mj-ea"/>
                <a:cs typeface="Segoe UI" panose="020B0502040204020203" pitchFamily="34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dirty="0" smtClean="0">
                <a:latin typeface="Kaspersky Meduim" panose="020B0604020202020204" charset="0"/>
                <a:cs typeface="Arial" panose="020B0604020202020204" pitchFamily="34" charset="0"/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dirty="0" smtClean="0">
                <a:latin typeface="Kaspersky Meduim" panose="020B0604020202020204" charset="0"/>
                <a:cs typeface="Arial" panose="020B0604020202020204" pitchFamily="34" charset="0"/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dirty="0" smtClean="0">
                <a:latin typeface="Kaspersky Meduim" panose="020B0604020202020204" charset="0"/>
                <a:cs typeface="Arial" panose="020B0604020202020204" pitchFamily="34" charset="0"/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2400" dirty="0" smtClean="0">
                <a:latin typeface="+mj-lt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 smtClean="0"/>
              <a:t>Жизненный </a:t>
            </a:r>
            <a:r>
              <a:rPr lang="ru-RU" dirty="0"/>
              <a:t>цикл кибератаки</a:t>
            </a:r>
          </a:p>
        </p:txBody>
      </p:sp>
      <p:sp>
        <p:nvSpPr>
          <p:cNvPr id="19" name="Left Brace 18"/>
          <p:cNvSpPr/>
          <p:nvPr/>
        </p:nvSpPr>
        <p:spPr>
          <a:xfrm>
            <a:off x="5503813" y="3556000"/>
            <a:ext cx="522628" cy="3002731"/>
          </a:xfrm>
          <a:prstGeom prst="leftBrace">
            <a:avLst>
              <a:gd name="adj1" fmla="val 54838"/>
              <a:gd name="adj2" fmla="val 8300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6" name="Rectangle 5"/>
          <p:cNvSpPr/>
          <p:nvPr/>
        </p:nvSpPr>
        <p:spPr>
          <a:xfrm>
            <a:off x="6026441" y="3635922"/>
            <a:ext cx="6579275" cy="3087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Aft>
                <a:spcPts val="1600"/>
              </a:spcAft>
              <a:buClr>
                <a:schemeClr val="accent6"/>
              </a:buClr>
              <a:buFont typeface="+mj-lt"/>
              <a:buAutoNum type="arabicPeriod"/>
            </a:pPr>
            <a:r>
              <a:rPr lang="ru-RU" sz="2133" dirty="0"/>
              <a:t>Поиск и захват </a:t>
            </a:r>
            <a:r>
              <a:rPr lang="en-US" sz="2133" dirty="0"/>
              <a:t>OT </a:t>
            </a:r>
            <a:r>
              <a:rPr lang="ru-RU" sz="2133" dirty="0"/>
              <a:t>компонент</a:t>
            </a:r>
            <a:endParaRPr lang="en-US" sz="2133" dirty="0"/>
          </a:p>
          <a:p>
            <a:pPr marL="457189" indent="-457189">
              <a:spcAft>
                <a:spcPts val="1600"/>
              </a:spcAft>
              <a:buClr>
                <a:schemeClr val="accent6"/>
              </a:buClr>
              <a:buFont typeface="+mj-lt"/>
              <a:buAutoNum type="arabicPeriod"/>
            </a:pPr>
            <a:r>
              <a:rPr lang="ru-RU" sz="2133" dirty="0"/>
              <a:t>Анализ конфигураций и изучение процессов</a:t>
            </a:r>
            <a:endParaRPr lang="en-US" sz="2133" dirty="0"/>
          </a:p>
          <a:p>
            <a:pPr marL="457189" indent="-457189">
              <a:spcAft>
                <a:spcPts val="1600"/>
              </a:spcAft>
              <a:buClr>
                <a:schemeClr val="accent6"/>
              </a:buClr>
              <a:buFont typeface="+mj-lt"/>
              <a:buAutoNum type="arabicPeriod"/>
            </a:pPr>
            <a:r>
              <a:rPr lang="ru-RU" sz="2133" dirty="0"/>
              <a:t>Планирование и тестирование атаки</a:t>
            </a:r>
            <a:endParaRPr lang="en-US" sz="2133" dirty="0"/>
          </a:p>
          <a:p>
            <a:pPr marL="457189" indent="-457189">
              <a:spcAft>
                <a:spcPts val="1600"/>
              </a:spcAft>
              <a:buClr>
                <a:schemeClr val="accent6"/>
              </a:buClr>
              <a:buFont typeface="+mj-lt"/>
              <a:buAutoNum type="arabicPeriod"/>
            </a:pPr>
            <a:r>
              <a:rPr lang="ru-RU" sz="2133" dirty="0"/>
              <a:t>Запуск и управление атакой</a:t>
            </a:r>
            <a:endParaRPr lang="en-US" sz="2133" dirty="0"/>
          </a:p>
          <a:p>
            <a:pPr marL="457189" indent="-457189">
              <a:spcAft>
                <a:spcPts val="1600"/>
              </a:spcAft>
              <a:buClr>
                <a:schemeClr val="accent6"/>
              </a:buClr>
              <a:buFont typeface="+mj-lt"/>
              <a:buAutoNum type="arabicPeriod"/>
            </a:pPr>
            <a:r>
              <a:rPr lang="ru-RU" sz="2133" dirty="0"/>
              <a:t>Уничтожение следов </a:t>
            </a:r>
            <a:endParaRPr lang="en-US" sz="2133" dirty="0"/>
          </a:p>
          <a:p>
            <a:pPr marL="380990" indent="-380990">
              <a:spcAft>
                <a:spcPts val="1600"/>
              </a:spcAft>
              <a:buClr>
                <a:schemeClr val="accent6"/>
              </a:buClr>
              <a:buFont typeface="Arial" panose="020B0604020202020204" pitchFamily="34" charset="0"/>
              <a:buChar char="►"/>
            </a:pPr>
            <a:endParaRPr lang="en-US" sz="2133" dirty="0"/>
          </a:p>
        </p:txBody>
      </p:sp>
      <p:grpSp>
        <p:nvGrpSpPr>
          <p:cNvPr id="12" name="Группа 3"/>
          <p:cNvGrpSpPr/>
          <p:nvPr/>
        </p:nvGrpSpPr>
        <p:grpSpPr>
          <a:xfrm>
            <a:off x="167833" y="5549522"/>
            <a:ext cx="731933" cy="1166652"/>
            <a:chOff x="167833" y="5549522"/>
            <a:chExt cx="731933" cy="1166652"/>
          </a:xfrm>
        </p:grpSpPr>
        <p:sp>
          <p:nvSpPr>
            <p:cNvPr id="14" name="Left Brace 13"/>
            <p:cNvSpPr/>
            <p:nvPr/>
          </p:nvSpPr>
          <p:spPr>
            <a:xfrm>
              <a:off x="610469" y="5894610"/>
              <a:ext cx="289297" cy="472925"/>
            </a:xfrm>
            <a:prstGeom prst="leftBrace">
              <a:avLst>
                <a:gd name="adj1" fmla="val 54838"/>
                <a:gd name="adj2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8" name="Rectangle 17"/>
            <p:cNvSpPr/>
            <p:nvPr/>
          </p:nvSpPr>
          <p:spPr>
            <a:xfrm rot="16200000">
              <a:off x="-235187" y="5952542"/>
              <a:ext cx="1166652" cy="3606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 algn="ctr">
                <a:lnSpc>
                  <a:spcPct val="120000"/>
                </a:lnSpc>
                <a:buClr>
                  <a:schemeClr val="accent6"/>
                </a:buClr>
              </a:pPr>
              <a:r>
                <a:rPr lang="sv-SE" sz="1600" b="1" dirty="0">
                  <a:solidFill>
                    <a:srgbClr val="FF0000"/>
                  </a:solidFill>
                </a:rPr>
                <a:t>OT</a:t>
              </a:r>
            </a:p>
          </p:txBody>
        </p:sp>
      </p:grpSp>
      <p:grpSp>
        <p:nvGrpSpPr>
          <p:cNvPr id="20" name="Группа 2"/>
          <p:cNvGrpSpPr/>
          <p:nvPr/>
        </p:nvGrpSpPr>
        <p:grpSpPr>
          <a:xfrm>
            <a:off x="167834" y="1192055"/>
            <a:ext cx="731932" cy="4357467"/>
            <a:chOff x="167834" y="1192055"/>
            <a:chExt cx="731932" cy="4357467"/>
          </a:xfrm>
        </p:grpSpPr>
        <p:sp>
          <p:nvSpPr>
            <p:cNvPr id="21" name="Left Brace 20"/>
            <p:cNvSpPr/>
            <p:nvPr/>
          </p:nvSpPr>
          <p:spPr>
            <a:xfrm>
              <a:off x="610469" y="1192055"/>
              <a:ext cx="289297" cy="4357467"/>
            </a:xfrm>
            <a:prstGeom prst="leftBrace">
              <a:avLst>
                <a:gd name="adj1" fmla="val 54838"/>
                <a:gd name="adj2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2" name="Rectangle 21"/>
            <p:cNvSpPr/>
            <p:nvPr/>
          </p:nvSpPr>
          <p:spPr>
            <a:xfrm rot="16200000">
              <a:off x="-235186" y="3190482"/>
              <a:ext cx="1166652" cy="3606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 algn="ctr">
                <a:lnSpc>
                  <a:spcPct val="120000"/>
                </a:lnSpc>
                <a:buClr>
                  <a:schemeClr val="accent6"/>
                </a:buClr>
              </a:pPr>
              <a:r>
                <a:rPr lang="sv-SE" sz="1600" b="1" dirty="0">
                  <a:solidFill>
                    <a:srgbClr val="FF0000"/>
                  </a:solidFill>
                </a:rPr>
                <a:t>IT</a:t>
              </a: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1018535" y="1230898"/>
            <a:ext cx="4337689" cy="408623"/>
          </a:xfrm>
          <a:prstGeom prst="roundRect">
            <a:avLst/>
          </a:prstGeom>
          <a:solidFill>
            <a:srgbClr val="4472C4"/>
          </a:solidFill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Разведка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18531" y="2014995"/>
            <a:ext cx="4337689" cy="408623"/>
          </a:xfrm>
          <a:prstGeom prst="roundRect">
            <a:avLst/>
          </a:prstGeom>
          <a:solidFill>
            <a:srgbClr val="449BC1"/>
          </a:solidFill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Подготовка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18532" y="2787462"/>
            <a:ext cx="4337689" cy="408623"/>
          </a:xfrm>
          <a:prstGeom prst="roundRect">
            <a:avLst/>
          </a:prstGeom>
          <a:solidFill>
            <a:srgbClr val="43BEB9"/>
          </a:solidFill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Доставка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18533" y="3594181"/>
            <a:ext cx="4337689" cy="408623"/>
          </a:xfrm>
          <a:prstGeom prst="roundRect">
            <a:avLst/>
          </a:prstGeom>
          <a:solidFill>
            <a:srgbClr val="43BB8D"/>
          </a:solidFill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Развитие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18535" y="4390374"/>
            <a:ext cx="4337689" cy="408623"/>
          </a:xfrm>
          <a:prstGeom prst="roundRect">
            <a:avLst/>
          </a:prstGeom>
          <a:solidFill>
            <a:srgbClr val="45B664"/>
          </a:solidFill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Закрепление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018534" y="5179742"/>
            <a:ext cx="4337689" cy="408623"/>
          </a:xfrm>
          <a:prstGeom prst="roundRect">
            <a:avLst/>
          </a:prstGeom>
          <a:solidFill>
            <a:srgbClr val="4CB146"/>
          </a:solidFill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Перехват управления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18535" y="5901827"/>
            <a:ext cx="4337689" cy="408623"/>
          </a:xfrm>
          <a:prstGeom prst="roundRect">
            <a:avLst/>
          </a:prstGeom>
          <a:solidFill>
            <a:srgbClr val="70AD47"/>
          </a:solidFill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Воздействие на объекты</a:t>
            </a:r>
          </a:p>
        </p:txBody>
      </p:sp>
      <p:sp>
        <p:nvSpPr>
          <p:cNvPr id="30" name="Down Arrow 29"/>
          <p:cNvSpPr/>
          <p:nvPr/>
        </p:nvSpPr>
        <p:spPr>
          <a:xfrm>
            <a:off x="3047250" y="1762562"/>
            <a:ext cx="283028" cy="185057"/>
          </a:xfrm>
          <a:prstGeom prst="downArrow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3045861" y="2538203"/>
            <a:ext cx="283028" cy="185057"/>
          </a:xfrm>
          <a:prstGeom prst="downArrow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32" name="Down Arrow 31"/>
          <p:cNvSpPr/>
          <p:nvPr/>
        </p:nvSpPr>
        <p:spPr>
          <a:xfrm>
            <a:off x="3045861" y="3319126"/>
            <a:ext cx="283028" cy="185057"/>
          </a:xfrm>
          <a:prstGeom prst="downArrow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33" name="Down Arrow 32"/>
          <p:cNvSpPr/>
          <p:nvPr/>
        </p:nvSpPr>
        <p:spPr>
          <a:xfrm>
            <a:off x="3045861" y="4106997"/>
            <a:ext cx="283028" cy="185057"/>
          </a:xfrm>
          <a:prstGeom prst="downArrow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34" name="Down Arrow 33"/>
          <p:cNvSpPr/>
          <p:nvPr/>
        </p:nvSpPr>
        <p:spPr>
          <a:xfrm>
            <a:off x="3047250" y="4920577"/>
            <a:ext cx="283028" cy="185057"/>
          </a:xfrm>
          <a:prstGeom prst="downArrow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35" name="Down Arrow 34"/>
          <p:cNvSpPr/>
          <p:nvPr/>
        </p:nvSpPr>
        <p:spPr>
          <a:xfrm>
            <a:off x="3047250" y="5662473"/>
            <a:ext cx="283028" cy="185057"/>
          </a:xfrm>
          <a:prstGeom prst="downArrow">
            <a:avLst/>
          </a:prstGeom>
          <a:ln w="127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dirty="0">
              <a:solidFill>
                <a:schemeClr val="accent3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66242" y="1192055"/>
            <a:ext cx="4327773" cy="1760875"/>
            <a:chOff x="6966242" y="1192055"/>
            <a:chExt cx="4327773" cy="1760875"/>
          </a:xfrm>
        </p:grpSpPr>
        <p:sp>
          <p:nvSpPr>
            <p:cNvPr id="5" name="Rounded Rectangle 4"/>
            <p:cNvSpPr/>
            <p:nvPr/>
          </p:nvSpPr>
          <p:spPr>
            <a:xfrm>
              <a:off x="7496715" y="1192055"/>
              <a:ext cx="3797300" cy="1760875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966242" y="1310134"/>
              <a:ext cx="390495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2000" i="1" dirty="0" smtClean="0">
                  <a:solidFill>
                    <a:srgbClr val="FF0000"/>
                  </a:solidFill>
                  <a:latin typeface="Arial" panose="020B0604020202020204" pitchFamily="34" charset="0"/>
                </a:rPr>
                <a:t>Межсетевых экранов и </a:t>
              </a:r>
            </a:p>
            <a:p>
              <a:pPr algn="r" defTabSz="4572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2000" i="1" dirty="0" smtClean="0">
                  <a:solidFill>
                    <a:srgbClr val="FF0000"/>
                  </a:solidFill>
                  <a:latin typeface="Arial" panose="020B0604020202020204" pitchFamily="34" charset="0"/>
                </a:rPr>
                <a:t>базовых средств защиты </a:t>
              </a:r>
            </a:p>
            <a:p>
              <a:pPr algn="r" defTabSz="4572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ru-RU" sz="2000" i="1" dirty="0" smtClean="0">
                  <a:solidFill>
                    <a:srgbClr val="FF0000"/>
                  </a:solidFill>
                  <a:latin typeface="Arial" panose="020B0604020202020204" pitchFamily="34" charset="0"/>
                </a:rPr>
                <a:t>не хватает!</a:t>
              </a:r>
              <a:endParaRPr lang="ru-RU" sz="2000" i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737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Honeywell Interna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Honeywell Interna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Honeywell Interna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Honeywell Internal"/>
</p:tagLst>
</file>

<file path=ppt/theme/theme1.xml><?xml version="1.0" encoding="utf-8"?>
<a:theme xmlns:a="http://schemas.openxmlformats.org/drawingml/2006/main" name="kaspersk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4069</TotalTime>
  <Words>1532</Words>
  <Application>Microsoft Office PowerPoint</Application>
  <PresentationFormat>Widescreen</PresentationFormat>
  <Paragraphs>318</Paragraphs>
  <Slides>21</Slides>
  <Notes>19</Notes>
  <HiddenSlides>3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Kaspersky Meduim</vt:lpstr>
      <vt:lpstr>Calibri Light</vt:lpstr>
      <vt:lpstr>Museo Sans Cyrl 300</vt:lpstr>
      <vt:lpstr>Wingdings</vt:lpstr>
      <vt:lpstr>Noto Sans Symbols</vt:lpstr>
      <vt:lpstr>Segoe UI</vt:lpstr>
      <vt:lpstr>Museo Sans 500</vt:lpstr>
      <vt:lpstr>Arial</vt:lpstr>
      <vt:lpstr>Segoe UI Semibold</vt:lpstr>
      <vt:lpstr>Kaspersky Regular</vt:lpstr>
      <vt:lpstr>Calibri</vt:lpstr>
      <vt:lpstr>Times New Roman</vt:lpstr>
      <vt:lpstr>kaspersky</vt:lpstr>
      <vt:lpstr>PowerPoint Presentation</vt:lpstr>
      <vt:lpstr>Наша роль в мировом сообществе по IT и ОТ-безопасности</vt:lpstr>
      <vt:lpstr>Вызовы цифровой трансформации в части ИБ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Выполнение требований 187 ФЗ (239 приказа ФСТЭК)</vt:lpstr>
      <vt:lpstr>PowerPoint Presentation</vt:lpstr>
      <vt:lpstr>PowerPoint Presentation</vt:lpstr>
      <vt:lpstr>Новые взгляды на безопасность</vt:lpstr>
      <vt:lpstr>Ценности MLAD</vt:lpstr>
      <vt:lpstr>Подготовка специалистов по реагированию на инциденты промышленной информационной инфраструктуры </vt:lpstr>
      <vt:lpstr>Оценка защищенности ПТК, информационных инфраструктур и цепочек поставщиков</vt:lpstr>
      <vt:lpstr>Использование встраиваемых технологий Kaspersky и сервисов  </vt:lpstr>
      <vt:lpstr>Kaspersky Industrial CyberSecurity (KICS) </vt:lpstr>
      <vt:lpstr>PowerPoint Presentation</vt:lpstr>
    </vt:vector>
  </TitlesOfParts>
  <Company>Kaspersky Lab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Kvasov</dc:creator>
  <cp:lastModifiedBy>Alexey Petukhov</cp:lastModifiedBy>
  <cp:revision>257</cp:revision>
  <dcterms:created xsi:type="dcterms:W3CDTF">2019-05-29T15:08:53Z</dcterms:created>
  <dcterms:modified xsi:type="dcterms:W3CDTF">2019-11-06T21:05:36Z</dcterms:modified>
</cp:coreProperties>
</file>