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0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8" r:id="rId28"/>
    <p:sldId id="297" r:id="rId29"/>
    <p:sldId id="296" r:id="rId30"/>
    <p:sldId id="282" r:id="rId31"/>
    <p:sldId id="314" r:id="rId32"/>
    <p:sldId id="311" r:id="rId33"/>
    <p:sldId id="313" r:id="rId34"/>
    <p:sldId id="284" r:id="rId35"/>
    <p:sldId id="285" r:id="rId36"/>
    <p:sldId id="310" r:id="rId37"/>
    <p:sldId id="299" r:id="rId38"/>
    <p:sldId id="295" r:id="rId39"/>
    <p:sldId id="300" r:id="rId40"/>
    <p:sldId id="301" r:id="rId41"/>
    <p:sldId id="303" r:id="rId42"/>
    <p:sldId id="302" r:id="rId43"/>
    <p:sldId id="304" r:id="rId44"/>
    <p:sldId id="305" r:id="rId45"/>
    <p:sldId id="283" r:id="rId46"/>
    <p:sldId id="306" r:id="rId47"/>
    <p:sldId id="307" r:id="rId48"/>
    <p:sldId id="308" r:id="rId49"/>
    <p:sldId id="309" r:id="rId50"/>
    <p:sldId id="312" r:id="rId51"/>
    <p:sldId id="287" r:id="rId52"/>
    <p:sldId id="288" r:id="rId53"/>
    <p:sldId id="289" r:id="rId54"/>
    <p:sldId id="315" r:id="rId55"/>
    <p:sldId id="290" r:id="rId56"/>
    <p:sldId id="291" r:id="rId57"/>
    <p:sldId id="292" r:id="rId58"/>
    <p:sldId id="293" r:id="rId59"/>
  </p:sldIdLst>
  <p:sldSz cx="12204700" cy="68453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4"/>
    <a:srgbClr val="005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1327" autoAdjust="0"/>
  </p:normalViewPr>
  <p:slideViewPr>
    <p:cSldViewPr>
      <p:cViewPr varScale="1">
        <p:scale>
          <a:sx n="71" d="100"/>
          <a:sy n="71" d="100"/>
        </p:scale>
        <p:origin x="1109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35012756272599E-2"/>
          <c:y val="0.23325321870372109"/>
          <c:w val="0.89808242938164196"/>
          <c:h val="0.63757516853292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5694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5"/>
                <c:pt idx="0">
                  <c:v>АСКУЭ</c:v>
                </c:pt>
                <c:pt idx="1">
                  <c:v>АСУ ТП, ССПИ</c:v>
                </c:pt>
                <c:pt idx="2">
                  <c:v>ПА, РАС</c:v>
                </c:pt>
                <c:pt idx="3">
                  <c:v>УПАСК</c:v>
                </c:pt>
                <c:pt idx="4">
                  <c:v>Проектирование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45</c:v>
                </c:pt>
                <c:pt idx="2">
                  <c:v>50</c:v>
                </c:pt>
                <c:pt idx="3">
                  <c:v>26</c:v>
                </c:pt>
                <c:pt idx="4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0-473F-B909-CCE38BB44B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5"/>
                <c:pt idx="0">
                  <c:v>АСКУЭ</c:v>
                </c:pt>
                <c:pt idx="1">
                  <c:v>АСУ ТП, ССПИ</c:v>
                </c:pt>
                <c:pt idx="2">
                  <c:v>ПА, РАС</c:v>
                </c:pt>
                <c:pt idx="3">
                  <c:v>УПАСК</c:v>
                </c:pt>
                <c:pt idx="4">
                  <c:v>Проектирование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33</c:v>
                </c:pt>
                <c:pt idx="1">
                  <c:v>100</c:v>
                </c:pt>
                <c:pt idx="2">
                  <c:v>83</c:v>
                </c:pt>
                <c:pt idx="3">
                  <c:v>80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20-473F-B909-CCE38BB44B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5"/>
                <c:pt idx="0">
                  <c:v>АСКУЭ</c:v>
                </c:pt>
                <c:pt idx="1">
                  <c:v>АСУ ТП, ССПИ</c:v>
                </c:pt>
                <c:pt idx="2">
                  <c:v>ПА, РАС</c:v>
                </c:pt>
                <c:pt idx="3">
                  <c:v>УПАСК</c:v>
                </c:pt>
                <c:pt idx="4">
                  <c:v>Проектирование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48</c:v>
                </c:pt>
                <c:pt idx="1">
                  <c:v>60</c:v>
                </c:pt>
                <c:pt idx="2">
                  <c:v>100</c:v>
                </c:pt>
                <c:pt idx="3">
                  <c:v>90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20-473F-B909-CCE38BB44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907279"/>
        <c:axId val="284897711"/>
      </c:barChart>
      <c:catAx>
        <c:axId val="284907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4897711"/>
        <c:crosses val="autoZero"/>
        <c:auto val="1"/>
        <c:lblAlgn val="ctr"/>
        <c:lblOffset val="100"/>
        <c:noMultiLvlLbl val="0"/>
      </c:catAx>
      <c:valAx>
        <c:axId val="284897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490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426600958097024"/>
          <c:y val="0.93501644725016686"/>
          <c:w val="0.23612989372831891"/>
          <c:h val="6.4983552749833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0.96503</cdr:x>
      <cdr:y>0.2136</cdr:y>
    </cdr:to>
    <cdr:sp macro="" textlink="">
      <cdr:nvSpPr>
        <cdr:cNvPr id="2" name="object 2"/>
        <cdr:cNvSpPr txBox="1">
          <a:spLocks xmlns:a="http://schemas.openxmlformats.org/drawingml/2006/main" noGrp="1"/>
        </cdr:cNvSpPr>
      </cdr:nvSpPr>
      <cdr:spPr>
        <a:xfrm xmlns:a="http://schemas.openxmlformats.org/drawingml/2006/main">
          <a:off x="0" y="0"/>
          <a:ext cx="10515600" cy="1158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42545" rIns="0" bIns="0" rtlCol="0">
          <a:spAutoFit/>
        </a:bodyPr>
        <a:lstStyle xmlns:a="http://schemas.openxmlformats.org/drawingml/2006/main">
          <a:lvl1pPr>
            <a:defRPr sz="2600" b="1" i="0">
              <a:solidFill>
                <a:srgbClr val="414042"/>
              </a:solidFill>
              <a:latin typeface="Segoe UI"/>
              <a:ea typeface="+mj-ea"/>
              <a:cs typeface="Segoe UI"/>
            </a:defRPr>
          </a:lvl1pPr>
        </a:lstStyle>
        <a:p xmlns:a="http://schemas.openxmlformats.org/drawingml/2006/main">
          <a:pPr marL="16510">
            <a:lnSpc>
              <a:spcPct val="100000"/>
            </a:lnSpc>
            <a:spcBef>
              <a:spcPts val="335"/>
            </a:spcBef>
          </a:pPr>
          <a:r>
            <a:rPr lang="ru-RU" sz="1800" b="0" spc="70" dirty="0" smtClean="0">
              <a:latin typeface="Segoe UI Semilight"/>
              <a:cs typeface="Segoe UI Semilight"/>
            </a:rPr>
            <a:t>Сотрудничество с ДЗО «</a:t>
          </a:r>
          <a:r>
            <a:rPr lang="ru-RU" sz="1800" b="0" spc="70" dirty="0" err="1" smtClean="0">
              <a:latin typeface="Segoe UI Semilight"/>
              <a:cs typeface="Segoe UI Semilight"/>
            </a:rPr>
            <a:t>РусГидро</a:t>
          </a:r>
          <a:r>
            <a:rPr lang="ru-RU" sz="1800" b="0" spc="70" dirty="0" smtClean="0">
              <a:latin typeface="Segoe UI Semilight"/>
              <a:cs typeface="Segoe UI Semilight"/>
            </a:rPr>
            <a:t>» на Дальнем Востоке</a:t>
          </a:r>
          <a:endParaRPr sz="1800" dirty="0">
            <a:latin typeface="Segoe UI Semilight"/>
            <a:cs typeface="Segoe UI Semilight"/>
          </a:endParaRPr>
        </a:p>
        <a:p xmlns:a="http://schemas.openxmlformats.org/drawingml/2006/main">
          <a:pPr marL="12700">
            <a:lnSpc>
              <a:spcPct val="100000"/>
            </a:lnSpc>
            <a:spcBef>
              <a:spcPts val="345"/>
            </a:spcBef>
          </a:pPr>
          <a:r>
            <a:rPr lang="ru-RU" spc="5" dirty="0" smtClean="0"/>
            <a:t>Объемы поставок оборудования и выполнения работ за 2017-2019 г</a:t>
          </a:r>
          <a:endParaRPr spc="2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629" cy="340514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1628" cy="340514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/>
            </a:lvl1pPr>
          </a:lstStyle>
          <a:p>
            <a:fld id="{92DFD9E7-589D-47A6-BDE9-FFC08E1EA3B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849313"/>
            <a:ext cx="40894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84" tIns="40142" rIns="80284" bIns="4014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082" y="3271146"/>
            <a:ext cx="7942063" cy="2676821"/>
          </a:xfrm>
          <a:prstGeom prst="rect">
            <a:avLst/>
          </a:prstGeom>
        </p:spPr>
        <p:txBody>
          <a:bodyPr vert="horz" lIns="80284" tIns="40142" rIns="80284" bIns="4014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161"/>
            <a:ext cx="4301629" cy="34051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4" y="6457161"/>
            <a:ext cx="4301628" cy="34051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/>
            </a:lvl1pPr>
          </a:lstStyle>
          <a:p>
            <a:fld id="{A84D2B96-6115-4F3E-A96F-CEE0AB0B8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2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0711" indent="-200711">
              <a:buAutoNum type="arabicPeriod"/>
            </a:pPr>
            <a:r>
              <a:rPr lang="ru-RU" dirty="0" smtClean="0"/>
              <a:t>ПТК</a:t>
            </a:r>
            <a:r>
              <a:rPr lang="ru-RU" baseline="0" dirty="0" smtClean="0"/>
              <a:t> </a:t>
            </a:r>
            <a:r>
              <a:rPr lang="en-US" baseline="0" dirty="0" err="1" smtClean="0"/>
              <a:t>AlfaRegul</a:t>
            </a:r>
            <a:r>
              <a:rPr lang="en-US" baseline="0" dirty="0" smtClean="0"/>
              <a:t> – </a:t>
            </a:r>
            <a:r>
              <a:rPr lang="ru-RU" baseline="0" dirty="0" smtClean="0"/>
              <a:t>включен в реестр </a:t>
            </a:r>
            <a:r>
              <a:rPr lang="ru-RU" baseline="0" dirty="0" err="1" smtClean="0"/>
              <a:t>Минпромторга</a:t>
            </a:r>
            <a:r>
              <a:rPr lang="ru-RU" baseline="0" dirty="0" smtClean="0"/>
              <a:t>: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ПТК </a:t>
            </a:r>
            <a:r>
              <a:rPr lang="en-US" baseline="0" dirty="0" err="1" smtClean="0"/>
              <a:t>AlfaRegul</a:t>
            </a:r>
            <a:r>
              <a:rPr lang="en-US" baseline="0" dirty="0" smtClean="0"/>
              <a:t> – </a:t>
            </a:r>
            <a:r>
              <a:rPr lang="ru-RU" baseline="0" dirty="0" smtClean="0"/>
              <a:t>20641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ПТК Регул – 14079</a:t>
            </a:r>
            <a:endParaRPr lang="en-US" baseline="0" dirty="0" smtClean="0"/>
          </a:p>
          <a:p>
            <a:pPr marL="200711" indent="-200711">
              <a:buAutoNum type="arabicParenR"/>
            </a:pPr>
            <a:r>
              <a:rPr lang="ru-RU" baseline="0" dirty="0" smtClean="0"/>
              <a:t>ПО «Альфа-Платформа» - включено в реестр </a:t>
            </a:r>
            <a:r>
              <a:rPr lang="ru-RU" baseline="0" dirty="0" err="1" smtClean="0"/>
              <a:t>Минкомсвязи</a:t>
            </a:r>
            <a:endParaRPr lang="ru-RU" baseline="0" dirty="0" smtClean="0"/>
          </a:p>
          <a:p>
            <a:pPr marL="200711" indent="-200711">
              <a:buAutoNum type="arabicParenR"/>
            </a:pPr>
            <a:endParaRPr lang="ru-RU" baseline="0" dirty="0" smtClean="0"/>
          </a:p>
          <a:p>
            <a:r>
              <a:rPr lang="ru-RU" baseline="0" dirty="0" smtClean="0"/>
              <a:t>2. ПТК АРИС </a:t>
            </a:r>
            <a:r>
              <a:rPr lang="ru-RU" baseline="0" dirty="0" err="1" smtClean="0"/>
              <a:t>вклчючен</a:t>
            </a:r>
            <a:r>
              <a:rPr lang="ru-RU" baseline="0" dirty="0" smtClean="0"/>
              <a:t> в реестр </a:t>
            </a:r>
            <a:r>
              <a:rPr lang="ru-RU" baseline="0" dirty="0" err="1" smtClean="0"/>
              <a:t>Минпромторга</a:t>
            </a:r>
            <a:r>
              <a:rPr lang="ru-RU" baseline="0" dirty="0" smtClean="0"/>
              <a:t>: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ПТК АРИС – 20641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Контроллеры 22хх,42хх,28хх,48хх,с30х,мт200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Программный комплекс </a:t>
            </a:r>
            <a:r>
              <a:rPr lang="en-US" baseline="0" dirty="0" err="1" smtClean="0"/>
              <a:t>RedKit</a:t>
            </a:r>
            <a:r>
              <a:rPr lang="en-US" baseline="0" dirty="0" smtClean="0"/>
              <a:t> </a:t>
            </a:r>
            <a:r>
              <a:rPr lang="ru-RU" baseline="0" dirty="0" smtClean="0"/>
              <a:t>включен в реестр </a:t>
            </a:r>
            <a:r>
              <a:rPr lang="ru-RU" baseline="0" dirty="0" err="1" smtClean="0"/>
              <a:t>Минкомсвязи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73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СИСТЕМЫ АСУ ТП/ССПИ ПС 750/500/220/110КВ</a:t>
            </a:r>
            <a:r>
              <a:rPr lang="en-US" sz="1100" b="1" dirty="0"/>
              <a:t> </a:t>
            </a:r>
            <a:r>
              <a:rPr lang="ru-RU" sz="1100" b="1" dirty="0"/>
              <a:t>НА БАЗЕ ПТК ARIS MD БЕЗ ШИНЫ ПРОЦЕССА</a:t>
            </a:r>
            <a:endParaRPr lang="en-US" sz="1100" b="1" dirty="0"/>
          </a:p>
          <a:p>
            <a:r>
              <a:rPr lang="ru-RU" sz="1100" dirty="0"/>
              <a:t>Типовая архитектура автоматизированной системы на базе ПТК</a:t>
            </a:r>
            <a:r>
              <a:rPr lang="en-US" sz="1100" dirty="0"/>
              <a:t> </a:t>
            </a:r>
            <a:r>
              <a:rPr lang="ru-RU" sz="1100" dirty="0"/>
              <a:t>ARIS MD в соответствии с МЭК 61850 без шины процесса представлена на рисунке 6 и предусматривает наличие трех основных уровней иерархии:</a:t>
            </a:r>
          </a:p>
          <a:p>
            <a:r>
              <a:rPr lang="ru-RU" sz="1100" b="1" dirty="0"/>
              <a:t>1. Нижний уровень (уровень процесса).</a:t>
            </a:r>
          </a:p>
          <a:p>
            <a:r>
              <a:rPr lang="ru-RU" sz="1100" dirty="0"/>
              <a:t>В состав нижнего уровня входят контроллеры присоединения</a:t>
            </a:r>
            <a:r>
              <a:rPr lang="en-US" sz="1100" dirty="0"/>
              <a:t> </a:t>
            </a:r>
            <a:r>
              <a:rPr lang="ru-RU" sz="1100" dirty="0"/>
              <a:t>ARIS-42xx / C303, контроллеры ячейки ARIS-2203/2205 / 2208, микропроцессорные измерительные преобразователи, цифровые</a:t>
            </a:r>
            <a:r>
              <a:rPr lang="en-US" sz="1100" dirty="0"/>
              <a:t> </a:t>
            </a:r>
            <a:r>
              <a:rPr lang="ru-RU" sz="1100" dirty="0"/>
              <a:t>указатели положения РПН, модули УСО, датчики, а также микропроцессорные устройства смежных автономных систем РЗА, ПА,</a:t>
            </a:r>
            <a:r>
              <a:rPr lang="en-US" sz="1100" dirty="0"/>
              <a:t> </a:t>
            </a:r>
            <a:r>
              <a:rPr lang="ru-RU" sz="1100" dirty="0"/>
              <a:t>ОМП, РАС, мониторинга технологического оборудования и ЩПТ,</a:t>
            </a:r>
            <a:r>
              <a:rPr lang="en-US" sz="1100" dirty="0"/>
              <a:t> </a:t>
            </a:r>
            <a:r>
              <a:rPr lang="ru-RU" sz="1100" dirty="0"/>
              <a:t>ЩСН и другие.</a:t>
            </a:r>
          </a:p>
          <a:p>
            <a:r>
              <a:rPr lang="ru-RU" sz="1100" b="1" dirty="0"/>
              <a:t>2. Средний уровень (межуровневого внутрисистемного</a:t>
            </a:r>
            <a:r>
              <a:rPr lang="en-US" sz="1100" b="1" dirty="0"/>
              <a:t> </a:t>
            </a:r>
            <a:r>
              <a:rPr lang="ru-RU" sz="1100" b="1" dirty="0"/>
              <a:t>и внешнего взаимодействия).</a:t>
            </a:r>
          </a:p>
          <a:p>
            <a:r>
              <a:rPr lang="ru-RU" sz="1100" dirty="0"/>
              <a:t>В состав среднего уровня входят резервированные коммуникационные контроллеры ARIS-4810 / 4820 / CS-M / CS-L, сетевое оборудование, коммутаторы и маршрутизаторы, преобразователи</a:t>
            </a:r>
            <a:r>
              <a:rPr lang="en-US" sz="1100" dirty="0"/>
              <a:t> </a:t>
            </a:r>
            <a:r>
              <a:rPr lang="ru-RU" sz="1100" dirty="0"/>
              <a:t>интерфейсов, серверы точного времени и другие коммуникационные устройства.</a:t>
            </a:r>
            <a:endParaRPr lang="en-US" sz="1100" dirty="0"/>
          </a:p>
          <a:p>
            <a:r>
              <a:rPr lang="ru-RU" sz="1100" b="1" dirty="0"/>
              <a:t>3. Верхний уровень (концентрации и визуализации,</a:t>
            </a:r>
            <a:r>
              <a:rPr lang="en-US" sz="1100" b="1" dirty="0"/>
              <a:t> </a:t>
            </a:r>
            <a:r>
              <a:rPr lang="ru-RU" sz="1100" b="1" dirty="0"/>
              <a:t>хранения данных).</a:t>
            </a:r>
          </a:p>
          <a:p>
            <a:r>
              <a:rPr lang="ru-RU" sz="1100" dirty="0"/>
              <a:t>В состав верхнего уровня входят серверы с ПО </a:t>
            </a:r>
            <a:r>
              <a:rPr lang="ru-RU" sz="1100" dirty="0" err="1"/>
              <a:t>Redkit</a:t>
            </a:r>
            <a:r>
              <a:rPr lang="ru-RU" sz="1100" dirty="0"/>
              <a:t> SCADA</a:t>
            </a:r>
            <a:r>
              <a:rPr lang="en-US" sz="1100" dirty="0"/>
              <a:t> </a:t>
            </a:r>
            <a:r>
              <a:rPr lang="ru-RU" sz="1100" dirty="0"/>
              <a:t>или ARIS SCADA, видеонаблюдения, АРМ-ы оперативного персонала, АРМы РЗА и инженера АСУТП на базе ПО </a:t>
            </a:r>
            <a:r>
              <a:rPr lang="ru-RU" sz="1100" dirty="0" err="1"/>
              <a:t>ПО</a:t>
            </a:r>
            <a:r>
              <a:rPr lang="ru-RU" sz="1100" dirty="0"/>
              <a:t> </a:t>
            </a:r>
            <a:r>
              <a:rPr lang="ru-RU" sz="1100" dirty="0" err="1"/>
              <a:t>Redkit</a:t>
            </a:r>
            <a:r>
              <a:rPr lang="ru-RU" sz="1100" dirty="0"/>
              <a:t> SCADA</a:t>
            </a:r>
            <a:r>
              <a:rPr lang="en-US" sz="1100" dirty="0"/>
              <a:t> </a:t>
            </a:r>
            <a:r>
              <a:rPr lang="ru-RU" sz="1100" dirty="0"/>
              <a:t>или </a:t>
            </a:r>
            <a:r>
              <a:rPr lang="en-US" sz="1100" dirty="0"/>
              <a:t>ARIS SCADA. </a:t>
            </a:r>
            <a:r>
              <a:rPr lang="ru-RU" sz="1100" dirty="0"/>
              <a:t>В данной архитектуре контроллеры присоединения</a:t>
            </a:r>
            <a:r>
              <a:rPr lang="en-US" sz="1100" dirty="0"/>
              <a:t> </a:t>
            </a:r>
            <a:r>
              <a:rPr lang="ru-RU" sz="1100" dirty="0"/>
              <a:t>ARIS-42xx / C303, контроллеры ячейки ARIS-2203/2205 / 2208 выполняют мониторинг и надежное управление присоединением в целом.</a:t>
            </a:r>
            <a:r>
              <a:rPr lang="en-US" sz="1100" dirty="0"/>
              <a:t> </a:t>
            </a:r>
            <a:endParaRPr lang="ru-RU" sz="1100" dirty="0"/>
          </a:p>
          <a:p>
            <a:r>
              <a:rPr lang="ru-RU" sz="1100" dirty="0"/>
              <a:t>Производят сбор и расчет данных измерений, сбор сигнализации,</a:t>
            </a:r>
            <a:r>
              <a:rPr lang="en-US" sz="1100" dirty="0"/>
              <a:t> </a:t>
            </a:r>
            <a:r>
              <a:rPr lang="ru-RU" sz="1100" dirty="0"/>
              <a:t>выдачу команд управления и разрешения управления непосредственно с первичного оборудования (ТТ / ТН, коммутационных аппаратов и др.) по стандартным медным кабелям. Дальнейший обмен</a:t>
            </a:r>
            <a:r>
              <a:rPr lang="en-US" sz="1100" dirty="0"/>
              <a:t> </a:t>
            </a:r>
            <a:r>
              <a:rPr lang="ru-RU" sz="1100" dirty="0"/>
              <a:t>данными между контроллерами, устройствами автономных систем</a:t>
            </a:r>
            <a:r>
              <a:rPr lang="en-US" sz="1100" dirty="0"/>
              <a:t> </a:t>
            </a:r>
            <a:r>
              <a:rPr lang="ru-RU" sz="1100" dirty="0"/>
              <a:t>(РАЗ, ПА, РАС, ОМП и др.) и устройствами среднего и верхнего уровня производится в цифровом виде через шину станции в протоколах МЭК 61850‑8‑1 (GOOSE) и МЭК 61850‑8‑1 (MMS).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52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СИСТЕМЫ АСУ ТП/ССПИ ПС 110/35/10/6 КВ НА БАЗЕ ПТК ARIS MС</a:t>
            </a:r>
            <a:endParaRPr lang="en-US" sz="1100" b="1" dirty="0"/>
          </a:p>
          <a:p>
            <a:r>
              <a:rPr lang="ru-RU" sz="1100" b="1" dirty="0"/>
              <a:t>Нижний уровень</a:t>
            </a:r>
          </a:p>
          <a:p>
            <a:r>
              <a:rPr lang="ru-RU" sz="1100" dirty="0"/>
              <a:t>В состав оборудования на данном уровне входят контроллеры ячейки</a:t>
            </a:r>
            <a:r>
              <a:rPr lang="en-US" sz="1100" dirty="0"/>
              <a:t> </a:t>
            </a:r>
            <a:r>
              <a:rPr lang="ru-RU" sz="1100" dirty="0"/>
              <a:t>ARIS-22xx, </a:t>
            </a:r>
            <a:r>
              <a:rPr lang="ru-RU" sz="1100" dirty="0" err="1"/>
              <a:t>крейты</a:t>
            </a:r>
            <a:r>
              <a:rPr lang="ru-RU" sz="1100" dirty="0"/>
              <a:t> расширения ARIS-2808E с модулями дискретного</a:t>
            </a:r>
            <a:r>
              <a:rPr lang="en-US" sz="1100" dirty="0"/>
              <a:t> </a:t>
            </a:r>
            <a:r>
              <a:rPr lang="ru-RU" sz="1100" dirty="0"/>
              <a:t>ввода-вывода, указатели положения РПН, датчик температуры наружного воздуха, цифровые щитовые приборы, терминалы релейной</a:t>
            </a:r>
            <a:r>
              <a:rPr lang="en-US" sz="1100" dirty="0"/>
              <a:t> </a:t>
            </a:r>
            <a:r>
              <a:rPr lang="ru-RU" sz="1100" dirty="0"/>
              <a:t>защиты и другие цифровые устройства преобразования аналоговых</a:t>
            </a:r>
          </a:p>
          <a:p>
            <a:r>
              <a:rPr lang="ru-RU" sz="1100" dirty="0"/>
              <a:t>и дискретных сигналов в цифровой вид.</a:t>
            </a:r>
          </a:p>
          <a:p>
            <a:r>
              <a:rPr lang="ru-RU" sz="1100" dirty="0"/>
              <a:t>Функции устройств нижнего уровня: измерение аналоговых</a:t>
            </a:r>
            <a:r>
              <a:rPr lang="en-US" sz="1100" dirty="0"/>
              <a:t> </a:t>
            </a:r>
            <a:r>
              <a:rPr lang="ru-RU" sz="1100" dirty="0"/>
              <a:t>электрических и неэлектрических величин, сбор дискретных сигналов от источников сигналов, выдача команд управления в исполнительные схемы с контролем приоритетов, сбор информации о положении РПН, контроль протекания токов междуфазных коротких</a:t>
            </a:r>
            <a:r>
              <a:rPr lang="en-US" sz="1100" dirty="0"/>
              <a:t> </a:t>
            </a:r>
            <a:r>
              <a:rPr lang="ru-RU" sz="1100" dirty="0"/>
              <a:t>замыканий и расчета электрических параметров для локализации</a:t>
            </a:r>
            <a:r>
              <a:rPr lang="en-US" sz="1100" dirty="0"/>
              <a:t> </a:t>
            </a:r>
            <a:r>
              <a:rPr lang="ru-RU" sz="1100" dirty="0"/>
              <a:t>однофазных замыканий на землю в сетях с изолированной, эффективно заземленной, либо компенсированной </a:t>
            </a:r>
            <a:r>
              <a:rPr lang="ru-RU" sz="1100" dirty="0" err="1"/>
              <a:t>нейтралью</a:t>
            </a:r>
            <a:r>
              <a:rPr lang="ru-RU" sz="1100" dirty="0"/>
              <a:t>.</a:t>
            </a:r>
            <a:endParaRPr lang="en-US" sz="1100" dirty="0"/>
          </a:p>
          <a:p>
            <a:r>
              <a:rPr lang="ru-RU" sz="1100" b="1" dirty="0"/>
              <a:t>Средний уровень</a:t>
            </a:r>
          </a:p>
          <a:p>
            <a:r>
              <a:rPr lang="ru-RU" sz="1100" dirty="0"/>
              <a:t>В состав оборудования на данном уровне входят многофункциональные контроллеры ARIS-28xx. В качестве альтернативы для систем</a:t>
            </a:r>
            <a:r>
              <a:rPr lang="en-US" sz="1100" dirty="0"/>
              <a:t> </a:t>
            </a:r>
            <a:r>
              <a:rPr lang="ru-RU" sz="1100" dirty="0"/>
              <a:t>с количеством параметров более 3000 на среднем уровне могут применяться коммуникационные контроллеры линейки ARIS-48xx.</a:t>
            </a:r>
          </a:p>
          <a:p>
            <a:r>
              <a:rPr lang="ru-RU" sz="1100" dirty="0"/>
              <a:t>Функции устройств данного уровня: сбор и агрегация данных по цифровым каналам связи с нижнего уровня, интеграция</a:t>
            </a:r>
            <a:r>
              <a:rPr lang="en-US" sz="1100" dirty="0"/>
              <a:t> </a:t>
            </a:r>
            <a:r>
              <a:rPr lang="ru-RU" sz="1100" dirty="0"/>
              <a:t>смежных систем по цифровым интерфейсам, прием и трансляция</a:t>
            </a:r>
            <a:r>
              <a:rPr lang="en-US" sz="1100" dirty="0"/>
              <a:t> </a:t>
            </a:r>
            <a:r>
              <a:rPr lang="ru-RU" sz="1100" dirty="0"/>
              <a:t>сигналов точного времени для поддержания единого времени</a:t>
            </a:r>
            <a:r>
              <a:rPr lang="en-US" sz="1100" dirty="0"/>
              <a:t> </a:t>
            </a:r>
            <a:r>
              <a:rPr lang="ru-RU" sz="1100" dirty="0"/>
              <a:t>на всех устройствах системы, передача данных на верхний уровень</a:t>
            </a:r>
          </a:p>
          <a:p>
            <a:r>
              <a:rPr lang="ru-RU" sz="1100" dirty="0"/>
              <a:t>с поддержкой индивидуальных наборов данных по 6 направлениям</a:t>
            </a:r>
            <a:r>
              <a:rPr lang="en-US" sz="1100" dirty="0"/>
              <a:t> </a:t>
            </a:r>
            <a:r>
              <a:rPr lang="ru-RU" sz="1100" dirty="0"/>
              <a:t>одновременно, трансляция команд управления с верхнего уровня. Опционально оборудование данного уровня может выполнять</a:t>
            </a:r>
            <a:r>
              <a:rPr lang="en-US" sz="1100" dirty="0"/>
              <a:t> </a:t>
            </a:r>
            <a:r>
              <a:rPr lang="ru-RU" sz="1100" dirty="0"/>
              <a:t>функцию устройства сбора и передачи данных (УСПД) системы</a:t>
            </a:r>
            <a:r>
              <a:rPr lang="en-US" sz="1100" dirty="0"/>
              <a:t> </a:t>
            </a:r>
            <a:r>
              <a:rPr lang="ru-RU" sz="1100" dirty="0"/>
              <a:t>АИИС КУЭ в соответствии с требованиями оптового и / или розничного рынка электроэнергии. Оборудованием данного уровня выполняет временное хранение событий и осциллограмм в устройствах</a:t>
            </a:r>
            <a:r>
              <a:rPr lang="en-US" sz="1100" dirty="0"/>
              <a:t> </a:t>
            </a:r>
            <a:r>
              <a:rPr lang="ru-RU" sz="1100" dirty="0"/>
              <a:t>при обрыве связи с последующей передачей при восстановлении</a:t>
            </a:r>
          </a:p>
          <a:p>
            <a:r>
              <a:rPr lang="ru-RU" sz="1100" dirty="0"/>
              <a:t>связи с верхним уровнем.</a:t>
            </a:r>
            <a:endParaRPr lang="en-US" sz="1100" dirty="0"/>
          </a:p>
          <a:p>
            <a:r>
              <a:rPr lang="ru-RU" sz="1100" b="1" dirty="0"/>
              <a:t>Верхний уровень</a:t>
            </a:r>
          </a:p>
          <a:p>
            <a:r>
              <a:rPr lang="ru-RU" sz="1100" dirty="0"/>
              <a:t>В состав оборудования на данном уровне входят серверы и АРМ</a:t>
            </a:r>
            <a:r>
              <a:rPr lang="en-US" sz="1100" dirty="0"/>
              <a:t> </a:t>
            </a:r>
            <a:r>
              <a:rPr lang="ru-RU" sz="1100" dirty="0"/>
              <a:t>с ПО </a:t>
            </a:r>
            <a:r>
              <a:rPr lang="ru-RU" sz="1100" dirty="0" err="1"/>
              <a:t>Redkit</a:t>
            </a:r>
            <a:r>
              <a:rPr lang="ru-RU" sz="1100" dirty="0"/>
              <a:t> SCADA или ARIS SCADA. Функциями оборудования данного</a:t>
            </a:r>
            <a:r>
              <a:rPr lang="en-US" sz="1100" dirty="0"/>
              <a:t> </a:t>
            </a:r>
            <a:r>
              <a:rPr lang="ru-RU" sz="1100" dirty="0"/>
              <a:t>уровня являются: сбор, обработка, долгосрочное хранение и визуализация информации на АРМ пользователей, предоставление возможности формирования команд удаленного управления.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4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Структурная схема ССПИ ПС 110 / 35 / 6 / 10кВ</a:t>
            </a:r>
            <a:r>
              <a:rPr lang="en-US" sz="1100" b="1" dirty="0"/>
              <a:t> </a:t>
            </a:r>
            <a:r>
              <a:rPr lang="ru-RU" sz="1100" b="1" dirty="0"/>
              <a:t>с интеграцией существующего оборудования</a:t>
            </a:r>
            <a:endParaRPr lang="en-US" sz="1100" b="1" dirty="0"/>
          </a:p>
          <a:p>
            <a:r>
              <a:rPr lang="ru-RU" sz="1100" dirty="0"/>
              <a:t>Рисунок показывает структурную схему подстанции с интеграцией счетчиков электроэнергии и терминалов </a:t>
            </a:r>
            <a:r>
              <a:rPr lang="ru-RU" sz="1100" dirty="0" err="1"/>
              <a:t>РЗиА</a:t>
            </a:r>
            <a:r>
              <a:rPr lang="ru-RU" sz="1100" dirty="0"/>
              <a:t>. Данный подход позволяет уменьшить общую стоимость системы при построении ее на существующих объектах с установленными приборами нижнего уровня.</a:t>
            </a:r>
            <a:endParaRPr lang="en-US" sz="1100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6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Структурная схема АСУ ТП ПС 110 с интеграцией</a:t>
            </a:r>
            <a:r>
              <a:rPr lang="en-US" sz="1100" b="1" dirty="0"/>
              <a:t> </a:t>
            </a:r>
            <a:r>
              <a:rPr lang="ru-RU" sz="1100" b="1" dirty="0"/>
              <a:t>контроллеров присоединения на нижнем уровне системы</a:t>
            </a:r>
            <a:endParaRPr lang="en-US" sz="1100" b="1" dirty="0"/>
          </a:p>
          <a:p>
            <a:r>
              <a:rPr lang="ru-RU" sz="1100" dirty="0"/>
              <a:t>отображает комплексное решение, реализованное целиком на оборудовании ПТК ARIS с реализацией максимального функционала: учета, ПКЭ, УТКЗ, оперативной блокировки разъединителей, интеграции МП РЗА на контроллерах ARIS линейки 22хх и централь-</a:t>
            </a:r>
          </a:p>
          <a:p>
            <a:r>
              <a:rPr lang="ru-RU" sz="1100" dirty="0" err="1"/>
              <a:t>ных</a:t>
            </a:r>
            <a:r>
              <a:rPr lang="ru-RU" sz="1100" dirty="0"/>
              <a:t> контроллерах </a:t>
            </a:r>
            <a:r>
              <a:rPr lang="en-US" sz="1100" dirty="0"/>
              <a:t>ARIS-28xx.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05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843">
              <a:defRPr/>
            </a:pPr>
            <a:r>
              <a:rPr lang="ru-RU" dirty="0" smtClean="0"/>
              <a:t>Структурная</a:t>
            </a:r>
            <a:r>
              <a:rPr lang="ru-RU" baseline="0" dirty="0" smtClean="0"/>
              <a:t> схема автоматизации  Блочных трансформаторных подстанций БКТП,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блочных комплектных распределительных пунктов</a:t>
            </a:r>
            <a:r>
              <a:rPr lang="ru-RU" baseline="0" dirty="0" smtClean="0"/>
              <a:t> БКРП: сбор телесигнализации, телеизмерений, телеуправление, сбор </a:t>
            </a:r>
            <a:r>
              <a:rPr lang="ru-RU" baseline="0" dirty="0" err="1" smtClean="0"/>
              <a:t>осцилограмм</a:t>
            </a:r>
            <a:endParaRPr lang="ru-RU" baseline="0" dirty="0" smtClean="0"/>
          </a:p>
          <a:p>
            <a:endParaRPr lang="ru-RU" sz="1100" dirty="0"/>
          </a:p>
          <a:p>
            <a:r>
              <a:rPr lang="ru-RU" sz="1100" dirty="0"/>
              <a:t>Условные обозначения:</a:t>
            </a:r>
          </a:p>
          <a:p>
            <a:pPr defTabSz="802843">
              <a:defRPr/>
            </a:pPr>
            <a:r>
              <a:rPr lang="ru-RU" sz="1100" dirty="0"/>
              <a:t>О- Осциллограммы;</a:t>
            </a:r>
          </a:p>
          <a:p>
            <a:pPr defTabSz="802843">
              <a:defRPr/>
            </a:pPr>
            <a:r>
              <a:rPr lang="ru-RU" sz="1100" dirty="0"/>
              <a:t>ТС - Телесигнализация;</a:t>
            </a:r>
          </a:p>
          <a:p>
            <a:pPr defTabSz="802843">
              <a:defRPr/>
            </a:pPr>
            <a:r>
              <a:rPr lang="ru-RU" sz="1100" dirty="0"/>
              <a:t>ТУ - Телеуправление;</a:t>
            </a:r>
          </a:p>
          <a:p>
            <a:pPr defTabSz="802843">
              <a:defRPr/>
            </a:pPr>
            <a:r>
              <a:rPr lang="ru-RU" sz="1100" dirty="0"/>
              <a:t>ТИ - Телеизмерения.</a:t>
            </a:r>
            <a:endParaRPr lang="ru-RU" baseline="0" dirty="0" smtClean="0"/>
          </a:p>
          <a:p>
            <a:endParaRPr lang="ru-RU" sz="11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14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Структурная</a:t>
            </a:r>
            <a:r>
              <a:rPr lang="ru-RU" baseline="0" dirty="0" smtClean="0"/>
              <a:t> схема автоматизации  Блочных трансформаторных подстанций БКТП,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блочных комплектных распределительных пунктов</a:t>
            </a:r>
            <a:r>
              <a:rPr lang="ru-RU" baseline="0" dirty="0" smtClean="0"/>
              <a:t> БКРП. </a:t>
            </a:r>
          </a:p>
          <a:p>
            <a:r>
              <a:rPr lang="ru-RU" baseline="0" dirty="0" smtClean="0"/>
              <a:t>Выполняемые функции: сбор телесигнализации, телеизмерений, телеуправление, сбор </a:t>
            </a:r>
            <a:r>
              <a:rPr lang="ru-RU" baseline="0" dirty="0" err="1" smtClean="0"/>
              <a:t>осцилограмм</a:t>
            </a:r>
            <a:endParaRPr lang="ru-RU" baseline="0" dirty="0" smtClean="0"/>
          </a:p>
          <a:p>
            <a:endParaRPr lang="ru-RU" dirty="0" smtClean="0"/>
          </a:p>
          <a:p>
            <a:r>
              <a:rPr lang="ru-RU" sz="1100" dirty="0"/>
              <a:t>Условные обозначения:</a:t>
            </a:r>
          </a:p>
          <a:p>
            <a:pPr defTabSz="802843">
              <a:defRPr/>
            </a:pPr>
            <a:r>
              <a:rPr lang="ru-RU" sz="1100" dirty="0"/>
              <a:t>О- Осциллограммы;</a:t>
            </a:r>
          </a:p>
          <a:p>
            <a:pPr defTabSz="802843">
              <a:defRPr/>
            </a:pPr>
            <a:r>
              <a:rPr lang="ru-RU" sz="1100" dirty="0"/>
              <a:t>ТС - Телесигнализация;</a:t>
            </a:r>
          </a:p>
          <a:p>
            <a:pPr defTabSz="802843">
              <a:defRPr/>
            </a:pPr>
            <a:r>
              <a:rPr lang="ru-RU" sz="1100" dirty="0"/>
              <a:t>ТУ - Телеуправление;</a:t>
            </a:r>
          </a:p>
          <a:p>
            <a:pPr defTabSz="802843">
              <a:defRPr/>
            </a:pPr>
            <a:r>
              <a:rPr lang="ru-RU" sz="1100" dirty="0"/>
              <a:t>ТИ - Телеизмерения.</a:t>
            </a: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1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Энрегосфера</a:t>
            </a:r>
            <a:r>
              <a:rPr lang="ru-RU" dirty="0" smtClean="0"/>
              <a:t> </a:t>
            </a:r>
          </a:p>
          <a:p>
            <a:r>
              <a:rPr lang="ru-RU" sz="1100" dirty="0"/>
              <a:t>АИИС КУЭ на базе ПК «</a:t>
            </a:r>
            <a:r>
              <a:rPr lang="ru-RU" sz="1100" dirty="0" err="1"/>
              <a:t>Энергосфера</a:t>
            </a:r>
            <a:r>
              <a:rPr lang="ru-RU" sz="1100" dirty="0"/>
              <a:t> 8®» обеспечивает решение</a:t>
            </a:r>
          </a:p>
          <a:p>
            <a:r>
              <a:rPr lang="ru-RU" sz="1100" dirty="0"/>
              <a:t>следующих задач:</a:t>
            </a:r>
          </a:p>
          <a:p>
            <a:r>
              <a:rPr lang="ru-RU" sz="1100" dirty="0"/>
              <a:t>–– Автоматизированный сбор данных по учету электроэнергии:</a:t>
            </a:r>
          </a:p>
          <a:p>
            <a:r>
              <a:rPr lang="ru-RU" sz="1100" dirty="0"/>
              <a:t>показания (суточные, месячные, в т. ч. тарифные), профили нагрузки, журналы событий, текущие измерения параметров режима электрической сети;</a:t>
            </a:r>
          </a:p>
          <a:p>
            <a:r>
              <a:rPr lang="ru-RU" sz="1100" dirty="0"/>
              <a:t>–– Контроль достоверности результатов измерений и замещение результатов измерений за отсутствующие периоды;</a:t>
            </a:r>
          </a:p>
          <a:p>
            <a:r>
              <a:rPr lang="ru-RU" sz="1100" dirty="0"/>
              <a:t>–– Контроль напряжения на объектах электрической сети (ТП, объекты потребителей);</a:t>
            </a:r>
          </a:p>
          <a:p>
            <a:r>
              <a:rPr lang="ru-RU" sz="1100" dirty="0"/>
              <a:t>–– Расчет суммарных показателей энергопотребления по различным группам объектов, анализ балансов (приход / расход / отдача / потери электроэнергии на подстанциях, трансформаторных и распределительных пунктах, участках электросетей и прочих объектах, сравнение фактических небалансов с допустимыми значениями);</a:t>
            </a:r>
          </a:p>
          <a:p>
            <a:r>
              <a:rPr lang="ru-RU" sz="1100" dirty="0"/>
              <a:t>–– Формирование сводной отчетности (отчеты о потреблении электроэнергии, реестры и перечни ПУ и прочего оборудования, годовые планы поверок, отчеты о техническом обслуживании, потребительские отчеты и другие);</a:t>
            </a:r>
          </a:p>
          <a:p>
            <a:r>
              <a:rPr lang="ru-RU" sz="1100" dirty="0"/>
              <a:t>–– Ведение нормативно-справочной информации о точках учета, объектах электросети, электрооборудовании, точках технологического присоединения к электрическим сетям, включая справочники и классификаторы;</a:t>
            </a:r>
          </a:p>
          <a:p>
            <a:r>
              <a:rPr lang="ru-RU" sz="1100" dirty="0"/>
              <a:t>–– Эксплуатационный мониторинг состояний приборов учета, каналов связи, программного и аппаратного обеспечения, регистрация и обработка критических событий, в том числе: нарушение нормальной схемы электроснабжения, вмешательство в оборудование комплекса (санкционированное и несанкционированное), отклонение от режимов потребления, изменение локальных небалансов свыше порогового значения и т. д.;</a:t>
            </a:r>
          </a:p>
          <a:p>
            <a:r>
              <a:rPr lang="ru-RU" sz="1100" dirty="0"/>
              <a:t>–– Ведение информации об установках, заменах, техническом</a:t>
            </a:r>
            <a:r>
              <a:rPr lang="en-US" sz="1100" dirty="0"/>
              <a:t> </a:t>
            </a:r>
            <a:r>
              <a:rPr lang="ru-RU" sz="1100" dirty="0"/>
              <a:t>обслуживании и ремонте приборов учета, включая обработку</a:t>
            </a:r>
            <a:r>
              <a:rPr lang="en-US" sz="1100" dirty="0"/>
              <a:t> </a:t>
            </a:r>
            <a:r>
              <a:rPr lang="ru-RU" sz="1100" dirty="0"/>
              <a:t>заявок на подключение / отключение;</a:t>
            </a:r>
          </a:p>
          <a:p>
            <a:r>
              <a:rPr lang="ru-RU" sz="1100" dirty="0"/>
              <a:t>–– Ведение единого астрономического времени</a:t>
            </a:r>
            <a:r>
              <a:rPr lang="en-US" sz="1100" dirty="0"/>
              <a:t> </a:t>
            </a:r>
            <a:r>
              <a:rPr lang="ru-RU" sz="1100" dirty="0"/>
              <a:t>в элементах, контролируемых АИИС КУЭ;</a:t>
            </a:r>
          </a:p>
          <a:p>
            <a:r>
              <a:rPr lang="ru-RU" sz="1100" dirty="0"/>
              <a:t>–– Администрирование системы, включая управление пользователями, правами пользователей и их доступом к объектам на основе ролевой модели разграничения прав доступа;</a:t>
            </a:r>
          </a:p>
          <a:p>
            <a:r>
              <a:rPr lang="ru-RU" sz="1100" dirty="0"/>
              <a:t>–– Возможность опроса подсистем АИИС на разном уровне: опрос счетчиков, PLC / GPRS-концентраторов (УСПД), АИИС  (по предоставляемым интерфейсам);</a:t>
            </a:r>
          </a:p>
          <a:p>
            <a:r>
              <a:rPr lang="ru-RU" sz="1100" dirty="0"/>
              <a:t>–– Централизованная тарифная политика. Автоматическая рассылка тарифных расписаний из центра сбора данных на приборы учета. Регулярная автоматическая сверка фактических</a:t>
            </a:r>
          </a:p>
          <a:p>
            <a:r>
              <a:rPr lang="ru-RU" sz="1100" dirty="0"/>
              <a:t>тарифов из счетчиков с тарифными расписаниями в БД, заданных для различных категорий потребителей;</a:t>
            </a:r>
          </a:p>
          <a:p>
            <a:r>
              <a:rPr lang="ru-RU" sz="1100" dirty="0"/>
              <a:t>–– Управление доступом к счетчикам. Генерация и централизованное хранение параметров доступа (паролей) к интеллектуальным приборам учета (ПУ) электрической энергии</a:t>
            </a:r>
          </a:p>
          <a:p>
            <a:r>
              <a:rPr lang="ru-RU" sz="1100" dirty="0"/>
              <a:t>потребителей;</a:t>
            </a:r>
          </a:p>
          <a:p>
            <a:r>
              <a:rPr lang="ru-RU" sz="1100" dirty="0"/>
              <a:t>–– Удаленное ручное, полуавтоматическое (подготовка заявки по требованиям) ограничение / отключение нагрузки абонента (если это поддерживает счетчик), выдача </a:t>
            </a:r>
            <a:r>
              <a:rPr lang="ru-RU" sz="1100" dirty="0" err="1"/>
              <a:t>разре</a:t>
            </a:r>
            <a:r>
              <a:rPr lang="ru-RU" sz="1100" dirty="0"/>
              <a:t>-</a:t>
            </a:r>
          </a:p>
          <a:p>
            <a:r>
              <a:rPr lang="ru-RU" sz="1100" dirty="0" err="1"/>
              <a:t>шения</a:t>
            </a:r>
            <a:r>
              <a:rPr lang="ru-RU" sz="1100" dirty="0"/>
              <a:t> на включение нагрузки;</a:t>
            </a:r>
          </a:p>
          <a:p>
            <a:r>
              <a:rPr lang="ru-RU" sz="1100" dirty="0"/>
              <a:t>–– Информирование абонентов о предстоящем отключении / ограничении, задолженности, возможной смене тарифа и т. п.;</a:t>
            </a:r>
          </a:p>
          <a:p>
            <a:r>
              <a:rPr lang="ru-RU" sz="1100" dirty="0"/>
              <a:t>–– Групповое администрирование системы. Ведение типовых точек учета, заполнение групп абонентов по шаблонам и из </a:t>
            </a:r>
            <a:r>
              <a:rPr lang="ru-RU" sz="1100" dirty="0" err="1"/>
              <a:t>xls</a:t>
            </a:r>
            <a:r>
              <a:rPr lang="ru-RU" sz="1100" dirty="0"/>
              <a:t>-макетов (адреса, ФИО, зав. номер счетчика и т. п.).</a:t>
            </a:r>
          </a:p>
          <a:p>
            <a:r>
              <a:rPr lang="ru-RU" sz="1100" dirty="0"/>
              <a:t>Типовые правила наименования / создания узлов дерева объектов. Возможность автоматической привязки счетчиков по заданным правилам. </a:t>
            </a:r>
            <a:r>
              <a:rPr lang="ru-RU" sz="1100" dirty="0" err="1"/>
              <a:t>Автопривязка</a:t>
            </a:r>
            <a:r>
              <a:rPr lang="ru-RU" sz="1100" dirty="0"/>
              <a:t> счетчиков. </a:t>
            </a:r>
            <a:r>
              <a:rPr lang="ru-RU" sz="1100" dirty="0" err="1"/>
              <a:t>Распреде</a:t>
            </a:r>
            <a:r>
              <a:rPr lang="ru-RU" sz="1100" dirty="0"/>
              <a:t>-</a:t>
            </a:r>
          </a:p>
          <a:p>
            <a:r>
              <a:rPr lang="ru-RU" sz="1100" dirty="0"/>
              <a:t>ленная обработка данных, отложенные пересчеты. «Заморозка» пересчетов (фиксация коммерческих данных, запрет изменений);</a:t>
            </a:r>
          </a:p>
          <a:p>
            <a:r>
              <a:rPr lang="ru-RU" sz="1100" dirty="0"/>
              <a:t>–– </a:t>
            </a:r>
            <a:r>
              <a:rPr lang="ru-RU" sz="1100" dirty="0" err="1"/>
              <a:t>web</a:t>
            </a:r>
            <a:r>
              <a:rPr lang="ru-RU" sz="1100" dirty="0"/>
              <a:t>-интерфейс для предоставления учетных данных и отчетных документов клиентам системы. Единая политика раздачи прав доступа и парольных ограничений. Диалоговый режим работы с клиентом (подача заявок, самостоятельный ввод показаний приборов учета и т. п.);</a:t>
            </a:r>
          </a:p>
          <a:p>
            <a:r>
              <a:rPr lang="ru-RU" sz="1100" dirty="0"/>
              <a:t>–– Интеграция с внешними системами (</a:t>
            </a:r>
            <a:r>
              <a:rPr lang="ru-RU" sz="1100" dirty="0" err="1"/>
              <a:t>биллинговые</a:t>
            </a:r>
            <a:r>
              <a:rPr lang="ru-RU" sz="1100" dirty="0"/>
              <a:t> системы, классификаторы адресов, ГИС-системы);</a:t>
            </a:r>
          </a:p>
          <a:p>
            <a:r>
              <a:rPr lang="ru-RU" sz="1100" dirty="0"/>
              <a:t>–– Интеграция с системой документооборота предприятия на базе решения MS </a:t>
            </a:r>
            <a:r>
              <a:rPr lang="ru-RU" sz="1100" dirty="0" err="1"/>
              <a:t>SharePoint</a:t>
            </a:r>
            <a:r>
              <a:rPr lang="ru-RU" sz="1100" dirty="0"/>
              <a:t>;</a:t>
            </a:r>
          </a:p>
          <a:p>
            <a:r>
              <a:rPr lang="ru-RU" sz="1100" dirty="0"/>
              <a:t>–– Контроль качества электроэнергии;</a:t>
            </a:r>
          </a:p>
          <a:p>
            <a:r>
              <a:rPr lang="ru-RU" sz="1100" dirty="0"/>
              <a:t>–– АРМ Метролога.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95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Структурная схема АИИС КУЭ ОРЭ </a:t>
            </a:r>
          </a:p>
          <a:p>
            <a:r>
              <a:rPr lang="ru-RU" sz="1100" dirty="0"/>
              <a:t>включает в себя информационно-измерительные комплексы (ИИК) точек учета, информационно-вычислительные комплексы электроустановок (ИВКЭ) и информационно-вычислительный комплекс (ИВК) верхнего уровня системы. Более сложные системы могут дополнительно иметь общий Центр сбора и обработки данных (ЦСОД), например</a:t>
            </a:r>
          </a:p>
          <a:p>
            <a:r>
              <a:rPr lang="ru-RU" sz="1100" dirty="0"/>
              <a:t>для консолидации данных подчиненных по иерархии локальных систем учета.</a:t>
            </a:r>
          </a:p>
          <a:p>
            <a:r>
              <a:rPr lang="ru-RU" sz="1100" dirty="0"/>
              <a:t>В точках учета в составе ИИК используются интеллектуальные счетчики различных производителей, измерительные трансформаторы тока и напряжения, имеющие метрологическую аттестацию и отвечающие техническим требованиям ОРЭ.</a:t>
            </a:r>
          </a:p>
          <a:p>
            <a:r>
              <a:rPr lang="ru-RU" sz="1100" dirty="0"/>
              <a:t>Для консолидации данных на уровне ИВКЭ (отдельные подстанции, ОРУ отходящих линий на электростанциях, распределительные устройства для собственных нужд и т. д.) используются УСПД ЭКОМ-3000/АРИС 28хх и другие типы УСПД, обеспечивающие опрос счетчиков и архивирование данных на требуемую глубину, а также </a:t>
            </a:r>
            <a:r>
              <a:rPr lang="ru-RU" sz="1100" dirty="0" err="1"/>
              <a:t>синхрони</a:t>
            </a:r>
            <a:r>
              <a:rPr lang="ru-RU" sz="1100" dirty="0"/>
              <a:t>-</a:t>
            </a:r>
          </a:p>
          <a:p>
            <a:r>
              <a:rPr lang="ru-RU" sz="1100" dirty="0" err="1"/>
              <a:t>зацию</a:t>
            </a:r>
            <a:r>
              <a:rPr lang="ru-RU" sz="1100" dirty="0"/>
              <a:t> измерений с помощью встроенного ГЛОНАСС/GPS-приемника единого времени. </a:t>
            </a:r>
          </a:p>
          <a:p>
            <a:r>
              <a:rPr lang="ru-RU" sz="1100" dirty="0"/>
              <a:t>ИВК включает в себя сервер базы данных, сервер сбора данных, </a:t>
            </a:r>
            <a:r>
              <a:rPr lang="ru-RU" sz="1100" dirty="0" err="1"/>
              <a:t>web</a:t>
            </a:r>
            <a:r>
              <a:rPr lang="ru-RU" sz="1100" dirty="0"/>
              <a:t>-сервер и пользовательский интерфейс. Необходимую функциональность на уровне ИВК-системы обеспечивает</a:t>
            </a:r>
          </a:p>
          <a:p>
            <a:r>
              <a:rPr lang="ru-RU" sz="1100" dirty="0"/>
              <a:t>ПК «</a:t>
            </a:r>
            <a:r>
              <a:rPr lang="ru-RU" sz="1100" dirty="0" err="1"/>
              <a:t>Энергосфера</a:t>
            </a:r>
            <a:r>
              <a:rPr lang="ru-RU" sz="1100" dirty="0"/>
              <a:t>®». ПК «</a:t>
            </a:r>
            <a:r>
              <a:rPr lang="ru-RU" sz="1100" dirty="0" err="1"/>
              <a:t>Энергосфера</a:t>
            </a:r>
            <a:r>
              <a:rPr lang="ru-RU" sz="1100" dirty="0"/>
              <a:t>®» включает в себя инструменты для конфигурации системы, программы для сбора и передачи данных, а также пользовательский интерфейс для визуализации данных по группам и отдельным точкам учета. В качестве программной платформы сервера базы данных используется операционная система MS </a:t>
            </a:r>
            <a:r>
              <a:rPr lang="ru-RU" sz="1100" dirty="0" err="1"/>
              <a:t>Windows</a:t>
            </a:r>
            <a:r>
              <a:rPr lang="ru-RU" sz="1100" dirty="0"/>
              <a:t> </a:t>
            </a:r>
            <a:r>
              <a:rPr lang="ru-RU" sz="1100" dirty="0" err="1"/>
              <a:t>Server</a:t>
            </a:r>
            <a:r>
              <a:rPr lang="ru-RU" sz="1100" dirty="0"/>
              <a:t> 2012 (и выше) и СУБД MS SQL </a:t>
            </a:r>
            <a:r>
              <a:rPr lang="en-US" sz="1100" dirty="0"/>
              <a:t>Server 2016 (</a:t>
            </a:r>
            <a:r>
              <a:rPr lang="ru-RU" sz="1100" dirty="0"/>
              <a:t>и выше).</a:t>
            </a:r>
          </a:p>
          <a:p>
            <a:r>
              <a:rPr lang="ru-RU" sz="1100" dirty="0"/>
              <a:t>Для организации каналов связи между ИВК и ИВКЭ используется локальная вычислительная сеть предприятия, выделенные или коммутируемые каналы связи телефонной сети общего пользования, каналы GSM/GPRS/3G-связи, спутниковые каналы связи и др. Объекты учета, не оборудованные каналами связи, могут быть опрошены вручную с помощью специального программного обеспечения, входящего в состав ПК «</a:t>
            </a:r>
            <a:r>
              <a:rPr lang="ru-RU" sz="1100" dirty="0" err="1"/>
              <a:t>Энергосфера</a:t>
            </a:r>
            <a:r>
              <a:rPr lang="ru-RU" sz="1100" dirty="0"/>
              <a:t>®».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88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Структурная схема АИИС КУЭ РРЭ</a:t>
            </a:r>
          </a:p>
          <a:p>
            <a:r>
              <a:rPr lang="ru-RU" sz="1100" dirty="0"/>
              <a:t>Автоматизированная информационно-измерительная система коммерческого учета электроэнергии розничного рынка электроэнергии (АИИС КУЭ РРЭ) предназначена для организации учета электроэнергии у различных субъектов розничного рынка электроэнергии (РРЭ): </a:t>
            </a:r>
            <a:r>
              <a:rPr lang="ru-RU" sz="1100" dirty="0" err="1"/>
              <a:t>энергоснабжающих</a:t>
            </a:r>
            <a:r>
              <a:rPr lang="ru-RU" sz="1100" dirty="0"/>
              <a:t> организаций (ЭСО), электросетевых компаний (ЭСК), </a:t>
            </a:r>
            <a:r>
              <a:rPr lang="ru-RU" sz="1100" dirty="0" err="1"/>
              <a:t>энергосбытовых</a:t>
            </a:r>
            <a:r>
              <a:rPr lang="ru-RU" sz="1100" dirty="0"/>
              <a:t> компаний (ЭСБ), гарантирующих поставщиков электроэнергии (ГП), потребителей электроэнергии.</a:t>
            </a:r>
          </a:p>
          <a:p>
            <a:r>
              <a:rPr lang="ru-RU" sz="1100" dirty="0"/>
              <a:t>Структура АИИС КУЭ РРЭ (рис. 22) может быть как двухуровневой, так и многоуровневой. Двухуровневая система включает в себя приборы учета, расположенные в электроустановках потребителей, и центр сбора и обработки данных (ЦСОД), развернутый у владельца системы. Многоуровневые системы дополнительно могут иметь опрос данных на промежуточных объектах учета (трансформаторные подстанции, вводные распределительные устройства и т. д.) с помощью УСПД или PLC-концентраторов, а также поддерживать обмен данными с верхними уровнями системы.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0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Структурная схема КСУЭР</a:t>
            </a:r>
          </a:p>
          <a:p>
            <a:r>
              <a:rPr lang="ru-RU" sz="1100" dirty="0"/>
              <a:t>Комплексная система учета энергоресурсов (КСУЭР) предназначена для организации коммерческого и технического учета разных видов энергоресурсов для хозяйствующих субъектов: крупных предприятий и заводов, управляющих компаний в сфере ЖКХ и др. </a:t>
            </a:r>
          </a:p>
          <a:p>
            <a:r>
              <a:rPr lang="ru-RU" sz="1100" dirty="0"/>
              <a:t>КСУЭР на базе ПК «</a:t>
            </a:r>
            <a:r>
              <a:rPr lang="ru-RU" sz="1100" dirty="0" err="1"/>
              <a:t>Энергосфера</a:t>
            </a:r>
            <a:r>
              <a:rPr lang="ru-RU" sz="1100" dirty="0"/>
              <a:t>®» (рис. 23) обеспечивает учет и контроль количества выработанной, распределенной и потребленной электрической и тепловой энергии, холодной и горячей воды, различных газообразных энергоносителей, мазута и пр. Система выполняет автоматизированный сбор данных с узлов учета, их обработку и долговременное хранение в базе данных, производство расчетов, формирование отчетных документов, передачу подготовленных данных для обеспечения отчетно-плановой деятельности предприятия, отображение учетной информации в разных видах — мнемосхемы, таблицы, графики, журналы.</a:t>
            </a:r>
          </a:p>
          <a:p>
            <a:r>
              <a:rPr lang="ru-RU" sz="1100" dirty="0"/>
              <a:t>Применение ПК «</a:t>
            </a:r>
            <a:r>
              <a:rPr lang="ru-RU" sz="1100" dirty="0" err="1"/>
              <a:t>Энергосфера</a:t>
            </a:r>
            <a:r>
              <a:rPr lang="ru-RU" sz="1100" dirty="0"/>
              <a:t>®» для создания КСУЭР и ее дальнейшая интеграция с системами диспетчеризации, мониторинга и системами управления предприятием (MES, EAM, ERP) позволяет комплексно решить целый ряд типовых задач по управлению энергоресурсами:</a:t>
            </a:r>
          </a:p>
          <a:p>
            <a:r>
              <a:rPr lang="ru-RU" sz="1100" dirty="0"/>
              <a:t>• технологический учет энергоресурсов;</a:t>
            </a:r>
          </a:p>
          <a:p>
            <a:r>
              <a:rPr lang="ru-RU" sz="1100" dirty="0"/>
              <a:t>• оперативный контроль работы оборудования и анализ аварийных ситуаций;</a:t>
            </a:r>
          </a:p>
          <a:p>
            <a:r>
              <a:rPr lang="ru-RU" sz="1100" dirty="0"/>
              <a:t>• анализ качества электроэнергии в соответствии с действующими нормативными документами;</a:t>
            </a:r>
          </a:p>
          <a:p>
            <a:r>
              <a:rPr lang="ru-RU" sz="1100" dirty="0"/>
              <a:t>• контроль небалансов;</a:t>
            </a:r>
          </a:p>
          <a:p>
            <a:r>
              <a:rPr lang="ru-RU" sz="1100" dirty="0"/>
              <a:t>• расчет потерь;</a:t>
            </a:r>
          </a:p>
          <a:p>
            <a:r>
              <a:rPr lang="ru-RU" sz="1100" dirty="0"/>
              <a:t>• ведение базы данных нормативно-справочной информации (НСИ) установленных измерительных комплексов (приборов учета, измерительных трансформаторов, датчиков расхода, давления и температуры);</a:t>
            </a:r>
          </a:p>
          <a:p>
            <a:r>
              <a:rPr lang="ru-RU" sz="1100" dirty="0"/>
              <a:t>• прогноз потребления энергоресурсов;</a:t>
            </a:r>
          </a:p>
          <a:p>
            <a:r>
              <a:rPr lang="ru-RU" sz="1100" dirty="0"/>
              <a:t>• планирование загрузки и ремонта оборудования;</a:t>
            </a:r>
          </a:p>
          <a:p>
            <a:r>
              <a:rPr lang="ru-RU" sz="1100" dirty="0"/>
              <a:t>• анализ удельных расходов энергоресурсов на единицу продукции;</a:t>
            </a:r>
          </a:p>
          <a:p>
            <a:r>
              <a:rPr lang="ru-RU" sz="1100" dirty="0"/>
              <a:t>• нормирование расхода энергоресурсов.</a:t>
            </a:r>
          </a:p>
          <a:p>
            <a:r>
              <a:rPr lang="ru-RU" sz="1100" dirty="0"/>
              <a:t>Опыт показывает, что инвестиции, вложенные в КСУЭР, окупаются в срок от 0,5 до 1,5 лет, а комплексное использование такой системы на предприятии приводит к снижению энергоемкости производства на 10–20 %.</a:t>
            </a:r>
            <a:endParaRPr lang="ru-RU" sz="11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0711" indent="-200711">
              <a:buAutoNum type="arabicPeriod"/>
            </a:pPr>
            <a:r>
              <a:rPr lang="ru-RU" dirty="0" smtClean="0"/>
              <a:t>ПТК</a:t>
            </a:r>
            <a:r>
              <a:rPr lang="ru-RU" baseline="0" dirty="0" smtClean="0"/>
              <a:t> </a:t>
            </a:r>
            <a:r>
              <a:rPr lang="en-US" baseline="0" dirty="0" err="1" smtClean="0"/>
              <a:t>AlfaRegul</a:t>
            </a:r>
            <a:r>
              <a:rPr lang="en-US" baseline="0" dirty="0" smtClean="0"/>
              <a:t> – </a:t>
            </a:r>
            <a:r>
              <a:rPr lang="ru-RU" baseline="0" dirty="0" smtClean="0"/>
              <a:t>включен в реестр </a:t>
            </a:r>
            <a:r>
              <a:rPr lang="ru-RU" baseline="0" dirty="0" err="1" smtClean="0"/>
              <a:t>Минпромторга</a:t>
            </a:r>
            <a:r>
              <a:rPr lang="ru-RU" baseline="0" dirty="0" smtClean="0"/>
              <a:t>: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ПТК </a:t>
            </a:r>
            <a:r>
              <a:rPr lang="en-US" baseline="0" dirty="0" err="1" smtClean="0"/>
              <a:t>AlfaRegul</a:t>
            </a:r>
            <a:r>
              <a:rPr lang="en-US" baseline="0" dirty="0" smtClean="0"/>
              <a:t> – </a:t>
            </a:r>
            <a:r>
              <a:rPr lang="ru-RU" baseline="0" dirty="0" smtClean="0"/>
              <a:t>20641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ПТК Регул – 14079</a:t>
            </a:r>
            <a:endParaRPr lang="en-US" baseline="0" dirty="0" smtClean="0"/>
          </a:p>
          <a:p>
            <a:pPr marL="200711" indent="-200711">
              <a:buAutoNum type="arabicParenR"/>
            </a:pPr>
            <a:r>
              <a:rPr lang="ru-RU" baseline="0" dirty="0" smtClean="0"/>
              <a:t>ПО «Альфа-Платформа» - включено в реестр </a:t>
            </a:r>
            <a:r>
              <a:rPr lang="ru-RU" baseline="0" dirty="0" err="1" smtClean="0"/>
              <a:t>Минкомсвязи</a:t>
            </a:r>
            <a:endParaRPr lang="ru-RU" baseline="0" dirty="0" smtClean="0"/>
          </a:p>
          <a:p>
            <a:pPr marL="200711" indent="-200711">
              <a:buAutoNum type="arabicParenR"/>
            </a:pPr>
            <a:endParaRPr lang="ru-RU" baseline="0" dirty="0" smtClean="0"/>
          </a:p>
          <a:p>
            <a:r>
              <a:rPr lang="ru-RU" baseline="0" dirty="0" smtClean="0"/>
              <a:t>2. ПТК АРИС </a:t>
            </a:r>
            <a:r>
              <a:rPr lang="ru-RU" baseline="0" dirty="0" err="1" smtClean="0"/>
              <a:t>вклчючен</a:t>
            </a:r>
            <a:r>
              <a:rPr lang="ru-RU" baseline="0" dirty="0" smtClean="0"/>
              <a:t> в реестр </a:t>
            </a:r>
            <a:r>
              <a:rPr lang="ru-RU" baseline="0" dirty="0" err="1" smtClean="0"/>
              <a:t>Минпромторга</a:t>
            </a:r>
            <a:r>
              <a:rPr lang="ru-RU" baseline="0" dirty="0" smtClean="0"/>
              <a:t>: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ПТК АРИС – 20641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Контроллеры 22хх,42хх,28хх,48хх,с30х,мт200</a:t>
            </a:r>
          </a:p>
          <a:p>
            <a:pPr marL="200711" indent="-200711">
              <a:buAutoNum type="arabicParenR"/>
            </a:pPr>
            <a:r>
              <a:rPr lang="ru-RU" baseline="0" dirty="0" smtClean="0"/>
              <a:t>Программный комплекс </a:t>
            </a:r>
            <a:r>
              <a:rPr lang="en-US" baseline="0" dirty="0" err="1" smtClean="0"/>
              <a:t>RedKit</a:t>
            </a:r>
            <a:r>
              <a:rPr lang="en-US" baseline="0" dirty="0" smtClean="0"/>
              <a:t> </a:t>
            </a:r>
            <a:r>
              <a:rPr lang="ru-RU" baseline="0" dirty="0" smtClean="0"/>
              <a:t>включен в реестр </a:t>
            </a:r>
            <a:r>
              <a:rPr lang="ru-RU" baseline="0" dirty="0" err="1" smtClean="0"/>
              <a:t>Минкомсвязи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68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Структурная схема СМКЭ «</a:t>
            </a:r>
            <a:r>
              <a:rPr lang="ru-RU" sz="1100" b="1" dirty="0" err="1"/>
              <a:t>Энергосфера</a:t>
            </a:r>
            <a:r>
              <a:rPr lang="ru-RU" sz="1100" b="1" dirty="0"/>
              <a:t>»</a:t>
            </a:r>
          </a:p>
          <a:p>
            <a:endParaRPr lang="ru-RU" sz="1100" b="1" dirty="0"/>
          </a:p>
          <a:p>
            <a:r>
              <a:rPr lang="ru-RU" sz="1100" dirty="0"/>
              <a:t>ПК «</a:t>
            </a:r>
            <a:r>
              <a:rPr lang="ru-RU" sz="1100" dirty="0" err="1"/>
              <a:t>Энергосфера</a:t>
            </a:r>
            <a:r>
              <a:rPr lang="ru-RU" sz="1100" dirty="0"/>
              <a:t>» может применяться не только для организации интеллектуальных систем учета энергоресурсов, но и для создания полноценных систем мониторинга и контроля качества электроэнергии (СМКЭ).</a:t>
            </a:r>
          </a:p>
          <a:p>
            <a:r>
              <a:rPr lang="ru-RU" sz="1100" dirty="0"/>
              <a:t>СМКЭ «</a:t>
            </a:r>
            <a:r>
              <a:rPr lang="ru-RU" sz="1100" dirty="0" err="1"/>
              <a:t>Энергосфера</a:t>
            </a:r>
            <a:r>
              <a:rPr lang="ru-RU" sz="1100" dirty="0"/>
              <a:t>» обеспечивает автоматический сбор и долговременное хранение в базе данных различных показателей качества электроэнергии (ПКЭ): отклонений частоты и напряжений, коэффициентов </a:t>
            </a:r>
            <a:r>
              <a:rPr lang="ru-RU" sz="1100" dirty="0" err="1"/>
              <a:t>несимметрии</a:t>
            </a:r>
            <a:r>
              <a:rPr lang="ru-RU" sz="1100" dirty="0"/>
              <a:t> напряжений трехфазной сети, коэффициентов гармонических составляющих токов и напряжений, кратковременной и длительной дозы </a:t>
            </a:r>
            <a:r>
              <a:rPr lang="ru-RU" sz="1100" dirty="0" err="1"/>
              <a:t>фликера</a:t>
            </a:r>
            <a:r>
              <a:rPr lang="ru-RU" sz="1100" dirty="0"/>
              <a:t>, параметров быстрых изменений напряжения и др. Полученная информация накапливается в базе данных в виде текущих значений, усредненных значений</a:t>
            </a:r>
          </a:p>
          <a:p>
            <a:r>
              <a:rPr lang="ru-RU" sz="1100" dirty="0"/>
              <a:t>на интервалах объединения, а также результатов статистического анализа ПКЭ на длительных периодах (сутки, неделя).</a:t>
            </a:r>
          </a:p>
          <a:p>
            <a:r>
              <a:rPr lang="ru-RU" sz="1100" dirty="0"/>
              <a:t>Контроль качества электроэнергии можно реализовать в качестве дополнительной подсистемы в составе АИИС КУЭ «</a:t>
            </a:r>
            <a:r>
              <a:rPr lang="ru-RU" sz="1100" dirty="0" err="1"/>
              <a:t>Энергосфера</a:t>
            </a:r>
            <a:r>
              <a:rPr lang="ru-RU" sz="1100" dirty="0"/>
              <a:t>» или в виде отдельной независимой СМКЭ. Типовая структура СМКЭ «</a:t>
            </a:r>
            <a:r>
              <a:rPr lang="ru-RU" sz="1100" dirty="0" err="1"/>
              <a:t>Энергосфера</a:t>
            </a:r>
            <a:r>
              <a:rPr lang="ru-RU" sz="1100" dirty="0"/>
              <a:t>®» приведена на рис. 24 </a:t>
            </a:r>
          </a:p>
          <a:p>
            <a:r>
              <a:rPr lang="ru-RU" sz="1100" dirty="0"/>
              <a:t>• контроль качества электроэнергии (КЭ) по объектам на ГИС-карте;</a:t>
            </a:r>
          </a:p>
          <a:p>
            <a:r>
              <a:rPr lang="ru-RU" sz="1100" dirty="0"/>
              <a:t>• интегральная оценка КЭ по заданному набору объектов;</a:t>
            </a:r>
          </a:p>
          <a:p>
            <a:r>
              <a:rPr lang="ru-RU" sz="1100" dirty="0"/>
              <a:t>• контроль ПКЭ на соответствие установленным нормам по ГОСТ 32144–2013;</a:t>
            </a:r>
          </a:p>
          <a:p>
            <a:r>
              <a:rPr lang="ru-RU" sz="1100" dirty="0"/>
              <a:t>• мониторинг текущих значений ПКЭ и параметров электрической сети (ПЭС),</a:t>
            </a:r>
          </a:p>
          <a:p>
            <a:r>
              <a:rPr lang="ru-RU" sz="1100" dirty="0"/>
              <a:t>• анализ векторной диаграммы напряжений и токов, автоматическая диагностика нештатных ситуаций (неправильное подключение фаз, отсутствие напряжения при наличии тока и др.);</a:t>
            </a:r>
          </a:p>
          <a:p>
            <a:r>
              <a:rPr lang="ru-RU" sz="1100" dirty="0"/>
              <a:t>• анализ трендов текущих и средних значений ПКЭ и ПЭС во времени;</a:t>
            </a:r>
          </a:p>
          <a:p>
            <a:r>
              <a:rPr lang="ru-RU" sz="1100" dirty="0"/>
              <a:t>• формирование протоколов результатов измерений;</a:t>
            </a:r>
          </a:p>
          <a:p>
            <a:r>
              <a:rPr lang="ru-RU" sz="1100" dirty="0"/>
              <a:t>• анализ длительности прерываний электроснабжения;</a:t>
            </a:r>
          </a:p>
          <a:p>
            <a:r>
              <a:rPr lang="ru-RU" sz="1100" dirty="0"/>
              <a:t>• оценка качества электроэнергии по данным счетчиков электроэнергии (СЭТ-4ТМ. 02 (03)),</a:t>
            </a:r>
          </a:p>
          <a:p>
            <a:r>
              <a:rPr lang="ru-RU" sz="1100" dirty="0"/>
              <a:t>• поддержка приборов Satec-175PM, Ресурс-Е4, Ресурс-UF2–4.30, BINOM-334i, ARIS-304 в качестве измерителей ПКЭ;</a:t>
            </a:r>
          </a:p>
          <a:p>
            <a:r>
              <a:rPr lang="ru-RU" sz="1100" dirty="0"/>
              <a:t>• автоматизированная параметризация приборов контроля КЭ (чтение \ запись нормативных и номинальных значений ПКЭ).</a:t>
            </a:r>
            <a:endParaRPr lang="ru-RU" sz="11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04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Прософт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‑Системы» оказывает услуги по созданию комплексного решения по обеспечению информационной безопасности создаваемых (модернизируемых) автоматизированных систем технологического управления (включая, обследование,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категорировнаие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моделирование угроз, проектирование и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преимуществ: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Имеются необходимые лицензий ФСТЭК/ФСБ России на деятельность в области защиты информации.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Решения по обеспечению информационной безопасности разрабатываются в соответствии с федеральными и отраслевыми нормативными актами. Используется комплексный подход в обеспечении ИБ.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«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Прософт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‑Системы» является партнером ведущих производителей средств защиты информации (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Kaspersky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УЦСБ, и пр.), что позволяет гибко подходить к выбору применяемых решений и учитывать все пожелания и потребности Заказчика. Имеются заключения о совместимости нашего оборудования с продуктами указанных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вендоров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Наличие профильных специалистов в области ИБ.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1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Обработка данных в реальном времени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1 000 000 параметров конфигурации системы, 1 000 000 изменений в секунду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до 100 000 тегов на один контроллер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минимальное время цикла программы резервированного контроллера – 5 </a:t>
            </a:r>
            <a:r>
              <a:rPr lang="ru-RU" sz="1100" dirty="0" err="1"/>
              <a:t>мс</a:t>
            </a:r>
            <a:endParaRPr lang="ru-RU" sz="1100" dirty="0"/>
          </a:p>
          <a:p>
            <a:endParaRPr lang="ru-RU" sz="1100" dirty="0"/>
          </a:p>
          <a:p>
            <a:r>
              <a:rPr lang="ru-RU" b="1" dirty="0"/>
              <a:t>Запись и хранение данных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до 2 000 000 сохраняемых параметров на сервер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запись до 700 000 изменений в секунду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чтение до 1 500 000 изменений в секунду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выборка через SQL до 200 000 изменений в секунду</a:t>
            </a:r>
          </a:p>
          <a:p>
            <a:r>
              <a:rPr lang="ru-RU" sz="1100" b="1" dirty="0"/>
              <a:t>Гибкость и масштабируемость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до 100 контроллеров на один вычислительный узел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до 50 АРМов на один вычислительный узел</a:t>
            </a:r>
          </a:p>
          <a:p>
            <a:pPr marL="150533" indent="-150533">
              <a:buFont typeface="Arial" panose="020B0604020202020204" pitchFamily="34" charset="0"/>
              <a:buChar char="•"/>
            </a:pPr>
            <a:r>
              <a:rPr lang="ru-RU" sz="1100" dirty="0"/>
              <a:t>до 100 вычислительных узлов в системе</a:t>
            </a:r>
          </a:p>
          <a:p>
            <a:endParaRPr lang="ru-RU" sz="1100" dirty="0"/>
          </a:p>
          <a:p>
            <a:r>
              <a:rPr lang="ru-RU" sz="1100" b="1" dirty="0"/>
              <a:t>Универсальные методы и средства хранения и управления данными</a:t>
            </a:r>
          </a:p>
          <a:p>
            <a:r>
              <a:rPr lang="ru-RU" sz="1100" dirty="0"/>
              <a:t>хранение истории изменения параметров и событий в собственной высокопроизводительной БДРВ</a:t>
            </a:r>
          </a:p>
          <a:p>
            <a:r>
              <a:rPr lang="ru-RU" sz="1100" dirty="0"/>
              <a:t>буферизация данных на вычислительных узлах позволяет избежать потери данных при передаче</a:t>
            </a:r>
          </a:p>
          <a:p>
            <a:r>
              <a:rPr lang="ru-RU" sz="1100" dirty="0"/>
              <a:t>возможность многократного дублирования исторических БД</a:t>
            </a:r>
          </a:p>
          <a:p>
            <a:r>
              <a:rPr lang="ru-RU" sz="1100" dirty="0"/>
              <a:t>Проектирование всей системы с помощью централизованной системы разработки и объектного представления процесса, мощные средства разработки компонентов системы</a:t>
            </a:r>
          </a:p>
          <a:p>
            <a:r>
              <a:rPr lang="ru-RU" sz="1100" dirty="0"/>
              <a:t>адаптированная объектно-ориентированная информационная модель объекта</a:t>
            </a:r>
          </a:p>
          <a:p>
            <a:r>
              <a:rPr lang="ru-RU" sz="1100" dirty="0"/>
              <a:t>реализация инфраструктурных функций системы</a:t>
            </a:r>
          </a:p>
          <a:p>
            <a:r>
              <a:rPr lang="ru-RU" sz="1100" dirty="0"/>
              <a:t>удаленная настройка и загрузка конфигурации для АРМов и ПЛК</a:t>
            </a:r>
          </a:p>
          <a:p>
            <a:r>
              <a:rPr lang="ru-RU" sz="1100" dirty="0"/>
              <a:t>поддержка скриптов на </a:t>
            </a:r>
            <a:r>
              <a:rPr lang="ru-RU" sz="1100" dirty="0" err="1"/>
              <a:t>JavaScript</a:t>
            </a:r>
            <a:r>
              <a:rPr lang="ru-RU" sz="1100" dirty="0"/>
              <a:t> и внутреннем языке программирования </a:t>
            </a:r>
            <a:r>
              <a:rPr lang="ru-RU" sz="1100" dirty="0" err="1"/>
              <a:t>Alpha.Om</a:t>
            </a:r>
            <a:endParaRPr lang="ru-RU" sz="1100" dirty="0"/>
          </a:p>
          <a:p>
            <a:r>
              <a:rPr lang="ru-RU" sz="1100" dirty="0"/>
              <a:t>разработка комплексных визуальных решений для операторов с возможностью создания собственных библиотек графических объектов</a:t>
            </a:r>
          </a:p>
          <a:p>
            <a:r>
              <a:rPr lang="ru-RU" sz="1100" dirty="0"/>
              <a:t>поддержка 5 языков из стандарта МЭК 61131-3</a:t>
            </a:r>
          </a:p>
          <a:p>
            <a:r>
              <a:rPr lang="ru-RU" sz="1100" dirty="0"/>
              <a:t>поддержка вычислений и отладки в режиме исполнения</a:t>
            </a:r>
          </a:p>
          <a:p>
            <a:r>
              <a:rPr lang="ru-RU" sz="1100" dirty="0"/>
              <a:t>распределенные БД и вычисления</a:t>
            </a:r>
          </a:p>
          <a:p>
            <a:r>
              <a:rPr lang="ru-RU" sz="1100" dirty="0"/>
              <a:t>контроль связности и наличия ошибок проекта на этапе компиляции проекта</a:t>
            </a:r>
          </a:p>
          <a:p>
            <a:r>
              <a:rPr lang="ru-RU" sz="1100" dirty="0"/>
              <a:t>командная работа с проектом</a:t>
            </a:r>
          </a:p>
          <a:p>
            <a:r>
              <a:rPr lang="ru-RU" sz="1100" dirty="0"/>
              <a:t>Открытость системы на основе использования основных признанных во всем мире технологий и промышленных стандартов</a:t>
            </a:r>
          </a:p>
          <a:p>
            <a:r>
              <a:rPr lang="ru-RU" sz="1100" dirty="0"/>
              <a:t>кроссплатформенность верхнего уровня системы: поддерживаются ОС семейств </a:t>
            </a:r>
            <a:r>
              <a:rPr lang="ru-RU" sz="1100" dirty="0" err="1"/>
              <a:t>Windows</a:t>
            </a:r>
            <a:r>
              <a:rPr lang="ru-RU" sz="1100" dirty="0"/>
              <a:t> и </a:t>
            </a:r>
            <a:r>
              <a:rPr lang="ru-RU" sz="1100" dirty="0" err="1"/>
              <a:t>Unix</a:t>
            </a:r>
            <a:endParaRPr lang="ru-RU" sz="1100" dirty="0"/>
          </a:p>
          <a:p>
            <a:r>
              <a:rPr lang="ru-RU" sz="1100" dirty="0"/>
              <a:t>использование внешних алгоритмов любой сложности при вычислениях через встраиваемые библиотеки DLL</a:t>
            </a:r>
          </a:p>
          <a:p>
            <a:r>
              <a:rPr lang="ru-RU" sz="1100" dirty="0"/>
              <a:t>поддержка протоколов семейства OPC, SQL, HART</a:t>
            </a:r>
          </a:p>
          <a:p>
            <a:r>
              <a:rPr lang="ru-RU" sz="1100" dirty="0"/>
              <a:t>Простое, надежное и удобное управление процессом</a:t>
            </a:r>
          </a:p>
          <a:p>
            <a:r>
              <a:rPr lang="ru-RU" sz="1100" dirty="0"/>
              <a:t>поддержка событий, оповещений</a:t>
            </a:r>
          </a:p>
          <a:p>
            <a:r>
              <a:rPr lang="ru-RU" sz="1100" dirty="0"/>
              <a:t>отображение графиков и трендов параметров процессов</a:t>
            </a:r>
          </a:p>
          <a:p>
            <a:r>
              <a:rPr lang="ru-RU" sz="1100" dirty="0"/>
              <a:t>возможность задания режима имитации и ручного управления оборудованием</a:t>
            </a:r>
          </a:p>
          <a:p>
            <a:r>
              <a:rPr lang="ru-RU" sz="1100" dirty="0"/>
              <a:t>Наглядная визуализация технологического процесса</a:t>
            </a:r>
          </a:p>
          <a:p>
            <a:r>
              <a:rPr lang="ru-RU" sz="1100" dirty="0"/>
              <a:t>корректное отображение 16 000 параметров на мнемосхеме при изменении данных с частотой 5 раз в секунду;</a:t>
            </a:r>
          </a:p>
          <a:p>
            <a:r>
              <a:rPr lang="ru-RU" sz="1100" dirty="0"/>
              <a:t>время перехода между мнемосхемами 0,4 секунды</a:t>
            </a:r>
          </a:p>
          <a:p>
            <a:r>
              <a:rPr lang="ru-RU" sz="1100" dirty="0"/>
              <a:t>поддержка </a:t>
            </a:r>
            <a:r>
              <a:rPr lang="ru-RU" sz="1100" dirty="0" err="1"/>
              <a:t>многомониторных</a:t>
            </a:r>
            <a:r>
              <a:rPr lang="ru-RU" sz="1100" dirty="0"/>
              <a:t> систем</a:t>
            </a:r>
          </a:p>
          <a:p>
            <a:r>
              <a:rPr lang="ru-RU" sz="1100" dirty="0"/>
              <a:t>предоставление доступа через веб-интерфейс</a:t>
            </a:r>
          </a:p>
          <a:p>
            <a:r>
              <a:rPr lang="ru-RU" sz="1100" dirty="0"/>
              <a:t>Возможность горячего резервирования элементов на каждом из уровней системы, от нижнего до верхнего</a:t>
            </a:r>
          </a:p>
          <a:p>
            <a:r>
              <a:rPr lang="ru-RU" sz="1100" dirty="0"/>
              <a:t>Интеграция с информационными системами верхнего уровня</a:t>
            </a:r>
          </a:p>
          <a:p>
            <a:r>
              <a:rPr lang="ru-RU" sz="1100" dirty="0"/>
              <a:t>Полная интеграция с полевым уровнем по типовым техническим решениям</a:t>
            </a:r>
          </a:p>
          <a:p>
            <a:r>
              <a:rPr lang="ru-RU" sz="1100" dirty="0"/>
              <a:t>Гибкие решения для периодических и рецептурных процессов</a:t>
            </a:r>
          </a:p>
          <a:p>
            <a:r>
              <a:rPr lang="ru-RU" sz="1100" dirty="0"/>
              <a:t>Управление техническим обслуживанием средств автоматизации (диагностика, обслуживание и ремонт)</a:t>
            </a:r>
          </a:p>
          <a:p>
            <a:r>
              <a:rPr lang="ru-RU" sz="1100" dirty="0"/>
              <a:t>Информационная безопасность</a:t>
            </a:r>
          </a:p>
          <a:p>
            <a:r>
              <a:rPr lang="ru-RU" sz="1100" dirty="0"/>
              <a:t>идентификация и аутентификация субъектов доступа</a:t>
            </a:r>
          </a:p>
          <a:p>
            <a:r>
              <a:rPr lang="ru-RU" sz="1100" dirty="0"/>
              <a:t>регистрация событий безопасности</a:t>
            </a:r>
          </a:p>
          <a:p>
            <a:r>
              <a:rPr lang="ru-RU" sz="1100" dirty="0"/>
              <a:t>контроль целостности проекта и компонентов</a:t>
            </a:r>
          </a:p>
          <a:p>
            <a:r>
              <a:rPr lang="ru-RU" sz="1100" dirty="0"/>
              <a:t>реализация клиентского кластера безопасности (единый вход на распределенный АРМ)</a:t>
            </a:r>
          </a:p>
          <a:p>
            <a:r>
              <a:rPr lang="ru-RU" sz="1100" dirty="0"/>
              <a:t>инструменты администрирования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35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Структурная</a:t>
            </a:r>
            <a:r>
              <a:rPr lang="ru-RU" baseline="0" dirty="0" smtClean="0"/>
              <a:t> схема автоматизации ГРЭС</a:t>
            </a:r>
          </a:p>
          <a:p>
            <a:r>
              <a:rPr lang="ru-RU" baseline="0" dirty="0" smtClean="0"/>
              <a:t>Связь ПЛК с полевым уровнем и локальными САУ осуществляется по протоколам 61850,  104 или, </a:t>
            </a:r>
            <a:r>
              <a:rPr lang="en-US" baseline="0" dirty="0" err="1" smtClean="0"/>
              <a:t>ModBus</a:t>
            </a:r>
            <a:r>
              <a:rPr lang="en-US" baseline="0" dirty="0" smtClean="0"/>
              <a:t> TCP </a:t>
            </a:r>
            <a:r>
              <a:rPr lang="ru-RU" baseline="0" dirty="0" smtClean="0"/>
              <a:t>и другим общепринятым протоколам</a:t>
            </a:r>
          </a:p>
          <a:p>
            <a:r>
              <a:rPr lang="ru-RU" baseline="0" dirty="0" smtClean="0"/>
              <a:t>Верхний уровень </a:t>
            </a:r>
            <a:r>
              <a:rPr lang="ru-RU" baseline="0" dirty="0" err="1" smtClean="0"/>
              <a:t>АльфаРегул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ГТУ – газотурбинная с САУ</a:t>
            </a:r>
          </a:p>
          <a:p>
            <a:r>
              <a:rPr lang="ru-RU" baseline="0" dirty="0" smtClean="0"/>
              <a:t>КУ – котел-утилизатор, подлежат автоматизации</a:t>
            </a:r>
          </a:p>
          <a:p>
            <a:r>
              <a:rPr lang="ru-RU" baseline="0" dirty="0" smtClean="0"/>
              <a:t>АВО – агрегат воздушного охлаждения, подлежит автоматизации</a:t>
            </a:r>
          </a:p>
          <a:p>
            <a:r>
              <a:rPr lang="ru-RU" baseline="0" dirty="0" smtClean="0"/>
              <a:t>Водогрейная котельная – подлежит автоматизации</a:t>
            </a:r>
          </a:p>
          <a:p>
            <a:r>
              <a:rPr lang="ru-RU" baseline="0" dirty="0" err="1" smtClean="0"/>
              <a:t>Общеблочное</a:t>
            </a:r>
            <a:r>
              <a:rPr lang="ru-RU" baseline="0" dirty="0" smtClean="0"/>
              <a:t> оборудование (насосные, бойлерные и т.д.) подлежат автоматизации</a:t>
            </a:r>
          </a:p>
          <a:p>
            <a:r>
              <a:rPr lang="ru-RU" baseline="0" dirty="0" smtClean="0"/>
              <a:t>ЦНС – центральная </a:t>
            </a:r>
            <a:r>
              <a:rPr lang="ru-RU" baseline="0" dirty="0" err="1" smtClean="0"/>
              <a:t>насососная</a:t>
            </a:r>
            <a:r>
              <a:rPr lang="ru-RU" baseline="0" dirty="0" smtClean="0"/>
              <a:t> станция</a:t>
            </a:r>
          </a:p>
          <a:p>
            <a:r>
              <a:rPr lang="ru-RU" baseline="0" dirty="0" smtClean="0"/>
              <a:t>ХВО – </a:t>
            </a:r>
            <a:r>
              <a:rPr lang="ru-RU" baseline="0" dirty="0" err="1" smtClean="0"/>
              <a:t>Хим</a:t>
            </a:r>
            <a:r>
              <a:rPr lang="ru-RU" baseline="0" dirty="0" smtClean="0"/>
              <a:t> Водоочистка</a:t>
            </a:r>
          </a:p>
          <a:p>
            <a:r>
              <a:rPr lang="ru-RU" baseline="0" dirty="0" smtClean="0"/>
              <a:t>И т.д. </a:t>
            </a:r>
          </a:p>
          <a:p>
            <a:r>
              <a:rPr lang="ru-RU" baseline="0" dirty="0" smtClean="0"/>
              <a:t>Примерный объем сигналов -  без ограничений 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6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Контроллер REGUL R600 предназначен для построения сложных и ответственных систем управления технологическими процессами с расширенным температурным диапазоном, дополнительной механической и ЭМС-защитой.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ФУНКЦИОНАЛЬНЫЕ ВОЗМОЖНОСТИ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«горячего» резервирования центральных процессоров (ЦП) и источников питания;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различные схемы резервирования контроллеров (полное «зеркальное» резервирование, резервирование только основных компонентов и пр.);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«горячая» замена всех модулей контроллера (без отключения питания и прерывания прикладной программы);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удаленное конфигурирование, обновление программ (по интерфейсам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/RS-232/RS-485, в резервированной конфигурации без прерывания прикладной программы);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станций удаленного ввода/вывода к центральному процессору по топологии «двойное резервируемое кольцо»;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дублированная высокоскоростная внутренняя шина;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исполняемая среда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 с поддержкой 5 языков стандарта IEC 61131-3;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-визуализации.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КОММУНИКАЦИОННЫЕ ВОЗМОЖНОСТИ КОНТРОЛЛЕРА REGUL R600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интерфейсов: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RS-232 (9‑pin,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duplex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скорость 300…115 200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оптоизоляция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500/1500 В, защита от перенапряжения);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RS-422/RS-485 (9‑pin, скорость 300…115 200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полная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поканальная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оптоизоляция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500/1500 В, защита от перенапряжения) — до 96 портов на контроллер;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10/100/1000 RJ-45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duplex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до 4 портов на ЦП;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10/100/1000 FO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Single-mode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Multi-mode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до 2 портов на ЦП.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протоколов обмена: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61 870‑5‑101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61 870‑5‑104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Modbus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RTU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возможностями расширения);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Modbus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ТСР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возможностями расширения);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 DA, OPC UA;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EtherCAT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возможна реализация дополнительных протоколов обмена по требованиям Заказчика, включая нестандартные.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КОНСТРУКТИВНОЕ ИСПОЛНЕНИЕ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модули размером 6U в шасси 19” стандарта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Евромеханика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безвинтовое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крепление модулей для оперативного извлечения и фиксации модулей при «горячей» замене;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повышенная ЭМС-защита корпуса контроллера и модулей, защищенный конструктив модулей;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пассивное охлаждение, отсутствие механических и вращающихся элементов конструкции;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монтаж на панель или в шкаф.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ТЕХНИЧЕСКИЕ ХАРАКТЕРИСТИКИ</a:t>
            </a:r>
          </a:p>
          <a:p>
            <a:pPr fontAlgn="base"/>
            <a:r>
              <a:rPr lang="ru-RU" dirty="0" smtClean="0">
                <a:effectLst/>
              </a:rPr>
              <a:t>минимальное время цикла прикладной программы1 </a:t>
            </a:r>
            <a:r>
              <a:rPr lang="ru-RU" dirty="0" err="1" smtClean="0">
                <a:effectLst/>
              </a:rPr>
              <a:t>мсвремя</a:t>
            </a:r>
            <a:r>
              <a:rPr lang="ru-RU" dirty="0" smtClean="0">
                <a:effectLst/>
              </a:rPr>
              <a:t> переключения с основного контроллера на резервный5 </a:t>
            </a:r>
            <a:r>
              <a:rPr lang="ru-RU" dirty="0" err="1" smtClean="0">
                <a:effectLst/>
              </a:rPr>
              <a:t>мсточность</a:t>
            </a:r>
            <a:r>
              <a:rPr lang="ru-RU" dirty="0" smtClean="0">
                <a:effectLst/>
              </a:rPr>
              <a:t> синхронизации времени50 </a:t>
            </a:r>
            <a:r>
              <a:rPr lang="ru-RU" dirty="0" err="1" smtClean="0">
                <a:effectLst/>
              </a:rPr>
              <a:t>мкссреднее</a:t>
            </a:r>
            <a:r>
              <a:rPr lang="ru-RU" dirty="0" smtClean="0">
                <a:effectLst/>
              </a:rPr>
              <a:t> время безотказной работы модуля контроллера (MTBF)&gt;150 000 </a:t>
            </a:r>
            <a:r>
              <a:rPr lang="ru-RU" dirty="0" err="1" smtClean="0">
                <a:effectLst/>
              </a:rPr>
              <a:t>часовдиапазон</a:t>
            </a:r>
            <a:r>
              <a:rPr lang="ru-RU" dirty="0" smtClean="0">
                <a:effectLst/>
              </a:rPr>
              <a:t> входного напряжения питания85…264 VAC/120…370 VDC, 18…36 </a:t>
            </a:r>
            <a:r>
              <a:rPr lang="ru-RU" dirty="0" err="1" smtClean="0">
                <a:effectLst/>
              </a:rPr>
              <a:t>VDCдиапазон</a:t>
            </a:r>
            <a:r>
              <a:rPr lang="ru-RU" dirty="0" smtClean="0">
                <a:effectLst/>
              </a:rPr>
              <a:t> рабочих </a:t>
            </a:r>
            <a:r>
              <a:rPr lang="ru-RU" dirty="0" err="1" smtClean="0">
                <a:effectLst/>
              </a:rPr>
              <a:t>температурот</a:t>
            </a:r>
            <a:r>
              <a:rPr lang="ru-RU" dirty="0" smtClean="0">
                <a:effectLst/>
              </a:rPr>
              <a:t> -40 до +60°С</a:t>
            </a:r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АППАРАТНАЯ КОНФИГУРАЦИЯ КОНТРОЛЛЕРА REGUL R600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Контроллер REGUL R500 предназначен для построения ответственных, отказоустойчивых и распределенных систем АСУ ТП в различных отраслях промышленности.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ФУНКЦИОНАЛЬНЫЕ ВОЗМОЖНОСТИ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«горячего» резервирования центральных процессоров, источников питания, модулей ввода/вывода;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дублированная высокоскоростная внутренняя шина данных;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различные схемы резервирования контроллеров (100% резервирование, резервирование источников питания и центральных процессоров);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«горячая» замена всех модулей контроллера (без отключения питания и прерывания прикладной программы);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наборный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возможность наращивания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дискретностью в один модуль;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станций удаленного ввода/вывода к центральному процессору по топологии «двойное резервируемое кольцо», «звезда» и смешанной схеме;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энергонезависимая память — до 3 Гб под архивы пользователя;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исполняемая среда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 с поддержкой 5 языков стандарта IEC 61131-3;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-визуализации.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КОММУНИКАЦИОННЫЕ ВОЗМОЖНОСТИ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интерфейсов: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RS-232 (9‑pin,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duplex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скорость 300…115 200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оптоизоляция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500/1500 В, защита от перенапряжения);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RS-422/RS-485 (9‑pin, скорость 300…115 200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полная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поканальная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оптоизоляция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500/1500 В, защита от перенапряжения) — до 96 портов на контроллер;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10/100/1000 RJ-45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duplex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до 4 портов на ЦП;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10/100/1000 FO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Single-mode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Multi-mode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до 2 портов на ЦП.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протоколов обмена: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61 870‑5‑101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61 870‑5‑104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Modbus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RTU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возможностями расширения);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Modbus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ТСР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возможностями расширения);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 DA, OPC UA;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EtherCAT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возможна реализация дополнительных протоколов обмена по требованиям Заказчика, включая нестандартные.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КОНСТРУКТИВНОЕ ИСПОЛНЕНИЕ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модули с современным дизайном размером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ШхВхГ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40х180х145 мм;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удобные съемные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клеммники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быстрый монтаж на 105 мм DIN-рейку;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пассивное охлаждение, отсутствие механических и вращающихся элементов конструкции.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ТЕХНИЧЕСКИЕ ХАРАКТЕРИСТИКИ</a:t>
            </a:r>
          </a:p>
          <a:p>
            <a:pPr fontAlgn="base"/>
            <a:r>
              <a:rPr lang="ru-RU" dirty="0" smtClean="0">
                <a:effectLst/>
              </a:rPr>
              <a:t>минимальное время цикла прикладной программы1 </a:t>
            </a:r>
            <a:r>
              <a:rPr lang="ru-RU" dirty="0" err="1" smtClean="0">
                <a:effectLst/>
              </a:rPr>
              <a:t>мсвремя</a:t>
            </a:r>
            <a:r>
              <a:rPr lang="ru-RU" dirty="0" smtClean="0">
                <a:effectLst/>
              </a:rPr>
              <a:t> переключения с основного контроллера на резервный5 </a:t>
            </a:r>
            <a:r>
              <a:rPr lang="ru-RU" dirty="0" err="1" smtClean="0">
                <a:effectLst/>
              </a:rPr>
              <a:t>мсточность</a:t>
            </a:r>
            <a:r>
              <a:rPr lang="ru-RU" dirty="0" smtClean="0">
                <a:effectLst/>
              </a:rPr>
              <a:t> синхронизации времени50 </a:t>
            </a:r>
            <a:r>
              <a:rPr lang="ru-RU" dirty="0" err="1" smtClean="0">
                <a:effectLst/>
              </a:rPr>
              <a:t>мксдиапазон</a:t>
            </a:r>
            <a:r>
              <a:rPr lang="ru-RU" dirty="0" smtClean="0">
                <a:effectLst/>
              </a:rPr>
              <a:t> входного напряжения питания85…264 VAC/120…370 VDC, 18…36 </a:t>
            </a:r>
            <a:r>
              <a:rPr lang="ru-RU" dirty="0" err="1" smtClean="0">
                <a:effectLst/>
              </a:rPr>
              <a:t>VDCдиапазон</a:t>
            </a:r>
            <a:r>
              <a:rPr lang="ru-RU" dirty="0" smtClean="0">
                <a:effectLst/>
              </a:rPr>
              <a:t> рабочих </a:t>
            </a:r>
            <a:r>
              <a:rPr lang="ru-RU" dirty="0" err="1" smtClean="0">
                <a:effectLst/>
              </a:rPr>
              <a:t>температурот</a:t>
            </a:r>
            <a:r>
              <a:rPr lang="ru-RU" dirty="0" smtClean="0">
                <a:effectLst/>
              </a:rPr>
              <a:t> +1 до +60°С</a:t>
            </a:r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АППАРАТНАЯ КОНФИГУРАЦИЯ КОНТРОЛЛЕРА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резервирования с расположением модуля центрального процессора в одном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 разных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до 255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расширения;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40 модулей в одном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07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Р400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НАЗНАЧЕНИЕ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локальные и распределенные системы автоматизации с поддержкой визуализации.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ФУНКЦИОНАЛЬНЫЕ ВОЗМОЖНОСТИ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ёмкостный сенсорный дисплей с диагональю 7”;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плёночная клавиатура;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степень защиты лицевой панели от проникновения твердых предметов и воды IP66;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расширенный температурный диапазон;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встроенный редактор визуализации на базе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создания архива пользователя на встроенном твердотельном диске;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расширения контроллеров серии REGUL RX00;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исполняемая среда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 с поддержкой 5 языков стандарта IEC 61131-3;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-визуализации.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ТЕХНИЧЕСКИЕ ХАРАКТЕРИСТИКИ</a:t>
            </a:r>
          </a:p>
          <a:p>
            <a:pPr fontAlgn="base"/>
            <a:r>
              <a:rPr lang="ru-RU" dirty="0" smtClean="0">
                <a:effectLst/>
              </a:rPr>
              <a:t>диагональ экрана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7"</a:t>
            </a:r>
            <a:r>
              <a:rPr lang="ru-RU" dirty="0" smtClean="0">
                <a:effectLst/>
              </a:rPr>
              <a:t>разрешение экрана800х480 </a:t>
            </a:r>
            <a:r>
              <a:rPr lang="ru-RU" dirty="0" err="1" smtClean="0">
                <a:effectLst/>
              </a:rPr>
              <a:t>pxтип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процессораIntel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Atomтактовая</a:t>
            </a:r>
            <a:r>
              <a:rPr lang="ru-RU" dirty="0" smtClean="0">
                <a:effectLst/>
              </a:rPr>
              <a:t> частота процессора1,46 </a:t>
            </a:r>
            <a:r>
              <a:rPr lang="ru-RU" dirty="0" err="1" smtClean="0">
                <a:effectLst/>
              </a:rPr>
              <a:t>ГГцобъем</a:t>
            </a:r>
            <a:r>
              <a:rPr lang="ru-RU" dirty="0" smtClean="0">
                <a:effectLst/>
              </a:rPr>
              <a:t> ОЗУ2 </a:t>
            </a:r>
            <a:r>
              <a:rPr lang="ru-RU" dirty="0" err="1" smtClean="0">
                <a:effectLst/>
              </a:rPr>
              <a:t>Гбобъем</a:t>
            </a:r>
            <a:r>
              <a:rPr lang="ru-RU" dirty="0" smtClean="0">
                <a:effectLst/>
              </a:rPr>
              <a:t> ПЗУ4 </a:t>
            </a:r>
            <a:r>
              <a:rPr lang="ru-RU" dirty="0" err="1" smtClean="0">
                <a:effectLst/>
              </a:rPr>
              <a:t>Гб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интерфейсы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RS-485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USB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</a:p>
          <a:p>
            <a:pPr fontAlgn="base"/>
            <a:r>
              <a:rPr lang="ru-RU" dirty="0" smtClean="0">
                <a:effectLst/>
              </a:rPr>
              <a:t>диапазон входного напряжения питания18…36 </a:t>
            </a:r>
            <a:r>
              <a:rPr lang="ru-RU" dirty="0" err="1" smtClean="0">
                <a:effectLst/>
              </a:rPr>
              <a:t>VDCдиапазон</a:t>
            </a:r>
            <a:r>
              <a:rPr lang="ru-RU" dirty="0" smtClean="0">
                <a:effectLst/>
              </a:rPr>
              <a:t> рабочих </a:t>
            </a:r>
            <a:r>
              <a:rPr lang="ru-RU" dirty="0" err="1" smtClean="0">
                <a:effectLst/>
              </a:rPr>
              <a:t>температур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-20 до +60°С</a:t>
            </a:r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МОДУЛИ КОНТРОЛЛЕРА</a:t>
            </a:r>
          </a:p>
          <a:p>
            <a:pPr fontAlgn="base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Модули центрального 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процессорпа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Обозначение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модуляНаименование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модуляАктуальная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версия прошивки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R400 CU 00 071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R400 CU 00 071 (W)  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центрального процессора</a:t>
            </a:r>
          </a:p>
          <a:p>
            <a:pPr fontAlgn="base"/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 2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RAM, 1x4Gb SSD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RS-485, 2 x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RJ45, 2хUSB-host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(W) – исполнение с поддержкой WEB-визуализации</a:t>
            </a:r>
          </a:p>
          <a:p>
            <a:pPr fontAlgn="base"/>
            <a:r>
              <a:rPr lang="ru-RU" dirty="0" smtClean="0">
                <a:effectLst/>
              </a:rPr>
              <a:t>1.6.0.2</a:t>
            </a:r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АППАРАТНАЯ КОНФИГУРАЦИЯ КОНТРОЛЛЕРА REGUL R400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до 255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расширения;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по схеме «звезда», «кольцо» или по смешанной схеме.</a:t>
            </a:r>
          </a:p>
          <a:p>
            <a:endParaRPr lang="ru-RU" dirty="0" smtClean="0"/>
          </a:p>
          <a:p>
            <a:r>
              <a:rPr lang="ru-RU" dirty="0" smtClean="0"/>
              <a:t>Р200:</a:t>
            </a:r>
          </a:p>
          <a:p>
            <a:pPr fontAlgn="base"/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онтроллер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REGUL R200 предназначен для построения локальных и распределенных систем АСУ ТП. Также может использоваться в качестве удаленных станций ввода/вывода в составе контроллеров REGUL R600/R500/R400.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НАЗНАЧЕНИЕ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малые и средние по количеству сигналов ввода/вывода системы;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малогабаритные решения;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удаленный ввод/вывод.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ФУНКЦИОНАЛЬНЫЕ ВОЗМОЖНОСТИ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«горячая» замена модулей ввода/вывода (без выключения питания и без прерывания прикладной программы);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наборный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возможность наращивания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дискретностью в один модуль;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70 модулей в одном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крейте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в составе контроллеров серии REGUL RX00;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расширенный температурный диапазон;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исполняемая среда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 с поддержкой 5 языков стандарта IEC 61131‑3;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-визуализации.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КОНСТРУКТИВНОЕ ИСПОЛНЕНИЕ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модули с современным дизайном размером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ШхВхГ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12,9х101х109 мм;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на стандартную DIN-рейку шириной 35 мм;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удобное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клеммное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шасси, позволяющее менять модуль без демонтажа проводов;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возможность пломбирования;</a:t>
            </a:r>
          </a:p>
          <a:p>
            <a:pPr fontAlgn="base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кодирование места установки по типу модуля.</a:t>
            </a:r>
          </a:p>
          <a:p>
            <a:pPr fontAlgn="base"/>
            <a:r>
              <a:rPr lang="ru-RU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ТЕХНИЧЕСКИЕ ХАРАКТЕРИСТИКИ</a:t>
            </a:r>
          </a:p>
          <a:p>
            <a:r>
              <a:rPr lang="ru-RU" dirty="0" smtClean="0">
                <a:effectLst/>
              </a:rPr>
              <a:t>минимальное время цикла прикладной программы1 </a:t>
            </a:r>
            <a:r>
              <a:rPr lang="ru-RU" dirty="0" err="1" smtClean="0">
                <a:effectLst/>
              </a:rPr>
              <a:t>мсточность</a:t>
            </a:r>
            <a:r>
              <a:rPr lang="ru-RU" dirty="0" smtClean="0">
                <a:effectLst/>
              </a:rPr>
              <a:t> синхронизации времени50 </a:t>
            </a:r>
            <a:r>
              <a:rPr lang="ru-RU" dirty="0" err="1" smtClean="0">
                <a:effectLst/>
              </a:rPr>
              <a:t>мксдиапазон</a:t>
            </a:r>
            <a:r>
              <a:rPr lang="ru-RU" dirty="0" smtClean="0">
                <a:effectLst/>
              </a:rPr>
              <a:t> входного напряжения питания18…36 </a:t>
            </a:r>
            <a:r>
              <a:rPr lang="ru-RU" dirty="0" err="1" smtClean="0">
                <a:effectLst/>
              </a:rPr>
              <a:t>VDCдиапазон</a:t>
            </a:r>
            <a:r>
              <a:rPr lang="ru-RU" dirty="0" smtClean="0">
                <a:effectLst/>
              </a:rPr>
              <a:t> рабочих температур-40 … +60°С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1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</a:t>
            </a:r>
            <a:r>
              <a:rPr lang="ru-RU" baseline="0" dirty="0" smtClean="0"/>
              <a:t> нуля разработанная кроссплатформенная СКАДА для автоматизации объектов энергетики по МЭК 61850. Уже применяется на объектах ФСК, успешно прошла испытания ФСК для применения в составе ПТК АСУ ТП АРИС для объектов любого класса напряжения </a:t>
            </a:r>
          </a:p>
          <a:p>
            <a:pPr lvl="0"/>
            <a:r>
              <a:rPr lang="ru-RU" sz="1100" dirty="0" err="1"/>
              <a:t>Redkit</a:t>
            </a:r>
            <a:r>
              <a:rPr lang="ru-RU" sz="1100" dirty="0"/>
              <a:t> в реестре отечественного ПО с 03.12.2018 г.</a:t>
            </a:r>
          </a:p>
          <a:p>
            <a:pPr lvl="0"/>
            <a:r>
              <a:rPr lang="ru-RU" sz="1100" dirty="0"/>
              <a:t>Поддерживается работа под отечественными ОС (</a:t>
            </a:r>
            <a:r>
              <a:rPr lang="ru-RU" sz="1100" dirty="0" err="1"/>
              <a:t>Astra</a:t>
            </a:r>
            <a:r>
              <a:rPr lang="ru-RU" sz="1100" dirty="0"/>
              <a:t> </a:t>
            </a:r>
            <a:r>
              <a:rPr lang="ru-RU" sz="1100" dirty="0" err="1"/>
              <a:t>Linux</a:t>
            </a:r>
            <a:r>
              <a:rPr lang="ru-RU" sz="1100" dirty="0"/>
              <a:t>, ALT </a:t>
            </a:r>
            <a:r>
              <a:rPr lang="ru-RU" sz="1100" dirty="0" err="1"/>
              <a:t>Linux</a:t>
            </a:r>
            <a:r>
              <a:rPr lang="ru-RU" sz="1100" dirty="0"/>
              <a:t>)</a:t>
            </a:r>
          </a:p>
          <a:p>
            <a:pPr lvl="0"/>
            <a:r>
              <a:rPr lang="ru-RU" sz="1100" dirty="0"/>
              <a:t>В качестве СУБД используется отечественная БД (</a:t>
            </a:r>
            <a:r>
              <a:rPr lang="ru-RU" sz="1100" dirty="0" err="1"/>
              <a:t>Postgres</a:t>
            </a:r>
            <a:r>
              <a:rPr lang="ru-RU" sz="1100" dirty="0"/>
              <a:t> </a:t>
            </a:r>
            <a:r>
              <a:rPr lang="ru-RU" sz="1100" dirty="0" err="1"/>
              <a:t>Pro</a:t>
            </a:r>
            <a:r>
              <a:rPr lang="ru-RU" sz="1100" dirty="0"/>
              <a:t>) </a:t>
            </a:r>
          </a:p>
          <a:p>
            <a:pPr lvl="0"/>
            <a:r>
              <a:rPr lang="ru-RU" sz="1100" dirty="0"/>
              <a:t>В качестве средства защиты применяем отечественный </a:t>
            </a:r>
            <a:r>
              <a:rPr lang="ru-RU" sz="1100" dirty="0" err="1"/>
              <a:t>Guardant</a:t>
            </a:r>
            <a:r>
              <a:rPr lang="ru-RU" sz="1100" dirty="0"/>
              <a:t> (АО "Актив-софт")</a:t>
            </a:r>
          </a:p>
          <a:p>
            <a:pPr defTabSz="802843">
              <a:defRPr/>
            </a:pPr>
            <a:r>
              <a:rPr lang="ru-RU" sz="1100" dirty="0"/>
              <a:t>Поддержка </a:t>
            </a:r>
            <a:r>
              <a:rPr lang="ru-RU" sz="1100" dirty="0" err="1"/>
              <a:t>Web</a:t>
            </a:r>
            <a:r>
              <a:rPr lang="ru-RU" sz="1100" dirty="0"/>
              <a:t>-интерфейса на отечественных технологиях – 2020 г.</a:t>
            </a:r>
          </a:p>
          <a:p>
            <a:pPr lvl="0"/>
            <a:endParaRPr lang="ru-RU" sz="11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5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19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dirty="0"/>
              <a:t>СИСТЕМЫ АСУ ТП/ССПИ ПС 750/500/220/110КВ НА БАЗЕ ПТК ARIS MD С ШИНОЙ ПРОЦЕССА</a:t>
            </a:r>
          </a:p>
          <a:p>
            <a:r>
              <a:rPr lang="ru-RU" sz="1100" dirty="0" smtClean="0"/>
              <a:t>Пример </a:t>
            </a:r>
            <a:r>
              <a:rPr lang="ru-RU" sz="1100" dirty="0"/>
              <a:t>автоматизированной системы в соответствии с МЭК 61850 с шиной </a:t>
            </a:r>
            <a:r>
              <a:rPr lang="ru-RU" sz="1100" dirty="0" smtClean="0"/>
              <a:t>процесса</a:t>
            </a:r>
            <a:r>
              <a:rPr lang="ru-RU" sz="1100" baseline="0" dirty="0" smtClean="0"/>
              <a:t> </a:t>
            </a:r>
            <a:r>
              <a:rPr lang="ru-RU" sz="1100" dirty="0" smtClean="0"/>
              <a:t>предусматривает </a:t>
            </a:r>
            <a:r>
              <a:rPr lang="ru-RU" sz="1100" dirty="0"/>
              <a:t>следующие уровни иерархии:</a:t>
            </a:r>
          </a:p>
          <a:p>
            <a:r>
              <a:rPr lang="ru-RU" sz="1100" b="1" dirty="0"/>
              <a:t>1. Уровень первичного оборудования </a:t>
            </a:r>
            <a:r>
              <a:rPr lang="ru-RU" sz="1100" dirty="0"/>
              <a:t>— образуют оптические измерительные трансформаторы тока и напряжения с блоками электроники (ЗАО «</a:t>
            </a:r>
            <a:r>
              <a:rPr lang="ru-RU" sz="1100" dirty="0" err="1"/>
              <a:t>Профотек</a:t>
            </a:r>
            <a:r>
              <a:rPr lang="ru-RU" sz="1100" dirty="0"/>
              <a:t>» и др.), полевые модули УСО AMU УНЦ-3.2 или другие производства </a:t>
            </a:r>
            <a:r>
              <a:rPr lang="ru-RU" sz="1100" dirty="0" err="1"/>
              <a:t>Alstom</a:t>
            </a:r>
            <a:r>
              <a:rPr lang="ru-RU" sz="1100" dirty="0"/>
              <a:t>, </a:t>
            </a:r>
            <a:r>
              <a:rPr lang="ru-RU" sz="1100" dirty="0" err="1"/>
              <a:t>Mikronika</a:t>
            </a:r>
            <a:r>
              <a:rPr lang="ru-RU" sz="1100" dirty="0"/>
              <a:t>, ЭНИП и др. с поддержкой МЭК 61850‑9‑2, интеллектуальные коммутационные аппараты и полевые модули УСО DMU ARIS- </a:t>
            </a:r>
            <a:r>
              <a:rPr lang="en-US" sz="1100" dirty="0"/>
              <a:t>41xx </a:t>
            </a:r>
            <a:r>
              <a:rPr lang="ru-RU" sz="1100" dirty="0"/>
              <a:t>МЭК 61850‑8‑1 (</a:t>
            </a:r>
            <a:r>
              <a:rPr lang="en-US" sz="1100" dirty="0"/>
              <a:t>GOOSE).</a:t>
            </a:r>
          </a:p>
          <a:p>
            <a:r>
              <a:rPr lang="ru-RU" sz="1100" b="1" dirty="0"/>
              <a:t>2. Уровень присоединения </a:t>
            </a:r>
            <a:r>
              <a:rPr lang="ru-RU" sz="1100" dirty="0"/>
              <a:t>— образуют контроллеры присоединения ARIS-42xx / C303, контроллеры ячейки ARIS-2203/2205 / 2208, счетчики ARIS EM45, а также цифровые терминалы автономных систем (РЗА, ПА, РАС, ОМП, мониторинга и др.) различных производителей (</a:t>
            </a:r>
            <a:r>
              <a:rPr lang="ru-RU" sz="1100" dirty="0" err="1"/>
              <a:t>Alstom</a:t>
            </a:r>
            <a:r>
              <a:rPr lang="ru-RU" sz="1100" dirty="0"/>
              <a:t>, </a:t>
            </a:r>
            <a:r>
              <a:rPr lang="ru-RU" sz="1100" dirty="0" err="1"/>
              <a:t>General</a:t>
            </a:r>
            <a:r>
              <a:rPr lang="ru-RU" sz="1100" dirty="0"/>
              <a:t> </a:t>
            </a:r>
            <a:r>
              <a:rPr lang="en-US" sz="1100" dirty="0"/>
              <a:t>Electric, Siemens, ABB, </a:t>
            </a:r>
            <a:r>
              <a:rPr lang="en-US" sz="1100" dirty="0" err="1"/>
              <a:t>Shneider</a:t>
            </a:r>
            <a:r>
              <a:rPr lang="en-US" sz="1100" dirty="0"/>
              <a:t> Electric, MR, </a:t>
            </a:r>
            <a:r>
              <a:rPr lang="ru-RU" sz="1100" dirty="0"/>
              <a:t>ЭКРА, </a:t>
            </a:r>
            <a:r>
              <a:rPr lang="ru-RU" sz="1100" dirty="0" err="1"/>
              <a:t>Бреслер</a:t>
            </a:r>
            <a:r>
              <a:rPr lang="ru-RU" sz="1100" dirty="0"/>
              <a:t> и др.).</a:t>
            </a:r>
          </a:p>
          <a:p>
            <a:r>
              <a:rPr lang="ru-RU" sz="1100" b="1" dirty="0"/>
              <a:t>3. Станционный уровень </a:t>
            </a:r>
            <a:r>
              <a:rPr lang="ru-RU" sz="1100" dirty="0"/>
              <a:t>— образуют коммуникационные контроллеры ARIS-4810 / 4820 / CS-M / CS-L, серверы и АРМ с ПО </a:t>
            </a:r>
            <a:r>
              <a:rPr lang="en-US" sz="1100" dirty="0" err="1"/>
              <a:t>Redkit</a:t>
            </a:r>
            <a:r>
              <a:rPr lang="en-US" sz="1100" dirty="0"/>
              <a:t> SCADA </a:t>
            </a:r>
            <a:r>
              <a:rPr lang="ru-RU" sz="1100" dirty="0"/>
              <a:t>или </a:t>
            </a:r>
            <a:r>
              <a:rPr lang="en-US" sz="1100" dirty="0"/>
              <a:t>ARIS SCADA.</a:t>
            </a:r>
          </a:p>
          <a:p>
            <a:r>
              <a:rPr lang="ru-RU" sz="1100" dirty="0"/>
              <a:t>В данном примере контроллеры присоединения </a:t>
            </a:r>
            <a:r>
              <a:rPr lang="en-US" sz="1100" dirty="0"/>
              <a:t>ARIS-2203/2205/2208, </a:t>
            </a:r>
            <a:r>
              <a:rPr lang="ru-RU" sz="1100" dirty="0"/>
              <a:t>счетчики </a:t>
            </a:r>
            <a:r>
              <a:rPr lang="en-US" sz="1100" dirty="0"/>
              <a:t>ARIS EM45, </a:t>
            </a:r>
            <a:r>
              <a:rPr lang="ru-RU" sz="1100" dirty="0"/>
              <a:t>терминалы (РЗА, ПА РАС и др.) подключены к шине процесса и принимают данные по-</a:t>
            </a:r>
          </a:p>
          <a:p>
            <a:r>
              <a:rPr lang="ru-RU" sz="1100" dirty="0"/>
              <a:t>тока измерений в формате МЭК 61850‑9‑2 (SV) от измерительных центров (блоков электроники оптических ТТ / ТН или модулей AMU). Сбор данных сигнализации, выдача команд управления и разрешения управления производится непосредственно через встроенные электронные блоки интеллектуальных КА или модули УСО (DMU) в протоколе МЭК 61850‑8‑1 (GOOSE). Основным физическим средством приема / передачи данных от уровня первичного оборудования до оборудования уровня присоединения является оптическое во-</a:t>
            </a:r>
          </a:p>
          <a:p>
            <a:r>
              <a:rPr lang="ru-RU" sz="1100" dirty="0" err="1"/>
              <a:t>локно</a:t>
            </a:r>
            <a:r>
              <a:rPr lang="ru-RU" sz="1100" dirty="0"/>
              <a:t>. На основе принятых данных IED вычисляют действующие значения токов и напряжений, выполняют заложенный функционал и производят обмен данными через шину станции между собой в протоколе МЭК 61850‑8‑1 (GOOSE), а также транслируют данные на вышестоящий уровень в протоколе МЭК 61850‑8‑1 (MMS). Синхронизация времени цифровых устройств в данной архитектуре предусматривается на шине процесса в протоколе IEEE 1588v2 (PTP) и на станционной шине в протоколе NTP.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2B96-6115-4F3E-A96F-CEE0AB0B874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0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352" y="2122043"/>
            <a:ext cx="10373995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705" y="3833368"/>
            <a:ext cx="854329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7300" y="2468855"/>
            <a:ext cx="3526790" cy="3494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5420" y="1574419"/>
            <a:ext cx="5309044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1394928"/>
            <a:ext cx="11150099" cy="421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414042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00" y="2405922"/>
            <a:ext cx="11150099" cy="3527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9598" y="6366129"/>
            <a:ext cx="3905504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235" y="6366129"/>
            <a:ext cx="2807081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7384" y="6366129"/>
            <a:ext cx="2807081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" y="0"/>
            <a:ext cx="12203988" cy="683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R="5080">
              <a:lnSpc>
                <a:spcPct val="76900"/>
              </a:lnSpc>
              <a:spcBef>
                <a:spcPts val="819"/>
              </a:spcBef>
            </a:pPr>
            <a:endParaRPr lang="ru-RU" dirty="0">
              <a:latin typeface="Segoe UI Semilight"/>
              <a:cs typeface="Segoe UI Semi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719652"/>
            <a:ext cx="3348354" cy="1656080"/>
          </a:xfrm>
          <a:custGeom>
            <a:avLst/>
            <a:gdLst/>
            <a:ahLst/>
            <a:cxnLst/>
            <a:rect l="l" t="t" r="r" b="b"/>
            <a:pathLst>
              <a:path w="3348354" h="1656079">
                <a:moveTo>
                  <a:pt x="0" y="1656003"/>
                </a:moveTo>
                <a:lnTo>
                  <a:pt x="3347999" y="1656003"/>
                </a:lnTo>
                <a:lnTo>
                  <a:pt x="3347999" y="0"/>
                </a:lnTo>
                <a:lnTo>
                  <a:pt x="0" y="0"/>
                </a:lnTo>
                <a:lnTo>
                  <a:pt x="0" y="1656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47999" y="3719652"/>
            <a:ext cx="2958465" cy="1656080"/>
          </a:xfrm>
          <a:custGeom>
            <a:avLst/>
            <a:gdLst/>
            <a:ahLst/>
            <a:cxnLst/>
            <a:rect l="l" t="t" r="r" b="b"/>
            <a:pathLst>
              <a:path w="2958465" h="1656079">
                <a:moveTo>
                  <a:pt x="0" y="1656003"/>
                </a:moveTo>
                <a:lnTo>
                  <a:pt x="2957995" y="1656003"/>
                </a:lnTo>
                <a:lnTo>
                  <a:pt x="2957995" y="0"/>
                </a:lnTo>
                <a:lnTo>
                  <a:pt x="0" y="0"/>
                </a:lnTo>
                <a:lnTo>
                  <a:pt x="0" y="1656003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05994" y="4547654"/>
            <a:ext cx="2514600" cy="828040"/>
          </a:xfrm>
          <a:custGeom>
            <a:avLst/>
            <a:gdLst/>
            <a:ahLst/>
            <a:cxnLst/>
            <a:rect l="l" t="t" r="r" b="b"/>
            <a:pathLst>
              <a:path w="2514600" h="828039">
                <a:moveTo>
                  <a:pt x="0" y="828001"/>
                </a:moveTo>
                <a:lnTo>
                  <a:pt x="2514003" y="828001"/>
                </a:lnTo>
                <a:lnTo>
                  <a:pt x="2514003" y="0"/>
                </a:lnTo>
                <a:lnTo>
                  <a:pt x="0" y="0"/>
                </a:lnTo>
                <a:lnTo>
                  <a:pt x="0" y="828001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5244" y="4169148"/>
            <a:ext cx="2188974" cy="768671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sz="2800" b="0" spc="-35" dirty="0">
                <a:solidFill>
                  <a:srgbClr val="FFFFFF"/>
                </a:solidFill>
                <a:latin typeface="Segoe UI Semilight"/>
                <a:cs typeface="Segoe UI Semilight"/>
              </a:rPr>
              <a:t>и</a:t>
            </a:r>
            <a:r>
              <a:rPr sz="28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н</a:t>
            </a:r>
            <a:r>
              <a:rPr sz="2800" b="0" spc="-75" dirty="0">
                <a:solidFill>
                  <a:srgbClr val="FFFFFF"/>
                </a:solidFill>
                <a:latin typeface="Segoe UI Semilight"/>
                <a:cs typeface="Segoe UI Semilight"/>
              </a:rPr>
              <a:t>ж</a:t>
            </a:r>
            <a:r>
              <a:rPr sz="2800" b="0" spc="-15" dirty="0">
                <a:solidFill>
                  <a:srgbClr val="FFFFFF"/>
                </a:solidFill>
                <a:latin typeface="Segoe UI Semilight"/>
                <a:cs typeface="Segoe UI Semilight"/>
              </a:rPr>
              <a:t>ен</a:t>
            </a:r>
            <a:r>
              <a:rPr sz="28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е</a:t>
            </a:r>
            <a:r>
              <a:rPr sz="2800" b="0" spc="-15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2800" b="0" spc="-40" dirty="0">
                <a:solidFill>
                  <a:srgbClr val="FFFFFF"/>
                </a:solidFill>
                <a:latin typeface="Segoe UI Semilight"/>
                <a:cs typeface="Segoe UI Semilight"/>
              </a:rPr>
              <a:t>н</a:t>
            </a:r>
            <a:r>
              <a:rPr sz="28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28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я  </a:t>
            </a:r>
            <a:r>
              <a:rPr sz="2800" b="0" spc="-40" dirty="0">
                <a:solidFill>
                  <a:srgbClr val="FFFFFF"/>
                </a:solidFill>
                <a:latin typeface="Segoe UI Semilight"/>
                <a:cs typeface="Segoe UI Semilight"/>
              </a:rPr>
              <a:t>компания</a:t>
            </a:r>
            <a:endParaRPr sz="2800" dirty="0">
              <a:latin typeface="Segoe UI Semilight"/>
              <a:cs typeface="Segoe UI Semi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004" y="4271656"/>
            <a:ext cx="1700215" cy="551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05994" y="3719652"/>
            <a:ext cx="1308100" cy="828040"/>
          </a:xfrm>
          <a:custGeom>
            <a:avLst/>
            <a:gdLst/>
            <a:ahLst/>
            <a:cxnLst/>
            <a:rect l="l" t="t" r="r" b="b"/>
            <a:pathLst>
              <a:path w="1308100" h="828039">
                <a:moveTo>
                  <a:pt x="0" y="828001"/>
                </a:moveTo>
                <a:lnTo>
                  <a:pt x="1307998" y="828001"/>
                </a:lnTo>
                <a:lnTo>
                  <a:pt x="1307998" y="0"/>
                </a:lnTo>
                <a:lnTo>
                  <a:pt x="0" y="0"/>
                </a:lnTo>
                <a:lnTo>
                  <a:pt x="0" y="828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6890461" y="450850"/>
            <a:ext cx="5309044" cy="144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Меньшиков Сергей Борисович</a:t>
            </a:r>
          </a:p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Руководитель представительства в ДФО (г. Хабаровск)</a:t>
            </a:r>
          </a:p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ООО «</a:t>
            </a:r>
            <a:r>
              <a:rPr lang="ru-RU" sz="2400" spc="-35" dirty="0" err="1" smtClean="0">
                <a:solidFill>
                  <a:srgbClr val="FFFFFF"/>
                </a:solidFill>
                <a:latin typeface="Segoe UI Semilight"/>
                <a:cs typeface="Segoe UI Semilight"/>
              </a:rPr>
              <a:t>Прософт</a:t>
            </a: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-Системы»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372872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40" dirty="0"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0" dirty="0"/>
              <a:t>ИНЖЕНЕРНЫЙ</a:t>
            </a:r>
            <a:r>
              <a:rPr spc="45" dirty="0"/>
              <a:t> </a:t>
            </a:r>
            <a:r>
              <a:rPr spc="15" dirty="0"/>
              <a:t>ЦЕНТР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7350" y="1898651"/>
            <a:ext cx="4572000" cy="367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2065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Разработка схемотехники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600" spc="-35" dirty="0">
                <a:solidFill>
                  <a:srgbClr val="414042"/>
                </a:solidFill>
                <a:latin typeface="Segoe UI"/>
                <a:cs typeface="Segoe UI"/>
              </a:rPr>
              <a:t>САПР,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совместимом 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с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технологическим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 оборудованием</a:t>
            </a:r>
            <a:endParaRPr sz="1600" dirty="0">
              <a:latin typeface="Segoe UI"/>
              <a:cs typeface="Segoe UI"/>
            </a:endParaRPr>
          </a:p>
          <a:p>
            <a:pPr marL="241300" marR="389255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Разработка приборов,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низкоуровневого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ПО 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SCADA-систем</a:t>
            </a:r>
            <a:endParaRPr sz="16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Исследовательские,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периодические</a:t>
            </a:r>
            <a:endParaRPr sz="1600" dirty="0">
              <a:latin typeface="Segoe UI"/>
              <a:cs typeface="Segoe UI"/>
            </a:endParaRPr>
          </a:p>
          <a:p>
            <a:pPr marL="241300">
              <a:lnSpc>
                <a:spcPct val="100000"/>
              </a:lnSpc>
            </a:pP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сертификационные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продуктов</a:t>
            </a:r>
            <a:endParaRPr sz="16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150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инженеров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программистов занято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в 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программах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20" dirty="0">
                <a:solidFill>
                  <a:srgbClr val="414042"/>
                </a:solidFill>
                <a:latin typeface="Segoe UI"/>
                <a:cs typeface="Segoe UI"/>
              </a:rPr>
              <a:t>НИОКР</a:t>
            </a:r>
            <a:endParaRPr sz="16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Ежегодный план </a:t>
            </a:r>
            <a:r>
              <a:rPr sz="1600" spc="-20" dirty="0">
                <a:solidFill>
                  <a:srgbClr val="414042"/>
                </a:solidFill>
                <a:latin typeface="Segoe UI"/>
                <a:cs typeface="Segoe UI"/>
              </a:rPr>
              <a:t>НИОКР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всем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направлениям</a:t>
            </a:r>
            <a:endParaRPr sz="16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Ежегодный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выпуск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600" spc="-20" dirty="0">
                <a:solidFill>
                  <a:srgbClr val="414042"/>
                </a:solidFill>
                <a:latin typeface="Segoe UI"/>
                <a:cs typeface="Segoe UI"/>
              </a:rPr>
              <a:t>10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новых</a:t>
            </a:r>
            <a:r>
              <a:rPr sz="16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приборов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8008" y="1898651"/>
            <a:ext cx="6515989" cy="367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28975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25" dirty="0">
                <a:latin typeface="Segoe UI Semilight"/>
                <a:cs typeface="Segoe UI Semilight"/>
              </a:rPr>
              <a:t>СТРУКТУРА</a:t>
            </a:r>
            <a:r>
              <a:rPr sz="1800" b="0" spc="75" dirty="0">
                <a:latin typeface="Segoe UI Semilight"/>
                <a:cs typeface="Segoe UI Semilight"/>
              </a:rPr>
              <a:t> </a:t>
            </a:r>
            <a:r>
              <a:rPr sz="1800" b="0" dirty="0"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15" dirty="0"/>
              <a:t>УЧЕБНЫЙ</a:t>
            </a:r>
            <a:r>
              <a:rPr spc="50" dirty="0"/>
              <a:t> </a:t>
            </a:r>
            <a:r>
              <a:rPr spc="15" dirty="0"/>
              <a:t>ЦЕНТР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9082" y="2127250"/>
            <a:ext cx="4583264" cy="3921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0066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Обучение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форме </a:t>
            </a:r>
            <a:r>
              <a:rPr sz="1600" spc="-20" dirty="0">
                <a:solidFill>
                  <a:srgbClr val="414042"/>
                </a:solidFill>
                <a:latin typeface="Segoe UI"/>
                <a:cs typeface="Segoe UI"/>
              </a:rPr>
              <a:t>консультационных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семинаров 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(лекционных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практических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занятий)</a:t>
            </a:r>
            <a:endParaRPr sz="16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Преподаватели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–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ведущие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инженеры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компании</a:t>
            </a:r>
            <a:endParaRPr sz="1600" dirty="0">
              <a:latin typeface="Segoe UI"/>
              <a:cs typeface="Segoe UI"/>
            </a:endParaRPr>
          </a:p>
          <a:p>
            <a:pPr marL="241300">
              <a:lnSpc>
                <a:spcPct val="100000"/>
              </a:lnSpc>
            </a:pP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«Прософт-Системы»</a:t>
            </a:r>
            <a:endParaRPr sz="1600" dirty="0">
              <a:latin typeface="Segoe UI"/>
              <a:cs typeface="Segoe UI"/>
            </a:endParaRPr>
          </a:p>
          <a:p>
            <a:pPr marL="241300" marR="13843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Учебные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места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оснащены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действующим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оборудо- 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ванием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подключены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к </a:t>
            </a: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аппаратным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решениям,  имитирующим реализованные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проекты</a:t>
            </a:r>
            <a:endParaRPr sz="16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Ежегодно обучение проходят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1000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специали- 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стов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600" spc="-20" dirty="0">
                <a:solidFill>
                  <a:srgbClr val="414042"/>
                </a:solidFill>
                <a:latin typeface="Segoe UI"/>
                <a:cs typeface="Segoe UI"/>
              </a:rPr>
              <a:t>компаний-заказчиков</a:t>
            </a:r>
            <a:endParaRPr sz="1600" dirty="0">
              <a:latin typeface="Segoe UI"/>
              <a:cs typeface="Segoe UI"/>
            </a:endParaRPr>
          </a:p>
          <a:p>
            <a:pPr marL="241300" marR="41910" indent="-228600">
              <a:lnSpc>
                <a:spcPct val="1000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spc="-15" dirty="0">
                <a:solidFill>
                  <a:srgbClr val="414042"/>
                </a:solidFill>
                <a:latin typeface="Segoe UI"/>
                <a:cs typeface="Segoe UI"/>
              </a:rPr>
              <a:t>15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видов обучающих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курсов </a:t>
            </a:r>
            <a:r>
              <a:rPr sz="16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всей </a:t>
            </a:r>
            <a:r>
              <a:rPr sz="1600" dirty="0">
                <a:solidFill>
                  <a:srgbClr val="414042"/>
                </a:solidFill>
                <a:latin typeface="Segoe UI"/>
                <a:cs typeface="Segoe UI"/>
              </a:rPr>
              <a:t>номенклатуре  </a:t>
            </a:r>
            <a:r>
              <a:rPr sz="1600" spc="-10" dirty="0">
                <a:solidFill>
                  <a:srgbClr val="414042"/>
                </a:solidFill>
                <a:latin typeface="Segoe UI"/>
                <a:cs typeface="Segoe UI"/>
              </a:rPr>
              <a:t>продукции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4550" y="2127251"/>
            <a:ext cx="7009447" cy="3352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691832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80" dirty="0">
                <a:latin typeface="Segoe UI Semilight"/>
                <a:cs typeface="Segoe UI Semilight"/>
              </a:rPr>
              <a:t>СТРУКТУРА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5" dirty="0"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/>
              <a:t>СИСТЕМА </a:t>
            </a:r>
            <a:r>
              <a:rPr spc="10" dirty="0"/>
              <a:t>УПРАВЛЕНИЯ</a:t>
            </a:r>
            <a:r>
              <a:rPr spc="210" dirty="0"/>
              <a:t> </a:t>
            </a:r>
            <a:r>
              <a:rPr spc="15" dirty="0"/>
              <a:t>ПРЕДПРИЯТИЕМ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7350" y="2477855"/>
            <a:ext cx="4572000" cy="3139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Работает под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управлением ERP-системы на базе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1С</a:t>
            </a:r>
            <a:endParaRPr sz="1400" dirty="0">
              <a:latin typeface="Segoe UI"/>
              <a:cs typeface="Segoe UI"/>
            </a:endParaRPr>
          </a:p>
          <a:p>
            <a:pPr marL="241300" marR="22860" indent="-228600">
              <a:lnSpc>
                <a:spcPts val="1400"/>
              </a:lnSpc>
              <a:spcBef>
                <a:spcPts val="117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системе ведутся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все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операции 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закупок,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логисти-  ки, складского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учета 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хранения, производствен- 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ного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планирования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хода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производства,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поставок,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исполнения договорных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обязательств</a:t>
            </a:r>
            <a:endParaRPr sz="1400" dirty="0">
              <a:latin typeface="Segoe UI"/>
              <a:cs typeface="Segoe UI"/>
            </a:endParaRPr>
          </a:p>
          <a:p>
            <a:pPr marL="241300" marR="5080" indent="-228600" algn="just">
              <a:lnSpc>
                <a:spcPts val="1400"/>
              </a:lnSpc>
              <a:spcBef>
                <a:spcPts val="1135"/>
              </a:spcBef>
              <a:buChar char="•"/>
              <a:tabLst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Реализована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заканчивает опытную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эксплуатацию  система прослеживаемости производства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от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посту-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пающих комплектующих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конечных изделий</a:t>
            </a:r>
            <a:endParaRPr sz="1400" dirty="0">
              <a:latin typeface="Segoe UI"/>
              <a:cs typeface="Segoe UI"/>
            </a:endParaRPr>
          </a:p>
          <a:p>
            <a:pPr marL="241300" marR="185420" indent="-228600">
              <a:lnSpc>
                <a:spcPts val="14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ERP-систему интегрировано производственное 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оборудование: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линии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поверхностного монтажа,  автоматические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оптические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инспекции,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линия  селективной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пайки.</a:t>
            </a:r>
            <a:endParaRPr sz="1400" dirty="0">
              <a:latin typeface="Segoe UI"/>
              <a:cs typeface="Segoe UI"/>
            </a:endParaRPr>
          </a:p>
          <a:p>
            <a:pPr marL="241300" marR="316865" indent="-228600">
              <a:lnSpc>
                <a:spcPts val="14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Все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ручные сборочные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операции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фиксируются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прослеживаются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ERP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0000" y="2532000"/>
            <a:ext cx="7164000" cy="3208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5299" y="2529001"/>
            <a:ext cx="1830705" cy="1695450"/>
          </a:xfrm>
          <a:custGeom>
            <a:avLst/>
            <a:gdLst/>
            <a:ahLst/>
            <a:cxnLst/>
            <a:rect l="l" t="t" r="r" b="b"/>
            <a:pathLst>
              <a:path w="1830704" h="1695450">
                <a:moveTo>
                  <a:pt x="0" y="1695005"/>
                </a:moveTo>
                <a:lnTo>
                  <a:pt x="1830705" y="1695005"/>
                </a:lnTo>
                <a:lnTo>
                  <a:pt x="1830705" y="0"/>
                </a:lnTo>
                <a:lnTo>
                  <a:pt x="0" y="0"/>
                </a:lnTo>
                <a:lnTo>
                  <a:pt x="0" y="1695005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35299" y="4224007"/>
            <a:ext cx="1830705" cy="1151890"/>
          </a:xfrm>
          <a:prstGeom prst="rect">
            <a:avLst/>
          </a:prstGeom>
          <a:solidFill>
            <a:srgbClr val="929595"/>
          </a:solidFill>
        </p:spPr>
        <p:txBody>
          <a:bodyPr vert="horz" wrap="square" lIns="0" tIns="26035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050"/>
              </a:spcBef>
            </a:pPr>
            <a:r>
              <a:rPr sz="2600" b="1" spc="-75" dirty="0">
                <a:solidFill>
                  <a:srgbClr val="FFFFFF"/>
                </a:solidFill>
                <a:latin typeface="Segoe UI"/>
                <a:cs typeface="Segoe UI"/>
              </a:rPr>
              <a:t>&lt;4%</a:t>
            </a:r>
            <a:endParaRPr sz="2600">
              <a:latin typeface="Segoe UI"/>
              <a:cs typeface="Segoe UI"/>
            </a:endParaRPr>
          </a:p>
          <a:p>
            <a:pPr marL="239395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текучесть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кадров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1047031"/>
            <a:ext cx="55645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solidFill>
                  <a:srgbClr val="414042"/>
                </a:solidFill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40" dirty="0">
                <a:solidFill>
                  <a:srgbClr val="414042"/>
                </a:solidFill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40" dirty="0">
                <a:solidFill>
                  <a:srgbClr val="414042"/>
                </a:solidFill>
                <a:latin typeface="Segoe UI"/>
                <a:cs typeface="Segoe UI"/>
              </a:rPr>
              <a:t>КАДРОВЫЙ </a:t>
            </a:r>
            <a:r>
              <a:rPr sz="2600" b="1" dirty="0">
                <a:solidFill>
                  <a:srgbClr val="414042"/>
                </a:solidFill>
                <a:latin typeface="Segoe UI"/>
                <a:cs typeface="Segoe UI"/>
              </a:rPr>
              <a:t>СОСТАВ</a:t>
            </a:r>
            <a:r>
              <a:rPr sz="2600" b="1" spc="2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2600" b="1" dirty="0">
                <a:solidFill>
                  <a:srgbClr val="414042"/>
                </a:solidFill>
                <a:latin typeface="Segoe UI"/>
                <a:cs typeface="Segoe UI"/>
              </a:rPr>
              <a:t>КОМПАНИИ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2529001"/>
            <a:ext cx="3335654" cy="284670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778510" rIns="0" bIns="0" rtlCol="0">
            <a:spAutoFit/>
          </a:bodyPr>
          <a:lstStyle/>
          <a:p>
            <a:pPr marL="539750">
              <a:lnSpc>
                <a:spcPct val="100000"/>
              </a:lnSpc>
              <a:spcBef>
                <a:spcPts val="6130"/>
              </a:spcBef>
            </a:pPr>
            <a:r>
              <a:rPr sz="5600" b="1" spc="-130" dirty="0">
                <a:solidFill>
                  <a:srgbClr val="FFFFFF"/>
                </a:solidFill>
                <a:latin typeface="Segoe UI"/>
                <a:cs typeface="Segoe UI"/>
              </a:rPr>
              <a:t>750</a:t>
            </a:r>
            <a:endParaRPr sz="5600">
              <a:latin typeface="Segoe UI"/>
              <a:cs typeface="Segoe UI"/>
            </a:endParaRPr>
          </a:p>
          <a:p>
            <a:pPr marL="539750" marR="609600">
              <a:lnSpc>
                <a:spcPct val="100000"/>
              </a:lnSpc>
              <a:spcBef>
                <a:spcPts val="120"/>
              </a:spcBef>
            </a:pPr>
            <a:r>
              <a:rPr sz="1900" spc="-10" dirty="0">
                <a:solidFill>
                  <a:srgbClr val="FFFFFF"/>
                </a:solidFill>
                <a:latin typeface="Segoe UI"/>
                <a:cs typeface="Segoe UI"/>
              </a:rPr>
              <a:t>общая</a:t>
            </a:r>
            <a:r>
              <a:rPr sz="1900" spc="-6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Segoe UI"/>
                <a:cs typeface="Segoe UI"/>
              </a:rPr>
              <a:t>численность  </a:t>
            </a:r>
            <a:r>
              <a:rPr sz="1900" spc="-30" dirty="0">
                <a:solidFill>
                  <a:srgbClr val="FFFFFF"/>
                </a:solidFill>
                <a:latin typeface="Segoe UI"/>
                <a:cs typeface="Segoe UI"/>
              </a:rPr>
              <a:t>компании</a:t>
            </a:r>
            <a:endParaRPr sz="19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74799" y="2739472"/>
            <a:ext cx="6673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600" b="1" spc="-70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r>
              <a:rPr sz="2600" b="1" spc="-30" dirty="0">
                <a:solidFill>
                  <a:srgbClr val="FFFFFF"/>
                </a:solidFill>
                <a:latin typeface="Segoe UI"/>
                <a:cs typeface="Segoe UI"/>
              </a:rPr>
              <a:t>0</a:t>
            </a:r>
            <a:r>
              <a:rPr sz="2600" b="1" dirty="0">
                <a:solidFill>
                  <a:srgbClr val="FFFFFF"/>
                </a:solidFill>
                <a:latin typeface="Segoe UI"/>
                <a:cs typeface="Segoe UI"/>
              </a:rPr>
              <a:t>%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74799" y="2984532"/>
            <a:ext cx="950594" cy="9906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70"/>
              </a:spcBef>
            </a:pPr>
            <a:r>
              <a:rPr sz="1800" b="1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год</a:t>
            </a:r>
            <a:endParaRPr sz="1800">
              <a:latin typeface="Segoe UI"/>
              <a:cs typeface="Segoe UI"/>
            </a:endParaRPr>
          </a:p>
          <a:p>
            <a:pPr marR="5080">
              <a:lnSpc>
                <a:spcPct val="100000"/>
              </a:lnSpc>
              <a:spcBef>
                <a:spcPts val="445"/>
              </a:spcBef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cредний</a:t>
            </a:r>
            <a:r>
              <a:rPr sz="12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рост  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численности  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сотрудников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15997" y="3236836"/>
            <a:ext cx="1062355" cy="1075690"/>
          </a:xfrm>
          <a:custGeom>
            <a:avLst/>
            <a:gdLst/>
            <a:ahLst/>
            <a:cxnLst/>
            <a:rect l="l" t="t" r="r" b="b"/>
            <a:pathLst>
              <a:path w="1062354" h="1075689">
                <a:moveTo>
                  <a:pt x="0" y="1075270"/>
                </a:moveTo>
                <a:lnTo>
                  <a:pt x="1061999" y="1075270"/>
                </a:lnTo>
                <a:lnTo>
                  <a:pt x="1061999" y="0"/>
                </a:lnTo>
                <a:lnTo>
                  <a:pt x="0" y="0"/>
                </a:lnTo>
                <a:lnTo>
                  <a:pt x="0" y="1075270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5997" y="4312107"/>
            <a:ext cx="612140" cy="637540"/>
          </a:xfrm>
          <a:custGeom>
            <a:avLst/>
            <a:gdLst/>
            <a:ahLst/>
            <a:cxnLst/>
            <a:rect l="l" t="t" r="r" b="b"/>
            <a:pathLst>
              <a:path w="612140" h="637539">
                <a:moveTo>
                  <a:pt x="0" y="636943"/>
                </a:moveTo>
                <a:lnTo>
                  <a:pt x="612000" y="636943"/>
                </a:lnTo>
                <a:lnTo>
                  <a:pt x="612000" y="0"/>
                </a:lnTo>
                <a:lnTo>
                  <a:pt x="0" y="0"/>
                </a:lnTo>
                <a:lnTo>
                  <a:pt x="0" y="636943"/>
                </a:lnTo>
                <a:close/>
              </a:path>
            </a:pathLst>
          </a:custGeom>
          <a:solidFill>
            <a:srgbClr val="033A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15997" y="4949050"/>
            <a:ext cx="396240" cy="426720"/>
          </a:xfrm>
          <a:custGeom>
            <a:avLst/>
            <a:gdLst/>
            <a:ahLst/>
            <a:cxnLst/>
            <a:rect l="l" t="t" r="r" b="b"/>
            <a:pathLst>
              <a:path w="396240" h="426720">
                <a:moveTo>
                  <a:pt x="0" y="426605"/>
                </a:moveTo>
                <a:lnTo>
                  <a:pt x="395998" y="426605"/>
                </a:lnTo>
                <a:lnTo>
                  <a:pt x="395998" y="0"/>
                </a:lnTo>
                <a:lnTo>
                  <a:pt x="0" y="0"/>
                </a:lnTo>
                <a:lnTo>
                  <a:pt x="0" y="42660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15997" y="2529001"/>
            <a:ext cx="3348354" cy="711200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226060" rIns="0" bIns="0" rtlCol="0">
            <a:spAutoFit/>
          </a:bodyPr>
          <a:lstStyle/>
          <a:p>
            <a:pPr marL="251460">
              <a:lnSpc>
                <a:spcPct val="100000"/>
              </a:lnSpc>
              <a:spcBef>
                <a:spcPts val="1780"/>
              </a:spcBef>
            </a:pPr>
            <a:r>
              <a:rPr sz="1600" spc="25" dirty="0">
                <a:solidFill>
                  <a:srgbClr val="FFFFFF"/>
                </a:solidFill>
                <a:latin typeface="Segoe UI"/>
                <a:cs typeface="Segoe UI"/>
              </a:rPr>
              <a:t>Структура кадрового</a:t>
            </a:r>
            <a:r>
              <a:rPr sz="1600" spc="1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Segoe UI"/>
                <a:cs typeface="Segoe UI"/>
              </a:rPr>
              <a:t>состава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61802" y="3611598"/>
            <a:ext cx="814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разработка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73300" y="3379976"/>
            <a:ext cx="2214245" cy="7061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450" b="1" spc="-85" dirty="0">
                <a:solidFill>
                  <a:srgbClr val="414042"/>
                </a:solidFill>
                <a:latin typeface="Segoe UI"/>
                <a:cs typeface="Segoe UI"/>
              </a:rPr>
              <a:t>52%</a:t>
            </a:r>
            <a:r>
              <a:rPr sz="4450" b="1" spc="-68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инжиниринг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65299" y="4160377"/>
            <a:ext cx="2258060" cy="67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60"/>
              </a:lnSpc>
              <a:spcBef>
                <a:spcPts val="100"/>
              </a:spcBef>
            </a:pPr>
            <a:r>
              <a:rPr sz="5100" b="1" spc="-89" baseline="-23692" dirty="0">
                <a:solidFill>
                  <a:srgbClr val="414042"/>
                </a:solidFill>
                <a:latin typeface="Segoe UI"/>
                <a:cs typeface="Segoe UI"/>
              </a:rPr>
              <a:t>32%</a:t>
            </a:r>
            <a:r>
              <a:rPr sz="5100" b="1" spc="615" baseline="-23692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продажи</a:t>
            </a:r>
            <a:endParaRPr sz="1200">
              <a:latin typeface="Segoe UI"/>
              <a:cs typeface="Segoe UI"/>
            </a:endParaRPr>
          </a:p>
          <a:p>
            <a:pPr marL="1035685">
              <a:lnSpc>
                <a:spcPts val="1220"/>
              </a:lnSpc>
            </a:pP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200" spc="-6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администрация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73300" y="4955802"/>
            <a:ext cx="1911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7735" algn="l"/>
              </a:tabLst>
            </a:pPr>
            <a:r>
              <a:rPr sz="2400" b="1" spc="-55" dirty="0">
                <a:solidFill>
                  <a:srgbClr val="414042"/>
                </a:solidFill>
                <a:latin typeface="Segoe UI"/>
                <a:cs typeface="Segoe UI"/>
              </a:rPr>
              <a:t>16%	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производство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004" y="2529001"/>
            <a:ext cx="2610485" cy="1423670"/>
          </a:xfrm>
          <a:prstGeom prst="rect">
            <a:avLst/>
          </a:prstGeom>
          <a:solidFill>
            <a:srgbClr val="005A97"/>
          </a:solidFill>
        </p:spPr>
        <p:txBody>
          <a:bodyPr vert="horz" wrap="square" lIns="0" tIns="156845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235"/>
              </a:spcBef>
            </a:pPr>
            <a:r>
              <a:rPr sz="3600" b="1" spc="-65" dirty="0">
                <a:solidFill>
                  <a:srgbClr val="FFFFFF"/>
                </a:solidFill>
                <a:latin typeface="Segoe UI"/>
                <a:cs typeface="Segoe UI"/>
              </a:rPr>
              <a:t>37</a:t>
            </a:r>
            <a:r>
              <a:rPr sz="36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Segoe UI"/>
                <a:cs typeface="Segoe UI"/>
              </a:rPr>
              <a:t>лет</a:t>
            </a:r>
            <a:endParaRPr sz="3600">
              <a:latin typeface="Segoe UI"/>
              <a:cs typeface="Segoe UI"/>
            </a:endParaRPr>
          </a:p>
          <a:p>
            <a:pPr marL="313690" marR="836930">
              <a:lnSpc>
                <a:spcPct val="100000"/>
              </a:lnSpc>
              <a:spcBef>
                <a:spcPts val="210"/>
              </a:spcBef>
            </a:pPr>
            <a:r>
              <a:rPr sz="1500" spc="-10" dirty="0">
                <a:solidFill>
                  <a:srgbClr val="FFFFFF"/>
                </a:solidFill>
                <a:latin typeface="Segoe UI"/>
                <a:cs typeface="Segoe UI"/>
              </a:rPr>
              <a:t>средний</a:t>
            </a:r>
            <a:r>
              <a:rPr sz="1500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Segoe UI"/>
                <a:cs typeface="Segoe UI"/>
              </a:rPr>
              <a:t>возраст  </a:t>
            </a:r>
            <a:r>
              <a:rPr sz="1500" spc="-25" dirty="0">
                <a:solidFill>
                  <a:srgbClr val="FFFFFF"/>
                </a:solidFill>
                <a:latin typeface="Segoe UI"/>
                <a:cs typeface="Segoe UI"/>
              </a:rPr>
              <a:t>сотрудников</a:t>
            </a:r>
            <a:endParaRPr sz="1500">
              <a:latin typeface="Segoe UI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775994" y="2529014"/>
            <a:ext cx="2484120" cy="1367682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37147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2925"/>
              </a:spcBef>
            </a:pPr>
            <a:r>
              <a:rPr sz="2600" b="1" dirty="0">
                <a:solidFill>
                  <a:srgbClr val="FFFFFF"/>
                </a:solidFill>
                <a:latin typeface="Segoe UI"/>
                <a:cs typeface="Segoe UI"/>
              </a:rPr>
              <a:t>3 </a:t>
            </a:r>
            <a:r>
              <a:rPr sz="2600" b="1" spc="20" dirty="0">
                <a:solidFill>
                  <a:srgbClr val="FFFFFF"/>
                </a:solidFill>
                <a:latin typeface="Segoe UI"/>
                <a:cs typeface="Segoe UI"/>
              </a:rPr>
              <a:t>000</a:t>
            </a:r>
            <a:r>
              <a:rPr sz="26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b="1" spc="-20" dirty="0" smtClean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2250" b="1" spc="-30" baseline="31481" dirty="0" smtClean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250" baseline="31481" dirty="0" smtClean="0">
              <a:latin typeface="Segoe UI"/>
              <a:cs typeface="Segoe UI"/>
            </a:endParaRPr>
          </a:p>
          <a:p>
            <a:pPr marL="376555" marR="605790" algn="ctr">
              <a:lnSpc>
                <a:spcPct val="100000"/>
              </a:lnSpc>
              <a:spcBef>
                <a:spcPts val="290"/>
              </a:spcBef>
            </a:pPr>
            <a:r>
              <a:rPr sz="1600" spc="-15" dirty="0">
                <a:solidFill>
                  <a:srgbClr val="FFFFFF"/>
                </a:solidFill>
                <a:latin typeface="Segoe UI"/>
                <a:cs typeface="Segoe UI"/>
              </a:rPr>
              <a:t>автоматизированный </a:t>
            </a:r>
            <a:r>
              <a:rPr sz="2000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FFFFFF"/>
                </a:solidFill>
                <a:latin typeface="Segoe UI"/>
                <a:cs typeface="Segoe UI"/>
              </a:rPr>
              <a:t>склад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30003" y="2529001"/>
            <a:ext cx="4445990" cy="2846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1047031"/>
            <a:ext cx="7725409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solidFill>
                  <a:srgbClr val="414042"/>
                </a:solidFill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40" dirty="0">
                <a:solidFill>
                  <a:srgbClr val="414042"/>
                </a:solidFill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25" dirty="0">
                <a:solidFill>
                  <a:srgbClr val="414042"/>
                </a:solidFill>
                <a:latin typeface="Segoe UI"/>
                <a:cs typeface="Segoe UI"/>
              </a:rPr>
              <a:t>ПРОИЗВОДСТВЕННО-СКЛАДСКОЙ</a:t>
            </a:r>
            <a:r>
              <a:rPr sz="2600" b="1" spc="1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2600" b="1" spc="-5" dirty="0">
                <a:solidFill>
                  <a:srgbClr val="414042"/>
                </a:solidFill>
                <a:latin typeface="Segoe UI"/>
                <a:cs typeface="Segoe UI"/>
              </a:rPr>
              <a:t>КОМПЛЕКС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529014"/>
            <a:ext cx="3335654" cy="2846705"/>
          </a:xfrm>
          <a:custGeom>
            <a:avLst/>
            <a:gdLst/>
            <a:ahLst/>
            <a:cxnLst/>
            <a:rect l="l" t="t" r="r" b="b"/>
            <a:pathLst>
              <a:path w="3335654" h="2846704">
                <a:moveTo>
                  <a:pt x="0" y="2846641"/>
                </a:moveTo>
                <a:lnTo>
                  <a:pt x="3335299" y="2846641"/>
                </a:lnTo>
                <a:lnTo>
                  <a:pt x="3335299" y="0"/>
                </a:lnTo>
                <a:lnTo>
                  <a:pt x="0" y="0"/>
                </a:lnTo>
                <a:lnTo>
                  <a:pt x="0" y="2846641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0" y="2593055"/>
            <a:ext cx="3329634" cy="177664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90"/>
              </a:spcBef>
            </a:pPr>
            <a:r>
              <a:rPr sz="4400" b="1" spc="-75" dirty="0">
                <a:solidFill>
                  <a:srgbClr val="FFFFFF"/>
                </a:solidFill>
                <a:latin typeface="Segoe UI"/>
                <a:cs typeface="Segoe UI"/>
              </a:rPr>
              <a:t>35 </a:t>
            </a:r>
            <a:r>
              <a:rPr sz="4400" b="1" spc="-10" dirty="0">
                <a:solidFill>
                  <a:srgbClr val="FFFFFF"/>
                </a:solidFill>
                <a:latin typeface="Segoe UI"/>
                <a:cs typeface="Segoe UI"/>
              </a:rPr>
              <a:t>500</a:t>
            </a:r>
            <a:r>
              <a:rPr sz="44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4400" b="1" spc="-5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4000" b="1" spc="-75" baseline="3125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4000" baseline="31250" dirty="0">
              <a:latin typeface="Segoe UI"/>
              <a:cs typeface="Segoe UI"/>
            </a:endParaRPr>
          </a:p>
          <a:p>
            <a:pPr marL="12700" marR="62865" algn="ctr">
              <a:lnSpc>
                <a:spcPct val="96900"/>
              </a:lnSpc>
              <a:spcBef>
                <a:spcPts val="290"/>
              </a:spcBef>
            </a:pPr>
            <a:r>
              <a:rPr lang="ru-RU" sz="2000" spc="-15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15" dirty="0" err="1" smtClean="0">
                <a:solidFill>
                  <a:srgbClr val="FFFFFF"/>
                </a:solidFill>
                <a:latin typeface="Segoe UI"/>
                <a:cs typeface="Segoe UI"/>
              </a:rPr>
              <a:t>собственная</a:t>
            </a:r>
            <a:r>
              <a:rPr lang="ru-RU" sz="2000" spc="-15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spc="-20" dirty="0" err="1" smtClean="0">
                <a:solidFill>
                  <a:srgbClr val="FFFFFF"/>
                </a:solidFill>
                <a:latin typeface="Segoe UI"/>
                <a:cs typeface="Segoe UI"/>
              </a:rPr>
              <a:t>территория</a:t>
            </a:r>
            <a:endParaRPr lang="ru-RU" sz="2000" spc="-20" dirty="0">
              <a:solidFill>
                <a:srgbClr val="FFFFFF"/>
              </a:solidFill>
              <a:latin typeface="Segoe UI"/>
              <a:cs typeface="Segoe UI"/>
            </a:endParaRPr>
          </a:p>
          <a:p>
            <a:pPr marL="12700" marR="62865" algn="ctr">
              <a:lnSpc>
                <a:spcPct val="96900"/>
              </a:lnSpc>
              <a:spcBef>
                <a:spcPts val="290"/>
              </a:spcBef>
            </a:pPr>
            <a:r>
              <a:rPr sz="2000" spc="-2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ru-RU" sz="2000" spc="-20" dirty="0" smtClean="0">
                <a:solidFill>
                  <a:srgbClr val="FFFFFF"/>
                </a:solidFill>
                <a:latin typeface="Segoe UI"/>
                <a:cs typeface="Segoe UI"/>
              </a:rPr>
              <a:t>  </a:t>
            </a:r>
            <a:r>
              <a:rPr sz="2000" spc="-15" dirty="0" err="1" smtClean="0">
                <a:solidFill>
                  <a:srgbClr val="FFFFFF"/>
                </a:solidFill>
                <a:latin typeface="Segoe UI"/>
                <a:cs typeface="Segoe UI"/>
              </a:rPr>
              <a:t>производственной</a:t>
            </a:r>
            <a:endParaRPr lang="ru-RU" sz="2000" spc="-15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12700" marR="62865" algn="ctr">
              <a:lnSpc>
                <a:spcPct val="96900"/>
              </a:lnSpc>
              <a:spcBef>
                <a:spcPts val="290"/>
              </a:spcBef>
            </a:pPr>
            <a:r>
              <a:rPr sz="2000" spc="-5" dirty="0" err="1" smtClean="0">
                <a:solidFill>
                  <a:srgbClr val="FFFFFF"/>
                </a:solidFill>
                <a:latin typeface="Segoe UI"/>
                <a:cs typeface="Segoe UI"/>
              </a:rPr>
              <a:t>площадки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5994" y="3947833"/>
            <a:ext cx="2484120" cy="142811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381000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3000"/>
              </a:spcBef>
            </a:pPr>
            <a:r>
              <a:rPr sz="2600" b="1" spc="-35" dirty="0">
                <a:solidFill>
                  <a:srgbClr val="FFFFFF"/>
                </a:solidFill>
                <a:latin typeface="Segoe UI"/>
                <a:cs typeface="Segoe UI"/>
              </a:rPr>
              <a:t>10 </a:t>
            </a:r>
            <a:r>
              <a:rPr sz="2600" b="1" spc="20" dirty="0">
                <a:solidFill>
                  <a:srgbClr val="FFFFFF"/>
                </a:solidFill>
                <a:latin typeface="Segoe UI"/>
                <a:cs typeface="Segoe UI"/>
              </a:rPr>
              <a:t>000</a:t>
            </a:r>
            <a:r>
              <a:rPr sz="2600" b="1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2250" b="1" spc="-30" baseline="31481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250" baseline="31481">
              <a:latin typeface="Segoe UI"/>
              <a:cs typeface="Segoe UI"/>
            </a:endParaRPr>
          </a:p>
          <a:p>
            <a:pPr marL="376555" marR="770890">
              <a:lnSpc>
                <a:spcPct val="100000"/>
              </a:lnSpc>
              <a:spcBef>
                <a:spcPts val="290"/>
              </a:spcBef>
            </a:pP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п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и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з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во</a:t>
            </a:r>
            <a:r>
              <a:rPr sz="1200" spc="-20" dirty="0">
                <a:solidFill>
                  <a:srgbClr val="FFFFFF"/>
                </a:solidFill>
                <a:latin typeface="Segoe UI"/>
                <a:cs typeface="Segoe UI"/>
              </a:rPr>
              <a:t>д</a:t>
            </a:r>
            <a:r>
              <a:rPr sz="1200" spc="20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200" spc="-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нны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й  </a:t>
            </a:r>
            <a:r>
              <a:rPr sz="1200" spc="-15" dirty="0">
                <a:solidFill>
                  <a:srgbClr val="FFFFFF"/>
                </a:solidFill>
                <a:latin typeface="Segoe UI"/>
                <a:cs typeface="Segoe UI"/>
              </a:rPr>
              <a:t>комплекс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60000" y="2529014"/>
            <a:ext cx="1944370" cy="2846705"/>
          </a:xfrm>
          <a:custGeom>
            <a:avLst/>
            <a:gdLst/>
            <a:ahLst/>
            <a:cxnLst/>
            <a:rect l="l" t="t" r="r" b="b"/>
            <a:pathLst>
              <a:path w="1944370" h="2846704">
                <a:moveTo>
                  <a:pt x="0" y="2846641"/>
                </a:moveTo>
                <a:lnTo>
                  <a:pt x="1944001" y="2846641"/>
                </a:lnTo>
                <a:lnTo>
                  <a:pt x="1944001" y="0"/>
                </a:lnTo>
                <a:lnTo>
                  <a:pt x="0" y="0"/>
                </a:lnTo>
                <a:lnTo>
                  <a:pt x="0" y="2846641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439999" y="2776183"/>
            <a:ext cx="786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600" b="1" spc="-85" dirty="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r>
              <a:rPr sz="3600" b="1" spc="-40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r>
              <a:rPr sz="3600" b="1" dirty="0">
                <a:solidFill>
                  <a:srgbClr val="FFFFFF"/>
                </a:solidFill>
                <a:latin typeface="Segoe UI"/>
                <a:cs typeface="Segoe UI"/>
              </a:rPr>
              <a:t>0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9999" y="3271483"/>
            <a:ext cx="1638300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77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FFFFF"/>
                </a:solidFill>
                <a:latin typeface="Segoe UI"/>
                <a:cs typeface="Segoe UI"/>
              </a:rPr>
              <a:t>человек</a:t>
            </a:r>
            <a:endParaRPr sz="1500">
              <a:latin typeface="Segoe UI"/>
              <a:cs typeface="Segoe UI"/>
            </a:endParaRPr>
          </a:p>
          <a:p>
            <a:pPr>
              <a:lnSpc>
                <a:spcPts val="1410"/>
              </a:lnSpc>
            </a:pP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занято </a:t>
            </a: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200" spc="29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"/>
                <a:cs typeface="Segoe UI"/>
              </a:rPr>
              <a:t>производстве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60000" y="3947833"/>
            <a:ext cx="1944001" cy="14278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392874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15" dirty="0"/>
              <a:t>ОСНОВНЫЕ</a:t>
            </a:r>
            <a:r>
              <a:rPr spc="55" dirty="0"/>
              <a:t> </a:t>
            </a:r>
            <a:r>
              <a:rPr spc="15" dirty="0"/>
              <a:t>ПРОЦЕССЫ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7350" y="2532588"/>
            <a:ext cx="4660650" cy="327076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Входной контроль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компонентов</a:t>
            </a:r>
            <a:endParaRPr sz="14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Монтаж плат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(автоматизированный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поверхностный 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монтаж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компонентов, выводной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монтаж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компо-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нентов, автоматизированная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линия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селективного 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монтажа,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4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точки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контроля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качества, включая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3D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OI 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20" dirty="0">
                <a:solidFill>
                  <a:srgbClr val="414042"/>
                </a:solidFill>
                <a:latin typeface="Segoe UI"/>
                <a:cs typeface="Segoe UI"/>
              </a:rPr>
              <a:t>Х-Ray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414042"/>
                </a:solidFill>
                <a:latin typeface="Segoe UI"/>
                <a:cs typeface="Segoe UI"/>
              </a:rPr>
              <a:t>контроль)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Сборка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модулей, приборов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4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шкафов</a:t>
            </a:r>
            <a:endParaRPr sz="1400" dirty="0">
              <a:latin typeface="Segoe UI"/>
              <a:cs typeface="Segoe UI"/>
            </a:endParaRPr>
          </a:p>
          <a:p>
            <a:pPr marL="241300" marR="109855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Настройка модулей, приборов, шкафов, прошивка  встроенного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ПО</a:t>
            </a:r>
            <a:endParaRPr sz="1400" dirty="0">
              <a:latin typeface="Segoe UI"/>
              <a:cs typeface="Segoe UI"/>
            </a:endParaRPr>
          </a:p>
          <a:p>
            <a:pPr marL="241300" marR="5334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Метрологические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первичная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поверка  модулей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приборов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Заводские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испытания,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включая</a:t>
            </a:r>
            <a:r>
              <a:rPr sz="1400" spc="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термические</a:t>
            </a:r>
            <a:endParaRPr sz="1400" dirty="0">
              <a:latin typeface="Segoe UI"/>
              <a:cs typeface="Segoe UI"/>
            </a:endParaRPr>
          </a:p>
          <a:p>
            <a:pPr marL="241300">
              <a:lnSpc>
                <a:spcPct val="100000"/>
              </a:lnSpc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«стресс-прогоны»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5988" y="2532011"/>
            <a:ext cx="6858000" cy="3119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52597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ПРОИЗВОДСТВО.</a:t>
            </a:r>
            <a:r>
              <a:rPr spc="70" dirty="0"/>
              <a:t> </a:t>
            </a:r>
            <a:r>
              <a:rPr spc="25" dirty="0"/>
              <a:t>ПОКАЗАТЕЛИ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1318" y="1077131"/>
            <a:ext cx="1911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75" dirty="0">
                <a:solidFill>
                  <a:srgbClr val="414042"/>
                </a:solidFill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0004" y="2519997"/>
            <a:ext cx="3348354" cy="2844165"/>
          </a:xfrm>
          <a:prstGeom prst="rect">
            <a:avLst/>
          </a:prstGeom>
          <a:solidFill>
            <a:srgbClr val="005694"/>
          </a:solidFill>
        </p:spPr>
        <p:txBody>
          <a:bodyPr vert="horz" wrap="square" lIns="0" tIns="65659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5170"/>
              </a:spcBef>
            </a:pPr>
            <a:r>
              <a:rPr sz="5600" b="1" spc="-160" dirty="0">
                <a:solidFill>
                  <a:srgbClr val="FFFFFF"/>
                </a:solidFill>
                <a:latin typeface="Segoe UI"/>
                <a:cs typeface="Segoe UI"/>
              </a:rPr>
              <a:t>15-30%</a:t>
            </a:r>
            <a:endParaRPr sz="5600">
              <a:latin typeface="Segoe UI"/>
              <a:cs typeface="Segoe UI"/>
            </a:endParaRPr>
          </a:p>
          <a:p>
            <a:pPr marL="418465" marR="516255">
              <a:lnSpc>
                <a:spcPct val="100000"/>
              </a:lnSpc>
              <a:spcBef>
                <a:spcPts val="70"/>
              </a:spcBef>
            </a:pPr>
            <a:r>
              <a:rPr sz="1700" b="0" spc="-5" dirty="0">
                <a:solidFill>
                  <a:srgbClr val="FFFFFF"/>
                </a:solidFill>
                <a:latin typeface="Segoe UI Light"/>
                <a:cs typeface="Segoe UI Light"/>
              </a:rPr>
              <a:t>стабильный </a:t>
            </a:r>
            <a:r>
              <a:rPr sz="1700" b="0" spc="15" dirty="0">
                <a:solidFill>
                  <a:srgbClr val="FFFFFF"/>
                </a:solidFill>
                <a:latin typeface="Segoe UI Light"/>
                <a:cs typeface="Segoe UI Light"/>
              </a:rPr>
              <a:t>рост </a:t>
            </a:r>
            <a:r>
              <a:rPr sz="1700" b="0" spc="-10" dirty="0">
                <a:solidFill>
                  <a:srgbClr val="FFFFFF"/>
                </a:solidFill>
                <a:latin typeface="Segoe UI Light"/>
                <a:cs typeface="Segoe UI Light"/>
              </a:rPr>
              <a:t>выпуска 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за </a:t>
            </a:r>
            <a:r>
              <a:rPr sz="1700" b="0" spc="5" dirty="0">
                <a:solidFill>
                  <a:srgbClr val="FFFFFF"/>
                </a:solidFill>
                <a:latin typeface="Segoe UI Light"/>
                <a:cs typeface="Segoe UI Light"/>
              </a:rPr>
              <a:t>последние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5</a:t>
            </a:r>
            <a:r>
              <a:rPr sz="1700" b="0" spc="-40" dirty="0">
                <a:solidFill>
                  <a:srgbClr val="FFFFFF"/>
                </a:solidFill>
                <a:latin typeface="Segoe UI Light"/>
                <a:cs typeface="Segoe UI Light"/>
              </a:rPr>
              <a:t> </a:t>
            </a:r>
            <a:r>
              <a:rPr sz="1700" b="0" dirty="0">
                <a:solidFill>
                  <a:srgbClr val="FFFFFF"/>
                </a:solidFill>
                <a:latin typeface="Segoe UI Light"/>
                <a:cs typeface="Segoe UI Light"/>
              </a:rPr>
              <a:t>лет</a:t>
            </a:r>
            <a:endParaRPr sz="1700">
              <a:latin typeface="Segoe UI Light"/>
              <a:cs typeface="Segoe UI Light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767995" y="2519997"/>
          <a:ext cx="4895850" cy="2843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03">
                <a:tc gridSpan="2"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В 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2018 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ГОДУ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БЫЛО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ПРОИЗВЕДЕНО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156845" marB="0">
                    <a:solidFill>
                      <a:srgbClr val="0056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004"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2880"/>
                        </a:spcBef>
                      </a:pPr>
                      <a:r>
                        <a:rPr sz="2600" b="1" spc="-6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115 </a:t>
                      </a:r>
                      <a:r>
                        <a:rPr sz="26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000</a:t>
                      </a:r>
                      <a:r>
                        <a:rPr sz="2600" b="1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плат</a:t>
                      </a:r>
                      <a:endParaRPr sz="2600">
                        <a:latin typeface="Segoe UI"/>
                        <a:cs typeface="Segoe UI"/>
                      </a:endParaRPr>
                    </a:p>
                  </a:txBody>
                  <a:tcPr marL="0" marR="0" marT="365760" marB="0"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240665">
                        <a:lnSpc>
                          <a:spcPts val="3010"/>
                        </a:lnSpc>
                        <a:spcBef>
                          <a:spcPts val="1080"/>
                        </a:spcBef>
                      </a:pPr>
                      <a:r>
                        <a:rPr sz="2600" b="1" spc="-7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17</a:t>
                      </a:r>
                      <a:r>
                        <a:rPr sz="2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6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000</a:t>
                      </a:r>
                      <a:endParaRPr sz="2600">
                        <a:latin typeface="Segoe UI"/>
                        <a:cs typeface="Segoe UI"/>
                      </a:endParaRPr>
                    </a:p>
                    <a:p>
                      <a:pPr marL="240029">
                        <a:lnSpc>
                          <a:spcPts val="1689"/>
                        </a:lnSpc>
                      </a:pPr>
                      <a:r>
                        <a:rPr sz="15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модулей</a:t>
                      </a:r>
                      <a:endParaRPr sz="1500">
                        <a:latin typeface="Segoe UI"/>
                        <a:cs typeface="Segoe UI"/>
                      </a:endParaRPr>
                    </a:p>
                    <a:p>
                      <a:pPr marL="240029">
                        <a:lnSpc>
                          <a:spcPct val="100000"/>
                        </a:lnSpc>
                      </a:pPr>
                      <a:r>
                        <a:rPr sz="1500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PLC </a:t>
                      </a:r>
                      <a:r>
                        <a:rPr sz="15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REGUL</a:t>
                      </a:r>
                      <a:r>
                        <a:rPr sz="1500" spc="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500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Rx00</a:t>
                      </a:r>
                      <a:endParaRPr sz="1500">
                        <a:latin typeface="Segoe UI"/>
                        <a:cs typeface="Segoe UI"/>
                      </a:endParaRPr>
                    </a:p>
                  </a:txBody>
                  <a:tcPr marL="0" marR="0" marT="137160" marB="0">
                    <a:solidFill>
                      <a:srgbClr val="939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991"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2880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4 200</a:t>
                      </a:r>
                      <a:r>
                        <a:rPr sz="26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приборов</a:t>
                      </a:r>
                      <a:endParaRPr sz="1800">
                        <a:latin typeface="Segoe UI"/>
                        <a:cs typeface="Segoe UI"/>
                      </a:endParaRPr>
                    </a:p>
                  </a:txBody>
                  <a:tcPr marL="0" marR="0" marT="365760" marB="0">
                    <a:solidFill>
                      <a:srgbClr val="939598"/>
                    </a:solidFill>
                  </a:tcPr>
                </a:tc>
                <a:tc>
                  <a:txBody>
                    <a:bodyPr/>
                    <a:lstStyle/>
                    <a:p>
                      <a:pPr marL="240029">
                        <a:lnSpc>
                          <a:spcPts val="3000"/>
                        </a:lnSpc>
                        <a:spcBef>
                          <a:spcPts val="1200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</a:t>
                      </a:r>
                      <a:r>
                        <a:rPr sz="2600" b="1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500</a:t>
                      </a:r>
                      <a:endParaRPr sz="2600">
                        <a:latin typeface="Segoe UI"/>
                        <a:cs typeface="Segoe UI"/>
                      </a:endParaRPr>
                    </a:p>
                    <a:p>
                      <a:pPr marL="240029">
                        <a:lnSpc>
                          <a:spcPts val="156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шкафов управления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marL="240029">
                        <a:lnSpc>
                          <a:spcPct val="100000"/>
                        </a:lnSpc>
                      </a:pPr>
                      <a:r>
                        <a:rPr sz="14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различного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назначения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T="15240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887990" y="2519997"/>
            <a:ext cx="2880017" cy="284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7925" y="2532003"/>
            <a:ext cx="1507921" cy="1469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0004" y="2532011"/>
            <a:ext cx="1508125" cy="14700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20574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620"/>
              </a:spcBef>
            </a:pPr>
            <a:r>
              <a:rPr sz="1750" b="1" spc="75" dirty="0">
                <a:solidFill>
                  <a:srgbClr val="FFFFFF"/>
                </a:solidFill>
                <a:latin typeface="Segoe UI"/>
                <a:cs typeface="Segoe UI"/>
              </a:rPr>
              <a:t>1.</a:t>
            </a:r>
            <a:endParaRPr sz="1750">
              <a:latin typeface="Segoe UI"/>
              <a:cs typeface="Segoe UI"/>
            </a:endParaRPr>
          </a:p>
          <a:p>
            <a:pPr marL="193675">
              <a:lnSpc>
                <a:spcPct val="100000"/>
              </a:lnSpc>
              <a:spcBef>
                <a:spcPts val="170"/>
              </a:spcBef>
            </a:pP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Комплектующие</a:t>
            </a:r>
            <a:endParaRPr sz="1050">
              <a:latin typeface="Segoe UI"/>
              <a:cs typeface="Segoe UI"/>
            </a:endParaRPr>
          </a:p>
          <a:p>
            <a:pPr marL="193675" marR="234315">
              <a:lnSpc>
                <a:spcPct val="124400"/>
              </a:lnSpc>
            </a:pP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поставляются  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на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автоматизи-  рованный</a:t>
            </a:r>
            <a:r>
              <a:rPr sz="1050" spc="-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склад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62638" y="2532003"/>
            <a:ext cx="1514995" cy="1469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60813" y="2532011"/>
            <a:ext cx="1508125" cy="1470025"/>
          </a:xfrm>
          <a:prstGeom prst="rect">
            <a:avLst/>
          </a:prstGeom>
          <a:solidFill>
            <a:srgbClr val="939598"/>
          </a:solidFill>
        </p:spPr>
        <p:txBody>
          <a:bodyPr vert="horz" wrap="square" lIns="0" tIns="204470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1610"/>
              </a:spcBef>
            </a:pPr>
            <a:r>
              <a:rPr sz="1750" b="1" spc="35" dirty="0">
                <a:solidFill>
                  <a:srgbClr val="FFFFFF"/>
                </a:solidFill>
                <a:latin typeface="Segoe UI"/>
                <a:cs typeface="Segoe UI"/>
              </a:rPr>
              <a:t>2.</a:t>
            </a:r>
            <a:endParaRPr sz="1750">
              <a:latin typeface="Segoe UI"/>
              <a:cs typeface="Segoe UI"/>
            </a:endParaRPr>
          </a:p>
          <a:p>
            <a:pPr marL="202565">
              <a:lnSpc>
                <a:spcPct val="100000"/>
              </a:lnSpc>
              <a:spcBef>
                <a:spcPts val="170"/>
              </a:spcBef>
            </a:pP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Наборы</a:t>
            </a:r>
            <a:r>
              <a:rPr sz="1050" spc="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ком-</a:t>
            </a:r>
            <a:endParaRPr sz="1050">
              <a:latin typeface="Segoe UI"/>
              <a:cs typeface="Segoe UI"/>
            </a:endParaRPr>
          </a:p>
          <a:p>
            <a:pPr marL="202565" marR="381000">
              <a:lnSpc>
                <a:spcPct val="124400"/>
              </a:lnSpc>
            </a:pPr>
            <a:r>
              <a:rPr sz="1050" spc="45" dirty="0">
                <a:solidFill>
                  <a:srgbClr val="FFFFFF"/>
                </a:solidFill>
                <a:latin typeface="Segoe UI"/>
                <a:cs typeface="Segoe UI"/>
              </a:rPr>
              <a:t>плектующих 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отп</a:t>
            </a: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ра</a:t>
            </a:r>
            <a:r>
              <a:rPr sz="1050" spc="5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050" spc="30" dirty="0">
                <a:solidFill>
                  <a:srgbClr val="FFFFFF"/>
                </a:solidFill>
                <a:latin typeface="Segoe UI"/>
                <a:cs typeface="Segoe UI"/>
              </a:rPr>
              <a:t>ля</a:t>
            </a:r>
            <a:r>
              <a:rPr sz="1050" spc="45" dirty="0">
                <a:solidFill>
                  <a:srgbClr val="FFFFFF"/>
                </a:solidFill>
                <a:latin typeface="Segoe UI"/>
                <a:cs typeface="Segoe UI"/>
              </a:rPr>
              <a:t>ю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050" spc="50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1050" spc="5" dirty="0">
                <a:solidFill>
                  <a:srgbClr val="FFFFFF"/>
                </a:solidFill>
                <a:latin typeface="Segoe UI"/>
                <a:cs typeface="Segoe UI"/>
              </a:rPr>
              <a:t>я  </a:t>
            </a:r>
            <a:r>
              <a:rPr sz="1050" spc="10" dirty="0">
                <a:solidFill>
                  <a:srgbClr val="FFFFFF"/>
                </a:solidFill>
                <a:latin typeface="Segoe UI"/>
                <a:cs typeface="Segoe UI"/>
              </a:rPr>
              <a:t>в 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цех</a:t>
            </a:r>
            <a:r>
              <a:rPr sz="1050" spc="8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МПП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75726" y="2532011"/>
            <a:ext cx="1507921" cy="1472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67791" y="2532011"/>
            <a:ext cx="1508125" cy="147002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201930" rIns="0" bIns="0" rtlCol="0">
            <a:spAutoFit/>
          </a:bodyPr>
          <a:lstStyle/>
          <a:p>
            <a:pPr marL="220979">
              <a:lnSpc>
                <a:spcPct val="100000"/>
              </a:lnSpc>
              <a:spcBef>
                <a:spcPts val="1590"/>
              </a:spcBef>
            </a:pPr>
            <a:r>
              <a:rPr sz="1750" b="1" spc="35" dirty="0">
                <a:solidFill>
                  <a:srgbClr val="FFFFFF"/>
                </a:solidFill>
                <a:latin typeface="Segoe UI"/>
                <a:cs typeface="Segoe UI"/>
              </a:rPr>
              <a:t>3.</a:t>
            </a:r>
            <a:endParaRPr sz="1750">
              <a:latin typeface="Segoe UI"/>
              <a:cs typeface="Segoe UI"/>
            </a:endParaRPr>
          </a:p>
          <a:p>
            <a:pPr marL="220979">
              <a:lnSpc>
                <a:spcPct val="100000"/>
              </a:lnSpc>
              <a:spcBef>
                <a:spcPts val="170"/>
              </a:spcBef>
            </a:pPr>
            <a:r>
              <a:rPr sz="1050" spc="15" dirty="0">
                <a:solidFill>
                  <a:srgbClr val="FFFFFF"/>
                </a:solidFill>
                <a:latin typeface="Segoe UI"/>
                <a:cs typeface="Segoe UI"/>
              </a:rPr>
              <a:t>Готовые</a:t>
            </a:r>
            <a:r>
              <a:rPr sz="1050" spc="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платы</a:t>
            </a:r>
            <a:endParaRPr sz="1050">
              <a:latin typeface="Segoe UI"/>
              <a:cs typeface="Segoe UI"/>
            </a:endParaRPr>
          </a:p>
          <a:p>
            <a:pPr marL="220979" marR="425450">
              <a:lnSpc>
                <a:spcPct val="124400"/>
              </a:lnSpc>
            </a:pP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доставляют  </a:t>
            </a:r>
            <a:r>
              <a:rPr sz="1050" spc="10" dirty="0">
                <a:solidFill>
                  <a:srgbClr val="FFFFFF"/>
                </a:solidFill>
                <a:latin typeface="Segoe UI"/>
                <a:cs typeface="Segoe UI"/>
              </a:rPr>
              <a:t>в 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цех</a:t>
            </a: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сборки</a:t>
            </a:r>
            <a:endParaRPr sz="1050">
              <a:latin typeface="Segoe UI"/>
              <a:cs typeface="Segoe UI"/>
            </a:endParaRPr>
          </a:p>
          <a:p>
            <a:pPr marL="220979">
              <a:lnSpc>
                <a:spcPct val="100000"/>
              </a:lnSpc>
              <a:spcBef>
                <a:spcPts val="310"/>
              </a:spcBef>
            </a:pP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контроллеров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56075" y="2532011"/>
            <a:ext cx="1508125" cy="14700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20193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590"/>
              </a:spcBef>
            </a:pPr>
            <a:r>
              <a:rPr sz="1750" b="1" spc="55" dirty="0">
                <a:solidFill>
                  <a:srgbClr val="FFFFFF"/>
                </a:solidFill>
                <a:latin typeface="Segoe UI"/>
                <a:cs typeface="Segoe UI"/>
              </a:rPr>
              <a:t>4.</a:t>
            </a:r>
            <a:endParaRPr sz="1750">
              <a:latin typeface="Segoe UI"/>
              <a:cs typeface="Segoe UI"/>
            </a:endParaRPr>
          </a:p>
          <a:p>
            <a:pPr marL="211454">
              <a:lnSpc>
                <a:spcPct val="100000"/>
              </a:lnSpc>
              <a:spcBef>
                <a:spcPts val="170"/>
              </a:spcBef>
            </a:pP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Контроллеры</a:t>
            </a:r>
            <a:endParaRPr sz="1050">
              <a:latin typeface="Segoe UI"/>
              <a:cs typeface="Segoe UI"/>
            </a:endParaRPr>
          </a:p>
          <a:p>
            <a:pPr marL="211454" marR="169545">
              <a:lnSpc>
                <a:spcPct val="124500"/>
              </a:lnSpc>
            </a:pP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у</a:t>
            </a:r>
            <a:r>
              <a:rPr sz="1050" spc="60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1050" spc="3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ана</a:t>
            </a:r>
            <a:r>
              <a:rPr sz="1050" spc="5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ли</a:t>
            </a: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050" spc="30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1050" spc="45" dirty="0">
                <a:solidFill>
                  <a:srgbClr val="FFFFFF"/>
                </a:solidFill>
                <a:latin typeface="Segoe UI"/>
                <a:cs typeface="Segoe UI"/>
              </a:rPr>
              <a:t>ю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050" spc="50" dirty="0">
                <a:solidFill>
                  <a:srgbClr val="FFFFFF"/>
                </a:solidFill>
                <a:latin typeface="Segoe UI"/>
                <a:cs typeface="Segoe UI"/>
              </a:rPr>
              <a:t>с</a:t>
            </a:r>
            <a:r>
              <a:rPr sz="1050" spc="5" dirty="0">
                <a:solidFill>
                  <a:srgbClr val="FFFFFF"/>
                </a:solidFill>
                <a:latin typeface="Segoe UI"/>
                <a:cs typeface="Segoe UI"/>
              </a:rPr>
              <a:t>я  </a:t>
            </a:r>
            <a:r>
              <a:rPr sz="1050" spc="10" dirty="0">
                <a:solidFill>
                  <a:srgbClr val="FFFFFF"/>
                </a:solidFill>
                <a:latin typeface="Segoe UI"/>
                <a:cs typeface="Segoe UI"/>
              </a:rPr>
              <a:t>в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шкафы </a:t>
            </a:r>
            <a:r>
              <a:rPr sz="1050" spc="10" dirty="0">
                <a:solidFill>
                  <a:srgbClr val="FFFFFF"/>
                </a:solidFill>
                <a:latin typeface="Segoe UI"/>
                <a:cs typeface="Segoe UI"/>
              </a:rPr>
              <a:t>в </a:t>
            </a:r>
            <a:r>
              <a:rPr sz="1050" spc="25" dirty="0">
                <a:solidFill>
                  <a:srgbClr val="FFFFFF"/>
                </a:solidFill>
                <a:latin typeface="Segoe UI"/>
                <a:cs typeface="Segoe UI"/>
              </a:rPr>
              <a:t>цехе 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сборки</a:t>
            </a:r>
            <a:r>
              <a:rPr sz="1050" spc="4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050" spc="35" dirty="0">
                <a:solidFill>
                  <a:srgbClr val="FFFFFF"/>
                </a:solidFill>
                <a:latin typeface="Segoe UI"/>
                <a:cs typeface="Segoe UI"/>
              </a:rPr>
              <a:t>шкафов</a:t>
            </a:r>
            <a:endParaRPr sz="105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89618" y="4234891"/>
            <a:ext cx="1508125" cy="1470025"/>
          </a:xfrm>
          <a:custGeom>
            <a:avLst/>
            <a:gdLst/>
            <a:ahLst/>
            <a:cxnLst/>
            <a:rect l="l" t="t" r="r" b="b"/>
            <a:pathLst>
              <a:path w="1508125" h="1470025">
                <a:moveTo>
                  <a:pt x="0" y="1469707"/>
                </a:moveTo>
                <a:lnTo>
                  <a:pt x="1507921" y="1469707"/>
                </a:lnTo>
                <a:lnTo>
                  <a:pt x="1507921" y="0"/>
                </a:lnTo>
                <a:lnTo>
                  <a:pt x="0" y="0"/>
                </a:lnTo>
                <a:lnTo>
                  <a:pt x="0" y="1469707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81696" y="4234891"/>
            <a:ext cx="1508125" cy="147002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205740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620"/>
              </a:spcBef>
            </a:pPr>
            <a:r>
              <a:rPr sz="1750" b="1" spc="25" dirty="0">
                <a:solidFill>
                  <a:srgbClr val="FFFFFF"/>
                </a:solidFill>
                <a:latin typeface="Segoe UI"/>
                <a:cs typeface="Segoe UI"/>
              </a:rPr>
              <a:t>5.</a:t>
            </a:r>
            <a:endParaRPr sz="1750">
              <a:latin typeface="Segoe UI"/>
              <a:cs typeface="Segoe UI"/>
            </a:endParaRPr>
          </a:p>
          <a:p>
            <a:pPr marL="193675">
              <a:lnSpc>
                <a:spcPct val="100000"/>
              </a:lnSpc>
              <a:spcBef>
                <a:spcPts val="70"/>
              </a:spcBef>
            </a:pPr>
            <a:r>
              <a:rPr sz="1100" spc="45" dirty="0">
                <a:solidFill>
                  <a:srgbClr val="FFFFFF"/>
                </a:solidFill>
                <a:latin typeface="Segoe UI"/>
                <a:cs typeface="Segoe UI"/>
              </a:rPr>
              <a:t>После</a:t>
            </a:r>
            <a:r>
              <a:rPr sz="11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Segoe UI"/>
                <a:cs typeface="Segoe UI"/>
              </a:rPr>
              <a:t>сборки</a:t>
            </a:r>
            <a:endParaRPr sz="1100">
              <a:latin typeface="Segoe UI"/>
              <a:cs typeface="Segoe UI"/>
            </a:endParaRPr>
          </a:p>
          <a:p>
            <a:pPr marL="193675" marR="219710" algn="just">
              <a:lnSpc>
                <a:spcPct val="114999"/>
              </a:lnSpc>
            </a:pPr>
            <a:r>
              <a:rPr sz="1100" spc="40" dirty="0">
                <a:solidFill>
                  <a:srgbClr val="FFFFFF"/>
                </a:solidFill>
                <a:latin typeface="Segoe UI"/>
                <a:cs typeface="Segoe UI"/>
              </a:rPr>
              <a:t>шкафы </a:t>
            </a:r>
            <a:r>
              <a:rPr sz="1100" spc="35" dirty="0">
                <a:solidFill>
                  <a:srgbClr val="FFFFFF"/>
                </a:solidFill>
                <a:latin typeface="Segoe UI"/>
                <a:cs typeface="Segoe UI"/>
              </a:rPr>
              <a:t>отправ-  ляются </a:t>
            </a:r>
            <a:r>
              <a:rPr sz="1100" spc="30" dirty="0">
                <a:solidFill>
                  <a:srgbClr val="FFFFFF"/>
                </a:solidFill>
                <a:latin typeface="Segoe UI"/>
                <a:cs typeface="Segoe UI"/>
              </a:rPr>
              <a:t>на </a:t>
            </a:r>
            <a:r>
              <a:rPr sz="1100" spc="35" dirty="0">
                <a:solidFill>
                  <a:srgbClr val="FFFFFF"/>
                </a:solidFill>
                <a:latin typeface="Segoe UI"/>
                <a:cs typeface="Segoe UI"/>
              </a:rPr>
              <a:t>уча-  </a:t>
            </a:r>
            <a:r>
              <a:rPr sz="1100" spc="40" dirty="0">
                <a:solidFill>
                  <a:srgbClr val="FFFFFF"/>
                </a:solidFill>
                <a:latin typeface="Segoe UI"/>
                <a:cs typeface="Segoe UI"/>
              </a:rPr>
              <a:t>сток</a:t>
            </a:r>
            <a:r>
              <a:rPr sz="11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Segoe UI"/>
                <a:cs typeface="Segoe UI"/>
              </a:rPr>
              <a:t>испытаний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93564" y="4234891"/>
            <a:ext cx="1508125" cy="14700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204470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1610"/>
              </a:spcBef>
            </a:pPr>
            <a:r>
              <a:rPr sz="1750" b="1" spc="25" dirty="0">
                <a:solidFill>
                  <a:srgbClr val="FFFFFF"/>
                </a:solidFill>
                <a:latin typeface="Segoe UI"/>
                <a:cs typeface="Segoe UI"/>
              </a:rPr>
              <a:t>6.</a:t>
            </a:r>
            <a:endParaRPr sz="1750">
              <a:latin typeface="Segoe UI"/>
              <a:cs typeface="Segoe UI"/>
            </a:endParaRPr>
          </a:p>
          <a:p>
            <a:pPr marL="202565">
              <a:lnSpc>
                <a:spcPct val="100000"/>
              </a:lnSpc>
              <a:spcBef>
                <a:spcPts val="70"/>
              </a:spcBef>
            </a:pPr>
            <a:r>
              <a:rPr sz="1100" spc="20" dirty="0">
                <a:solidFill>
                  <a:srgbClr val="FFFFFF"/>
                </a:solidFill>
                <a:latin typeface="Segoe UI"/>
                <a:cs typeface="Segoe UI"/>
              </a:rPr>
              <a:t>Готовое</a:t>
            </a:r>
            <a:r>
              <a:rPr sz="1100" spc="5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spc="35" dirty="0">
                <a:solidFill>
                  <a:srgbClr val="FFFFFF"/>
                </a:solidFill>
                <a:latin typeface="Segoe UI"/>
                <a:cs typeface="Segoe UI"/>
              </a:rPr>
              <a:t>обору-</a:t>
            </a:r>
            <a:endParaRPr sz="1100">
              <a:latin typeface="Segoe UI"/>
              <a:cs typeface="Segoe UI"/>
            </a:endParaRPr>
          </a:p>
          <a:p>
            <a:pPr marL="202565" marR="356235">
              <a:lnSpc>
                <a:spcPct val="114999"/>
              </a:lnSpc>
            </a:pPr>
            <a:r>
              <a:rPr sz="1100" spc="35" dirty="0">
                <a:solidFill>
                  <a:srgbClr val="FFFFFF"/>
                </a:solidFill>
                <a:latin typeface="Segoe UI"/>
                <a:cs typeface="Segoe UI"/>
              </a:rPr>
              <a:t>дование </a:t>
            </a:r>
            <a:r>
              <a:rPr sz="1100" spc="30" dirty="0">
                <a:solidFill>
                  <a:srgbClr val="FFFFFF"/>
                </a:solidFill>
                <a:latin typeface="Segoe UI"/>
                <a:cs typeface="Segoe UI"/>
              </a:rPr>
              <a:t>до-  </a:t>
            </a:r>
            <a:r>
              <a:rPr sz="1100" spc="40" dirty="0">
                <a:solidFill>
                  <a:srgbClr val="FFFFFF"/>
                </a:solidFill>
                <a:latin typeface="Segoe UI"/>
                <a:cs typeface="Segoe UI"/>
              </a:rPr>
              <a:t>ставляется</a:t>
            </a:r>
            <a:r>
              <a:rPr sz="1100" spc="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Segoe UI"/>
                <a:cs typeface="Segoe UI"/>
              </a:rPr>
              <a:t>на  </a:t>
            </a:r>
            <a:r>
              <a:rPr sz="1100" spc="40" dirty="0">
                <a:solidFill>
                  <a:srgbClr val="FFFFFF"/>
                </a:solidFill>
                <a:latin typeface="Segoe UI"/>
                <a:cs typeface="Segoe UI"/>
              </a:rPr>
              <a:t>объект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06449" y="4234891"/>
            <a:ext cx="1508125" cy="1470025"/>
          </a:xfrm>
          <a:prstGeom prst="rect">
            <a:avLst/>
          </a:prstGeom>
          <a:solidFill>
            <a:srgbClr val="939598"/>
          </a:solidFill>
        </p:spPr>
        <p:txBody>
          <a:bodyPr vert="horz" wrap="square" lIns="0" tIns="201930" rIns="0" bIns="0" rtlCol="0">
            <a:spAutoFit/>
          </a:bodyPr>
          <a:lstStyle/>
          <a:p>
            <a:pPr marL="220979">
              <a:lnSpc>
                <a:spcPct val="100000"/>
              </a:lnSpc>
              <a:spcBef>
                <a:spcPts val="1590"/>
              </a:spcBef>
            </a:pPr>
            <a:r>
              <a:rPr sz="1750" b="1" spc="-110" dirty="0">
                <a:solidFill>
                  <a:srgbClr val="FFFFFF"/>
                </a:solidFill>
                <a:latin typeface="Segoe UI"/>
                <a:cs typeface="Segoe UI"/>
              </a:rPr>
              <a:t>7.</a:t>
            </a:r>
            <a:endParaRPr sz="1750">
              <a:latin typeface="Segoe UI"/>
              <a:cs typeface="Segoe UI"/>
            </a:endParaRPr>
          </a:p>
          <a:p>
            <a:pPr marL="220979">
              <a:lnSpc>
                <a:spcPct val="100000"/>
              </a:lnSpc>
              <a:spcBef>
                <a:spcPts val="70"/>
              </a:spcBef>
            </a:pPr>
            <a:r>
              <a:rPr sz="1100" spc="35" dirty="0">
                <a:solidFill>
                  <a:srgbClr val="FFFFFF"/>
                </a:solidFill>
                <a:latin typeface="Segoe UI"/>
                <a:cs typeface="Segoe UI"/>
              </a:rPr>
              <a:t>Оборудование</a:t>
            </a:r>
            <a:endParaRPr sz="1100">
              <a:latin typeface="Segoe UI"/>
              <a:cs typeface="Segoe UI"/>
            </a:endParaRPr>
          </a:p>
          <a:p>
            <a:pPr marL="220979">
              <a:lnSpc>
                <a:spcPct val="100000"/>
              </a:lnSpc>
              <a:spcBef>
                <a:spcPts val="200"/>
              </a:spcBef>
            </a:pPr>
            <a:r>
              <a:rPr sz="1100" spc="30" dirty="0">
                <a:solidFill>
                  <a:srgbClr val="FFFFFF"/>
                </a:solidFill>
                <a:latin typeface="Segoe UI"/>
                <a:cs typeface="Segoe UI"/>
              </a:rPr>
              <a:t>на</a:t>
            </a:r>
            <a:r>
              <a:rPr sz="1100" spc="5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Segoe UI"/>
                <a:cs typeface="Segoe UI"/>
              </a:rPr>
              <a:t>объекте</a:t>
            </a:r>
            <a:endParaRPr sz="11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79851" y="4233748"/>
            <a:ext cx="1520139" cy="1470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07868" y="4240581"/>
            <a:ext cx="1514424" cy="1468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49041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15" dirty="0"/>
              <a:t>ПРОИЗВОДСТВЕННЫЙ</a:t>
            </a:r>
            <a:r>
              <a:rPr spc="100" dirty="0"/>
              <a:t> </a:t>
            </a:r>
            <a:r>
              <a:rPr spc="35" dirty="0"/>
              <a:t>ЦИКЛ</a:t>
            </a:r>
          </a:p>
        </p:txBody>
      </p:sp>
      <p:sp>
        <p:nvSpPr>
          <p:cNvPr id="16" name="object 16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7333" y="4233748"/>
            <a:ext cx="1514424" cy="1468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62229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/>
              <a:t>ЦЕХ </a:t>
            </a:r>
            <a:r>
              <a:rPr spc="25" dirty="0"/>
              <a:t>МОНТАЖА </a:t>
            </a:r>
            <a:r>
              <a:rPr spc="-10" dirty="0"/>
              <a:t>ПЕЧАТНЫХ</a:t>
            </a:r>
            <a:r>
              <a:rPr spc="295" dirty="0"/>
              <a:t> </a:t>
            </a:r>
            <a:r>
              <a:rPr spc="-25" dirty="0"/>
              <a:t>ПЛАТ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7350" y="1898650"/>
            <a:ext cx="6506654" cy="471731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Автоматизированная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линия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лазерной маркировки</a:t>
            </a:r>
            <a:r>
              <a:rPr sz="1400" spc="3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плат</a:t>
            </a:r>
            <a:endParaRPr sz="1400" dirty="0">
              <a:latin typeface="Segoe UI"/>
              <a:cs typeface="Segoe UI"/>
            </a:endParaRPr>
          </a:p>
          <a:p>
            <a:pPr marL="241300" marR="48514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Две автоматизированные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линии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поверхностного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монтажа,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оснащенные  современным высокоточным оборудованием: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загрузчиками,</a:t>
            </a:r>
            <a:r>
              <a:rPr sz="14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принтерами</a:t>
            </a:r>
            <a:endParaRPr sz="1400" dirty="0">
              <a:latin typeface="Segoe UI"/>
              <a:cs typeface="Segoe UI"/>
            </a:endParaRPr>
          </a:p>
          <a:p>
            <a:pPr marL="241300" marR="5080">
              <a:lnSpc>
                <a:spcPct val="100000"/>
              </a:lnSpc>
            </a:pP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для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нанесения трафаретной печати,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автоматической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инспекцией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качества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нане-  сения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паяльной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пасты,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установщиками</a:t>
            </a:r>
            <a:r>
              <a:rPr sz="14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SMD-компонентов,</a:t>
            </a:r>
            <a:endParaRPr sz="1400" dirty="0">
              <a:latin typeface="Segoe UI"/>
              <a:cs typeface="Segoe UI"/>
            </a:endParaRPr>
          </a:p>
          <a:p>
            <a:pPr marL="241300" marR="92710">
              <a:lnSpc>
                <a:spcPct val="100000"/>
              </a:lnSpc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конвейерной печью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оплавления,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автоматическое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инспекция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качества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нанесения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паяльной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пасты,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разгрузчиками,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установкой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отмывки печатных</a:t>
            </a:r>
            <a:r>
              <a:rPr sz="1400" spc="10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плат</a:t>
            </a:r>
            <a:endParaRPr sz="1400" dirty="0">
              <a:latin typeface="Segoe UI"/>
              <a:cs typeface="Segoe UI"/>
            </a:endParaRPr>
          </a:p>
          <a:p>
            <a:pPr marL="241300" marR="645795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Автоматическая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линия оптического контроля </a:t>
            </a:r>
            <a:r>
              <a:rPr sz="1400" spc="-20" dirty="0">
                <a:solidFill>
                  <a:srgbClr val="414042"/>
                </a:solidFill>
                <a:latin typeface="Segoe UI"/>
                <a:cs typeface="Segoe UI"/>
              </a:rPr>
              <a:t>(АОИ)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станция рентген- 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контроля </a:t>
            </a: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для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проверки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качества</a:t>
            </a:r>
            <a:r>
              <a:rPr sz="1400" spc="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монтажа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Автоматическая инспекция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качества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нанесения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паяльной</a:t>
            </a:r>
            <a:r>
              <a:rPr sz="14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пасты</a:t>
            </a:r>
            <a:endParaRPr sz="1400" dirty="0">
              <a:latin typeface="Segoe UI"/>
              <a:cs typeface="Segoe UI"/>
            </a:endParaRPr>
          </a:p>
          <a:p>
            <a:pPr marL="241300" marR="1614805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Монтаж серийных,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мелкосерийных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единичных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изделий 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требованиям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заказчика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Монтаж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компонентов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любой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сложности, включая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микросхемы</a:t>
            </a:r>
            <a:r>
              <a:rPr sz="1400" spc="4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BGA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Выпуск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400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видов плат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различной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модификации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200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модулей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</a:t>
            </a:r>
            <a:r>
              <a:rPr sz="1400" spc="3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год</a:t>
            </a:r>
            <a:endParaRPr sz="1400" dirty="0">
              <a:latin typeface="Segoe UI"/>
              <a:cs typeface="Segoe UI"/>
            </a:endParaRPr>
          </a:p>
          <a:p>
            <a:pPr marL="241300" marR="1062355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Система поддержания постоянного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микроклимата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помещении,  цех отвечает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стандартам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экологии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400" spc="4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безопасности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94004" y="2531999"/>
            <a:ext cx="5309997" cy="3048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8249284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/>
              <a:t>УЧАСТКИ </a:t>
            </a:r>
            <a:r>
              <a:rPr spc="25" dirty="0"/>
              <a:t>СБОРКИ </a:t>
            </a:r>
            <a:r>
              <a:rPr spc="15" dirty="0"/>
              <a:t>КОНТРОЛЛЕРОВ </a:t>
            </a:r>
            <a:r>
              <a:rPr dirty="0"/>
              <a:t>И</a:t>
            </a:r>
            <a:r>
              <a:rPr spc="434" dirty="0"/>
              <a:t> </a:t>
            </a:r>
            <a:r>
              <a:rPr spc="15" dirty="0"/>
              <a:t>ПРИБОРОВ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7350" y="2477855"/>
            <a:ext cx="4114800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143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Производительность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—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15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модулей 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6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терминалов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</a:t>
            </a:r>
            <a:r>
              <a:rPr sz="1400" spc="-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год</a:t>
            </a:r>
            <a:endParaRPr sz="1400" dirty="0">
              <a:latin typeface="Segoe UI"/>
              <a:cs typeface="Segoe UI"/>
            </a:endParaRPr>
          </a:p>
          <a:p>
            <a:pPr marL="241300" marR="7874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Контроль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качества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каждом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этапе техноло- 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гического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процесса,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том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числе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финальные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функциональные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термопрогоны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при 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температуре от от </a:t>
            </a:r>
            <a:r>
              <a:rPr sz="1400" spc="-30" dirty="0">
                <a:solidFill>
                  <a:srgbClr val="414042"/>
                </a:solidFill>
                <a:latin typeface="Segoe UI"/>
                <a:cs typeface="Segoe UI"/>
              </a:rPr>
              <a:t>-55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до +80°</a:t>
            </a:r>
            <a:r>
              <a:rPr sz="14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С</a:t>
            </a:r>
            <a:endParaRPr sz="14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Участки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оснащены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профессиональным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обору-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дованием </a:t>
            </a: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для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сборки,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настройки,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измерений, 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а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также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лазерной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маркировки</a:t>
            </a:r>
            <a:endParaRPr sz="1400" dirty="0">
              <a:latin typeface="Segoe UI"/>
              <a:cs typeface="Segoe UI"/>
            </a:endParaRPr>
          </a:p>
          <a:p>
            <a:pPr marL="241300" marR="718185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Высококачественное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1400" spc="-6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оперативное 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выполнение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 заказов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85999" y="2531999"/>
            <a:ext cx="3618001" cy="3220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3008" y="2531999"/>
            <a:ext cx="3617988" cy="322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3188" y="2891024"/>
            <a:ext cx="551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14042"/>
                </a:solidFill>
                <a:latin typeface="Segoe UI"/>
                <a:cs typeface="Segoe UI"/>
              </a:rPr>
              <a:t>750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23188" y="3144922"/>
            <a:ext cx="2084162" cy="713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14042"/>
                </a:solidFill>
                <a:latin typeface="Segoe UI"/>
                <a:cs typeface="Segoe UI"/>
              </a:rPr>
              <a:t>человек</a:t>
            </a:r>
            <a:endParaRPr sz="24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численность</a:t>
            </a:r>
            <a:r>
              <a:rPr sz="1400" spc="3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персонала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15997" y="2529014"/>
            <a:ext cx="3348354" cy="1638300"/>
          </a:xfrm>
          <a:custGeom>
            <a:avLst/>
            <a:gdLst/>
            <a:ahLst/>
            <a:cxnLst/>
            <a:rect l="l" t="t" r="r" b="b"/>
            <a:pathLst>
              <a:path w="3348354" h="1638300">
                <a:moveTo>
                  <a:pt x="0" y="1637995"/>
                </a:moveTo>
                <a:lnTo>
                  <a:pt x="3347999" y="1637995"/>
                </a:lnTo>
                <a:lnTo>
                  <a:pt x="3347999" y="0"/>
                </a:lnTo>
                <a:lnTo>
                  <a:pt x="0" y="0"/>
                </a:lnTo>
                <a:lnTo>
                  <a:pt x="0" y="16379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15997" y="4166997"/>
            <a:ext cx="3348354" cy="1440180"/>
          </a:xfrm>
          <a:custGeom>
            <a:avLst/>
            <a:gdLst/>
            <a:ahLst/>
            <a:cxnLst/>
            <a:rect l="l" t="t" r="r" b="b"/>
            <a:pathLst>
              <a:path w="3348354" h="1440179">
                <a:moveTo>
                  <a:pt x="0" y="1440002"/>
                </a:moveTo>
                <a:lnTo>
                  <a:pt x="3347999" y="1440002"/>
                </a:lnTo>
                <a:lnTo>
                  <a:pt x="3347999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83889" y="4299628"/>
            <a:ext cx="3080113" cy="1159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1850" b="1" spc="15" dirty="0">
                <a:solidFill>
                  <a:srgbClr val="FFFFFF"/>
                </a:solidFill>
                <a:latin typeface="Segoe UI"/>
                <a:cs typeface="Segoe UI"/>
              </a:rPr>
              <a:t>ГОСТ </a:t>
            </a:r>
            <a:r>
              <a:rPr sz="1850" b="1" spc="10" dirty="0">
                <a:solidFill>
                  <a:srgbClr val="FFFFFF"/>
                </a:solidFill>
                <a:latin typeface="Segoe UI"/>
                <a:cs typeface="Segoe UI"/>
              </a:rPr>
              <a:t>Р </a:t>
            </a:r>
            <a:r>
              <a:rPr sz="1850" b="1" dirty="0">
                <a:solidFill>
                  <a:srgbClr val="FFFFFF"/>
                </a:solidFill>
                <a:latin typeface="Segoe UI"/>
                <a:cs typeface="Segoe UI"/>
              </a:rPr>
              <a:t>ИСО </a:t>
            </a:r>
            <a:r>
              <a:rPr sz="1850" b="1" spc="-10" dirty="0">
                <a:solidFill>
                  <a:srgbClr val="FFFFFF"/>
                </a:solidFill>
                <a:latin typeface="Segoe UI"/>
                <a:cs typeface="Segoe UI"/>
              </a:rPr>
              <a:t>14001-2016  </a:t>
            </a:r>
            <a:r>
              <a:rPr sz="1850" b="1" spc="35" dirty="0">
                <a:solidFill>
                  <a:srgbClr val="FFFFFF"/>
                </a:solidFill>
                <a:latin typeface="Segoe UI"/>
                <a:cs typeface="Segoe UI"/>
              </a:rPr>
              <a:t>(ISO</a:t>
            </a:r>
            <a:r>
              <a:rPr sz="1850" b="1" spc="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50" b="1" spc="5" dirty="0">
                <a:solidFill>
                  <a:srgbClr val="FFFFFF"/>
                </a:solidFill>
                <a:latin typeface="Segoe UI"/>
                <a:cs typeface="Segoe UI"/>
              </a:rPr>
              <a:t>14001:2015)</a:t>
            </a:r>
            <a:endParaRPr sz="1850" dirty="0">
              <a:latin typeface="Segoe UI"/>
              <a:cs typeface="Segoe UI"/>
            </a:endParaRPr>
          </a:p>
          <a:p>
            <a:pPr marL="12700" marR="1062990">
              <a:lnSpc>
                <a:spcPct val="100000"/>
              </a:lnSpc>
              <a:spcBef>
                <a:spcPts val="1050"/>
              </a:spcBef>
            </a:pP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система </a:t>
            </a:r>
            <a:r>
              <a:rPr sz="1400" spc="-15" dirty="0">
                <a:solidFill>
                  <a:srgbClr val="FFFFFF"/>
                </a:solidFill>
                <a:latin typeface="Segoe UI"/>
                <a:cs typeface="Segoe UI"/>
              </a:rPr>
              <a:t>экологического  </a:t>
            </a:r>
            <a:r>
              <a:rPr sz="1400" spc="-5" dirty="0">
                <a:solidFill>
                  <a:srgbClr val="FFFFFF"/>
                </a:solidFill>
                <a:latin typeface="Segoe UI"/>
                <a:cs typeface="Segoe UI"/>
              </a:rPr>
              <a:t>менеджмента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91299" y="2586332"/>
            <a:ext cx="2514328" cy="1290097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400" b="1" dirty="0">
                <a:solidFill>
                  <a:srgbClr val="FFFFFF"/>
                </a:solidFill>
                <a:latin typeface="Segoe UI"/>
                <a:cs typeface="Segoe UI"/>
              </a:rPr>
              <a:t>ISO</a:t>
            </a:r>
            <a:r>
              <a:rPr sz="2400" b="1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Segoe UI"/>
                <a:cs typeface="Segoe UI"/>
              </a:rPr>
              <a:t>9001:2015</a:t>
            </a:r>
            <a:endParaRPr sz="2400" dirty="0">
              <a:latin typeface="Segoe UI"/>
              <a:cs typeface="Segoe UI"/>
            </a:endParaRPr>
          </a:p>
          <a:p>
            <a:pPr marL="12700" marR="737870">
              <a:lnSpc>
                <a:spcPct val="100000"/>
              </a:lnSpc>
              <a:spcBef>
                <a:spcPts val="750"/>
              </a:spcBef>
            </a:pP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система  м</a:t>
            </a:r>
            <a:r>
              <a:rPr sz="1400" spc="-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1400" spc="35" dirty="0">
                <a:solidFill>
                  <a:srgbClr val="FFFFFF"/>
                </a:solidFill>
                <a:latin typeface="Segoe UI"/>
                <a:cs typeface="Segoe UI"/>
              </a:rPr>
              <a:t>д</a:t>
            </a:r>
            <a:r>
              <a:rPr sz="1400" spc="5" dirty="0">
                <a:solidFill>
                  <a:srgbClr val="FFFFFF"/>
                </a:solidFill>
                <a:latin typeface="Segoe UI"/>
                <a:cs typeface="Segoe UI"/>
              </a:rPr>
              <a:t>ж</a:t>
            </a: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1400" spc="-5" dirty="0">
                <a:solidFill>
                  <a:srgbClr val="FFFFFF"/>
                </a:solidFill>
                <a:latin typeface="Segoe UI"/>
                <a:cs typeface="Segoe UI"/>
              </a:rPr>
              <a:t>ен</a:t>
            </a:r>
            <a:r>
              <a:rPr sz="1400" spc="-1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а  </a:t>
            </a:r>
            <a:r>
              <a:rPr sz="1400" spc="-5" dirty="0">
                <a:solidFill>
                  <a:srgbClr val="FFFFFF"/>
                </a:solidFill>
                <a:latin typeface="Segoe UI"/>
                <a:cs typeface="Segoe UI"/>
              </a:rPr>
              <a:t>качества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68003" y="2529014"/>
            <a:ext cx="2958465" cy="1638300"/>
          </a:xfrm>
          <a:custGeom>
            <a:avLst/>
            <a:gdLst/>
            <a:ahLst/>
            <a:cxnLst/>
            <a:rect l="l" t="t" r="r" b="b"/>
            <a:pathLst>
              <a:path w="2958465" h="1638300">
                <a:moveTo>
                  <a:pt x="0" y="1637995"/>
                </a:moveTo>
                <a:lnTo>
                  <a:pt x="2957995" y="1637995"/>
                </a:lnTo>
                <a:lnTo>
                  <a:pt x="2957995" y="0"/>
                </a:lnTo>
                <a:lnTo>
                  <a:pt x="0" y="0"/>
                </a:lnTo>
                <a:lnTo>
                  <a:pt x="0" y="1637995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0004" y="2529014"/>
            <a:ext cx="2028189" cy="1638300"/>
          </a:xfrm>
          <a:custGeom>
            <a:avLst/>
            <a:gdLst/>
            <a:ahLst/>
            <a:cxnLst/>
            <a:rect l="l" t="t" r="r" b="b"/>
            <a:pathLst>
              <a:path w="2028189" h="1638300">
                <a:moveTo>
                  <a:pt x="0" y="1637995"/>
                </a:moveTo>
                <a:lnTo>
                  <a:pt x="2027999" y="1637995"/>
                </a:lnTo>
                <a:lnTo>
                  <a:pt x="2027999" y="0"/>
                </a:lnTo>
                <a:lnTo>
                  <a:pt x="0" y="0"/>
                </a:lnTo>
                <a:lnTo>
                  <a:pt x="0" y="1637995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1490" y="2657201"/>
            <a:ext cx="1463040" cy="1181734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4900" b="1" spc="5" dirty="0">
                <a:solidFill>
                  <a:srgbClr val="FFFFFF"/>
                </a:solidFill>
                <a:latin typeface="Segoe UI"/>
                <a:cs typeface="Segoe UI"/>
              </a:rPr>
              <a:t>1995</a:t>
            </a:r>
            <a:endParaRPr sz="4900" dirty="0">
              <a:latin typeface="Segoe UI"/>
              <a:cs typeface="Segoe UI"/>
            </a:endParaRPr>
          </a:p>
          <a:p>
            <a:pPr marL="39370">
              <a:lnSpc>
                <a:spcPct val="100000"/>
              </a:lnSpc>
              <a:spcBef>
                <a:spcPts val="305"/>
              </a:spcBef>
            </a:pPr>
            <a:r>
              <a:rPr sz="1400" spc="-5" dirty="0">
                <a:solidFill>
                  <a:srgbClr val="FFFFFF"/>
                </a:solidFill>
                <a:latin typeface="Segoe UI"/>
                <a:cs typeface="Segoe UI"/>
              </a:rPr>
              <a:t>год</a:t>
            </a:r>
            <a:r>
              <a:rPr sz="14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Segoe UI"/>
                <a:cs typeface="Segoe UI"/>
              </a:rPr>
              <a:t>основания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300" y="5028444"/>
            <a:ext cx="18412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414042"/>
                </a:solidFill>
                <a:latin typeface="Segoe UI"/>
                <a:cs typeface="Segoe UI"/>
              </a:rPr>
              <a:t>головной</a:t>
            </a:r>
            <a:r>
              <a:rPr spc="-5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pc="-15" dirty="0">
                <a:solidFill>
                  <a:srgbClr val="414042"/>
                </a:solidFill>
                <a:latin typeface="Segoe UI"/>
                <a:cs typeface="Segoe UI"/>
              </a:rPr>
              <a:t>офис</a:t>
            </a:r>
            <a:endParaRPr dirty="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300" y="4424248"/>
            <a:ext cx="3650903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35" dirty="0">
                <a:solidFill>
                  <a:srgbClr val="414042"/>
                </a:solidFill>
                <a:latin typeface="Segoe UI"/>
                <a:cs typeface="Segoe UI"/>
              </a:rPr>
              <a:t>Е</a:t>
            </a:r>
            <a:r>
              <a:rPr sz="3600" b="1" spc="30" dirty="0">
                <a:solidFill>
                  <a:srgbClr val="414042"/>
                </a:solidFill>
                <a:latin typeface="Segoe UI"/>
                <a:cs typeface="Segoe UI"/>
              </a:rPr>
              <a:t>к</a:t>
            </a:r>
            <a:r>
              <a:rPr sz="3600" b="1" spc="10" dirty="0">
                <a:solidFill>
                  <a:srgbClr val="414042"/>
                </a:solidFill>
                <a:latin typeface="Segoe UI"/>
                <a:cs typeface="Segoe UI"/>
              </a:rPr>
              <a:t>ат</a:t>
            </a:r>
            <a:r>
              <a:rPr sz="3600" b="1" spc="40" dirty="0">
                <a:solidFill>
                  <a:srgbClr val="414042"/>
                </a:solidFill>
                <a:latin typeface="Segoe UI"/>
                <a:cs typeface="Segoe UI"/>
              </a:rPr>
              <a:t>е</a:t>
            </a:r>
            <a:r>
              <a:rPr sz="3600" b="1" spc="30" dirty="0">
                <a:solidFill>
                  <a:srgbClr val="414042"/>
                </a:solidFill>
                <a:latin typeface="Segoe UI"/>
                <a:cs typeface="Segoe UI"/>
              </a:rPr>
              <a:t>р</a:t>
            </a:r>
            <a:r>
              <a:rPr sz="3600" b="1" spc="15" dirty="0">
                <a:solidFill>
                  <a:srgbClr val="414042"/>
                </a:solidFill>
                <a:latin typeface="Segoe UI"/>
                <a:cs typeface="Segoe UI"/>
              </a:rPr>
              <a:t>и</a:t>
            </a:r>
            <a:r>
              <a:rPr sz="3600" b="1" spc="35" dirty="0">
                <a:solidFill>
                  <a:srgbClr val="414042"/>
                </a:solidFill>
                <a:latin typeface="Segoe UI"/>
                <a:cs typeface="Segoe UI"/>
              </a:rPr>
              <a:t>н</a:t>
            </a:r>
            <a:r>
              <a:rPr sz="3600" b="1" spc="-25" dirty="0">
                <a:solidFill>
                  <a:srgbClr val="414042"/>
                </a:solidFill>
                <a:latin typeface="Segoe UI"/>
                <a:cs typeface="Segoe UI"/>
              </a:rPr>
              <a:t>б</a:t>
            </a:r>
            <a:r>
              <a:rPr sz="3600" b="1" spc="45" dirty="0">
                <a:solidFill>
                  <a:srgbClr val="414042"/>
                </a:solidFill>
                <a:latin typeface="Segoe UI"/>
                <a:cs typeface="Segoe UI"/>
              </a:rPr>
              <a:t>у</a:t>
            </a:r>
            <a:r>
              <a:rPr sz="3600" b="1" spc="30" dirty="0">
                <a:solidFill>
                  <a:srgbClr val="414042"/>
                </a:solidFill>
                <a:latin typeface="Segoe UI"/>
                <a:cs typeface="Segoe UI"/>
              </a:rPr>
              <a:t>рг</a:t>
            </a:r>
            <a:endParaRPr sz="3600" dirty="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27994" y="4166997"/>
            <a:ext cx="3888104" cy="1440180"/>
          </a:xfrm>
          <a:custGeom>
            <a:avLst/>
            <a:gdLst/>
            <a:ahLst/>
            <a:cxnLst/>
            <a:rect l="l" t="t" r="r" b="b"/>
            <a:pathLst>
              <a:path w="3888104" h="1440179">
                <a:moveTo>
                  <a:pt x="0" y="1440002"/>
                </a:moveTo>
                <a:lnTo>
                  <a:pt x="3888003" y="1440002"/>
                </a:lnTo>
                <a:lnTo>
                  <a:pt x="3888003" y="0"/>
                </a:lnTo>
                <a:lnTo>
                  <a:pt x="0" y="0"/>
                </a:lnTo>
                <a:lnTo>
                  <a:pt x="0" y="1440002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811299" y="4295271"/>
            <a:ext cx="2499360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0"/>
              </a:spcBef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r>
              <a:rPr sz="20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Segoe UI"/>
                <a:cs typeface="Segoe UI"/>
              </a:rPr>
              <a:t>Москва,</a:t>
            </a:r>
            <a:endParaRPr sz="2000">
              <a:latin typeface="Segoe UI"/>
              <a:cs typeface="Segoe UI"/>
            </a:endParaRPr>
          </a:p>
          <a:p>
            <a:pPr marL="24130">
              <a:lnSpc>
                <a:spcPct val="100000"/>
              </a:lnSpc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r>
              <a:rPr sz="2000" b="1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Segoe UI"/>
                <a:cs typeface="Segoe UI"/>
              </a:rPr>
              <a:t>Хабаровск,</a:t>
            </a:r>
            <a:endParaRPr sz="2000">
              <a:latin typeface="Segoe UI"/>
              <a:cs typeface="Segoe UI"/>
            </a:endParaRPr>
          </a:p>
          <a:p>
            <a:pPr marL="24130">
              <a:lnSpc>
                <a:spcPct val="100000"/>
              </a:lnSpc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г. </a:t>
            </a:r>
            <a:r>
              <a:rPr sz="2000" b="1" spc="-5" dirty="0">
                <a:solidFill>
                  <a:srgbClr val="FFFFFF"/>
                </a:solidFill>
                <a:latin typeface="Segoe UI"/>
                <a:cs typeface="Segoe UI"/>
              </a:rPr>
              <a:t>Минск</a:t>
            </a: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Segoe UI"/>
                <a:cs typeface="Segoe UI"/>
              </a:rPr>
              <a:t>(Беларусь)</a:t>
            </a:r>
            <a:endParaRPr sz="20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200" dirty="0">
                <a:solidFill>
                  <a:srgbClr val="FFFFFF"/>
                </a:solidFill>
                <a:latin typeface="Segoe UI"/>
                <a:cs typeface="Segoe UI"/>
              </a:rPr>
              <a:t>филиалы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3780" y="2940484"/>
            <a:ext cx="2264410" cy="886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50" b="1" dirty="0">
                <a:solidFill>
                  <a:srgbClr val="FFFFFF"/>
                </a:solidFill>
                <a:latin typeface="Segoe UI"/>
                <a:cs typeface="Segoe UI"/>
              </a:rPr>
              <a:t>&gt;10 000</a:t>
            </a:r>
            <a:r>
              <a:rPr sz="3350" b="1" spc="-8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3350" b="1" spc="5" dirty="0">
                <a:solidFill>
                  <a:srgbClr val="FFFFFF"/>
                </a:solidFill>
                <a:latin typeface="Segoe UI"/>
                <a:cs typeface="Segoe UI"/>
              </a:rPr>
              <a:t>м</a:t>
            </a:r>
            <a:r>
              <a:rPr sz="2925" b="1" spc="7" baseline="31339" dirty="0">
                <a:solidFill>
                  <a:srgbClr val="FFFFFF"/>
                </a:solidFill>
                <a:latin typeface="Segoe UI"/>
                <a:cs typeface="Segoe UI"/>
              </a:rPr>
              <a:t>2</a:t>
            </a:r>
            <a:endParaRPr sz="2925" baseline="31339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400" spc="5" dirty="0">
                <a:solidFill>
                  <a:srgbClr val="FFFFFF"/>
                </a:solidFill>
                <a:latin typeface="Segoe UI"/>
                <a:cs typeface="Segoe UI"/>
              </a:rPr>
              <a:t>площадь</a:t>
            </a:r>
            <a:r>
              <a:rPr sz="1400" spc="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FFFFFF"/>
                </a:solidFill>
                <a:latin typeface="Segoe UI"/>
                <a:cs typeface="Segoe UI"/>
              </a:rPr>
              <a:t>производства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300" y="1047031"/>
            <a:ext cx="372046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solidFill>
                  <a:srgbClr val="414042"/>
                </a:solidFill>
                <a:latin typeface="Segoe UI Semilight"/>
                <a:cs typeface="Segoe UI Semilight"/>
              </a:rPr>
              <a:t>О</a:t>
            </a:r>
            <a:r>
              <a:rPr sz="1800" b="0" spc="3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15" dirty="0">
                <a:solidFill>
                  <a:srgbClr val="414042"/>
                </a:solidFill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5" dirty="0">
                <a:solidFill>
                  <a:srgbClr val="414042"/>
                </a:solidFill>
                <a:latin typeface="Segoe UI"/>
                <a:cs typeface="Segoe UI"/>
              </a:rPr>
              <a:t>ФАКТЫ </a:t>
            </a:r>
            <a:r>
              <a:rPr sz="2600" b="1" dirty="0">
                <a:solidFill>
                  <a:srgbClr val="414042"/>
                </a:solidFill>
                <a:latin typeface="Segoe UI"/>
                <a:cs typeface="Segoe UI"/>
              </a:rPr>
              <a:t>О</a:t>
            </a:r>
            <a:r>
              <a:rPr sz="2600" b="1" spc="6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2600" b="1" spc="-20" dirty="0">
                <a:solidFill>
                  <a:srgbClr val="414042"/>
                </a:solidFill>
                <a:latin typeface="Segoe UI"/>
                <a:cs typeface="Segoe UI"/>
              </a:rPr>
              <a:t>КОМПАНИИ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42644" y="5612989"/>
            <a:ext cx="727228" cy="52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383159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5" dirty="0">
                <a:latin typeface="Segoe UI Semilight"/>
                <a:cs typeface="Segoe UI Semilight"/>
              </a:rPr>
              <a:t>ПРОИЗВОДСТВО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/>
              <a:t>ЦЕХ </a:t>
            </a:r>
            <a:r>
              <a:rPr spc="25" dirty="0"/>
              <a:t>СБОРКИ</a:t>
            </a:r>
            <a:r>
              <a:rPr spc="160" dirty="0"/>
              <a:t> </a:t>
            </a:r>
            <a:r>
              <a:rPr spc="30" dirty="0"/>
              <a:t>ШКАФОВ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3746250" cy="18030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9400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Сборка оборудования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токе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нагрузки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3000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А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напряжением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600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 В</a:t>
            </a:r>
            <a:endParaRPr sz="1400" dirty="0">
              <a:latin typeface="Segoe UI"/>
              <a:cs typeface="Segoe UI"/>
            </a:endParaRPr>
          </a:p>
          <a:p>
            <a:pPr marL="241300" marR="32384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Производительность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—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3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шкафов 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НКУ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год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Более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50 видов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выпускаемого оборудования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85999" y="2532003"/>
            <a:ext cx="3618001" cy="2980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3008" y="2531999"/>
            <a:ext cx="7640993" cy="2980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21208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ПРОИЗВОДСТВЕННО</a:t>
            </a:r>
            <a:r>
              <a:rPr sz="2700" b="0" spc="104" baseline="3086" dirty="0">
                <a:latin typeface="Segoe UI Semilight"/>
                <a:cs typeface="Segoe UI Semilight"/>
              </a:rPr>
              <a:t>-</a:t>
            </a:r>
            <a:r>
              <a:rPr sz="1800" b="0" spc="70" dirty="0">
                <a:latin typeface="Segoe UI Semilight"/>
                <a:cs typeface="Segoe UI Semilight"/>
              </a:rPr>
              <a:t>СКЛАДСКОЙ</a:t>
            </a:r>
            <a:r>
              <a:rPr sz="1800" b="0" spc="180" dirty="0">
                <a:latin typeface="Segoe UI Semilight"/>
                <a:cs typeface="Segoe UI Semilight"/>
              </a:rPr>
              <a:t> </a:t>
            </a:r>
            <a:r>
              <a:rPr sz="1800" b="0" spc="45" dirty="0">
                <a:latin typeface="Segoe UI Semilight"/>
                <a:cs typeface="Segoe UI Semilight"/>
              </a:rPr>
              <a:t>КОМПЛЕКС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65" dirty="0"/>
              <a:t>СКЛАД. </a:t>
            </a:r>
            <a:r>
              <a:rPr spc="10" dirty="0"/>
              <a:t>ОБЩЕЕ</a:t>
            </a:r>
            <a:r>
              <a:rPr spc="175" dirty="0"/>
              <a:t> </a:t>
            </a:r>
            <a:r>
              <a:rPr spc="15" dirty="0"/>
              <a:t>ОПИСАНИЕ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477855"/>
            <a:ext cx="3670050" cy="2590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1369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Склады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компонентов, полуфабрикатов 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готовой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продукции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общей площадью 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около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3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000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м</a:t>
            </a:r>
            <a:r>
              <a:rPr sz="1100" spc="-22" baseline="31746" dirty="0">
                <a:solidFill>
                  <a:srgbClr val="414042"/>
                </a:solidFill>
                <a:latin typeface="Segoe UI"/>
                <a:cs typeface="Segoe UI"/>
              </a:rPr>
              <a:t>2</a:t>
            </a:r>
            <a:endParaRPr sz="1100" baseline="31746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Адресная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система под управлением </a:t>
            </a:r>
            <a:r>
              <a:rPr sz="1400" spc="-30" dirty="0">
                <a:solidFill>
                  <a:srgbClr val="414042"/>
                </a:solidFill>
                <a:latin typeface="Segoe UI"/>
                <a:cs typeface="Segoe UI"/>
              </a:rPr>
              <a:t>1С</a:t>
            </a:r>
            <a:r>
              <a:rPr sz="14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ERP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Около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40 500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адресов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складского</a:t>
            </a:r>
            <a:r>
              <a:rPr sz="1400" spc="28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хранения</a:t>
            </a:r>
            <a:endParaRPr sz="1400" dirty="0">
              <a:latin typeface="Segoe UI"/>
              <a:cs typeface="Segoe UI"/>
            </a:endParaRPr>
          </a:p>
          <a:p>
            <a:pPr marL="241300" marR="654685" indent="-228600">
              <a:lnSpc>
                <a:spcPct val="1000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Около 15 </a:t>
            </a:r>
            <a:r>
              <a:rPr sz="1400" spc="10" dirty="0">
                <a:solidFill>
                  <a:srgbClr val="414042"/>
                </a:solidFill>
                <a:latin typeface="Segoe UI"/>
                <a:cs typeface="Segoe UI"/>
              </a:rPr>
              <a:t>000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артикулов складской  продукции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28007" y="2519997"/>
            <a:ext cx="7776006" cy="284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85787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ПРОИЗВОДСТВЕННО</a:t>
            </a:r>
            <a:r>
              <a:rPr sz="2700" b="0" spc="104" baseline="3086" dirty="0">
                <a:latin typeface="Segoe UI Semilight"/>
                <a:cs typeface="Segoe UI Semilight"/>
              </a:rPr>
              <a:t>-</a:t>
            </a:r>
            <a:r>
              <a:rPr sz="1800" b="0" spc="70" dirty="0">
                <a:latin typeface="Segoe UI Semilight"/>
                <a:cs typeface="Segoe UI Semilight"/>
              </a:rPr>
              <a:t>СКЛАДСКОЙ</a:t>
            </a:r>
            <a:r>
              <a:rPr sz="1800" b="0" spc="150" dirty="0">
                <a:latin typeface="Segoe UI Semilight"/>
                <a:cs typeface="Segoe UI Semilight"/>
              </a:rPr>
              <a:t> </a:t>
            </a:r>
            <a:r>
              <a:rPr sz="1800" b="0" spc="45" dirty="0">
                <a:latin typeface="Segoe UI Semilight"/>
                <a:cs typeface="Segoe UI Semilight"/>
              </a:rPr>
              <a:t>КОМПЛЕКС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15" dirty="0"/>
              <a:t>ПРОИЗВОДСТВО. </a:t>
            </a:r>
            <a:r>
              <a:rPr spc="20" dirty="0"/>
              <a:t>ПЛАН</a:t>
            </a:r>
            <a:r>
              <a:rPr spc="195" dirty="0"/>
              <a:t> </a:t>
            </a:r>
            <a:r>
              <a:rPr spc="10" dirty="0"/>
              <a:t>РАЗВИТИЯ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531855"/>
            <a:ext cx="2846705" cy="23171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marR="99695" indent="-228600">
              <a:lnSpc>
                <a:spcPts val="1400"/>
              </a:lnSpc>
              <a:spcBef>
                <a:spcPts val="18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Автоматическая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линия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селективной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влагозащиты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14042"/>
              </a:buClr>
              <a:buFont typeface="Segoe UI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1400"/>
              </a:lnSpc>
              <a:buChar char="•"/>
              <a:tabLst>
                <a:tab pos="240665" algn="l"/>
                <a:tab pos="241300" algn="l"/>
              </a:tabLst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Общая сквозная система управления  производственными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заказами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14042"/>
              </a:buClr>
              <a:buFont typeface="Segoe UI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marL="241300" marR="154940" indent="-228600">
              <a:lnSpc>
                <a:spcPts val="1400"/>
              </a:lnSpc>
              <a:buChar char="•"/>
              <a:tabLst>
                <a:tab pos="240665" algn="l"/>
                <a:tab pos="241300" algn="l"/>
              </a:tabLst>
            </a:pP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Рост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общего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объема производства 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два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раза</a:t>
            </a:r>
            <a:endParaRPr sz="12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14042"/>
              </a:buClr>
              <a:buFont typeface="Segoe UI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marL="241300" marR="95250" indent="-228600">
              <a:lnSpc>
                <a:spcPts val="1400"/>
              </a:lnSpc>
              <a:buChar char="•"/>
              <a:tabLst>
                <a:tab pos="240665" algn="l"/>
                <a:tab pos="241300" algn="l"/>
              </a:tabLst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Увеличение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производства модулей  REGUL </a:t>
            </a:r>
            <a:r>
              <a:rPr sz="1200" spc="15" dirty="0">
                <a:solidFill>
                  <a:srgbClr val="414042"/>
                </a:solidFill>
                <a:latin typeface="Segoe UI"/>
                <a:cs typeface="Segoe UI"/>
              </a:rPr>
              <a:t>Rх00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пять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28007" y="2586012"/>
            <a:ext cx="7775992" cy="310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58800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50" dirty="0">
                <a:latin typeface="Segoe UI Semilight"/>
                <a:cs typeface="Segoe UI Semilight"/>
              </a:rPr>
              <a:t>ИСПЫТАТЕЛЬНЫЙ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0" dirty="0">
                <a:latin typeface="Segoe UI Semilight"/>
                <a:cs typeface="Segoe UI Semilight"/>
              </a:rPr>
              <a:t>ЦЕНТР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5" dirty="0"/>
              <a:t>ИСПЫТАТЕЛЬНАЯ</a:t>
            </a:r>
            <a:r>
              <a:rPr spc="55" dirty="0"/>
              <a:t> </a:t>
            </a:r>
            <a:r>
              <a:rPr spc="-5" dirty="0"/>
              <a:t>ЛАБОРАТОРИЯ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3632" y="2051050"/>
            <a:ext cx="5041655" cy="4022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Аккредитована Федеральной </a:t>
            </a:r>
            <a:r>
              <a:rPr sz="1400" spc="5" dirty="0">
                <a:solidFill>
                  <a:srgbClr val="414042"/>
                </a:solidFill>
                <a:latin typeface="Segoe UI"/>
                <a:cs typeface="Segoe UI"/>
              </a:rPr>
              <a:t>службой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по</a:t>
            </a:r>
            <a:r>
              <a:rPr sz="1400" spc="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аккредитации.</a:t>
            </a:r>
            <a:endParaRPr sz="1400" dirty="0">
              <a:latin typeface="Segoe UI"/>
              <a:cs typeface="Segoe UI"/>
            </a:endParaRPr>
          </a:p>
          <a:p>
            <a:pPr marL="12700" marR="122555">
              <a:lnSpc>
                <a:spcPct val="104200"/>
              </a:lnSpc>
              <a:spcBef>
                <a:spcPts val="850"/>
              </a:spcBef>
            </a:pP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лаборатории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проводятся исследовательские, заводские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сер-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тификационные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выпускаемых изделий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по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основным 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видам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внешних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воздействий: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электромагнитную совместимость </a:t>
            </a:r>
            <a:r>
              <a:rPr sz="1400" spc="-20" dirty="0">
                <a:solidFill>
                  <a:srgbClr val="414042"/>
                </a:solidFill>
                <a:latin typeface="Segoe UI"/>
                <a:cs typeface="Segoe UI"/>
              </a:rPr>
              <a:t>(21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вид</a:t>
            </a:r>
            <a:r>
              <a:rPr sz="14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испытаний)</a:t>
            </a:r>
            <a:endParaRPr sz="1400" dirty="0">
              <a:latin typeface="Segoe UI"/>
              <a:cs typeface="Segoe UI"/>
            </a:endParaRPr>
          </a:p>
          <a:p>
            <a:pPr marL="241300" marR="11430" indent="-228600">
              <a:lnSpc>
                <a:spcPct val="104200"/>
              </a:lnSpc>
              <a:spcBef>
                <a:spcPts val="85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 устойчивость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к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климатическим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факторам </a:t>
            </a:r>
            <a:r>
              <a:rPr sz="1400" spc="-25" dirty="0">
                <a:solidFill>
                  <a:srgbClr val="414042"/>
                </a:solidFill>
                <a:latin typeface="Segoe UI"/>
                <a:cs typeface="Segoe UI"/>
              </a:rPr>
              <a:t>(от </a:t>
            </a:r>
            <a:r>
              <a:rPr sz="1400" spc="-35" dirty="0">
                <a:solidFill>
                  <a:srgbClr val="414042"/>
                </a:solidFill>
                <a:latin typeface="Segoe UI"/>
                <a:cs typeface="Segoe UI"/>
              </a:rPr>
              <a:t>–70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400" spc="-30" dirty="0">
                <a:solidFill>
                  <a:srgbClr val="414042"/>
                </a:solidFill>
                <a:latin typeface="Segoe UI"/>
                <a:cs typeface="Segoe UI"/>
              </a:rPr>
              <a:t>+180°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С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при относительной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влажности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до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98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% в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объеме до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1,5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м</a:t>
            </a:r>
            <a:r>
              <a:rPr sz="1100" spc="-15" baseline="31746" dirty="0">
                <a:solidFill>
                  <a:srgbClr val="414042"/>
                </a:solidFill>
                <a:latin typeface="Segoe UI"/>
                <a:cs typeface="Segoe UI"/>
              </a:rPr>
              <a:t>3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)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 электробезопасность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91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 помехоустойчивость </a:t>
            </a:r>
            <a:r>
              <a:rPr sz="1400" spc="-25" dirty="0">
                <a:solidFill>
                  <a:srgbClr val="414042"/>
                </a:solidFill>
                <a:latin typeface="Segoe UI"/>
                <a:cs typeface="Segoe UI"/>
              </a:rPr>
              <a:t>(4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вида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испытаний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на</a:t>
            </a:r>
            <a:r>
              <a:rPr sz="1400" spc="8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414042"/>
                </a:solidFill>
                <a:latin typeface="Segoe UI"/>
                <a:cs typeface="Segoe UI"/>
              </a:rPr>
              <a:t>помехоэмиссию)</a:t>
            </a:r>
            <a:endParaRPr sz="1400" dirty="0">
              <a:latin typeface="Segoe UI"/>
              <a:cs typeface="Segoe UI"/>
            </a:endParaRPr>
          </a:p>
          <a:p>
            <a:pPr marL="12700" marR="296545" algn="just">
              <a:lnSpc>
                <a:spcPct val="104200"/>
              </a:lnSpc>
              <a:spcBef>
                <a:spcPts val="850"/>
              </a:spcBef>
            </a:pP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Испытания регламентированы национальными,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международ- 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ными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стандартами </a:t>
            </a:r>
            <a:r>
              <a:rPr sz="14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отраслевыми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нормативаными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докумен- 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тами </a:t>
            </a:r>
            <a:r>
              <a:rPr sz="1400" spc="-5" dirty="0">
                <a:solidFill>
                  <a:srgbClr val="414042"/>
                </a:solidFill>
                <a:latin typeface="Segoe UI"/>
                <a:cs typeface="Segoe UI"/>
              </a:rPr>
              <a:t>или </a:t>
            </a:r>
            <a:r>
              <a:rPr sz="1400" spc="-10" dirty="0">
                <a:solidFill>
                  <a:srgbClr val="414042"/>
                </a:solidFill>
                <a:latin typeface="Segoe UI"/>
                <a:cs typeface="Segoe UI"/>
              </a:rPr>
              <a:t>индивидуальными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программами</a:t>
            </a:r>
            <a:r>
              <a:rPr sz="1400" spc="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414042"/>
                </a:solidFill>
                <a:latin typeface="Segoe UI"/>
                <a:cs typeface="Segoe UI"/>
              </a:rPr>
              <a:t>заказчиков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0003" y="2519997"/>
            <a:ext cx="6533997" cy="284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494347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50" dirty="0">
                <a:latin typeface="Segoe UI Semilight"/>
                <a:cs typeface="Segoe UI Semilight"/>
              </a:rPr>
              <a:t>ИСПЫТАТЕЛЬНЫЙ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0" dirty="0">
                <a:latin typeface="Segoe UI Semilight"/>
                <a:cs typeface="Segoe UI Semilight"/>
              </a:rPr>
              <a:t>ЦЕНТР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/>
              <a:t>ПОВЕРОЧНАЯ</a:t>
            </a:r>
            <a:r>
              <a:rPr spc="70" dirty="0"/>
              <a:t> </a:t>
            </a:r>
            <a:r>
              <a:rPr spc="-5" dirty="0"/>
              <a:t>ЛАБОРАТОРИЯ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1" y="2477855"/>
            <a:ext cx="4736850" cy="373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Аккредитована Федеральной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службой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аккредитации</a:t>
            </a:r>
            <a:endParaRPr sz="1400" dirty="0">
              <a:latin typeface="Segoe UI"/>
              <a:cs typeface="Segoe UI"/>
            </a:endParaRPr>
          </a:p>
          <a:p>
            <a:pPr marL="241300" marR="66675" indent="-228600">
              <a:lnSpc>
                <a:spcPct val="111100"/>
              </a:lnSpc>
              <a:spcBef>
                <a:spcPts val="113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лаборатории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проводятся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первичная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периодиче-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ская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поверки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средств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измерений утвержденного типа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соответствии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утвержденными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методиками</a:t>
            </a: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поверки</a:t>
            </a:r>
            <a:endParaRPr sz="1400" dirty="0">
              <a:latin typeface="Segoe UI"/>
              <a:cs typeface="Segoe UI"/>
            </a:endParaRPr>
          </a:p>
          <a:p>
            <a:pPr marL="241300" marR="179705" indent="-228600">
              <a:lnSpc>
                <a:spcPct val="1111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Эталоны, используемые при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поверке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 аттестованы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соответствии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Положением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№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734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от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23.09.2010</a:t>
            </a:r>
            <a:endParaRPr sz="1400" dirty="0">
              <a:latin typeface="Segoe UI"/>
              <a:cs typeface="Segoe UI"/>
            </a:endParaRPr>
          </a:p>
          <a:p>
            <a:pPr marL="241300" marR="45720" indent="-228600">
              <a:lnSpc>
                <a:spcPct val="1111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Эталоны, используемые при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поверке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СИ, аттестованы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соответствии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Положением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№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734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от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23.09.2010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«Об 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эталонах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единиц,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используемых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сфере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государствен-  ного регулирования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обеспечения единства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измерений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0003" y="2519997"/>
            <a:ext cx="6533997" cy="284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17999" y="2519997"/>
            <a:ext cx="6786001" cy="2843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86549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50" dirty="0">
                <a:latin typeface="Segoe UI Semilight"/>
                <a:cs typeface="Segoe UI Semilight"/>
              </a:rPr>
              <a:t>ИСПЫТАТЕЛЬНЫЙ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60" dirty="0">
                <a:latin typeface="Segoe UI Semilight"/>
                <a:cs typeface="Segoe UI Semilight"/>
              </a:rPr>
              <a:t>ЦЕНТР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5" dirty="0"/>
              <a:t>ВЫСОКОВОЛЬТНАЯ</a:t>
            </a:r>
            <a:r>
              <a:rPr spc="75" dirty="0"/>
              <a:t> </a:t>
            </a:r>
            <a:r>
              <a:rPr spc="-5" dirty="0"/>
              <a:t>ЛАБОРАТОРИЯ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317500" indent="-17970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pc="-35" dirty="0"/>
              <a:t>Испытание изоляции электрооборудования  </a:t>
            </a:r>
            <a:r>
              <a:rPr dirty="0"/>
              <a:t>и </a:t>
            </a:r>
            <a:r>
              <a:rPr spc="-25" dirty="0"/>
              <a:t>его </a:t>
            </a:r>
            <a:r>
              <a:rPr spc="-30" dirty="0"/>
              <a:t>элементов </a:t>
            </a:r>
            <a:r>
              <a:rPr spc="-35" dirty="0"/>
              <a:t>повышенным</a:t>
            </a:r>
            <a:r>
              <a:rPr spc="-200" dirty="0"/>
              <a:t> </a:t>
            </a:r>
            <a:r>
              <a:rPr spc="-35" dirty="0"/>
              <a:t>напряжением</a:t>
            </a:r>
          </a:p>
          <a:p>
            <a:pPr marL="192405">
              <a:lnSpc>
                <a:spcPct val="100000"/>
              </a:lnSpc>
            </a:pPr>
            <a:r>
              <a:rPr spc="-35" dirty="0"/>
              <a:t>промышленной </a:t>
            </a:r>
            <a:r>
              <a:rPr spc="-30" dirty="0"/>
              <a:t>частоты </a:t>
            </a:r>
            <a:r>
              <a:rPr spc="-35" dirty="0"/>
              <a:t>напряжением </a:t>
            </a:r>
            <a:r>
              <a:rPr spc="-20" dirty="0"/>
              <a:t>до </a:t>
            </a:r>
            <a:r>
              <a:rPr spc="-30" dirty="0"/>
              <a:t>10</a:t>
            </a:r>
            <a:r>
              <a:rPr spc="-135" dirty="0"/>
              <a:t> </a:t>
            </a:r>
            <a:r>
              <a:rPr spc="-15" dirty="0"/>
              <a:t>кВ</a:t>
            </a:r>
          </a:p>
          <a:p>
            <a:pPr marL="192405" marR="37592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Испытание изоляции электрооборудования  </a:t>
            </a:r>
            <a:r>
              <a:rPr dirty="0"/>
              <a:t>и </a:t>
            </a:r>
            <a:r>
              <a:rPr spc="-25" dirty="0"/>
              <a:t>его </a:t>
            </a:r>
            <a:r>
              <a:rPr spc="-30" dirty="0"/>
              <a:t>элементов, силовых кабельных</a:t>
            </a:r>
            <a:r>
              <a:rPr spc="-250" dirty="0"/>
              <a:t> </a:t>
            </a:r>
            <a:r>
              <a:rPr spc="-35" dirty="0"/>
              <a:t>линий</a:t>
            </a:r>
          </a:p>
          <a:p>
            <a:pPr marL="192405" marR="5080">
              <a:lnSpc>
                <a:spcPct val="100000"/>
              </a:lnSpc>
            </a:pPr>
            <a:r>
              <a:rPr spc="-35" dirty="0"/>
              <a:t>повышенным напряжением выпрямленного </a:t>
            </a:r>
            <a:r>
              <a:rPr spc="-30" dirty="0"/>
              <a:t>тока  </a:t>
            </a:r>
            <a:r>
              <a:rPr spc="-35" dirty="0"/>
              <a:t>напряжением </a:t>
            </a:r>
            <a:r>
              <a:rPr spc="-20" dirty="0"/>
              <a:t>до </a:t>
            </a:r>
            <a:r>
              <a:rPr spc="-30" dirty="0"/>
              <a:t>10</a:t>
            </a:r>
            <a:r>
              <a:rPr spc="-100" dirty="0"/>
              <a:t> </a:t>
            </a:r>
            <a:r>
              <a:rPr spc="-15" dirty="0"/>
              <a:t>кВ</a:t>
            </a:r>
          </a:p>
          <a:p>
            <a:pPr marL="192405" marR="365125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Испытание сопротивления изоляции  электрооборудования </a:t>
            </a:r>
            <a:r>
              <a:rPr dirty="0"/>
              <a:t>и </a:t>
            </a:r>
            <a:r>
              <a:rPr spc="-30" dirty="0"/>
              <a:t>силовых</a:t>
            </a:r>
            <a:r>
              <a:rPr spc="-160" dirty="0"/>
              <a:t> </a:t>
            </a:r>
            <a:r>
              <a:rPr spc="-30" dirty="0"/>
              <a:t>кабельных  </a:t>
            </a:r>
            <a:r>
              <a:rPr spc="-35" dirty="0"/>
              <a:t>линий напряжением </a:t>
            </a:r>
            <a:r>
              <a:rPr spc="-20" dirty="0"/>
              <a:t>до </a:t>
            </a:r>
            <a:r>
              <a:rPr dirty="0"/>
              <a:t>и </a:t>
            </a:r>
            <a:r>
              <a:rPr spc="-30" dirty="0"/>
              <a:t>выше </a:t>
            </a:r>
            <a:r>
              <a:rPr spc="-20" dirty="0"/>
              <a:t>1000</a:t>
            </a:r>
            <a:r>
              <a:rPr spc="-200" dirty="0"/>
              <a:t> </a:t>
            </a:r>
            <a:r>
              <a:rPr dirty="0"/>
              <a:t>В</a:t>
            </a:r>
          </a:p>
          <a:p>
            <a:pPr marL="192405" marR="255270" indent="-179705">
              <a:lnSpc>
                <a:spcPct val="100000"/>
              </a:lnSpc>
              <a:spcBef>
                <a:spcPts val="570"/>
              </a:spcBef>
              <a:buChar char="•"/>
              <a:tabLst>
                <a:tab pos="193040" algn="l"/>
              </a:tabLst>
            </a:pPr>
            <a:r>
              <a:rPr spc="-35" dirty="0"/>
              <a:t>Измерение сопротивления </a:t>
            </a:r>
            <a:r>
              <a:rPr spc="-30" dirty="0"/>
              <a:t>постоянному </a:t>
            </a:r>
            <a:r>
              <a:rPr spc="-15" dirty="0"/>
              <a:t>току  </a:t>
            </a:r>
            <a:r>
              <a:rPr spc="-30" dirty="0"/>
              <a:t>элементов</a:t>
            </a:r>
            <a:r>
              <a:rPr spc="-55" dirty="0"/>
              <a:t> </a:t>
            </a:r>
            <a:r>
              <a:rPr spc="-30" dirty="0"/>
              <a:t>электроустановок</a:t>
            </a:r>
          </a:p>
          <a:p>
            <a:pPr marL="192405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Измерение </a:t>
            </a:r>
            <a:r>
              <a:rPr spc="-30" dirty="0"/>
              <a:t>тока </a:t>
            </a:r>
            <a:r>
              <a:rPr dirty="0"/>
              <a:t>и </a:t>
            </a:r>
            <a:r>
              <a:rPr spc="-30" dirty="0"/>
              <a:t>потерь </a:t>
            </a:r>
            <a:r>
              <a:rPr spc="-35" dirty="0"/>
              <a:t>холостого</a:t>
            </a:r>
            <a:r>
              <a:rPr spc="-155" dirty="0"/>
              <a:t> </a:t>
            </a:r>
            <a:r>
              <a:rPr spc="-30" dirty="0"/>
              <a:t>хода</a:t>
            </a:r>
          </a:p>
          <a:p>
            <a:pPr marL="192405" marR="30734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pc="-35" dirty="0"/>
              <a:t>Измерение токов </a:t>
            </a:r>
            <a:r>
              <a:rPr spc="-30" dirty="0"/>
              <a:t>проводимости </a:t>
            </a:r>
            <a:r>
              <a:rPr spc="-35" dirty="0"/>
              <a:t>вентильных  разрядников </a:t>
            </a:r>
            <a:r>
              <a:rPr dirty="0"/>
              <a:t>и </a:t>
            </a:r>
            <a:r>
              <a:rPr spc="-35" dirty="0"/>
              <a:t>линейных ограничителей  перенапряжений напряжением</a:t>
            </a:r>
            <a:r>
              <a:rPr spc="-70" dirty="0"/>
              <a:t> </a:t>
            </a:r>
            <a:r>
              <a:rPr spc="-20" dirty="0"/>
              <a:t>до</a:t>
            </a:r>
          </a:p>
          <a:p>
            <a:pPr marL="192405">
              <a:lnSpc>
                <a:spcPct val="100000"/>
              </a:lnSpc>
            </a:pPr>
            <a:r>
              <a:rPr dirty="0"/>
              <a:t>и </a:t>
            </a:r>
            <a:r>
              <a:rPr spc="-30" dirty="0"/>
              <a:t>выше </a:t>
            </a:r>
            <a:r>
              <a:rPr spc="-20" dirty="0"/>
              <a:t>1000</a:t>
            </a:r>
            <a:r>
              <a:rPr spc="-125" dirty="0"/>
              <a:t> </a:t>
            </a:r>
            <a:r>
              <a:rPr dirty="0"/>
              <a:t>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32219" y="2468551"/>
            <a:ext cx="3503295" cy="3383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441325" indent="-179705">
              <a:lnSpc>
                <a:spcPct val="10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Испытание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средств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защиты,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используемых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200" spc="-5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электроустановках</a:t>
            </a:r>
            <a:endParaRPr sz="1200" dirty="0">
              <a:latin typeface="Segoe UI"/>
              <a:cs typeface="Segoe UI"/>
            </a:endParaRPr>
          </a:p>
          <a:p>
            <a:pPr marL="192405" marR="72771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цепи </a:t>
            </a:r>
            <a:r>
              <a:rPr sz="1200" spc="-10" dirty="0">
                <a:solidFill>
                  <a:srgbClr val="231F20"/>
                </a:solidFill>
                <a:latin typeface="Segoe UI"/>
                <a:cs typeface="Segoe UI"/>
              </a:rPr>
              <a:t>между</a:t>
            </a:r>
            <a:r>
              <a:rPr sz="1200" spc="-1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заземлителями 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заземляемыми</a:t>
            </a:r>
            <a:r>
              <a:rPr sz="1200" spc="-1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элементами</a:t>
            </a:r>
            <a:endParaRPr sz="1200" dirty="0">
              <a:latin typeface="Segoe UI"/>
              <a:cs typeface="Segoe UI"/>
            </a:endParaRPr>
          </a:p>
          <a:p>
            <a:pPr marL="192405" marR="508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цепи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«фаза-нуль»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200" spc="-14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электроустановках 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напряжением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до 1000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с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глухим заземлением  нейтрали</a:t>
            </a:r>
            <a:endParaRPr sz="1200" dirty="0">
              <a:latin typeface="Segoe UI"/>
              <a:cs typeface="Segoe UI"/>
            </a:endParaRPr>
          </a:p>
          <a:p>
            <a:pPr marL="192405" marR="519430" indent="-179705">
              <a:lnSpc>
                <a:spcPct val="100000"/>
              </a:lnSpc>
              <a:spcBef>
                <a:spcPts val="570"/>
              </a:spcBef>
              <a:buChar char="•"/>
              <a:tabLst>
                <a:tab pos="193040" algn="l"/>
              </a:tabLst>
            </a:pP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Измерение сопротивления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заземляющих 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устройств</a:t>
            </a:r>
            <a:endParaRPr sz="1200" dirty="0">
              <a:latin typeface="Segoe UI"/>
              <a:cs typeface="Segoe UI"/>
            </a:endParaRPr>
          </a:p>
          <a:p>
            <a:pPr marL="192405" marR="52069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действия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расцепителей  автоматических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выключателей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электрических 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сетях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напряжением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до 1000</a:t>
            </a:r>
            <a:r>
              <a:rPr sz="1200" spc="-13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endParaRPr sz="1200" dirty="0">
              <a:latin typeface="Segoe UI"/>
              <a:cs typeface="Segoe UI"/>
            </a:endParaRPr>
          </a:p>
          <a:p>
            <a:pPr marL="192405" marR="97790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Проверка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устройств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защитного отключения  (УЗО), выключателей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дифференциального</a:t>
            </a:r>
            <a:r>
              <a:rPr sz="1200" spc="-8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тока</a:t>
            </a:r>
            <a:endParaRPr sz="1200" dirty="0">
              <a:latin typeface="Segoe UI"/>
              <a:cs typeface="Segoe UI"/>
            </a:endParaRPr>
          </a:p>
          <a:p>
            <a:pPr marL="192405" marR="530225" indent="-179705">
              <a:lnSpc>
                <a:spcPct val="100000"/>
              </a:lnSpc>
              <a:spcBef>
                <a:spcPts val="565"/>
              </a:spcBef>
              <a:buChar char="•"/>
              <a:tabLst>
                <a:tab pos="193040" algn="l"/>
              </a:tabLst>
            </a:pP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22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вида </a:t>
            </a:r>
            <a:r>
              <a:rPr sz="1200" spc="-35" dirty="0">
                <a:solidFill>
                  <a:srgbClr val="231F20"/>
                </a:solidFill>
                <a:latin typeface="Segoe UI"/>
                <a:cs typeface="Segoe UI"/>
              </a:rPr>
              <a:t>испытаний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на</a:t>
            </a:r>
            <a:r>
              <a:rPr sz="1200" spc="-1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Segoe UI"/>
                <a:cs typeface="Segoe UI"/>
              </a:rPr>
              <a:t>электромагнитную  совместимость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06003" y="2523007"/>
            <a:ext cx="3797998" cy="284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115865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lang="ru-RU" sz="1800" b="0" spc="70" dirty="0" smtClean="0">
                <a:latin typeface="Segoe UI Semilight"/>
                <a:cs typeface="Segoe UI Semilight"/>
              </a:rPr>
              <a:t>Сотрудничество с ДЗО «</a:t>
            </a:r>
            <a:r>
              <a:rPr lang="ru-RU" sz="1800" b="0" spc="70" dirty="0" err="1" smtClean="0">
                <a:latin typeface="Segoe UI Semilight"/>
                <a:cs typeface="Segoe UI Semilight"/>
              </a:rPr>
              <a:t>РусГидро</a:t>
            </a:r>
            <a:r>
              <a:rPr lang="ru-RU" sz="1800" b="0" spc="70" dirty="0" smtClean="0">
                <a:latin typeface="Segoe UI Semilight"/>
                <a:cs typeface="Segoe UI Semilight"/>
              </a:rPr>
              <a:t>» на Дальнем Востоке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5" dirty="0" smtClean="0"/>
              <a:t>Объемы поставок оборудования и выполнения работ за 2017-2018 г</a:t>
            </a:r>
            <a:endParaRPr spc="20" dirty="0"/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10477"/>
              </p:ext>
            </p:extLst>
          </p:nvPr>
        </p:nvGraphicFramePr>
        <p:xfrm>
          <a:off x="678535" y="2279650"/>
          <a:ext cx="1098546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415">
                  <a:extLst>
                    <a:ext uri="{9D8B030D-6E8A-4147-A177-3AD203B41FA5}">
                      <a16:colId xmlns:a16="http://schemas.microsoft.com/office/drawing/2014/main" val="68341393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55929100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99661572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557807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829763166"/>
                    </a:ext>
                  </a:extLst>
                </a:gridCol>
                <a:gridCol w="2437445">
                  <a:extLst>
                    <a:ext uri="{9D8B030D-6E8A-4147-A177-3AD203B41FA5}">
                      <a16:colId xmlns:a16="http://schemas.microsoft.com/office/drawing/2014/main" val="3177168416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АСКУЭ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АСУ ТП,</a:t>
                      </a:r>
                      <a:r>
                        <a:rPr lang="ru-RU" baseline="0" dirty="0" smtClean="0"/>
                        <a:t> ССПИ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ПА, РАС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УПАСК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Проектирование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79454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10 000 000,00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45 000 000,00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50</a:t>
                      </a:r>
                      <a:r>
                        <a:rPr lang="ru-RU" baseline="0" dirty="0" smtClean="0"/>
                        <a:t> 000 000, 00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26</a:t>
                      </a:r>
                      <a:r>
                        <a:rPr lang="ru-RU" baseline="0" dirty="0" smtClean="0"/>
                        <a:t>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8</a:t>
                      </a:r>
                      <a:r>
                        <a:rPr lang="ru-RU" baseline="0" dirty="0" smtClean="0"/>
                        <a:t> 500 000,00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694235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33 000 000,00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100 000 000,00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83 000 000,00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80 000 000,00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7 000 000,00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7319409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48 000 000,00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60 000 000,00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100</a:t>
                      </a:r>
                      <a:r>
                        <a:rPr lang="ru-RU" baseline="0" dirty="0" smtClean="0"/>
                        <a:t> 000 000,00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90</a:t>
                      </a:r>
                      <a:r>
                        <a:rPr lang="ru-RU" baseline="0" dirty="0" smtClean="0"/>
                        <a:t> 000 000,00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15 000 000,00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08908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94100472"/>
              </p:ext>
            </p:extLst>
          </p:nvPr>
        </p:nvGraphicFramePr>
        <p:xfrm>
          <a:off x="692150" y="1010663"/>
          <a:ext cx="10896600" cy="5424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899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lang="ru-RU" sz="1800" b="0" spc="70" dirty="0" smtClean="0">
                <a:latin typeface="Segoe UI Semilight"/>
                <a:cs typeface="Segoe UI Semilight"/>
              </a:rPr>
              <a:t>Сотрудничество с ДЗО «</a:t>
            </a:r>
            <a:r>
              <a:rPr lang="ru-RU" sz="1800" b="0" spc="70" dirty="0" err="1" smtClean="0">
                <a:latin typeface="Segoe UI Semilight"/>
                <a:cs typeface="Segoe UI Semilight"/>
              </a:rPr>
              <a:t>РусГидро</a:t>
            </a:r>
            <a:r>
              <a:rPr lang="ru-RU" sz="1800" b="0" spc="70" dirty="0" smtClean="0">
                <a:latin typeface="Segoe UI Semilight"/>
                <a:cs typeface="Segoe UI Semilight"/>
              </a:rPr>
              <a:t>» на Дальнем Востоке</a:t>
            </a:r>
            <a:endParaRPr sz="1800" dirty="0" smtClean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5" dirty="0" smtClean="0"/>
              <a:t>Применяемое оборудование </a:t>
            </a:r>
            <a:r>
              <a:rPr lang="ru-RU" spc="5" dirty="0" err="1" smtClean="0"/>
              <a:t>Прософт</a:t>
            </a:r>
            <a:r>
              <a:rPr lang="ru-RU" spc="5" dirty="0" smtClean="0"/>
              <a:t>-Системы </a:t>
            </a:r>
            <a:endParaRPr spc="20" dirty="0"/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984738"/>
              </p:ext>
            </p:extLst>
          </p:nvPr>
        </p:nvGraphicFramePr>
        <p:xfrm>
          <a:off x="519794" y="2660650"/>
          <a:ext cx="11136698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4652">
                  <a:extLst>
                    <a:ext uri="{9D8B030D-6E8A-4147-A177-3AD203B41FA5}">
                      <a16:colId xmlns:a16="http://schemas.microsoft.com/office/drawing/2014/main" val="744671084"/>
                    </a:ext>
                  </a:extLst>
                </a:gridCol>
                <a:gridCol w="8762046">
                  <a:extLst>
                    <a:ext uri="{9D8B030D-6E8A-4147-A177-3AD203B41FA5}">
                      <a16:colId xmlns:a16="http://schemas.microsoft.com/office/drawing/2014/main" val="388702275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/>
                      <a:r>
                        <a:rPr lang="ru-RU" sz="2400" dirty="0" smtClean="0"/>
                        <a:t>ДРСК</a:t>
                      </a:r>
                      <a:endParaRPr lang="ru-RU" sz="2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2400" dirty="0" smtClean="0"/>
                        <a:t>АИИС КУЭ, ПА, УПАСК, РАС</a:t>
                      </a:r>
                      <a:endParaRPr lang="ru-RU" sz="2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3888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ДГК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АИИС КУЭ, АСУ ТП, СОТИ</a:t>
                      </a:r>
                      <a:r>
                        <a:rPr lang="ru-RU" sz="2400" baseline="0" dirty="0" smtClean="0"/>
                        <a:t> АССО</a:t>
                      </a:r>
                      <a:r>
                        <a:rPr lang="ru-RU" sz="2400" dirty="0" smtClean="0"/>
                        <a:t>, ПА, УПАСК, РАС, 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4648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Камчатскэнерго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УПАСК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71378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Магаданэнерго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АИИС</a:t>
                      </a:r>
                      <a:r>
                        <a:rPr lang="ru-RU" sz="2400" baseline="0" dirty="0" smtClean="0"/>
                        <a:t> КУЭ, ПА, УПАСК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3554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Сахалинэнерго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АИИС КУЭ, АСУ ТП, ССПИ, СОТИ АССО,</a:t>
                      </a:r>
                      <a:r>
                        <a:rPr lang="ru-RU" sz="2400" baseline="0" dirty="0" smtClean="0"/>
                        <a:t> РАС, УПАСК, ПА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54688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Якутскэнерго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АИИС КУЭ, АСУ ТП, ССПИ, СОТИ АССО,</a:t>
                      </a:r>
                      <a:r>
                        <a:rPr lang="ru-RU" sz="2400" baseline="0" dirty="0" smtClean="0"/>
                        <a:t> РАС, УПАСК, ПА, СМПР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147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pc="5" dirty="0" smtClean="0"/>
              <a:t>Оборудование и системы для объектов энергетики</a:t>
            </a:r>
            <a:endParaRPr spc="20" dirty="0"/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90432" y="2168827"/>
            <a:ext cx="11125200" cy="685800"/>
          </a:xfrm>
          <a:prstGeom prst="rect">
            <a:avLst/>
          </a:prstGeom>
          <a:solidFill>
            <a:srgbClr val="005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САУ, АСУ ТМО на базе ПТК Регул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0432" y="3363113"/>
            <a:ext cx="11125200" cy="685800"/>
          </a:xfrm>
          <a:prstGeom prst="rect">
            <a:avLst/>
          </a:prstGeom>
          <a:solidFill>
            <a:srgbClr val="005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АСУ ЭТО, СОТИ АССО, ССПИ, АИИС КУЭ на базе ПТК АРИС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7817" y="4557399"/>
            <a:ext cx="11125200" cy="990600"/>
          </a:xfrm>
          <a:prstGeom prst="rect">
            <a:avLst/>
          </a:prstGeom>
          <a:solidFill>
            <a:srgbClr val="005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Противоаварийное управление, устройства передачи команд ПА и РЗА, регистрация аварийных событий</a:t>
            </a:r>
          </a:p>
        </p:txBody>
      </p:sp>
    </p:spTree>
    <p:extLst>
      <p:ext uri="{BB962C8B-B14F-4D97-AF65-F5344CB8AC3E}">
        <p14:creationId xmlns:p14="http://schemas.microsoft.com/office/powerpoint/2010/main" val="29559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407860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СТРУКТУРА</a:t>
            </a:r>
            <a:r>
              <a:rPr spc="90" dirty="0"/>
              <a:t> </a:t>
            </a:r>
            <a:r>
              <a:rPr dirty="0"/>
              <a:t>КОМПАНИИ</a:t>
            </a:r>
          </a:p>
        </p:txBody>
      </p:sp>
      <p:sp>
        <p:nvSpPr>
          <p:cNvPr id="3" name="object 3"/>
          <p:cNvSpPr/>
          <p:nvPr/>
        </p:nvSpPr>
        <p:spPr>
          <a:xfrm>
            <a:off x="540004" y="3953802"/>
            <a:ext cx="5400040" cy="1422400"/>
          </a:xfrm>
          <a:custGeom>
            <a:avLst/>
            <a:gdLst/>
            <a:ahLst/>
            <a:cxnLst/>
            <a:rect l="l" t="t" r="r" b="b"/>
            <a:pathLst>
              <a:path w="5400040" h="1422400">
                <a:moveTo>
                  <a:pt x="0" y="1422196"/>
                </a:moveTo>
                <a:lnTo>
                  <a:pt x="5400001" y="1422196"/>
                </a:lnTo>
                <a:lnTo>
                  <a:pt x="5400001" y="0"/>
                </a:lnTo>
                <a:lnTo>
                  <a:pt x="0" y="0"/>
                </a:lnTo>
                <a:lnTo>
                  <a:pt x="0" y="1422196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31001" y="3953802"/>
            <a:ext cx="5733415" cy="1422400"/>
          </a:xfrm>
          <a:custGeom>
            <a:avLst/>
            <a:gdLst/>
            <a:ahLst/>
            <a:cxnLst/>
            <a:rect l="l" t="t" r="r" b="b"/>
            <a:pathLst>
              <a:path w="5733415" h="1422400">
                <a:moveTo>
                  <a:pt x="0" y="1422196"/>
                </a:moveTo>
                <a:lnTo>
                  <a:pt x="5732995" y="1422196"/>
                </a:lnTo>
                <a:lnTo>
                  <a:pt x="5732995" y="0"/>
                </a:lnTo>
                <a:lnTo>
                  <a:pt x="0" y="0"/>
                </a:lnTo>
                <a:lnTo>
                  <a:pt x="0" y="1422196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004" y="2532011"/>
            <a:ext cx="5400040" cy="1422400"/>
          </a:xfrm>
          <a:custGeom>
            <a:avLst/>
            <a:gdLst/>
            <a:ahLst/>
            <a:cxnLst/>
            <a:rect l="l" t="t" r="r" b="b"/>
            <a:pathLst>
              <a:path w="5400040" h="1422400">
                <a:moveTo>
                  <a:pt x="5400001" y="1422196"/>
                </a:moveTo>
                <a:lnTo>
                  <a:pt x="0" y="1422196"/>
                </a:lnTo>
                <a:lnTo>
                  <a:pt x="0" y="0"/>
                </a:lnTo>
                <a:lnTo>
                  <a:pt x="5400001" y="0"/>
                </a:lnTo>
                <a:lnTo>
                  <a:pt x="5400001" y="1422196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1001" y="2532011"/>
            <a:ext cx="5733415" cy="1422400"/>
          </a:xfrm>
          <a:custGeom>
            <a:avLst/>
            <a:gdLst/>
            <a:ahLst/>
            <a:cxnLst/>
            <a:rect l="l" t="t" r="r" b="b"/>
            <a:pathLst>
              <a:path w="5733415" h="1422400">
                <a:moveTo>
                  <a:pt x="0" y="1422196"/>
                </a:moveTo>
                <a:lnTo>
                  <a:pt x="5732995" y="1422196"/>
                </a:lnTo>
                <a:lnTo>
                  <a:pt x="5732995" y="0"/>
                </a:lnTo>
                <a:lnTo>
                  <a:pt x="0" y="0"/>
                </a:lnTo>
                <a:lnTo>
                  <a:pt x="0" y="1422196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0004" y="3062222"/>
            <a:ext cx="5400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386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ИНЖЕНЕРНЫЙ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ЦЕНТР</a:t>
            </a:r>
            <a:endParaRPr sz="2400" dirty="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004" y="4406136"/>
            <a:ext cx="584903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5445" marR="159131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ИСПЫ</a:t>
            </a:r>
            <a:r>
              <a:rPr sz="2400" spc="-15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2400" spc="-14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2400" spc="65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ЛЬНЫЙ 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ЦЕНТР</a:t>
            </a:r>
            <a:endParaRPr sz="2400" dirty="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0006" y="3050030"/>
            <a:ext cx="626437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785" marR="12141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П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2400" dirty="0">
                <a:solidFill>
                  <a:srgbClr val="FFFFFF"/>
                </a:solidFill>
                <a:latin typeface="Segoe UI"/>
                <a:cs typeface="Segoe UI"/>
              </a:rPr>
              <a:t>ОИЗВ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ДСТВЕННЫЙ  ЦЕНТР</a:t>
            </a:r>
            <a:endParaRPr sz="2400" dirty="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0006" y="4537962"/>
            <a:ext cx="57245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4514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УЧЕБНЫЙ</a:t>
            </a:r>
            <a:r>
              <a:rPr sz="2400" spc="-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Segoe UI"/>
                <a:cs typeface="Segoe UI"/>
              </a:rPr>
              <a:t>ЦЕНТР</a:t>
            </a:r>
            <a:endParaRPr sz="2400" dirty="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1077131"/>
            <a:ext cx="697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414042"/>
                </a:solidFill>
                <a:latin typeface="Segoe UI Semilight"/>
                <a:cs typeface="Segoe UI Semilight"/>
              </a:rPr>
              <a:t>О</a:t>
            </a:r>
            <a:r>
              <a:rPr sz="1800" b="0" spc="-9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25" dirty="0">
                <a:solidFill>
                  <a:srgbClr val="414042"/>
                </a:solidFill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80774" y="4153815"/>
            <a:ext cx="72085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89153" y="4255000"/>
            <a:ext cx="829666" cy="829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1153" y="2850224"/>
            <a:ext cx="787569" cy="785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38372" y="2850223"/>
            <a:ext cx="805641" cy="80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2188103" y="4349862"/>
            <a:ext cx="9781647" cy="1587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216150" y="1898650"/>
            <a:ext cx="9753600" cy="229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lang="ru-RU" sz="1800" b="0" spc="70" dirty="0" smtClean="0">
                <a:latin typeface="Segoe UI Semilight"/>
                <a:cs typeface="Segoe UI Semilight"/>
              </a:rPr>
              <a:t>Комплексное решение автоматизации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5" dirty="0"/>
              <a:t>АВТОМАТИЗАЦИЯ </a:t>
            </a:r>
            <a:r>
              <a:rPr spc="-5" dirty="0"/>
              <a:t>ПОДСТАНЦИЙ </a:t>
            </a:r>
            <a:r>
              <a:rPr dirty="0"/>
              <a:t>И</a:t>
            </a:r>
            <a:r>
              <a:rPr spc="370" dirty="0"/>
              <a:t> </a:t>
            </a:r>
            <a:r>
              <a:rPr spc="20" dirty="0"/>
              <a:t>ЭНЕРГООБЪЕКТОВ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11549" y="2051050"/>
            <a:ext cx="7162800" cy="685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Единый интерфейс ВУ Станции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45733" y="3280933"/>
            <a:ext cx="4417632" cy="6800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249402" y="3270250"/>
            <a:ext cx="4365924" cy="6800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7" name="Стрелка вверх 26"/>
          <p:cNvSpPr/>
          <p:nvPr/>
        </p:nvSpPr>
        <p:spPr>
          <a:xfrm>
            <a:off x="4502149" y="2736850"/>
            <a:ext cx="304800" cy="5334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>
            <a:off x="9279964" y="2747533"/>
            <a:ext cx="304800" cy="5334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410845" y="4866093"/>
            <a:ext cx="3199416" cy="685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ПТК Регул</a:t>
            </a:r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317074" y="4870501"/>
            <a:ext cx="3270938" cy="685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ПТК АРИС</a:t>
            </a:r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2" name="Соединительная линия уступом 31"/>
          <p:cNvCxnSpPr>
            <a:stCxn id="29" idx="3"/>
            <a:endCxn id="30" idx="1"/>
          </p:cNvCxnSpPr>
          <p:nvPr/>
        </p:nvCxnSpPr>
        <p:spPr>
          <a:xfrm>
            <a:off x="5610261" y="5208993"/>
            <a:ext cx="2706813" cy="4408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959251" y="4417508"/>
            <a:ext cx="2125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МЭК 61850, </a:t>
            </a:r>
          </a:p>
          <a:p>
            <a:pPr algn="ctr"/>
            <a:r>
              <a:rPr lang="ru-RU" sz="2000" dirty="0" smtClean="0"/>
              <a:t>МЭК 60870-5-104 </a:t>
            </a:r>
            <a:endParaRPr lang="ru-RU" sz="200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5255" y="1898650"/>
            <a:ext cx="1981908" cy="2298812"/>
          </a:xfrm>
          <a:prstGeom prst="roundRect">
            <a:avLst/>
          </a:prstGeom>
          <a:solidFill>
            <a:srgbClr val="0070C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 Верхнего уровня</a:t>
            </a:r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5255" y="4300005"/>
            <a:ext cx="1952571" cy="1637245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ПЛК/ </a:t>
            </a:r>
            <a:r>
              <a:rPr lang="ru-RU" sz="1600" dirty="0" smtClean="0"/>
              <a:t>контроллеры </a:t>
            </a:r>
            <a:r>
              <a:rPr lang="ru-RU" sz="1600" dirty="0" err="1" smtClean="0"/>
              <a:t>присоедниенения</a:t>
            </a:r>
            <a:endParaRPr lang="ru-RU" sz="1600" dirty="0"/>
          </a:p>
        </p:txBody>
      </p:sp>
      <p:sp>
        <p:nvSpPr>
          <p:cNvPr id="72" name="object 9"/>
          <p:cNvSpPr/>
          <p:nvPr/>
        </p:nvSpPr>
        <p:spPr>
          <a:xfrm>
            <a:off x="9475787" y="3498643"/>
            <a:ext cx="237490" cy="255904"/>
          </a:xfrm>
          <a:custGeom>
            <a:avLst/>
            <a:gdLst/>
            <a:ahLst/>
            <a:cxnLst/>
            <a:rect l="l" t="t" r="r" b="b"/>
            <a:pathLst>
              <a:path w="237489" h="255904">
                <a:moveTo>
                  <a:pt x="136486" y="0"/>
                </a:moveTo>
                <a:lnTo>
                  <a:pt x="0" y="0"/>
                </a:lnTo>
                <a:lnTo>
                  <a:pt x="0" y="255574"/>
                </a:lnTo>
                <a:lnTo>
                  <a:pt x="136486" y="255574"/>
                </a:lnTo>
                <a:lnTo>
                  <a:pt x="175762" y="249313"/>
                </a:lnTo>
                <a:lnTo>
                  <a:pt x="207872" y="230420"/>
                </a:lnTo>
                <a:lnTo>
                  <a:pt x="225321" y="204901"/>
                </a:lnTo>
                <a:lnTo>
                  <a:pt x="59410" y="204901"/>
                </a:lnTo>
                <a:lnTo>
                  <a:pt x="59410" y="49707"/>
                </a:lnTo>
                <a:lnTo>
                  <a:pt x="225375" y="49707"/>
                </a:lnTo>
                <a:lnTo>
                  <a:pt x="207872" y="24404"/>
                </a:lnTo>
                <a:lnTo>
                  <a:pt x="175762" y="6010"/>
                </a:lnTo>
                <a:lnTo>
                  <a:pt x="136486" y="0"/>
                </a:lnTo>
                <a:close/>
              </a:path>
              <a:path w="237489" h="255904">
                <a:moveTo>
                  <a:pt x="225375" y="49707"/>
                </a:moveTo>
                <a:lnTo>
                  <a:pt x="134581" y="49707"/>
                </a:lnTo>
                <a:lnTo>
                  <a:pt x="151402" y="53246"/>
                </a:lnTo>
                <a:lnTo>
                  <a:pt x="165139" y="64088"/>
                </a:lnTo>
                <a:lnTo>
                  <a:pt x="174402" y="82577"/>
                </a:lnTo>
                <a:lnTo>
                  <a:pt x="177799" y="109054"/>
                </a:lnTo>
                <a:lnTo>
                  <a:pt x="177799" y="142582"/>
                </a:lnTo>
                <a:lnTo>
                  <a:pt x="174402" y="170483"/>
                </a:lnTo>
                <a:lnTo>
                  <a:pt x="165139" y="189887"/>
                </a:lnTo>
                <a:lnTo>
                  <a:pt x="151402" y="201218"/>
                </a:lnTo>
                <a:lnTo>
                  <a:pt x="134581" y="204901"/>
                </a:lnTo>
                <a:lnTo>
                  <a:pt x="225321" y="204901"/>
                </a:lnTo>
                <a:lnTo>
                  <a:pt x="229539" y="198733"/>
                </a:lnTo>
                <a:lnTo>
                  <a:pt x="237489" y="154089"/>
                </a:lnTo>
                <a:lnTo>
                  <a:pt x="237489" y="100520"/>
                </a:lnTo>
                <a:lnTo>
                  <a:pt x="229539" y="55726"/>
                </a:lnTo>
                <a:lnTo>
                  <a:pt x="225375" y="497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0"/>
          <p:cNvSpPr/>
          <p:nvPr/>
        </p:nvSpPr>
        <p:spPr>
          <a:xfrm>
            <a:off x="10269017" y="3548587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625"/>
                </a:lnTo>
              </a:path>
            </a:pathLst>
          </a:custGeom>
          <a:ln w="57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1"/>
          <p:cNvSpPr/>
          <p:nvPr/>
        </p:nvSpPr>
        <p:spPr>
          <a:xfrm>
            <a:off x="10165594" y="3522977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6832" y="0"/>
                </a:lnTo>
              </a:path>
            </a:pathLst>
          </a:custGeom>
          <a:ln w="512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"/>
          <p:cNvSpPr/>
          <p:nvPr/>
        </p:nvSpPr>
        <p:spPr>
          <a:xfrm>
            <a:off x="10084374" y="3497613"/>
            <a:ext cx="0" cy="257175"/>
          </a:xfrm>
          <a:custGeom>
            <a:avLst/>
            <a:gdLst/>
            <a:ahLst/>
            <a:cxnLst/>
            <a:rect l="l" t="t" r="r" b="b"/>
            <a:pathLst>
              <a:path h="257175">
                <a:moveTo>
                  <a:pt x="0" y="0"/>
                </a:moveTo>
                <a:lnTo>
                  <a:pt x="0" y="256603"/>
                </a:lnTo>
              </a:path>
            </a:pathLst>
          </a:custGeom>
          <a:ln w="57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3"/>
          <p:cNvSpPr/>
          <p:nvPr/>
        </p:nvSpPr>
        <p:spPr>
          <a:xfrm>
            <a:off x="9755124" y="3497606"/>
            <a:ext cx="263525" cy="257175"/>
          </a:xfrm>
          <a:custGeom>
            <a:avLst/>
            <a:gdLst/>
            <a:ahLst/>
            <a:cxnLst/>
            <a:rect l="l" t="t" r="r" b="b"/>
            <a:pathLst>
              <a:path w="263525" h="257175">
                <a:moveTo>
                  <a:pt x="57543" y="0"/>
                </a:moveTo>
                <a:lnTo>
                  <a:pt x="0" y="0"/>
                </a:lnTo>
                <a:lnTo>
                  <a:pt x="0" y="256603"/>
                </a:lnTo>
                <a:lnTo>
                  <a:pt x="57543" y="256603"/>
                </a:lnTo>
                <a:lnTo>
                  <a:pt x="57543" y="147294"/>
                </a:lnTo>
                <a:lnTo>
                  <a:pt x="174657" y="147294"/>
                </a:lnTo>
                <a:lnTo>
                  <a:pt x="152399" y="119913"/>
                </a:lnTo>
                <a:lnTo>
                  <a:pt x="170356" y="98463"/>
                </a:lnTo>
                <a:lnTo>
                  <a:pt x="57543" y="98463"/>
                </a:lnTo>
                <a:lnTo>
                  <a:pt x="57543" y="0"/>
                </a:lnTo>
                <a:close/>
              </a:path>
              <a:path w="263525" h="257175">
                <a:moveTo>
                  <a:pt x="174657" y="147294"/>
                </a:moveTo>
                <a:lnTo>
                  <a:pt x="110426" y="147294"/>
                </a:lnTo>
                <a:lnTo>
                  <a:pt x="196621" y="256603"/>
                </a:lnTo>
                <a:lnTo>
                  <a:pt x="263512" y="256603"/>
                </a:lnTo>
                <a:lnTo>
                  <a:pt x="174657" y="147294"/>
                </a:lnTo>
                <a:close/>
              </a:path>
              <a:path w="263525" h="257175">
                <a:moveTo>
                  <a:pt x="252780" y="0"/>
                </a:moveTo>
                <a:lnTo>
                  <a:pt x="185889" y="0"/>
                </a:lnTo>
                <a:lnTo>
                  <a:pt x="106184" y="98463"/>
                </a:lnTo>
                <a:lnTo>
                  <a:pt x="170356" y="98463"/>
                </a:lnTo>
                <a:lnTo>
                  <a:pt x="2527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4"/>
          <p:cNvSpPr/>
          <p:nvPr/>
        </p:nvSpPr>
        <p:spPr>
          <a:xfrm>
            <a:off x="9238616" y="372906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89966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5"/>
          <p:cNvSpPr/>
          <p:nvPr/>
        </p:nvSpPr>
        <p:spPr>
          <a:xfrm>
            <a:off x="9238616" y="3650320"/>
            <a:ext cx="57785" cy="53340"/>
          </a:xfrm>
          <a:custGeom>
            <a:avLst/>
            <a:gdLst/>
            <a:ahLst/>
            <a:cxnLst/>
            <a:rect l="l" t="t" r="r" b="b"/>
            <a:pathLst>
              <a:path w="57784" h="53339">
                <a:moveTo>
                  <a:pt x="0" y="53340"/>
                </a:moveTo>
                <a:lnTo>
                  <a:pt x="57543" y="53340"/>
                </a:lnTo>
                <a:lnTo>
                  <a:pt x="57543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6"/>
          <p:cNvSpPr/>
          <p:nvPr/>
        </p:nvSpPr>
        <p:spPr>
          <a:xfrm>
            <a:off x="9238616" y="3626190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0" y="0"/>
                </a:moveTo>
                <a:lnTo>
                  <a:pt x="172999" y="0"/>
                </a:lnTo>
              </a:path>
            </a:pathLst>
          </a:custGeom>
          <a:ln w="482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7"/>
          <p:cNvSpPr/>
          <p:nvPr/>
        </p:nvSpPr>
        <p:spPr>
          <a:xfrm>
            <a:off x="9238616" y="3548720"/>
            <a:ext cx="57785" cy="53340"/>
          </a:xfrm>
          <a:custGeom>
            <a:avLst/>
            <a:gdLst/>
            <a:ahLst/>
            <a:cxnLst/>
            <a:rect l="l" t="t" r="r" b="b"/>
            <a:pathLst>
              <a:path w="57784" h="53339">
                <a:moveTo>
                  <a:pt x="0" y="53339"/>
                </a:moveTo>
                <a:lnTo>
                  <a:pt x="57543" y="53339"/>
                </a:lnTo>
                <a:lnTo>
                  <a:pt x="57543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8"/>
          <p:cNvSpPr/>
          <p:nvPr/>
        </p:nvSpPr>
        <p:spPr>
          <a:xfrm>
            <a:off x="9238616" y="3523320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915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9"/>
          <p:cNvSpPr/>
          <p:nvPr/>
        </p:nvSpPr>
        <p:spPr>
          <a:xfrm>
            <a:off x="8964192" y="3497425"/>
            <a:ext cx="238125" cy="257175"/>
          </a:xfrm>
          <a:custGeom>
            <a:avLst/>
            <a:gdLst/>
            <a:ahLst/>
            <a:cxnLst/>
            <a:rect l="l" t="t" r="r" b="b"/>
            <a:pathLst>
              <a:path w="238125" h="257175">
                <a:moveTo>
                  <a:pt x="102387" y="0"/>
                </a:moveTo>
                <a:lnTo>
                  <a:pt x="0" y="177"/>
                </a:lnTo>
                <a:lnTo>
                  <a:pt x="0" y="256781"/>
                </a:lnTo>
                <a:lnTo>
                  <a:pt x="57632" y="256781"/>
                </a:lnTo>
                <a:lnTo>
                  <a:pt x="57632" y="181521"/>
                </a:lnTo>
                <a:lnTo>
                  <a:pt x="180519" y="181521"/>
                </a:lnTo>
                <a:lnTo>
                  <a:pt x="173824" y="172720"/>
                </a:lnTo>
                <a:lnTo>
                  <a:pt x="176806" y="172720"/>
                </a:lnTo>
                <a:lnTo>
                  <a:pt x="192036" y="162712"/>
                </a:lnTo>
                <a:lnTo>
                  <a:pt x="198894" y="157708"/>
                </a:lnTo>
                <a:lnTo>
                  <a:pt x="203708" y="153352"/>
                </a:lnTo>
                <a:lnTo>
                  <a:pt x="207987" y="148526"/>
                </a:lnTo>
                <a:lnTo>
                  <a:pt x="216197" y="134645"/>
                </a:lnTo>
                <a:lnTo>
                  <a:pt x="57632" y="134645"/>
                </a:lnTo>
                <a:lnTo>
                  <a:pt x="57632" y="51181"/>
                </a:lnTo>
                <a:lnTo>
                  <a:pt x="221755" y="51181"/>
                </a:lnTo>
                <a:lnTo>
                  <a:pt x="208826" y="29108"/>
                </a:lnTo>
                <a:lnTo>
                  <a:pt x="185808" y="11499"/>
                </a:lnTo>
                <a:lnTo>
                  <a:pt x="159435" y="2928"/>
                </a:lnTo>
                <a:lnTo>
                  <a:pt x="131148" y="170"/>
                </a:lnTo>
                <a:lnTo>
                  <a:pt x="102387" y="0"/>
                </a:lnTo>
                <a:close/>
              </a:path>
              <a:path w="238125" h="257175">
                <a:moveTo>
                  <a:pt x="180519" y="181521"/>
                </a:moveTo>
                <a:lnTo>
                  <a:pt x="118973" y="181521"/>
                </a:lnTo>
                <a:lnTo>
                  <a:pt x="170878" y="256781"/>
                </a:lnTo>
                <a:lnTo>
                  <a:pt x="237769" y="256781"/>
                </a:lnTo>
                <a:lnTo>
                  <a:pt x="180519" y="181521"/>
                </a:lnTo>
                <a:close/>
              </a:path>
              <a:path w="238125" h="257175">
                <a:moveTo>
                  <a:pt x="174818" y="174026"/>
                </a:moveTo>
                <a:close/>
              </a:path>
              <a:path w="238125" h="257175">
                <a:moveTo>
                  <a:pt x="176806" y="172720"/>
                </a:moveTo>
                <a:lnTo>
                  <a:pt x="173824" y="172720"/>
                </a:lnTo>
                <a:lnTo>
                  <a:pt x="174818" y="174026"/>
                </a:lnTo>
                <a:lnTo>
                  <a:pt x="176806" y="172720"/>
                </a:lnTo>
                <a:close/>
              </a:path>
              <a:path w="238125" h="257175">
                <a:moveTo>
                  <a:pt x="221755" y="51181"/>
                </a:moveTo>
                <a:lnTo>
                  <a:pt x="57632" y="51181"/>
                </a:lnTo>
                <a:lnTo>
                  <a:pt x="111607" y="51206"/>
                </a:lnTo>
                <a:lnTo>
                  <a:pt x="132118" y="51206"/>
                </a:lnTo>
                <a:lnTo>
                  <a:pt x="140080" y="51610"/>
                </a:lnTo>
                <a:lnTo>
                  <a:pt x="172026" y="78766"/>
                </a:lnTo>
                <a:lnTo>
                  <a:pt x="172982" y="90621"/>
                </a:lnTo>
                <a:lnTo>
                  <a:pt x="171221" y="103047"/>
                </a:lnTo>
                <a:lnTo>
                  <a:pt x="138679" y="132272"/>
                </a:lnTo>
                <a:lnTo>
                  <a:pt x="124142" y="134645"/>
                </a:lnTo>
                <a:lnTo>
                  <a:pt x="216197" y="134645"/>
                </a:lnTo>
                <a:lnTo>
                  <a:pt x="224415" y="120748"/>
                </a:lnTo>
                <a:lnTo>
                  <a:pt x="230262" y="88912"/>
                </a:lnTo>
                <a:lnTo>
                  <a:pt x="225181" y="57029"/>
                </a:lnTo>
                <a:lnTo>
                  <a:pt x="221755" y="51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0"/>
          <p:cNvSpPr/>
          <p:nvPr/>
        </p:nvSpPr>
        <p:spPr>
          <a:xfrm>
            <a:off x="8302431" y="338604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80" h="474979">
                <a:moveTo>
                  <a:pt x="474840" y="0"/>
                </a:moveTo>
                <a:lnTo>
                  <a:pt x="0" y="0"/>
                </a:lnTo>
                <a:lnTo>
                  <a:pt x="0" y="474840"/>
                </a:lnTo>
                <a:lnTo>
                  <a:pt x="474840" y="474840"/>
                </a:lnTo>
                <a:lnTo>
                  <a:pt x="474840" y="422897"/>
                </a:lnTo>
                <a:lnTo>
                  <a:pt x="51930" y="422897"/>
                </a:lnTo>
                <a:lnTo>
                  <a:pt x="51930" y="51930"/>
                </a:lnTo>
                <a:lnTo>
                  <a:pt x="474840" y="51930"/>
                </a:lnTo>
                <a:lnTo>
                  <a:pt x="474840" y="0"/>
                </a:lnTo>
                <a:close/>
              </a:path>
              <a:path w="474980" h="474979">
                <a:moveTo>
                  <a:pt x="289344" y="51930"/>
                </a:moveTo>
                <a:lnTo>
                  <a:pt x="163093" y="51930"/>
                </a:lnTo>
                <a:lnTo>
                  <a:pt x="210539" y="60945"/>
                </a:lnTo>
                <a:lnTo>
                  <a:pt x="248180" y="85243"/>
                </a:lnTo>
                <a:lnTo>
                  <a:pt x="272985" y="120708"/>
                </a:lnTo>
                <a:lnTo>
                  <a:pt x="281927" y="163220"/>
                </a:lnTo>
                <a:lnTo>
                  <a:pt x="276006" y="197537"/>
                </a:lnTo>
                <a:lnTo>
                  <a:pt x="260253" y="222961"/>
                </a:lnTo>
                <a:lnTo>
                  <a:pt x="237677" y="242612"/>
                </a:lnTo>
                <a:lnTo>
                  <a:pt x="211289" y="259613"/>
                </a:lnTo>
                <a:lnTo>
                  <a:pt x="193014" y="271005"/>
                </a:lnTo>
                <a:lnTo>
                  <a:pt x="289344" y="422897"/>
                </a:lnTo>
                <a:lnTo>
                  <a:pt x="363550" y="422897"/>
                </a:lnTo>
                <a:lnTo>
                  <a:pt x="267093" y="281940"/>
                </a:lnTo>
                <a:lnTo>
                  <a:pt x="296819" y="260824"/>
                </a:lnTo>
                <a:lnTo>
                  <a:pt x="320560" y="235553"/>
                </a:lnTo>
                <a:lnTo>
                  <a:pt x="336291" y="203662"/>
                </a:lnTo>
                <a:lnTo>
                  <a:pt x="341985" y="162687"/>
                </a:lnTo>
                <a:lnTo>
                  <a:pt x="338203" y="128113"/>
                </a:lnTo>
                <a:lnTo>
                  <a:pt x="327513" y="96454"/>
                </a:lnTo>
                <a:lnTo>
                  <a:pt x="310899" y="70223"/>
                </a:lnTo>
                <a:lnTo>
                  <a:pt x="289344" y="51930"/>
                </a:lnTo>
                <a:close/>
              </a:path>
              <a:path w="474980" h="474979">
                <a:moveTo>
                  <a:pt x="474840" y="51930"/>
                </a:moveTo>
                <a:lnTo>
                  <a:pt x="422897" y="51930"/>
                </a:lnTo>
                <a:lnTo>
                  <a:pt x="422897" y="422897"/>
                </a:lnTo>
                <a:lnTo>
                  <a:pt x="474840" y="422897"/>
                </a:lnTo>
                <a:lnTo>
                  <a:pt x="474840" y="51930"/>
                </a:lnTo>
                <a:close/>
              </a:path>
            </a:pathLst>
          </a:custGeom>
          <a:solidFill>
            <a:srgbClr val="DA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Picture 6" descr="https://www.prosoftsystems.ru/uploads/public/images/logo/2018_AR_black_hor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83" y="3386043"/>
            <a:ext cx="3418144" cy="4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6070586" y="1898650"/>
            <a:ext cx="5588610" cy="4576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189670" y="1898650"/>
            <a:ext cx="3734270" cy="4576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lang="ru-RU" sz="1800" b="0" spc="70" dirty="0" smtClean="0">
                <a:latin typeface="Segoe UI Semilight"/>
                <a:cs typeface="Segoe UI Semilight"/>
              </a:rPr>
              <a:t>Комплексное решение автоматизации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68550" y="2589009"/>
            <a:ext cx="9215399" cy="685800"/>
          </a:xfrm>
          <a:prstGeom prst="roundRect">
            <a:avLst/>
          </a:prstGeom>
          <a:solidFill>
            <a:srgbClr val="005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                                   Единый интерфейс ВУ Станции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78550" y="4048159"/>
            <a:ext cx="5405399" cy="680001"/>
          </a:xfrm>
          <a:prstGeom prst="roundRect">
            <a:avLst/>
          </a:prstGeom>
          <a:solidFill>
            <a:srgbClr val="005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27" name="Стрелка вверх 26"/>
          <p:cNvSpPr/>
          <p:nvPr/>
        </p:nvSpPr>
        <p:spPr>
          <a:xfrm>
            <a:off x="3838303" y="3284712"/>
            <a:ext cx="381001" cy="155325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>
            <a:off x="8487819" y="3251738"/>
            <a:ext cx="304801" cy="71393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368550" y="4951209"/>
            <a:ext cx="3429000" cy="1447800"/>
          </a:xfrm>
          <a:prstGeom prst="rect">
            <a:avLst/>
          </a:prstGeom>
          <a:solidFill>
            <a:srgbClr val="005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ПТК Регул</a:t>
            </a:r>
          </a:p>
          <a:p>
            <a:pPr algn="ctr"/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61850, 104,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ModBus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др.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78550" y="4941160"/>
            <a:ext cx="5405400" cy="1457849"/>
          </a:xfrm>
          <a:prstGeom prst="rect">
            <a:avLst/>
          </a:prstGeom>
          <a:solidFill>
            <a:srgbClr val="0056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ПТК АРИС  </a:t>
            </a:r>
          </a:p>
          <a:p>
            <a:pPr algn="ctr"/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61850, 104 и пр.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0455" y="2436609"/>
            <a:ext cx="1981908" cy="2298812"/>
          </a:xfrm>
          <a:prstGeom prst="roundRect">
            <a:avLst/>
          </a:prstGeom>
          <a:solidFill>
            <a:srgbClr val="005694"/>
          </a:solidFill>
          <a:ln>
            <a:solidFill>
              <a:srgbClr val="005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 Верхнего уровня</a:t>
            </a:r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55" y="4837964"/>
            <a:ext cx="1952571" cy="1637245"/>
          </a:xfrm>
          <a:prstGeom prst="roundRect">
            <a:avLst/>
          </a:prstGeom>
          <a:solidFill>
            <a:srgbClr val="005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ПЛК/ </a:t>
            </a:r>
            <a:r>
              <a:rPr lang="ru-RU" sz="1600" dirty="0" smtClean="0"/>
              <a:t>контроллеры присоединения</a:t>
            </a:r>
            <a:endParaRPr lang="ru-RU" sz="1600" dirty="0"/>
          </a:p>
        </p:txBody>
      </p:sp>
      <p:sp>
        <p:nvSpPr>
          <p:cNvPr id="72" name="object 9"/>
          <p:cNvSpPr/>
          <p:nvPr/>
        </p:nvSpPr>
        <p:spPr>
          <a:xfrm>
            <a:off x="7425016" y="4294953"/>
            <a:ext cx="237490" cy="255904"/>
          </a:xfrm>
          <a:custGeom>
            <a:avLst/>
            <a:gdLst/>
            <a:ahLst/>
            <a:cxnLst/>
            <a:rect l="l" t="t" r="r" b="b"/>
            <a:pathLst>
              <a:path w="237489" h="255904">
                <a:moveTo>
                  <a:pt x="136486" y="0"/>
                </a:moveTo>
                <a:lnTo>
                  <a:pt x="0" y="0"/>
                </a:lnTo>
                <a:lnTo>
                  <a:pt x="0" y="255574"/>
                </a:lnTo>
                <a:lnTo>
                  <a:pt x="136486" y="255574"/>
                </a:lnTo>
                <a:lnTo>
                  <a:pt x="175762" y="249313"/>
                </a:lnTo>
                <a:lnTo>
                  <a:pt x="207872" y="230420"/>
                </a:lnTo>
                <a:lnTo>
                  <a:pt x="225321" y="204901"/>
                </a:lnTo>
                <a:lnTo>
                  <a:pt x="59410" y="204901"/>
                </a:lnTo>
                <a:lnTo>
                  <a:pt x="59410" y="49707"/>
                </a:lnTo>
                <a:lnTo>
                  <a:pt x="225375" y="49707"/>
                </a:lnTo>
                <a:lnTo>
                  <a:pt x="207872" y="24404"/>
                </a:lnTo>
                <a:lnTo>
                  <a:pt x="175762" y="6010"/>
                </a:lnTo>
                <a:lnTo>
                  <a:pt x="136486" y="0"/>
                </a:lnTo>
                <a:close/>
              </a:path>
              <a:path w="237489" h="255904">
                <a:moveTo>
                  <a:pt x="225375" y="49707"/>
                </a:moveTo>
                <a:lnTo>
                  <a:pt x="134581" y="49707"/>
                </a:lnTo>
                <a:lnTo>
                  <a:pt x="151402" y="53246"/>
                </a:lnTo>
                <a:lnTo>
                  <a:pt x="165139" y="64088"/>
                </a:lnTo>
                <a:lnTo>
                  <a:pt x="174402" y="82577"/>
                </a:lnTo>
                <a:lnTo>
                  <a:pt x="177799" y="109054"/>
                </a:lnTo>
                <a:lnTo>
                  <a:pt x="177799" y="142582"/>
                </a:lnTo>
                <a:lnTo>
                  <a:pt x="174402" y="170483"/>
                </a:lnTo>
                <a:lnTo>
                  <a:pt x="165139" y="189887"/>
                </a:lnTo>
                <a:lnTo>
                  <a:pt x="151402" y="201218"/>
                </a:lnTo>
                <a:lnTo>
                  <a:pt x="134581" y="204901"/>
                </a:lnTo>
                <a:lnTo>
                  <a:pt x="225321" y="204901"/>
                </a:lnTo>
                <a:lnTo>
                  <a:pt x="229539" y="198733"/>
                </a:lnTo>
                <a:lnTo>
                  <a:pt x="237489" y="154089"/>
                </a:lnTo>
                <a:lnTo>
                  <a:pt x="237489" y="100520"/>
                </a:lnTo>
                <a:lnTo>
                  <a:pt x="229539" y="55726"/>
                </a:lnTo>
                <a:lnTo>
                  <a:pt x="225375" y="497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0"/>
          <p:cNvSpPr/>
          <p:nvPr/>
        </p:nvSpPr>
        <p:spPr>
          <a:xfrm>
            <a:off x="8218246" y="4344897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625"/>
                </a:lnTo>
              </a:path>
            </a:pathLst>
          </a:custGeom>
          <a:ln w="57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1"/>
          <p:cNvSpPr/>
          <p:nvPr/>
        </p:nvSpPr>
        <p:spPr>
          <a:xfrm>
            <a:off x="8114823" y="4319287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6832" y="0"/>
                </a:lnTo>
              </a:path>
            </a:pathLst>
          </a:custGeom>
          <a:ln w="512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2"/>
          <p:cNvSpPr/>
          <p:nvPr/>
        </p:nvSpPr>
        <p:spPr>
          <a:xfrm>
            <a:off x="8033603" y="4293923"/>
            <a:ext cx="0" cy="257175"/>
          </a:xfrm>
          <a:custGeom>
            <a:avLst/>
            <a:gdLst/>
            <a:ahLst/>
            <a:cxnLst/>
            <a:rect l="l" t="t" r="r" b="b"/>
            <a:pathLst>
              <a:path h="257175">
                <a:moveTo>
                  <a:pt x="0" y="0"/>
                </a:moveTo>
                <a:lnTo>
                  <a:pt x="0" y="256603"/>
                </a:lnTo>
              </a:path>
            </a:pathLst>
          </a:custGeom>
          <a:ln w="57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3"/>
          <p:cNvSpPr/>
          <p:nvPr/>
        </p:nvSpPr>
        <p:spPr>
          <a:xfrm>
            <a:off x="7704353" y="4293916"/>
            <a:ext cx="263525" cy="257175"/>
          </a:xfrm>
          <a:custGeom>
            <a:avLst/>
            <a:gdLst/>
            <a:ahLst/>
            <a:cxnLst/>
            <a:rect l="l" t="t" r="r" b="b"/>
            <a:pathLst>
              <a:path w="263525" h="257175">
                <a:moveTo>
                  <a:pt x="57543" y="0"/>
                </a:moveTo>
                <a:lnTo>
                  <a:pt x="0" y="0"/>
                </a:lnTo>
                <a:lnTo>
                  <a:pt x="0" y="256603"/>
                </a:lnTo>
                <a:lnTo>
                  <a:pt x="57543" y="256603"/>
                </a:lnTo>
                <a:lnTo>
                  <a:pt x="57543" y="147294"/>
                </a:lnTo>
                <a:lnTo>
                  <a:pt x="174657" y="147294"/>
                </a:lnTo>
                <a:lnTo>
                  <a:pt x="152399" y="119913"/>
                </a:lnTo>
                <a:lnTo>
                  <a:pt x="170356" y="98463"/>
                </a:lnTo>
                <a:lnTo>
                  <a:pt x="57543" y="98463"/>
                </a:lnTo>
                <a:lnTo>
                  <a:pt x="57543" y="0"/>
                </a:lnTo>
                <a:close/>
              </a:path>
              <a:path w="263525" h="257175">
                <a:moveTo>
                  <a:pt x="174657" y="147294"/>
                </a:moveTo>
                <a:lnTo>
                  <a:pt x="110426" y="147294"/>
                </a:lnTo>
                <a:lnTo>
                  <a:pt x="196621" y="256603"/>
                </a:lnTo>
                <a:lnTo>
                  <a:pt x="263512" y="256603"/>
                </a:lnTo>
                <a:lnTo>
                  <a:pt x="174657" y="147294"/>
                </a:lnTo>
                <a:close/>
              </a:path>
              <a:path w="263525" h="257175">
                <a:moveTo>
                  <a:pt x="252780" y="0"/>
                </a:moveTo>
                <a:lnTo>
                  <a:pt x="185889" y="0"/>
                </a:lnTo>
                <a:lnTo>
                  <a:pt x="106184" y="98463"/>
                </a:lnTo>
                <a:lnTo>
                  <a:pt x="170356" y="98463"/>
                </a:lnTo>
                <a:lnTo>
                  <a:pt x="2527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4"/>
          <p:cNvSpPr/>
          <p:nvPr/>
        </p:nvSpPr>
        <p:spPr>
          <a:xfrm>
            <a:off x="7187845" y="452537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89966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5"/>
          <p:cNvSpPr/>
          <p:nvPr/>
        </p:nvSpPr>
        <p:spPr>
          <a:xfrm>
            <a:off x="7187845" y="4446630"/>
            <a:ext cx="57785" cy="53340"/>
          </a:xfrm>
          <a:custGeom>
            <a:avLst/>
            <a:gdLst/>
            <a:ahLst/>
            <a:cxnLst/>
            <a:rect l="l" t="t" r="r" b="b"/>
            <a:pathLst>
              <a:path w="57784" h="53339">
                <a:moveTo>
                  <a:pt x="0" y="53340"/>
                </a:moveTo>
                <a:lnTo>
                  <a:pt x="57543" y="53340"/>
                </a:lnTo>
                <a:lnTo>
                  <a:pt x="57543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6"/>
          <p:cNvSpPr/>
          <p:nvPr/>
        </p:nvSpPr>
        <p:spPr>
          <a:xfrm>
            <a:off x="7187845" y="4422500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0" y="0"/>
                </a:moveTo>
                <a:lnTo>
                  <a:pt x="172999" y="0"/>
                </a:lnTo>
              </a:path>
            </a:pathLst>
          </a:custGeom>
          <a:ln w="482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7"/>
          <p:cNvSpPr/>
          <p:nvPr/>
        </p:nvSpPr>
        <p:spPr>
          <a:xfrm>
            <a:off x="7187845" y="4345030"/>
            <a:ext cx="57785" cy="53340"/>
          </a:xfrm>
          <a:custGeom>
            <a:avLst/>
            <a:gdLst/>
            <a:ahLst/>
            <a:cxnLst/>
            <a:rect l="l" t="t" r="r" b="b"/>
            <a:pathLst>
              <a:path w="57784" h="53339">
                <a:moveTo>
                  <a:pt x="0" y="53339"/>
                </a:moveTo>
                <a:lnTo>
                  <a:pt x="57543" y="53339"/>
                </a:lnTo>
                <a:lnTo>
                  <a:pt x="57543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8"/>
          <p:cNvSpPr/>
          <p:nvPr/>
        </p:nvSpPr>
        <p:spPr>
          <a:xfrm>
            <a:off x="7187845" y="4319630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915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9"/>
          <p:cNvSpPr/>
          <p:nvPr/>
        </p:nvSpPr>
        <p:spPr>
          <a:xfrm>
            <a:off x="6913421" y="4293735"/>
            <a:ext cx="238125" cy="257175"/>
          </a:xfrm>
          <a:custGeom>
            <a:avLst/>
            <a:gdLst/>
            <a:ahLst/>
            <a:cxnLst/>
            <a:rect l="l" t="t" r="r" b="b"/>
            <a:pathLst>
              <a:path w="238125" h="257175">
                <a:moveTo>
                  <a:pt x="102387" y="0"/>
                </a:moveTo>
                <a:lnTo>
                  <a:pt x="0" y="177"/>
                </a:lnTo>
                <a:lnTo>
                  <a:pt x="0" y="256781"/>
                </a:lnTo>
                <a:lnTo>
                  <a:pt x="57632" y="256781"/>
                </a:lnTo>
                <a:lnTo>
                  <a:pt x="57632" y="181521"/>
                </a:lnTo>
                <a:lnTo>
                  <a:pt x="180519" y="181521"/>
                </a:lnTo>
                <a:lnTo>
                  <a:pt x="173824" y="172720"/>
                </a:lnTo>
                <a:lnTo>
                  <a:pt x="176806" y="172720"/>
                </a:lnTo>
                <a:lnTo>
                  <a:pt x="192036" y="162712"/>
                </a:lnTo>
                <a:lnTo>
                  <a:pt x="198894" y="157708"/>
                </a:lnTo>
                <a:lnTo>
                  <a:pt x="203708" y="153352"/>
                </a:lnTo>
                <a:lnTo>
                  <a:pt x="207987" y="148526"/>
                </a:lnTo>
                <a:lnTo>
                  <a:pt x="216197" y="134645"/>
                </a:lnTo>
                <a:lnTo>
                  <a:pt x="57632" y="134645"/>
                </a:lnTo>
                <a:lnTo>
                  <a:pt x="57632" y="51181"/>
                </a:lnTo>
                <a:lnTo>
                  <a:pt x="221755" y="51181"/>
                </a:lnTo>
                <a:lnTo>
                  <a:pt x="208826" y="29108"/>
                </a:lnTo>
                <a:lnTo>
                  <a:pt x="185808" y="11499"/>
                </a:lnTo>
                <a:lnTo>
                  <a:pt x="159435" y="2928"/>
                </a:lnTo>
                <a:lnTo>
                  <a:pt x="131148" y="170"/>
                </a:lnTo>
                <a:lnTo>
                  <a:pt x="102387" y="0"/>
                </a:lnTo>
                <a:close/>
              </a:path>
              <a:path w="238125" h="257175">
                <a:moveTo>
                  <a:pt x="180519" y="181521"/>
                </a:moveTo>
                <a:lnTo>
                  <a:pt x="118973" y="181521"/>
                </a:lnTo>
                <a:lnTo>
                  <a:pt x="170878" y="256781"/>
                </a:lnTo>
                <a:lnTo>
                  <a:pt x="237769" y="256781"/>
                </a:lnTo>
                <a:lnTo>
                  <a:pt x="180519" y="181521"/>
                </a:lnTo>
                <a:close/>
              </a:path>
              <a:path w="238125" h="257175">
                <a:moveTo>
                  <a:pt x="174818" y="174026"/>
                </a:moveTo>
                <a:close/>
              </a:path>
              <a:path w="238125" h="257175">
                <a:moveTo>
                  <a:pt x="176806" y="172720"/>
                </a:moveTo>
                <a:lnTo>
                  <a:pt x="173824" y="172720"/>
                </a:lnTo>
                <a:lnTo>
                  <a:pt x="174818" y="174026"/>
                </a:lnTo>
                <a:lnTo>
                  <a:pt x="176806" y="172720"/>
                </a:lnTo>
                <a:close/>
              </a:path>
              <a:path w="238125" h="257175">
                <a:moveTo>
                  <a:pt x="221755" y="51181"/>
                </a:moveTo>
                <a:lnTo>
                  <a:pt x="57632" y="51181"/>
                </a:lnTo>
                <a:lnTo>
                  <a:pt x="111607" y="51206"/>
                </a:lnTo>
                <a:lnTo>
                  <a:pt x="132118" y="51206"/>
                </a:lnTo>
                <a:lnTo>
                  <a:pt x="140080" y="51610"/>
                </a:lnTo>
                <a:lnTo>
                  <a:pt x="172026" y="78766"/>
                </a:lnTo>
                <a:lnTo>
                  <a:pt x="172982" y="90621"/>
                </a:lnTo>
                <a:lnTo>
                  <a:pt x="171221" y="103047"/>
                </a:lnTo>
                <a:lnTo>
                  <a:pt x="138679" y="132272"/>
                </a:lnTo>
                <a:lnTo>
                  <a:pt x="124142" y="134645"/>
                </a:lnTo>
                <a:lnTo>
                  <a:pt x="216197" y="134645"/>
                </a:lnTo>
                <a:lnTo>
                  <a:pt x="224415" y="120748"/>
                </a:lnTo>
                <a:lnTo>
                  <a:pt x="230262" y="88912"/>
                </a:lnTo>
                <a:lnTo>
                  <a:pt x="225181" y="57029"/>
                </a:lnTo>
                <a:lnTo>
                  <a:pt x="221755" y="51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20"/>
          <p:cNvSpPr/>
          <p:nvPr/>
        </p:nvSpPr>
        <p:spPr>
          <a:xfrm>
            <a:off x="6251660" y="4182353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80" h="474979">
                <a:moveTo>
                  <a:pt x="474840" y="0"/>
                </a:moveTo>
                <a:lnTo>
                  <a:pt x="0" y="0"/>
                </a:lnTo>
                <a:lnTo>
                  <a:pt x="0" y="474840"/>
                </a:lnTo>
                <a:lnTo>
                  <a:pt x="474840" y="474840"/>
                </a:lnTo>
                <a:lnTo>
                  <a:pt x="474840" y="422897"/>
                </a:lnTo>
                <a:lnTo>
                  <a:pt x="51930" y="422897"/>
                </a:lnTo>
                <a:lnTo>
                  <a:pt x="51930" y="51930"/>
                </a:lnTo>
                <a:lnTo>
                  <a:pt x="474840" y="51930"/>
                </a:lnTo>
                <a:lnTo>
                  <a:pt x="474840" y="0"/>
                </a:lnTo>
                <a:close/>
              </a:path>
              <a:path w="474980" h="474979">
                <a:moveTo>
                  <a:pt x="289344" y="51930"/>
                </a:moveTo>
                <a:lnTo>
                  <a:pt x="163093" y="51930"/>
                </a:lnTo>
                <a:lnTo>
                  <a:pt x="210539" y="60945"/>
                </a:lnTo>
                <a:lnTo>
                  <a:pt x="248180" y="85243"/>
                </a:lnTo>
                <a:lnTo>
                  <a:pt x="272985" y="120708"/>
                </a:lnTo>
                <a:lnTo>
                  <a:pt x="281927" y="163220"/>
                </a:lnTo>
                <a:lnTo>
                  <a:pt x="276006" y="197537"/>
                </a:lnTo>
                <a:lnTo>
                  <a:pt x="260253" y="222961"/>
                </a:lnTo>
                <a:lnTo>
                  <a:pt x="237677" y="242612"/>
                </a:lnTo>
                <a:lnTo>
                  <a:pt x="211289" y="259613"/>
                </a:lnTo>
                <a:lnTo>
                  <a:pt x="193014" y="271005"/>
                </a:lnTo>
                <a:lnTo>
                  <a:pt x="289344" y="422897"/>
                </a:lnTo>
                <a:lnTo>
                  <a:pt x="363550" y="422897"/>
                </a:lnTo>
                <a:lnTo>
                  <a:pt x="267093" y="281940"/>
                </a:lnTo>
                <a:lnTo>
                  <a:pt x="296819" y="260824"/>
                </a:lnTo>
                <a:lnTo>
                  <a:pt x="320560" y="235553"/>
                </a:lnTo>
                <a:lnTo>
                  <a:pt x="336291" y="203662"/>
                </a:lnTo>
                <a:lnTo>
                  <a:pt x="341985" y="162687"/>
                </a:lnTo>
                <a:lnTo>
                  <a:pt x="338203" y="128113"/>
                </a:lnTo>
                <a:lnTo>
                  <a:pt x="327513" y="96454"/>
                </a:lnTo>
                <a:lnTo>
                  <a:pt x="310899" y="70223"/>
                </a:lnTo>
                <a:lnTo>
                  <a:pt x="289344" y="51930"/>
                </a:lnTo>
                <a:close/>
              </a:path>
              <a:path w="474980" h="474979">
                <a:moveTo>
                  <a:pt x="474840" y="51930"/>
                </a:moveTo>
                <a:lnTo>
                  <a:pt x="422897" y="51930"/>
                </a:lnTo>
                <a:lnTo>
                  <a:pt x="422897" y="422897"/>
                </a:lnTo>
                <a:lnTo>
                  <a:pt x="474840" y="422897"/>
                </a:lnTo>
                <a:lnTo>
                  <a:pt x="474840" y="51930"/>
                </a:lnTo>
                <a:close/>
              </a:path>
            </a:pathLst>
          </a:custGeom>
          <a:solidFill>
            <a:srgbClr val="DA2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Picture 6" descr="https://www.prosoftsystems.ru/uploads/public/images/logo/2018_AR_black_hor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07" y="2725567"/>
            <a:ext cx="3418144" cy="4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40219" y="4089090"/>
            <a:ext cx="2867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АРМ СОТИ АССО, АРМ АСУ ЭТО, АРМ РЗА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9670" y="2008614"/>
            <a:ext cx="373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Технологическая АСУ</a:t>
            </a:r>
            <a:endParaRPr lang="ru-RU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070586" y="2017668"/>
            <a:ext cx="5588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Электротехническая АСУ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80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216309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верхнего уровня АСУ ТП Станции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Пример мнемосхемы объек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2739899"/>
            <a:ext cx="4273805" cy="24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рафический редакто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703218"/>
            <a:ext cx="4362188" cy="2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rosoftsystems.ru/uploads/public/images/logo/2018_AR_black_hor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051822"/>
            <a:ext cx="3418144" cy="4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3551" y="5379086"/>
            <a:ext cx="11200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AlfaRegul</a:t>
            </a:r>
            <a:r>
              <a:rPr lang="ru-RU" sz="2000" dirty="0"/>
              <a:t> — это программно-аппаратное решение для автоматизации технологических процессов на базе российских разработок: программного комплекса «Альфа платформа» (разработки АО «</a:t>
            </a:r>
            <a:r>
              <a:rPr lang="ru-RU" sz="2000" dirty="0" err="1"/>
              <a:t>Атомик</a:t>
            </a:r>
            <a:r>
              <a:rPr lang="ru-RU" sz="2000" dirty="0"/>
              <a:t> Софт») и ПЛК семейства REGUL (производства ООО «</a:t>
            </a:r>
            <a:r>
              <a:rPr lang="ru-RU" sz="2000" dirty="0" err="1"/>
              <a:t>Прософт</a:t>
            </a:r>
            <a:r>
              <a:rPr lang="ru-RU" sz="2000" dirty="0"/>
              <a:t>-Системы»)</a:t>
            </a:r>
          </a:p>
        </p:txBody>
      </p:sp>
    </p:spTree>
    <p:extLst>
      <p:ext uri="{BB962C8B-B14F-4D97-AF65-F5344CB8AC3E}">
        <p14:creationId xmlns:p14="http://schemas.microsoft.com/office/powerpoint/2010/main" val="7291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6" y="374650"/>
            <a:ext cx="10725431" cy="64008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7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375650" cy="627736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 smtClean="0">
                <a:latin typeface="Segoe UI Semilight"/>
                <a:cs typeface="Segoe UI Semilight"/>
              </a:rPr>
              <a:t>ОБОРУДОВАНИЕ</a:t>
            </a:r>
            <a:r>
              <a:rPr lang="ru-RU" sz="1800" dirty="0">
                <a:latin typeface="Segoe UI Semilight"/>
                <a:cs typeface="Segoe UI Semilight"/>
              </a:rPr>
              <a:t/>
            </a:r>
            <a:br>
              <a:rPr lang="ru-RU" sz="1800" dirty="0">
                <a:latin typeface="Segoe UI Semilight"/>
                <a:cs typeface="Segoe UI Semilight"/>
              </a:rPr>
            </a:br>
            <a:r>
              <a:rPr sz="2000" spc="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sz="20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РАСПРЕДЕЛЕННЫХ </a:t>
            </a:r>
            <a:r>
              <a:rPr sz="2000" spc="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 </a:t>
            </a:r>
            <a:r>
              <a:rPr sz="20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 ПОВЫШЕННОЙ  </a:t>
            </a:r>
            <a:r>
              <a:rPr sz="2000" spc="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</a:t>
            </a:r>
            <a:endParaRPr sz="1600" spc="4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26034" y="5937250"/>
            <a:ext cx="154731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pc="-5" dirty="0">
                <a:solidFill>
                  <a:srgbClr val="231F20"/>
                </a:solidFill>
                <a:latin typeface="Segoe UI"/>
                <a:cs typeface="Segoe UI"/>
              </a:rPr>
              <a:t>R600</a:t>
            </a:r>
            <a:endParaRPr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07350" y="5937250"/>
            <a:ext cx="126107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pc="-5" dirty="0">
                <a:solidFill>
                  <a:srgbClr val="231F20"/>
                </a:solidFill>
                <a:latin typeface="Segoe UI"/>
                <a:cs typeface="Segoe UI"/>
              </a:rPr>
              <a:t>R500</a:t>
            </a:r>
            <a:endParaRPr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8150" y="2318465"/>
            <a:ext cx="5791200" cy="90088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032510">
              <a:lnSpc>
                <a:spcPct val="100000"/>
              </a:lnSpc>
              <a:spcBef>
                <a:spcPts val="665"/>
              </a:spcBef>
            </a:pPr>
            <a:r>
              <a:rPr lang="ru-RU" sz="1600" b="1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6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           </a:t>
            </a:r>
            <a:r>
              <a:rPr sz="16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sz="1600" b="1" dirty="0">
                <a:solidFill>
                  <a:srgbClr val="231F20"/>
                </a:solidFill>
                <a:latin typeface="Segoe UI"/>
                <a:cs typeface="Segoe UI"/>
              </a:rPr>
              <a:t>REGUL R600 /</a:t>
            </a:r>
            <a:r>
              <a:rPr sz="1600" b="1" spc="-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231F20"/>
                </a:solidFill>
                <a:latin typeface="Segoe UI"/>
                <a:cs typeface="Segoe UI"/>
              </a:rPr>
              <a:t>R500</a:t>
            </a:r>
            <a:endParaRPr sz="1600" dirty="0">
              <a:latin typeface="Segoe UI"/>
              <a:cs typeface="Segoe UI"/>
            </a:endParaRPr>
          </a:p>
          <a:p>
            <a:pPr marL="12065" marR="5080" algn="ctr">
              <a:lnSpc>
                <a:spcPct val="100000"/>
              </a:lnSpc>
              <a:spcBef>
                <a:spcPts val="565"/>
              </a:spcBef>
            </a:pP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Высокопроизводительные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решения для создания</a:t>
            </a:r>
            <a:r>
              <a:rPr sz="1600" spc="-6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АСУ 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ТП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сложных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технологических</a:t>
            </a:r>
            <a:r>
              <a:rPr sz="16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объектов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92444" y="3639590"/>
            <a:ext cx="3238306" cy="1600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3350" y="3575050"/>
            <a:ext cx="3650230" cy="1665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492115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2000" spc="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Контроллеры </a:t>
            </a:r>
            <a:r>
              <a:rPr sz="2000" spc="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</a:t>
            </a:r>
            <a:r>
              <a:rPr sz="2000" spc="23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</a:t>
            </a:r>
            <a:r>
              <a:rPr lang="ru-RU" sz="2000" spc="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Регул</a:t>
            </a:r>
            <a:endParaRPr sz="2000" spc="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97014" y="6318250"/>
            <a:ext cx="113386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4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R400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3548" y="6204116"/>
            <a:ext cx="113386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4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R200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50" y="2355850"/>
            <a:ext cx="5714999" cy="142410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74115">
              <a:lnSpc>
                <a:spcPct val="100000"/>
              </a:lnSpc>
              <a:spcBef>
                <a:spcPts val="665"/>
              </a:spcBef>
            </a:pPr>
            <a:r>
              <a:rPr lang="ru-RU" sz="1600" b="1" spc="-5" dirty="0" smtClean="0">
                <a:solidFill>
                  <a:srgbClr val="231F20"/>
                </a:solidFill>
                <a:latin typeface="Segoe UI"/>
                <a:cs typeface="Segoe UI"/>
              </a:rPr>
              <a:t>       </a:t>
            </a:r>
            <a:r>
              <a:rPr b="1" spc="-5" dirty="0" smtClean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b="1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b="1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231F20"/>
                </a:solidFill>
                <a:latin typeface="Segoe UI"/>
                <a:cs typeface="Segoe UI"/>
              </a:rPr>
              <a:t>R400</a:t>
            </a:r>
            <a:endParaRPr dirty="0">
              <a:latin typeface="Segoe UI"/>
              <a:cs typeface="Segoe UI"/>
            </a:endParaRPr>
          </a:p>
          <a:p>
            <a:pPr marL="362585" marR="355600" algn="ctr">
              <a:lnSpc>
                <a:spcPct val="100000"/>
              </a:lnSpc>
              <a:spcBef>
                <a:spcPts val="565"/>
              </a:spcBef>
            </a:pP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Комбинация человеко-машинного  интерфейса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центрального</a:t>
            </a:r>
            <a:r>
              <a:rPr sz="1600" spc="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процессора.</a:t>
            </a:r>
            <a:endParaRPr sz="1600" dirty="0">
              <a:latin typeface="Segoe UI"/>
              <a:cs typeface="Segoe UI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Может работать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со всеми </a:t>
            </a:r>
            <a:r>
              <a:rPr sz="1600" spc="-15" dirty="0">
                <a:solidFill>
                  <a:srgbClr val="231F20"/>
                </a:solidFill>
                <a:latin typeface="Segoe UI"/>
                <a:cs typeface="Segoe UI"/>
              </a:rPr>
              <a:t>модулями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ввода/вывода  контроллеров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серии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RX00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30350" y="4109505"/>
            <a:ext cx="2895600" cy="182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31180" y="4112801"/>
            <a:ext cx="3810000" cy="1827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31180" y="2355850"/>
            <a:ext cx="4652770" cy="117788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090930">
              <a:lnSpc>
                <a:spcPct val="100000"/>
              </a:lnSpc>
              <a:spcBef>
                <a:spcPts val="665"/>
              </a:spcBef>
            </a:pPr>
            <a:r>
              <a:rPr b="1" spc="-5" dirty="0">
                <a:solidFill>
                  <a:srgbClr val="231F20"/>
                </a:solidFill>
                <a:latin typeface="Segoe UI"/>
                <a:cs typeface="Segoe UI"/>
              </a:rPr>
              <a:t>ПЛК </a:t>
            </a:r>
            <a:r>
              <a:rPr b="1" dirty="0">
                <a:solidFill>
                  <a:srgbClr val="231F20"/>
                </a:solidFill>
                <a:latin typeface="Segoe UI"/>
                <a:cs typeface="Segoe UI"/>
              </a:rPr>
              <a:t>REGUL</a:t>
            </a:r>
            <a:r>
              <a:rPr b="1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b="1" dirty="0">
                <a:solidFill>
                  <a:srgbClr val="231F20"/>
                </a:solidFill>
                <a:latin typeface="Segoe UI"/>
                <a:cs typeface="Segoe UI"/>
              </a:rPr>
              <a:t>R200</a:t>
            </a:r>
            <a:endParaRPr dirty="0">
              <a:latin typeface="Segoe UI"/>
              <a:cs typeface="Segoe U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565"/>
              </a:spcBef>
            </a:pP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Может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использоваться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качестве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удаленных 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станций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ввода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/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вывода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в составе</a:t>
            </a:r>
            <a:r>
              <a:rPr sz="16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контроллеров  REGUL R600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/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R500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/</a:t>
            </a:r>
            <a:r>
              <a:rPr sz="1600" spc="-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R400</a:t>
            </a:r>
            <a:endParaRPr sz="1600" dirty="0">
              <a:latin typeface="Segoe UI"/>
              <a:cs typeface="Segoe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20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ВУ АСУ ТП Подстанции и АСУ ЭТО Станции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537586"/>
            <a:ext cx="2831850" cy="1903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Программный </a:t>
            </a:r>
            <a:r>
              <a:rPr sz="1600" spc="-10" dirty="0">
                <a:solidFill>
                  <a:srgbClr val="231F20"/>
                </a:solidFill>
                <a:latin typeface="Segoe UI"/>
                <a:cs typeface="Segoe UI"/>
              </a:rPr>
              <a:t>комплекс Redkit  используется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для </a:t>
            </a:r>
            <a:r>
              <a:rPr sz="1600" dirty="0" err="1">
                <a:solidFill>
                  <a:srgbClr val="231F20"/>
                </a:solidFill>
                <a:latin typeface="Segoe UI"/>
                <a:cs typeface="Segoe UI"/>
              </a:rPr>
              <a:t>создания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информационно-управляющих</a:t>
            </a:r>
            <a:r>
              <a:rPr sz="16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систем  автоматизации на объектах  энергетики </a:t>
            </a:r>
            <a:r>
              <a:rPr sz="16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600" spc="-2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Segoe UI"/>
                <a:cs typeface="Segoe UI"/>
              </a:rPr>
              <a:t>промышленности</a:t>
            </a:r>
            <a:endParaRPr sz="16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73950" y="2675290"/>
            <a:ext cx="4101048" cy="26963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95449" y="2675290"/>
            <a:ext cx="3879638" cy="2696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13360" y="3046604"/>
            <a:ext cx="237490" cy="255904"/>
          </a:xfrm>
          <a:custGeom>
            <a:avLst/>
            <a:gdLst/>
            <a:ahLst/>
            <a:cxnLst/>
            <a:rect l="l" t="t" r="r" b="b"/>
            <a:pathLst>
              <a:path w="237489" h="255904">
                <a:moveTo>
                  <a:pt x="136486" y="0"/>
                </a:moveTo>
                <a:lnTo>
                  <a:pt x="0" y="0"/>
                </a:lnTo>
                <a:lnTo>
                  <a:pt x="0" y="255574"/>
                </a:lnTo>
                <a:lnTo>
                  <a:pt x="136486" y="255574"/>
                </a:lnTo>
                <a:lnTo>
                  <a:pt x="175762" y="249313"/>
                </a:lnTo>
                <a:lnTo>
                  <a:pt x="207872" y="230420"/>
                </a:lnTo>
                <a:lnTo>
                  <a:pt x="225321" y="204901"/>
                </a:lnTo>
                <a:lnTo>
                  <a:pt x="59410" y="204901"/>
                </a:lnTo>
                <a:lnTo>
                  <a:pt x="59410" y="49707"/>
                </a:lnTo>
                <a:lnTo>
                  <a:pt x="225375" y="49707"/>
                </a:lnTo>
                <a:lnTo>
                  <a:pt x="207872" y="24404"/>
                </a:lnTo>
                <a:lnTo>
                  <a:pt x="175762" y="6010"/>
                </a:lnTo>
                <a:lnTo>
                  <a:pt x="136486" y="0"/>
                </a:lnTo>
                <a:close/>
              </a:path>
              <a:path w="237489" h="255904">
                <a:moveTo>
                  <a:pt x="225375" y="49707"/>
                </a:moveTo>
                <a:lnTo>
                  <a:pt x="134581" y="49707"/>
                </a:lnTo>
                <a:lnTo>
                  <a:pt x="151402" y="53246"/>
                </a:lnTo>
                <a:lnTo>
                  <a:pt x="165139" y="64088"/>
                </a:lnTo>
                <a:lnTo>
                  <a:pt x="174402" y="82577"/>
                </a:lnTo>
                <a:lnTo>
                  <a:pt x="177799" y="109054"/>
                </a:lnTo>
                <a:lnTo>
                  <a:pt x="177799" y="142582"/>
                </a:lnTo>
                <a:lnTo>
                  <a:pt x="174402" y="170483"/>
                </a:lnTo>
                <a:lnTo>
                  <a:pt x="165139" y="189887"/>
                </a:lnTo>
                <a:lnTo>
                  <a:pt x="151402" y="201218"/>
                </a:lnTo>
                <a:lnTo>
                  <a:pt x="134581" y="204901"/>
                </a:lnTo>
                <a:lnTo>
                  <a:pt x="225321" y="204901"/>
                </a:lnTo>
                <a:lnTo>
                  <a:pt x="229539" y="198733"/>
                </a:lnTo>
                <a:lnTo>
                  <a:pt x="237489" y="154089"/>
                </a:lnTo>
                <a:lnTo>
                  <a:pt x="237489" y="100520"/>
                </a:lnTo>
                <a:lnTo>
                  <a:pt x="229539" y="55726"/>
                </a:lnTo>
                <a:lnTo>
                  <a:pt x="225375" y="497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06590" y="3096548"/>
            <a:ext cx="0" cy="205740"/>
          </a:xfrm>
          <a:custGeom>
            <a:avLst/>
            <a:gdLst/>
            <a:ahLst/>
            <a:cxnLst/>
            <a:rect l="l" t="t" r="r" b="b"/>
            <a:pathLst>
              <a:path h="205739">
                <a:moveTo>
                  <a:pt x="0" y="0"/>
                </a:moveTo>
                <a:lnTo>
                  <a:pt x="0" y="205625"/>
                </a:lnTo>
              </a:path>
            </a:pathLst>
          </a:custGeom>
          <a:ln w="57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03167" y="3070938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6832" y="0"/>
                </a:lnTo>
              </a:path>
            </a:pathLst>
          </a:custGeom>
          <a:ln w="512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21947" y="3045574"/>
            <a:ext cx="0" cy="257175"/>
          </a:xfrm>
          <a:custGeom>
            <a:avLst/>
            <a:gdLst/>
            <a:ahLst/>
            <a:cxnLst/>
            <a:rect l="l" t="t" r="r" b="b"/>
            <a:pathLst>
              <a:path h="257175">
                <a:moveTo>
                  <a:pt x="0" y="0"/>
                </a:moveTo>
                <a:lnTo>
                  <a:pt x="0" y="256603"/>
                </a:lnTo>
              </a:path>
            </a:pathLst>
          </a:custGeom>
          <a:ln w="57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2697" y="3045567"/>
            <a:ext cx="263525" cy="257175"/>
          </a:xfrm>
          <a:custGeom>
            <a:avLst/>
            <a:gdLst/>
            <a:ahLst/>
            <a:cxnLst/>
            <a:rect l="l" t="t" r="r" b="b"/>
            <a:pathLst>
              <a:path w="263525" h="257175">
                <a:moveTo>
                  <a:pt x="57543" y="0"/>
                </a:moveTo>
                <a:lnTo>
                  <a:pt x="0" y="0"/>
                </a:lnTo>
                <a:lnTo>
                  <a:pt x="0" y="256603"/>
                </a:lnTo>
                <a:lnTo>
                  <a:pt x="57543" y="256603"/>
                </a:lnTo>
                <a:lnTo>
                  <a:pt x="57543" y="147294"/>
                </a:lnTo>
                <a:lnTo>
                  <a:pt x="174657" y="147294"/>
                </a:lnTo>
                <a:lnTo>
                  <a:pt x="152399" y="119913"/>
                </a:lnTo>
                <a:lnTo>
                  <a:pt x="170356" y="98463"/>
                </a:lnTo>
                <a:lnTo>
                  <a:pt x="57543" y="98463"/>
                </a:lnTo>
                <a:lnTo>
                  <a:pt x="57543" y="0"/>
                </a:lnTo>
                <a:close/>
              </a:path>
              <a:path w="263525" h="257175">
                <a:moveTo>
                  <a:pt x="174657" y="147294"/>
                </a:moveTo>
                <a:lnTo>
                  <a:pt x="110426" y="147294"/>
                </a:lnTo>
                <a:lnTo>
                  <a:pt x="196621" y="256603"/>
                </a:lnTo>
                <a:lnTo>
                  <a:pt x="263512" y="256603"/>
                </a:lnTo>
                <a:lnTo>
                  <a:pt x="174657" y="147294"/>
                </a:lnTo>
                <a:close/>
              </a:path>
              <a:path w="263525" h="257175">
                <a:moveTo>
                  <a:pt x="252780" y="0"/>
                </a:moveTo>
                <a:lnTo>
                  <a:pt x="185889" y="0"/>
                </a:lnTo>
                <a:lnTo>
                  <a:pt x="106184" y="98463"/>
                </a:lnTo>
                <a:lnTo>
                  <a:pt x="170356" y="98463"/>
                </a:lnTo>
                <a:lnTo>
                  <a:pt x="25278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76189" y="3277021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89966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6189" y="3198281"/>
            <a:ext cx="57785" cy="53340"/>
          </a:xfrm>
          <a:custGeom>
            <a:avLst/>
            <a:gdLst/>
            <a:ahLst/>
            <a:cxnLst/>
            <a:rect l="l" t="t" r="r" b="b"/>
            <a:pathLst>
              <a:path w="57784" h="53339">
                <a:moveTo>
                  <a:pt x="0" y="53340"/>
                </a:moveTo>
                <a:lnTo>
                  <a:pt x="57543" y="53340"/>
                </a:lnTo>
                <a:lnTo>
                  <a:pt x="57543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6189" y="3174151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0" y="0"/>
                </a:moveTo>
                <a:lnTo>
                  <a:pt x="172999" y="0"/>
                </a:lnTo>
              </a:path>
            </a:pathLst>
          </a:custGeom>
          <a:ln w="482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76189" y="3096681"/>
            <a:ext cx="57785" cy="53340"/>
          </a:xfrm>
          <a:custGeom>
            <a:avLst/>
            <a:gdLst/>
            <a:ahLst/>
            <a:cxnLst/>
            <a:rect l="l" t="t" r="r" b="b"/>
            <a:pathLst>
              <a:path w="57784" h="53339">
                <a:moveTo>
                  <a:pt x="0" y="53339"/>
                </a:moveTo>
                <a:lnTo>
                  <a:pt x="57543" y="53339"/>
                </a:lnTo>
                <a:lnTo>
                  <a:pt x="57543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76189" y="3071281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915" y="0"/>
                </a:lnTo>
              </a:path>
            </a:pathLst>
          </a:custGeom>
          <a:ln w="508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01765" y="3045386"/>
            <a:ext cx="238125" cy="257175"/>
          </a:xfrm>
          <a:custGeom>
            <a:avLst/>
            <a:gdLst/>
            <a:ahLst/>
            <a:cxnLst/>
            <a:rect l="l" t="t" r="r" b="b"/>
            <a:pathLst>
              <a:path w="238125" h="257175">
                <a:moveTo>
                  <a:pt x="102387" y="0"/>
                </a:moveTo>
                <a:lnTo>
                  <a:pt x="0" y="177"/>
                </a:lnTo>
                <a:lnTo>
                  <a:pt x="0" y="256781"/>
                </a:lnTo>
                <a:lnTo>
                  <a:pt x="57632" y="256781"/>
                </a:lnTo>
                <a:lnTo>
                  <a:pt x="57632" y="181521"/>
                </a:lnTo>
                <a:lnTo>
                  <a:pt x="180519" y="181521"/>
                </a:lnTo>
                <a:lnTo>
                  <a:pt x="173824" y="172720"/>
                </a:lnTo>
                <a:lnTo>
                  <a:pt x="176806" y="172720"/>
                </a:lnTo>
                <a:lnTo>
                  <a:pt x="192036" y="162712"/>
                </a:lnTo>
                <a:lnTo>
                  <a:pt x="198894" y="157708"/>
                </a:lnTo>
                <a:lnTo>
                  <a:pt x="203708" y="153352"/>
                </a:lnTo>
                <a:lnTo>
                  <a:pt x="207987" y="148526"/>
                </a:lnTo>
                <a:lnTo>
                  <a:pt x="216197" y="134645"/>
                </a:lnTo>
                <a:lnTo>
                  <a:pt x="57632" y="134645"/>
                </a:lnTo>
                <a:lnTo>
                  <a:pt x="57632" y="51181"/>
                </a:lnTo>
                <a:lnTo>
                  <a:pt x="221755" y="51181"/>
                </a:lnTo>
                <a:lnTo>
                  <a:pt x="208826" y="29108"/>
                </a:lnTo>
                <a:lnTo>
                  <a:pt x="185808" y="11499"/>
                </a:lnTo>
                <a:lnTo>
                  <a:pt x="159435" y="2928"/>
                </a:lnTo>
                <a:lnTo>
                  <a:pt x="131148" y="170"/>
                </a:lnTo>
                <a:lnTo>
                  <a:pt x="102387" y="0"/>
                </a:lnTo>
                <a:close/>
              </a:path>
              <a:path w="238125" h="257175">
                <a:moveTo>
                  <a:pt x="180519" y="181521"/>
                </a:moveTo>
                <a:lnTo>
                  <a:pt x="118973" y="181521"/>
                </a:lnTo>
                <a:lnTo>
                  <a:pt x="170878" y="256781"/>
                </a:lnTo>
                <a:lnTo>
                  <a:pt x="237769" y="256781"/>
                </a:lnTo>
                <a:lnTo>
                  <a:pt x="180519" y="181521"/>
                </a:lnTo>
                <a:close/>
              </a:path>
              <a:path w="238125" h="257175">
                <a:moveTo>
                  <a:pt x="174818" y="174026"/>
                </a:moveTo>
                <a:close/>
              </a:path>
              <a:path w="238125" h="257175">
                <a:moveTo>
                  <a:pt x="176806" y="172720"/>
                </a:moveTo>
                <a:lnTo>
                  <a:pt x="173824" y="172720"/>
                </a:lnTo>
                <a:lnTo>
                  <a:pt x="174818" y="174026"/>
                </a:lnTo>
                <a:lnTo>
                  <a:pt x="176806" y="172720"/>
                </a:lnTo>
                <a:close/>
              </a:path>
              <a:path w="238125" h="257175">
                <a:moveTo>
                  <a:pt x="221755" y="51181"/>
                </a:moveTo>
                <a:lnTo>
                  <a:pt x="57632" y="51181"/>
                </a:lnTo>
                <a:lnTo>
                  <a:pt x="111607" y="51206"/>
                </a:lnTo>
                <a:lnTo>
                  <a:pt x="132118" y="51206"/>
                </a:lnTo>
                <a:lnTo>
                  <a:pt x="140080" y="51610"/>
                </a:lnTo>
                <a:lnTo>
                  <a:pt x="172026" y="78766"/>
                </a:lnTo>
                <a:lnTo>
                  <a:pt x="172982" y="90621"/>
                </a:lnTo>
                <a:lnTo>
                  <a:pt x="171221" y="103047"/>
                </a:lnTo>
                <a:lnTo>
                  <a:pt x="138679" y="132272"/>
                </a:lnTo>
                <a:lnTo>
                  <a:pt x="124142" y="134645"/>
                </a:lnTo>
                <a:lnTo>
                  <a:pt x="216197" y="134645"/>
                </a:lnTo>
                <a:lnTo>
                  <a:pt x="224415" y="120748"/>
                </a:lnTo>
                <a:lnTo>
                  <a:pt x="230262" y="88912"/>
                </a:lnTo>
                <a:lnTo>
                  <a:pt x="225181" y="57029"/>
                </a:lnTo>
                <a:lnTo>
                  <a:pt x="221755" y="511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0004" y="2934004"/>
            <a:ext cx="474980" cy="474980"/>
          </a:xfrm>
          <a:custGeom>
            <a:avLst/>
            <a:gdLst/>
            <a:ahLst/>
            <a:cxnLst/>
            <a:rect l="l" t="t" r="r" b="b"/>
            <a:pathLst>
              <a:path w="474980" h="474979">
                <a:moveTo>
                  <a:pt x="474840" y="0"/>
                </a:moveTo>
                <a:lnTo>
                  <a:pt x="0" y="0"/>
                </a:lnTo>
                <a:lnTo>
                  <a:pt x="0" y="474840"/>
                </a:lnTo>
                <a:lnTo>
                  <a:pt x="474840" y="474840"/>
                </a:lnTo>
                <a:lnTo>
                  <a:pt x="474840" y="422897"/>
                </a:lnTo>
                <a:lnTo>
                  <a:pt x="51930" y="422897"/>
                </a:lnTo>
                <a:lnTo>
                  <a:pt x="51930" y="51930"/>
                </a:lnTo>
                <a:lnTo>
                  <a:pt x="474840" y="51930"/>
                </a:lnTo>
                <a:lnTo>
                  <a:pt x="474840" y="0"/>
                </a:lnTo>
                <a:close/>
              </a:path>
              <a:path w="474980" h="474979">
                <a:moveTo>
                  <a:pt x="289344" y="51930"/>
                </a:moveTo>
                <a:lnTo>
                  <a:pt x="163093" y="51930"/>
                </a:lnTo>
                <a:lnTo>
                  <a:pt x="210539" y="60945"/>
                </a:lnTo>
                <a:lnTo>
                  <a:pt x="248180" y="85243"/>
                </a:lnTo>
                <a:lnTo>
                  <a:pt x="272985" y="120708"/>
                </a:lnTo>
                <a:lnTo>
                  <a:pt x="281927" y="163220"/>
                </a:lnTo>
                <a:lnTo>
                  <a:pt x="276006" y="197537"/>
                </a:lnTo>
                <a:lnTo>
                  <a:pt x="260253" y="222961"/>
                </a:lnTo>
                <a:lnTo>
                  <a:pt x="237677" y="242612"/>
                </a:lnTo>
                <a:lnTo>
                  <a:pt x="211289" y="259613"/>
                </a:lnTo>
                <a:lnTo>
                  <a:pt x="193014" y="271005"/>
                </a:lnTo>
                <a:lnTo>
                  <a:pt x="289344" y="422897"/>
                </a:lnTo>
                <a:lnTo>
                  <a:pt x="363550" y="422897"/>
                </a:lnTo>
                <a:lnTo>
                  <a:pt x="267093" y="281940"/>
                </a:lnTo>
                <a:lnTo>
                  <a:pt x="296819" y="260824"/>
                </a:lnTo>
                <a:lnTo>
                  <a:pt x="320560" y="235553"/>
                </a:lnTo>
                <a:lnTo>
                  <a:pt x="336291" y="203662"/>
                </a:lnTo>
                <a:lnTo>
                  <a:pt x="341985" y="162687"/>
                </a:lnTo>
                <a:lnTo>
                  <a:pt x="338203" y="128113"/>
                </a:lnTo>
                <a:lnTo>
                  <a:pt x="327513" y="96454"/>
                </a:lnTo>
                <a:lnTo>
                  <a:pt x="310899" y="70223"/>
                </a:lnTo>
                <a:lnTo>
                  <a:pt x="289344" y="51930"/>
                </a:lnTo>
                <a:close/>
              </a:path>
              <a:path w="474980" h="474979">
                <a:moveTo>
                  <a:pt x="474840" y="51930"/>
                </a:moveTo>
                <a:lnTo>
                  <a:pt x="422897" y="51930"/>
                </a:lnTo>
                <a:lnTo>
                  <a:pt x="422897" y="422897"/>
                </a:lnTo>
                <a:lnTo>
                  <a:pt x="474840" y="422897"/>
                </a:lnTo>
                <a:lnTo>
                  <a:pt x="474840" y="51930"/>
                </a:lnTo>
                <a:close/>
              </a:path>
            </a:pathLst>
          </a:custGeom>
          <a:solidFill>
            <a:srgbClr val="DA20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7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5" dirty="0"/>
              <a:t>АВТОМАТИЗАЦИЯ </a:t>
            </a:r>
            <a:r>
              <a:rPr spc="-5" dirty="0"/>
              <a:t>ПОДСТАНЦИЙ </a:t>
            </a:r>
            <a:r>
              <a:rPr dirty="0"/>
              <a:t>И</a:t>
            </a:r>
            <a:r>
              <a:rPr spc="370" dirty="0"/>
              <a:t> </a:t>
            </a:r>
            <a:r>
              <a:rPr spc="20" dirty="0"/>
              <a:t>ЭНЕРГООБЪЕКТОВ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0004" y="2137962"/>
            <a:ext cx="3746250" cy="1840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2545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ПТК ARIS MD (для создания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ТП/</a:t>
            </a:r>
            <a:r>
              <a:rPr sz="1400" spc="-8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СППИ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750-110 кВ, СМИД трансформаторного 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оборудования)</a:t>
            </a:r>
            <a:endParaRPr sz="1400" dirty="0">
              <a:latin typeface="Segoe UI"/>
              <a:cs typeface="Segoe UI"/>
            </a:endParaRPr>
          </a:p>
          <a:p>
            <a:pPr marL="241300" marR="5080" indent="-228600" algn="just">
              <a:lnSpc>
                <a:spcPct val="111100"/>
              </a:lnSpc>
              <a:spcBef>
                <a:spcPts val="565"/>
              </a:spcBef>
              <a:buChar char="•"/>
              <a:tabLst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ПТК ARIS MC (для создания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АСУ</a:t>
            </a:r>
            <a:r>
              <a:rPr sz="1400" spc="-8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ТП/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СППИ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110-6кВ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/САВС /ОПРЧ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ВИЭ)</a:t>
            </a:r>
            <a:endParaRPr sz="1400" dirty="0">
              <a:latin typeface="Segoe UI"/>
              <a:cs typeface="Segoe UI"/>
            </a:endParaRPr>
          </a:p>
          <a:p>
            <a:pPr marL="241300" marR="160655" indent="-228600">
              <a:lnSpc>
                <a:spcPct val="1111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ПТК ARIS MТ (для создания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</a:t>
            </a:r>
            <a:r>
              <a:rPr sz="1400" spc="-8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СППИ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ПС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110-6кВ)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4417" y="2135862"/>
            <a:ext cx="3755333" cy="1842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98780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Контроллеры присоединения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АУВ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 smtClean="0">
                <a:solidFill>
                  <a:srgbClr val="231F20"/>
                </a:solidFill>
                <a:latin typeface="Segoe UI"/>
                <a:cs typeface="Segoe UI"/>
              </a:rPr>
              <a:t>ARIS-421</a:t>
            </a:r>
            <a:r>
              <a:rPr lang="ru-RU" sz="1400" dirty="0" smtClean="0">
                <a:solidFill>
                  <a:srgbClr val="231F20"/>
                </a:solidFill>
                <a:latin typeface="Segoe UI"/>
                <a:cs typeface="Segoe UI"/>
              </a:rPr>
              <a:t>4</a:t>
            </a:r>
            <a:endParaRPr sz="14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111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Цифровой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мультифункциональный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электрический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счетчик</a:t>
            </a:r>
            <a:endParaRPr sz="1400" dirty="0">
              <a:latin typeface="Segoe UI"/>
              <a:cs typeface="Segoe UI"/>
            </a:endParaRPr>
          </a:p>
          <a:p>
            <a:pPr marL="241300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ARIS ЕМ/ ЕМ43/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ЕМ45</a:t>
            </a:r>
            <a:endParaRPr sz="1400" dirty="0">
              <a:latin typeface="Segoe UI"/>
              <a:cs typeface="Segoe UI"/>
            </a:endParaRPr>
          </a:p>
          <a:p>
            <a:pPr marL="241300" marR="83820" indent="-228600">
              <a:lnSpc>
                <a:spcPct val="1111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Коммуникационные контроллеры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ARIS-4810/4820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77913" y="2135862"/>
            <a:ext cx="3369945" cy="1505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80059" indent="-228600">
              <a:lnSpc>
                <a:spcPct val="1111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Многофункциональные контроллеры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ARIS-2803/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2805/ 2808/ 2814</a:t>
            </a:r>
            <a:r>
              <a:rPr sz="1400" spc="-4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2808Е</a:t>
            </a:r>
            <a:endParaRPr sz="1400" dirty="0">
              <a:latin typeface="Segoe UI"/>
              <a:cs typeface="Segoe UI"/>
            </a:endParaRPr>
          </a:p>
          <a:p>
            <a:pPr marL="241300" marR="5080" indent="-228600">
              <a:lnSpc>
                <a:spcPct val="1111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Многофункциональный терминал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релейной  защиты 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автоматики 6-35 кВ</a:t>
            </a: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ARIS-23xx.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7350" y="4177534"/>
            <a:ext cx="1880654" cy="1408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0950" y="4177535"/>
            <a:ext cx="2093048" cy="13845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6550" y="4177534"/>
            <a:ext cx="1164649" cy="1235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00802" y="4177534"/>
            <a:ext cx="1143345" cy="12411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45551" y="4260850"/>
            <a:ext cx="2764446" cy="1304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5299" y="5592764"/>
            <a:ext cx="21799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ARIS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2208/ </a:t>
            </a: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ARIS</a:t>
            </a:r>
            <a:r>
              <a:rPr sz="1200" spc="-8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4208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77242" y="5592764"/>
            <a:ext cx="10271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ARIS</a:t>
            </a:r>
            <a:r>
              <a:rPr sz="1200" spc="-6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Segoe UI"/>
                <a:cs typeface="Segoe UI"/>
              </a:rPr>
              <a:t>4214</a:t>
            </a:r>
            <a:endParaRPr sz="1200" dirty="0"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0402" y="5572128"/>
            <a:ext cx="1040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ARIS</a:t>
            </a:r>
            <a:r>
              <a:rPr sz="1200" spc="-7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2803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61741" y="5586043"/>
            <a:ext cx="1040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ARIS</a:t>
            </a:r>
            <a:r>
              <a:rPr sz="1200" spc="-7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Segoe UI"/>
                <a:cs typeface="Segoe UI"/>
              </a:rPr>
              <a:t>2805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39231" y="5592764"/>
            <a:ext cx="102386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231F20"/>
                </a:solidFill>
                <a:latin typeface="Segoe UI"/>
                <a:cs typeface="Segoe UI"/>
              </a:rPr>
              <a:t>ARIS</a:t>
            </a:r>
            <a:r>
              <a:rPr sz="1200" spc="-6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Segoe UI"/>
                <a:cs typeface="Segoe UI"/>
              </a:rPr>
              <a:t>2814</a:t>
            </a:r>
            <a:endParaRPr sz="12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603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0" y="1752611"/>
            <a:ext cx="8591020" cy="48825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680450" cy="97398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 ТП/ССПИ ПС 750/500/220/110КВ НА БАЗЕ ПТК ARIS MD С ШИНОЙ ПРОЦЕССА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7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902" y="1752611"/>
            <a:ext cx="8005763" cy="502106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604250" cy="93551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r>
              <a:rPr sz="20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 ТП/ССПИ ПС 750/500/220/110КВ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ПТК ARIS MD БЕЗ ШИНЫ ПРОЦЕССА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5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17017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40" dirty="0"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-45" dirty="0"/>
              <a:t>НАПРАВЛЕНИЯ</a:t>
            </a:r>
            <a:r>
              <a:rPr spc="-60" dirty="0"/>
              <a:t> </a:t>
            </a:r>
            <a:r>
              <a:rPr spc="-30" dirty="0"/>
              <a:t>ДЕЯТЕЛЬНОСТИ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583739"/>
              </p:ext>
            </p:extLst>
          </p:nvPr>
        </p:nvGraphicFramePr>
        <p:xfrm>
          <a:off x="375199" y="1874956"/>
          <a:ext cx="7772400" cy="4190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6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8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3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281305">
                        <a:lnSpc>
                          <a:spcPct val="100000"/>
                        </a:lnSpc>
                      </a:pPr>
                      <a:endParaRPr lang="ru-RU" sz="1600" b="1" spc="20" dirty="0" smtClean="0">
                        <a:solidFill>
                          <a:srgbClr val="FFFFFF"/>
                        </a:solidFill>
                        <a:latin typeface="Segoe UI"/>
                        <a:cs typeface="Segoe UI"/>
                      </a:endParaRPr>
                    </a:p>
                    <a:p>
                      <a:pPr marL="266700" marR="281305" algn="ctr">
                        <a:lnSpc>
                          <a:spcPct val="100000"/>
                        </a:lnSpc>
                      </a:pPr>
                      <a:r>
                        <a:rPr sz="1600" b="1" spc="20" dirty="0" err="1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Разработка</a:t>
                      </a:r>
                      <a:r>
                        <a:rPr sz="1600" b="1" spc="2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 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производство  приборов, </a:t>
                      </a:r>
                      <a:endParaRPr lang="ru-RU" sz="1600" b="1" spc="20" dirty="0" smtClean="0">
                        <a:solidFill>
                          <a:srgbClr val="FFFFFF"/>
                        </a:solidFill>
                        <a:latin typeface="Segoe UI"/>
                        <a:cs typeface="Segoe UI"/>
                      </a:endParaRPr>
                    </a:p>
                    <a:p>
                      <a:pPr marL="266700" marR="281305" algn="ctr">
                        <a:lnSpc>
                          <a:spcPct val="100000"/>
                        </a:lnSpc>
                      </a:pPr>
                      <a:r>
                        <a:rPr sz="1600" b="1" spc="5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ПО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</a:t>
                      </a:r>
                      <a:r>
                        <a:rPr sz="1600" b="1" spc="1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600" b="1" spc="2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систем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3810" marB="0">
                    <a:solidFill>
                      <a:srgbClr val="005695"/>
                    </a:solidFill>
                  </a:tcPr>
                </a:tc>
                <a:tc>
                  <a:txBody>
                    <a:bodyPr/>
                    <a:lstStyle/>
                    <a:p>
                      <a:pPr marL="253365" algn="l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ru-RU" sz="1600" b="1" spc="2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     </a:t>
                      </a:r>
                    </a:p>
                    <a:p>
                      <a:pPr marL="253365" algn="l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ru-RU" sz="1600" b="1" spc="2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       </a:t>
                      </a:r>
                      <a:r>
                        <a:rPr sz="1600" b="1" spc="20" dirty="0" err="1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Системная</a:t>
                      </a:r>
                      <a:r>
                        <a:rPr sz="1600" b="1" spc="5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endParaRPr lang="ru-RU" sz="1600" b="1" spc="50" dirty="0" smtClean="0">
                        <a:solidFill>
                          <a:srgbClr val="FFFFFF"/>
                        </a:solidFill>
                        <a:latin typeface="Segoe UI"/>
                        <a:cs typeface="Segoe UI"/>
                      </a:endParaRPr>
                    </a:p>
                    <a:p>
                      <a:pPr marL="253365" algn="l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ru-RU" sz="1600" b="1" spc="2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      </a:t>
                      </a:r>
                      <a:r>
                        <a:rPr sz="1600" b="1" spc="20" dirty="0" err="1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интеграция</a:t>
                      </a:r>
                      <a:endParaRPr sz="1600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095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lang="ru-RU" sz="1800" b="0" spc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7081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lang="ru-RU" sz="1600" b="1" spc="20" dirty="0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  Э</a:t>
                      </a:r>
                      <a:r>
                        <a:rPr sz="1600" b="1" spc="20" dirty="0" err="1" smtClean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нергетика</a:t>
                      </a:r>
                      <a:endParaRPr sz="1600" b="1" dirty="0">
                        <a:latin typeface="Segoe UI"/>
                        <a:cs typeface="Segoe UI"/>
                      </a:endParaRPr>
                    </a:p>
                  </a:txBody>
                  <a:tcPr marL="0" marR="0" marT="0" marB="0">
                    <a:solidFill>
                      <a:srgbClr val="053B5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123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800" spc="-15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Автоматизация</a:t>
                      </a:r>
                      <a:endParaRPr sz="1800" dirty="0">
                        <a:latin typeface="Segoe UI"/>
                        <a:cs typeface="Segoe UI"/>
                      </a:endParaRPr>
                    </a:p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240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Релейная защита </a:t>
                      </a:r>
                      <a:r>
                        <a:rPr sz="180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и </a:t>
                      </a: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противоаварийная</a:t>
                      </a:r>
                      <a:r>
                        <a:rPr sz="1800" spc="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автоматика</a:t>
                      </a:r>
                      <a:endParaRPr sz="1800" dirty="0">
                        <a:latin typeface="Segoe UI"/>
                        <a:cs typeface="Segoe UI"/>
                      </a:endParaRPr>
                    </a:p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24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800" spc="-15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Учет </a:t>
                      </a: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электроэнергии </a:t>
                      </a:r>
                      <a:r>
                        <a:rPr sz="180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и</a:t>
                      </a:r>
                      <a:r>
                        <a:rPr sz="1800" spc="2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энергоресурсов</a:t>
                      </a:r>
                      <a:endParaRPr sz="1800" dirty="0">
                        <a:latin typeface="Segoe UI"/>
                        <a:cs typeface="Segoe UI"/>
                      </a:endParaRPr>
                    </a:p>
                    <a:p>
                      <a:pPr marL="495300" indent="-228600">
                        <a:lnSpc>
                          <a:spcPct val="100000"/>
                        </a:lnSpc>
                        <a:spcBef>
                          <a:spcPts val="12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800" spc="-15" dirty="0" err="1" smtClean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Автоматизация</a:t>
                      </a:r>
                      <a:endParaRPr sz="1800" dirty="0">
                        <a:latin typeface="Segoe UI"/>
                        <a:cs typeface="Segoe UI"/>
                      </a:endParaRPr>
                    </a:p>
                    <a:p>
                      <a:pPr marL="495300" marR="2915285" indent="-228600">
                        <a:lnSpc>
                          <a:spcPts val="14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endParaRPr lang="ru-RU" sz="1800" spc="-15" dirty="0" smtClean="0">
                        <a:solidFill>
                          <a:srgbClr val="414042"/>
                        </a:solidFill>
                        <a:latin typeface="Segoe UI"/>
                        <a:cs typeface="Segoe UI"/>
                      </a:endParaRPr>
                    </a:p>
                    <a:p>
                      <a:pPr marL="495300" marR="2915285" indent="-228600">
                        <a:lnSpc>
                          <a:spcPts val="1400"/>
                        </a:lnSpc>
                        <a:spcBef>
                          <a:spcPts val="325"/>
                        </a:spcBef>
                        <a:buChar char="•"/>
                        <a:tabLst>
                          <a:tab pos="495300" algn="l"/>
                          <a:tab pos="495934" algn="l"/>
                        </a:tabLst>
                      </a:pPr>
                      <a:r>
                        <a:rPr sz="1800" spc="-15" dirty="0" err="1" smtClean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Учет</a:t>
                      </a:r>
                      <a:r>
                        <a:rPr sz="1800" spc="-15" dirty="0" smtClean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электроэнергии </a:t>
                      </a:r>
                      <a:r>
                        <a:rPr sz="180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и  </a:t>
                      </a:r>
                      <a:r>
                        <a:rPr sz="1800" spc="-10" dirty="0">
                          <a:solidFill>
                            <a:srgbClr val="414042"/>
                          </a:solidFill>
                          <a:latin typeface="Segoe UI"/>
                          <a:cs typeface="Segoe UI"/>
                        </a:rPr>
                        <a:t>энергоресурсов</a:t>
                      </a:r>
                      <a:endParaRPr sz="1800" dirty="0">
                        <a:latin typeface="Segoe UI"/>
                        <a:cs typeface="Segoe UI"/>
                      </a:endParaRPr>
                    </a:p>
                  </a:txBody>
                  <a:tcPr marL="0" marR="0" marT="156845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solidFill>
                      <a:srgbClr val="005695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6845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235950" y="1874957"/>
            <a:ext cx="3428047" cy="1569660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0" rIns="0" bIns="0" rtlCol="0">
            <a:spAutoFit/>
          </a:bodyPr>
          <a:lstStyle/>
          <a:p>
            <a:pPr marL="323850">
              <a:lnSpc>
                <a:spcPct val="100000"/>
              </a:lnSpc>
              <a:spcBef>
                <a:spcPts val="1150"/>
              </a:spcBef>
            </a:pPr>
            <a:endParaRPr lang="ru-RU" b="1" spc="25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323850">
              <a:lnSpc>
                <a:spcPct val="100000"/>
              </a:lnSpc>
              <a:spcBef>
                <a:spcPts val="1150"/>
              </a:spcBef>
            </a:pPr>
            <a:r>
              <a:rPr lang="ru-RU" b="1" spc="25" dirty="0" smtClean="0">
                <a:solidFill>
                  <a:srgbClr val="FFFFFF"/>
                </a:solidFill>
                <a:latin typeface="Segoe UI"/>
                <a:cs typeface="Segoe UI"/>
              </a:rPr>
              <a:t>      </a:t>
            </a:r>
            <a:r>
              <a:rPr b="1" spc="25" dirty="0" err="1" smtClean="0">
                <a:solidFill>
                  <a:srgbClr val="FFFFFF"/>
                </a:solidFill>
                <a:latin typeface="Segoe UI"/>
                <a:cs typeface="Segoe UI"/>
              </a:rPr>
              <a:t>Биометрические</a:t>
            </a:r>
            <a:r>
              <a:rPr b="1" spc="50" dirty="0" smtClean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endParaRPr lang="ru-RU" b="1" spc="5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323850">
              <a:lnSpc>
                <a:spcPct val="100000"/>
              </a:lnSpc>
              <a:spcBef>
                <a:spcPts val="1150"/>
              </a:spcBef>
            </a:pPr>
            <a:r>
              <a:rPr lang="ru-RU" b="1" spc="20" dirty="0" smtClean="0">
                <a:solidFill>
                  <a:srgbClr val="FFFFFF"/>
                </a:solidFill>
                <a:latin typeface="Segoe UI"/>
                <a:cs typeface="Segoe UI"/>
              </a:rPr>
              <a:t>          т</a:t>
            </a:r>
            <a:r>
              <a:rPr b="1" spc="20" dirty="0" err="1" smtClean="0">
                <a:solidFill>
                  <a:srgbClr val="FFFFFF"/>
                </a:solidFill>
                <a:latin typeface="Segoe UI"/>
                <a:cs typeface="Segoe UI"/>
              </a:rPr>
              <a:t>ехнологии</a:t>
            </a:r>
            <a:endParaRPr lang="ru-RU" b="1" spc="20" dirty="0" smtClean="0">
              <a:solidFill>
                <a:srgbClr val="FFFFFF"/>
              </a:solidFill>
              <a:latin typeface="Segoe UI"/>
              <a:cs typeface="Segoe UI"/>
            </a:endParaRPr>
          </a:p>
          <a:p>
            <a:pPr marL="323850">
              <a:lnSpc>
                <a:spcPct val="100000"/>
              </a:lnSpc>
              <a:spcBef>
                <a:spcPts val="1150"/>
              </a:spcBef>
            </a:pPr>
            <a:endParaRPr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24301" y="3550232"/>
            <a:ext cx="3339695" cy="1777410"/>
          </a:xfrm>
          <a:prstGeom prst="rect">
            <a:avLst/>
          </a:prstGeom>
          <a:solidFill>
            <a:srgbClr val="BCBEC0"/>
          </a:solidFill>
        </p:spPr>
        <p:txBody>
          <a:bodyPr vert="horz" wrap="square" lIns="0" tIns="0" rIns="0" bIns="0" rtlCol="0">
            <a:spAutoFit/>
          </a:bodyPr>
          <a:lstStyle/>
          <a:p>
            <a:pPr marL="525145" marR="371475" indent="-228600">
              <a:lnSpc>
                <a:spcPct val="100000"/>
              </a:lnSpc>
              <a:spcBef>
                <a:spcPts val="1075"/>
              </a:spcBef>
              <a:buChar char="•"/>
              <a:tabLst>
                <a:tab pos="525145" algn="l"/>
                <a:tab pos="525780" algn="l"/>
              </a:tabLst>
            </a:pPr>
            <a:r>
              <a:rPr spc="-10" dirty="0" err="1">
                <a:solidFill>
                  <a:srgbClr val="414042"/>
                </a:solidFill>
                <a:latin typeface="Segoe UI"/>
                <a:cs typeface="Segoe UI"/>
              </a:rPr>
              <a:t>Разработка</a:t>
            </a:r>
            <a:r>
              <a:rPr spc="-10" dirty="0">
                <a:solidFill>
                  <a:srgbClr val="414042"/>
                </a:solidFill>
                <a:latin typeface="Segoe UI"/>
                <a:cs typeface="Segoe UI"/>
              </a:rPr>
              <a:t> и производство систем  идентификации:</a:t>
            </a:r>
          </a:p>
          <a:p>
            <a:pPr marL="687705" lvl="1" indent="-102870">
              <a:lnSpc>
                <a:spcPct val="100000"/>
              </a:lnSpc>
              <a:spcBef>
                <a:spcPts val="285"/>
              </a:spcBef>
              <a:buChar char="-"/>
              <a:tabLst>
                <a:tab pos="688340" algn="l"/>
              </a:tabLst>
            </a:pPr>
            <a:r>
              <a:rPr spc="-10" dirty="0">
                <a:solidFill>
                  <a:srgbClr val="414042"/>
                </a:solidFill>
                <a:latin typeface="Segoe UI"/>
                <a:cs typeface="Segoe UI"/>
              </a:rPr>
              <a:t>по отпечаткам пальцев</a:t>
            </a:r>
          </a:p>
          <a:p>
            <a:pPr marL="687705" lvl="1" indent="-102870">
              <a:lnSpc>
                <a:spcPct val="100000"/>
              </a:lnSpc>
              <a:spcBef>
                <a:spcPts val="285"/>
              </a:spcBef>
              <a:buChar char="-"/>
              <a:tabLst>
                <a:tab pos="688340" algn="l"/>
              </a:tabLst>
            </a:pPr>
            <a:r>
              <a:rPr spc="-10" dirty="0">
                <a:solidFill>
                  <a:srgbClr val="414042"/>
                </a:solidFill>
                <a:latin typeface="Segoe UI"/>
                <a:cs typeface="Segoe UI"/>
              </a:rPr>
              <a:t>по венам ладони</a:t>
            </a:r>
          </a:p>
          <a:p>
            <a:pPr marL="525145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525145" algn="l"/>
                <a:tab pos="525780" algn="l"/>
              </a:tabLst>
            </a:pPr>
            <a:r>
              <a:rPr spc="-10" dirty="0" err="1">
                <a:solidFill>
                  <a:srgbClr val="414042"/>
                </a:solidFill>
                <a:latin typeface="Segoe UI"/>
                <a:cs typeface="Segoe UI"/>
              </a:rPr>
              <a:t>Разработка</a:t>
            </a:r>
            <a:r>
              <a:rPr spc="-10" dirty="0">
                <a:solidFill>
                  <a:srgbClr val="414042"/>
                </a:solidFill>
                <a:latin typeface="Segoe UI"/>
                <a:cs typeface="Segoe UI"/>
              </a:rPr>
              <a:t> ПО</a:t>
            </a:r>
            <a:endParaRPr lang="ru-RU" spc="-10" dirty="0">
              <a:solidFill>
                <a:srgbClr val="414042"/>
              </a:solidFill>
              <a:latin typeface="Segoe UI"/>
              <a:cs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199" y="5175250"/>
            <a:ext cx="2374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815" marR="586105">
              <a:lnSpc>
                <a:spcPct val="100000"/>
              </a:lnSpc>
            </a:pPr>
            <a:r>
              <a:rPr lang="ru-RU" sz="1400" b="1" spc="15" dirty="0" smtClean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lang="ru-RU" sz="1400" b="1" spc="30" dirty="0" smtClean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lang="ru-RU" sz="1400" b="1" spc="15" dirty="0" smtClean="0">
                <a:solidFill>
                  <a:srgbClr val="FFFFFF"/>
                </a:solidFill>
                <a:latin typeface="Segoe UI"/>
                <a:cs typeface="Segoe UI"/>
              </a:rPr>
              <a:t>фт</a:t>
            </a:r>
            <a:r>
              <a:rPr lang="ru-RU" sz="1400" b="1" spc="25" dirty="0" smtClean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lang="ru-RU" sz="1400" b="1" spc="10" dirty="0" smtClean="0">
                <a:solidFill>
                  <a:srgbClr val="FFFFFF"/>
                </a:solidFill>
                <a:latin typeface="Segoe UI"/>
                <a:cs typeface="Segoe UI"/>
              </a:rPr>
              <a:t>г</a:t>
            </a:r>
            <a:r>
              <a:rPr lang="ru-RU" sz="1400" b="1" spc="15" dirty="0" smtClean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lang="ru-RU" sz="1400" b="1" spc="25" dirty="0" smtClean="0">
                <a:solidFill>
                  <a:srgbClr val="FFFFFF"/>
                </a:solidFill>
                <a:latin typeface="Segoe UI"/>
                <a:cs typeface="Segoe UI"/>
              </a:rPr>
              <a:t>з</a:t>
            </a:r>
            <a:r>
              <a:rPr lang="ru-RU" sz="1400" b="1" spc="20" dirty="0" smtClean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lang="ru-RU" sz="1400" b="1" spc="15" dirty="0" smtClean="0">
                <a:solidFill>
                  <a:srgbClr val="FFFFFF"/>
                </a:solidFill>
                <a:latin typeface="Segoe UI"/>
                <a:cs typeface="Segoe UI"/>
              </a:rPr>
              <a:t>вый </a:t>
            </a:r>
          </a:p>
          <a:p>
            <a:pPr marL="170815" marR="586105">
              <a:lnSpc>
                <a:spcPct val="100000"/>
              </a:lnSpc>
            </a:pPr>
            <a:r>
              <a:rPr lang="ru-RU" sz="1400" b="1" spc="20" dirty="0" smtClean="0">
                <a:solidFill>
                  <a:srgbClr val="FFFFFF"/>
                </a:solidFill>
                <a:latin typeface="Segoe UI"/>
                <a:cs typeface="Segoe UI"/>
              </a:rPr>
              <a:t>сектор</a:t>
            </a:r>
            <a:endParaRPr lang="ru-RU" sz="1400" b="1" dirty="0">
              <a:latin typeface="Segoe UI"/>
              <a:cs typeface="Segoe UI"/>
            </a:endParaRPr>
          </a:p>
          <a:p>
            <a:pPr marL="170815">
              <a:lnSpc>
                <a:spcPct val="100000"/>
              </a:lnSpc>
            </a:pPr>
            <a:r>
              <a:rPr lang="ru-RU" sz="1400" b="1" dirty="0">
                <a:solidFill>
                  <a:srgbClr val="FFFFFF"/>
                </a:solidFill>
                <a:latin typeface="Segoe UI"/>
                <a:cs typeface="Segoe UI"/>
              </a:rPr>
              <a:t>и</a:t>
            </a:r>
            <a:r>
              <a:rPr lang="ru-RU" sz="1400" b="1" spc="4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ru-RU" sz="1400" b="1" spc="20" dirty="0">
                <a:solidFill>
                  <a:srgbClr val="FFFFFF"/>
                </a:solidFill>
                <a:latin typeface="Segoe UI"/>
                <a:cs typeface="Segoe UI"/>
              </a:rPr>
              <a:t>промышленность</a:t>
            </a:r>
            <a:endParaRPr lang="ru-RU" sz="1400" b="1" dirty="0">
              <a:latin typeface="Segoe UI"/>
              <a:cs typeface="Segoe UI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147050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 ТП/ССПИ ПС 110/35/10/6 КВ НА БАЗЕ ПТК ARIS MС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0" y="1717790"/>
            <a:ext cx="8062913" cy="51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994650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ССПИ ПС 110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интеграцией существующего оборудования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1752611"/>
            <a:ext cx="8944661" cy="50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20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ПОДСТАНЦИЙ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кВ с контроллерами присоединения</a:t>
            </a:r>
            <a:endParaRPr lang="ru-RU"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550" y="1919924"/>
            <a:ext cx="8965923" cy="492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375650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Распределительных пунктов и трансформаторных подстанций</a:t>
            </a:r>
            <a:endParaRPr sz="20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1732814"/>
            <a:ext cx="8809115" cy="51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375650" cy="666208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0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Распределительных пунктов и трансформаторных подстанций</a:t>
            </a:r>
            <a:endParaRPr sz="20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1731021"/>
            <a:ext cx="8775005" cy="50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147050" cy="60465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 marR="5080">
              <a:lnSpc>
                <a:spcPct val="100000"/>
              </a:lnSpc>
              <a:spcBef>
                <a:spcPts val="345"/>
              </a:spcBef>
            </a:pPr>
            <a:r>
              <a:rPr sz="1600" spc="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ИНТЕЛЕКТУАЛЬНЫЕ СИСТЕМЫ </a:t>
            </a:r>
            <a:r>
              <a:rPr sz="16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УЧЕТА </a:t>
            </a:r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6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 </a:t>
            </a:r>
            <a:r>
              <a:rPr sz="1600" spc="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sz="1600" spc="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ЭНЕРГОРЕСУРСОВ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01750" y="2861854"/>
            <a:ext cx="40386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УСТРОЙСТВА </a:t>
            </a:r>
            <a:r>
              <a:rPr sz="1400" b="1" spc="-20" dirty="0">
                <a:solidFill>
                  <a:srgbClr val="231F20"/>
                </a:solidFill>
                <a:latin typeface="Segoe UI"/>
                <a:cs typeface="Segoe UI"/>
              </a:rPr>
              <a:t>СБОРА </a:t>
            </a:r>
            <a:r>
              <a:rPr sz="1400" b="1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ПЕРЕДАЧИ</a:t>
            </a:r>
            <a:r>
              <a:rPr sz="1400" b="1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Segoe UI"/>
                <a:cs typeface="Segoe UI"/>
              </a:rPr>
              <a:t>ДАННЫХ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5550" y="5201804"/>
            <a:ext cx="11852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ЭКОМ-3000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87750" y="5201804"/>
            <a:ext cx="1905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ЭКОМ-3100</a:t>
            </a:r>
            <a:r>
              <a:rPr lang="ru-RU"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/</a:t>
            </a:r>
            <a:r>
              <a:rPr lang="en-US"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 ARIS 28xx</a:t>
            </a:r>
          </a:p>
        </p:txBody>
      </p:sp>
      <p:sp>
        <p:nvSpPr>
          <p:cNvPr id="9" name="object 9"/>
          <p:cNvSpPr/>
          <p:nvPr/>
        </p:nvSpPr>
        <p:spPr>
          <a:xfrm>
            <a:off x="996950" y="3508106"/>
            <a:ext cx="1595048" cy="1490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1718" y="3508106"/>
            <a:ext cx="2241032" cy="1497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11950" y="2789921"/>
            <a:ext cx="4031659" cy="80855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ПРОГРАММНЫЙ КОМПЛЕКС</a:t>
            </a:r>
            <a:r>
              <a:rPr sz="1400" b="1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«ЭНЕРГОСФЕРА»</a:t>
            </a:r>
            <a:endParaRPr sz="1400">
              <a:latin typeface="Segoe UI"/>
              <a:cs typeface="Segoe UI"/>
            </a:endParaRPr>
          </a:p>
          <a:p>
            <a:pPr marL="151130" marR="142240" algn="ctr">
              <a:lnSpc>
                <a:spcPct val="100000"/>
              </a:lnSpc>
              <a:spcBef>
                <a:spcPts val="565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Обеспечивает решение всех основных</a:t>
            </a:r>
            <a:r>
              <a:rPr sz="1400" spc="-9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задач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учета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энергоресурсов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03822" y="3800703"/>
            <a:ext cx="4349000" cy="1071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0465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1600" spc="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учет электроэнергии</a:t>
            </a:r>
            <a:endParaRPr sz="1600" spc="2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768" y="1816651"/>
            <a:ext cx="7462837" cy="50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0465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16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учет электроэнергии</a:t>
            </a:r>
            <a:endParaRPr sz="16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1822461"/>
            <a:ext cx="6157027" cy="50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0465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16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учет электроэнергии</a:t>
            </a:r>
            <a:endParaRPr sz="16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1853332"/>
            <a:ext cx="6705600" cy="50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9171305" cy="604653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lang="ru-RU" sz="1600" spc="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учет электроэнергии</a:t>
            </a:r>
            <a:endParaRPr sz="16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50" y="1780327"/>
            <a:ext cx="6172200" cy="50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473392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spc="-15" dirty="0">
                <a:latin typeface="Segoe UI Semilight"/>
                <a:cs typeface="Segoe UI Semilight"/>
              </a:rPr>
              <a:t>СТРУКТУРА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40" dirty="0">
                <a:latin typeface="Segoe UI Semilight"/>
                <a:cs typeface="Segoe UI Semilight"/>
              </a:rPr>
              <a:t>КОМПАНИИ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-50" dirty="0"/>
              <a:t>ИНЖИНИРИНГОВЫЕ </a:t>
            </a:r>
            <a:r>
              <a:rPr spc="-35" dirty="0"/>
              <a:t>УСЛУГИ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2538006"/>
            <a:ext cx="2613025" cy="141922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L="401955">
              <a:lnSpc>
                <a:spcPct val="100000"/>
              </a:lnSpc>
              <a:spcBef>
                <a:spcPts val="1680"/>
              </a:spcBef>
            </a:pPr>
            <a:r>
              <a:rPr sz="1800" spc="30" dirty="0">
                <a:solidFill>
                  <a:srgbClr val="FFFFFF"/>
                </a:solidFill>
                <a:latin typeface="Segoe UI"/>
                <a:cs typeface="Segoe UI"/>
              </a:rPr>
              <a:t>Проектирование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12898" y="2538006"/>
            <a:ext cx="3595014" cy="2837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0" y="3956824"/>
            <a:ext cx="2613025" cy="14192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518159" marR="535305" indent="22225">
              <a:lnSpc>
                <a:spcPct val="100000"/>
              </a:lnSpc>
            </a:pP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Изготовление  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spc="35" dirty="0">
                <a:solidFill>
                  <a:srgbClr val="FFFFFF"/>
                </a:solidFill>
                <a:latin typeface="Segoe UI"/>
                <a:cs typeface="Segoe UI"/>
              </a:rPr>
              <a:t>б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1800" spc="-40" dirty="0">
                <a:solidFill>
                  <a:srgbClr val="FFFFFF"/>
                </a:solidFill>
                <a:latin typeface="Segoe UI"/>
                <a:cs typeface="Segoe UI"/>
              </a:rPr>
              <a:t>у</a:t>
            </a:r>
            <a:r>
              <a:rPr sz="1800" spc="15" dirty="0">
                <a:solidFill>
                  <a:srgbClr val="FFFFFF"/>
                </a:solidFill>
                <a:latin typeface="Segoe UI"/>
                <a:cs typeface="Segoe UI"/>
              </a:rPr>
              <a:t>д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spc="35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ни</a:t>
            </a:r>
            <a:r>
              <a:rPr sz="1800" dirty="0">
                <a:solidFill>
                  <a:srgbClr val="FFFFFF"/>
                </a:solidFill>
                <a:latin typeface="Segoe UI"/>
                <a:cs typeface="Segoe UI"/>
              </a:rPr>
              <a:t>я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30849" y="2869321"/>
            <a:ext cx="15525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solidFill>
                  <a:srgbClr val="231F20"/>
                </a:solidFill>
                <a:latin typeface="Segoe UI"/>
                <a:cs typeface="Segoe UI"/>
              </a:rPr>
              <a:t>С</a:t>
            </a:r>
            <a:r>
              <a:rPr sz="1800" spc="35" dirty="0">
                <a:solidFill>
                  <a:srgbClr val="231F20"/>
                </a:solidFill>
                <a:latin typeface="Segoe UI"/>
                <a:cs typeface="Segoe UI"/>
              </a:rPr>
              <a:t>тр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о</a:t>
            </a:r>
            <a:r>
              <a:rPr sz="1800" spc="35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800" spc="20" dirty="0">
                <a:solidFill>
                  <a:srgbClr val="231F20"/>
                </a:solidFill>
                <a:latin typeface="Segoe UI"/>
                <a:cs typeface="Segoe UI"/>
              </a:rPr>
              <a:t>т</a:t>
            </a:r>
            <a:r>
              <a:rPr sz="1800" spc="45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800" spc="20" dirty="0">
                <a:solidFill>
                  <a:srgbClr val="231F20"/>
                </a:solidFill>
                <a:latin typeface="Segoe UI"/>
                <a:cs typeface="Segoe UI"/>
              </a:rPr>
              <a:t>л</a:t>
            </a:r>
            <a:r>
              <a:rPr sz="1800" spc="10" dirty="0">
                <a:solidFill>
                  <a:srgbClr val="231F20"/>
                </a:solidFill>
                <a:latin typeface="Segoe UI"/>
                <a:cs typeface="Segoe UI"/>
              </a:rPr>
              <a:t>ь</a:t>
            </a:r>
            <a:r>
              <a:rPr sz="1800" spc="15" dirty="0">
                <a:solidFill>
                  <a:srgbClr val="231F20"/>
                </a:solidFill>
                <a:latin typeface="Segoe UI"/>
                <a:cs typeface="Segoe UI"/>
              </a:rPr>
              <a:t>н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ы</a:t>
            </a:r>
            <a:r>
              <a:rPr sz="1800" dirty="0">
                <a:solidFill>
                  <a:srgbClr val="231F20"/>
                </a:solidFill>
                <a:latin typeface="Segoe UI"/>
                <a:cs typeface="Segoe UI"/>
              </a:rPr>
              <a:t>е  и </a:t>
            </a:r>
            <a:r>
              <a:rPr sz="1800" spc="30" dirty="0">
                <a:solidFill>
                  <a:srgbClr val="231F20"/>
                </a:solidFill>
                <a:latin typeface="Segoe UI"/>
                <a:cs typeface="Segoe UI"/>
              </a:rPr>
              <a:t>монтажные  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работы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07912" y="3956824"/>
            <a:ext cx="2998470" cy="141922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101725" marR="513080" indent="-581660">
              <a:lnSpc>
                <a:spcPct val="100000"/>
              </a:lnSpc>
            </a:pPr>
            <a:r>
              <a:rPr sz="1800" spc="15" dirty="0">
                <a:solidFill>
                  <a:srgbClr val="FFFFFF"/>
                </a:solidFill>
                <a:latin typeface="Segoe UI"/>
                <a:cs typeface="Segoe UI"/>
              </a:rPr>
              <a:t>Пусконаладочные  </a:t>
            </a: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работы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05950" y="3956824"/>
            <a:ext cx="2998470" cy="1419225"/>
          </a:xfrm>
          <a:prstGeom prst="rect">
            <a:avLst/>
          </a:prstGeom>
          <a:solidFill>
            <a:srgbClr val="BCBEC0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151890" marR="519430" indent="-620395">
              <a:lnSpc>
                <a:spcPct val="100000"/>
              </a:lnSpc>
            </a:pPr>
            <a:r>
              <a:rPr sz="1800" spc="15" dirty="0">
                <a:solidFill>
                  <a:srgbClr val="231F20"/>
                </a:solidFill>
                <a:latin typeface="Segoe UI"/>
                <a:cs typeface="Segoe UI"/>
              </a:rPr>
              <a:t>М</a:t>
            </a:r>
            <a:r>
              <a:rPr sz="1800" spc="40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800" spc="35" dirty="0">
                <a:solidFill>
                  <a:srgbClr val="231F20"/>
                </a:solidFill>
                <a:latin typeface="Segoe UI"/>
                <a:cs typeface="Segoe UI"/>
              </a:rPr>
              <a:t>тр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олог</a:t>
            </a:r>
            <a:r>
              <a:rPr sz="1800" spc="-5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ч</a:t>
            </a:r>
            <a:r>
              <a:rPr sz="1800" spc="40" dirty="0">
                <a:solidFill>
                  <a:srgbClr val="231F20"/>
                </a:solidFill>
                <a:latin typeface="Segoe UI"/>
                <a:cs typeface="Segoe UI"/>
              </a:rPr>
              <a:t>е</a:t>
            </a:r>
            <a:r>
              <a:rPr sz="1800" spc="10" dirty="0">
                <a:solidFill>
                  <a:srgbClr val="231F20"/>
                </a:solidFill>
                <a:latin typeface="Segoe UI"/>
                <a:cs typeface="Segoe UI"/>
              </a:rPr>
              <a:t>с</a:t>
            </a:r>
            <a:r>
              <a:rPr sz="1800" spc="45" dirty="0">
                <a:solidFill>
                  <a:srgbClr val="231F20"/>
                </a:solidFill>
                <a:latin typeface="Segoe UI"/>
                <a:cs typeface="Segoe UI"/>
              </a:rPr>
              <a:t>к</a:t>
            </a:r>
            <a:r>
              <a:rPr sz="1800" spc="25" dirty="0">
                <a:solidFill>
                  <a:srgbClr val="231F20"/>
                </a:solidFill>
                <a:latin typeface="Segoe UI"/>
                <a:cs typeface="Segoe UI"/>
              </a:rPr>
              <a:t>ие  </a:t>
            </a:r>
            <a:r>
              <a:rPr sz="1800" spc="30" dirty="0">
                <a:solidFill>
                  <a:srgbClr val="231F20"/>
                </a:solidFill>
                <a:latin typeface="Segoe UI"/>
                <a:cs typeface="Segoe UI"/>
              </a:rPr>
              <a:t>услуги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05950" y="2538006"/>
            <a:ext cx="2998470" cy="141922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648335" marR="354965" indent="-285115">
              <a:lnSpc>
                <a:spcPct val="100000"/>
              </a:lnSpc>
            </a:pPr>
            <a:r>
              <a:rPr sz="1800" spc="25" dirty="0">
                <a:solidFill>
                  <a:srgbClr val="FFFFFF"/>
                </a:solidFill>
                <a:latin typeface="Segoe UI"/>
                <a:cs typeface="Segoe UI"/>
              </a:rPr>
              <a:t>Сдача </a:t>
            </a:r>
            <a:r>
              <a:rPr sz="1800" spc="15" dirty="0">
                <a:solidFill>
                  <a:srgbClr val="FFFFFF"/>
                </a:solidFill>
                <a:latin typeface="Segoe UI"/>
                <a:cs typeface="Segoe UI"/>
              </a:rPr>
              <a:t>оборудования  </a:t>
            </a:r>
            <a:r>
              <a:rPr sz="180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spc="7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Segoe UI"/>
                <a:cs typeface="Segoe UI"/>
              </a:rPr>
              <a:t>эксплуатацию</a:t>
            </a:r>
            <a:endParaRPr sz="1800">
              <a:latin typeface="Segoe UI"/>
              <a:cs typeface="Segoe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1009332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0" dirty="0"/>
              <a:t>ПРОТИВОАВАРИЙНАЯ </a:t>
            </a:r>
            <a:r>
              <a:rPr spc="15" dirty="0"/>
              <a:t>АВТОМАТИКА </a:t>
            </a:r>
            <a:r>
              <a:rPr dirty="0"/>
              <a:t>И </a:t>
            </a:r>
            <a:r>
              <a:rPr spc="35" dirty="0"/>
              <a:t>РЕЛЕЙНАЯ</a:t>
            </a:r>
            <a:r>
              <a:rPr spc="495" dirty="0"/>
              <a:t> </a:t>
            </a:r>
            <a:r>
              <a:rPr spc="-15" dirty="0"/>
              <a:t>ЗАЩИТА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2684" y="4890611"/>
            <a:ext cx="195072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УСТРОЙСТВО 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ПРОТИВОАВАРИЙНОЙ  АВТОМАТИКИ</a:t>
            </a:r>
            <a:r>
              <a:rPr sz="1400" spc="-9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ЭНЕРГОУЗЛА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УПАЭ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(ЛАПНУ)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9350" y="2051051"/>
            <a:ext cx="1524054" cy="2839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09371" y="4890611"/>
            <a:ext cx="198628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ТЕРМИНАЛ 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ПРОТИВОАВАРИЙНОЙ  АВТОМАТИКИ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400" spc="-5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РЕЛЕЙНОЙ 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ЗАЩИТЫ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ТПА-01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78950" y="3041650"/>
            <a:ext cx="2285047" cy="1515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559860" y="4890611"/>
            <a:ext cx="198628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400" spc="-35" dirty="0" smtClean="0">
                <a:solidFill>
                  <a:srgbClr val="231F20"/>
                </a:solidFill>
                <a:latin typeface="Segoe UI"/>
                <a:cs typeface="Segoe UI"/>
              </a:rPr>
              <a:t>КОМПЛЕКСЫ  </a:t>
            </a:r>
            <a:r>
              <a:rPr lang="ru-RU" sz="1400" spc="-25" dirty="0" smtClean="0">
                <a:solidFill>
                  <a:srgbClr val="231F20"/>
                </a:solidFill>
                <a:latin typeface="Segoe UI"/>
                <a:cs typeface="Segoe UI"/>
              </a:rPr>
              <a:t>ПРОТИВОАВАРИЙНОЙ  АВТОМАТИКИ И РЕЛЕЙНОЙ ЗАЩИТЫ МКПА-РЗ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507745" y="4890611"/>
            <a:ext cx="223583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КОМПЛЕКСЫ 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ПРОТИВОАВАРИЙНОЙ  АВТОМАТИКИ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МКПА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МКПА-2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92550" y="2051051"/>
            <a:ext cx="1851030" cy="2710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97864" y="2051051"/>
            <a:ext cx="1895285" cy="2710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5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571182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/>
              <a:t>УСТРОЙСТВА </a:t>
            </a:r>
            <a:r>
              <a:rPr spc="15" dirty="0"/>
              <a:t>СВЯЗИ </a:t>
            </a:r>
            <a:r>
              <a:rPr spc="40" dirty="0"/>
              <a:t>ДЛЯ </a:t>
            </a:r>
            <a:r>
              <a:rPr spc="15" dirty="0"/>
              <a:t>РЗ </a:t>
            </a:r>
            <a:r>
              <a:rPr dirty="0"/>
              <a:t>И</a:t>
            </a:r>
            <a:r>
              <a:rPr spc="459" dirty="0"/>
              <a:t> </a:t>
            </a:r>
            <a:r>
              <a:rPr spc="15" dirty="0"/>
              <a:t>ПА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2068" y="5613463"/>
            <a:ext cx="105168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АВАНТ</a:t>
            </a:r>
            <a:r>
              <a:rPr sz="1400" spc="-7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РЗСК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0004" y="2127250"/>
            <a:ext cx="4800346" cy="15318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ПРИЕМОПЕРЕДАТЧИКИ </a:t>
            </a:r>
            <a:r>
              <a:rPr sz="1400" b="1" spc="5" dirty="0">
                <a:solidFill>
                  <a:srgbClr val="231F20"/>
                </a:solidFill>
                <a:latin typeface="Segoe UI"/>
                <a:cs typeface="Segoe UI"/>
              </a:rPr>
              <a:t>СИГНАЛОВ</a:t>
            </a:r>
            <a:r>
              <a:rPr sz="1400" b="1" spc="-10" dirty="0">
                <a:solidFill>
                  <a:srgbClr val="231F20"/>
                </a:solidFill>
                <a:latin typeface="Segoe UI"/>
                <a:cs typeface="Segoe UI"/>
              </a:rPr>
              <a:t> ВЧ-ЗАЩИТ</a:t>
            </a:r>
            <a:endParaRPr sz="1400" dirty="0">
              <a:latin typeface="Segoe UI"/>
              <a:cs typeface="Segoe UI"/>
            </a:endParaRPr>
          </a:p>
          <a:p>
            <a:pPr marL="156210" marR="53340" indent="-143510">
              <a:lnSpc>
                <a:spcPct val="1000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sz="1400" b="1" spc="-5" dirty="0">
                <a:solidFill>
                  <a:srgbClr val="231F20"/>
                </a:solidFill>
                <a:latin typeface="Segoe UI Semibold"/>
                <a:cs typeface="Segoe UI Semibold"/>
              </a:rPr>
              <a:t>АВАНТ Р400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– классический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ВЧ-пост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на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современной  элементной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базе,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работает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любыми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типами</a:t>
            </a:r>
            <a:r>
              <a:rPr sz="14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ВЧ-защит.</a:t>
            </a:r>
            <a:endParaRPr sz="1400" dirty="0">
              <a:latin typeface="Segoe UI"/>
              <a:cs typeface="Segoe UI"/>
            </a:endParaRPr>
          </a:p>
          <a:p>
            <a:pPr marL="156210" marR="5080" indent="-143510">
              <a:lnSpc>
                <a:spcPct val="100000"/>
              </a:lnSpc>
              <a:spcBef>
                <a:spcPts val="570"/>
              </a:spcBef>
              <a:buChar char="•"/>
              <a:tabLst>
                <a:tab pos="156845" algn="l"/>
              </a:tabLst>
            </a:pPr>
            <a:r>
              <a:rPr sz="1400" b="1" spc="-5" dirty="0">
                <a:solidFill>
                  <a:srgbClr val="231F20"/>
                </a:solidFill>
                <a:latin typeface="Segoe UI Semibold"/>
                <a:cs typeface="Segoe UI Semibold"/>
              </a:rPr>
              <a:t>АВАНТ </a:t>
            </a:r>
            <a:r>
              <a:rPr sz="1400" b="1" spc="-10" dirty="0">
                <a:solidFill>
                  <a:srgbClr val="231F20"/>
                </a:solidFill>
                <a:latin typeface="Segoe UI Semibold"/>
                <a:cs typeface="Segoe UI Semibold"/>
              </a:rPr>
              <a:t>РЗСК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совмещает в себе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ВЧ-пост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УПАСК,  одновременно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сигналами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ВЧ-защит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может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передавать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принимать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до 8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команд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ПА 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полосе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4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кГц.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2644" y="2127250"/>
            <a:ext cx="6244706" cy="205505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УСТРОЙСТВА </a:t>
            </a: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ПЕРЕДАЧИ </a:t>
            </a: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АВАРИЙНЫХ </a:t>
            </a:r>
            <a:r>
              <a:rPr sz="1400" b="1" spc="5" dirty="0">
                <a:solidFill>
                  <a:srgbClr val="231F20"/>
                </a:solidFill>
                <a:latin typeface="Segoe UI"/>
                <a:cs typeface="Segoe UI"/>
              </a:rPr>
              <a:t>СИГНАЛОВ </a:t>
            </a:r>
            <a:r>
              <a:rPr sz="1400" b="1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КОМАНД</a:t>
            </a:r>
            <a:r>
              <a:rPr sz="1400" b="1" spc="-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(УПАСК)</a:t>
            </a:r>
            <a:endParaRPr sz="1400" dirty="0">
              <a:latin typeface="Segoe UI"/>
              <a:cs typeface="Segoe UI"/>
            </a:endParaRPr>
          </a:p>
          <a:p>
            <a:pPr marL="156210" marR="277495" indent="-143510" algn="just">
              <a:lnSpc>
                <a:spcPct val="1000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sz="1400" b="1" spc="-5" dirty="0">
                <a:solidFill>
                  <a:srgbClr val="231F20"/>
                </a:solidFill>
                <a:latin typeface="Segoe UI Semibold"/>
                <a:cs typeface="Segoe UI Semibold"/>
              </a:rPr>
              <a:t>АВАНТ </a:t>
            </a:r>
            <a:r>
              <a:rPr sz="1400" b="1" dirty="0">
                <a:solidFill>
                  <a:srgbClr val="231F20"/>
                </a:solidFill>
                <a:latin typeface="Segoe UI Semibold"/>
                <a:cs typeface="Segoe UI Semibold"/>
              </a:rPr>
              <a:t>К400-В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–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дуплексный УПАСК,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обеспечивает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передачу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прием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32-х команд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РЗ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ПА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ВЧ-каналу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полосе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4 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кГц.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Также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возможно  симплексное исполнение.</a:t>
            </a:r>
            <a:endParaRPr sz="1400" dirty="0">
              <a:latin typeface="Segoe UI"/>
              <a:cs typeface="Segoe UI"/>
            </a:endParaRPr>
          </a:p>
          <a:p>
            <a:pPr marL="156210" marR="71755" indent="-143510">
              <a:lnSpc>
                <a:spcPct val="100000"/>
              </a:lnSpc>
              <a:spcBef>
                <a:spcPts val="570"/>
              </a:spcBef>
              <a:buClr>
                <a:srgbClr val="231F20"/>
              </a:buClr>
              <a:buFont typeface="Segoe UI"/>
              <a:buChar char="•"/>
              <a:tabLst>
                <a:tab pos="198755" algn="l"/>
              </a:tabLst>
            </a:pPr>
            <a:r>
              <a:rPr sz="2000" dirty="0"/>
              <a:t>	</a:t>
            </a:r>
            <a:r>
              <a:rPr sz="1400" b="1" spc="-5" dirty="0">
                <a:solidFill>
                  <a:srgbClr val="231F20"/>
                </a:solidFill>
                <a:latin typeface="Segoe UI Semibold"/>
                <a:cs typeface="Segoe UI Semibold"/>
              </a:rPr>
              <a:t>АВАНТ </a:t>
            </a:r>
            <a:r>
              <a:rPr sz="1400" b="1" dirty="0">
                <a:solidFill>
                  <a:srgbClr val="231F20"/>
                </a:solidFill>
                <a:latin typeface="Segoe UI Semibold"/>
                <a:cs typeface="Segoe UI Semibold"/>
              </a:rPr>
              <a:t>К400-М (О)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–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позволяет передавать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принимать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32-х команд  по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выделенным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каналам ВОЛС или по цифровым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мультиплексируемым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каналам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создавать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топологические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структуры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типа «кольцо»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 общим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количеством команд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до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96.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300" y="4445152"/>
            <a:ext cx="1841796" cy="1133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82807" y="4416288"/>
            <a:ext cx="1936158" cy="11526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0950" y="4418020"/>
            <a:ext cx="1767413" cy="1160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05300" y="5607060"/>
            <a:ext cx="103508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АВАНТ</a:t>
            </a:r>
            <a:r>
              <a:rPr sz="14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Р400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84561" y="5634769"/>
            <a:ext cx="1038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АВАНТ</a:t>
            </a:r>
            <a:r>
              <a:rPr sz="1400" spc="-7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К400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86405" y="4314846"/>
            <a:ext cx="1346351" cy="1794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283519" y="6242050"/>
            <a:ext cx="16084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ШКАФ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АВАНТ</a:t>
            </a:r>
            <a:r>
              <a:rPr sz="1400" spc="-6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К400</a:t>
            </a:r>
            <a:endParaRPr sz="1400" dirty="0">
              <a:latin typeface="Segoe UI"/>
              <a:cs typeface="Segoe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99" y="1047031"/>
            <a:ext cx="8726251" cy="7585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800" b="0" spc="70" dirty="0">
                <a:latin typeface="Segoe UI Semilight"/>
                <a:cs typeface="Segoe UI Semilight"/>
              </a:rPr>
              <a:t>ВЫПУСКАЕМОЕ</a:t>
            </a:r>
            <a:r>
              <a:rPr sz="1800" b="0" spc="145" dirty="0">
                <a:latin typeface="Segoe UI Semilight"/>
                <a:cs typeface="Segoe UI Semilight"/>
              </a:rPr>
              <a:t> </a:t>
            </a:r>
            <a:r>
              <a:rPr sz="1800" b="0" spc="55" dirty="0">
                <a:latin typeface="Segoe UI Semilight"/>
                <a:cs typeface="Segoe UI Semilight"/>
              </a:rPr>
              <a:t>ОБОРУДОВАНИЕ</a:t>
            </a:r>
            <a:endParaRPr sz="1800" dirty="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/>
              <a:t>СОЗДАНИЕ </a:t>
            </a:r>
            <a:r>
              <a:rPr lang="ru-RU" spc="25" dirty="0" smtClean="0"/>
              <a:t>СПЕЦИАЛЬНЫХ </a:t>
            </a:r>
            <a:r>
              <a:rPr spc="40" dirty="0" smtClean="0"/>
              <a:t>ЛОКАЛЬНЫХ </a:t>
            </a:r>
            <a:r>
              <a:rPr lang="ru-RU" spc="15" dirty="0" smtClean="0"/>
              <a:t>СИСТЕМ</a:t>
            </a:r>
            <a:endParaRPr spc="10" dirty="0"/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19352" y="5247703"/>
            <a:ext cx="7280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РЭС-3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78128" y="5315504"/>
            <a:ext cx="6863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УНЦ-1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13489" y="5347034"/>
            <a:ext cx="15315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ИСС-1.3,</a:t>
            </a:r>
            <a:r>
              <a:rPr sz="1400" spc="-5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ИСС-2.1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279" y="2585885"/>
            <a:ext cx="3453592" cy="110094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РЕГИСТРАЦИЯ </a:t>
            </a: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АВАРИЙНЫХ</a:t>
            </a:r>
            <a:r>
              <a:rPr sz="1400" b="1" spc="-10" dirty="0">
                <a:solidFill>
                  <a:srgbClr val="231F20"/>
                </a:solidFill>
                <a:latin typeface="Segoe UI"/>
                <a:cs typeface="Segoe UI"/>
              </a:rPr>
              <a:t> СОБЫТИЙ</a:t>
            </a:r>
            <a:endParaRPr sz="14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Регистратор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аварийных событий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РЭС-3</a:t>
            </a:r>
            <a:endParaRPr sz="1400" dirty="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Регистратор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событий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цифровой подстанции  РЭС-3-61850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4789" y="2585731"/>
            <a:ext cx="3734842" cy="80855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spc="-10" dirty="0">
                <a:solidFill>
                  <a:srgbClr val="231F20"/>
                </a:solidFill>
                <a:latin typeface="Segoe UI"/>
                <a:cs typeface="Segoe UI"/>
              </a:rPr>
              <a:t>МОНИТОРИНГ </a:t>
            </a: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ПЕРЕХОДНЫХ</a:t>
            </a: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b="1" dirty="0">
                <a:solidFill>
                  <a:srgbClr val="231F20"/>
                </a:solidFill>
                <a:latin typeface="Segoe UI"/>
                <a:cs typeface="Segoe UI"/>
              </a:rPr>
              <a:t>РЕЖИМОВ</a:t>
            </a:r>
            <a:endParaRPr sz="1400" dirty="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Устройство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синхронизированных</a:t>
            </a: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векторных  измерений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ТПА-02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3550" y="2585732"/>
            <a:ext cx="3580447" cy="80855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СИНХРОНИЗАЦИЯ </a:t>
            </a:r>
            <a:r>
              <a:rPr sz="1400" b="1" spc="-15" dirty="0">
                <a:solidFill>
                  <a:srgbClr val="231F20"/>
                </a:solidFill>
                <a:latin typeface="Segoe UI"/>
                <a:cs typeface="Segoe UI"/>
              </a:rPr>
              <a:t>ТОЧНОГО</a:t>
            </a:r>
            <a:r>
              <a:rPr sz="1400" b="1" spc="-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b="1" spc="-5" dirty="0">
                <a:solidFill>
                  <a:srgbClr val="231F20"/>
                </a:solidFill>
                <a:latin typeface="Segoe UI"/>
                <a:cs typeface="Segoe UI"/>
              </a:rPr>
              <a:t>ВРЕМЕНИ</a:t>
            </a:r>
            <a:endParaRPr sz="1400" dirty="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Линейка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устройств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синхронизации</a:t>
            </a:r>
            <a:r>
              <a:rPr sz="1400" spc="-6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времени 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ИСС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0004" y="4050524"/>
            <a:ext cx="3250812" cy="896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3" name="object 13"/>
          <p:cNvSpPr/>
          <p:nvPr/>
        </p:nvSpPr>
        <p:spPr>
          <a:xfrm>
            <a:off x="5301517" y="3794580"/>
            <a:ext cx="1491117" cy="1408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4" name="object 14"/>
          <p:cNvSpPr txBox="1"/>
          <p:nvPr/>
        </p:nvSpPr>
        <p:spPr>
          <a:xfrm>
            <a:off x="5678274" y="5355424"/>
            <a:ext cx="9043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ТПА-02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85950" y="5836426"/>
            <a:ext cx="3347999" cy="6299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16"/>
          <p:cNvSpPr/>
          <p:nvPr/>
        </p:nvSpPr>
        <p:spPr>
          <a:xfrm>
            <a:off x="9759950" y="4039192"/>
            <a:ext cx="1103060" cy="9925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7" name="object 17"/>
          <p:cNvSpPr/>
          <p:nvPr/>
        </p:nvSpPr>
        <p:spPr>
          <a:xfrm>
            <a:off x="8303336" y="4040924"/>
            <a:ext cx="1132331" cy="9819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1014705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Решения по обеспечению информационной </a:t>
            </a:r>
            <a:r>
              <a:rPr lang="ru-RU" dirty="0" err="1"/>
              <a:t>безопастности</a:t>
            </a:r>
            <a:endParaRPr spc="5" dirty="0"/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501467"/>
              </p:ext>
            </p:extLst>
          </p:nvPr>
        </p:nvGraphicFramePr>
        <p:xfrm>
          <a:off x="1911350" y="1952364"/>
          <a:ext cx="3124200" cy="4420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4533723" imgH="6415677" progId="AcroExch.Document.DC">
                  <p:embed/>
                </p:oleObj>
              </mc:Choice>
              <mc:Fallback>
                <p:oleObj name="Acrobat Document" r:id="rId5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1350" y="1952364"/>
                        <a:ext cx="3124200" cy="4420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04" y="1952364"/>
            <a:ext cx="4811846" cy="448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42513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ЗАКАЗЧИКИ</a:t>
            </a:r>
            <a:r>
              <a:rPr spc="70" dirty="0"/>
              <a:t> </a:t>
            </a:r>
            <a:r>
              <a:rPr spc="5" dirty="0"/>
              <a:t>КОМПАНИИ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177" y="2203450"/>
            <a:ext cx="11554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343638"/>
                </a:solidFill>
                <a:latin typeface="Segoe UI"/>
                <a:cs typeface="Segoe UI"/>
              </a:rPr>
              <a:t>Р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о</a:t>
            </a:r>
            <a:r>
              <a:rPr sz="2000" b="1" spc="-10" dirty="0">
                <a:solidFill>
                  <a:srgbClr val="343638"/>
                </a:solidFill>
                <a:latin typeface="Segoe UI"/>
                <a:cs typeface="Segoe UI"/>
              </a:rPr>
              <a:t>с</a:t>
            </a:r>
            <a:r>
              <a:rPr sz="2000" b="1" spc="10" dirty="0">
                <a:solidFill>
                  <a:srgbClr val="343638"/>
                </a:solidFill>
                <a:latin typeface="Segoe UI"/>
                <a:cs typeface="Segoe UI"/>
              </a:rPr>
              <a:t>с</a:t>
            </a:r>
            <a:r>
              <a:rPr sz="2000" b="1" spc="-10" dirty="0">
                <a:solidFill>
                  <a:srgbClr val="343638"/>
                </a:solidFill>
                <a:latin typeface="Segoe UI"/>
                <a:cs typeface="Segoe UI"/>
              </a:rPr>
              <a:t>и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я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5177" y="2534597"/>
            <a:ext cx="4307840" cy="365548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ПАО «Россети»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(«ФСК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ЕЭС»,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«Холдинг</a:t>
            </a:r>
            <a:r>
              <a:rPr sz="1400" spc="5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МРСК»)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ПАО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«</a:t>
            </a:r>
            <a:r>
              <a:rPr sz="1400" spc="-10" dirty="0" err="1">
                <a:solidFill>
                  <a:srgbClr val="231F20"/>
                </a:solidFill>
                <a:latin typeface="Segoe UI"/>
                <a:cs typeface="Segoe UI"/>
              </a:rPr>
              <a:t>Русгидро</a:t>
            </a:r>
            <a:r>
              <a:rPr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»</a:t>
            </a:r>
            <a:r>
              <a:rPr lang="ru-RU"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 (ДГК, ДРСК, Якутскэнерго, Магаданэнерго, Сахалинэнерго, Камчатскэнерго)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АО «Концерн</a:t>
            </a:r>
            <a:r>
              <a:rPr sz="1400" spc="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Росэнергоатом»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Тепловые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генерирующие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компании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оптового рынка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(ОГК)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Территориальные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генерирующие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компании</a:t>
            </a:r>
            <a:r>
              <a:rPr sz="14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(ТГК)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ООО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«ЕвразХолдинг»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ПАО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«НЛМК»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ПАО «СИБУР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Холдинг»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ООО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«УГМК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Холдинг»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«ММК»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ОАО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«РЖД»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4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др.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0330" y="2203450"/>
            <a:ext cx="15136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Б</a:t>
            </a:r>
            <a:r>
              <a:rPr sz="2000" b="1" spc="-10" dirty="0">
                <a:solidFill>
                  <a:srgbClr val="343638"/>
                </a:solidFill>
                <a:latin typeface="Segoe UI"/>
                <a:cs typeface="Segoe UI"/>
              </a:rPr>
              <a:t>е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л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а</a:t>
            </a:r>
            <a:r>
              <a:rPr sz="2000" b="1" spc="-25" dirty="0">
                <a:solidFill>
                  <a:srgbClr val="343638"/>
                </a:solidFill>
                <a:latin typeface="Segoe UI"/>
                <a:cs typeface="Segoe UI"/>
              </a:rPr>
              <a:t>р</a:t>
            </a:r>
            <a:r>
              <a:rPr sz="2000" b="1" spc="-30" dirty="0">
                <a:solidFill>
                  <a:srgbClr val="343638"/>
                </a:solidFill>
                <a:latin typeface="Segoe UI"/>
                <a:cs typeface="Segoe UI"/>
              </a:rPr>
              <a:t>у</a:t>
            </a:r>
            <a:r>
              <a:rPr sz="2000" b="1" spc="10" dirty="0">
                <a:solidFill>
                  <a:srgbClr val="343638"/>
                </a:solidFill>
                <a:latin typeface="Segoe UI"/>
                <a:cs typeface="Segoe UI"/>
              </a:rPr>
              <a:t>с</a:t>
            </a:r>
            <a:r>
              <a:rPr sz="2000" b="1" spc="-15" dirty="0">
                <a:solidFill>
                  <a:srgbClr val="343638"/>
                </a:solidFill>
                <a:latin typeface="Segoe UI"/>
                <a:cs typeface="Segoe UI"/>
              </a:rPr>
              <a:t>ь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80330" y="2534597"/>
            <a:ext cx="2973070" cy="13933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ГПО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«Белэнерго»</a:t>
            </a:r>
            <a:endParaRPr sz="14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РУП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«Минский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метрополитен»</a:t>
            </a:r>
            <a:endParaRPr sz="14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«Могилевхимволокно»</a:t>
            </a:r>
            <a:endParaRPr sz="140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ОАО 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«УХК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«Минский моторный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завод»</a:t>
            </a:r>
            <a:endParaRPr sz="14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80330" y="3968169"/>
            <a:ext cx="18946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343638"/>
                </a:solidFill>
                <a:latin typeface="Segoe UI"/>
                <a:cs typeface="Segoe UI"/>
              </a:rPr>
              <a:t>У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зб</a:t>
            </a:r>
            <a:r>
              <a:rPr sz="2000" b="1" spc="5" dirty="0">
                <a:solidFill>
                  <a:srgbClr val="343638"/>
                </a:solidFill>
                <a:latin typeface="Segoe UI"/>
                <a:cs typeface="Segoe UI"/>
              </a:rPr>
              <a:t>ек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и</a:t>
            </a:r>
            <a:r>
              <a:rPr sz="2000" b="1" spc="15" dirty="0">
                <a:solidFill>
                  <a:srgbClr val="343638"/>
                </a:solidFill>
                <a:latin typeface="Segoe UI"/>
                <a:cs typeface="Segoe UI"/>
              </a:rPr>
              <a:t>с</a:t>
            </a:r>
            <a:r>
              <a:rPr sz="2000" b="1" spc="-25" dirty="0">
                <a:solidFill>
                  <a:srgbClr val="343638"/>
                </a:solidFill>
                <a:latin typeface="Segoe UI"/>
                <a:cs typeface="Segoe UI"/>
              </a:rPr>
              <a:t>т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а</a:t>
            </a:r>
            <a:r>
              <a:rPr sz="2000" b="1" spc="-20" dirty="0">
                <a:solidFill>
                  <a:srgbClr val="343638"/>
                </a:solidFill>
                <a:latin typeface="Segoe UI"/>
                <a:cs typeface="Segoe UI"/>
              </a:rPr>
              <a:t>н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80330" y="4299317"/>
            <a:ext cx="2799080" cy="131638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40" dirty="0">
                <a:solidFill>
                  <a:srgbClr val="231F20"/>
                </a:solidFill>
                <a:latin typeface="Segoe UI"/>
                <a:cs typeface="Segoe UI"/>
              </a:rPr>
              <a:t>ГАК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«Узбекэнерго»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40" dirty="0">
                <a:solidFill>
                  <a:srgbClr val="231F20"/>
                </a:solidFill>
                <a:latin typeface="Segoe UI"/>
                <a:cs typeface="Segoe UI"/>
              </a:rPr>
              <a:t>ГАК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«Узбекистон темир</a:t>
            </a:r>
            <a:r>
              <a:rPr sz="14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йуллари»</a:t>
            </a:r>
            <a:endParaRPr sz="1400" dirty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АО</a:t>
            </a:r>
            <a:r>
              <a:rPr sz="1400" spc="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«Узэлектроаппарат-Электрощит»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7940" y="2203450"/>
            <a:ext cx="20694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Азербайджан: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27940" y="2534597"/>
            <a:ext cx="2200275" cy="30072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АО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«</a:t>
            </a:r>
            <a:r>
              <a:rPr sz="1400" spc="-5" dirty="0" err="1">
                <a:solidFill>
                  <a:srgbClr val="231F20"/>
                </a:solidFill>
                <a:latin typeface="Segoe UI"/>
                <a:cs typeface="Segoe UI"/>
              </a:rPr>
              <a:t>Азерэнерджи</a:t>
            </a:r>
            <a:r>
              <a:rPr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»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24138" y="2907342"/>
            <a:ext cx="156463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343638"/>
                </a:solidFill>
                <a:latin typeface="Segoe UI"/>
                <a:cs typeface="Segoe UI"/>
              </a:rPr>
              <a:t>Казахстан: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24138" y="3269563"/>
            <a:ext cx="2330812" cy="184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«KEGOC» </a:t>
            </a:r>
            <a:endParaRPr lang="ru-RU" sz="1400" spc="-10" dirty="0" smtClean="0">
              <a:solidFill>
                <a:srgbClr val="231F20"/>
              </a:solidFill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15" dirty="0" smtClean="0">
                <a:solidFill>
                  <a:srgbClr val="231F20"/>
                </a:solidFill>
                <a:latin typeface="Segoe UI"/>
                <a:cs typeface="Segoe UI"/>
              </a:rPr>
              <a:t>ТОО «Караганды</a:t>
            </a: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400" spc="-10" dirty="0" smtClean="0">
                <a:solidFill>
                  <a:srgbClr val="231F20"/>
                </a:solidFill>
                <a:latin typeface="Segoe UI"/>
                <a:cs typeface="Segoe UI"/>
              </a:rPr>
              <a:t>Жарык»</a:t>
            </a:r>
            <a:endParaRPr lang="ru-RU" sz="1400" dirty="0" smtClean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5" dirty="0" smtClean="0">
                <a:solidFill>
                  <a:srgbClr val="231F20"/>
                </a:solidFill>
                <a:latin typeface="Segoe UI"/>
                <a:cs typeface="Segoe UI"/>
              </a:rPr>
              <a:t>ГУП </a:t>
            </a:r>
            <a:r>
              <a:rPr lang="ru-RU" sz="1400" spc="-15" dirty="0" smtClean="0">
                <a:solidFill>
                  <a:srgbClr val="231F20"/>
                </a:solidFill>
                <a:latin typeface="Segoe UI"/>
                <a:cs typeface="Segoe UI"/>
              </a:rPr>
              <a:t>ПЭО</a:t>
            </a:r>
            <a:r>
              <a:rPr lang="ru-RU" sz="1400" spc="-40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400" spc="-15" dirty="0" smtClean="0">
                <a:solidFill>
                  <a:srgbClr val="231F20"/>
                </a:solidFill>
                <a:latin typeface="Segoe UI"/>
                <a:cs typeface="Segoe UI"/>
              </a:rPr>
              <a:t>«</a:t>
            </a:r>
            <a:r>
              <a:rPr lang="ru-RU" sz="1400" spc="-15" dirty="0" err="1" smtClean="0">
                <a:solidFill>
                  <a:srgbClr val="231F20"/>
                </a:solidFill>
                <a:latin typeface="Segoe UI"/>
                <a:cs typeface="Segoe UI"/>
              </a:rPr>
              <a:t>Байконурэнерго</a:t>
            </a:r>
            <a:r>
              <a:rPr lang="ru-RU" sz="1400" spc="-15" dirty="0" smtClean="0">
                <a:solidFill>
                  <a:srgbClr val="231F20"/>
                </a:solidFill>
                <a:latin typeface="Segoe UI"/>
                <a:cs typeface="Segoe UI"/>
              </a:rPr>
              <a:t>»</a:t>
            </a:r>
            <a:endParaRPr lang="ru-RU" sz="1400" dirty="0" smtClean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20" dirty="0" smtClean="0">
                <a:solidFill>
                  <a:srgbClr val="231F20"/>
                </a:solidFill>
                <a:latin typeface="Segoe UI"/>
                <a:cs typeface="Segoe UI"/>
              </a:rPr>
              <a:t>АО</a:t>
            </a: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400" spc="5" dirty="0" smtClean="0">
                <a:solidFill>
                  <a:srgbClr val="231F20"/>
                </a:solidFill>
                <a:latin typeface="Segoe UI"/>
                <a:cs typeface="Segoe UI"/>
              </a:rPr>
              <a:t>«АЖК»</a:t>
            </a:r>
            <a:endParaRPr lang="ru-RU" sz="1400" dirty="0" smtClean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400" spc="-20" dirty="0" smtClean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«Астана</a:t>
            </a:r>
            <a:r>
              <a:rPr lang="ru-RU" sz="1400" spc="10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lang="ru-RU" sz="1400" spc="-15" dirty="0" smtClean="0">
                <a:solidFill>
                  <a:srgbClr val="231F20"/>
                </a:solidFill>
                <a:latin typeface="Segoe UI"/>
                <a:cs typeface="Segoe UI"/>
              </a:rPr>
              <a:t>РЭК»</a:t>
            </a:r>
            <a:endParaRPr lang="ru-RU" sz="1400" dirty="0" smtClean="0">
              <a:latin typeface="Segoe UI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endParaRPr sz="1400" dirty="0">
              <a:solidFill>
                <a:srgbClr val="231F20"/>
              </a:solidFill>
              <a:latin typeface="Segoe UI"/>
              <a:cs typeface="Segoe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27939" y="5079130"/>
            <a:ext cx="21812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95" dirty="0">
                <a:solidFill>
                  <a:srgbClr val="343638"/>
                </a:solidFill>
                <a:latin typeface="Segoe UI"/>
                <a:cs typeface="Segoe UI"/>
              </a:rPr>
              <a:t>Т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а</a:t>
            </a:r>
            <a:r>
              <a:rPr sz="2000" b="1" spc="35" dirty="0">
                <a:solidFill>
                  <a:srgbClr val="343638"/>
                </a:solidFill>
                <a:latin typeface="Segoe UI"/>
                <a:cs typeface="Segoe UI"/>
              </a:rPr>
              <a:t>д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ж</a:t>
            </a:r>
            <a:r>
              <a:rPr sz="2000" b="1" spc="-10" dirty="0">
                <a:solidFill>
                  <a:srgbClr val="343638"/>
                </a:solidFill>
                <a:latin typeface="Segoe UI"/>
                <a:cs typeface="Segoe UI"/>
              </a:rPr>
              <a:t>и</a:t>
            </a:r>
            <a:r>
              <a:rPr sz="2000" b="1" spc="5" dirty="0">
                <a:solidFill>
                  <a:srgbClr val="343638"/>
                </a:solidFill>
                <a:latin typeface="Segoe UI"/>
                <a:cs typeface="Segoe UI"/>
              </a:rPr>
              <a:t>к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и</a:t>
            </a:r>
            <a:r>
              <a:rPr sz="2000" b="1" spc="15" dirty="0">
                <a:solidFill>
                  <a:srgbClr val="343638"/>
                </a:solidFill>
                <a:latin typeface="Segoe UI"/>
                <a:cs typeface="Segoe UI"/>
              </a:rPr>
              <a:t>с</a:t>
            </a:r>
            <a:r>
              <a:rPr sz="2000" b="1" spc="-25" dirty="0">
                <a:solidFill>
                  <a:srgbClr val="343638"/>
                </a:solidFill>
                <a:latin typeface="Segoe UI"/>
                <a:cs typeface="Segoe UI"/>
              </a:rPr>
              <a:t>т</a:t>
            </a:r>
            <a:r>
              <a:rPr sz="2000" b="1" spc="-5" dirty="0">
                <a:solidFill>
                  <a:srgbClr val="343638"/>
                </a:solidFill>
                <a:latin typeface="Segoe UI"/>
                <a:cs typeface="Segoe UI"/>
              </a:rPr>
              <a:t>а</a:t>
            </a:r>
            <a:r>
              <a:rPr sz="2000" b="1" spc="-20" dirty="0">
                <a:solidFill>
                  <a:srgbClr val="343638"/>
                </a:solidFill>
                <a:latin typeface="Segoe UI"/>
                <a:cs typeface="Segoe UI"/>
              </a:rPr>
              <a:t>н</a:t>
            </a:r>
            <a:r>
              <a:rPr sz="2000" b="1" dirty="0">
                <a:solidFill>
                  <a:srgbClr val="343638"/>
                </a:solidFill>
                <a:latin typeface="Segoe UI"/>
                <a:cs typeface="Segoe UI"/>
              </a:rPr>
              <a:t>:</a:t>
            </a:r>
            <a:endParaRPr sz="2000" dirty="0">
              <a:latin typeface="Segoe UI"/>
              <a:cs typeface="Segoe U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27940" y="5426250"/>
            <a:ext cx="24794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ОАХК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«Барки 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Точик»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 др.</a:t>
            </a:r>
            <a:endParaRPr sz="14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93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7240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КРУПНЕЙШИЕ </a:t>
            </a:r>
            <a:r>
              <a:rPr spc="25" dirty="0"/>
              <a:t>РЕАЛИЗОВАННЫЕ</a:t>
            </a:r>
            <a:r>
              <a:rPr spc="245" dirty="0"/>
              <a:t> </a:t>
            </a:r>
            <a:r>
              <a:rPr spc="35" dirty="0"/>
              <a:t>ПРОЕКТЫ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51192" y="2474471"/>
            <a:ext cx="4029258" cy="3247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Самый масштабный проект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КСУЭР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РФ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—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автоматизированная система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межцехового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учета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энергоносителей на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400" spc="-6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«Северсталь»</a:t>
            </a:r>
            <a:endParaRPr sz="1400" dirty="0">
              <a:latin typeface="Segoe UI"/>
              <a:cs typeface="Segoe UI"/>
            </a:endParaRPr>
          </a:p>
          <a:p>
            <a:pPr marL="12700" marR="548005">
              <a:lnSpc>
                <a:spcPct val="111100"/>
              </a:lnSpc>
            </a:pPr>
            <a:endParaRPr lang="ru-RU" sz="2400" dirty="0">
              <a:latin typeface="Times New Roman"/>
              <a:cs typeface="Times New Roman"/>
            </a:endParaRPr>
          </a:p>
          <a:p>
            <a:pPr marL="12700" marR="548005">
              <a:lnSpc>
                <a:spcPct val="111100"/>
              </a:lnSpc>
            </a:pPr>
            <a:r>
              <a:rPr sz="14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Крупнейшая</a:t>
            </a:r>
            <a:r>
              <a:rPr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 err="1" smtClean="0">
                <a:solidFill>
                  <a:srgbClr val="231F20"/>
                </a:solidFill>
                <a:latin typeface="Segoe UI"/>
                <a:cs typeface="Segoe UI"/>
              </a:rPr>
              <a:t>на</a:t>
            </a:r>
            <a:r>
              <a:rPr lang="ru-RU"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 2003 год</a:t>
            </a:r>
            <a:r>
              <a:rPr sz="1400" spc="-5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АИИСКУЭ  в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«Тюменьэнерго»</a:t>
            </a:r>
            <a:endParaRPr sz="1400" dirty="0">
              <a:latin typeface="Segoe UI"/>
              <a:cs typeface="Segoe UI"/>
            </a:endParaRPr>
          </a:p>
          <a:p>
            <a:pPr marL="12700" marR="413384">
              <a:lnSpc>
                <a:spcPct val="111100"/>
              </a:lnSpc>
              <a:spcBef>
                <a:spcPts val="1095"/>
              </a:spcBef>
            </a:pPr>
            <a:r>
              <a:rPr sz="1400" dirty="0" err="1" smtClean="0">
                <a:solidFill>
                  <a:srgbClr val="231F20"/>
                </a:solidFill>
                <a:latin typeface="Segoe UI"/>
                <a:cs typeface="Segoe UI"/>
              </a:rPr>
              <a:t>Поставка</a:t>
            </a:r>
            <a:r>
              <a:rPr sz="1400" dirty="0" smtClean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более 120 терминалов УПК-Ц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для МЭС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Востока</a:t>
            </a:r>
            <a:endParaRPr sz="14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 marR="458470">
              <a:lnSpc>
                <a:spcPct val="111100"/>
              </a:lnSpc>
              <a:spcBef>
                <a:spcPts val="5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Начало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работ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внедрению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АСКУГ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для ООО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«Межрегионгаз».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2009</a:t>
            </a:r>
            <a:r>
              <a:rPr sz="1400" spc="-5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года</a:t>
            </a:r>
            <a:endParaRPr sz="14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АСКУГ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была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реализована 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14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регионах)</a:t>
            </a:r>
            <a:endParaRPr sz="1400" dirty="0">
              <a:latin typeface="Segoe UI"/>
              <a:cs typeface="Segoe U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762559"/>
              </p:ext>
            </p:extLst>
          </p:nvPr>
        </p:nvGraphicFramePr>
        <p:xfrm>
          <a:off x="551169" y="2474471"/>
          <a:ext cx="1188085" cy="3233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8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000" b="1" spc="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2000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9395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393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2003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6289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2004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48920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2006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9395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7835521" y="2323915"/>
            <a:ext cx="4111945" cy="350929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АИИС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КУЭ на подстанциях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ЕНЭС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ОАО</a:t>
            </a:r>
            <a:endParaRPr sz="1400" dirty="0">
              <a:latin typeface="Segoe UI"/>
              <a:cs typeface="Segoe UI"/>
            </a:endParaRPr>
          </a:p>
          <a:p>
            <a:pPr marL="12700" marR="647700">
              <a:lnSpc>
                <a:spcPct val="111100"/>
              </a:lnSpc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«ФСК ЕЭС»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по программе модернизации 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ФСК</a:t>
            </a:r>
            <a:endParaRPr sz="14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11100"/>
              </a:lnSpc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АСКУЭ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межсистемных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межгосударственных  перетоков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электроэнергии в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Республике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Беларусь</a:t>
            </a:r>
            <a:endParaRPr sz="14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551180">
              <a:lnSpc>
                <a:spcPct val="111100"/>
              </a:lnSpc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Первая российская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</a:t>
            </a:r>
            <a:r>
              <a:rPr sz="1400" spc="-5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электрической  подстанции на базе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ПТК ARIS (2009-2011) 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на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Няганьской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ГРЭС.</a:t>
            </a:r>
            <a:endParaRPr sz="1400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 marR="11430">
              <a:lnSpc>
                <a:spcPct val="111100"/>
              </a:lnSpc>
            </a:pP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ССПИ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ССПТИ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одной из крупнейших подстанций  Белоруссии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330/220/110/35 кВ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Мирадино.</a:t>
            </a:r>
            <a:endParaRPr sz="1400" dirty="0">
              <a:latin typeface="Segoe UI"/>
              <a:cs typeface="Segoe U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848593"/>
              </p:ext>
            </p:extLst>
          </p:nvPr>
        </p:nvGraphicFramePr>
        <p:xfrm>
          <a:off x="6219595" y="2475718"/>
          <a:ext cx="1376781" cy="3233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8406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2008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8760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18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2009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62890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06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000" b="1" spc="-35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2011</a:t>
                      </a: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>
                        <a:latin typeface="Segoe UI"/>
                        <a:cs typeface="Segoe UI"/>
                      </a:endParaRPr>
                    </a:p>
                  </a:txBody>
                  <a:tcPr marL="0" marR="0" marT="239395" marB="0"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406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2070"/>
                        </a:spcBef>
                      </a:pPr>
                      <a:r>
                        <a:rPr sz="2000" b="1" spc="-3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2012 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Segoe UI"/>
                          <a:cs typeface="Segoe UI"/>
                        </a:rPr>
                        <a:t>г.</a:t>
                      </a:r>
                      <a:endParaRPr sz="2000" dirty="0">
                        <a:latin typeface="Segoe UI"/>
                        <a:cs typeface="Segoe UI"/>
                      </a:endParaRPr>
                    </a:p>
                  </a:txBody>
                  <a:tcPr marL="0" marR="0" marT="262890" marB="0">
                    <a:solidFill>
                      <a:srgbClr val="005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7240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КРУПНЕЙШИЕ </a:t>
            </a:r>
            <a:r>
              <a:rPr spc="25" dirty="0"/>
              <a:t>РЕАЛИЗОВАННЫЕ</a:t>
            </a:r>
            <a:r>
              <a:rPr spc="245" dirty="0"/>
              <a:t> </a:t>
            </a:r>
            <a:r>
              <a:rPr spc="35" dirty="0"/>
              <a:t>ПРОЕКТЫ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68550" y="2716447"/>
            <a:ext cx="5706745" cy="711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Участие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строительстве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олимпийских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объектов: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комплексное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внедрение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  автоматизации на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Джубгинской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ТЭС 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на подстанции 220кВ</a:t>
            </a:r>
            <a:r>
              <a:rPr sz="1400" spc="1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«Псоу»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68550" y="3803650"/>
            <a:ext cx="6400800" cy="4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Комплексные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внедрения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 автоматизации на крупнейших генерирующих  объектах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–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Нижневартовская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ГРЭС,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Южноуральская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ГРЭС-2.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8550" y="4670793"/>
            <a:ext cx="7162800" cy="104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3420">
              <a:lnSpc>
                <a:spcPct val="1111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Создание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единой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системы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 </a:t>
            </a:r>
            <a:r>
              <a:rPr sz="1400" spc="-40" dirty="0">
                <a:solidFill>
                  <a:srgbClr val="231F20"/>
                </a:solidFill>
                <a:latin typeface="Segoe UI"/>
                <a:cs typeface="Segoe UI"/>
              </a:rPr>
              <a:t>ЭТО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Сакмарской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СЭС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—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первой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России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солнечной электростанции, включенной в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ЕЭС.</a:t>
            </a:r>
            <a:endParaRPr sz="1400" dirty="0">
              <a:latin typeface="Segoe UI"/>
              <a:cs typeface="Segoe UI"/>
            </a:endParaRPr>
          </a:p>
          <a:p>
            <a:pPr marL="12700" marR="5080">
              <a:lnSpc>
                <a:spcPct val="111100"/>
              </a:lnSpc>
              <a:spcBef>
                <a:spcPts val="565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Крупная поставка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оборудования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на энергообъекты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«Алатау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Жарык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Компаниясы» 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«KEGOK» для создания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системы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АСКУЭ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(Казахстан).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2998" y="2532011"/>
            <a:ext cx="1188085" cy="106997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2013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2998" y="3601402"/>
            <a:ext cx="1188085" cy="1069975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Segoe UI"/>
                <a:cs typeface="Segoe UI"/>
              </a:rPr>
              <a:t>2014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2998" y="4670793"/>
            <a:ext cx="1188085" cy="106997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2015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94928"/>
            <a:ext cx="7240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КРУПНЕЙШИЕ </a:t>
            </a:r>
            <a:r>
              <a:rPr spc="25" dirty="0"/>
              <a:t>РЕАЛИЗОВАННЫЕ</a:t>
            </a:r>
            <a:r>
              <a:rPr spc="245" dirty="0"/>
              <a:t> </a:t>
            </a:r>
            <a:r>
              <a:rPr spc="35" dirty="0"/>
              <a:t>ПРОЕКТЫ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12300" y="2655397"/>
            <a:ext cx="9276450" cy="4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Комплексная автоматизация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(АСУ </a:t>
            </a:r>
            <a:r>
              <a:rPr sz="1400" spc="-45" dirty="0">
                <a:solidFill>
                  <a:srgbClr val="231F20"/>
                </a:solidFill>
                <a:latin typeface="Segoe UI"/>
                <a:cs typeface="Segoe UI"/>
              </a:rPr>
              <a:t>ЭТО,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АИИС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КУЭ, </a:t>
            </a:r>
            <a:r>
              <a:rPr sz="1400" spc="10" dirty="0">
                <a:solidFill>
                  <a:srgbClr val="231F20"/>
                </a:solidFill>
                <a:latin typeface="Segoe UI"/>
                <a:cs typeface="Segoe UI"/>
              </a:rPr>
              <a:t>ПА, 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РАС,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САУ паровыми 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котлами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ДЕ-10)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ТЭЦ «Академическая»,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г.</a:t>
            </a:r>
            <a:r>
              <a:rPr sz="1400" spc="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Екатеринбург.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2300" y="3309345"/>
            <a:ext cx="9276450" cy="577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800"/>
              </a:lnSpc>
              <a:spcBef>
                <a:spcPts val="100"/>
              </a:spcBef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Успешно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внедрена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система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Smart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Grid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(«Умные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сети») в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ОАО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«Сетевая Компания».  Комплексное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внедрение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 автоматизации на Якутской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ГРЭС-2.</a:t>
            </a:r>
            <a:endParaRPr sz="1400" dirty="0"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2998" y="2532011"/>
            <a:ext cx="1188085" cy="709930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19304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520"/>
              </a:spcBef>
            </a:pP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2016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2998" y="3241776"/>
            <a:ext cx="1188085" cy="709930"/>
          </a:xfrm>
          <a:prstGeom prst="rect">
            <a:avLst/>
          </a:prstGeom>
          <a:solidFill>
            <a:srgbClr val="053B5C"/>
          </a:solidFill>
        </p:spPr>
        <p:txBody>
          <a:bodyPr vert="horz" wrap="square" lIns="0" tIns="193040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1520"/>
              </a:spcBef>
            </a:pPr>
            <a:r>
              <a:rPr sz="2000" b="1" spc="-45" dirty="0">
                <a:solidFill>
                  <a:srgbClr val="FFFFFF"/>
                </a:solidFill>
                <a:latin typeface="Segoe UI"/>
                <a:cs typeface="Segoe UI"/>
              </a:rPr>
              <a:t>2017</a:t>
            </a:r>
            <a:r>
              <a:rPr sz="20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2998" y="3951554"/>
            <a:ext cx="1188085" cy="1788795"/>
          </a:xfrm>
          <a:prstGeom prst="rect">
            <a:avLst/>
          </a:prstGeom>
          <a:solidFill>
            <a:srgbClr val="00569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Segoe UI"/>
                <a:cs typeface="Segoe UI"/>
              </a:rPr>
              <a:t>2018</a:t>
            </a:r>
            <a:r>
              <a:rPr sz="20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Segoe UI"/>
                <a:cs typeface="Segoe UI"/>
              </a:rPr>
              <a:t>г.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2300" y="3998360"/>
            <a:ext cx="9657450" cy="1938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3870">
              <a:lnSpc>
                <a:spcPct val="1111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Создание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АИИС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КУЭ, </a:t>
            </a: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РАС, </a:t>
            </a:r>
            <a:r>
              <a:rPr sz="1400" spc="-25" dirty="0">
                <a:solidFill>
                  <a:srgbClr val="231F20"/>
                </a:solidFill>
                <a:latin typeface="Segoe UI"/>
                <a:cs typeface="Segoe UI"/>
              </a:rPr>
              <a:t>СОТИ АССО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для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объектов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ООО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«Калининградская  генерация»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–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Маяковской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ТЭС,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Талаховской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ТЭС.</a:t>
            </a:r>
            <a:endParaRPr sz="1400" dirty="0">
              <a:latin typeface="Segoe UI"/>
              <a:cs typeface="Segoe UI"/>
            </a:endParaRPr>
          </a:p>
          <a:p>
            <a:pPr marL="12700" marR="45720">
              <a:lnSpc>
                <a:spcPct val="150500"/>
              </a:lnSpc>
            </a:pP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Строительство второй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очереди Smart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Grid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в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Татарстане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(ОАО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«Сетевая компания»).  Создание систем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АИИС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КУЭ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АСУ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ТП для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СЭС</a:t>
            </a:r>
            <a:r>
              <a:rPr sz="1400" spc="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«Промстройматериалы»</a:t>
            </a:r>
            <a:endParaRPr sz="14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(ООО «Солар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Системс»)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СЭС «Енотаевка»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(«Гильдемастер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групп»).</a:t>
            </a:r>
            <a:endParaRPr sz="1400" dirty="0">
              <a:latin typeface="Segoe UI"/>
              <a:cs typeface="Segoe UI"/>
            </a:endParaRPr>
          </a:p>
          <a:p>
            <a:pPr marL="12700" marR="5080">
              <a:lnSpc>
                <a:spcPct val="111100"/>
              </a:lnSpc>
              <a:spcBef>
                <a:spcPts val="565"/>
              </a:spcBef>
            </a:pP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Создание автоматизированной системы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учета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межгосударственных,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межсистемных  </a:t>
            </a:r>
            <a:r>
              <a:rPr sz="1400" spc="-10" dirty="0">
                <a:solidFill>
                  <a:srgbClr val="231F20"/>
                </a:solidFill>
                <a:latin typeface="Segoe UI"/>
                <a:cs typeface="Segoe UI"/>
              </a:rPr>
              <a:t>перетоков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электроэнергии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на базе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ПТК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ЭКОМ </a:t>
            </a:r>
            <a:r>
              <a:rPr sz="1400" dirty="0">
                <a:solidFill>
                  <a:srgbClr val="231F20"/>
                </a:solidFill>
                <a:latin typeface="Segoe UI"/>
                <a:cs typeface="Segoe UI"/>
              </a:rPr>
              <a:t>для ГПО</a:t>
            </a:r>
            <a:r>
              <a:rPr sz="1400" spc="25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«Белэнерго».</a:t>
            </a:r>
            <a:endParaRPr sz="1400" dirty="0">
              <a:latin typeface="Segoe UI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29014"/>
            <a:ext cx="1062355" cy="2846705"/>
          </a:xfrm>
          <a:custGeom>
            <a:avLst/>
            <a:gdLst/>
            <a:ahLst/>
            <a:cxnLst/>
            <a:rect l="l" t="t" r="r" b="b"/>
            <a:pathLst>
              <a:path w="1062355" h="2846704">
                <a:moveTo>
                  <a:pt x="0" y="2846641"/>
                </a:moveTo>
                <a:lnTo>
                  <a:pt x="1061999" y="2846641"/>
                </a:lnTo>
                <a:lnTo>
                  <a:pt x="1061999" y="0"/>
                </a:lnTo>
                <a:lnTo>
                  <a:pt x="0" y="0"/>
                </a:lnTo>
                <a:lnTo>
                  <a:pt x="0" y="2846641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1999" y="3081023"/>
            <a:ext cx="1133995" cy="36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9299" y="3674878"/>
            <a:ext cx="2124710" cy="1294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1400" spc="-30" dirty="0">
                <a:solidFill>
                  <a:srgbClr val="231F20"/>
                </a:solidFill>
                <a:latin typeface="Segoe UI"/>
                <a:cs typeface="Segoe UI"/>
              </a:rPr>
              <a:t>620102, </a:t>
            </a:r>
            <a:r>
              <a:rPr sz="1400" spc="-70" dirty="0">
                <a:solidFill>
                  <a:srgbClr val="231F20"/>
                </a:solidFill>
                <a:latin typeface="Segoe UI"/>
                <a:cs typeface="Segoe UI"/>
              </a:rPr>
              <a:t>г.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Екатеринбург,  </a:t>
            </a:r>
            <a:r>
              <a:rPr sz="1400" spc="-35" dirty="0">
                <a:solidFill>
                  <a:srgbClr val="231F20"/>
                </a:solidFill>
                <a:latin typeface="Segoe UI"/>
                <a:cs typeface="Segoe UI"/>
              </a:rPr>
              <a:t>ул. </a:t>
            </a:r>
            <a:r>
              <a:rPr sz="1400" spc="-15" dirty="0">
                <a:solidFill>
                  <a:srgbClr val="231F20"/>
                </a:solidFill>
                <a:latin typeface="Segoe UI"/>
                <a:cs typeface="Segoe UI"/>
              </a:rPr>
              <a:t>Волгоградская, </a:t>
            </a:r>
            <a:r>
              <a:rPr sz="1400" spc="-5" dirty="0">
                <a:solidFill>
                  <a:srgbClr val="231F20"/>
                </a:solidFill>
                <a:latin typeface="Segoe UI"/>
                <a:cs typeface="Segoe UI"/>
              </a:rPr>
              <a:t>194а,  ООО</a:t>
            </a:r>
            <a:r>
              <a:rPr sz="1400" spc="-40" dirty="0">
                <a:solidFill>
                  <a:srgbClr val="231F20"/>
                </a:solidFill>
                <a:latin typeface="Segoe UI"/>
                <a:cs typeface="Segoe UI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Segoe UI"/>
                <a:cs typeface="Segoe UI"/>
              </a:rPr>
              <a:t>«Прософт-Системы»</a:t>
            </a:r>
            <a:endParaRPr sz="1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b="1" dirty="0">
                <a:solidFill>
                  <a:srgbClr val="231F20"/>
                </a:solidFill>
                <a:latin typeface="Segoe UI Semibold"/>
                <a:cs typeface="Segoe UI Semibold"/>
              </a:rPr>
              <a:t>prosoftsystems.ru</a:t>
            </a:r>
            <a:endParaRPr sz="1700">
              <a:latin typeface="Segoe UI Semibold"/>
              <a:cs typeface="Segoe UI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2000" y="3628914"/>
            <a:ext cx="906780" cy="7696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ts val="2850"/>
              </a:lnSpc>
              <a:spcBef>
                <a:spcPts val="70"/>
              </a:spcBef>
            </a:pPr>
            <a:r>
              <a:rPr sz="2350" spc="-35" dirty="0">
                <a:solidFill>
                  <a:srgbClr val="4E5A8C"/>
                </a:solidFill>
                <a:latin typeface="Minion Pro"/>
                <a:cs typeface="Minion Pro"/>
              </a:rPr>
              <a:t>Б</a:t>
            </a:r>
            <a:r>
              <a:rPr sz="2350" spc="-95" dirty="0">
                <a:solidFill>
                  <a:srgbClr val="4E5A8C"/>
                </a:solidFill>
                <a:latin typeface="Minion Pro"/>
                <a:cs typeface="Minion Pro"/>
              </a:rPr>
              <a:t>У</a:t>
            </a:r>
            <a:r>
              <a:rPr sz="2350" spc="10" dirty="0">
                <a:solidFill>
                  <a:srgbClr val="4E5A8C"/>
                </a:solidFill>
                <a:latin typeface="Minion Pro"/>
                <a:cs typeface="Minion Pro"/>
              </a:rPr>
              <a:t>ДЕТ  </a:t>
            </a:r>
            <a:r>
              <a:rPr sz="2350" spc="25" dirty="0">
                <a:solidFill>
                  <a:srgbClr val="4E5A8C"/>
                </a:solidFill>
                <a:latin typeface="Minion Pro"/>
                <a:cs typeface="Minion Pro"/>
              </a:rPr>
              <a:t>ФОТО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28007" y="2529014"/>
            <a:ext cx="7776006" cy="28466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959350" y="3270250"/>
            <a:ext cx="5257800" cy="143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Меньшиков Сергей Борисович</a:t>
            </a:r>
          </a:p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Руководитель представительства в ДФО (г. Хабаровск)</a:t>
            </a:r>
          </a:p>
          <a:p>
            <a:pPr marR="5080">
              <a:lnSpc>
                <a:spcPct val="76900"/>
              </a:lnSpc>
              <a:spcBef>
                <a:spcPts val="819"/>
              </a:spcBef>
            </a:pP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ООО «</a:t>
            </a:r>
            <a:r>
              <a:rPr lang="ru-RU" sz="2400" spc="-35" dirty="0" err="1" smtClean="0">
                <a:solidFill>
                  <a:srgbClr val="FFFFFF"/>
                </a:solidFill>
                <a:latin typeface="Segoe UI Semilight"/>
                <a:cs typeface="Segoe UI Semilight"/>
              </a:rPr>
              <a:t>Прософт</a:t>
            </a:r>
            <a:r>
              <a:rPr lang="ru-RU" sz="2400" spc="-35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-Системы»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300" y="1047031"/>
            <a:ext cx="615442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latin typeface="Segoe UI Semilight"/>
                <a:cs typeface="Segoe UI Semilight"/>
              </a:rPr>
              <a:t>О</a:t>
            </a:r>
            <a:r>
              <a:rPr sz="1800" b="0" spc="-10" dirty="0">
                <a:latin typeface="Segoe UI Semilight"/>
                <a:cs typeface="Segoe UI Semilight"/>
              </a:rPr>
              <a:t> </a:t>
            </a:r>
            <a:r>
              <a:rPr sz="1800" b="0" spc="-25" dirty="0"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-45" dirty="0"/>
              <a:t>САМОРЕГУЛИРУЕМЫЕ</a:t>
            </a:r>
            <a:r>
              <a:rPr spc="-90" dirty="0"/>
              <a:t> </a:t>
            </a:r>
            <a:r>
              <a:rPr spc="-60" dirty="0"/>
              <a:t>ОРГАНИЗАЦИИ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5478005" y="2529001"/>
            <a:ext cx="6294120" cy="3087370"/>
          </a:xfrm>
          <a:custGeom>
            <a:avLst/>
            <a:gdLst/>
            <a:ahLst/>
            <a:cxnLst/>
            <a:rect l="l" t="t" r="r" b="b"/>
            <a:pathLst>
              <a:path w="6294120" h="3087370">
                <a:moveTo>
                  <a:pt x="0" y="3087001"/>
                </a:moveTo>
                <a:lnTo>
                  <a:pt x="6294005" y="3087001"/>
                </a:lnTo>
                <a:lnTo>
                  <a:pt x="6294005" y="0"/>
                </a:lnTo>
                <a:lnTo>
                  <a:pt x="0" y="0"/>
                </a:lnTo>
                <a:lnTo>
                  <a:pt x="0" y="3087001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55999" y="2904004"/>
            <a:ext cx="1674023" cy="2383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83512" y="2916009"/>
            <a:ext cx="1621485" cy="23803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55995" y="2916009"/>
            <a:ext cx="1565935" cy="2385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9299" y="2477855"/>
            <a:ext cx="3747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Компания «Прософт-Системы»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является членом</a:t>
            </a:r>
            <a:r>
              <a:rPr sz="1200" spc="2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СРО: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15309" y="3200688"/>
            <a:ext cx="174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СРО НП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«Энергопроект»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5309" y="4139624"/>
            <a:ext cx="2597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СРО НП </a:t>
            </a:r>
            <a:r>
              <a:rPr sz="1200" spc="-25" dirty="0">
                <a:solidFill>
                  <a:srgbClr val="414042"/>
                </a:solidFill>
                <a:latin typeface="Segoe UI"/>
                <a:cs typeface="Segoe UI"/>
              </a:rPr>
              <a:t>«Гильдия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Строителей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Урала»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5309" y="5078561"/>
            <a:ext cx="2017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СРО Ассоциация «Уральское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общество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изыскателей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6003" y="2940012"/>
            <a:ext cx="827265" cy="596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1999" y="3804004"/>
            <a:ext cx="829059" cy="822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1999" y="5040003"/>
            <a:ext cx="902716" cy="5098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8419465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latin typeface="Segoe UI Semilight"/>
                <a:cs typeface="Segoe UI Semilight"/>
              </a:rPr>
              <a:t>О</a:t>
            </a:r>
            <a:r>
              <a:rPr sz="1800" b="0" spc="80" dirty="0">
                <a:latin typeface="Segoe UI Semilight"/>
                <a:cs typeface="Segoe UI Semilight"/>
              </a:rPr>
              <a:t> </a:t>
            </a:r>
            <a:r>
              <a:rPr sz="1800" b="0" spc="5" dirty="0"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25" dirty="0"/>
              <a:t>ЧЛЕНСТВО </a:t>
            </a:r>
            <a:r>
              <a:rPr dirty="0"/>
              <a:t>В </a:t>
            </a:r>
            <a:r>
              <a:rPr spc="35" dirty="0"/>
              <a:t>МЕЖДУНАРОДНЫХ</a:t>
            </a:r>
            <a:r>
              <a:rPr spc="285" dirty="0"/>
              <a:t> </a:t>
            </a:r>
            <a:r>
              <a:rPr spc="5" dirty="0"/>
              <a:t>ОРГАНИЗАЦИЯХ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300" y="2432135"/>
            <a:ext cx="47275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Компания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«Прософт–Системы» является членом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международных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организаций,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поддерживающих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открытые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технологии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стандарты,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регулярно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участвует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международных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выставках.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0004" y="4199306"/>
            <a:ext cx="1470101" cy="1094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8010" y="4612881"/>
            <a:ext cx="1585465" cy="357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5861" y="4546715"/>
            <a:ext cx="1306384" cy="485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35999" y="3646914"/>
            <a:ext cx="906780" cy="7696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ts val="2850"/>
              </a:lnSpc>
              <a:spcBef>
                <a:spcPts val="70"/>
              </a:spcBef>
            </a:pPr>
            <a:r>
              <a:rPr sz="2350" spc="-35" dirty="0">
                <a:solidFill>
                  <a:srgbClr val="4E5A8C"/>
                </a:solidFill>
                <a:latin typeface="Minion Pro"/>
                <a:cs typeface="Minion Pro"/>
              </a:rPr>
              <a:t>Б</a:t>
            </a:r>
            <a:r>
              <a:rPr sz="2350" spc="-95" dirty="0">
                <a:solidFill>
                  <a:srgbClr val="4E5A8C"/>
                </a:solidFill>
                <a:latin typeface="Minion Pro"/>
                <a:cs typeface="Minion Pro"/>
              </a:rPr>
              <a:t>У</a:t>
            </a:r>
            <a:r>
              <a:rPr sz="2350" spc="10" dirty="0">
                <a:solidFill>
                  <a:srgbClr val="4E5A8C"/>
                </a:solidFill>
                <a:latin typeface="Minion Pro"/>
                <a:cs typeface="Minion Pro"/>
              </a:rPr>
              <a:t>ДЕТ  </a:t>
            </a:r>
            <a:r>
              <a:rPr sz="2350" spc="25" dirty="0">
                <a:solidFill>
                  <a:srgbClr val="4E5A8C"/>
                </a:solidFill>
                <a:latin typeface="Minion Pro"/>
                <a:cs typeface="Minion Pro"/>
              </a:rPr>
              <a:t>ФОТО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21999" y="2531999"/>
            <a:ext cx="4841998" cy="2831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1047031"/>
            <a:ext cx="696214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solidFill>
                  <a:srgbClr val="414042"/>
                </a:solidFill>
                <a:latin typeface="Segoe UI Semilight"/>
                <a:cs typeface="Segoe UI Semilight"/>
              </a:rPr>
              <a:t>О</a:t>
            </a:r>
            <a:r>
              <a:rPr sz="1800" b="0" spc="-10" dirty="0">
                <a:solidFill>
                  <a:srgbClr val="414042"/>
                </a:solidFill>
                <a:latin typeface="Segoe UI Semilight"/>
                <a:cs typeface="Segoe UI Semilight"/>
              </a:rPr>
              <a:t> </a:t>
            </a:r>
            <a:r>
              <a:rPr sz="1800" b="0" spc="-25" dirty="0">
                <a:solidFill>
                  <a:srgbClr val="414042"/>
                </a:solidFill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600" b="1" spc="-50" dirty="0">
                <a:solidFill>
                  <a:srgbClr val="414042"/>
                </a:solidFill>
                <a:latin typeface="Segoe UI"/>
                <a:cs typeface="Segoe UI"/>
              </a:rPr>
              <a:t>РАСПРЕДЕЛЕНИЕ </a:t>
            </a:r>
            <a:r>
              <a:rPr sz="2600" b="1" spc="-75" dirty="0">
                <a:solidFill>
                  <a:srgbClr val="414042"/>
                </a:solidFill>
                <a:latin typeface="Segoe UI"/>
                <a:cs typeface="Segoe UI"/>
              </a:rPr>
              <a:t>ДОХОДОВ </a:t>
            </a:r>
            <a:r>
              <a:rPr sz="2600" b="1" spc="-25" dirty="0">
                <a:solidFill>
                  <a:srgbClr val="414042"/>
                </a:solidFill>
                <a:latin typeface="Segoe UI"/>
                <a:cs typeface="Segoe UI"/>
              </a:rPr>
              <a:t>ПО</a:t>
            </a:r>
            <a:r>
              <a:rPr sz="2600" b="1" spc="70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2600" b="1" spc="-55" dirty="0">
                <a:solidFill>
                  <a:srgbClr val="414042"/>
                </a:solidFill>
                <a:latin typeface="Segoe UI"/>
                <a:cs typeface="Segoe UI"/>
              </a:rPr>
              <a:t>ОТРАСЛЯМ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629597" y="2529001"/>
            <a:ext cx="2033905" cy="2847340"/>
          </a:xfrm>
          <a:custGeom>
            <a:avLst/>
            <a:gdLst/>
            <a:ahLst/>
            <a:cxnLst/>
            <a:rect l="l" t="t" r="r" b="b"/>
            <a:pathLst>
              <a:path w="2033904" h="2847340">
                <a:moveTo>
                  <a:pt x="0" y="2846997"/>
                </a:moveTo>
                <a:lnTo>
                  <a:pt x="2033562" y="2846997"/>
                </a:lnTo>
                <a:lnTo>
                  <a:pt x="2033562" y="0"/>
                </a:lnTo>
                <a:lnTo>
                  <a:pt x="0" y="0"/>
                </a:lnTo>
                <a:lnTo>
                  <a:pt x="0" y="2846997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004" y="2529001"/>
            <a:ext cx="6176645" cy="2847340"/>
          </a:xfrm>
          <a:custGeom>
            <a:avLst/>
            <a:gdLst/>
            <a:ahLst/>
            <a:cxnLst/>
            <a:rect l="l" t="t" r="r" b="b"/>
            <a:pathLst>
              <a:path w="6176645" h="2847340">
                <a:moveTo>
                  <a:pt x="0" y="2846997"/>
                </a:moveTo>
                <a:lnTo>
                  <a:pt x="6176187" y="2846997"/>
                </a:lnTo>
                <a:lnTo>
                  <a:pt x="6176187" y="0"/>
                </a:lnTo>
                <a:lnTo>
                  <a:pt x="0" y="0"/>
                </a:lnTo>
                <a:lnTo>
                  <a:pt x="0" y="2846997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23998" y="4263528"/>
            <a:ext cx="1550670" cy="94234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2750" b="1" spc="20" dirty="0">
                <a:solidFill>
                  <a:srgbClr val="FFFFFF"/>
                </a:solidFill>
                <a:latin typeface="Segoe UI"/>
                <a:cs typeface="Segoe UI"/>
              </a:rPr>
              <a:t>10%</a:t>
            </a:r>
            <a:endParaRPr sz="2750" dirty="0">
              <a:latin typeface="Segoe UI"/>
              <a:cs typeface="Segoe UI"/>
            </a:endParaRPr>
          </a:p>
          <a:p>
            <a:pPr marL="12700" marR="5080">
              <a:lnSpc>
                <a:spcPct val="127099"/>
              </a:lnSpc>
              <a:spcBef>
                <a:spcPts val="65"/>
              </a:spcBef>
            </a:pPr>
            <a:r>
              <a:rPr sz="900" spc="25" dirty="0">
                <a:solidFill>
                  <a:srgbClr val="FFFFFF"/>
                </a:solidFill>
                <a:latin typeface="Segoe UI"/>
                <a:cs typeface="Segoe UI"/>
              </a:rPr>
              <a:t>металлургическая </a:t>
            </a:r>
            <a:r>
              <a:rPr sz="900" dirty="0">
                <a:solidFill>
                  <a:srgbClr val="FFFFFF"/>
                </a:solidFill>
                <a:latin typeface="Segoe UI"/>
                <a:cs typeface="Segoe UI"/>
              </a:rPr>
              <a:t>и </a:t>
            </a:r>
            <a:r>
              <a:rPr sz="900" spc="25" dirty="0">
                <a:solidFill>
                  <a:srgbClr val="FFFFFF"/>
                </a:solidFill>
                <a:latin typeface="Segoe UI"/>
                <a:cs typeface="Segoe UI"/>
              </a:rPr>
              <a:t>другие  отрасли</a:t>
            </a:r>
            <a:r>
              <a:rPr sz="900" spc="1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900" spc="25" dirty="0">
                <a:solidFill>
                  <a:srgbClr val="FFFFFF"/>
                </a:solidFill>
                <a:latin typeface="Segoe UI"/>
                <a:cs typeface="Segoe UI"/>
              </a:rPr>
              <a:t>промышленности</a:t>
            </a:r>
            <a:endParaRPr sz="900" dirty="0"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2004" y="2529014"/>
            <a:ext cx="2051850" cy="2846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16191" y="2529001"/>
            <a:ext cx="2914015" cy="2847340"/>
          </a:xfrm>
          <a:custGeom>
            <a:avLst/>
            <a:gdLst/>
            <a:ahLst/>
            <a:cxnLst/>
            <a:rect l="l" t="t" r="r" b="b"/>
            <a:pathLst>
              <a:path w="2914015" h="2847340">
                <a:moveTo>
                  <a:pt x="0" y="2846997"/>
                </a:moveTo>
                <a:lnTo>
                  <a:pt x="2913405" y="2846997"/>
                </a:lnTo>
                <a:lnTo>
                  <a:pt x="2913405" y="0"/>
                </a:lnTo>
                <a:lnTo>
                  <a:pt x="0" y="0"/>
                </a:lnTo>
                <a:lnTo>
                  <a:pt x="0" y="2846997"/>
                </a:lnTo>
                <a:close/>
              </a:path>
            </a:pathLst>
          </a:custGeom>
          <a:solidFill>
            <a:srgbClr val="053B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93599" y="2530299"/>
            <a:ext cx="2242205" cy="2204450"/>
          </a:xfrm>
          <a:prstGeom prst="rect">
            <a:avLst/>
          </a:prstGeom>
        </p:spPr>
        <p:txBody>
          <a:bodyPr vert="horz" wrap="square" lIns="0" tIns="547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10"/>
              </a:spcBef>
            </a:pPr>
            <a:r>
              <a:rPr sz="6850" b="1" spc="-140" dirty="0">
                <a:solidFill>
                  <a:srgbClr val="FFFFFF"/>
                </a:solidFill>
                <a:latin typeface="Segoe UI"/>
                <a:cs typeface="Segoe UI"/>
              </a:rPr>
              <a:t>25%</a:t>
            </a:r>
            <a:endParaRPr sz="685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sz="2800" spc="30" dirty="0">
                <a:solidFill>
                  <a:srgbClr val="FFFFFF"/>
                </a:solidFill>
                <a:latin typeface="Segoe UI"/>
                <a:cs typeface="Segoe UI"/>
              </a:rPr>
              <a:t>н</a:t>
            </a:r>
            <a:r>
              <a:rPr sz="2800" spc="50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800" spc="20" dirty="0">
                <a:solidFill>
                  <a:srgbClr val="FFFFFF"/>
                </a:solidFill>
                <a:latin typeface="Segoe UI"/>
                <a:cs typeface="Segoe UI"/>
              </a:rPr>
              <a:t>фт</a:t>
            </a:r>
            <a:r>
              <a:rPr sz="2800" spc="40" dirty="0">
                <a:solidFill>
                  <a:srgbClr val="FFFFFF"/>
                </a:solidFill>
                <a:latin typeface="Segoe UI"/>
                <a:cs typeface="Segoe UI"/>
              </a:rPr>
              <a:t>е</a:t>
            </a:r>
            <a:r>
              <a:rPr sz="2800" spc="15" dirty="0">
                <a:solidFill>
                  <a:srgbClr val="FFFFFF"/>
                </a:solidFill>
                <a:latin typeface="Segoe UI"/>
                <a:cs typeface="Segoe UI"/>
              </a:rPr>
              <a:t>г</a:t>
            </a:r>
            <a:r>
              <a:rPr sz="2800" spc="2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2800" spc="40" dirty="0">
                <a:solidFill>
                  <a:srgbClr val="FFFFFF"/>
                </a:solidFill>
                <a:latin typeface="Segoe UI"/>
                <a:cs typeface="Segoe UI"/>
              </a:rPr>
              <a:t>з</a:t>
            </a:r>
            <a:r>
              <a:rPr sz="2800" spc="30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2800" spc="40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2800" spc="3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2800" dirty="0">
                <a:solidFill>
                  <a:srgbClr val="FFFFFF"/>
                </a:solidFill>
                <a:latin typeface="Segoe UI"/>
                <a:cs typeface="Segoe UI"/>
              </a:rPr>
              <a:t>я</a:t>
            </a:r>
            <a:endParaRPr sz="2800" dirty="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2689" y="2323933"/>
            <a:ext cx="2890553" cy="2414122"/>
          </a:xfrm>
          <a:prstGeom prst="rect">
            <a:avLst/>
          </a:prstGeom>
        </p:spPr>
        <p:txBody>
          <a:bodyPr vert="horz" wrap="square" lIns="0" tIns="462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45"/>
              </a:spcBef>
            </a:pPr>
            <a:r>
              <a:rPr sz="9100" b="1" spc="-170" dirty="0">
                <a:solidFill>
                  <a:srgbClr val="FFFFFF"/>
                </a:solidFill>
                <a:latin typeface="Segoe UI"/>
                <a:cs typeface="Segoe UI"/>
              </a:rPr>
              <a:t>65%</a:t>
            </a:r>
            <a:endParaRPr sz="9100" dirty="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800" spc="35" dirty="0">
                <a:solidFill>
                  <a:srgbClr val="FFFFFF"/>
                </a:solidFill>
                <a:latin typeface="Segoe UI"/>
                <a:cs typeface="Segoe UI"/>
              </a:rPr>
              <a:t>энергетическая</a:t>
            </a:r>
            <a:endParaRPr sz="2800" dirty="0">
              <a:latin typeface="Segoe UI"/>
              <a:cs typeface="Segoe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29597" y="2529001"/>
            <a:ext cx="2034400" cy="1850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047031"/>
            <a:ext cx="6292850" cy="7696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b="0" dirty="0">
                <a:latin typeface="Segoe UI Semilight"/>
                <a:cs typeface="Segoe UI Semilight"/>
              </a:rPr>
              <a:t>О</a:t>
            </a:r>
            <a:r>
              <a:rPr sz="1800" b="0" spc="80" dirty="0">
                <a:latin typeface="Segoe UI Semilight"/>
                <a:cs typeface="Segoe UI Semilight"/>
              </a:rPr>
              <a:t> </a:t>
            </a:r>
            <a:r>
              <a:rPr sz="1800" b="0" spc="5" dirty="0">
                <a:latin typeface="Segoe UI Semilight"/>
                <a:cs typeface="Segoe UI Semilight"/>
              </a:rPr>
              <a:t>НАС</a:t>
            </a:r>
            <a:endParaRPr sz="18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pc="30" dirty="0"/>
              <a:t>СИСТЕМА </a:t>
            </a:r>
            <a:r>
              <a:rPr spc="15" dirty="0"/>
              <a:t>МЕНЕДЖМЕНТА</a:t>
            </a:r>
            <a:r>
              <a:rPr spc="170" dirty="0"/>
              <a:t> </a:t>
            </a:r>
            <a:r>
              <a:rPr spc="20" dirty="0"/>
              <a:t>КАЧЕСТВА</a:t>
            </a:r>
          </a:p>
        </p:txBody>
      </p:sp>
      <p:sp>
        <p:nvSpPr>
          <p:cNvPr id="3" name="object 3"/>
          <p:cNvSpPr/>
          <p:nvPr/>
        </p:nvSpPr>
        <p:spPr>
          <a:xfrm>
            <a:off x="11663997" y="1496707"/>
            <a:ext cx="540385" cy="255904"/>
          </a:xfrm>
          <a:custGeom>
            <a:avLst/>
            <a:gdLst/>
            <a:ahLst/>
            <a:cxnLst/>
            <a:rect l="l" t="t" r="r" b="b"/>
            <a:pathLst>
              <a:path w="540384" h="255905">
                <a:moveTo>
                  <a:pt x="0" y="255295"/>
                </a:moveTo>
                <a:lnTo>
                  <a:pt x="540016" y="255295"/>
                </a:lnTo>
                <a:lnTo>
                  <a:pt x="540016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496707"/>
            <a:ext cx="270510" cy="255904"/>
          </a:xfrm>
          <a:custGeom>
            <a:avLst/>
            <a:gdLst/>
            <a:ahLst/>
            <a:cxnLst/>
            <a:rect l="l" t="t" r="r" b="b"/>
            <a:pathLst>
              <a:path w="270510" h="255905">
                <a:moveTo>
                  <a:pt x="0" y="255295"/>
                </a:moveTo>
                <a:lnTo>
                  <a:pt x="270002" y="255295"/>
                </a:lnTo>
                <a:lnTo>
                  <a:pt x="270002" y="0"/>
                </a:lnTo>
                <a:lnTo>
                  <a:pt x="0" y="0"/>
                </a:lnTo>
                <a:lnTo>
                  <a:pt x="0" y="255295"/>
                </a:lnTo>
                <a:close/>
              </a:path>
            </a:pathLst>
          </a:custGeom>
          <a:solidFill>
            <a:srgbClr val="005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43609" y="539999"/>
            <a:ext cx="920394" cy="298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0875" y="2526360"/>
            <a:ext cx="1997488" cy="2847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60869" y="2526347"/>
            <a:ext cx="1997710" cy="2847340"/>
          </a:xfrm>
          <a:custGeom>
            <a:avLst/>
            <a:gdLst/>
            <a:ahLst/>
            <a:cxnLst/>
            <a:rect l="l" t="t" r="r" b="b"/>
            <a:pathLst>
              <a:path w="1997709" h="2847340">
                <a:moveTo>
                  <a:pt x="0" y="2847086"/>
                </a:moveTo>
                <a:lnTo>
                  <a:pt x="1997494" y="2847086"/>
                </a:lnTo>
                <a:lnTo>
                  <a:pt x="1997494" y="0"/>
                </a:lnTo>
                <a:lnTo>
                  <a:pt x="0" y="0"/>
                </a:lnTo>
                <a:lnTo>
                  <a:pt x="0" y="284708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7300" y="2432135"/>
            <a:ext cx="2751455" cy="27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С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2005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года система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менеджмента  качества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инженерной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компании «Про-  софт-Системы»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развивается на основе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международных стандартов ISO </a:t>
            </a:r>
            <a:r>
              <a:rPr sz="1200" spc="5" dirty="0">
                <a:solidFill>
                  <a:srgbClr val="414042"/>
                </a:solidFill>
                <a:latin typeface="Segoe UI"/>
                <a:cs typeface="Segoe UI"/>
              </a:rPr>
              <a:t>9000.</a:t>
            </a:r>
            <a:endParaRPr sz="1200">
              <a:latin typeface="Segoe UI"/>
              <a:cs typeface="Segoe UI"/>
            </a:endParaRPr>
          </a:p>
          <a:p>
            <a:pPr marL="12700" marR="57150">
              <a:lnSpc>
                <a:spcPct val="125000"/>
              </a:lnSpc>
              <a:spcBef>
                <a:spcPts val="1130"/>
              </a:spcBef>
            </a:pP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В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2018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году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успешно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пройден ин-  спекционный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аудит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на соответствие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международным стандартам качества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бизнес-процессов.</a:t>
            </a:r>
            <a:endParaRPr sz="1200">
              <a:latin typeface="Segoe UI"/>
              <a:cs typeface="Segoe UI"/>
            </a:endParaRPr>
          </a:p>
          <a:p>
            <a:pPr marL="12700" marR="15875">
              <a:lnSpc>
                <a:spcPct val="125000"/>
              </a:lnSpc>
              <a:spcBef>
                <a:spcPts val="570"/>
              </a:spcBef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Система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менеджмента качества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ком-  пании признана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отвечающей требова-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ниям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новой версии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международного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43051" y="2532011"/>
            <a:ext cx="2001120" cy="2854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75299" y="2420134"/>
            <a:ext cx="2477770" cy="1926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стандарта ISO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9001:2015,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а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система 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экологического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менеджмента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– 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требованиям новой версии ГОСТ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Р  </a:t>
            </a:r>
            <a:r>
              <a:rPr sz="1200" spc="-25" dirty="0">
                <a:solidFill>
                  <a:srgbClr val="414042"/>
                </a:solidFill>
                <a:latin typeface="Segoe UI"/>
                <a:cs typeface="Segoe UI"/>
              </a:rPr>
              <a:t>ИСО </a:t>
            </a:r>
            <a:r>
              <a:rPr sz="1200" spc="-35" dirty="0">
                <a:solidFill>
                  <a:srgbClr val="414042"/>
                </a:solidFill>
                <a:latin typeface="Segoe UI"/>
                <a:cs typeface="Segoe UI"/>
              </a:rPr>
              <a:t>14001-2016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(ISO</a:t>
            </a:r>
            <a:r>
              <a:rPr sz="1200" spc="55" dirty="0">
                <a:solidFill>
                  <a:srgbClr val="414042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414042"/>
                </a:solidFill>
                <a:latin typeface="Segoe UI"/>
                <a:cs typeface="Segoe UI"/>
              </a:rPr>
              <a:t>14001:2015).</a:t>
            </a:r>
            <a:endParaRPr sz="1200">
              <a:latin typeface="Segoe UI"/>
              <a:cs typeface="Segoe UI"/>
            </a:endParaRPr>
          </a:p>
          <a:p>
            <a:pPr marL="12700" marR="95885">
              <a:lnSpc>
                <a:spcPct val="125000"/>
              </a:lnSpc>
              <a:spcBef>
                <a:spcPts val="565"/>
              </a:spcBef>
            </a:pP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Получены сертификаты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соответ- 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ствия международного </a:t>
            </a:r>
            <a:r>
              <a:rPr sz="1200" spc="-15" dirty="0">
                <a:solidFill>
                  <a:srgbClr val="414042"/>
                </a:solidFill>
                <a:latin typeface="Segoe UI"/>
                <a:cs typeface="Segoe UI"/>
              </a:rPr>
              <a:t>органа </a:t>
            </a:r>
            <a:r>
              <a:rPr sz="1200" spc="-10" dirty="0">
                <a:solidFill>
                  <a:srgbClr val="414042"/>
                </a:solidFill>
                <a:latin typeface="Segoe UI"/>
                <a:cs typeface="Segoe UI"/>
              </a:rPr>
              <a:t>по  сертификации </a:t>
            </a:r>
            <a:r>
              <a:rPr sz="1200" dirty="0">
                <a:solidFill>
                  <a:srgbClr val="414042"/>
                </a:solidFill>
                <a:latin typeface="Segoe UI"/>
                <a:cs typeface="Segoe UI"/>
              </a:rPr>
              <a:t>DEKRA </a:t>
            </a:r>
            <a:r>
              <a:rPr sz="1200" spc="-5" dirty="0">
                <a:solidFill>
                  <a:srgbClr val="414042"/>
                </a:solidFill>
                <a:latin typeface="Segoe UI"/>
                <a:cs typeface="Segoe UI"/>
              </a:rPr>
              <a:t>Certification  GmbH.</a:t>
            </a:r>
            <a:endParaRPr sz="1200">
              <a:latin typeface="Segoe UI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</TotalTime>
  <Words>6321</Words>
  <Application>Microsoft Office PowerPoint</Application>
  <PresentationFormat>Произвольный</PresentationFormat>
  <Paragraphs>880</Paragraphs>
  <Slides>58</Slides>
  <Notes>21</Notes>
  <HiddenSlides>28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8" baseType="lpstr">
      <vt:lpstr>Arial</vt:lpstr>
      <vt:lpstr>Calibri</vt:lpstr>
      <vt:lpstr>Minion Pro</vt:lpstr>
      <vt:lpstr>Segoe UI</vt:lpstr>
      <vt:lpstr>Segoe UI Light</vt:lpstr>
      <vt:lpstr>Segoe UI Semibold</vt:lpstr>
      <vt:lpstr>Segoe UI Semilight</vt:lpstr>
      <vt:lpstr>Times New Roman</vt:lpstr>
      <vt:lpstr>Office Theme</vt:lpstr>
      <vt:lpstr>Acrobat Document</vt:lpstr>
      <vt:lpstr>Презентация PowerPoint</vt:lpstr>
      <vt:lpstr>Презентация PowerPoint</vt:lpstr>
      <vt:lpstr>СТРУКТУРА КОМПАНИИ</vt:lpstr>
      <vt:lpstr>СТРУКТУРА КОМПАНИИ НАПРАВЛЕНИЯ ДЕЯТЕЛЬНОСТИ</vt:lpstr>
      <vt:lpstr>СТРУКТУРА КОМПАНИИ ИНЖИНИРИНГОВЫЕ УСЛУГИ</vt:lpstr>
      <vt:lpstr>О НАС САМОРЕГУЛИРУЕМЫЕ ОРГАНИЗАЦИИ</vt:lpstr>
      <vt:lpstr>О НАС ЧЛЕНСТВО В МЕЖДУНАРОДНЫХ ОРГАНИЗАЦИЯХ</vt:lpstr>
      <vt:lpstr>Презентация PowerPoint</vt:lpstr>
      <vt:lpstr>О НАС СИСТЕМА МЕНЕДЖМЕНТА КАЧЕСТВА</vt:lpstr>
      <vt:lpstr>СТРУКТУРА КОМПАНИИ ИНЖЕНЕРНЫЙ ЦЕНТР</vt:lpstr>
      <vt:lpstr>СТРУКТУРА КОМПАНИИ УЧЕБНЫЙ ЦЕНТР</vt:lpstr>
      <vt:lpstr>СТРУКТУРА КОМПАНИИ СИСТЕМА УПРАВЛЕНИЯ ПРЕДПРИЯТИЕМ</vt:lpstr>
      <vt:lpstr>Презентация PowerPoint</vt:lpstr>
      <vt:lpstr>Презентация PowerPoint</vt:lpstr>
      <vt:lpstr>ПРОИЗВОДСТВО ОСНОВНЫЕ ПРОЦЕССЫ</vt:lpstr>
      <vt:lpstr>ПРОИЗВОДСТВО. ПОКАЗАТЕЛИ</vt:lpstr>
      <vt:lpstr>ПРОИЗВОДСТВО ПРОИЗВОДСТВЕННЫЙ ЦИКЛ</vt:lpstr>
      <vt:lpstr>ПРОИЗВОДСТВО ЦЕХ МОНТАЖА ПЕЧАТНЫХ ПЛАТ</vt:lpstr>
      <vt:lpstr>ПРОИЗВОДСТВО УЧАСТКИ СБОРКИ КОНТРОЛЛЕРОВ И ПРИБОРОВ</vt:lpstr>
      <vt:lpstr>ПРОИЗВОДСТВО ЦЕХ СБОРКИ ШКАФОВ</vt:lpstr>
      <vt:lpstr>ПРОИЗВОДСТВЕННО-СКЛАДСКОЙ КОМПЛЕКС СКЛАД. ОБЩЕЕ ОПИСАНИЕ</vt:lpstr>
      <vt:lpstr>ПРОИЗВОДСТВЕННО-СКЛАДСКОЙ КОМПЛЕКС ПРОИЗВОДСТВО. ПЛАН РАЗВИТИЯ</vt:lpstr>
      <vt:lpstr>ИСПЫТАТЕЛЬНЫЙ ЦЕНТР ИСПЫТАТЕЛЬНАЯ ЛАБОРАТОРИЯ</vt:lpstr>
      <vt:lpstr>ИСПЫТАТЕЛЬНЫЙ ЦЕНТР ПОВЕРОЧНАЯ ЛАБОРАТОРИЯ</vt:lpstr>
      <vt:lpstr>ИСПЫТАТЕЛЬНЫЙ ЦЕНТР ВЫСОКОВОЛЬТНАЯ ЛАБОРАТОРИЯ</vt:lpstr>
      <vt:lpstr>Сотрудничество с ДЗО «РусГидро» на Дальнем Востоке Объемы поставок оборудования и выполнения работ за 2017-2018 г</vt:lpstr>
      <vt:lpstr>Презентация PowerPoint</vt:lpstr>
      <vt:lpstr>Сотрудничество с ДЗО «РусГидро» на Дальнем Востоке Применяемое оборудование Прософт-Системы </vt:lpstr>
      <vt:lpstr>ВЫПУСКАЕМОЕ ОБОРУДОВАНИЕ Оборудование и системы для объектов энергетики</vt:lpstr>
      <vt:lpstr>Комплексное решение автоматизации АВТОМАТИЗАЦИЯ ПОДСТАНЦИЙ И ЭНЕРГООБЪЕКТОВ</vt:lpstr>
      <vt:lpstr>Комплексное решение автоматизации АВТОМАТИЗАЦИЯ СТАНЦИЙ</vt:lpstr>
      <vt:lpstr>ВЫПУСКАЕМОЕ ОБОРУДОВАНИЕ АВТОМАТИЗАЦИЯ Программное обеспечение верхнего уровня АСУ ТП Станции</vt:lpstr>
      <vt:lpstr>Презентация PowerPoint</vt:lpstr>
      <vt:lpstr>ВЫПУСКАЕМОЕ ОБОРУДОВАНИЕ СОЗДАНИЕ РАСПРЕДЕЛЕННЫХ АСУ ТП ПОВЫШЕННОЙ  НАДЕЖНОСТИ</vt:lpstr>
      <vt:lpstr>ВЫПУСКАЕМОЕ ОБОРУДОВАНИЕ Контроллеры АСУ ТП Регул</vt:lpstr>
      <vt:lpstr>ВЫПУСКАЕМОЕ ОБОРУДОВАНИЕ ПО ВУ АСУ ТП Подстанции и АСУ ЭТО Станции</vt:lpstr>
      <vt:lpstr>ВЫПУСКАЕМОЕ ОБОРУДОВАНИЕ АВТОМАТИЗАЦИЯ ПОДСТАНЦИЙ И ЭНЕРГООБЪЕКТОВ</vt:lpstr>
      <vt:lpstr>ВЫПУСКАЕМОЕ ОБОРУДОВАНИЕ АВТОМАТИЗАЦИЯ АСУ ТП/ССПИ ПС 750/500/220/110КВ НА БАЗЕ ПТК ARIS MD С ШИНОЙ ПРОЦЕССА</vt:lpstr>
      <vt:lpstr>ВЫПУСКАЕМОЕ ОБОРУДОВАНИЕ АВТОМАТИЗАЦИЯ АСУ ТП/ССПИ ПС 750/500/220/110КВ НА БАЗЕ ПТК ARIS MD БЕЗ ШИНЫ ПРОЦЕССА</vt:lpstr>
      <vt:lpstr>ВЫПУСКАЕМОЕ ОБОРУДОВАНИЕ АВТОМАТИЗАЦИЯ АСУ ТП/ССПИ ПС 110/35/10/6 КВ НА БАЗЕ ПТК ARIS MС</vt:lpstr>
      <vt:lpstr>ВЫПУСКАЕМОЕ ОБОРУДОВАНИЕ АВТОМАТИЗАЦИЯ ССПИ ПС 110 с интеграцией существующего оборудования</vt:lpstr>
      <vt:lpstr>ВЫПУСКАЕМОЕ ОБОРУДОВАНИЕ АВТОМАТИЗАЦИЯ ПОДСТАНЦИЙ 110 кВ с контроллерами присоединения</vt:lpstr>
      <vt:lpstr>ВЫПУСКАЕМОЕ ОБОРУДОВАНИЕ АВТОМАТИЗАЦИЯ Распределительных пунктов и трансформаторных подстанций</vt:lpstr>
      <vt:lpstr>ВЫПУСКАЕМОЕ ОБОРУДОВАНИЕ АВТОМАТИЗАЦИЯ Распределительных пунктов и трансформаторных подстанций</vt:lpstr>
      <vt:lpstr>ВЫПУСКАЕМОЕ ОБОРУДОВАНИЕ ИНТЕЛЕКТУАЛЬНЫЕ СИСТЕМЫ УЧЕТА И КОНТРОЛЯ  КАЧЕСТВА ЭНЕРГОРЕСУРСОВ</vt:lpstr>
      <vt:lpstr>ВЫПУСКАЕМОЕ ОБОРУДОВАНИЕ Интеллектуальный учет электроэнергии</vt:lpstr>
      <vt:lpstr>ВЫПУСКАЕМОЕ ОБОРУДОВАНИЕ Интеллектуальный учет электроэнергии</vt:lpstr>
      <vt:lpstr>ВЫПУСКАЕМОЕ ОБОРУДОВАНИЕ Интеллектуальный учет электроэнергии</vt:lpstr>
      <vt:lpstr>ВЫПУСКАЕМОЕ ОБОРУДОВАНИЕ Интеллектуальный учет электроэнергии</vt:lpstr>
      <vt:lpstr>ВЫПУСКАЕМОЕ ОБОРУДОВАНИЕ ПРОТИВОАВАРИЙНАЯ АВТОМАТИКА И РЕЛЕЙНАЯ ЗАЩИТА</vt:lpstr>
      <vt:lpstr>ВЫПУСКАЕМОЕ ОБОРУДОВАНИЕ УСТРОЙСТВА СВЯЗИ ДЛЯ РЗ И ПА</vt:lpstr>
      <vt:lpstr>ВЫПУСКАЕМОЕ ОБОРУДОВАНИЕ СОЗДАНИЕ СПЕЦИАЛЬНЫХ ЛОКАЛЬНЫХ СИСТЕМ</vt:lpstr>
      <vt:lpstr>Решения по обеспечению информационной безопастности</vt:lpstr>
      <vt:lpstr>ЗАКАЗЧИКИ КОМПАНИИ</vt:lpstr>
      <vt:lpstr>КРУПНЕЙШИЕ РЕАЛИЗОВАННЫЕ ПРОЕКТЫ</vt:lpstr>
      <vt:lpstr>КРУПНЕЙШИЕ РЕАЛИЗОВАННЫЕ ПРОЕКТЫ</vt:lpstr>
      <vt:lpstr>КРУПНЕЙШИЕ РЕАЛИЗОВАННЫЕ ПРОЕКТЫ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Сергей Меньшиков</cp:lastModifiedBy>
  <cp:revision>53</cp:revision>
  <cp:lastPrinted>2019-11-05T06:07:10Z</cp:lastPrinted>
  <dcterms:created xsi:type="dcterms:W3CDTF">2019-03-05T05:03:25Z</dcterms:created>
  <dcterms:modified xsi:type="dcterms:W3CDTF">2019-11-07T06:11:55Z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2019-03-05T00:00:00Z</vt:filetime>
  </property>
  <property fmtid="{D5CDD505-2E9C-101B-9397-08002B2CF9AE}" pid="3" name="Creator">
    <vt:lpwstr>Adobe InDesign CC 14.0 (Windows)</vt:lpwstr>
  </property>
  <property fmtid="{D5CDD505-2E9C-101B-9397-08002B2CF9AE}" pid="4" name="LastSaved">
    <vt:filetime>2019-03-05T00:00:00Z</vt:filetime>
  </property>
</Properties>
</file>