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3" r:id="rId2"/>
    <p:sldId id="264" r:id="rId3"/>
    <p:sldId id="265" r:id="rId4"/>
    <p:sldId id="291" r:id="rId5"/>
    <p:sldId id="269" r:id="rId6"/>
    <p:sldId id="270" r:id="rId7"/>
    <p:sldId id="271" r:id="rId8"/>
    <p:sldId id="272" r:id="rId9"/>
    <p:sldId id="273" r:id="rId10"/>
    <p:sldId id="275" r:id="rId11"/>
    <p:sldId id="274" r:id="rId12"/>
    <p:sldId id="276" r:id="rId13"/>
    <p:sldId id="277" r:id="rId14"/>
    <p:sldId id="292" r:id="rId15"/>
    <p:sldId id="293" r:id="rId16"/>
    <p:sldId id="279" r:id="rId17"/>
    <p:sldId id="280" r:id="rId18"/>
    <p:sldId id="283" r:id="rId19"/>
    <p:sldId id="28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DFF"/>
    <a:srgbClr val="9DC8FF"/>
    <a:srgbClr val="2439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15"/>
    <p:restoredTop sz="94661"/>
  </p:normalViewPr>
  <p:slideViewPr>
    <p:cSldViewPr snapToGrid="0" snapToObjects="1">
      <p:cViewPr varScale="1">
        <p:scale>
          <a:sx n="69" d="100"/>
          <a:sy n="69" d="100"/>
        </p:scale>
        <p:origin x="6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04" d="100"/>
          <a:sy n="104" d="100"/>
        </p:scale>
        <p:origin x="41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CA513-E8E4-B742-BB6C-5C810BFC7409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47F16-199B-0D4A-9DAB-9B95471BA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081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7.jpeg"/><Relationship Id="rId3" Type="http://schemas.openxmlformats.org/officeDocument/2006/relationships/tags" Target="../tags/tag3.xml"/><Relationship Id="rId21" Type="http://schemas.openxmlformats.org/officeDocument/2006/relationships/image" Target="../media/image2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6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5.jpe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4.jpe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3.png"/><Relationship Id="rId27" Type="http://schemas.openxmlformats.org/officeDocument/2006/relationships/image" Target="../media/image8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tags" Target="../tags/tag37.xml"/><Relationship Id="rId26" Type="http://schemas.openxmlformats.org/officeDocument/2006/relationships/image" Target="../media/image11.wmf"/><Relationship Id="rId3" Type="http://schemas.openxmlformats.org/officeDocument/2006/relationships/tags" Target="../tags/tag22.xml"/><Relationship Id="rId21" Type="http://schemas.openxmlformats.org/officeDocument/2006/relationships/tags" Target="../tags/tag40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tags" Target="../tags/tag36.xml"/><Relationship Id="rId25" Type="http://schemas.openxmlformats.org/officeDocument/2006/relationships/image" Target="../media/image10.jpeg"/><Relationship Id="rId2" Type="http://schemas.openxmlformats.org/officeDocument/2006/relationships/tags" Target="../tags/tag21.xml"/><Relationship Id="rId16" Type="http://schemas.openxmlformats.org/officeDocument/2006/relationships/tags" Target="../tags/tag35.xml"/><Relationship Id="rId20" Type="http://schemas.openxmlformats.org/officeDocument/2006/relationships/tags" Target="../tags/tag39.xml"/><Relationship Id="rId29" Type="http://schemas.openxmlformats.org/officeDocument/2006/relationships/image" Target="../media/image14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24" Type="http://schemas.openxmlformats.org/officeDocument/2006/relationships/image" Target="../media/image9.jpeg"/><Relationship Id="rId32" Type="http://schemas.openxmlformats.org/officeDocument/2006/relationships/image" Target="../media/image17.jpeg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23" Type="http://schemas.openxmlformats.org/officeDocument/2006/relationships/image" Target="../media/image2.png"/><Relationship Id="rId28" Type="http://schemas.openxmlformats.org/officeDocument/2006/relationships/image" Target="../media/image13.png"/><Relationship Id="rId10" Type="http://schemas.openxmlformats.org/officeDocument/2006/relationships/tags" Target="../tags/tag29.xml"/><Relationship Id="rId19" Type="http://schemas.openxmlformats.org/officeDocument/2006/relationships/tags" Target="../tags/tag38.xml"/><Relationship Id="rId31" Type="http://schemas.openxmlformats.org/officeDocument/2006/relationships/image" Target="../media/image16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Relationship Id="rId22" Type="http://schemas.openxmlformats.org/officeDocument/2006/relationships/slideMaster" Target="../slideMasters/slideMaster1.xml"/><Relationship Id="rId27" Type="http://schemas.openxmlformats.org/officeDocument/2006/relationships/image" Target="../media/image12.png"/><Relationship Id="rId30" Type="http://schemas.openxmlformats.org/officeDocument/2006/relationships/image" Target="../media/image15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96" r="45800" b="14064"/>
          <a:stretch/>
        </p:blipFill>
        <p:spPr>
          <a:xfrm>
            <a:off x="8750300" y="38100"/>
            <a:ext cx="3441700" cy="6819900"/>
          </a:xfrm>
          <a:prstGeom prst="rect">
            <a:avLst/>
          </a:prstGeom>
        </p:spPr>
      </p:pic>
      <p:pic>
        <p:nvPicPr>
          <p:cNvPr id="7" name="Рисунок 9" descr="RVC_logo_Orenburg_g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75" y="691185"/>
            <a:ext cx="2252164" cy="758289"/>
          </a:xfrm>
          <a:prstGeom prst="rect">
            <a:avLst/>
          </a:prstGeom>
        </p:spPr>
      </p:pic>
      <p:sp>
        <p:nvSpPr>
          <p:cNvPr id="11" name="Rectangle 8"/>
          <p:cNvSpPr/>
          <p:nvPr userDrawn="1"/>
        </p:nvSpPr>
        <p:spPr>
          <a:xfrm>
            <a:off x="1820992" y="6219787"/>
            <a:ext cx="18867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www.rosvodokanal.ru</a:t>
            </a:r>
            <a:endParaRPr lang="en-US" sz="1400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Текст 2"/>
          <p:cNvSpPr>
            <a:spLocks noGrp="1"/>
          </p:cNvSpPr>
          <p:nvPr>
            <p:ph type="body" idx="11"/>
          </p:nvPr>
        </p:nvSpPr>
        <p:spPr>
          <a:xfrm>
            <a:off x="1882775" y="4149725"/>
            <a:ext cx="6985000" cy="104298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24397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882775" y="1628774"/>
            <a:ext cx="6985001" cy="2339975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24397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9" name="Дата 3"/>
          <p:cNvSpPr txBox="1">
            <a:spLocks/>
          </p:cNvSpPr>
          <p:nvPr userDrawn="1"/>
        </p:nvSpPr>
        <p:spPr>
          <a:xfrm>
            <a:off x="6092855" y="6232505"/>
            <a:ext cx="1377002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44AF75-D66A-D947-A327-A8508C018B2A}" type="datetime1">
              <a:rPr lang="ru-RU" sz="1400" smtClean="0">
                <a:solidFill>
                  <a:srgbClr val="243970"/>
                </a:solidFill>
                <a:latin typeface="Arial" charset="0"/>
                <a:ea typeface="Arial" charset="0"/>
                <a:cs typeface="Arial" charset="0"/>
              </a:rPr>
              <a:pPr/>
              <a:t>28.09.2020</a:t>
            </a:fld>
            <a:endParaRPr lang="ru-RU" sz="1600" dirty="0">
              <a:solidFill>
                <a:srgbClr val="24397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96" r="45800" b="14064"/>
          <a:stretch/>
        </p:blipFill>
        <p:spPr>
          <a:xfrm>
            <a:off x="8743041" y="38100"/>
            <a:ext cx="34417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pos="1073" userDrawn="1">
          <p15:clr>
            <a:srgbClr val="FBAE40"/>
          </p15:clr>
        </p15:guide>
        <p15:guide id="4" pos="1186" userDrawn="1">
          <p15:clr>
            <a:srgbClr val="FBAE40"/>
          </p15:clr>
        </p15:guide>
        <p15:guide id="5" pos="1958" userDrawn="1">
          <p15:clr>
            <a:srgbClr val="FBAE40"/>
          </p15:clr>
        </p15:guide>
        <p15:guide id="6" pos="2094" userDrawn="1">
          <p15:clr>
            <a:srgbClr val="FBAE40"/>
          </p15:clr>
        </p15:guide>
        <p15:guide id="7" pos="2865" userDrawn="1">
          <p15:clr>
            <a:srgbClr val="FBAE40"/>
          </p15:clr>
        </p15:guide>
        <p15:guide id="8" pos="2978" userDrawn="1">
          <p15:clr>
            <a:srgbClr val="FBAE40"/>
          </p15:clr>
        </p15:guide>
        <p15:guide id="9" pos="3772" userDrawn="1">
          <p15:clr>
            <a:srgbClr val="FBAE40"/>
          </p15:clr>
        </p15:guide>
        <p15:guide id="10" pos="3885" userDrawn="1">
          <p15:clr>
            <a:srgbClr val="FBAE40"/>
          </p15:clr>
        </p15:guide>
        <p15:guide id="11" pos="4679" userDrawn="1">
          <p15:clr>
            <a:srgbClr val="FBAE40"/>
          </p15:clr>
        </p15:guide>
        <p15:guide id="12" pos="4793" userDrawn="1">
          <p15:clr>
            <a:srgbClr val="FBAE40"/>
          </p15:clr>
        </p15:guide>
        <p15:guide id="13" pos="5586" userDrawn="1">
          <p15:clr>
            <a:srgbClr val="FBAE40"/>
          </p15:clr>
        </p15:guide>
        <p15:guide id="14" pos="5700" userDrawn="1">
          <p15:clr>
            <a:srgbClr val="FBAE40"/>
          </p15:clr>
        </p15:guide>
        <p15:guide id="15" pos="6494" userDrawn="1">
          <p15:clr>
            <a:srgbClr val="FBAE40"/>
          </p15:clr>
        </p15:guide>
        <p15:guide id="16" pos="6607" userDrawn="1">
          <p15:clr>
            <a:srgbClr val="FBAE40"/>
          </p15:clr>
        </p15:guide>
        <p15:guide id="17" pos="7378" userDrawn="1">
          <p15:clr>
            <a:srgbClr val="FBAE40"/>
          </p15:clr>
        </p15:guide>
        <p15:guide id="18" orient="horz" pos="913" userDrawn="1">
          <p15:clr>
            <a:srgbClr val="FBAE40"/>
          </p15:clr>
        </p15:guide>
        <p15:guide id="19" orient="horz" pos="1026" userDrawn="1">
          <p15:clr>
            <a:srgbClr val="FBAE40"/>
          </p15:clr>
        </p15:guide>
        <p15:guide id="20" orient="horz" pos="1706" userDrawn="1">
          <p15:clr>
            <a:srgbClr val="FBAE40"/>
          </p15:clr>
        </p15:guide>
        <p15:guide id="21" orient="horz" pos="1820" userDrawn="1">
          <p15:clr>
            <a:srgbClr val="FBAE40"/>
          </p15:clr>
        </p15:guide>
        <p15:guide id="22" orient="horz" pos="2500" userDrawn="1">
          <p15:clr>
            <a:srgbClr val="FBAE40"/>
          </p15:clr>
        </p15:guide>
        <p15:guide id="23" orient="horz" pos="2614" userDrawn="1">
          <p15:clr>
            <a:srgbClr val="FBAE40"/>
          </p15:clr>
        </p15:guide>
        <p15:guide id="24" orient="horz" pos="3271" userDrawn="1">
          <p15:clr>
            <a:srgbClr val="FBAE40"/>
          </p15:clr>
        </p15:guide>
        <p15:guide id="25" orient="horz" pos="3407" userDrawn="1">
          <p15:clr>
            <a:srgbClr val="FBAE40"/>
          </p15:clr>
        </p15:guide>
        <p15:guide id="26" orient="horz" pos="3861" userDrawn="1">
          <p15:clr>
            <a:srgbClr val="FBAE40"/>
          </p15:clr>
        </p15:guide>
        <p15:guide id="27" orient="horz" pos="4065" userDrawn="1">
          <p15:clr>
            <a:srgbClr val="FBAE40"/>
          </p15:clr>
        </p15:guide>
        <p15:guide id="28" orient="horz" pos="397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ллюстрация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>
          <a:xfrm>
            <a:off x="442913" y="1628775"/>
            <a:ext cx="5545137" cy="3563938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442913" y="5408613"/>
            <a:ext cx="5545137" cy="7207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None/>
              <a:defRPr sz="1050">
                <a:solidFill>
                  <a:schemeClr val="tx2"/>
                </a:solidFill>
              </a:defRPr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id="{93E23476-A2E2-1D49-86DC-B3287560A5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8008" y="1628775"/>
            <a:ext cx="5545137" cy="3563938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51330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на иллюстрация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3"/>
          </p:nvPr>
        </p:nvSpPr>
        <p:spPr>
          <a:xfrm>
            <a:off x="9048750" y="1628775"/>
            <a:ext cx="2663825" cy="450056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None/>
              <a:defRPr sz="1050">
                <a:solidFill>
                  <a:schemeClr val="tx2"/>
                </a:solidFill>
              </a:defRPr>
            </a:lvl3pPr>
            <a:lvl4pPr marL="1371600" indent="0">
              <a:buNone/>
              <a:defRPr sz="1000">
                <a:solidFill>
                  <a:schemeClr val="tx2"/>
                </a:solidFill>
              </a:defRPr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4"/>
          </p:nvPr>
        </p:nvSpPr>
        <p:spPr>
          <a:xfrm>
            <a:off x="442913" y="1628775"/>
            <a:ext cx="8424862" cy="450056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на иллюстрация на слайде без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4"/>
          </p:nvPr>
        </p:nvSpPr>
        <p:spPr>
          <a:xfrm>
            <a:off x="442913" y="1628775"/>
            <a:ext cx="11269662" cy="450056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8953402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3"/>
          </p:nvPr>
        </p:nvSpPr>
        <p:spPr>
          <a:xfrm>
            <a:off x="9048750" y="1628775"/>
            <a:ext cx="2663825" cy="450056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None/>
              <a:defRPr sz="1050">
                <a:solidFill>
                  <a:schemeClr val="tx2"/>
                </a:solidFill>
              </a:defRPr>
            </a:lvl3pPr>
            <a:lvl4pPr marL="1371600" indent="0">
              <a:buNone/>
              <a:defRPr sz="1000">
                <a:solidFill>
                  <a:schemeClr val="tx2"/>
                </a:solidFill>
              </a:defRPr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4"/>
          </p:nvPr>
        </p:nvSpPr>
        <p:spPr>
          <a:xfrm>
            <a:off x="442913" y="1628775"/>
            <a:ext cx="8424862" cy="4500563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3"/>
          </p:nvPr>
        </p:nvSpPr>
        <p:spPr>
          <a:xfrm>
            <a:off x="444500" y="1628775"/>
            <a:ext cx="2663825" cy="450056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>
                <a:solidFill>
                  <a:schemeClr val="tx1"/>
                </a:solidFill>
              </a:defRPr>
            </a:lvl2pPr>
            <a:lvl3pPr marL="914400" indent="0">
              <a:buNone/>
              <a:defRPr sz="1050">
                <a:solidFill>
                  <a:schemeClr val="tx1"/>
                </a:solidFill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</a:defRPr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4"/>
          </p:nvPr>
        </p:nvSpPr>
        <p:spPr>
          <a:xfrm>
            <a:off x="3287713" y="1628775"/>
            <a:ext cx="8424862" cy="4500563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таблицы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Таблица 3"/>
          <p:cNvSpPr>
            <a:spLocks noGrp="1"/>
          </p:cNvSpPr>
          <p:nvPr>
            <p:ph type="tbl" sz="quarter" idx="12"/>
          </p:nvPr>
        </p:nvSpPr>
        <p:spPr>
          <a:xfrm>
            <a:off x="442913" y="1628775"/>
            <a:ext cx="5545137" cy="4500563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3"/>
          </p:nvPr>
        </p:nvSpPr>
        <p:spPr>
          <a:xfrm>
            <a:off x="6167438" y="1628775"/>
            <a:ext cx="5545137" cy="4500563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б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язате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96" r="45800" b="14064"/>
          <a:stretch/>
        </p:blipFill>
        <p:spPr>
          <a:xfrm>
            <a:off x="8750300" y="38100"/>
            <a:ext cx="3441700" cy="68199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96" r="45800" b="14064"/>
          <a:stretch/>
        </p:blipFill>
        <p:spPr>
          <a:xfrm>
            <a:off x="8743041" y="38100"/>
            <a:ext cx="3441700" cy="6819900"/>
          </a:xfrm>
          <a:prstGeom prst="rect">
            <a:avLst/>
          </a:prstGeom>
        </p:spPr>
      </p:pic>
      <p:sp>
        <p:nvSpPr>
          <p:cNvPr id="9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1628775"/>
            <a:ext cx="8423275" cy="2339975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ru-RU" dirty="0"/>
              <a:t>О компании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94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язате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 hasCustomPrompt="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Консорциум Альфа-Групп</a:t>
            </a:r>
          </a:p>
        </p:txBody>
      </p:sp>
      <p:sp>
        <p:nvSpPr>
          <p:cNvPr id="7" name="Прямоугольник 8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646793" y="2821288"/>
            <a:ext cx="1266057" cy="244573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</a:t>
            </a:r>
            <a:r>
              <a:rPr lang="en-US" sz="13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Фридман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487304" y="2776663"/>
            <a:ext cx="1306610" cy="244573"/>
          </a:xfrm>
          <a:prstGeom prst="rect">
            <a:avLst/>
          </a:prstGeom>
          <a:noFill/>
          <a:ln>
            <a:noFill/>
          </a:ln>
          <a:extLst/>
        </p:spPr>
        <p:txBody>
          <a:bodyPr anchor="t" anchorCtr="0"/>
          <a:lstStyle/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kern="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</a:t>
            </a:r>
          </a:p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kern="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6508117" y="2799256"/>
            <a:ext cx="1295189" cy="244573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Алексей Кузьмичев</a:t>
            </a:r>
          </a:p>
        </p:txBody>
      </p:sp>
      <p:sp>
        <p:nvSpPr>
          <p:cNvPr id="14" name="Прямоугольник 8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8503614" y="2821287"/>
            <a:ext cx="1203995" cy="244573"/>
          </a:xfrm>
          <a:prstGeom prst="rect">
            <a:avLst/>
          </a:prstGeom>
          <a:noFill/>
          <a:ln>
            <a:noFill/>
          </a:ln>
          <a:extLst/>
        </p:spPr>
        <p:txBody>
          <a:bodyPr anchor="t" anchorCtr="0"/>
          <a:lstStyle/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kern="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</a:t>
            </a:r>
          </a:p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kern="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Авен</a:t>
            </a:r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 flipH="1" flipV="1">
            <a:off x="2646793" y="3287437"/>
            <a:ext cx="1181478" cy="70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 userDrawn="1"/>
        </p:nvCxnSpPr>
        <p:spPr>
          <a:xfrm flipH="1" flipV="1">
            <a:off x="4542476" y="3287437"/>
            <a:ext cx="1181478" cy="70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 userDrawn="1"/>
        </p:nvCxnSpPr>
        <p:spPr>
          <a:xfrm flipH="1" flipV="1">
            <a:off x="6593145" y="3287437"/>
            <a:ext cx="1181478" cy="70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 flipH="1" flipV="1">
            <a:off x="8503614" y="3288545"/>
            <a:ext cx="1181478" cy="70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8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2646792" y="3305829"/>
            <a:ext cx="1266057" cy="1235756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kern="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Основатель «Альфа-Групп»</a:t>
            </a:r>
          </a:p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Наблюдательного совета Консорциума «Альфа-Групп»</a:t>
            </a:r>
            <a:endParaRPr lang="en-US" sz="1000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8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487418" y="3279452"/>
            <a:ext cx="1196266" cy="1431087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kern="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Основатель «Альфа-Групп»</a:t>
            </a:r>
          </a:p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kern="0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kern="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2003 по 2013 год являлся Исполнительным директором ТНК-ВР</a:t>
            </a:r>
          </a:p>
        </p:txBody>
      </p:sp>
      <p:sp>
        <p:nvSpPr>
          <p:cNvPr id="22" name="Прямоугольник 8"/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6596052" y="3377117"/>
            <a:ext cx="1196267" cy="1235756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kern="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основателей Консорциума «Альфа-Групп»</a:t>
            </a:r>
            <a:endParaRPr lang="en-US" sz="1000" kern="0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8"/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8491077" y="3305829"/>
            <a:ext cx="1217266" cy="1235756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kern="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Совета директоров Банковской группы «Альфа-Банк»</a:t>
            </a:r>
          </a:p>
        </p:txBody>
      </p:sp>
      <p:sp>
        <p:nvSpPr>
          <p:cNvPr id="24" name="Прямоугольник 20"/>
          <p:cNvSpPr/>
          <p:nvPr userDrawn="1">
            <p:custDataLst>
              <p:tags r:id="rId9"/>
            </p:custDataLst>
          </p:nvPr>
        </p:nvSpPr>
        <p:spPr bwMode="auto">
          <a:xfrm>
            <a:off x="3856381" y="4741531"/>
            <a:ext cx="4528541" cy="1803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3986" tIns="41993" rIns="83986" bIns="41993" numCol="1" rtlCol="0" anchor="t" anchorCtr="0" compatLnSpc="1">
            <a:prstTxWarp prst="textNoShape">
              <a:avLst/>
            </a:prstTxWarp>
          </a:bodyPr>
          <a:lstStyle/>
          <a:p>
            <a:pPr defTabSz="8398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8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345842" y="4862221"/>
            <a:ext cx="1279838" cy="244573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algn="ctr"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и СНГ</a:t>
            </a:r>
          </a:p>
        </p:txBody>
      </p:sp>
      <p:pic>
        <p:nvPicPr>
          <p:cNvPr id="26" name="Picture 20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74" y="5287977"/>
            <a:ext cx="857375" cy="63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82"/>
          <p:cNvSpPr/>
          <p:nvPr userDrawn="1">
            <p:custDataLst>
              <p:tags r:id="rId12"/>
            </p:custDataLst>
          </p:nvPr>
        </p:nvSpPr>
        <p:spPr bwMode="auto">
          <a:xfrm>
            <a:off x="4406330" y="6013163"/>
            <a:ext cx="1240263" cy="255416"/>
          </a:xfrm>
          <a:prstGeom prst="rect">
            <a:avLst/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83986" tIns="41993" rIns="83986" bIns="41993" numCol="1" rtlCol="0" anchor="t" anchorCtr="0" compatLnSpc="1">
            <a:prstTxWarp prst="textNoShape">
              <a:avLst/>
            </a:prstTxWarp>
          </a:bodyPr>
          <a:lstStyle/>
          <a:p>
            <a:pPr algn="ctr"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$US 9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8"/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auto">
          <a:xfrm>
            <a:off x="6403327" y="4862221"/>
            <a:ext cx="1991427" cy="297193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2337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Мировое присутствие</a:t>
            </a:r>
          </a:p>
        </p:txBody>
      </p:sp>
      <p:pic>
        <p:nvPicPr>
          <p:cNvPr id="29" name="Picture 21" descr="LetterOne Logo"/>
          <p:cNvPicPr>
            <a:picLocks noChangeAspect="1" noChangeArrowheads="1"/>
          </p:cNvPicPr>
          <p:nvPr userDrawn="1">
            <p:custDataLst>
              <p:tags r:id="rId1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327" y="5421053"/>
            <a:ext cx="1719957" cy="2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83"/>
          <p:cNvSpPr/>
          <p:nvPr userDrawn="1">
            <p:custDataLst>
              <p:tags r:id="rId15"/>
            </p:custDataLst>
          </p:nvPr>
        </p:nvSpPr>
        <p:spPr bwMode="auto">
          <a:xfrm>
            <a:off x="6703132" y="6013163"/>
            <a:ext cx="1331317" cy="255416"/>
          </a:xfrm>
          <a:prstGeom prst="rect">
            <a:avLst/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83986" tIns="41993" rIns="83986" bIns="41993" numCol="1" rtlCol="0" anchor="t" anchorCtr="0" compatLnSpc="1">
            <a:prstTxWarp prst="textNoShape">
              <a:avLst/>
            </a:prstTxWarp>
          </a:bodyPr>
          <a:lstStyle/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$US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млрд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Прямая соединительная линия 30"/>
          <p:cNvCxnSpPr/>
          <p:nvPr userDrawn="1"/>
        </p:nvCxnSpPr>
        <p:spPr>
          <a:xfrm>
            <a:off x="2273248" y="2510596"/>
            <a:ext cx="0" cy="290984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 userDrawn="1"/>
        </p:nvCxnSpPr>
        <p:spPr>
          <a:xfrm flipH="1">
            <a:off x="2278965" y="2510596"/>
            <a:ext cx="7624454" cy="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6" descr="http://www.alfagroup.ru/upload/iblock/656/6569cf1d54d3f72bd28a9754180b2a3e.jpg"/>
          <p:cNvPicPr>
            <a:picLocks noChangeAspect="1" noChangeArrowheads="1"/>
          </p:cNvPicPr>
          <p:nvPr userDrawn="1">
            <p:custDataLst>
              <p:tags r:id="rId1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145" y="1628775"/>
            <a:ext cx="1196267" cy="117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alfagroup.ru/upload/iblock/0d2/0d228552d1f478f3a2554e7b15dfe21c.jpg"/>
          <p:cNvPicPr>
            <a:picLocks noChangeAspect="1" noChangeArrowheads="1"/>
          </p:cNvPicPr>
          <p:nvPr userDrawn="1">
            <p:custDataLst>
              <p:tags r:id="rId1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615" y="1643246"/>
            <a:ext cx="1203994" cy="11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3" descr="http://www.alfagroup.ru/upload/iblock/eb1/eb10a2c35e441480da1e0af3e78a2512.jpg"/>
          <p:cNvPicPr>
            <a:picLocks noChangeAspect="1" noChangeArrowheads="1"/>
          </p:cNvPicPr>
          <p:nvPr userDrawn="1">
            <p:custDataLst>
              <p:tags r:id="rId1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476" y="1628776"/>
            <a:ext cx="1196266" cy="117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9" descr="http://www.alfagroup.ru/upload/iblock/0c3/0c38ddffa126c26db9c8c76c0c8f5199.jpg"/>
          <p:cNvPicPr>
            <a:picLocks noChangeAspect="1" noChangeArrowheads="1"/>
          </p:cNvPicPr>
          <p:nvPr userDrawn="1">
            <p:custDataLst>
              <p:tags r:id="rId19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93" y="1643246"/>
            <a:ext cx="1181479" cy="11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Прямая соединительная линия 36"/>
          <p:cNvCxnSpPr/>
          <p:nvPr userDrawn="1"/>
        </p:nvCxnSpPr>
        <p:spPr>
          <a:xfrm>
            <a:off x="9910717" y="2510597"/>
            <a:ext cx="0" cy="290984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/>
          <p:cNvGrpSpPr/>
          <p:nvPr userDrawn="1"/>
        </p:nvGrpSpPr>
        <p:grpSpPr>
          <a:xfrm>
            <a:off x="2293656" y="5351729"/>
            <a:ext cx="1620907" cy="114300"/>
            <a:chOff x="1191337" y="5615672"/>
            <a:chExt cx="1620907" cy="114300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1191337" y="5672822"/>
              <a:ext cx="1567535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Овал 39"/>
            <p:cNvSpPr/>
            <p:nvPr/>
          </p:nvSpPr>
          <p:spPr>
            <a:xfrm>
              <a:off x="2697944" y="5615672"/>
              <a:ext cx="114300" cy="1143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1" name="Прямая соединительная линия 40"/>
          <p:cNvCxnSpPr/>
          <p:nvPr userDrawn="1"/>
        </p:nvCxnSpPr>
        <p:spPr>
          <a:xfrm flipH="1">
            <a:off x="8407385" y="5420442"/>
            <a:ext cx="150333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язате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 hasCustomPrompt="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Альфа-Групп в России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6162644" y="4149725"/>
            <a:ext cx="5549931" cy="1979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 userDrawn="1"/>
        </p:nvSpPr>
        <p:spPr>
          <a:xfrm>
            <a:off x="442912" y="1449389"/>
            <a:ext cx="5545137" cy="25193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8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03326" y="1514962"/>
            <a:ext cx="1304650" cy="244573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algn="r"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2337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Финансовые услуги</a:t>
            </a:r>
          </a:p>
        </p:txBody>
      </p:sp>
      <p:pic>
        <p:nvPicPr>
          <p:cNvPr id="45" name="Picture 17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66" y="1514962"/>
            <a:ext cx="788026" cy="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Прямая соединительная линия 45"/>
          <p:cNvCxnSpPr/>
          <p:nvPr userDrawn="1">
            <p:custDataLst>
              <p:tags r:id="rId3"/>
            </p:custDataLst>
          </p:nvPr>
        </p:nvCxnSpPr>
        <p:spPr bwMode="auto">
          <a:xfrm>
            <a:off x="2007976" y="1474869"/>
            <a:ext cx="0" cy="68310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Picture 17" descr="C:\Users\MelamedEI\AppData\Local\Microsoft\Windows\Temporary Internet Files\Content.Outlook\1D95K3DZ\logo.jpg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34" y="1557174"/>
            <a:ext cx="779059" cy="16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 descr="D:\Armen\alfa_kapital\2013\LISTOVKI\LOGOTIPS\AK_gorizontal_RUSS.wmf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73" y="1840458"/>
            <a:ext cx="1202049" cy="20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Прямоугольник 48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811604" y="2378055"/>
            <a:ext cx="5010693" cy="899271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marL="157472" indent="-157472" defTabSz="83987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Банковских холдинг: крупнейший частный российский банк, банки в Украине, Казахстане, Беларуси и Нидерландах</a:t>
            </a:r>
          </a:p>
          <a:p>
            <a:pPr marL="157472" indent="-157472" defTabSz="83987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из топ-5 страхового рынка России</a:t>
            </a:r>
          </a:p>
          <a:p>
            <a:pPr marL="157472" indent="-157472" defTabSz="83987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Лидирующая управляющая компания в РФ</a:t>
            </a:r>
          </a:p>
          <a:p>
            <a:pPr defTabSz="839876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AutoShape 15"/>
          <p:cNvSpPr>
            <a:spLocks/>
          </p:cNvSpPr>
          <p:nvPr userDrawn="1"/>
        </p:nvSpPr>
        <p:spPr bwMode="auto">
          <a:xfrm>
            <a:off x="1272818" y="3291492"/>
            <a:ext cx="204410" cy="204410"/>
          </a:xfrm>
          <a:custGeom>
            <a:avLst/>
            <a:gdLst>
              <a:gd name="T0" fmla="*/ 71438 w 21600"/>
              <a:gd name="T1" fmla="*/ 71438 h 21600"/>
              <a:gd name="T2" fmla="*/ 71438 w 21600"/>
              <a:gd name="T3" fmla="*/ 71438 h 21600"/>
              <a:gd name="T4" fmla="*/ 71438 w 21600"/>
              <a:gd name="T5" fmla="*/ 71438 h 21600"/>
              <a:gd name="T6" fmla="*/ 71438 w 21600"/>
              <a:gd name="T7" fmla="*/ 71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11153"/>
                </a:moveTo>
                <a:lnTo>
                  <a:pt x="0" y="5936"/>
                </a:lnTo>
                <a:cubicBezTo>
                  <a:pt x="0" y="5499"/>
                  <a:pt x="132" y="5117"/>
                  <a:pt x="397" y="4796"/>
                </a:cubicBezTo>
                <a:cubicBezTo>
                  <a:pt x="663" y="4479"/>
                  <a:pt x="979" y="4318"/>
                  <a:pt x="1346" y="4318"/>
                </a:cubicBezTo>
                <a:lnTo>
                  <a:pt x="6316" y="4318"/>
                </a:lnTo>
                <a:lnTo>
                  <a:pt x="6316" y="1072"/>
                </a:lnTo>
                <a:cubicBezTo>
                  <a:pt x="6316" y="781"/>
                  <a:pt x="6399" y="528"/>
                  <a:pt x="6568" y="320"/>
                </a:cubicBezTo>
                <a:cubicBezTo>
                  <a:pt x="6737" y="109"/>
                  <a:pt x="6945" y="0"/>
                  <a:pt x="7195" y="0"/>
                </a:cubicBezTo>
                <a:lnTo>
                  <a:pt x="14402" y="0"/>
                </a:lnTo>
                <a:cubicBezTo>
                  <a:pt x="14662" y="0"/>
                  <a:pt x="14877" y="109"/>
                  <a:pt x="15054" y="320"/>
                </a:cubicBezTo>
                <a:cubicBezTo>
                  <a:pt x="15227" y="528"/>
                  <a:pt x="15318" y="781"/>
                  <a:pt x="15318" y="1072"/>
                </a:cubicBezTo>
                <a:lnTo>
                  <a:pt x="15318" y="4318"/>
                </a:lnTo>
                <a:lnTo>
                  <a:pt x="20263" y="4318"/>
                </a:lnTo>
                <a:cubicBezTo>
                  <a:pt x="20631" y="4318"/>
                  <a:pt x="20944" y="4479"/>
                  <a:pt x="21206" y="4796"/>
                </a:cubicBezTo>
                <a:cubicBezTo>
                  <a:pt x="21468" y="5117"/>
                  <a:pt x="21600" y="5499"/>
                  <a:pt x="21600" y="5936"/>
                </a:cubicBezTo>
                <a:lnTo>
                  <a:pt x="21600" y="11153"/>
                </a:lnTo>
                <a:lnTo>
                  <a:pt x="0" y="11153"/>
                </a:lnTo>
                <a:close/>
                <a:moveTo>
                  <a:pt x="21600" y="12783"/>
                </a:moveTo>
                <a:lnTo>
                  <a:pt x="21600" y="19982"/>
                </a:lnTo>
                <a:cubicBezTo>
                  <a:pt x="21600" y="20425"/>
                  <a:pt x="21468" y="20801"/>
                  <a:pt x="21206" y="21121"/>
                </a:cubicBezTo>
                <a:cubicBezTo>
                  <a:pt x="20944" y="21438"/>
                  <a:pt x="20631" y="21600"/>
                  <a:pt x="20263" y="21600"/>
                </a:cubicBezTo>
                <a:lnTo>
                  <a:pt x="1346" y="21600"/>
                </a:lnTo>
                <a:cubicBezTo>
                  <a:pt x="979" y="21600"/>
                  <a:pt x="663" y="21438"/>
                  <a:pt x="397" y="21121"/>
                </a:cubicBezTo>
                <a:cubicBezTo>
                  <a:pt x="132" y="20801"/>
                  <a:pt x="0" y="20425"/>
                  <a:pt x="0" y="19982"/>
                </a:cubicBezTo>
                <a:lnTo>
                  <a:pt x="0" y="12783"/>
                </a:lnTo>
                <a:lnTo>
                  <a:pt x="8356" y="12783"/>
                </a:lnTo>
                <a:cubicBezTo>
                  <a:pt x="8341" y="12841"/>
                  <a:pt x="8332" y="12929"/>
                  <a:pt x="8332" y="13053"/>
                </a:cubicBezTo>
                <a:lnTo>
                  <a:pt x="8332" y="15200"/>
                </a:lnTo>
                <a:cubicBezTo>
                  <a:pt x="8332" y="15714"/>
                  <a:pt x="8482" y="16160"/>
                  <a:pt x="8784" y="16542"/>
                </a:cubicBezTo>
                <a:cubicBezTo>
                  <a:pt x="9085" y="16920"/>
                  <a:pt x="9462" y="17112"/>
                  <a:pt x="9915" y="17112"/>
                </a:cubicBezTo>
                <a:lnTo>
                  <a:pt x="11707" y="17112"/>
                </a:lnTo>
                <a:cubicBezTo>
                  <a:pt x="12138" y="17112"/>
                  <a:pt x="12508" y="16924"/>
                  <a:pt x="12816" y="16548"/>
                </a:cubicBezTo>
                <a:cubicBezTo>
                  <a:pt x="13125" y="16175"/>
                  <a:pt x="13279" y="15726"/>
                  <a:pt x="13279" y="15200"/>
                </a:cubicBezTo>
                <a:lnTo>
                  <a:pt x="13279" y="13053"/>
                </a:lnTo>
                <a:cubicBezTo>
                  <a:pt x="13279" y="12938"/>
                  <a:pt x="13267" y="12847"/>
                  <a:pt x="13242" y="12783"/>
                </a:cubicBezTo>
                <a:lnTo>
                  <a:pt x="21600" y="12783"/>
                </a:lnTo>
                <a:close/>
                <a:moveTo>
                  <a:pt x="8107" y="4321"/>
                </a:moveTo>
                <a:lnTo>
                  <a:pt x="13511" y="4321"/>
                </a:lnTo>
                <a:lnTo>
                  <a:pt x="13511" y="2171"/>
                </a:lnTo>
                <a:lnTo>
                  <a:pt x="8107" y="2171"/>
                </a:lnTo>
                <a:lnTo>
                  <a:pt x="8107" y="4321"/>
                </a:lnTo>
                <a:close/>
                <a:moveTo>
                  <a:pt x="11707" y="12783"/>
                </a:moveTo>
                <a:cubicBezTo>
                  <a:pt x="11849" y="12783"/>
                  <a:pt x="11922" y="12874"/>
                  <a:pt x="11930" y="13053"/>
                </a:cubicBezTo>
                <a:lnTo>
                  <a:pt x="11930" y="15200"/>
                </a:lnTo>
                <a:cubicBezTo>
                  <a:pt x="11930" y="15367"/>
                  <a:pt x="11856" y="15455"/>
                  <a:pt x="11707" y="15467"/>
                </a:cubicBezTo>
                <a:lnTo>
                  <a:pt x="9915" y="15467"/>
                </a:lnTo>
                <a:cubicBezTo>
                  <a:pt x="9758" y="15467"/>
                  <a:pt x="9675" y="15379"/>
                  <a:pt x="9668" y="15200"/>
                </a:cubicBezTo>
                <a:lnTo>
                  <a:pt x="9668" y="13053"/>
                </a:lnTo>
                <a:cubicBezTo>
                  <a:pt x="9668" y="12882"/>
                  <a:pt x="9751" y="12794"/>
                  <a:pt x="9915" y="12783"/>
                </a:cubicBezTo>
                <a:lnTo>
                  <a:pt x="11707" y="12783"/>
                </a:lnTo>
                <a:close/>
              </a:path>
            </a:pathLst>
          </a:custGeom>
          <a:solidFill>
            <a:srgbClr val="1074B9"/>
          </a:solidFill>
          <a:ln>
            <a:noFill/>
          </a:ln>
          <a:effectLst/>
          <a:extLst/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" name="AutoShape 125"/>
          <p:cNvSpPr>
            <a:spLocks/>
          </p:cNvSpPr>
          <p:nvPr userDrawn="1"/>
        </p:nvSpPr>
        <p:spPr bwMode="auto">
          <a:xfrm>
            <a:off x="2500176" y="3284146"/>
            <a:ext cx="212550" cy="212550"/>
          </a:xfrm>
          <a:custGeom>
            <a:avLst/>
            <a:gdLst>
              <a:gd name="T0" fmla="*/ 71438 w 21600"/>
              <a:gd name="T1" fmla="*/ 71438 h 21600"/>
              <a:gd name="T2" fmla="*/ 71438 w 21600"/>
              <a:gd name="T3" fmla="*/ 71438 h 21600"/>
              <a:gd name="T4" fmla="*/ 71438 w 21600"/>
              <a:gd name="T5" fmla="*/ 71438 h 21600"/>
              <a:gd name="T6" fmla="*/ 71438 w 21600"/>
              <a:gd name="T7" fmla="*/ 71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3981" y="10852"/>
                </a:moveTo>
                <a:cubicBezTo>
                  <a:pt x="14231" y="10892"/>
                  <a:pt x="14582" y="10935"/>
                  <a:pt x="15043" y="10993"/>
                </a:cubicBezTo>
                <a:cubicBezTo>
                  <a:pt x="15501" y="11045"/>
                  <a:pt x="15979" y="11105"/>
                  <a:pt x="16477" y="11168"/>
                </a:cubicBezTo>
                <a:cubicBezTo>
                  <a:pt x="16972" y="11235"/>
                  <a:pt x="17436" y="11301"/>
                  <a:pt x="17868" y="11370"/>
                </a:cubicBezTo>
                <a:cubicBezTo>
                  <a:pt x="18297" y="11439"/>
                  <a:pt x="18611" y="11502"/>
                  <a:pt x="18804" y="11554"/>
                </a:cubicBezTo>
                <a:cubicBezTo>
                  <a:pt x="19124" y="11646"/>
                  <a:pt x="19452" y="11842"/>
                  <a:pt x="19777" y="12133"/>
                </a:cubicBezTo>
                <a:cubicBezTo>
                  <a:pt x="20103" y="12430"/>
                  <a:pt x="20405" y="12769"/>
                  <a:pt x="20679" y="13152"/>
                </a:cubicBezTo>
                <a:cubicBezTo>
                  <a:pt x="20955" y="13538"/>
                  <a:pt x="21177" y="13935"/>
                  <a:pt x="21344" y="14353"/>
                </a:cubicBezTo>
                <a:cubicBezTo>
                  <a:pt x="21516" y="14762"/>
                  <a:pt x="21600" y="15139"/>
                  <a:pt x="21600" y="15482"/>
                </a:cubicBezTo>
                <a:lnTo>
                  <a:pt x="21600" y="20814"/>
                </a:lnTo>
                <a:cubicBezTo>
                  <a:pt x="21508" y="20854"/>
                  <a:pt x="21407" y="20915"/>
                  <a:pt x="21292" y="21007"/>
                </a:cubicBezTo>
                <a:cubicBezTo>
                  <a:pt x="21177" y="21102"/>
                  <a:pt x="21053" y="21188"/>
                  <a:pt x="20920" y="21278"/>
                </a:cubicBezTo>
                <a:cubicBezTo>
                  <a:pt x="20785" y="21364"/>
                  <a:pt x="20658" y="21442"/>
                  <a:pt x="20540" y="21505"/>
                </a:cubicBezTo>
                <a:cubicBezTo>
                  <a:pt x="20419" y="21571"/>
                  <a:pt x="20319" y="21600"/>
                  <a:pt x="20238" y="21600"/>
                </a:cubicBezTo>
                <a:lnTo>
                  <a:pt x="1351" y="21600"/>
                </a:lnTo>
                <a:cubicBezTo>
                  <a:pt x="1027" y="21600"/>
                  <a:pt x="786" y="21502"/>
                  <a:pt x="618" y="21303"/>
                </a:cubicBezTo>
                <a:cubicBezTo>
                  <a:pt x="452" y="21108"/>
                  <a:pt x="248" y="20943"/>
                  <a:pt x="0" y="20814"/>
                </a:cubicBezTo>
                <a:lnTo>
                  <a:pt x="0" y="15482"/>
                </a:lnTo>
                <a:cubicBezTo>
                  <a:pt x="0" y="15139"/>
                  <a:pt x="84" y="14762"/>
                  <a:pt x="253" y="14353"/>
                </a:cubicBezTo>
                <a:cubicBezTo>
                  <a:pt x="426" y="13935"/>
                  <a:pt x="645" y="13544"/>
                  <a:pt x="916" y="13167"/>
                </a:cubicBezTo>
                <a:cubicBezTo>
                  <a:pt x="1186" y="12790"/>
                  <a:pt x="1486" y="12450"/>
                  <a:pt x="1817" y="12145"/>
                </a:cubicBezTo>
                <a:cubicBezTo>
                  <a:pt x="2145" y="11845"/>
                  <a:pt x="2474" y="11644"/>
                  <a:pt x="2796" y="11552"/>
                </a:cubicBezTo>
                <a:cubicBezTo>
                  <a:pt x="2960" y="11500"/>
                  <a:pt x="3263" y="11436"/>
                  <a:pt x="3703" y="11367"/>
                </a:cubicBezTo>
                <a:cubicBezTo>
                  <a:pt x="4143" y="11298"/>
                  <a:pt x="4616" y="11232"/>
                  <a:pt x="5117" y="11166"/>
                </a:cubicBezTo>
                <a:cubicBezTo>
                  <a:pt x="5618" y="11102"/>
                  <a:pt x="6096" y="11042"/>
                  <a:pt x="6557" y="10990"/>
                </a:cubicBezTo>
                <a:cubicBezTo>
                  <a:pt x="7015" y="10932"/>
                  <a:pt x="7369" y="10889"/>
                  <a:pt x="7617" y="10849"/>
                </a:cubicBezTo>
                <a:cubicBezTo>
                  <a:pt x="6773" y="10308"/>
                  <a:pt x="6113" y="9602"/>
                  <a:pt x="5627" y="8736"/>
                </a:cubicBezTo>
                <a:cubicBezTo>
                  <a:pt x="5143" y="7866"/>
                  <a:pt x="4904" y="6922"/>
                  <a:pt x="4904" y="5900"/>
                </a:cubicBezTo>
                <a:cubicBezTo>
                  <a:pt x="4904" y="5093"/>
                  <a:pt x="5059" y="4330"/>
                  <a:pt x="5370" y="3619"/>
                </a:cubicBezTo>
                <a:cubicBezTo>
                  <a:pt x="5681" y="2908"/>
                  <a:pt x="6105" y="2283"/>
                  <a:pt x="6632" y="1745"/>
                </a:cubicBezTo>
                <a:cubicBezTo>
                  <a:pt x="7162" y="1209"/>
                  <a:pt x="7777" y="783"/>
                  <a:pt x="8492" y="472"/>
                </a:cubicBezTo>
                <a:cubicBezTo>
                  <a:pt x="9203" y="158"/>
                  <a:pt x="9963" y="0"/>
                  <a:pt x="10773" y="0"/>
                </a:cubicBezTo>
                <a:cubicBezTo>
                  <a:pt x="11582" y="0"/>
                  <a:pt x="12348" y="158"/>
                  <a:pt x="13062" y="472"/>
                </a:cubicBezTo>
                <a:cubicBezTo>
                  <a:pt x="13779" y="783"/>
                  <a:pt x="14407" y="1209"/>
                  <a:pt x="14942" y="1745"/>
                </a:cubicBezTo>
                <a:cubicBezTo>
                  <a:pt x="15480" y="2283"/>
                  <a:pt x="15900" y="2908"/>
                  <a:pt x="16209" y="3619"/>
                </a:cubicBezTo>
                <a:cubicBezTo>
                  <a:pt x="16515" y="4330"/>
                  <a:pt x="16670" y="5093"/>
                  <a:pt x="16670" y="5900"/>
                </a:cubicBezTo>
                <a:cubicBezTo>
                  <a:pt x="16670" y="6904"/>
                  <a:pt x="16431" y="7843"/>
                  <a:pt x="15952" y="8721"/>
                </a:cubicBezTo>
                <a:cubicBezTo>
                  <a:pt x="15489" y="9599"/>
                  <a:pt x="14827" y="10310"/>
                  <a:pt x="13981" y="10852"/>
                </a:cubicBezTo>
              </a:path>
            </a:pathLst>
          </a:custGeom>
          <a:solidFill>
            <a:srgbClr val="1074B9"/>
          </a:solidFill>
          <a:ln>
            <a:noFill/>
          </a:ln>
          <a:effectLst/>
          <a:extLst/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2" name="AutoShape 32"/>
          <p:cNvSpPr>
            <a:spLocks/>
          </p:cNvSpPr>
          <p:nvPr userDrawn="1"/>
        </p:nvSpPr>
        <p:spPr bwMode="auto">
          <a:xfrm>
            <a:off x="3588675" y="3272160"/>
            <a:ext cx="242574" cy="202395"/>
          </a:xfrm>
          <a:custGeom>
            <a:avLst/>
            <a:gdLst>
              <a:gd name="T0" fmla="*/ 71438 w 21600"/>
              <a:gd name="T1" fmla="*/ 71438 h 21600"/>
              <a:gd name="T2" fmla="*/ 71438 w 21600"/>
              <a:gd name="T3" fmla="*/ 71438 h 21600"/>
              <a:gd name="T4" fmla="*/ 71438 w 21600"/>
              <a:gd name="T5" fmla="*/ 71438 h 21600"/>
              <a:gd name="T6" fmla="*/ 71438 w 21600"/>
              <a:gd name="T7" fmla="*/ 71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709" y="0"/>
                </a:moveTo>
                <a:cubicBezTo>
                  <a:pt x="20951" y="0"/>
                  <a:pt x="21159" y="106"/>
                  <a:pt x="21336" y="316"/>
                </a:cubicBezTo>
                <a:cubicBezTo>
                  <a:pt x="21512" y="528"/>
                  <a:pt x="21600" y="778"/>
                  <a:pt x="21600" y="1069"/>
                </a:cubicBezTo>
                <a:lnTo>
                  <a:pt x="21600" y="20501"/>
                </a:lnTo>
                <a:cubicBezTo>
                  <a:pt x="21600" y="20813"/>
                  <a:pt x="21512" y="21074"/>
                  <a:pt x="21336" y="21283"/>
                </a:cubicBezTo>
                <a:cubicBezTo>
                  <a:pt x="21159" y="21494"/>
                  <a:pt x="20951" y="21600"/>
                  <a:pt x="20709" y="21600"/>
                </a:cubicBezTo>
                <a:lnTo>
                  <a:pt x="913" y="21600"/>
                </a:lnTo>
                <a:cubicBezTo>
                  <a:pt x="656" y="21600"/>
                  <a:pt x="441" y="21494"/>
                  <a:pt x="262" y="21283"/>
                </a:cubicBezTo>
                <a:cubicBezTo>
                  <a:pt x="86" y="21074"/>
                  <a:pt x="0" y="20813"/>
                  <a:pt x="0" y="20501"/>
                </a:cubicBezTo>
                <a:lnTo>
                  <a:pt x="0" y="1069"/>
                </a:lnTo>
                <a:cubicBezTo>
                  <a:pt x="0" y="778"/>
                  <a:pt x="86" y="528"/>
                  <a:pt x="262" y="316"/>
                </a:cubicBezTo>
                <a:cubicBezTo>
                  <a:pt x="438" y="106"/>
                  <a:pt x="654" y="0"/>
                  <a:pt x="913" y="0"/>
                </a:cubicBezTo>
                <a:lnTo>
                  <a:pt x="20709" y="0"/>
                </a:lnTo>
                <a:close/>
                <a:moveTo>
                  <a:pt x="19806" y="6483"/>
                </a:moveTo>
                <a:cubicBezTo>
                  <a:pt x="19312" y="6483"/>
                  <a:pt x="18846" y="6369"/>
                  <a:pt x="18400" y="6140"/>
                </a:cubicBezTo>
                <a:cubicBezTo>
                  <a:pt x="17955" y="5910"/>
                  <a:pt x="17572" y="5602"/>
                  <a:pt x="17257" y="5217"/>
                </a:cubicBezTo>
                <a:cubicBezTo>
                  <a:pt x="16941" y="4831"/>
                  <a:pt x="16687" y="4377"/>
                  <a:pt x="16491" y="3845"/>
                </a:cubicBezTo>
                <a:cubicBezTo>
                  <a:pt x="16297" y="3317"/>
                  <a:pt x="16197" y="2755"/>
                  <a:pt x="16197" y="2165"/>
                </a:cubicBezTo>
                <a:lnTo>
                  <a:pt x="5406" y="2165"/>
                </a:lnTo>
                <a:cubicBezTo>
                  <a:pt x="5406" y="2755"/>
                  <a:pt x="5310" y="3317"/>
                  <a:pt x="5117" y="3845"/>
                </a:cubicBezTo>
                <a:cubicBezTo>
                  <a:pt x="4926" y="4377"/>
                  <a:pt x="4669" y="4831"/>
                  <a:pt x="4350" y="5217"/>
                </a:cubicBezTo>
                <a:cubicBezTo>
                  <a:pt x="4030" y="5602"/>
                  <a:pt x="3650" y="5910"/>
                  <a:pt x="3207" y="6140"/>
                </a:cubicBezTo>
                <a:cubicBezTo>
                  <a:pt x="2766" y="6369"/>
                  <a:pt x="2299" y="6483"/>
                  <a:pt x="1812" y="6483"/>
                </a:cubicBezTo>
                <a:lnTo>
                  <a:pt x="1812" y="15117"/>
                </a:lnTo>
                <a:cubicBezTo>
                  <a:pt x="2299" y="15117"/>
                  <a:pt x="2769" y="15231"/>
                  <a:pt x="3207" y="15463"/>
                </a:cubicBezTo>
                <a:cubicBezTo>
                  <a:pt x="3650" y="15693"/>
                  <a:pt x="4030" y="15997"/>
                  <a:pt x="4350" y="16383"/>
                </a:cubicBezTo>
                <a:cubicBezTo>
                  <a:pt x="4671" y="16768"/>
                  <a:pt x="4926" y="17223"/>
                  <a:pt x="5117" y="17755"/>
                </a:cubicBezTo>
                <a:cubicBezTo>
                  <a:pt x="5310" y="18283"/>
                  <a:pt x="5406" y="18845"/>
                  <a:pt x="5406" y="19435"/>
                </a:cubicBezTo>
                <a:lnTo>
                  <a:pt x="16197" y="19435"/>
                </a:lnTo>
                <a:cubicBezTo>
                  <a:pt x="16197" y="18845"/>
                  <a:pt x="16297" y="18283"/>
                  <a:pt x="16491" y="17755"/>
                </a:cubicBezTo>
                <a:cubicBezTo>
                  <a:pt x="16687" y="17223"/>
                  <a:pt x="16944" y="16768"/>
                  <a:pt x="17257" y="16383"/>
                </a:cubicBezTo>
                <a:cubicBezTo>
                  <a:pt x="17570" y="15997"/>
                  <a:pt x="17952" y="15693"/>
                  <a:pt x="18395" y="15463"/>
                </a:cubicBezTo>
                <a:cubicBezTo>
                  <a:pt x="18836" y="15231"/>
                  <a:pt x="19306" y="15117"/>
                  <a:pt x="19806" y="15117"/>
                </a:cubicBezTo>
                <a:lnTo>
                  <a:pt x="19806" y="6483"/>
                </a:lnTo>
                <a:close/>
                <a:moveTo>
                  <a:pt x="10804" y="3769"/>
                </a:moveTo>
                <a:cubicBezTo>
                  <a:pt x="11430" y="3769"/>
                  <a:pt x="12013" y="3951"/>
                  <a:pt x="12557" y="4318"/>
                </a:cubicBezTo>
                <a:cubicBezTo>
                  <a:pt x="13100" y="4681"/>
                  <a:pt x="13575" y="5182"/>
                  <a:pt x="13981" y="5813"/>
                </a:cubicBezTo>
                <a:cubicBezTo>
                  <a:pt x="14388" y="6448"/>
                  <a:pt x="14711" y="7194"/>
                  <a:pt x="14953" y="8052"/>
                </a:cubicBezTo>
                <a:cubicBezTo>
                  <a:pt x="15196" y="8910"/>
                  <a:pt x="15316" y="9826"/>
                  <a:pt x="15316" y="10801"/>
                </a:cubicBezTo>
                <a:cubicBezTo>
                  <a:pt x="15316" y="11777"/>
                  <a:pt x="15193" y="12690"/>
                  <a:pt x="14953" y="13548"/>
                </a:cubicBezTo>
                <a:cubicBezTo>
                  <a:pt x="14708" y="14406"/>
                  <a:pt x="14388" y="15152"/>
                  <a:pt x="13981" y="15787"/>
                </a:cubicBezTo>
                <a:cubicBezTo>
                  <a:pt x="13575" y="16417"/>
                  <a:pt x="13100" y="16917"/>
                  <a:pt x="12552" y="17285"/>
                </a:cubicBezTo>
                <a:cubicBezTo>
                  <a:pt x="12006" y="17649"/>
                  <a:pt x="11423" y="17831"/>
                  <a:pt x="10804" y="17831"/>
                </a:cubicBezTo>
                <a:cubicBezTo>
                  <a:pt x="10179" y="17831"/>
                  <a:pt x="9594" y="17649"/>
                  <a:pt x="9046" y="17285"/>
                </a:cubicBezTo>
                <a:cubicBezTo>
                  <a:pt x="8497" y="16917"/>
                  <a:pt x="8023" y="16417"/>
                  <a:pt x="7616" y="15787"/>
                </a:cubicBezTo>
                <a:cubicBezTo>
                  <a:pt x="7210" y="15152"/>
                  <a:pt x="6892" y="14406"/>
                  <a:pt x="6661" y="13548"/>
                </a:cubicBezTo>
                <a:cubicBezTo>
                  <a:pt x="6429" y="12690"/>
                  <a:pt x="6314" y="11777"/>
                  <a:pt x="6314" y="10801"/>
                </a:cubicBezTo>
                <a:cubicBezTo>
                  <a:pt x="6314" y="9826"/>
                  <a:pt x="6429" y="8910"/>
                  <a:pt x="6661" y="8052"/>
                </a:cubicBezTo>
                <a:cubicBezTo>
                  <a:pt x="6892" y="7194"/>
                  <a:pt x="7210" y="6448"/>
                  <a:pt x="7616" y="5813"/>
                </a:cubicBezTo>
                <a:cubicBezTo>
                  <a:pt x="8023" y="5182"/>
                  <a:pt x="8497" y="4681"/>
                  <a:pt x="9046" y="4318"/>
                </a:cubicBezTo>
                <a:cubicBezTo>
                  <a:pt x="9594" y="3951"/>
                  <a:pt x="10179" y="3769"/>
                  <a:pt x="10804" y="3769"/>
                </a:cubicBezTo>
                <a:moveTo>
                  <a:pt x="13489" y="13078"/>
                </a:moveTo>
                <a:lnTo>
                  <a:pt x="11837" y="13078"/>
                </a:lnTo>
                <a:lnTo>
                  <a:pt x="11837" y="5640"/>
                </a:lnTo>
                <a:lnTo>
                  <a:pt x="10197" y="5640"/>
                </a:lnTo>
                <a:lnTo>
                  <a:pt x="8107" y="7972"/>
                </a:lnTo>
                <a:lnTo>
                  <a:pt x="9210" y="9365"/>
                </a:lnTo>
                <a:lnTo>
                  <a:pt x="9668" y="8871"/>
                </a:lnTo>
                <a:cubicBezTo>
                  <a:pt x="9729" y="8816"/>
                  <a:pt x="9775" y="8754"/>
                  <a:pt x="9802" y="8683"/>
                </a:cubicBezTo>
                <a:cubicBezTo>
                  <a:pt x="9832" y="8613"/>
                  <a:pt x="9858" y="8560"/>
                  <a:pt x="9891" y="8522"/>
                </a:cubicBezTo>
                <a:cubicBezTo>
                  <a:pt x="9922" y="8501"/>
                  <a:pt x="9952" y="8460"/>
                  <a:pt x="9984" y="8381"/>
                </a:cubicBezTo>
                <a:lnTo>
                  <a:pt x="10008" y="8381"/>
                </a:lnTo>
                <a:lnTo>
                  <a:pt x="10008" y="8607"/>
                </a:lnTo>
                <a:cubicBezTo>
                  <a:pt x="10008" y="8681"/>
                  <a:pt x="10003" y="8757"/>
                  <a:pt x="9996" y="8838"/>
                </a:cubicBezTo>
                <a:cubicBezTo>
                  <a:pt x="9988" y="8918"/>
                  <a:pt x="9984" y="9003"/>
                  <a:pt x="9984" y="9101"/>
                </a:cubicBezTo>
                <a:lnTo>
                  <a:pt x="9984" y="13078"/>
                </a:lnTo>
                <a:lnTo>
                  <a:pt x="8356" y="13078"/>
                </a:lnTo>
                <a:lnTo>
                  <a:pt x="8356" y="14891"/>
                </a:lnTo>
                <a:lnTo>
                  <a:pt x="13489" y="14891"/>
                </a:lnTo>
                <a:lnTo>
                  <a:pt x="13489" y="13078"/>
                </a:lnTo>
                <a:close/>
              </a:path>
            </a:pathLst>
          </a:custGeom>
          <a:solidFill>
            <a:srgbClr val="1074B9"/>
          </a:solidFill>
          <a:ln>
            <a:noFill/>
          </a:ln>
          <a:effectLst/>
          <a:extLst/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3" name="Прямоугольник 52"/>
          <p:cNvSpPr/>
          <p:nvPr userDrawn="1"/>
        </p:nvSpPr>
        <p:spPr>
          <a:xfrm>
            <a:off x="681397" y="3534218"/>
            <a:ext cx="1301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kern="0" dirty="0">
                <a:solidFill>
                  <a:srgbClr val="EA2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трлн. руб.</a:t>
            </a:r>
          </a:p>
          <a:p>
            <a:pPr algn="ctr"/>
            <a:r>
              <a:rPr lang="ru-RU" sz="900" kern="0" dirty="0">
                <a:latin typeface="Arial" panose="020B0604020202020204" pitchFamily="34" charset="0"/>
                <a:cs typeface="Arial" panose="020B0604020202020204" pitchFamily="34" charset="0"/>
              </a:rPr>
              <a:t>Портфель кредитов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2253231" y="3580641"/>
            <a:ext cx="673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kern="0" dirty="0">
                <a:solidFill>
                  <a:srgbClr val="EA2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млн.</a:t>
            </a:r>
          </a:p>
          <a:p>
            <a:pPr algn="ctr"/>
            <a:r>
              <a:rPr lang="ru-RU" sz="900" kern="0" dirty="0">
                <a:latin typeface="Arial" panose="020B0604020202020204" pitchFamily="34" charset="0"/>
                <a:cs typeface="Arial" panose="020B0604020202020204" pitchFamily="34" charset="0"/>
              </a:rPr>
              <a:t>клиентов</a:t>
            </a:r>
          </a:p>
        </p:txBody>
      </p:sp>
      <p:sp>
        <p:nvSpPr>
          <p:cNvPr id="55" name="Прямоугольник 54"/>
          <p:cNvSpPr/>
          <p:nvPr userDrawn="1"/>
        </p:nvSpPr>
        <p:spPr>
          <a:xfrm>
            <a:off x="3180521" y="3607128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kern="0" dirty="0">
                <a:solidFill>
                  <a:srgbClr val="EA2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млрд. руб.</a:t>
            </a:r>
          </a:p>
          <a:p>
            <a:pPr algn="ctr"/>
            <a:r>
              <a:rPr lang="ru-RU" sz="900" kern="0" dirty="0">
                <a:latin typeface="Arial" panose="020B0604020202020204" pitchFamily="34" charset="0"/>
                <a:cs typeface="Arial" panose="020B0604020202020204" pitchFamily="34" charset="0"/>
              </a:rPr>
              <a:t>капитал</a:t>
            </a:r>
          </a:p>
        </p:txBody>
      </p:sp>
      <p:sp>
        <p:nvSpPr>
          <p:cNvPr id="56" name="Прямоугольник 8"/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6170652" y="1465267"/>
            <a:ext cx="2074598" cy="244573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algn="r"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2337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Продовольственная розница</a:t>
            </a:r>
          </a:p>
        </p:txBody>
      </p:sp>
      <p:pic>
        <p:nvPicPr>
          <p:cNvPr id="57" name="Picture 2"/>
          <p:cNvPicPr>
            <a:picLocks noChangeAspect="1" noChangeArrowheads="1"/>
          </p:cNvPicPr>
          <p:nvPr userDrawn="1"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067" y="1507479"/>
            <a:ext cx="1423445" cy="30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8" descr="Логотип сети магазинов Пятёрочка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067" y="1800150"/>
            <a:ext cx="543106" cy="16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5" descr="logo"/>
          <p:cNvPicPr>
            <a:picLocks noChangeAspect="1" noChangeArrowheads="1"/>
          </p:cNvPicPr>
          <p:nvPr userDrawn="1">
            <p:custDataLst>
              <p:tags r:id="rId10"/>
            </p:custDataLst>
          </p:nvPr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91789" y="1766725"/>
            <a:ext cx="865101" cy="29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2" descr="Logo karusel.gif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506" y="1833261"/>
            <a:ext cx="623937" cy="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8"/>
          <p:cNvSpPr>
            <a:spLocks noChangeArrowheads="1"/>
          </p:cNvSpPr>
          <p:nvPr userDrawn="1">
            <p:custDataLst>
              <p:tags r:id="rId12"/>
            </p:custDataLst>
          </p:nvPr>
        </p:nvSpPr>
        <p:spPr bwMode="auto">
          <a:xfrm>
            <a:off x="6405420" y="2357580"/>
            <a:ext cx="5187744" cy="921225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marL="157472" indent="-157472" defTabSz="83987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из крупнейших российских продуктовых розничных компаний</a:t>
            </a:r>
          </a:p>
          <a:p>
            <a:pPr marL="157472" indent="-157472" defTabSz="83987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Управляет магазинами нескольких торговых сетей: магазинами у дома «Пятерочка», супермаркетами «Перекресток», гипермаркетами «Карусель»</a:t>
            </a:r>
          </a:p>
        </p:txBody>
      </p:sp>
      <p:sp>
        <p:nvSpPr>
          <p:cNvPr id="62" name="AutoShape 32"/>
          <p:cNvSpPr>
            <a:spLocks/>
          </p:cNvSpPr>
          <p:nvPr userDrawn="1"/>
        </p:nvSpPr>
        <p:spPr bwMode="auto">
          <a:xfrm>
            <a:off x="7442719" y="3227631"/>
            <a:ext cx="242574" cy="202395"/>
          </a:xfrm>
          <a:custGeom>
            <a:avLst/>
            <a:gdLst>
              <a:gd name="T0" fmla="*/ 71438 w 21600"/>
              <a:gd name="T1" fmla="*/ 71438 h 21600"/>
              <a:gd name="T2" fmla="*/ 71438 w 21600"/>
              <a:gd name="T3" fmla="*/ 71438 h 21600"/>
              <a:gd name="T4" fmla="*/ 71438 w 21600"/>
              <a:gd name="T5" fmla="*/ 71438 h 21600"/>
              <a:gd name="T6" fmla="*/ 71438 w 21600"/>
              <a:gd name="T7" fmla="*/ 71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709" y="0"/>
                </a:moveTo>
                <a:cubicBezTo>
                  <a:pt x="20951" y="0"/>
                  <a:pt x="21159" y="106"/>
                  <a:pt x="21336" y="316"/>
                </a:cubicBezTo>
                <a:cubicBezTo>
                  <a:pt x="21512" y="528"/>
                  <a:pt x="21600" y="778"/>
                  <a:pt x="21600" y="1069"/>
                </a:cubicBezTo>
                <a:lnTo>
                  <a:pt x="21600" y="20501"/>
                </a:lnTo>
                <a:cubicBezTo>
                  <a:pt x="21600" y="20813"/>
                  <a:pt x="21512" y="21074"/>
                  <a:pt x="21336" y="21283"/>
                </a:cubicBezTo>
                <a:cubicBezTo>
                  <a:pt x="21159" y="21494"/>
                  <a:pt x="20951" y="21600"/>
                  <a:pt x="20709" y="21600"/>
                </a:cubicBezTo>
                <a:lnTo>
                  <a:pt x="913" y="21600"/>
                </a:lnTo>
                <a:cubicBezTo>
                  <a:pt x="656" y="21600"/>
                  <a:pt x="441" y="21494"/>
                  <a:pt x="262" y="21283"/>
                </a:cubicBezTo>
                <a:cubicBezTo>
                  <a:pt x="86" y="21074"/>
                  <a:pt x="0" y="20813"/>
                  <a:pt x="0" y="20501"/>
                </a:cubicBezTo>
                <a:lnTo>
                  <a:pt x="0" y="1069"/>
                </a:lnTo>
                <a:cubicBezTo>
                  <a:pt x="0" y="778"/>
                  <a:pt x="86" y="528"/>
                  <a:pt x="262" y="316"/>
                </a:cubicBezTo>
                <a:cubicBezTo>
                  <a:pt x="438" y="106"/>
                  <a:pt x="654" y="0"/>
                  <a:pt x="913" y="0"/>
                </a:cubicBezTo>
                <a:lnTo>
                  <a:pt x="20709" y="0"/>
                </a:lnTo>
                <a:close/>
                <a:moveTo>
                  <a:pt x="19806" y="6483"/>
                </a:moveTo>
                <a:cubicBezTo>
                  <a:pt x="19312" y="6483"/>
                  <a:pt x="18846" y="6369"/>
                  <a:pt x="18400" y="6140"/>
                </a:cubicBezTo>
                <a:cubicBezTo>
                  <a:pt x="17955" y="5910"/>
                  <a:pt x="17572" y="5602"/>
                  <a:pt x="17257" y="5217"/>
                </a:cubicBezTo>
                <a:cubicBezTo>
                  <a:pt x="16941" y="4831"/>
                  <a:pt x="16687" y="4377"/>
                  <a:pt x="16491" y="3845"/>
                </a:cubicBezTo>
                <a:cubicBezTo>
                  <a:pt x="16297" y="3317"/>
                  <a:pt x="16197" y="2755"/>
                  <a:pt x="16197" y="2165"/>
                </a:cubicBezTo>
                <a:lnTo>
                  <a:pt x="5406" y="2165"/>
                </a:lnTo>
                <a:cubicBezTo>
                  <a:pt x="5406" y="2755"/>
                  <a:pt x="5310" y="3317"/>
                  <a:pt x="5117" y="3845"/>
                </a:cubicBezTo>
                <a:cubicBezTo>
                  <a:pt x="4926" y="4377"/>
                  <a:pt x="4669" y="4831"/>
                  <a:pt x="4350" y="5217"/>
                </a:cubicBezTo>
                <a:cubicBezTo>
                  <a:pt x="4030" y="5602"/>
                  <a:pt x="3650" y="5910"/>
                  <a:pt x="3207" y="6140"/>
                </a:cubicBezTo>
                <a:cubicBezTo>
                  <a:pt x="2766" y="6369"/>
                  <a:pt x="2299" y="6483"/>
                  <a:pt x="1812" y="6483"/>
                </a:cubicBezTo>
                <a:lnTo>
                  <a:pt x="1812" y="15117"/>
                </a:lnTo>
                <a:cubicBezTo>
                  <a:pt x="2299" y="15117"/>
                  <a:pt x="2769" y="15231"/>
                  <a:pt x="3207" y="15463"/>
                </a:cubicBezTo>
                <a:cubicBezTo>
                  <a:pt x="3650" y="15693"/>
                  <a:pt x="4030" y="15997"/>
                  <a:pt x="4350" y="16383"/>
                </a:cubicBezTo>
                <a:cubicBezTo>
                  <a:pt x="4671" y="16768"/>
                  <a:pt x="4926" y="17223"/>
                  <a:pt x="5117" y="17755"/>
                </a:cubicBezTo>
                <a:cubicBezTo>
                  <a:pt x="5310" y="18283"/>
                  <a:pt x="5406" y="18845"/>
                  <a:pt x="5406" y="19435"/>
                </a:cubicBezTo>
                <a:lnTo>
                  <a:pt x="16197" y="19435"/>
                </a:lnTo>
                <a:cubicBezTo>
                  <a:pt x="16197" y="18845"/>
                  <a:pt x="16297" y="18283"/>
                  <a:pt x="16491" y="17755"/>
                </a:cubicBezTo>
                <a:cubicBezTo>
                  <a:pt x="16687" y="17223"/>
                  <a:pt x="16944" y="16768"/>
                  <a:pt x="17257" y="16383"/>
                </a:cubicBezTo>
                <a:cubicBezTo>
                  <a:pt x="17570" y="15997"/>
                  <a:pt x="17952" y="15693"/>
                  <a:pt x="18395" y="15463"/>
                </a:cubicBezTo>
                <a:cubicBezTo>
                  <a:pt x="18836" y="15231"/>
                  <a:pt x="19306" y="15117"/>
                  <a:pt x="19806" y="15117"/>
                </a:cubicBezTo>
                <a:lnTo>
                  <a:pt x="19806" y="6483"/>
                </a:lnTo>
                <a:close/>
                <a:moveTo>
                  <a:pt x="10804" y="3769"/>
                </a:moveTo>
                <a:cubicBezTo>
                  <a:pt x="11430" y="3769"/>
                  <a:pt x="12013" y="3951"/>
                  <a:pt x="12557" y="4318"/>
                </a:cubicBezTo>
                <a:cubicBezTo>
                  <a:pt x="13100" y="4681"/>
                  <a:pt x="13575" y="5182"/>
                  <a:pt x="13981" y="5813"/>
                </a:cubicBezTo>
                <a:cubicBezTo>
                  <a:pt x="14388" y="6448"/>
                  <a:pt x="14711" y="7194"/>
                  <a:pt x="14953" y="8052"/>
                </a:cubicBezTo>
                <a:cubicBezTo>
                  <a:pt x="15196" y="8910"/>
                  <a:pt x="15316" y="9826"/>
                  <a:pt x="15316" y="10801"/>
                </a:cubicBezTo>
                <a:cubicBezTo>
                  <a:pt x="15316" y="11777"/>
                  <a:pt x="15193" y="12690"/>
                  <a:pt x="14953" y="13548"/>
                </a:cubicBezTo>
                <a:cubicBezTo>
                  <a:pt x="14708" y="14406"/>
                  <a:pt x="14388" y="15152"/>
                  <a:pt x="13981" y="15787"/>
                </a:cubicBezTo>
                <a:cubicBezTo>
                  <a:pt x="13575" y="16417"/>
                  <a:pt x="13100" y="16917"/>
                  <a:pt x="12552" y="17285"/>
                </a:cubicBezTo>
                <a:cubicBezTo>
                  <a:pt x="12006" y="17649"/>
                  <a:pt x="11423" y="17831"/>
                  <a:pt x="10804" y="17831"/>
                </a:cubicBezTo>
                <a:cubicBezTo>
                  <a:pt x="10179" y="17831"/>
                  <a:pt x="9594" y="17649"/>
                  <a:pt x="9046" y="17285"/>
                </a:cubicBezTo>
                <a:cubicBezTo>
                  <a:pt x="8497" y="16917"/>
                  <a:pt x="8023" y="16417"/>
                  <a:pt x="7616" y="15787"/>
                </a:cubicBezTo>
                <a:cubicBezTo>
                  <a:pt x="7210" y="15152"/>
                  <a:pt x="6892" y="14406"/>
                  <a:pt x="6661" y="13548"/>
                </a:cubicBezTo>
                <a:cubicBezTo>
                  <a:pt x="6429" y="12690"/>
                  <a:pt x="6314" y="11777"/>
                  <a:pt x="6314" y="10801"/>
                </a:cubicBezTo>
                <a:cubicBezTo>
                  <a:pt x="6314" y="9826"/>
                  <a:pt x="6429" y="8910"/>
                  <a:pt x="6661" y="8052"/>
                </a:cubicBezTo>
                <a:cubicBezTo>
                  <a:pt x="6892" y="7194"/>
                  <a:pt x="7210" y="6448"/>
                  <a:pt x="7616" y="5813"/>
                </a:cubicBezTo>
                <a:cubicBezTo>
                  <a:pt x="8023" y="5182"/>
                  <a:pt x="8497" y="4681"/>
                  <a:pt x="9046" y="4318"/>
                </a:cubicBezTo>
                <a:cubicBezTo>
                  <a:pt x="9594" y="3951"/>
                  <a:pt x="10179" y="3769"/>
                  <a:pt x="10804" y="3769"/>
                </a:cubicBezTo>
                <a:moveTo>
                  <a:pt x="13489" y="13078"/>
                </a:moveTo>
                <a:lnTo>
                  <a:pt x="11837" y="13078"/>
                </a:lnTo>
                <a:lnTo>
                  <a:pt x="11837" y="5640"/>
                </a:lnTo>
                <a:lnTo>
                  <a:pt x="10197" y="5640"/>
                </a:lnTo>
                <a:lnTo>
                  <a:pt x="8107" y="7972"/>
                </a:lnTo>
                <a:lnTo>
                  <a:pt x="9210" y="9365"/>
                </a:lnTo>
                <a:lnTo>
                  <a:pt x="9668" y="8871"/>
                </a:lnTo>
                <a:cubicBezTo>
                  <a:pt x="9729" y="8816"/>
                  <a:pt x="9775" y="8754"/>
                  <a:pt x="9802" y="8683"/>
                </a:cubicBezTo>
                <a:cubicBezTo>
                  <a:pt x="9832" y="8613"/>
                  <a:pt x="9858" y="8560"/>
                  <a:pt x="9891" y="8522"/>
                </a:cubicBezTo>
                <a:cubicBezTo>
                  <a:pt x="9922" y="8501"/>
                  <a:pt x="9952" y="8460"/>
                  <a:pt x="9984" y="8381"/>
                </a:cubicBezTo>
                <a:lnTo>
                  <a:pt x="10008" y="8381"/>
                </a:lnTo>
                <a:lnTo>
                  <a:pt x="10008" y="8607"/>
                </a:lnTo>
                <a:cubicBezTo>
                  <a:pt x="10008" y="8681"/>
                  <a:pt x="10003" y="8757"/>
                  <a:pt x="9996" y="8838"/>
                </a:cubicBezTo>
                <a:cubicBezTo>
                  <a:pt x="9988" y="8918"/>
                  <a:pt x="9984" y="9003"/>
                  <a:pt x="9984" y="9101"/>
                </a:cubicBezTo>
                <a:lnTo>
                  <a:pt x="9984" y="13078"/>
                </a:lnTo>
                <a:lnTo>
                  <a:pt x="8356" y="13078"/>
                </a:lnTo>
                <a:lnTo>
                  <a:pt x="8356" y="14891"/>
                </a:lnTo>
                <a:lnTo>
                  <a:pt x="13489" y="14891"/>
                </a:lnTo>
                <a:lnTo>
                  <a:pt x="13489" y="13078"/>
                </a:lnTo>
                <a:close/>
              </a:path>
            </a:pathLst>
          </a:custGeom>
          <a:solidFill>
            <a:srgbClr val="1074B9"/>
          </a:solidFill>
          <a:ln>
            <a:noFill/>
          </a:ln>
          <a:effectLst/>
          <a:extLst/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3" name="AutoShape 125"/>
          <p:cNvSpPr>
            <a:spLocks/>
          </p:cNvSpPr>
          <p:nvPr userDrawn="1"/>
        </p:nvSpPr>
        <p:spPr bwMode="auto">
          <a:xfrm>
            <a:off x="8667517" y="3229656"/>
            <a:ext cx="212550" cy="212550"/>
          </a:xfrm>
          <a:custGeom>
            <a:avLst/>
            <a:gdLst>
              <a:gd name="T0" fmla="*/ 71438 w 21600"/>
              <a:gd name="T1" fmla="*/ 71438 h 21600"/>
              <a:gd name="T2" fmla="*/ 71438 w 21600"/>
              <a:gd name="T3" fmla="*/ 71438 h 21600"/>
              <a:gd name="T4" fmla="*/ 71438 w 21600"/>
              <a:gd name="T5" fmla="*/ 71438 h 21600"/>
              <a:gd name="T6" fmla="*/ 71438 w 21600"/>
              <a:gd name="T7" fmla="*/ 71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3981" y="10852"/>
                </a:moveTo>
                <a:cubicBezTo>
                  <a:pt x="14231" y="10892"/>
                  <a:pt x="14582" y="10935"/>
                  <a:pt x="15043" y="10993"/>
                </a:cubicBezTo>
                <a:cubicBezTo>
                  <a:pt x="15501" y="11045"/>
                  <a:pt x="15979" y="11105"/>
                  <a:pt x="16477" y="11168"/>
                </a:cubicBezTo>
                <a:cubicBezTo>
                  <a:pt x="16972" y="11235"/>
                  <a:pt x="17436" y="11301"/>
                  <a:pt x="17868" y="11370"/>
                </a:cubicBezTo>
                <a:cubicBezTo>
                  <a:pt x="18297" y="11439"/>
                  <a:pt x="18611" y="11502"/>
                  <a:pt x="18804" y="11554"/>
                </a:cubicBezTo>
                <a:cubicBezTo>
                  <a:pt x="19124" y="11646"/>
                  <a:pt x="19452" y="11842"/>
                  <a:pt x="19777" y="12133"/>
                </a:cubicBezTo>
                <a:cubicBezTo>
                  <a:pt x="20103" y="12430"/>
                  <a:pt x="20405" y="12769"/>
                  <a:pt x="20679" y="13152"/>
                </a:cubicBezTo>
                <a:cubicBezTo>
                  <a:pt x="20955" y="13538"/>
                  <a:pt x="21177" y="13935"/>
                  <a:pt x="21344" y="14353"/>
                </a:cubicBezTo>
                <a:cubicBezTo>
                  <a:pt x="21516" y="14762"/>
                  <a:pt x="21600" y="15139"/>
                  <a:pt x="21600" y="15482"/>
                </a:cubicBezTo>
                <a:lnTo>
                  <a:pt x="21600" y="20814"/>
                </a:lnTo>
                <a:cubicBezTo>
                  <a:pt x="21508" y="20854"/>
                  <a:pt x="21407" y="20915"/>
                  <a:pt x="21292" y="21007"/>
                </a:cubicBezTo>
                <a:cubicBezTo>
                  <a:pt x="21177" y="21102"/>
                  <a:pt x="21053" y="21188"/>
                  <a:pt x="20920" y="21278"/>
                </a:cubicBezTo>
                <a:cubicBezTo>
                  <a:pt x="20785" y="21364"/>
                  <a:pt x="20658" y="21442"/>
                  <a:pt x="20540" y="21505"/>
                </a:cubicBezTo>
                <a:cubicBezTo>
                  <a:pt x="20419" y="21571"/>
                  <a:pt x="20319" y="21600"/>
                  <a:pt x="20238" y="21600"/>
                </a:cubicBezTo>
                <a:lnTo>
                  <a:pt x="1351" y="21600"/>
                </a:lnTo>
                <a:cubicBezTo>
                  <a:pt x="1027" y="21600"/>
                  <a:pt x="786" y="21502"/>
                  <a:pt x="618" y="21303"/>
                </a:cubicBezTo>
                <a:cubicBezTo>
                  <a:pt x="452" y="21108"/>
                  <a:pt x="248" y="20943"/>
                  <a:pt x="0" y="20814"/>
                </a:cubicBezTo>
                <a:lnTo>
                  <a:pt x="0" y="15482"/>
                </a:lnTo>
                <a:cubicBezTo>
                  <a:pt x="0" y="15139"/>
                  <a:pt x="84" y="14762"/>
                  <a:pt x="253" y="14353"/>
                </a:cubicBezTo>
                <a:cubicBezTo>
                  <a:pt x="426" y="13935"/>
                  <a:pt x="645" y="13544"/>
                  <a:pt x="916" y="13167"/>
                </a:cubicBezTo>
                <a:cubicBezTo>
                  <a:pt x="1186" y="12790"/>
                  <a:pt x="1486" y="12450"/>
                  <a:pt x="1817" y="12145"/>
                </a:cubicBezTo>
                <a:cubicBezTo>
                  <a:pt x="2145" y="11845"/>
                  <a:pt x="2474" y="11644"/>
                  <a:pt x="2796" y="11552"/>
                </a:cubicBezTo>
                <a:cubicBezTo>
                  <a:pt x="2960" y="11500"/>
                  <a:pt x="3263" y="11436"/>
                  <a:pt x="3703" y="11367"/>
                </a:cubicBezTo>
                <a:cubicBezTo>
                  <a:pt x="4143" y="11298"/>
                  <a:pt x="4616" y="11232"/>
                  <a:pt x="5117" y="11166"/>
                </a:cubicBezTo>
                <a:cubicBezTo>
                  <a:pt x="5618" y="11102"/>
                  <a:pt x="6096" y="11042"/>
                  <a:pt x="6557" y="10990"/>
                </a:cubicBezTo>
                <a:cubicBezTo>
                  <a:pt x="7015" y="10932"/>
                  <a:pt x="7369" y="10889"/>
                  <a:pt x="7617" y="10849"/>
                </a:cubicBezTo>
                <a:cubicBezTo>
                  <a:pt x="6773" y="10308"/>
                  <a:pt x="6113" y="9602"/>
                  <a:pt x="5627" y="8736"/>
                </a:cubicBezTo>
                <a:cubicBezTo>
                  <a:pt x="5143" y="7866"/>
                  <a:pt x="4904" y="6922"/>
                  <a:pt x="4904" y="5900"/>
                </a:cubicBezTo>
                <a:cubicBezTo>
                  <a:pt x="4904" y="5093"/>
                  <a:pt x="5059" y="4330"/>
                  <a:pt x="5370" y="3619"/>
                </a:cubicBezTo>
                <a:cubicBezTo>
                  <a:pt x="5681" y="2908"/>
                  <a:pt x="6105" y="2283"/>
                  <a:pt x="6632" y="1745"/>
                </a:cubicBezTo>
                <a:cubicBezTo>
                  <a:pt x="7162" y="1209"/>
                  <a:pt x="7777" y="783"/>
                  <a:pt x="8492" y="472"/>
                </a:cubicBezTo>
                <a:cubicBezTo>
                  <a:pt x="9203" y="158"/>
                  <a:pt x="9963" y="0"/>
                  <a:pt x="10773" y="0"/>
                </a:cubicBezTo>
                <a:cubicBezTo>
                  <a:pt x="11582" y="0"/>
                  <a:pt x="12348" y="158"/>
                  <a:pt x="13062" y="472"/>
                </a:cubicBezTo>
                <a:cubicBezTo>
                  <a:pt x="13779" y="783"/>
                  <a:pt x="14407" y="1209"/>
                  <a:pt x="14942" y="1745"/>
                </a:cubicBezTo>
                <a:cubicBezTo>
                  <a:pt x="15480" y="2283"/>
                  <a:pt x="15900" y="2908"/>
                  <a:pt x="16209" y="3619"/>
                </a:cubicBezTo>
                <a:cubicBezTo>
                  <a:pt x="16515" y="4330"/>
                  <a:pt x="16670" y="5093"/>
                  <a:pt x="16670" y="5900"/>
                </a:cubicBezTo>
                <a:cubicBezTo>
                  <a:pt x="16670" y="6904"/>
                  <a:pt x="16431" y="7843"/>
                  <a:pt x="15952" y="8721"/>
                </a:cubicBezTo>
                <a:cubicBezTo>
                  <a:pt x="15489" y="9599"/>
                  <a:pt x="14827" y="10310"/>
                  <a:pt x="13981" y="10852"/>
                </a:cubicBezTo>
              </a:path>
            </a:pathLst>
          </a:custGeom>
          <a:solidFill>
            <a:srgbClr val="1074B9"/>
          </a:solidFill>
          <a:ln>
            <a:noFill/>
          </a:ln>
          <a:effectLst/>
          <a:extLst/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4" name="AutoShape 115"/>
          <p:cNvSpPr>
            <a:spLocks/>
          </p:cNvSpPr>
          <p:nvPr userDrawn="1"/>
        </p:nvSpPr>
        <p:spPr bwMode="auto">
          <a:xfrm>
            <a:off x="9862291" y="3212072"/>
            <a:ext cx="247717" cy="247717"/>
          </a:xfrm>
          <a:custGeom>
            <a:avLst/>
            <a:gdLst>
              <a:gd name="T0" fmla="*/ 71438 w 21564"/>
              <a:gd name="T1" fmla="*/ 71438 h 21600"/>
              <a:gd name="T2" fmla="*/ 71438 w 21564"/>
              <a:gd name="T3" fmla="*/ 71438 h 21600"/>
              <a:gd name="T4" fmla="*/ 71438 w 21564"/>
              <a:gd name="T5" fmla="*/ 71438 h 21600"/>
              <a:gd name="T6" fmla="*/ 71438 w 21564"/>
              <a:gd name="T7" fmla="*/ 71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64" h="21600">
                <a:moveTo>
                  <a:pt x="20680" y="3131"/>
                </a:moveTo>
                <a:cubicBezTo>
                  <a:pt x="20952" y="3131"/>
                  <a:pt x="21179" y="3257"/>
                  <a:pt x="21357" y="3515"/>
                </a:cubicBezTo>
                <a:cubicBezTo>
                  <a:pt x="21535" y="3768"/>
                  <a:pt x="21599" y="4044"/>
                  <a:pt x="21543" y="4341"/>
                </a:cubicBezTo>
                <a:lnTo>
                  <a:pt x="20279" y="12471"/>
                </a:lnTo>
                <a:cubicBezTo>
                  <a:pt x="20230" y="12706"/>
                  <a:pt x="20128" y="12900"/>
                  <a:pt x="19968" y="13061"/>
                </a:cubicBezTo>
                <a:cubicBezTo>
                  <a:pt x="19809" y="13223"/>
                  <a:pt x="19614" y="13296"/>
                  <a:pt x="19389" y="13296"/>
                </a:cubicBezTo>
                <a:lnTo>
                  <a:pt x="6705" y="13296"/>
                </a:lnTo>
                <a:lnTo>
                  <a:pt x="7113" y="15660"/>
                </a:lnTo>
                <a:cubicBezTo>
                  <a:pt x="7146" y="15810"/>
                  <a:pt x="7214" y="15937"/>
                  <a:pt x="7319" y="16034"/>
                </a:cubicBezTo>
                <a:cubicBezTo>
                  <a:pt x="7424" y="16131"/>
                  <a:pt x="7540" y="16184"/>
                  <a:pt x="7667" y="16184"/>
                </a:cubicBezTo>
                <a:lnTo>
                  <a:pt x="17685" y="16184"/>
                </a:lnTo>
                <a:cubicBezTo>
                  <a:pt x="17810" y="16184"/>
                  <a:pt x="17918" y="16237"/>
                  <a:pt x="18008" y="16345"/>
                </a:cubicBezTo>
                <a:cubicBezTo>
                  <a:pt x="18096" y="16454"/>
                  <a:pt x="18142" y="16580"/>
                  <a:pt x="18142" y="16736"/>
                </a:cubicBezTo>
                <a:lnTo>
                  <a:pt x="18142" y="17831"/>
                </a:lnTo>
                <a:cubicBezTo>
                  <a:pt x="18142" y="17981"/>
                  <a:pt x="18098" y="18108"/>
                  <a:pt x="18012" y="18205"/>
                </a:cubicBezTo>
                <a:cubicBezTo>
                  <a:pt x="17927" y="18302"/>
                  <a:pt x="17817" y="18349"/>
                  <a:pt x="17685" y="18349"/>
                </a:cubicBezTo>
                <a:lnTo>
                  <a:pt x="6929" y="18349"/>
                </a:lnTo>
                <a:cubicBezTo>
                  <a:pt x="6801" y="18349"/>
                  <a:pt x="6661" y="18337"/>
                  <a:pt x="6500" y="18302"/>
                </a:cubicBezTo>
                <a:cubicBezTo>
                  <a:pt x="6338" y="18266"/>
                  <a:pt x="6202" y="18222"/>
                  <a:pt x="6084" y="18169"/>
                </a:cubicBezTo>
                <a:cubicBezTo>
                  <a:pt x="6036" y="18146"/>
                  <a:pt x="5982" y="18090"/>
                  <a:pt x="5921" y="17987"/>
                </a:cubicBezTo>
                <a:cubicBezTo>
                  <a:pt x="5860" y="17884"/>
                  <a:pt x="5799" y="17770"/>
                  <a:pt x="5739" y="17644"/>
                </a:cubicBezTo>
                <a:cubicBezTo>
                  <a:pt x="5683" y="17517"/>
                  <a:pt x="5633" y="17391"/>
                  <a:pt x="5594" y="17259"/>
                </a:cubicBezTo>
                <a:cubicBezTo>
                  <a:pt x="5551" y="17132"/>
                  <a:pt x="5527" y="17036"/>
                  <a:pt x="5512" y="16959"/>
                </a:cubicBezTo>
                <a:lnTo>
                  <a:pt x="2997" y="2670"/>
                </a:lnTo>
                <a:cubicBezTo>
                  <a:pt x="2966" y="2520"/>
                  <a:pt x="2897" y="2400"/>
                  <a:pt x="2792" y="2309"/>
                </a:cubicBezTo>
                <a:cubicBezTo>
                  <a:pt x="2686" y="2212"/>
                  <a:pt x="2569" y="2165"/>
                  <a:pt x="2445" y="2165"/>
                </a:cubicBezTo>
                <a:lnTo>
                  <a:pt x="457" y="2165"/>
                </a:lnTo>
                <a:cubicBezTo>
                  <a:pt x="152" y="2165"/>
                  <a:pt x="0" y="1981"/>
                  <a:pt x="0" y="1618"/>
                </a:cubicBezTo>
                <a:lnTo>
                  <a:pt x="0" y="546"/>
                </a:lnTo>
                <a:cubicBezTo>
                  <a:pt x="0" y="185"/>
                  <a:pt x="152" y="0"/>
                  <a:pt x="457" y="0"/>
                </a:cubicBezTo>
                <a:lnTo>
                  <a:pt x="3158" y="0"/>
                </a:lnTo>
                <a:cubicBezTo>
                  <a:pt x="3285" y="0"/>
                  <a:pt x="3432" y="18"/>
                  <a:pt x="3606" y="59"/>
                </a:cubicBezTo>
                <a:cubicBezTo>
                  <a:pt x="3775" y="94"/>
                  <a:pt x="3916" y="132"/>
                  <a:pt x="4026" y="167"/>
                </a:cubicBezTo>
                <a:cubicBezTo>
                  <a:pt x="4075" y="208"/>
                  <a:pt x="4129" y="276"/>
                  <a:pt x="4192" y="373"/>
                </a:cubicBezTo>
                <a:cubicBezTo>
                  <a:pt x="4260" y="470"/>
                  <a:pt x="4321" y="585"/>
                  <a:pt x="4375" y="705"/>
                </a:cubicBezTo>
                <a:cubicBezTo>
                  <a:pt x="4430" y="825"/>
                  <a:pt x="4479" y="952"/>
                  <a:pt x="4518" y="1072"/>
                </a:cubicBezTo>
                <a:cubicBezTo>
                  <a:pt x="4557" y="1198"/>
                  <a:pt x="4584" y="1301"/>
                  <a:pt x="4598" y="1378"/>
                </a:cubicBezTo>
                <a:lnTo>
                  <a:pt x="4917" y="3134"/>
                </a:lnTo>
                <a:lnTo>
                  <a:pt x="20680" y="3134"/>
                </a:lnTo>
                <a:lnTo>
                  <a:pt x="20680" y="3131"/>
                </a:lnTo>
                <a:close/>
                <a:moveTo>
                  <a:pt x="6810" y="19982"/>
                </a:moveTo>
                <a:cubicBezTo>
                  <a:pt x="6810" y="19541"/>
                  <a:pt x="6941" y="19156"/>
                  <a:pt x="7202" y="18832"/>
                </a:cubicBezTo>
                <a:cubicBezTo>
                  <a:pt x="7462" y="18513"/>
                  <a:pt x="7776" y="18345"/>
                  <a:pt x="8146" y="18345"/>
                </a:cubicBezTo>
                <a:cubicBezTo>
                  <a:pt x="8527" y="18345"/>
                  <a:pt x="8849" y="18513"/>
                  <a:pt x="9114" y="18832"/>
                </a:cubicBezTo>
                <a:cubicBezTo>
                  <a:pt x="9380" y="19153"/>
                  <a:pt x="9513" y="19537"/>
                  <a:pt x="9513" y="19982"/>
                </a:cubicBezTo>
                <a:cubicBezTo>
                  <a:pt x="9513" y="20425"/>
                  <a:pt x="9380" y="20801"/>
                  <a:pt x="9114" y="21118"/>
                </a:cubicBezTo>
                <a:cubicBezTo>
                  <a:pt x="8849" y="21438"/>
                  <a:pt x="8527" y="21600"/>
                  <a:pt x="8146" y="21600"/>
                </a:cubicBezTo>
                <a:cubicBezTo>
                  <a:pt x="7778" y="21600"/>
                  <a:pt x="7463" y="21438"/>
                  <a:pt x="7202" y="21118"/>
                </a:cubicBezTo>
                <a:cubicBezTo>
                  <a:pt x="6941" y="20801"/>
                  <a:pt x="6810" y="20422"/>
                  <a:pt x="6810" y="19982"/>
                </a:cubicBezTo>
                <a:moveTo>
                  <a:pt x="14431" y="19982"/>
                </a:moveTo>
                <a:cubicBezTo>
                  <a:pt x="14431" y="19541"/>
                  <a:pt x="14563" y="19156"/>
                  <a:pt x="14823" y="18832"/>
                </a:cubicBezTo>
                <a:cubicBezTo>
                  <a:pt x="15084" y="18513"/>
                  <a:pt x="15399" y="18345"/>
                  <a:pt x="15778" y="18345"/>
                </a:cubicBezTo>
                <a:cubicBezTo>
                  <a:pt x="16143" y="18345"/>
                  <a:pt x="16458" y="18513"/>
                  <a:pt x="16720" y="18832"/>
                </a:cubicBezTo>
                <a:cubicBezTo>
                  <a:pt x="16982" y="19153"/>
                  <a:pt x="17114" y="19537"/>
                  <a:pt x="17114" y="19982"/>
                </a:cubicBezTo>
                <a:cubicBezTo>
                  <a:pt x="17114" y="20425"/>
                  <a:pt x="16982" y="20801"/>
                  <a:pt x="16720" y="21118"/>
                </a:cubicBezTo>
                <a:cubicBezTo>
                  <a:pt x="16460" y="21438"/>
                  <a:pt x="16145" y="21600"/>
                  <a:pt x="15778" y="21600"/>
                </a:cubicBezTo>
                <a:cubicBezTo>
                  <a:pt x="15412" y="21600"/>
                  <a:pt x="15093" y="21438"/>
                  <a:pt x="14829" y="21118"/>
                </a:cubicBezTo>
                <a:cubicBezTo>
                  <a:pt x="14563" y="20801"/>
                  <a:pt x="14431" y="20422"/>
                  <a:pt x="14431" y="19982"/>
                </a:cubicBezTo>
              </a:path>
            </a:pathLst>
          </a:custGeom>
          <a:solidFill>
            <a:srgbClr val="1074B9"/>
          </a:solidFill>
          <a:ln>
            <a:noFill/>
          </a:ln>
          <a:effectLst/>
          <a:extLst/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5" name="Прямоугольник 64"/>
          <p:cNvSpPr/>
          <p:nvPr userDrawn="1"/>
        </p:nvSpPr>
        <p:spPr>
          <a:xfrm>
            <a:off x="7057296" y="348452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kern="0" dirty="0">
                <a:solidFill>
                  <a:srgbClr val="EA2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634 млрд. руб.</a:t>
            </a:r>
          </a:p>
          <a:p>
            <a:pPr algn="ctr"/>
            <a:r>
              <a:rPr lang="ru-RU" sz="900" kern="0" dirty="0">
                <a:latin typeface="Arial" panose="020B0604020202020204" pitchFamily="34" charset="0"/>
                <a:cs typeface="Arial" panose="020B0604020202020204" pitchFamily="34" charset="0"/>
              </a:rPr>
              <a:t>выручка</a:t>
            </a:r>
          </a:p>
        </p:txBody>
      </p:sp>
      <p:sp>
        <p:nvSpPr>
          <p:cNvPr id="66" name="Прямоугольник 65"/>
          <p:cNvSpPr/>
          <p:nvPr userDrawn="1"/>
        </p:nvSpPr>
        <p:spPr>
          <a:xfrm>
            <a:off x="8319484" y="3489034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kern="0" dirty="0">
                <a:solidFill>
                  <a:srgbClr val="EA2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634 млрд. руб.</a:t>
            </a:r>
          </a:p>
          <a:p>
            <a:pPr algn="ctr"/>
            <a:r>
              <a:rPr lang="ru-RU" sz="900" kern="0" dirty="0">
                <a:latin typeface="Arial" panose="020B0604020202020204" pitchFamily="34" charset="0"/>
                <a:cs typeface="Arial" panose="020B0604020202020204" pitchFamily="34" charset="0"/>
              </a:rPr>
              <a:t>выручка</a:t>
            </a:r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9581672" y="3489034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kern="0" dirty="0">
                <a:solidFill>
                  <a:srgbClr val="EA2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634 млрд. руб.</a:t>
            </a:r>
          </a:p>
          <a:p>
            <a:pPr algn="ctr"/>
            <a:r>
              <a:rPr lang="ru-RU" sz="900" kern="0" dirty="0">
                <a:latin typeface="Arial" panose="020B0604020202020204" pitchFamily="34" charset="0"/>
                <a:cs typeface="Arial" panose="020B0604020202020204" pitchFamily="34" charset="0"/>
              </a:rPr>
              <a:t>выручка</a:t>
            </a:r>
          </a:p>
        </p:txBody>
      </p:sp>
      <p:sp>
        <p:nvSpPr>
          <p:cNvPr id="68" name="Овал 67"/>
          <p:cNvSpPr/>
          <p:nvPr userDrawn="1"/>
        </p:nvSpPr>
        <p:spPr>
          <a:xfrm>
            <a:off x="5177736" y="3082910"/>
            <a:ext cx="1786660" cy="1786660"/>
          </a:xfrm>
          <a:prstGeom prst="ellipse">
            <a:avLst/>
          </a:prstGeom>
          <a:solidFill>
            <a:srgbClr val="0036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Picture 20"/>
          <p:cNvPicPr>
            <a:picLocks noChangeAspect="1" noChangeArrowheads="1"/>
          </p:cNvPicPr>
          <p:nvPr userDrawn="1">
            <p:custDataLst>
              <p:tags r:id="rId13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09" y="3607128"/>
            <a:ext cx="1032324" cy="79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Прямоугольник 8"/>
          <p:cNvSpPr>
            <a:spLocks noChangeArrowheads="1"/>
          </p:cNvSpPr>
          <p:nvPr userDrawn="1">
            <p:custDataLst>
              <p:tags r:id="rId14"/>
            </p:custDataLst>
          </p:nvPr>
        </p:nvSpPr>
        <p:spPr bwMode="auto">
          <a:xfrm>
            <a:off x="478156" y="4272412"/>
            <a:ext cx="1504676" cy="244573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algn="r"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2337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</a:t>
            </a:r>
          </a:p>
        </p:txBody>
      </p:sp>
      <p:cxnSp>
        <p:nvCxnSpPr>
          <p:cNvPr id="71" name="Прямая соединительная линия 70"/>
          <p:cNvCxnSpPr/>
          <p:nvPr userDrawn="1">
            <p:custDataLst>
              <p:tags r:id="rId15"/>
            </p:custDataLst>
          </p:nvPr>
        </p:nvCxnSpPr>
        <p:spPr bwMode="auto">
          <a:xfrm>
            <a:off x="8493832" y="1449213"/>
            <a:ext cx="0" cy="68310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2" name="Рисунок 9" descr="RVC_logo_Orenburg_gor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31" y="4323606"/>
            <a:ext cx="1180729" cy="386757"/>
          </a:xfrm>
          <a:prstGeom prst="rect">
            <a:avLst/>
          </a:prstGeom>
        </p:spPr>
      </p:pic>
      <p:cxnSp>
        <p:nvCxnSpPr>
          <p:cNvPr id="73" name="Прямая соединительная линия 72"/>
          <p:cNvCxnSpPr/>
          <p:nvPr userDrawn="1">
            <p:custDataLst>
              <p:tags r:id="rId16"/>
            </p:custDataLst>
          </p:nvPr>
        </p:nvCxnSpPr>
        <p:spPr bwMode="auto">
          <a:xfrm>
            <a:off x="2024736" y="4175434"/>
            <a:ext cx="0" cy="68310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Прямоугольник 8"/>
          <p:cNvSpPr>
            <a:spLocks noChangeArrowheads="1"/>
          </p:cNvSpPr>
          <p:nvPr userDrawn="1">
            <p:custDataLst>
              <p:tags r:id="rId17"/>
            </p:custDataLst>
          </p:nvPr>
        </p:nvSpPr>
        <p:spPr bwMode="auto">
          <a:xfrm>
            <a:off x="725556" y="4932276"/>
            <a:ext cx="5262493" cy="472522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marL="157472" indent="-157472" defTabSz="83987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 частный оператор в области водоснабжения и водоотведения в России</a:t>
            </a:r>
          </a:p>
        </p:txBody>
      </p:sp>
      <p:sp>
        <p:nvSpPr>
          <p:cNvPr id="75" name="AutoShape 79"/>
          <p:cNvSpPr>
            <a:spLocks/>
          </p:cNvSpPr>
          <p:nvPr userDrawn="1"/>
        </p:nvSpPr>
        <p:spPr bwMode="auto">
          <a:xfrm>
            <a:off x="1177586" y="5416002"/>
            <a:ext cx="208577" cy="208577"/>
          </a:xfrm>
          <a:custGeom>
            <a:avLst/>
            <a:gdLst>
              <a:gd name="T0" fmla="*/ 71438 w 21600"/>
              <a:gd name="T1" fmla="*/ 71438 h 21600"/>
              <a:gd name="T2" fmla="*/ 71438 w 21600"/>
              <a:gd name="T3" fmla="*/ 71438 h 21600"/>
              <a:gd name="T4" fmla="*/ 71438 w 21600"/>
              <a:gd name="T5" fmla="*/ 71438 h 21600"/>
              <a:gd name="T6" fmla="*/ 71438 w 21600"/>
              <a:gd name="T7" fmla="*/ 71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3768" y="5419"/>
                </a:moveTo>
                <a:cubicBezTo>
                  <a:pt x="4051" y="5419"/>
                  <a:pt x="4272" y="5506"/>
                  <a:pt x="4428" y="5687"/>
                </a:cubicBezTo>
                <a:cubicBezTo>
                  <a:pt x="4586" y="5866"/>
                  <a:pt x="4702" y="6079"/>
                  <a:pt x="4766" y="6326"/>
                </a:cubicBezTo>
                <a:cubicBezTo>
                  <a:pt x="4836" y="6574"/>
                  <a:pt x="4879" y="6836"/>
                  <a:pt x="4894" y="7107"/>
                </a:cubicBezTo>
                <a:cubicBezTo>
                  <a:pt x="4910" y="7377"/>
                  <a:pt x="4918" y="7596"/>
                  <a:pt x="4918" y="7760"/>
                </a:cubicBezTo>
                <a:lnTo>
                  <a:pt x="4918" y="9857"/>
                </a:lnTo>
                <a:cubicBezTo>
                  <a:pt x="4810" y="9929"/>
                  <a:pt x="4721" y="10015"/>
                  <a:pt x="4646" y="10110"/>
                </a:cubicBezTo>
                <a:cubicBezTo>
                  <a:pt x="4574" y="10208"/>
                  <a:pt x="4469" y="10257"/>
                  <a:pt x="4330" y="10257"/>
                </a:cubicBezTo>
                <a:lnTo>
                  <a:pt x="562" y="10257"/>
                </a:lnTo>
                <a:cubicBezTo>
                  <a:pt x="439" y="10257"/>
                  <a:pt x="338" y="10208"/>
                  <a:pt x="256" y="10110"/>
                </a:cubicBezTo>
                <a:cubicBezTo>
                  <a:pt x="178" y="10015"/>
                  <a:pt x="94" y="9929"/>
                  <a:pt x="0" y="9857"/>
                </a:cubicBezTo>
                <a:lnTo>
                  <a:pt x="0" y="7760"/>
                </a:lnTo>
                <a:cubicBezTo>
                  <a:pt x="0" y="7596"/>
                  <a:pt x="5" y="7377"/>
                  <a:pt x="12" y="7107"/>
                </a:cubicBezTo>
                <a:cubicBezTo>
                  <a:pt x="19" y="6836"/>
                  <a:pt x="58" y="6574"/>
                  <a:pt x="125" y="6326"/>
                </a:cubicBezTo>
                <a:cubicBezTo>
                  <a:pt x="197" y="6079"/>
                  <a:pt x="310" y="5866"/>
                  <a:pt x="466" y="5687"/>
                </a:cubicBezTo>
                <a:cubicBezTo>
                  <a:pt x="624" y="5509"/>
                  <a:pt x="842" y="5419"/>
                  <a:pt x="1123" y="5419"/>
                </a:cubicBezTo>
                <a:cubicBezTo>
                  <a:pt x="782" y="5152"/>
                  <a:pt x="509" y="4803"/>
                  <a:pt x="305" y="4377"/>
                </a:cubicBezTo>
                <a:cubicBezTo>
                  <a:pt x="103" y="3951"/>
                  <a:pt x="0" y="3470"/>
                  <a:pt x="0" y="2937"/>
                </a:cubicBezTo>
                <a:cubicBezTo>
                  <a:pt x="0" y="2540"/>
                  <a:pt x="65" y="2163"/>
                  <a:pt x="190" y="1806"/>
                </a:cubicBezTo>
                <a:cubicBezTo>
                  <a:pt x="316" y="1449"/>
                  <a:pt x="492" y="1135"/>
                  <a:pt x="718" y="861"/>
                </a:cubicBezTo>
                <a:cubicBezTo>
                  <a:pt x="943" y="590"/>
                  <a:pt x="1207" y="380"/>
                  <a:pt x="1505" y="228"/>
                </a:cubicBezTo>
                <a:cubicBezTo>
                  <a:pt x="1805" y="78"/>
                  <a:pt x="2119" y="0"/>
                  <a:pt x="2445" y="0"/>
                </a:cubicBezTo>
                <a:cubicBezTo>
                  <a:pt x="2794" y="0"/>
                  <a:pt x="3115" y="78"/>
                  <a:pt x="3413" y="228"/>
                </a:cubicBezTo>
                <a:cubicBezTo>
                  <a:pt x="3713" y="380"/>
                  <a:pt x="3970" y="590"/>
                  <a:pt x="4188" y="861"/>
                </a:cubicBezTo>
                <a:cubicBezTo>
                  <a:pt x="4406" y="1135"/>
                  <a:pt x="4584" y="1449"/>
                  <a:pt x="4716" y="1806"/>
                </a:cubicBezTo>
                <a:cubicBezTo>
                  <a:pt x="4850" y="2163"/>
                  <a:pt x="4918" y="2540"/>
                  <a:pt x="4918" y="2937"/>
                </a:cubicBezTo>
                <a:cubicBezTo>
                  <a:pt x="4918" y="3458"/>
                  <a:pt x="4814" y="3939"/>
                  <a:pt x="4603" y="4371"/>
                </a:cubicBezTo>
                <a:cubicBezTo>
                  <a:pt x="4392" y="4800"/>
                  <a:pt x="4116" y="5152"/>
                  <a:pt x="3768" y="5419"/>
                </a:cubicBezTo>
                <a:moveTo>
                  <a:pt x="18166" y="12063"/>
                </a:moveTo>
                <a:cubicBezTo>
                  <a:pt x="18672" y="12604"/>
                  <a:pt x="19070" y="13143"/>
                  <a:pt x="19356" y="13670"/>
                </a:cubicBezTo>
                <a:cubicBezTo>
                  <a:pt x="19642" y="14197"/>
                  <a:pt x="19788" y="14801"/>
                  <a:pt x="19788" y="15480"/>
                </a:cubicBezTo>
                <a:lnTo>
                  <a:pt x="19788" y="20817"/>
                </a:lnTo>
                <a:cubicBezTo>
                  <a:pt x="19694" y="20869"/>
                  <a:pt x="19620" y="20932"/>
                  <a:pt x="19558" y="20995"/>
                </a:cubicBezTo>
                <a:cubicBezTo>
                  <a:pt x="19498" y="21062"/>
                  <a:pt x="19426" y="21122"/>
                  <a:pt x="19344" y="21191"/>
                </a:cubicBezTo>
                <a:cubicBezTo>
                  <a:pt x="19262" y="21252"/>
                  <a:pt x="19174" y="21318"/>
                  <a:pt x="19075" y="21387"/>
                </a:cubicBezTo>
                <a:cubicBezTo>
                  <a:pt x="18977" y="21456"/>
                  <a:pt x="18835" y="21528"/>
                  <a:pt x="18662" y="21600"/>
                </a:cubicBezTo>
                <a:lnTo>
                  <a:pt x="2942" y="21600"/>
                </a:lnTo>
                <a:cubicBezTo>
                  <a:pt x="2676" y="21600"/>
                  <a:pt x="2467" y="21499"/>
                  <a:pt x="2318" y="21292"/>
                </a:cubicBezTo>
                <a:cubicBezTo>
                  <a:pt x="2167" y="21082"/>
                  <a:pt x="2004" y="20926"/>
                  <a:pt x="1819" y="20817"/>
                </a:cubicBezTo>
                <a:lnTo>
                  <a:pt x="1819" y="15480"/>
                </a:lnTo>
                <a:cubicBezTo>
                  <a:pt x="1819" y="14764"/>
                  <a:pt x="1990" y="14127"/>
                  <a:pt x="2335" y="13572"/>
                </a:cubicBezTo>
                <a:cubicBezTo>
                  <a:pt x="2678" y="13019"/>
                  <a:pt x="3053" y="12512"/>
                  <a:pt x="3461" y="12063"/>
                </a:cubicBezTo>
                <a:cubicBezTo>
                  <a:pt x="3535" y="11971"/>
                  <a:pt x="3634" y="11870"/>
                  <a:pt x="3754" y="11766"/>
                </a:cubicBezTo>
                <a:cubicBezTo>
                  <a:pt x="3873" y="11660"/>
                  <a:pt x="4001" y="11591"/>
                  <a:pt x="4138" y="11553"/>
                </a:cubicBezTo>
                <a:cubicBezTo>
                  <a:pt x="4276" y="11496"/>
                  <a:pt x="4433" y="11467"/>
                  <a:pt x="4610" y="11455"/>
                </a:cubicBezTo>
                <a:cubicBezTo>
                  <a:pt x="4786" y="11447"/>
                  <a:pt x="4956" y="11424"/>
                  <a:pt x="5126" y="11389"/>
                </a:cubicBezTo>
                <a:cubicBezTo>
                  <a:pt x="5594" y="11300"/>
                  <a:pt x="6091" y="11210"/>
                  <a:pt x="6622" y="11121"/>
                </a:cubicBezTo>
                <a:cubicBezTo>
                  <a:pt x="7150" y="11035"/>
                  <a:pt x="7666" y="10946"/>
                  <a:pt x="8172" y="10853"/>
                </a:cubicBezTo>
                <a:cubicBezTo>
                  <a:pt x="7483" y="10326"/>
                  <a:pt x="6929" y="9632"/>
                  <a:pt x="6514" y="8763"/>
                </a:cubicBezTo>
                <a:cubicBezTo>
                  <a:pt x="6094" y="7896"/>
                  <a:pt x="5885" y="6940"/>
                  <a:pt x="5885" y="5903"/>
                </a:cubicBezTo>
                <a:cubicBezTo>
                  <a:pt x="5885" y="5097"/>
                  <a:pt x="6017" y="4331"/>
                  <a:pt x="6276" y="3608"/>
                </a:cubicBezTo>
                <a:cubicBezTo>
                  <a:pt x="6535" y="2885"/>
                  <a:pt x="6888" y="2261"/>
                  <a:pt x="7332" y="1734"/>
                </a:cubicBezTo>
                <a:cubicBezTo>
                  <a:pt x="7777" y="1204"/>
                  <a:pt x="8298" y="786"/>
                  <a:pt x="8894" y="472"/>
                </a:cubicBezTo>
                <a:cubicBezTo>
                  <a:pt x="9494" y="159"/>
                  <a:pt x="10126" y="3"/>
                  <a:pt x="10802" y="3"/>
                </a:cubicBezTo>
                <a:cubicBezTo>
                  <a:pt x="11477" y="3"/>
                  <a:pt x="12113" y="159"/>
                  <a:pt x="12710" y="472"/>
                </a:cubicBezTo>
                <a:cubicBezTo>
                  <a:pt x="13308" y="786"/>
                  <a:pt x="13826" y="1204"/>
                  <a:pt x="14273" y="1734"/>
                </a:cubicBezTo>
                <a:cubicBezTo>
                  <a:pt x="14717" y="2261"/>
                  <a:pt x="15067" y="2885"/>
                  <a:pt x="15329" y="3608"/>
                </a:cubicBezTo>
                <a:cubicBezTo>
                  <a:pt x="15590" y="4331"/>
                  <a:pt x="15720" y="5097"/>
                  <a:pt x="15720" y="5903"/>
                </a:cubicBezTo>
                <a:cubicBezTo>
                  <a:pt x="15720" y="6940"/>
                  <a:pt x="15514" y="7890"/>
                  <a:pt x="15101" y="8757"/>
                </a:cubicBezTo>
                <a:cubicBezTo>
                  <a:pt x="14686" y="9621"/>
                  <a:pt x="14129" y="10321"/>
                  <a:pt x="13433" y="10853"/>
                </a:cubicBezTo>
                <a:cubicBezTo>
                  <a:pt x="13937" y="10946"/>
                  <a:pt x="14453" y="11032"/>
                  <a:pt x="14978" y="11115"/>
                </a:cubicBezTo>
                <a:cubicBezTo>
                  <a:pt x="15504" y="11199"/>
                  <a:pt x="16005" y="11288"/>
                  <a:pt x="16477" y="11389"/>
                </a:cubicBezTo>
                <a:cubicBezTo>
                  <a:pt x="16654" y="11426"/>
                  <a:pt x="16826" y="11449"/>
                  <a:pt x="16994" y="11455"/>
                </a:cubicBezTo>
                <a:cubicBezTo>
                  <a:pt x="17162" y="11467"/>
                  <a:pt x="17323" y="11496"/>
                  <a:pt x="17467" y="11553"/>
                </a:cubicBezTo>
                <a:cubicBezTo>
                  <a:pt x="17604" y="11591"/>
                  <a:pt x="17731" y="11660"/>
                  <a:pt x="17851" y="11766"/>
                </a:cubicBezTo>
                <a:cubicBezTo>
                  <a:pt x="17966" y="11870"/>
                  <a:pt x="18074" y="11971"/>
                  <a:pt x="18166" y="12063"/>
                </a:cubicBezTo>
                <a:moveTo>
                  <a:pt x="20474" y="5419"/>
                </a:moveTo>
                <a:cubicBezTo>
                  <a:pt x="20758" y="5419"/>
                  <a:pt x="20974" y="5506"/>
                  <a:pt x="21125" y="5687"/>
                </a:cubicBezTo>
                <a:cubicBezTo>
                  <a:pt x="21271" y="5866"/>
                  <a:pt x="21382" y="6079"/>
                  <a:pt x="21449" y="6326"/>
                </a:cubicBezTo>
                <a:cubicBezTo>
                  <a:pt x="21521" y="6574"/>
                  <a:pt x="21562" y="6836"/>
                  <a:pt x="21576" y="7107"/>
                </a:cubicBezTo>
                <a:cubicBezTo>
                  <a:pt x="21593" y="7377"/>
                  <a:pt x="21600" y="7596"/>
                  <a:pt x="21600" y="7760"/>
                </a:cubicBezTo>
                <a:lnTo>
                  <a:pt x="21600" y="9857"/>
                </a:lnTo>
                <a:cubicBezTo>
                  <a:pt x="21509" y="9929"/>
                  <a:pt x="21422" y="10015"/>
                  <a:pt x="21341" y="10110"/>
                </a:cubicBezTo>
                <a:cubicBezTo>
                  <a:pt x="21262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0" y="10257"/>
                  <a:pt x="17023" y="10208"/>
                  <a:pt x="16954" y="10110"/>
                </a:cubicBezTo>
                <a:cubicBezTo>
                  <a:pt x="16879" y="10015"/>
                  <a:pt x="16790" y="9929"/>
                  <a:pt x="16682" y="9857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7"/>
                </a:cubicBezTo>
                <a:cubicBezTo>
                  <a:pt x="16721" y="6836"/>
                  <a:pt x="16766" y="6574"/>
                  <a:pt x="16836" y="6326"/>
                </a:cubicBezTo>
                <a:cubicBezTo>
                  <a:pt x="16912" y="6079"/>
                  <a:pt x="17023" y="5866"/>
                  <a:pt x="17184" y="5687"/>
                </a:cubicBezTo>
                <a:cubicBezTo>
                  <a:pt x="17338" y="5509"/>
                  <a:pt x="17556" y="5419"/>
                  <a:pt x="17830" y="5419"/>
                </a:cubicBezTo>
                <a:cubicBezTo>
                  <a:pt x="17489" y="5152"/>
                  <a:pt x="17210" y="4803"/>
                  <a:pt x="16999" y="4377"/>
                </a:cubicBezTo>
                <a:cubicBezTo>
                  <a:pt x="16788" y="3951"/>
                  <a:pt x="16682" y="3470"/>
                  <a:pt x="16682" y="2937"/>
                </a:cubicBezTo>
                <a:cubicBezTo>
                  <a:pt x="16682" y="2540"/>
                  <a:pt x="16745" y="2163"/>
                  <a:pt x="16872" y="1806"/>
                </a:cubicBezTo>
                <a:cubicBezTo>
                  <a:pt x="16999" y="1449"/>
                  <a:pt x="17174" y="1135"/>
                  <a:pt x="17400" y="861"/>
                </a:cubicBezTo>
                <a:cubicBezTo>
                  <a:pt x="17626" y="590"/>
                  <a:pt x="17890" y="380"/>
                  <a:pt x="18187" y="228"/>
                </a:cubicBezTo>
                <a:cubicBezTo>
                  <a:pt x="18487" y="78"/>
                  <a:pt x="18809" y="0"/>
                  <a:pt x="19152" y="0"/>
                </a:cubicBezTo>
                <a:cubicBezTo>
                  <a:pt x="19481" y="0"/>
                  <a:pt x="19795" y="78"/>
                  <a:pt x="20095" y="228"/>
                </a:cubicBezTo>
                <a:cubicBezTo>
                  <a:pt x="20395" y="380"/>
                  <a:pt x="20657" y="590"/>
                  <a:pt x="20882" y="861"/>
                </a:cubicBezTo>
                <a:cubicBezTo>
                  <a:pt x="21108" y="1135"/>
                  <a:pt x="21286" y="1449"/>
                  <a:pt x="21413" y="1806"/>
                </a:cubicBezTo>
                <a:cubicBezTo>
                  <a:pt x="21538" y="2163"/>
                  <a:pt x="21600" y="2540"/>
                  <a:pt x="21600" y="2937"/>
                </a:cubicBezTo>
                <a:cubicBezTo>
                  <a:pt x="21600" y="3458"/>
                  <a:pt x="21499" y="3939"/>
                  <a:pt x="21295" y="4371"/>
                </a:cubicBezTo>
                <a:cubicBezTo>
                  <a:pt x="21094" y="4800"/>
                  <a:pt x="20820" y="5152"/>
                  <a:pt x="20474" y="5419"/>
                </a:cubicBezTo>
              </a:path>
            </a:pathLst>
          </a:custGeom>
          <a:solidFill>
            <a:srgbClr val="1074B9"/>
          </a:solidFill>
          <a:ln>
            <a:noFill/>
          </a:ln>
          <a:effectLst/>
          <a:extLst/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6" name="AutoShape 95"/>
          <p:cNvSpPr>
            <a:spLocks/>
          </p:cNvSpPr>
          <p:nvPr userDrawn="1"/>
        </p:nvSpPr>
        <p:spPr bwMode="auto">
          <a:xfrm>
            <a:off x="2252295" y="5416002"/>
            <a:ext cx="169589" cy="230173"/>
          </a:xfrm>
          <a:custGeom>
            <a:avLst/>
            <a:gdLst>
              <a:gd name="T0" fmla="*/ 71438 w 21600"/>
              <a:gd name="T1" fmla="*/ 71438 h 21600"/>
              <a:gd name="T2" fmla="*/ 71438 w 21600"/>
              <a:gd name="T3" fmla="*/ 71438 h 21600"/>
              <a:gd name="T4" fmla="*/ 71438 w 21600"/>
              <a:gd name="T5" fmla="*/ 71438 h 21600"/>
              <a:gd name="T6" fmla="*/ 71438 w 21600"/>
              <a:gd name="T7" fmla="*/ 71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7648"/>
                </a:moveTo>
                <a:cubicBezTo>
                  <a:pt x="21600" y="8410"/>
                  <a:pt x="21444" y="9125"/>
                  <a:pt x="21132" y="9805"/>
                </a:cubicBezTo>
                <a:cubicBezTo>
                  <a:pt x="20820" y="10488"/>
                  <a:pt x="20404" y="11135"/>
                  <a:pt x="19880" y="11747"/>
                </a:cubicBezTo>
                <a:lnTo>
                  <a:pt x="12620" y="20680"/>
                </a:lnTo>
                <a:cubicBezTo>
                  <a:pt x="12096" y="21292"/>
                  <a:pt x="11492" y="21600"/>
                  <a:pt x="10804" y="21600"/>
                </a:cubicBezTo>
                <a:cubicBezTo>
                  <a:pt x="10112" y="21600"/>
                  <a:pt x="9520" y="21292"/>
                  <a:pt x="9024" y="20680"/>
                </a:cubicBezTo>
                <a:lnTo>
                  <a:pt x="1728" y="11719"/>
                </a:lnTo>
                <a:cubicBezTo>
                  <a:pt x="1204" y="11106"/>
                  <a:pt x="784" y="10463"/>
                  <a:pt x="472" y="9782"/>
                </a:cubicBezTo>
                <a:cubicBezTo>
                  <a:pt x="156" y="9110"/>
                  <a:pt x="0" y="8399"/>
                  <a:pt x="0" y="7648"/>
                </a:cubicBezTo>
                <a:cubicBezTo>
                  <a:pt x="0" y="6595"/>
                  <a:pt x="280" y="5601"/>
                  <a:pt x="844" y="4670"/>
                </a:cubicBezTo>
                <a:cubicBezTo>
                  <a:pt x="1404" y="3738"/>
                  <a:pt x="2180" y="2922"/>
                  <a:pt x="3164" y="2227"/>
                </a:cubicBezTo>
                <a:cubicBezTo>
                  <a:pt x="4143" y="1539"/>
                  <a:pt x="5296" y="990"/>
                  <a:pt x="6616" y="596"/>
                </a:cubicBezTo>
                <a:cubicBezTo>
                  <a:pt x="7936" y="198"/>
                  <a:pt x="9344" y="0"/>
                  <a:pt x="10820" y="0"/>
                </a:cubicBezTo>
                <a:cubicBezTo>
                  <a:pt x="12316" y="0"/>
                  <a:pt x="13720" y="198"/>
                  <a:pt x="15024" y="596"/>
                </a:cubicBezTo>
                <a:cubicBezTo>
                  <a:pt x="16335" y="994"/>
                  <a:pt x="17476" y="1539"/>
                  <a:pt x="18452" y="2227"/>
                </a:cubicBezTo>
                <a:cubicBezTo>
                  <a:pt x="19428" y="2922"/>
                  <a:pt x="20200" y="3738"/>
                  <a:pt x="20756" y="4670"/>
                </a:cubicBezTo>
                <a:cubicBezTo>
                  <a:pt x="21320" y="5604"/>
                  <a:pt x="21600" y="6595"/>
                  <a:pt x="21600" y="7648"/>
                </a:cubicBezTo>
                <a:moveTo>
                  <a:pt x="10820" y="11408"/>
                </a:moveTo>
                <a:cubicBezTo>
                  <a:pt x="11548" y="11408"/>
                  <a:pt x="12240" y="11310"/>
                  <a:pt x="12900" y="11115"/>
                </a:cubicBezTo>
                <a:cubicBezTo>
                  <a:pt x="13556" y="10923"/>
                  <a:pt x="14128" y="10652"/>
                  <a:pt x="14612" y="10310"/>
                </a:cubicBezTo>
                <a:cubicBezTo>
                  <a:pt x="15096" y="9969"/>
                  <a:pt x="15476" y="9565"/>
                  <a:pt x="15748" y="9107"/>
                </a:cubicBezTo>
                <a:cubicBezTo>
                  <a:pt x="16027" y="8650"/>
                  <a:pt x="16164" y="8159"/>
                  <a:pt x="16164" y="7645"/>
                </a:cubicBezTo>
                <a:cubicBezTo>
                  <a:pt x="16164" y="7131"/>
                  <a:pt x="16027" y="6643"/>
                  <a:pt x="15748" y="6177"/>
                </a:cubicBezTo>
                <a:cubicBezTo>
                  <a:pt x="15476" y="5714"/>
                  <a:pt x="15096" y="5304"/>
                  <a:pt x="14612" y="4951"/>
                </a:cubicBezTo>
                <a:cubicBezTo>
                  <a:pt x="14128" y="4604"/>
                  <a:pt x="13564" y="4328"/>
                  <a:pt x="12908" y="4136"/>
                </a:cubicBezTo>
                <a:cubicBezTo>
                  <a:pt x="12256" y="3944"/>
                  <a:pt x="11564" y="3841"/>
                  <a:pt x="10820" y="3841"/>
                </a:cubicBezTo>
                <a:cubicBezTo>
                  <a:pt x="10068" y="3841"/>
                  <a:pt x="9376" y="3941"/>
                  <a:pt x="8736" y="4136"/>
                </a:cubicBezTo>
                <a:cubicBezTo>
                  <a:pt x="8092" y="4328"/>
                  <a:pt x="7528" y="4604"/>
                  <a:pt x="7032" y="4951"/>
                </a:cubicBezTo>
                <a:cubicBezTo>
                  <a:pt x="6532" y="5304"/>
                  <a:pt x="6148" y="5714"/>
                  <a:pt x="5872" y="6171"/>
                </a:cubicBezTo>
                <a:cubicBezTo>
                  <a:pt x="5596" y="6629"/>
                  <a:pt x="5460" y="7120"/>
                  <a:pt x="5460" y="7642"/>
                </a:cubicBezTo>
                <a:cubicBezTo>
                  <a:pt x="5460" y="8156"/>
                  <a:pt x="5596" y="8643"/>
                  <a:pt x="5872" y="9105"/>
                </a:cubicBezTo>
                <a:cubicBezTo>
                  <a:pt x="6148" y="9562"/>
                  <a:pt x="6532" y="9966"/>
                  <a:pt x="7032" y="10307"/>
                </a:cubicBezTo>
                <a:cubicBezTo>
                  <a:pt x="7528" y="10649"/>
                  <a:pt x="8092" y="10920"/>
                  <a:pt x="8736" y="11112"/>
                </a:cubicBezTo>
                <a:cubicBezTo>
                  <a:pt x="9376" y="11310"/>
                  <a:pt x="10068" y="11408"/>
                  <a:pt x="10820" y="11408"/>
                </a:cubicBezTo>
              </a:path>
            </a:pathLst>
          </a:custGeom>
          <a:solidFill>
            <a:srgbClr val="1074B9"/>
          </a:solidFill>
          <a:ln>
            <a:noFill/>
          </a:ln>
          <a:effectLst/>
          <a:extLst/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7" name="AutoShape 131"/>
          <p:cNvSpPr>
            <a:spLocks/>
          </p:cNvSpPr>
          <p:nvPr userDrawn="1"/>
        </p:nvSpPr>
        <p:spPr bwMode="auto">
          <a:xfrm>
            <a:off x="3560900" y="5421782"/>
            <a:ext cx="218612" cy="218612"/>
          </a:xfrm>
          <a:custGeom>
            <a:avLst/>
            <a:gdLst>
              <a:gd name="T0" fmla="*/ 71438 w 21600"/>
              <a:gd name="T1" fmla="*/ 71438 h 21600"/>
              <a:gd name="T2" fmla="*/ 71438 w 21600"/>
              <a:gd name="T3" fmla="*/ 71438 h 21600"/>
              <a:gd name="T4" fmla="*/ 71438 w 21600"/>
              <a:gd name="T5" fmla="*/ 71438 h 21600"/>
              <a:gd name="T6" fmla="*/ 71438 w 21600"/>
              <a:gd name="T7" fmla="*/ 71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7152"/>
                </a:moveTo>
                <a:cubicBezTo>
                  <a:pt x="21509" y="7979"/>
                  <a:pt x="21283" y="8750"/>
                  <a:pt x="20915" y="9462"/>
                </a:cubicBezTo>
                <a:cubicBezTo>
                  <a:pt x="20550" y="10173"/>
                  <a:pt x="20080" y="10792"/>
                  <a:pt x="19505" y="11311"/>
                </a:cubicBezTo>
                <a:cubicBezTo>
                  <a:pt x="18933" y="11836"/>
                  <a:pt x="18276" y="12246"/>
                  <a:pt x="17542" y="12545"/>
                </a:cubicBezTo>
                <a:cubicBezTo>
                  <a:pt x="16804" y="12839"/>
                  <a:pt x="16017" y="12988"/>
                  <a:pt x="15176" y="12988"/>
                </a:cubicBezTo>
                <a:cubicBezTo>
                  <a:pt x="14627" y="12988"/>
                  <a:pt x="14049" y="12915"/>
                  <a:pt x="13457" y="12760"/>
                </a:cubicBezTo>
                <a:lnTo>
                  <a:pt x="5244" y="20965"/>
                </a:lnTo>
                <a:cubicBezTo>
                  <a:pt x="4819" y="21385"/>
                  <a:pt x="4312" y="21600"/>
                  <a:pt x="3726" y="21600"/>
                </a:cubicBezTo>
                <a:cubicBezTo>
                  <a:pt x="3112" y="21600"/>
                  <a:pt x="2593" y="21388"/>
                  <a:pt x="2166" y="20965"/>
                </a:cubicBezTo>
                <a:cubicBezTo>
                  <a:pt x="1959" y="20759"/>
                  <a:pt x="1730" y="20544"/>
                  <a:pt x="1484" y="20321"/>
                </a:cubicBezTo>
                <a:cubicBezTo>
                  <a:pt x="1234" y="20101"/>
                  <a:pt x="999" y="19866"/>
                  <a:pt x="779" y="19618"/>
                </a:cubicBezTo>
                <a:cubicBezTo>
                  <a:pt x="558" y="19369"/>
                  <a:pt x="371" y="19107"/>
                  <a:pt x="224" y="18827"/>
                </a:cubicBezTo>
                <a:cubicBezTo>
                  <a:pt x="74" y="18547"/>
                  <a:pt x="0" y="18243"/>
                  <a:pt x="0" y="17909"/>
                </a:cubicBezTo>
                <a:cubicBezTo>
                  <a:pt x="0" y="17613"/>
                  <a:pt x="57" y="17331"/>
                  <a:pt x="170" y="17062"/>
                </a:cubicBezTo>
                <a:cubicBezTo>
                  <a:pt x="283" y="16797"/>
                  <a:pt x="439" y="16565"/>
                  <a:pt x="637" y="16368"/>
                </a:cubicBezTo>
                <a:lnTo>
                  <a:pt x="8893" y="8135"/>
                </a:lnTo>
                <a:cubicBezTo>
                  <a:pt x="8743" y="7542"/>
                  <a:pt x="8669" y="6994"/>
                  <a:pt x="8661" y="6486"/>
                </a:cubicBezTo>
                <a:cubicBezTo>
                  <a:pt x="8661" y="5605"/>
                  <a:pt x="8834" y="4766"/>
                  <a:pt x="9176" y="3963"/>
                </a:cubicBezTo>
                <a:cubicBezTo>
                  <a:pt x="9522" y="3168"/>
                  <a:pt x="9983" y="2479"/>
                  <a:pt x="10566" y="1897"/>
                </a:cubicBezTo>
                <a:cubicBezTo>
                  <a:pt x="11150" y="1316"/>
                  <a:pt x="11832" y="855"/>
                  <a:pt x="12622" y="513"/>
                </a:cubicBezTo>
                <a:cubicBezTo>
                  <a:pt x="13406" y="172"/>
                  <a:pt x="14241" y="0"/>
                  <a:pt x="15130" y="0"/>
                </a:cubicBezTo>
                <a:cubicBezTo>
                  <a:pt x="15980" y="0"/>
                  <a:pt x="16798" y="161"/>
                  <a:pt x="17587" y="486"/>
                </a:cubicBezTo>
                <a:cubicBezTo>
                  <a:pt x="18378" y="813"/>
                  <a:pt x="19077" y="1265"/>
                  <a:pt x="19683" y="1849"/>
                </a:cubicBezTo>
                <a:lnTo>
                  <a:pt x="13692" y="4038"/>
                </a:lnTo>
                <a:lnTo>
                  <a:pt x="13109" y="7228"/>
                </a:lnTo>
                <a:lnTo>
                  <a:pt x="15603" y="9295"/>
                </a:lnTo>
                <a:lnTo>
                  <a:pt x="21600" y="7152"/>
                </a:lnTo>
                <a:close/>
                <a:moveTo>
                  <a:pt x="3720" y="18991"/>
                </a:moveTo>
                <a:cubicBezTo>
                  <a:pt x="4018" y="18991"/>
                  <a:pt x="4270" y="18887"/>
                  <a:pt x="4479" y="18675"/>
                </a:cubicBezTo>
                <a:cubicBezTo>
                  <a:pt x="4689" y="18463"/>
                  <a:pt x="4791" y="18209"/>
                  <a:pt x="4791" y="17910"/>
                </a:cubicBezTo>
                <a:cubicBezTo>
                  <a:pt x="4791" y="17593"/>
                  <a:pt x="4686" y="17334"/>
                  <a:pt x="4473" y="17133"/>
                </a:cubicBezTo>
                <a:cubicBezTo>
                  <a:pt x="4261" y="16930"/>
                  <a:pt x="4008" y="16830"/>
                  <a:pt x="3720" y="16830"/>
                </a:cubicBezTo>
                <a:cubicBezTo>
                  <a:pt x="3403" y="16830"/>
                  <a:pt x="3146" y="16935"/>
                  <a:pt x="2942" y="17139"/>
                </a:cubicBezTo>
                <a:cubicBezTo>
                  <a:pt x="2738" y="17347"/>
                  <a:pt x="2639" y="17605"/>
                  <a:pt x="2639" y="17910"/>
                </a:cubicBezTo>
                <a:cubicBezTo>
                  <a:pt x="2639" y="18206"/>
                  <a:pt x="2738" y="18460"/>
                  <a:pt x="2942" y="18675"/>
                </a:cubicBezTo>
                <a:cubicBezTo>
                  <a:pt x="3146" y="18889"/>
                  <a:pt x="3403" y="18991"/>
                  <a:pt x="3720" y="18991"/>
                </a:cubicBezTo>
              </a:path>
            </a:pathLst>
          </a:custGeom>
          <a:solidFill>
            <a:srgbClr val="1074B9"/>
          </a:solidFill>
          <a:ln>
            <a:noFill/>
          </a:ln>
          <a:effectLst/>
          <a:extLst/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8" name="Прямоугольник 77"/>
          <p:cNvSpPr/>
          <p:nvPr userDrawn="1"/>
        </p:nvSpPr>
        <p:spPr>
          <a:xfrm>
            <a:off x="759220" y="5740950"/>
            <a:ext cx="934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kern="0" dirty="0">
                <a:solidFill>
                  <a:srgbClr val="EA2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 млн. </a:t>
            </a:r>
          </a:p>
          <a:p>
            <a:pPr algn="ctr"/>
            <a:r>
              <a:rPr lang="ru-RU" sz="900" kern="0" dirty="0">
                <a:latin typeface="Arial" panose="020B0604020202020204" pitchFamily="34" charset="0"/>
                <a:cs typeface="Arial" panose="020B0604020202020204" pitchFamily="34" charset="0"/>
              </a:rPr>
              <a:t>потребителей</a:t>
            </a:r>
          </a:p>
        </p:txBody>
      </p:sp>
      <p:sp>
        <p:nvSpPr>
          <p:cNvPr id="79" name="Прямоугольник 78"/>
          <p:cNvSpPr/>
          <p:nvPr userDrawn="1"/>
        </p:nvSpPr>
        <p:spPr>
          <a:xfrm>
            <a:off x="1495354" y="5739424"/>
            <a:ext cx="168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kern="0" dirty="0">
                <a:solidFill>
                  <a:srgbClr val="EA2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</a:p>
          <a:p>
            <a:pPr algn="ctr"/>
            <a:r>
              <a:rPr lang="ru-RU" sz="900" kern="0" dirty="0">
                <a:latin typeface="Arial" panose="020B0604020202020204" pitchFamily="34" charset="0"/>
                <a:cs typeface="Arial" panose="020B0604020202020204" pitchFamily="34" charset="0"/>
              </a:rPr>
              <a:t>крупнейших городов</a:t>
            </a:r>
          </a:p>
        </p:txBody>
      </p:sp>
      <p:sp>
        <p:nvSpPr>
          <p:cNvPr id="80" name="Прямоугольник 79"/>
          <p:cNvSpPr/>
          <p:nvPr userDrawn="1"/>
        </p:nvSpPr>
        <p:spPr>
          <a:xfrm>
            <a:off x="3140685" y="5723506"/>
            <a:ext cx="941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kern="0" dirty="0">
                <a:solidFill>
                  <a:srgbClr val="EA2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тысяч </a:t>
            </a:r>
          </a:p>
          <a:p>
            <a:pPr algn="ctr"/>
            <a:r>
              <a:rPr lang="ru-RU" sz="900" kern="0" dirty="0"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</a:p>
        </p:txBody>
      </p:sp>
      <p:sp>
        <p:nvSpPr>
          <p:cNvPr id="81" name="Прямоугольник 8"/>
          <p:cNvSpPr>
            <a:spLocks noChangeArrowheads="1"/>
          </p:cNvSpPr>
          <p:nvPr userDrawn="1">
            <p:custDataLst>
              <p:tags r:id="rId18"/>
            </p:custDataLst>
          </p:nvPr>
        </p:nvSpPr>
        <p:spPr bwMode="auto">
          <a:xfrm>
            <a:off x="6968384" y="4270639"/>
            <a:ext cx="1304650" cy="244573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algn="r" defTabSz="8398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2337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</a:t>
            </a:r>
          </a:p>
        </p:txBody>
      </p:sp>
      <p:cxnSp>
        <p:nvCxnSpPr>
          <p:cNvPr id="82" name="Прямая соединительная линия 81"/>
          <p:cNvCxnSpPr/>
          <p:nvPr userDrawn="1">
            <p:custDataLst>
              <p:tags r:id="rId19"/>
            </p:custDataLst>
          </p:nvPr>
        </p:nvCxnSpPr>
        <p:spPr bwMode="auto">
          <a:xfrm>
            <a:off x="8487463" y="4185373"/>
            <a:ext cx="0" cy="68310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3" name="Picture 17" descr="http://www.alfagroup.ru/upload/iblock/882/8825f80333dd56a47d8b8ed8eee106f2.jpg"/>
          <p:cNvPicPr>
            <a:picLocks noChangeAspect="1" noChangeArrowheads="1"/>
          </p:cNvPicPr>
          <p:nvPr userDrawn="1">
            <p:custDataLst>
              <p:tags r:id="rId20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056" y="4242117"/>
            <a:ext cx="591447" cy="6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Прямоугольник 8"/>
          <p:cNvSpPr>
            <a:spLocks noChangeArrowheads="1"/>
          </p:cNvSpPr>
          <p:nvPr userDrawn="1">
            <p:custDataLst>
              <p:tags r:id="rId21"/>
            </p:custDataLst>
          </p:nvPr>
        </p:nvSpPr>
        <p:spPr bwMode="auto">
          <a:xfrm>
            <a:off x="6466459" y="4958595"/>
            <a:ext cx="4930158" cy="1114610"/>
          </a:xfrm>
          <a:prstGeom prst="rect">
            <a:avLst/>
          </a:prstGeom>
          <a:noFill/>
          <a:ln>
            <a:noFill/>
          </a:ln>
          <a:extLst/>
        </p:spPr>
        <p:txBody>
          <a:bodyPr lIns="83986" tIns="41993" rIns="83986" bIns="41993" anchor="t" anchorCtr="0"/>
          <a:lstStyle/>
          <a:p>
            <a:pPr marL="157472" indent="-157472" defTabSz="83987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ведущих инвестиционных бизнесов в России и СНГ</a:t>
            </a:r>
          </a:p>
          <a:p>
            <a:pPr marL="157472" indent="-157472" defTabSz="839876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 начало большинству стратегических бизнесов Группы в России: Альфа-Банк, ТНК, «ВымпелКом», «Перекрёсток» и «Росводоканал»</a:t>
            </a:r>
          </a:p>
        </p:txBody>
      </p:sp>
      <p:sp>
        <p:nvSpPr>
          <p:cNvPr id="85" name="AutoShape 46"/>
          <p:cNvSpPr>
            <a:spLocks/>
          </p:cNvSpPr>
          <p:nvPr userDrawn="1"/>
        </p:nvSpPr>
        <p:spPr bwMode="auto">
          <a:xfrm>
            <a:off x="6805533" y="5710279"/>
            <a:ext cx="251763" cy="251763"/>
          </a:xfrm>
          <a:custGeom>
            <a:avLst/>
            <a:gdLst>
              <a:gd name="T0" fmla="*/ 71438 w 21600"/>
              <a:gd name="T1" fmla="*/ 71438 h 21600"/>
              <a:gd name="T2" fmla="*/ 71438 w 21600"/>
              <a:gd name="T3" fmla="*/ 71438 h 21600"/>
              <a:gd name="T4" fmla="*/ 71438 w 21600"/>
              <a:gd name="T5" fmla="*/ 71438 h 21600"/>
              <a:gd name="T6" fmla="*/ 71438 w 21600"/>
              <a:gd name="T7" fmla="*/ 71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3143" y="21048"/>
                </a:moveTo>
                <a:cubicBezTo>
                  <a:pt x="3143" y="21201"/>
                  <a:pt x="3101" y="21330"/>
                  <a:pt x="3026" y="21436"/>
                </a:cubicBezTo>
                <a:cubicBezTo>
                  <a:pt x="2947" y="21544"/>
                  <a:pt x="2842" y="21600"/>
                  <a:pt x="2707" y="21600"/>
                </a:cubicBezTo>
                <a:lnTo>
                  <a:pt x="458" y="21600"/>
                </a:lnTo>
                <a:cubicBezTo>
                  <a:pt x="154" y="21600"/>
                  <a:pt x="0" y="21415"/>
                  <a:pt x="0" y="21048"/>
                </a:cubicBezTo>
                <a:lnTo>
                  <a:pt x="0" y="17394"/>
                </a:lnTo>
                <a:cubicBezTo>
                  <a:pt x="0" y="17244"/>
                  <a:pt x="47" y="17115"/>
                  <a:pt x="135" y="17006"/>
                </a:cubicBezTo>
                <a:cubicBezTo>
                  <a:pt x="225" y="16901"/>
                  <a:pt x="333" y="16845"/>
                  <a:pt x="458" y="16845"/>
                </a:cubicBezTo>
                <a:lnTo>
                  <a:pt x="2707" y="16845"/>
                </a:lnTo>
                <a:cubicBezTo>
                  <a:pt x="2835" y="16845"/>
                  <a:pt x="2937" y="16901"/>
                  <a:pt x="3018" y="17006"/>
                </a:cubicBezTo>
                <a:cubicBezTo>
                  <a:pt x="3101" y="17115"/>
                  <a:pt x="3143" y="17244"/>
                  <a:pt x="3143" y="17394"/>
                </a:cubicBezTo>
                <a:lnTo>
                  <a:pt x="3143" y="21048"/>
                </a:lnTo>
                <a:close/>
                <a:moveTo>
                  <a:pt x="7757" y="21048"/>
                </a:moveTo>
                <a:cubicBezTo>
                  <a:pt x="7757" y="21201"/>
                  <a:pt x="7716" y="21330"/>
                  <a:pt x="7635" y="21436"/>
                </a:cubicBezTo>
                <a:cubicBezTo>
                  <a:pt x="7552" y="21544"/>
                  <a:pt x="7449" y="21600"/>
                  <a:pt x="7324" y="21600"/>
                </a:cubicBezTo>
                <a:lnTo>
                  <a:pt x="5062" y="21600"/>
                </a:lnTo>
                <a:cubicBezTo>
                  <a:pt x="4935" y="21600"/>
                  <a:pt x="4830" y="21544"/>
                  <a:pt x="4739" y="21436"/>
                </a:cubicBezTo>
                <a:cubicBezTo>
                  <a:pt x="4648" y="21330"/>
                  <a:pt x="4604" y="21201"/>
                  <a:pt x="4604" y="21048"/>
                </a:cubicBezTo>
                <a:lnTo>
                  <a:pt x="4604" y="14947"/>
                </a:lnTo>
                <a:cubicBezTo>
                  <a:pt x="4604" y="14797"/>
                  <a:pt x="4648" y="14668"/>
                  <a:pt x="4739" y="14560"/>
                </a:cubicBezTo>
                <a:cubicBezTo>
                  <a:pt x="4830" y="14454"/>
                  <a:pt x="4935" y="14398"/>
                  <a:pt x="5062" y="14398"/>
                </a:cubicBezTo>
                <a:lnTo>
                  <a:pt x="7324" y="14398"/>
                </a:lnTo>
                <a:cubicBezTo>
                  <a:pt x="7449" y="14398"/>
                  <a:pt x="7552" y="14454"/>
                  <a:pt x="7635" y="14560"/>
                </a:cubicBezTo>
                <a:cubicBezTo>
                  <a:pt x="7716" y="14668"/>
                  <a:pt x="7757" y="14797"/>
                  <a:pt x="7757" y="14947"/>
                </a:cubicBezTo>
                <a:lnTo>
                  <a:pt x="7757" y="21048"/>
                </a:lnTo>
                <a:close/>
                <a:moveTo>
                  <a:pt x="12389" y="21048"/>
                </a:moveTo>
                <a:cubicBezTo>
                  <a:pt x="12389" y="21201"/>
                  <a:pt x="12342" y="21330"/>
                  <a:pt x="12252" y="21436"/>
                </a:cubicBezTo>
                <a:cubicBezTo>
                  <a:pt x="12166" y="21544"/>
                  <a:pt x="12056" y="21600"/>
                  <a:pt x="11928" y="21600"/>
                </a:cubicBezTo>
                <a:lnTo>
                  <a:pt x="9667" y="21600"/>
                </a:lnTo>
                <a:cubicBezTo>
                  <a:pt x="9542" y="21600"/>
                  <a:pt x="9434" y="21544"/>
                  <a:pt x="9343" y="21436"/>
                </a:cubicBezTo>
                <a:cubicBezTo>
                  <a:pt x="9255" y="21330"/>
                  <a:pt x="9209" y="21201"/>
                  <a:pt x="9209" y="21048"/>
                </a:cubicBezTo>
                <a:lnTo>
                  <a:pt x="9209" y="11546"/>
                </a:lnTo>
                <a:cubicBezTo>
                  <a:pt x="9209" y="11393"/>
                  <a:pt x="9255" y="11264"/>
                  <a:pt x="9343" y="11158"/>
                </a:cubicBezTo>
                <a:cubicBezTo>
                  <a:pt x="9434" y="11050"/>
                  <a:pt x="9542" y="10997"/>
                  <a:pt x="9667" y="10997"/>
                </a:cubicBezTo>
                <a:lnTo>
                  <a:pt x="11928" y="10997"/>
                </a:lnTo>
                <a:cubicBezTo>
                  <a:pt x="12056" y="10997"/>
                  <a:pt x="12166" y="11050"/>
                  <a:pt x="12252" y="11158"/>
                </a:cubicBezTo>
                <a:cubicBezTo>
                  <a:pt x="12342" y="11264"/>
                  <a:pt x="12389" y="11393"/>
                  <a:pt x="12389" y="11546"/>
                </a:cubicBezTo>
                <a:lnTo>
                  <a:pt x="12389" y="21048"/>
                </a:lnTo>
                <a:close/>
                <a:moveTo>
                  <a:pt x="16993" y="21048"/>
                </a:moveTo>
                <a:cubicBezTo>
                  <a:pt x="16993" y="21201"/>
                  <a:pt x="16947" y="21330"/>
                  <a:pt x="16856" y="21436"/>
                </a:cubicBezTo>
                <a:cubicBezTo>
                  <a:pt x="16768" y="21544"/>
                  <a:pt x="16660" y="21600"/>
                  <a:pt x="16535" y="21600"/>
                </a:cubicBezTo>
                <a:lnTo>
                  <a:pt x="14286" y="21600"/>
                </a:lnTo>
                <a:cubicBezTo>
                  <a:pt x="14158" y="21600"/>
                  <a:pt x="14056" y="21544"/>
                  <a:pt x="13975" y="21436"/>
                </a:cubicBezTo>
                <a:cubicBezTo>
                  <a:pt x="13894" y="21330"/>
                  <a:pt x="13850" y="21201"/>
                  <a:pt x="13850" y="21048"/>
                </a:cubicBezTo>
                <a:lnTo>
                  <a:pt x="13850" y="7058"/>
                </a:lnTo>
                <a:cubicBezTo>
                  <a:pt x="13850" y="6908"/>
                  <a:pt x="13892" y="6782"/>
                  <a:pt x="13968" y="6670"/>
                </a:cubicBezTo>
                <a:cubicBezTo>
                  <a:pt x="14046" y="6565"/>
                  <a:pt x="14151" y="6512"/>
                  <a:pt x="14286" y="6512"/>
                </a:cubicBezTo>
                <a:lnTo>
                  <a:pt x="16535" y="6512"/>
                </a:lnTo>
                <a:cubicBezTo>
                  <a:pt x="16660" y="6512"/>
                  <a:pt x="16768" y="6562"/>
                  <a:pt x="16856" y="6664"/>
                </a:cubicBezTo>
                <a:cubicBezTo>
                  <a:pt x="16947" y="6767"/>
                  <a:pt x="16993" y="6899"/>
                  <a:pt x="16993" y="7058"/>
                </a:cubicBezTo>
                <a:lnTo>
                  <a:pt x="16993" y="21048"/>
                </a:lnTo>
                <a:close/>
                <a:moveTo>
                  <a:pt x="21600" y="21048"/>
                </a:moveTo>
                <a:cubicBezTo>
                  <a:pt x="21600" y="21415"/>
                  <a:pt x="21448" y="21600"/>
                  <a:pt x="21140" y="21600"/>
                </a:cubicBezTo>
                <a:lnTo>
                  <a:pt x="18915" y="21600"/>
                </a:lnTo>
                <a:cubicBezTo>
                  <a:pt x="18611" y="21600"/>
                  <a:pt x="18457" y="21415"/>
                  <a:pt x="18457" y="21048"/>
                </a:cubicBezTo>
                <a:lnTo>
                  <a:pt x="18457" y="549"/>
                </a:lnTo>
                <a:cubicBezTo>
                  <a:pt x="18457" y="182"/>
                  <a:pt x="18609" y="0"/>
                  <a:pt x="18915" y="0"/>
                </a:cubicBezTo>
                <a:lnTo>
                  <a:pt x="21140" y="0"/>
                </a:lnTo>
                <a:cubicBezTo>
                  <a:pt x="21446" y="0"/>
                  <a:pt x="21600" y="182"/>
                  <a:pt x="21600" y="549"/>
                </a:cubicBezTo>
                <a:lnTo>
                  <a:pt x="21600" y="21048"/>
                </a:lnTo>
                <a:close/>
              </a:path>
            </a:pathLst>
          </a:custGeom>
          <a:solidFill>
            <a:srgbClr val="1074B9"/>
          </a:solidFill>
          <a:ln>
            <a:noFill/>
          </a:ln>
          <a:effectLst/>
          <a:extLst/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6" name="Прямоугольник 85"/>
          <p:cNvSpPr/>
          <p:nvPr userDrawn="1"/>
        </p:nvSpPr>
        <p:spPr>
          <a:xfrm>
            <a:off x="7110996" y="5643190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kern="0" dirty="0">
                <a:solidFill>
                  <a:srgbClr val="EA2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проектов </a:t>
            </a:r>
          </a:p>
          <a:p>
            <a:pPr algn="ctr"/>
            <a:r>
              <a:rPr lang="ru-RU" sz="900" kern="0" dirty="0">
                <a:latin typeface="Arial" panose="020B0604020202020204" pitchFamily="34" charset="0"/>
                <a:cs typeface="Arial" panose="020B0604020202020204" pitchFamily="34" charset="0"/>
              </a:rPr>
              <a:t>в управлении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Текст 15"/>
          <p:cNvSpPr>
            <a:spLocks noGrp="1"/>
          </p:cNvSpPr>
          <p:nvPr>
            <p:ph type="body" sz="quarter" idx="10"/>
          </p:nvPr>
        </p:nvSpPr>
        <p:spPr>
          <a:xfrm>
            <a:off x="447675" y="1628775"/>
            <a:ext cx="11264900" cy="4500563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/>
            </a:lvl1pPr>
            <a:lvl2pPr marL="800100" indent="-342900">
              <a:buFont typeface="+mj-lt"/>
              <a:buAutoNum type="arabicPeriod"/>
              <a:defRPr sz="16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600"/>
            </a:lvl4pPr>
            <a:lvl5pPr marL="2171700" indent="-342900">
              <a:buFont typeface="+mj-lt"/>
              <a:buAutoNum type="arabicPeriod"/>
              <a:defRPr sz="16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 userDrawn="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язательный слай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 hasCustomPrompt="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 «</a:t>
            </a:r>
            <a:r>
              <a:rPr lang="ru-RU" altLang="ru-RU" sz="2000" b="1" dirty="0" err="1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Росводоканал</a:t>
            </a:r>
            <a:r>
              <a:rPr lang="ru-RU" altLang="ru-RU" sz="20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сегодня</a:t>
            </a:r>
          </a:p>
        </p:txBody>
      </p:sp>
      <p:sp>
        <p:nvSpPr>
          <p:cNvPr id="87" name="Прямоугольник 86"/>
          <p:cNvSpPr/>
          <p:nvPr userDrawn="1"/>
        </p:nvSpPr>
        <p:spPr>
          <a:xfrm>
            <a:off x="406938" y="2178716"/>
            <a:ext cx="2523171" cy="54739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57778">
              <a:lnSpc>
                <a:spcPts val="2020"/>
              </a:lnSpc>
            </a:pPr>
            <a:r>
              <a:rPr lang="uk-UA" sz="9000" b="1" spc="-459" dirty="0">
                <a:solidFill>
                  <a:srgbClr val="2337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0" b="1" spc="-459" dirty="0">
                <a:solidFill>
                  <a:srgbClr val="2337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k-UA" sz="9000" b="1" spc="-459" dirty="0">
                <a:solidFill>
                  <a:srgbClr val="2337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9000" b="1" spc="-459" dirty="0">
                <a:solidFill>
                  <a:srgbClr val="2337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9000" spc="-459" dirty="0">
              <a:solidFill>
                <a:srgbClr val="2337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Прямоугольник 87"/>
          <p:cNvSpPr/>
          <p:nvPr userDrawn="1"/>
        </p:nvSpPr>
        <p:spPr>
          <a:xfrm>
            <a:off x="2718501" y="1639517"/>
            <a:ext cx="1429506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57778">
              <a:lnSpc>
                <a:spcPts val="2020"/>
              </a:lnSpc>
            </a:pPr>
            <a:r>
              <a:rPr lang="uk-UA" b="1" dirty="0" err="1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тыс</a:t>
            </a:r>
            <a:r>
              <a:rPr lang="uk-UA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км</a:t>
            </a:r>
            <a:endParaRPr lang="uk-UA" dirty="0">
              <a:solidFill>
                <a:srgbClr val="23377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Рисунок 8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/>
          <a:stretch/>
        </p:blipFill>
        <p:spPr>
          <a:xfrm>
            <a:off x="3707982" y="1611927"/>
            <a:ext cx="691313" cy="372033"/>
          </a:xfrm>
          <a:prstGeom prst="rect">
            <a:avLst/>
          </a:prstGeom>
        </p:spPr>
      </p:pic>
      <p:sp>
        <p:nvSpPr>
          <p:cNvPr id="90" name="Прямоугольник 89"/>
          <p:cNvSpPr/>
          <p:nvPr userDrawn="1"/>
        </p:nvSpPr>
        <p:spPr>
          <a:xfrm>
            <a:off x="2688287" y="1988330"/>
            <a:ext cx="185768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57778"/>
            <a:r>
              <a:rPr lang="ru-RU" sz="1700" b="1" dirty="0">
                <a:solidFill>
                  <a:srgbClr val="EA22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протяженность</a:t>
            </a:r>
            <a:endParaRPr lang="uk-UA" sz="1700" b="1" dirty="0">
              <a:solidFill>
                <a:srgbClr val="EA222D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 defTabSz="957778"/>
            <a:r>
              <a:rPr lang="uk-UA" sz="1700" b="1" dirty="0" err="1">
                <a:solidFill>
                  <a:srgbClr val="EA22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сетей</a:t>
            </a:r>
            <a:endParaRPr lang="uk-UA" sz="1700" b="1" dirty="0">
              <a:solidFill>
                <a:srgbClr val="EA222D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Прямоугольник 90"/>
          <p:cNvSpPr/>
          <p:nvPr userDrawn="1"/>
        </p:nvSpPr>
        <p:spPr>
          <a:xfrm>
            <a:off x="455503" y="2893732"/>
            <a:ext cx="4953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57778">
              <a:lnSpc>
                <a:spcPts val="2020"/>
              </a:lnSpc>
            </a:pPr>
            <a:r>
              <a:rPr lang="uk-UA" sz="16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Ведущая</a:t>
            </a:r>
            <a:r>
              <a:rPr lang="uk-UA" sz="16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uk-UA" sz="16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компания</a:t>
            </a:r>
            <a:r>
              <a:rPr lang="uk-UA" sz="16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defTabSz="957778">
              <a:lnSpc>
                <a:spcPts val="2020"/>
              </a:lnSpc>
            </a:pPr>
            <a:r>
              <a:rPr lang="uk-UA" sz="16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uk-UA" sz="16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области</a:t>
            </a:r>
            <a:r>
              <a:rPr lang="uk-UA" sz="16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uk-UA" sz="16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водоснабжения</a:t>
            </a:r>
            <a:r>
              <a:rPr lang="uk-UA" sz="16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</a:t>
            </a:r>
            <a:r>
              <a:rPr lang="uk-UA" sz="16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водоотведения</a:t>
            </a:r>
            <a:endParaRPr lang="uk-UA" sz="16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957778">
              <a:lnSpc>
                <a:spcPts val="2020"/>
              </a:lnSpc>
            </a:pPr>
            <a:r>
              <a:rPr lang="uk-UA" sz="16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uk-UA" sz="16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России</a:t>
            </a:r>
            <a:r>
              <a:rPr lang="uk-UA" sz="16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2" name="Кольцо 91"/>
          <p:cNvSpPr/>
          <p:nvPr userDrawn="1"/>
        </p:nvSpPr>
        <p:spPr>
          <a:xfrm>
            <a:off x="532316" y="4021419"/>
            <a:ext cx="638175" cy="638175"/>
          </a:xfrm>
          <a:prstGeom prst="donut">
            <a:avLst>
              <a:gd name="adj" fmla="val 6245"/>
            </a:avLst>
          </a:prstGeom>
          <a:solidFill>
            <a:srgbClr val="1074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/>
          <p:nvPr userDrawn="1"/>
        </p:nvSpPr>
        <p:spPr>
          <a:xfrm>
            <a:off x="571675" y="4092826"/>
            <a:ext cx="61106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  <a:r>
              <a:rPr lang="ru-RU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,6</a:t>
            </a:r>
            <a:r>
              <a:rPr lang="uk-UA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2000" dirty="0"/>
          </a:p>
        </p:txBody>
      </p:sp>
      <p:sp>
        <p:nvSpPr>
          <p:cNvPr id="94" name="Прямоугольник 93"/>
          <p:cNvSpPr/>
          <p:nvPr userDrawn="1"/>
        </p:nvSpPr>
        <p:spPr>
          <a:xfrm>
            <a:off x="1263127" y="4115990"/>
            <a:ext cx="2626012" cy="331005"/>
          </a:xfrm>
          <a:prstGeom prst="rect">
            <a:avLst/>
          </a:prstGeom>
        </p:spPr>
        <p:txBody>
          <a:bodyPr wrap="square" lIns="83964" tIns="41982" rIns="83964" bIns="41982">
            <a:spAutoFit/>
          </a:bodyPr>
          <a:lstStyle/>
          <a:p>
            <a:pPr defTabSz="957778">
              <a:spcBef>
                <a:spcPts val="4200"/>
              </a:spcBef>
            </a:pPr>
            <a:r>
              <a:rPr lang="uk-UA" sz="16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потребителей</a:t>
            </a:r>
            <a:endParaRPr lang="uk-UA" sz="16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Кольцо 94"/>
          <p:cNvSpPr/>
          <p:nvPr userDrawn="1"/>
        </p:nvSpPr>
        <p:spPr>
          <a:xfrm>
            <a:off x="1440360" y="4756386"/>
            <a:ext cx="638175" cy="638175"/>
          </a:xfrm>
          <a:prstGeom prst="donut">
            <a:avLst>
              <a:gd name="adj" fmla="val 6098"/>
            </a:avLst>
          </a:prstGeom>
          <a:solidFill>
            <a:srgbClr val="1074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6" name="Прямоугольник 95"/>
          <p:cNvSpPr/>
          <p:nvPr userDrawn="1"/>
        </p:nvSpPr>
        <p:spPr>
          <a:xfrm>
            <a:off x="1479718" y="4883166"/>
            <a:ext cx="5511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</a:t>
            </a:r>
            <a:r>
              <a:rPr lang="uk-UA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2000" dirty="0"/>
          </a:p>
        </p:txBody>
      </p:sp>
      <p:sp>
        <p:nvSpPr>
          <p:cNvPr id="97" name="Кольцо 96"/>
          <p:cNvSpPr/>
          <p:nvPr userDrawn="1"/>
        </p:nvSpPr>
        <p:spPr>
          <a:xfrm>
            <a:off x="528446" y="5472540"/>
            <a:ext cx="638175" cy="638175"/>
          </a:xfrm>
          <a:prstGeom prst="donut">
            <a:avLst>
              <a:gd name="adj" fmla="val 6229"/>
            </a:avLst>
          </a:prstGeom>
          <a:solidFill>
            <a:srgbClr val="1074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8" name="Прямоугольник 97"/>
          <p:cNvSpPr/>
          <p:nvPr userDrawn="1"/>
        </p:nvSpPr>
        <p:spPr>
          <a:xfrm>
            <a:off x="578586" y="5567572"/>
            <a:ext cx="5511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</a:t>
            </a:r>
            <a:r>
              <a:rPr lang="uk-UA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2000" dirty="0"/>
          </a:p>
        </p:txBody>
      </p:sp>
      <p:sp>
        <p:nvSpPr>
          <p:cNvPr id="99" name="Прямоугольник 98"/>
          <p:cNvSpPr/>
          <p:nvPr userDrawn="1"/>
        </p:nvSpPr>
        <p:spPr>
          <a:xfrm>
            <a:off x="657261" y="4343966"/>
            <a:ext cx="3962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</a:t>
            </a:r>
            <a:endParaRPr lang="ru-RU" sz="900" dirty="0"/>
          </a:p>
        </p:txBody>
      </p:sp>
      <p:sp>
        <p:nvSpPr>
          <p:cNvPr id="100" name="Прямоугольник 99"/>
          <p:cNvSpPr/>
          <p:nvPr userDrawn="1"/>
        </p:nvSpPr>
        <p:spPr>
          <a:xfrm>
            <a:off x="654647" y="5794079"/>
            <a:ext cx="3786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тыс</a:t>
            </a:r>
            <a:endParaRPr lang="ru-RU" sz="900" dirty="0"/>
          </a:p>
        </p:txBody>
      </p:sp>
      <p:sp>
        <p:nvSpPr>
          <p:cNvPr id="101" name="Прямоугольник 100"/>
          <p:cNvSpPr/>
          <p:nvPr userDrawn="1"/>
        </p:nvSpPr>
        <p:spPr>
          <a:xfrm>
            <a:off x="2242917" y="4845818"/>
            <a:ext cx="2133854" cy="338554"/>
          </a:xfrm>
          <a:prstGeom prst="rect">
            <a:avLst/>
          </a:prstGeom>
        </p:spPr>
        <p:txBody>
          <a:bodyPr wrap="square" lIns="83964" tIns="41982" rIns="83964" bIns="41982">
            <a:spAutoFit/>
          </a:bodyPr>
          <a:lstStyle/>
          <a:p>
            <a:pPr defTabSz="957778">
              <a:spcBef>
                <a:spcPts val="4200"/>
              </a:spcBef>
            </a:pPr>
            <a:r>
              <a:rPr lang="uk-UA" sz="16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крупных</a:t>
            </a:r>
            <a:r>
              <a:rPr lang="uk-UA" sz="16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uk-UA" sz="16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городов</a:t>
            </a:r>
            <a:endParaRPr lang="uk-UA" sz="16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 101"/>
          <p:cNvSpPr/>
          <p:nvPr userDrawn="1"/>
        </p:nvSpPr>
        <p:spPr>
          <a:xfrm>
            <a:off x="1325054" y="5538566"/>
            <a:ext cx="1752320" cy="331005"/>
          </a:xfrm>
          <a:prstGeom prst="rect">
            <a:avLst/>
          </a:prstGeom>
        </p:spPr>
        <p:txBody>
          <a:bodyPr wrap="square" lIns="83964" tIns="41982" rIns="83964" bIns="41982">
            <a:spAutoFit/>
          </a:bodyPr>
          <a:lstStyle/>
          <a:p>
            <a:pPr defTabSz="957778">
              <a:spcBef>
                <a:spcPts val="4200"/>
              </a:spcBef>
            </a:pPr>
            <a:r>
              <a:rPr lang="uk-UA" sz="16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рабочих</a:t>
            </a:r>
            <a:r>
              <a:rPr lang="uk-UA" sz="16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uk-UA" sz="16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мест</a:t>
            </a:r>
            <a:endParaRPr lang="uk-UA" sz="16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Группа 102"/>
          <p:cNvGrpSpPr/>
          <p:nvPr userDrawn="1"/>
        </p:nvGrpSpPr>
        <p:grpSpPr>
          <a:xfrm>
            <a:off x="4918215" y="1491189"/>
            <a:ext cx="6785749" cy="4477940"/>
            <a:chOff x="3171873" y="2100227"/>
            <a:chExt cx="6053774" cy="3994907"/>
          </a:xfrm>
        </p:grpSpPr>
        <p:pic>
          <p:nvPicPr>
            <p:cNvPr id="104" name="Изображение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873" y="2100227"/>
              <a:ext cx="6053774" cy="3994907"/>
            </a:xfrm>
            <a:prstGeom prst="rect">
              <a:avLst/>
            </a:prstGeom>
          </p:spPr>
        </p:pic>
        <p:pic>
          <p:nvPicPr>
            <p:cNvPr id="105" name="Изображение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542" y="2997407"/>
              <a:ext cx="988913" cy="675409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 userDrawn="1"/>
        </p:nvGrpSpPr>
        <p:grpSpPr>
          <a:xfrm>
            <a:off x="5341836" y="3752192"/>
            <a:ext cx="1160715" cy="427417"/>
            <a:chOff x="10126680" y="3149555"/>
            <a:chExt cx="1160715" cy="427417"/>
          </a:xfrm>
        </p:grpSpPr>
        <p:sp>
          <p:nvSpPr>
            <p:cNvPr id="107" name="Прямоугольник 106"/>
            <p:cNvSpPr/>
            <p:nvPr/>
          </p:nvSpPr>
          <p:spPr>
            <a:xfrm>
              <a:off x="10252751" y="3340930"/>
              <a:ext cx="1034644" cy="197510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18000" rIns="36000" bIns="25200" rtlCol="0" anchor="ctr">
              <a:spAutoFit/>
            </a:bodyPr>
            <a:lstStyle/>
            <a:p>
              <a:r>
                <a:rPr lang="ru-RU" sz="1000" dirty="0">
                  <a:latin typeface="Arial Обычный" charset="0"/>
                  <a:ea typeface="Arial Обычный" charset="0"/>
                  <a:cs typeface="Arial Обычный" charset="0"/>
                </a:rPr>
                <a:t>Регион</a:t>
              </a:r>
            </a:p>
          </p:txBody>
        </p:sp>
        <p:grpSp>
          <p:nvGrpSpPr>
            <p:cNvPr id="108" name="Группа 107"/>
            <p:cNvGrpSpPr/>
            <p:nvPr/>
          </p:nvGrpSpPr>
          <p:grpSpPr>
            <a:xfrm>
              <a:off x="10126680" y="3149555"/>
              <a:ext cx="260940" cy="427417"/>
              <a:chOff x="1520232" y="8940917"/>
              <a:chExt cx="842425" cy="1379887"/>
            </a:xfrm>
          </p:grpSpPr>
          <p:sp>
            <p:nvSpPr>
              <p:cNvPr id="109" name="Полилиния 108"/>
              <p:cNvSpPr/>
              <p:nvPr/>
            </p:nvSpPr>
            <p:spPr>
              <a:xfrm flipV="1">
                <a:off x="1520232" y="8940917"/>
                <a:ext cx="842425" cy="1379887"/>
              </a:xfrm>
              <a:custGeom>
                <a:avLst/>
                <a:gdLst>
                  <a:gd name="connsiteX0" fmla="*/ 421717 w 842425"/>
                  <a:gd name="connsiteY0" fmla="*/ 1379887 h 1379887"/>
                  <a:gd name="connsiteX1" fmla="*/ 690556 w 842425"/>
                  <a:gd name="connsiteY1" fmla="*/ 1282511 h 1379887"/>
                  <a:gd name="connsiteX2" fmla="*/ 789158 w 842425"/>
                  <a:gd name="connsiteY2" fmla="*/ 753713 h 1379887"/>
                  <a:gd name="connsiteX3" fmla="*/ 766489 w 842425"/>
                  <a:gd name="connsiteY3" fmla="*/ 753740 h 1379887"/>
                  <a:gd name="connsiteX4" fmla="*/ 413929 w 842425"/>
                  <a:gd name="connsiteY4" fmla="*/ 0 h 1379887"/>
                  <a:gd name="connsiteX5" fmla="*/ 60974 w 842425"/>
                  <a:gd name="connsiteY5" fmla="*/ 754584 h 1379887"/>
                  <a:gd name="connsiteX6" fmla="*/ 52780 w 842425"/>
                  <a:gd name="connsiteY6" fmla="*/ 754594 h 1379887"/>
                  <a:gd name="connsiteX7" fmla="*/ 152645 w 842425"/>
                  <a:gd name="connsiteY7" fmla="*/ 1283154 h 1379887"/>
                  <a:gd name="connsiteX8" fmla="*/ 421717 w 842425"/>
                  <a:gd name="connsiteY8" fmla="*/ 1379887 h 1379887"/>
                  <a:gd name="connsiteX0" fmla="*/ 421717 w 842425"/>
                  <a:gd name="connsiteY0" fmla="*/ 1379887 h 1379887"/>
                  <a:gd name="connsiteX1" fmla="*/ 690556 w 842425"/>
                  <a:gd name="connsiteY1" fmla="*/ 1282511 h 1379887"/>
                  <a:gd name="connsiteX2" fmla="*/ 789158 w 842425"/>
                  <a:gd name="connsiteY2" fmla="*/ 753713 h 1379887"/>
                  <a:gd name="connsiteX3" fmla="*/ 413929 w 842425"/>
                  <a:gd name="connsiteY3" fmla="*/ 0 h 1379887"/>
                  <a:gd name="connsiteX4" fmla="*/ 60974 w 842425"/>
                  <a:gd name="connsiteY4" fmla="*/ 754584 h 1379887"/>
                  <a:gd name="connsiteX5" fmla="*/ 52780 w 842425"/>
                  <a:gd name="connsiteY5" fmla="*/ 754594 h 1379887"/>
                  <a:gd name="connsiteX6" fmla="*/ 152645 w 842425"/>
                  <a:gd name="connsiteY6" fmla="*/ 1283154 h 1379887"/>
                  <a:gd name="connsiteX7" fmla="*/ 421717 w 842425"/>
                  <a:gd name="connsiteY7" fmla="*/ 1379887 h 137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2425" h="1379887">
                    <a:moveTo>
                      <a:pt x="421717" y="1379887"/>
                    </a:moveTo>
                    <a:cubicBezTo>
                      <a:pt x="517205" y="1379772"/>
                      <a:pt x="612656" y="1347307"/>
                      <a:pt x="690556" y="1282511"/>
                    </a:cubicBezTo>
                    <a:cubicBezTo>
                      <a:pt x="846356" y="1152919"/>
                      <a:pt x="887783" y="930747"/>
                      <a:pt x="789158" y="753713"/>
                    </a:cubicBezTo>
                    <a:lnTo>
                      <a:pt x="413929" y="0"/>
                    </a:lnTo>
                    <a:lnTo>
                      <a:pt x="60974" y="754584"/>
                    </a:lnTo>
                    <a:lnTo>
                      <a:pt x="52780" y="754594"/>
                    </a:lnTo>
                    <a:cubicBezTo>
                      <a:pt x="-45423" y="931863"/>
                      <a:pt x="-3465" y="1153934"/>
                      <a:pt x="152645" y="1283154"/>
                    </a:cubicBezTo>
                    <a:cubicBezTo>
                      <a:pt x="230700" y="1347763"/>
                      <a:pt x="326228" y="1380001"/>
                      <a:pt x="421717" y="13798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Овал 109"/>
              <p:cNvSpPr/>
              <p:nvPr/>
            </p:nvSpPr>
            <p:spPr>
              <a:xfrm>
                <a:off x="1655046" y="9074983"/>
                <a:ext cx="574076" cy="574076"/>
              </a:xfrm>
              <a:prstGeom prst="ellipse">
                <a:avLst/>
              </a:prstGeom>
              <a:noFill/>
              <a:ln w="57150">
                <a:solidFill>
                  <a:srgbClr val="EA22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</p:grpSp>
      </p:grpSp>
      <p:grpSp>
        <p:nvGrpSpPr>
          <p:cNvPr id="111" name="Группа 110"/>
          <p:cNvGrpSpPr/>
          <p:nvPr userDrawn="1"/>
        </p:nvGrpSpPr>
        <p:grpSpPr>
          <a:xfrm>
            <a:off x="5979763" y="3133656"/>
            <a:ext cx="1160715" cy="427417"/>
            <a:chOff x="10126680" y="3149555"/>
            <a:chExt cx="1160715" cy="427417"/>
          </a:xfrm>
          <a:solidFill>
            <a:srgbClr val="6F6F6F"/>
          </a:solidFill>
        </p:grpSpPr>
        <p:sp>
          <p:nvSpPr>
            <p:cNvPr id="112" name="Прямоугольник 111"/>
            <p:cNvSpPr/>
            <p:nvPr/>
          </p:nvSpPr>
          <p:spPr>
            <a:xfrm>
              <a:off x="10252751" y="3340930"/>
              <a:ext cx="1034644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18000" rIns="36000" bIns="25200" rtlCol="0" anchor="ctr">
              <a:spAutoFit/>
            </a:bodyPr>
            <a:lstStyle/>
            <a:p>
              <a:r>
                <a:rPr lang="ru-RU" sz="1000" dirty="0">
                  <a:latin typeface="Arial Обычный" charset="0"/>
                  <a:ea typeface="Arial Обычный" charset="0"/>
                  <a:cs typeface="Arial Обычный" charset="0"/>
                </a:rPr>
                <a:t>Регион</a:t>
              </a:r>
            </a:p>
          </p:txBody>
        </p:sp>
        <p:grpSp>
          <p:nvGrpSpPr>
            <p:cNvPr id="113" name="Группа 112"/>
            <p:cNvGrpSpPr/>
            <p:nvPr/>
          </p:nvGrpSpPr>
          <p:grpSpPr>
            <a:xfrm>
              <a:off x="10126680" y="3149555"/>
              <a:ext cx="260940" cy="427417"/>
              <a:chOff x="1520232" y="8940917"/>
              <a:chExt cx="842425" cy="1379887"/>
            </a:xfrm>
            <a:grpFill/>
          </p:grpSpPr>
          <p:sp>
            <p:nvSpPr>
              <p:cNvPr id="114" name="Полилиния 113"/>
              <p:cNvSpPr/>
              <p:nvPr/>
            </p:nvSpPr>
            <p:spPr>
              <a:xfrm flipV="1">
                <a:off x="1520232" y="8940917"/>
                <a:ext cx="842425" cy="1379887"/>
              </a:xfrm>
              <a:custGeom>
                <a:avLst/>
                <a:gdLst>
                  <a:gd name="connsiteX0" fmla="*/ 421717 w 842425"/>
                  <a:gd name="connsiteY0" fmla="*/ 1379887 h 1379887"/>
                  <a:gd name="connsiteX1" fmla="*/ 690556 w 842425"/>
                  <a:gd name="connsiteY1" fmla="*/ 1282511 h 1379887"/>
                  <a:gd name="connsiteX2" fmla="*/ 789158 w 842425"/>
                  <a:gd name="connsiteY2" fmla="*/ 753713 h 1379887"/>
                  <a:gd name="connsiteX3" fmla="*/ 766489 w 842425"/>
                  <a:gd name="connsiteY3" fmla="*/ 753740 h 1379887"/>
                  <a:gd name="connsiteX4" fmla="*/ 413929 w 842425"/>
                  <a:gd name="connsiteY4" fmla="*/ 0 h 1379887"/>
                  <a:gd name="connsiteX5" fmla="*/ 60974 w 842425"/>
                  <a:gd name="connsiteY5" fmla="*/ 754584 h 1379887"/>
                  <a:gd name="connsiteX6" fmla="*/ 52780 w 842425"/>
                  <a:gd name="connsiteY6" fmla="*/ 754594 h 1379887"/>
                  <a:gd name="connsiteX7" fmla="*/ 152645 w 842425"/>
                  <a:gd name="connsiteY7" fmla="*/ 1283154 h 1379887"/>
                  <a:gd name="connsiteX8" fmla="*/ 421717 w 842425"/>
                  <a:gd name="connsiteY8" fmla="*/ 1379887 h 1379887"/>
                  <a:gd name="connsiteX0" fmla="*/ 421717 w 842425"/>
                  <a:gd name="connsiteY0" fmla="*/ 1379887 h 1379887"/>
                  <a:gd name="connsiteX1" fmla="*/ 690556 w 842425"/>
                  <a:gd name="connsiteY1" fmla="*/ 1282511 h 1379887"/>
                  <a:gd name="connsiteX2" fmla="*/ 789158 w 842425"/>
                  <a:gd name="connsiteY2" fmla="*/ 753713 h 1379887"/>
                  <a:gd name="connsiteX3" fmla="*/ 413929 w 842425"/>
                  <a:gd name="connsiteY3" fmla="*/ 0 h 1379887"/>
                  <a:gd name="connsiteX4" fmla="*/ 60974 w 842425"/>
                  <a:gd name="connsiteY4" fmla="*/ 754584 h 1379887"/>
                  <a:gd name="connsiteX5" fmla="*/ 52780 w 842425"/>
                  <a:gd name="connsiteY5" fmla="*/ 754594 h 1379887"/>
                  <a:gd name="connsiteX6" fmla="*/ 152645 w 842425"/>
                  <a:gd name="connsiteY6" fmla="*/ 1283154 h 1379887"/>
                  <a:gd name="connsiteX7" fmla="*/ 421717 w 842425"/>
                  <a:gd name="connsiteY7" fmla="*/ 1379887 h 137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2425" h="1379887">
                    <a:moveTo>
                      <a:pt x="421717" y="1379887"/>
                    </a:moveTo>
                    <a:cubicBezTo>
                      <a:pt x="517205" y="1379772"/>
                      <a:pt x="612656" y="1347307"/>
                      <a:pt x="690556" y="1282511"/>
                    </a:cubicBezTo>
                    <a:cubicBezTo>
                      <a:pt x="846356" y="1152919"/>
                      <a:pt x="887783" y="930747"/>
                      <a:pt x="789158" y="753713"/>
                    </a:cubicBezTo>
                    <a:lnTo>
                      <a:pt x="413929" y="0"/>
                    </a:lnTo>
                    <a:lnTo>
                      <a:pt x="60974" y="754584"/>
                    </a:lnTo>
                    <a:lnTo>
                      <a:pt x="52780" y="754594"/>
                    </a:lnTo>
                    <a:cubicBezTo>
                      <a:pt x="-45423" y="931863"/>
                      <a:pt x="-3465" y="1153934"/>
                      <a:pt x="152645" y="1283154"/>
                    </a:cubicBezTo>
                    <a:cubicBezTo>
                      <a:pt x="230700" y="1347763"/>
                      <a:pt x="326228" y="1380001"/>
                      <a:pt x="421717" y="1379887"/>
                    </a:cubicBezTo>
                    <a:close/>
                  </a:path>
                </a:pathLst>
              </a:cu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Овал 114"/>
              <p:cNvSpPr/>
              <p:nvPr/>
            </p:nvSpPr>
            <p:spPr>
              <a:xfrm>
                <a:off x="1655046" y="9074983"/>
                <a:ext cx="574076" cy="574076"/>
              </a:xfrm>
              <a:prstGeom prst="ellipse">
                <a:avLst/>
              </a:prstGeom>
              <a:grpFill/>
              <a:ln w="57150">
                <a:solidFill>
                  <a:srgbClr val="EA22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</p:grpSp>
      </p:grpSp>
      <p:grpSp>
        <p:nvGrpSpPr>
          <p:cNvPr id="116" name="Группа 115"/>
          <p:cNvGrpSpPr/>
          <p:nvPr userDrawn="1"/>
        </p:nvGrpSpPr>
        <p:grpSpPr>
          <a:xfrm>
            <a:off x="7260457" y="3729858"/>
            <a:ext cx="1248575" cy="427417"/>
            <a:chOff x="10126680" y="3149555"/>
            <a:chExt cx="1248575" cy="427417"/>
          </a:xfrm>
        </p:grpSpPr>
        <p:sp>
          <p:nvSpPr>
            <p:cNvPr id="117" name="Прямоугольник 116"/>
            <p:cNvSpPr/>
            <p:nvPr/>
          </p:nvSpPr>
          <p:spPr>
            <a:xfrm>
              <a:off x="10252750" y="3340930"/>
              <a:ext cx="1122505" cy="197510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18000" rIns="36000" bIns="25200" rtlCol="0" anchor="ctr">
              <a:spAutoFit/>
            </a:bodyPr>
            <a:lstStyle/>
            <a:p>
              <a:r>
                <a:rPr lang="ru-RU" sz="1000" dirty="0">
                  <a:latin typeface="Arial Обычный" charset="0"/>
                  <a:ea typeface="Arial Обычный" charset="0"/>
                  <a:cs typeface="Arial Обычный" charset="0"/>
                </a:rPr>
                <a:t>Регион</a:t>
              </a:r>
            </a:p>
          </p:txBody>
        </p:sp>
        <p:grpSp>
          <p:nvGrpSpPr>
            <p:cNvPr id="118" name="Группа 117"/>
            <p:cNvGrpSpPr/>
            <p:nvPr/>
          </p:nvGrpSpPr>
          <p:grpSpPr>
            <a:xfrm>
              <a:off x="10126680" y="3149555"/>
              <a:ext cx="260940" cy="427417"/>
              <a:chOff x="1520232" y="8940917"/>
              <a:chExt cx="842425" cy="1379887"/>
            </a:xfrm>
          </p:grpSpPr>
          <p:sp>
            <p:nvSpPr>
              <p:cNvPr id="119" name="Полилиния 118"/>
              <p:cNvSpPr/>
              <p:nvPr/>
            </p:nvSpPr>
            <p:spPr>
              <a:xfrm flipV="1">
                <a:off x="1520232" y="8940917"/>
                <a:ext cx="842425" cy="1379887"/>
              </a:xfrm>
              <a:custGeom>
                <a:avLst/>
                <a:gdLst>
                  <a:gd name="connsiteX0" fmla="*/ 421717 w 842425"/>
                  <a:gd name="connsiteY0" fmla="*/ 1379887 h 1379887"/>
                  <a:gd name="connsiteX1" fmla="*/ 690556 w 842425"/>
                  <a:gd name="connsiteY1" fmla="*/ 1282511 h 1379887"/>
                  <a:gd name="connsiteX2" fmla="*/ 789158 w 842425"/>
                  <a:gd name="connsiteY2" fmla="*/ 753713 h 1379887"/>
                  <a:gd name="connsiteX3" fmla="*/ 766489 w 842425"/>
                  <a:gd name="connsiteY3" fmla="*/ 753740 h 1379887"/>
                  <a:gd name="connsiteX4" fmla="*/ 413929 w 842425"/>
                  <a:gd name="connsiteY4" fmla="*/ 0 h 1379887"/>
                  <a:gd name="connsiteX5" fmla="*/ 60974 w 842425"/>
                  <a:gd name="connsiteY5" fmla="*/ 754584 h 1379887"/>
                  <a:gd name="connsiteX6" fmla="*/ 52780 w 842425"/>
                  <a:gd name="connsiteY6" fmla="*/ 754594 h 1379887"/>
                  <a:gd name="connsiteX7" fmla="*/ 152645 w 842425"/>
                  <a:gd name="connsiteY7" fmla="*/ 1283154 h 1379887"/>
                  <a:gd name="connsiteX8" fmla="*/ 421717 w 842425"/>
                  <a:gd name="connsiteY8" fmla="*/ 1379887 h 1379887"/>
                  <a:gd name="connsiteX0" fmla="*/ 421717 w 842425"/>
                  <a:gd name="connsiteY0" fmla="*/ 1379887 h 1379887"/>
                  <a:gd name="connsiteX1" fmla="*/ 690556 w 842425"/>
                  <a:gd name="connsiteY1" fmla="*/ 1282511 h 1379887"/>
                  <a:gd name="connsiteX2" fmla="*/ 789158 w 842425"/>
                  <a:gd name="connsiteY2" fmla="*/ 753713 h 1379887"/>
                  <a:gd name="connsiteX3" fmla="*/ 413929 w 842425"/>
                  <a:gd name="connsiteY3" fmla="*/ 0 h 1379887"/>
                  <a:gd name="connsiteX4" fmla="*/ 60974 w 842425"/>
                  <a:gd name="connsiteY4" fmla="*/ 754584 h 1379887"/>
                  <a:gd name="connsiteX5" fmla="*/ 52780 w 842425"/>
                  <a:gd name="connsiteY5" fmla="*/ 754594 h 1379887"/>
                  <a:gd name="connsiteX6" fmla="*/ 152645 w 842425"/>
                  <a:gd name="connsiteY6" fmla="*/ 1283154 h 1379887"/>
                  <a:gd name="connsiteX7" fmla="*/ 421717 w 842425"/>
                  <a:gd name="connsiteY7" fmla="*/ 1379887 h 137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2425" h="1379887">
                    <a:moveTo>
                      <a:pt x="421717" y="1379887"/>
                    </a:moveTo>
                    <a:cubicBezTo>
                      <a:pt x="517205" y="1379772"/>
                      <a:pt x="612656" y="1347307"/>
                      <a:pt x="690556" y="1282511"/>
                    </a:cubicBezTo>
                    <a:cubicBezTo>
                      <a:pt x="846356" y="1152919"/>
                      <a:pt x="887783" y="930747"/>
                      <a:pt x="789158" y="753713"/>
                    </a:cubicBezTo>
                    <a:lnTo>
                      <a:pt x="413929" y="0"/>
                    </a:lnTo>
                    <a:lnTo>
                      <a:pt x="60974" y="754584"/>
                    </a:lnTo>
                    <a:lnTo>
                      <a:pt x="52780" y="754594"/>
                    </a:lnTo>
                    <a:cubicBezTo>
                      <a:pt x="-45423" y="931863"/>
                      <a:pt x="-3465" y="1153934"/>
                      <a:pt x="152645" y="1283154"/>
                    </a:cubicBezTo>
                    <a:cubicBezTo>
                      <a:pt x="230700" y="1347763"/>
                      <a:pt x="326228" y="1380001"/>
                      <a:pt x="421717" y="13798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Овал 119"/>
              <p:cNvSpPr/>
              <p:nvPr/>
            </p:nvSpPr>
            <p:spPr>
              <a:xfrm>
                <a:off x="1655046" y="9074983"/>
                <a:ext cx="574076" cy="574076"/>
              </a:xfrm>
              <a:prstGeom prst="ellipse">
                <a:avLst/>
              </a:prstGeom>
              <a:noFill/>
              <a:ln w="57150">
                <a:solidFill>
                  <a:srgbClr val="EA22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</p:grpSp>
      </p:grpSp>
      <p:grpSp>
        <p:nvGrpSpPr>
          <p:cNvPr id="121" name="Группа 120"/>
          <p:cNvGrpSpPr/>
          <p:nvPr userDrawn="1"/>
        </p:nvGrpSpPr>
        <p:grpSpPr>
          <a:xfrm>
            <a:off x="8975937" y="3521787"/>
            <a:ext cx="1248575" cy="427417"/>
            <a:chOff x="10126680" y="3149555"/>
            <a:chExt cx="1248575" cy="427417"/>
          </a:xfrm>
        </p:grpSpPr>
        <p:sp>
          <p:nvSpPr>
            <p:cNvPr id="122" name="Прямоугольник 121"/>
            <p:cNvSpPr/>
            <p:nvPr/>
          </p:nvSpPr>
          <p:spPr>
            <a:xfrm>
              <a:off x="10252750" y="3340930"/>
              <a:ext cx="1122505" cy="197510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18000" rIns="36000" bIns="25200" rtlCol="0" anchor="ctr">
              <a:spAutoFit/>
            </a:bodyPr>
            <a:lstStyle/>
            <a:p>
              <a:r>
                <a:rPr lang="ru-RU" sz="1000" dirty="0">
                  <a:latin typeface="Arial Обычный" charset="0"/>
                  <a:ea typeface="Arial Обычный" charset="0"/>
                  <a:cs typeface="Arial Обычный" charset="0"/>
                </a:rPr>
                <a:t>Регион</a:t>
              </a:r>
            </a:p>
          </p:txBody>
        </p:sp>
        <p:grpSp>
          <p:nvGrpSpPr>
            <p:cNvPr id="123" name="Группа 122"/>
            <p:cNvGrpSpPr/>
            <p:nvPr/>
          </p:nvGrpSpPr>
          <p:grpSpPr>
            <a:xfrm>
              <a:off x="10126680" y="3149555"/>
              <a:ext cx="260940" cy="427417"/>
              <a:chOff x="1520232" y="8940917"/>
              <a:chExt cx="842425" cy="1379887"/>
            </a:xfrm>
          </p:grpSpPr>
          <p:sp>
            <p:nvSpPr>
              <p:cNvPr id="124" name="Полилиния 123"/>
              <p:cNvSpPr/>
              <p:nvPr/>
            </p:nvSpPr>
            <p:spPr>
              <a:xfrm flipV="1">
                <a:off x="1520232" y="8940917"/>
                <a:ext cx="842425" cy="1379887"/>
              </a:xfrm>
              <a:custGeom>
                <a:avLst/>
                <a:gdLst>
                  <a:gd name="connsiteX0" fmla="*/ 421717 w 842425"/>
                  <a:gd name="connsiteY0" fmla="*/ 1379887 h 1379887"/>
                  <a:gd name="connsiteX1" fmla="*/ 690556 w 842425"/>
                  <a:gd name="connsiteY1" fmla="*/ 1282511 h 1379887"/>
                  <a:gd name="connsiteX2" fmla="*/ 789158 w 842425"/>
                  <a:gd name="connsiteY2" fmla="*/ 753713 h 1379887"/>
                  <a:gd name="connsiteX3" fmla="*/ 766489 w 842425"/>
                  <a:gd name="connsiteY3" fmla="*/ 753740 h 1379887"/>
                  <a:gd name="connsiteX4" fmla="*/ 413929 w 842425"/>
                  <a:gd name="connsiteY4" fmla="*/ 0 h 1379887"/>
                  <a:gd name="connsiteX5" fmla="*/ 60974 w 842425"/>
                  <a:gd name="connsiteY5" fmla="*/ 754584 h 1379887"/>
                  <a:gd name="connsiteX6" fmla="*/ 52780 w 842425"/>
                  <a:gd name="connsiteY6" fmla="*/ 754594 h 1379887"/>
                  <a:gd name="connsiteX7" fmla="*/ 152645 w 842425"/>
                  <a:gd name="connsiteY7" fmla="*/ 1283154 h 1379887"/>
                  <a:gd name="connsiteX8" fmla="*/ 421717 w 842425"/>
                  <a:gd name="connsiteY8" fmla="*/ 1379887 h 1379887"/>
                  <a:gd name="connsiteX0" fmla="*/ 421717 w 842425"/>
                  <a:gd name="connsiteY0" fmla="*/ 1379887 h 1379887"/>
                  <a:gd name="connsiteX1" fmla="*/ 690556 w 842425"/>
                  <a:gd name="connsiteY1" fmla="*/ 1282511 h 1379887"/>
                  <a:gd name="connsiteX2" fmla="*/ 789158 w 842425"/>
                  <a:gd name="connsiteY2" fmla="*/ 753713 h 1379887"/>
                  <a:gd name="connsiteX3" fmla="*/ 413929 w 842425"/>
                  <a:gd name="connsiteY3" fmla="*/ 0 h 1379887"/>
                  <a:gd name="connsiteX4" fmla="*/ 60974 w 842425"/>
                  <a:gd name="connsiteY4" fmla="*/ 754584 h 1379887"/>
                  <a:gd name="connsiteX5" fmla="*/ 52780 w 842425"/>
                  <a:gd name="connsiteY5" fmla="*/ 754594 h 1379887"/>
                  <a:gd name="connsiteX6" fmla="*/ 152645 w 842425"/>
                  <a:gd name="connsiteY6" fmla="*/ 1283154 h 1379887"/>
                  <a:gd name="connsiteX7" fmla="*/ 421717 w 842425"/>
                  <a:gd name="connsiteY7" fmla="*/ 1379887 h 137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2425" h="1379887">
                    <a:moveTo>
                      <a:pt x="421717" y="1379887"/>
                    </a:moveTo>
                    <a:cubicBezTo>
                      <a:pt x="517205" y="1379772"/>
                      <a:pt x="612656" y="1347307"/>
                      <a:pt x="690556" y="1282511"/>
                    </a:cubicBezTo>
                    <a:cubicBezTo>
                      <a:pt x="846356" y="1152919"/>
                      <a:pt x="887783" y="930747"/>
                      <a:pt x="789158" y="753713"/>
                    </a:cubicBezTo>
                    <a:lnTo>
                      <a:pt x="413929" y="0"/>
                    </a:lnTo>
                    <a:lnTo>
                      <a:pt x="60974" y="754584"/>
                    </a:lnTo>
                    <a:lnTo>
                      <a:pt x="52780" y="754594"/>
                    </a:lnTo>
                    <a:cubicBezTo>
                      <a:pt x="-45423" y="931863"/>
                      <a:pt x="-3465" y="1153934"/>
                      <a:pt x="152645" y="1283154"/>
                    </a:cubicBezTo>
                    <a:cubicBezTo>
                      <a:pt x="230700" y="1347763"/>
                      <a:pt x="326228" y="1380001"/>
                      <a:pt x="421717" y="13798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Овал 124"/>
              <p:cNvSpPr/>
              <p:nvPr/>
            </p:nvSpPr>
            <p:spPr>
              <a:xfrm>
                <a:off x="1655046" y="9074983"/>
                <a:ext cx="574076" cy="574076"/>
              </a:xfrm>
              <a:prstGeom prst="ellipse">
                <a:avLst/>
              </a:prstGeom>
              <a:noFill/>
              <a:ln w="57150">
                <a:solidFill>
                  <a:srgbClr val="EA22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</p:grpSp>
      </p:grpSp>
      <p:grpSp>
        <p:nvGrpSpPr>
          <p:cNvPr id="126" name="Группа 125"/>
          <p:cNvGrpSpPr/>
          <p:nvPr userDrawn="1"/>
        </p:nvGrpSpPr>
        <p:grpSpPr>
          <a:xfrm>
            <a:off x="10017548" y="4608973"/>
            <a:ext cx="1248575" cy="427417"/>
            <a:chOff x="10126680" y="3149555"/>
            <a:chExt cx="1248575" cy="427417"/>
          </a:xfrm>
        </p:grpSpPr>
        <p:sp>
          <p:nvSpPr>
            <p:cNvPr id="127" name="Прямоугольник 126"/>
            <p:cNvSpPr/>
            <p:nvPr/>
          </p:nvSpPr>
          <p:spPr>
            <a:xfrm>
              <a:off x="10252750" y="3340930"/>
              <a:ext cx="1122505" cy="197510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18000" rIns="36000" bIns="25200" rtlCol="0" anchor="ctr">
              <a:spAutoFit/>
            </a:bodyPr>
            <a:lstStyle/>
            <a:p>
              <a:r>
                <a:rPr lang="ru-RU" sz="1000" dirty="0">
                  <a:latin typeface="Arial Обычный" charset="0"/>
                  <a:ea typeface="Arial Обычный" charset="0"/>
                  <a:cs typeface="Arial Обычный" charset="0"/>
                </a:rPr>
                <a:t>Регион</a:t>
              </a:r>
            </a:p>
          </p:txBody>
        </p:sp>
        <p:grpSp>
          <p:nvGrpSpPr>
            <p:cNvPr id="128" name="Группа 127"/>
            <p:cNvGrpSpPr/>
            <p:nvPr/>
          </p:nvGrpSpPr>
          <p:grpSpPr>
            <a:xfrm>
              <a:off x="10126680" y="3149555"/>
              <a:ext cx="260940" cy="427417"/>
              <a:chOff x="1520232" y="8940917"/>
              <a:chExt cx="842425" cy="1379887"/>
            </a:xfrm>
          </p:grpSpPr>
          <p:sp>
            <p:nvSpPr>
              <p:cNvPr id="129" name="Полилиния 128"/>
              <p:cNvSpPr/>
              <p:nvPr/>
            </p:nvSpPr>
            <p:spPr>
              <a:xfrm flipV="1">
                <a:off x="1520232" y="8940917"/>
                <a:ext cx="842425" cy="1379887"/>
              </a:xfrm>
              <a:custGeom>
                <a:avLst/>
                <a:gdLst>
                  <a:gd name="connsiteX0" fmla="*/ 421717 w 842425"/>
                  <a:gd name="connsiteY0" fmla="*/ 1379887 h 1379887"/>
                  <a:gd name="connsiteX1" fmla="*/ 690556 w 842425"/>
                  <a:gd name="connsiteY1" fmla="*/ 1282511 h 1379887"/>
                  <a:gd name="connsiteX2" fmla="*/ 789158 w 842425"/>
                  <a:gd name="connsiteY2" fmla="*/ 753713 h 1379887"/>
                  <a:gd name="connsiteX3" fmla="*/ 766489 w 842425"/>
                  <a:gd name="connsiteY3" fmla="*/ 753740 h 1379887"/>
                  <a:gd name="connsiteX4" fmla="*/ 413929 w 842425"/>
                  <a:gd name="connsiteY4" fmla="*/ 0 h 1379887"/>
                  <a:gd name="connsiteX5" fmla="*/ 60974 w 842425"/>
                  <a:gd name="connsiteY5" fmla="*/ 754584 h 1379887"/>
                  <a:gd name="connsiteX6" fmla="*/ 52780 w 842425"/>
                  <a:gd name="connsiteY6" fmla="*/ 754594 h 1379887"/>
                  <a:gd name="connsiteX7" fmla="*/ 152645 w 842425"/>
                  <a:gd name="connsiteY7" fmla="*/ 1283154 h 1379887"/>
                  <a:gd name="connsiteX8" fmla="*/ 421717 w 842425"/>
                  <a:gd name="connsiteY8" fmla="*/ 1379887 h 1379887"/>
                  <a:gd name="connsiteX0" fmla="*/ 421717 w 842425"/>
                  <a:gd name="connsiteY0" fmla="*/ 1379887 h 1379887"/>
                  <a:gd name="connsiteX1" fmla="*/ 690556 w 842425"/>
                  <a:gd name="connsiteY1" fmla="*/ 1282511 h 1379887"/>
                  <a:gd name="connsiteX2" fmla="*/ 789158 w 842425"/>
                  <a:gd name="connsiteY2" fmla="*/ 753713 h 1379887"/>
                  <a:gd name="connsiteX3" fmla="*/ 413929 w 842425"/>
                  <a:gd name="connsiteY3" fmla="*/ 0 h 1379887"/>
                  <a:gd name="connsiteX4" fmla="*/ 60974 w 842425"/>
                  <a:gd name="connsiteY4" fmla="*/ 754584 h 1379887"/>
                  <a:gd name="connsiteX5" fmla="*/ 52780 w 842425"/>
                  <a:gd name="connsiteY5" fmla="*/ 754594 h 1379887"/>
                  <a:gd name="connsiteX6" fmla="*/ 152645 w 842425"/>
                  <a:gd name="connsiteY6" fmla="*/ 1283154 h 1379887"/>
                  <a:gd name="connsiteX7" fmla="*/ 421717 w 842425"/>
                  <a:gd name="connsiteY7" fmla="*/ 1379887 h 137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2425" h="1379887">
                    <a:moveTo>
                      <a:pt x="421717" y="1379887"/>
                    </a:moveTo>
                    <a:cubicBezTo>
                      <a:pt x="517205" y="1379772"/>
                      <a:pt x="612656" y="1347307"/>
                      <a:pt x="690556" y="1282511"/>
                    </a:cubicBezTo>
                    <a:cubicBezTo>
                      <a:pt x="846356" y="1152919"/>
                      <a:pt x="887783" y="930747"/>
                      <a:pt x="789158" y="753713"/>
                    </a:cubicBezTo>
                    <a:lnTo>
                      <a:pt x="413929" y="0"/>
                    </a:lnTo>
                    <a:lnTo>
                      <a:pt x="60974" y="754584"/>
                    </a:lnTo>
                    <a:lnTo>
                      <a:pt x="52780" y="754594"/>
                    </a:lnTo>
                    <a:cubicBezTo>
                      <a:pt x="-45423" y="931863"/>
                      <a:pt x="-3465" y="1153934"/>
                      <a:pt x="152645" y="1283154"/>
                    </a:cubicBezTo>
                    <a:cubicBezTo>
                      <a:pt x="230700" y="1347763"/>
                      <a:pt x="326228" y="1380001"/>
                      <a:pt x="421717" y="13798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Овал 129"/>
              <p:cNvSpPr/>
              <p:nvPr/>
            </p:nvSpPr>
            <p:spPr>
              <a:xfrm>
                <a:off x="1655046" y="9074983"/>
                <a:ext cx="574076" cy="574076"/>
              </a:xfrm>
              <a:prstGeom prst="ellipse">
                <a:avLst/>
              </a:prstGeom>
              <a:noFill/>
              <a:ln w="57150">
                <a:solidFill>
                  <a:srgbClr val="EA22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</p:grpSp>
      </p:grpSp>
      <p:grpSp>
        <p:nvGrpSpPr>
          <p:cNvPr id="131" name="Группа 130"/>
          <p:cNvGrpSpPr/>
          <p:nvPr userDrawn="1"/>
        </p:nvGrpSpPr>
        <p:grpSpPr>
          <a:xfrm>
            <a:off x="9452764" y="4019988"/>
            <a:ext cx="1248575" cy="427417"/>
            <a:chOff x="10126680" y="3149555"/>
            <a:chExt cx="1248575" cy="427417"/>
          </a:xfrm>
        </p:grpSpPr>
        <p:sp>
          <p:nvSpPr>
            <p:cNvPr id="132" name="Прямоугольник 131"/>
            <p:cNvSpPr/>
            <p:nvPr/>
          </p:nvSpPr>
          <p:spPr>
            <a:xfrm>
              <a:off x="10252750" y="3340930"/>
              <a:ext cx="1122505" cy="197510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18000" rIns="36000" bIns="25200" rtlCol="0" anchor="ctr">
              <a:spAutoFit/>
            </a:bodyPr>
            <a:lstStyle/>
            <a:p>
              <a:r>
                <a:rPr lang="ru-RU" sz="1000" dirty="0">
                  <a:latin typeface="Arial Обычный" charset="0"/>
                  <a:ea typeface="Arial Обычный" charset="0"/>
                  <a:cs typeface="Arial Обычный" charset="0"/>
                </a:rPr>
                <a:t>Регион</a:t>
              </a:r>
            </a:p>
          </p:txBody>
        </p:sp>
        <p:grpSp>
          <p:nvGrpSpPr>
            <p:cNvPr id="133" name="Группа 132"/>
            <p:cNvGrpSpPr/>
            <p:nvPr/>
          </p:nvGrpSpPr>
          <p:grpSpPr>
            <a:xfrm>
              <a:off x="10126680" y="3149555"/>
              <a:ext cx="260940" cy="427417"/>
              <a:chOff x="1520232" y="8940917"/>
              <a:chExt cx="842425" cy="1379887"/>
            </a:xfrm>
          </p:grpSpPr>
          <p:sp>
            <p:nvSpPr>
              <p:cNvPr id="134" name="Полилиния 133"/>
              <p:cNvSpPr/>
              <p:nvPr/>
            </p:nvSpPr>
            <p:spPr>
              <a:xfrm flipV="1">
                <a:off x="1520232" y="8940917"/>
                <a:ext cx="842425" cy="1379887"/>
              </a:xfrm>
              <a:custGeom>
                <a:avLst/>
                <a:gdLst>
                  <a:gd name="connsiteX0" fmla="*/ 421717 w 842425"/>
                  <a:gd name="connsiteY0" fmla="*/ 1379887 h 1379887"/>
                  <a:gd name="connsiteX1" fmla="*/ 690556 w 842425"/>
                  <a:gd name="connsiteY1" fmla="*/ 1282511 h 1379887"/>
                  <a:gd name="connsiteX2" fmla="*/ 789158 w 842425"/>
                  <a:gd name="connsiteY2" fmla="*/ 753713 h 1379887"/>
                  <a:gd name="connsiteX3" fmla="*/ 766489 w 842425"/>
                  <a:gd name="connsiteY3" fmla="*/ 753740 h 1379887"/>
                  <a:gd name="connsiteX4" fmla="*/ 413929 w 842425"/>
                  <a:gd name="connsiteY4" fmla="*/ 0 h 1379887"/>
                  <a:gd name="connsiteX5" fmla="*/ 60974 w 842425"/>
                  <a:gd name="connsiteY5" fmla="*/ 754584 h 1379887"/>
                  <a:gd name="connsiteX6" fmla="*/ 52780 w 842425"/>
                  <a:gd name="connsiteY6" fmla="*/ 754594 h 1379887"/>
                  <a:gd name="connsiteX7" fmla="*/ 152645 w 842425"/>
                  <a:gd name="connsiteY7" fmla="*/ 1283154 h 1379887"/>
                  <a:gd name="connsiteX8" fmla="*/ 421717 w 842425"/>
                  <a:gd name="connsiteY8" fmla="*/ 1379887 h 1379887"/>
                  <a:gd name="connsiteX0" fmla="*/ 421717 w 842425"/>
                  <a:gd name="connsiteY0" fmla="*/ 1379887 h 1379887"/>
                  <a:gd name="connsiteX1" fmla="*/ 690556 w 842425"/>
                  <a:gd name="connsiteY1" fmla="*/ 1282511 h 1379887"/>
                  <a:gd name="connsiteX2" fmla="*/ 789158 w 842425"/>
                  <a:gd name="connsiteY2" fmla="*/ 753713 h 1379887"/>
                  <a:gd name="connsiteX3" fmla="*/ 413929 w 842425"/>
                  <a:gd name="connsiteY3" fmla="*/ 0 h 1379887"/>
                  <a:gd name="connsiteX4" fmla="*/ 60974 w 842425"/>
                  <a:gd name="connsiteY4" fmla="*/ 754584 h 1379887"/>
                  <a:gd name="connsiteX5" fmla="*/ 52780 w 842425"/>
                  <a:gd name="connsiteY5" fmla="*/ 754594 h 1379887"/>
                  <a:gd name="connsiteX6" fmla="*/ 152645 w 842425"/>
                  <a:gd name="connsiteY6" fmla="*/ 1283154 h 1379887"/>
                  <a:gd name="connsiteX7" fmla="*/ 421717 w 842425"/>
                  <a:gd name="connsiteY7" fmla="*/ 1379887 h 137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2425" h="1379887">
                    <a:moveTo>
                      <a:pt x="421717" y="1379887"/>
                    </a:moveTo>
                    <a:cubicBezTo>
                      <a:pt x="517205" y="1379772"/>
                      <a:pt x="612656" y="1347307"/>
                      <a:pt x="690556" y="1282511"/>
                    </a:cubicBezTo>
                    <a:cubicBezTo>
                      <a:pt x="846356" y="1152919"/>
                      <a:pt x="887783" y="930747"/>
                      <a:pt x="789158" y="753713"/>
                    </a:cubicBezTo>
                    <a:lnTo>
                      <a:pt x="413929" y="0"/>
                    </a:lnTo>
                    <a:lnTo>
                      <a:pt x="60974" y="754584"/>
                    </a:lnTo>
                    <a:lnTo>
                      <a:pt x="52780" y="754594"/>
                    </a:lnTo>
                    <a:cubicBezTo>
                      <a:pt x="-45423" y="931863"/>
                      <a:pt x="-3465" y="1153934"/>
                      <a:pt x="152645" y="1283154"/>
                    </a:cubicBezTo>
                    <a:cubicBezTo>
                      <a:pt x="230700" y="1347763"/>
                      <a:pt x="326228" y="1380001"/>
                      <a:pt x="421717" y="13798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Овал 134"/>
              <p:cNvSpPr/>
              <p:nvPr/>
            </p:nvSpPr>
            <p:spPr>
              <a:xfrm>
                <a:off x="1655046" y="9074983"/>
                <a:ext cx="574076" cy="574076"/>
              </a:xfrm>
              <a:prstGeom prst="ellipse">
                <a:avLst/>
              </a:prstGeom>
              <a:noFill/>
              <a:ln w="57150">
                <a:solidFill>
                  <a:srgbClr val="EA22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</p:grpSp>
      </p:grpSp>
      <p:sp>
        <p:nvSpPr>
          <p:cNvPr id="136" name="Прямоугольник 135"/>
          <p:cNvSpPr/>
          <p:nvPr userDrawn="1"/>
        </p:nvSpPr>
        <p:spPr>
          <a:xfrm>
            <a:off x="6240703" y="3325031"/>
            <a:ext cx="899775" cy="197266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/>
          <p:cNvSpPr/>
          <p:nvPr userDrawn="1"/>
        </p:nvSpPr>
        <p:spPr>
          <a:xfrm>
            <a:off x="5767260" y="5781159"/>
            <a:ext cx="3869472" cy="34881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57778">
              <a:lnSpc>
                <a:spcPts val="2020"/>
              </a:lnSpc>
            </a:pPr>
            <a:r>
              <a:rPr lang="ru-RU" sz="9000" b="1" spc="-459" dirty="0">
                <a:solidFill>
                  <a:srgbClr val="2337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46,9</a:t>
            </a:r>
            <a:endParaRPr lang="uk-UA" sz="9000" b="1" spc="-459" dirty="0">
              <a:solidFill>
                <a:srgbClr val="2337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Прямоугольник 137"/>
          <p:cNvSpPr/>
          <p:nvPr userDrawn="1"/>
        </p:nvSpPr>
        <p:spPr>
          <a:xfrm>
            <a:off x="8006516" y="5511309"/>
            <a:ext cx="35644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57778"/>
            <a:r>
              <a:rPr lang="uk-UA" sz="1700" b="1" dirty="0" err="1">
                <a:solidFill>
                  <a:srgbClr val="EA22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объем</a:t>
            </a:r>
            <a:r>
              <a:rPr lang="uk-UA" sz="1700" b="1" dirty="0">
                <a:solidFill>
                  <a:srgbClr val="EA22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uk-UA" sz="1700" b="1" dirty="0" err="1">
                <a:solidFill>
                  <a:srgbClr val="EA22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инвестиций</a:t>
            </a:r>
            <a:r>
              <a:rPr lang="uk-UA" sz="1700" b="1" dirty="0">
                <a:solidFill>
                  <a:srgbClr val="EA22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just" defTabSz="957778"/>
            <a:r>
              <a:rPr lang="uk-UA" sz="1700" b="1" dirty="0">
                <a:solidFill>
                  <a:srgbClr val="EA22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uk-UA" sz="1700" b="1" dirty="0" err="1">
                <a:solidFill>
                  <a:srgbClr val="EA22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региональные</a:t>
            </a:r>
            <a:r>
              <a:rPr lang="uk-UA" sz="1700" b="1" dirty="0">
                <a:solidFill>
                  <a:srgbClr val="EA22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uk-UA" sz="1700" b="1" dirty="0" err="1">
                <a:solidFill>
                  <a:srgbClr val="EA222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проекты</a:t>
            </a:r>
            <a:endParaRPr lang="uk-UA" sz="1700" b="1" dirty="0">
              <a:solidFill>
                <a:srgbClr val="EA222D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Прямоугольник 138"/>
          <p:cNvSpPr/>
          <p:nvPr userDrawn="1"/>
        </p:nvSpPr>
        <p:spPr>
          <a:xfrm>
            <a:off x="8006516" y="5169001"/>
            <a:ext cx="1732002" cy="352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57778">
              <a:lnSpc>
                <a:spcPts val="2020"/>
              </a:lnSpc>
            </a:pPr>
            <a:r>
              <a:rPr lang="ru-RU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млрд руб.</a:t>
            </a:r>
            <a:endParaRPr lang="uk-UA" b="1" dirty="0">
              <a:solidFill>
                <a:srgbClr val="23377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40" name="Прямая соединительная линия 139"/>
          <p:cNvCxnSpPr/>
          <p:nvPr userDrawn="1"/>
        </p:nvCxnSpPr>
        <p:spPr>
          <a:xfrm>
            <a:off x="1343235" y="4492936"/>
            <a:ext cx="1966609" cy="0"/>
          </a:xfrm>
          <a:prstGeom prst="line">
            <a:avLst/>
          </a:prstGeom>
          <a:ln w="952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 userDrawn="1"/>
        </p:nvCxnSpPr>
        <p:spPr>
          <a:xfrm>
            <a:off x="2197200" y="5276246"/>
            <a:ext cx="1966609" cy="0"/>
          </a:xfrm>
          <a:prstGeom prst="line">
            <a:avLst/>
          </a:prstGeom>
          <a:ln w="952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/>
          <p:nvPr userDrawn="1"/>
        </p:nvCxnSpPr>
        <p:spPr>
          <a:xfrm>
            <a:off x="1182740" y="5967682"/>
            <a:ext cx="1966609" cy="0"/>
          </a:xfrm>
          <a:prstGeom prst="line">
            <a:avLst/>
          </a:prstGeom>
          <a:ln w="952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язательный слайд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 hasCustomPrompt="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Оператор систем водоснабжения и водоотведения</a:t>
            </a:r>
          </a:p>
        </p:txBody>
      </p:sp>
      <p:cxnSp>
        <p:nvCxnSpPr>
          <p:cNvPr id="63" name="Прямая соединительная линия 62"/>
          <p:cNvCxnSpPr/>
          <p:nvPr userDrawn="1"/>
        </p:nvCxnSpPr>
        <p:spPr>
          <a:xfrm flipH="1" flipV="1">
            <a:off x="5145034" y="3823224"/>
            <a:ext cx="1" cy="35889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 userDrawn="1"/>
        </p:nvCxnSpPr>
        <p:spPr>
          <a:xfrm flipH="1">
            <a:off x="7062103" y="4230076"/>
            <a:ext cx="1" cy="45391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 userDrawn="1"/>
        </p:nvCxnSpPr>
        <p:spPr>
          <a:xfrm flipH="1" flipV="1">
            <a:off x="11023319" y="4232117"/>
            <a:ext cx="1" cy="35889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 userDrawn="1"/>
        </p:nvSpPr>
        <p:spPr>
          <a:xfrm>
            <a:off x="884834" y="4471414"/>
            <a:ext cx="697627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46052">
              <a:lnSpc>
                <a:spcPts val="1633"/>
              </a:lnSpc>
            </a:pPr>
            <a:r>
              <a:rPr lang="uk-UA" b="1" dirty="0">
                <a:solidFill>
                  <a:srgbClr val="ED1C2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2003</a:t>
            </a:r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2504658" y="3365319"/>
            <a:ext cx="139422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6052">
              <a:lnSpc>
                <a:spcPts val="1633"/>
              </a:lnSpc>
            </a:pPr>
            <a:r>
              <a:rPr lang="ru-RU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«БАРНАУЛ</a:t>
            </a:r>
            <a:r>
              <a:rPr lang="en-US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ВОДОКАНАЛ»</a:t>
            </a:r>
          </a:p>
        </p:txBody>
      </p:sp>
      <p:sp>
        <p:nvSpPr>
          <p:cNvPr id="68" name="Прямоугольник 67"/>
          <p:cNvSpPr/>
          <p:nvPr userDrawn="1"/>
        </p:nvSpPr>
        <p:spPr>
          <a:xfrm>
            <a:off x="422729" y="2465248"/>
            <a:ext cx="16539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5505" indent="-155505" algn="ctr" defTabSz="946052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560 тыс. жителей</a:t>
            </a:r>
          </a:p>
          <a:p>
            <a:pPr marL="155505" indent="-155505" algn="ctr" defTabSz="946052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2 484 км. сетей</a:t>
            </a:r>
          </a:p>
          <a:p>
            <a:pPr algn="ctr" defTabSz="946052"/>
            <a:endParaRPr lang="ru-RU" sz="800" b="1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Результаты: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Потребление электроэнергии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снижено на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43%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Потери воды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уменьшены на 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23%</a:t>
            </a:r>
            <a:endParaRPr lang="ru-RU" sz="8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Аварийность сокращена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 </a:t>
            </a: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раза </a:t>
            </a:r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2852957" y="3835203"/>
            <a:ext cx="697627" cy="29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46052">
              <a:lnSpc>
                <a:spcPts val="1633"/>
              </a:lnSpc>
            </a:pPr>
            <a:r>
              <a:rPr lang="uk-UA" b="1" dirty="0">
                <a:solidFill>
                  <a:srgbClr val="ED1C2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440394" y="4701438"/>
            <a:ext cx="158650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6052">
              <a:lnSpc>
                <a:spcPts val="1633"/>
              </a:lnSpc>
            </a:pPr>
            <a:r>
              <a:rPr lang="ru-RU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«ОРЕНБУРГ</a:t>
            </a:r>
          </a:p>
          <a:p>
            <a:pPr algn="ctr" defTabSz="946052">
              <a:lnSpc>
                <a:spcPts val="1633"/>
              </a:lnSpc>
            </a:pPr>
            <a:r>
              <a:rPr lang="ru-RU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ВОДОКАНАЛ»</a:t>
            </a:r>
          </a:p>
        </p:txBody>
      </p:sp>
      <p:sp>
        <p:nvSpPr>
          <p:cNvPr id="71" name="Прямоугольник 70"/>
          <p:cNvSpPr/>
          <p:nvPr userDrawn="1"/>
        </p:nvSpPr>
        <p:spPr>
          <a:xfrm>
            <a:off x="2375756" y="4722086"/>
            <a:ext cx="1643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5505" indent="-155505" algn="ctr" defTabSz="946052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635 тыс. жителей</a:t>
            </a:r>
          </a:p>
          <a:p>
            <a:pPr marL="155505" indent="-155505" algn="ctr" defTabSz="946052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1 932 км. сетей</a:t>
            </a:r>
          </a:p>
          <a:p>
            <a:pPr marL="155505" indent="-155505" algn="ctr" defTabSz="946052">
              <a:buFont typeface="Arial" panose="020B0604020202020204" pitchFamily="34" charset="0"/>
              <a:buChar char="•"/>
            </a:pPr>
            <a:endParaRPr lang="ru-RU" sz="8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Результаты: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Потребление электроэнергии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снижено на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15%</a:t>
            </a:r>
            <a:endParaRPr lang="ru-RU" sz="8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Потери воды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уменьшены на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30%</a:t>
            </a:r>
            <a:endParaRPr lang="ru-RU" sz="8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Аварийность сокращена </a:t>
            </a:r>
            <a:endParaRPr lang="en-US" sz="8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3,2</a:t>
            </a: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раза</a:t>
            </a:r>
          </a:p>
        </p:txBody>
      </p:sp>
      <p:sp>
        <p:nvSpPr>
          <p:cNvPr id="72" name="Прямоугольник 71"/>
          <p:cNvSpPr/>
          <p:nvPr userDrawn="1"/>
        </p:nvSpPr>
        <p:spPr>
          <a:xfrm>
            <a:off x="4796221" y="4471414"/>
            <a:ext cx="697627" cy="29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46052">
              <a:lnSpc>
                <a:spcPts val="1633"/>
              </a:lnSpc>
            </a:pPr>
            <a:r>
              <a:rPr lang="uk-UA" b="1" dirty="0">
                <a:solidFill>
                  <a:srgbClr val="ED1C2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73" name="Прямоугольник 72"/>
          <p:cNvSpPr/>
          <p:nvPr userDrawn="1"/>
        </p:nvSpPr>
        <p:spPr>
          <a:xfrm>
            <a:off x="4495280" y="4701438"/>
            <a:ext cx="129950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6052">
              <a:lnSpc>
                <a:spcPts val="1633"/>
              </a:lnSpc>
            </a:pPr>
            <a:r>
              <a:rPr lang="ru-RU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«КРАСНОДАР</a:t>
            </a:r>
            <a:r>
              <a:rPr lang="en-US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ВОДОКАНАЛ»</a:t>
            </a:r>
          </a:p>
        </p:txBody>
      </p:sp>
      <p:sp>
        <p:nvSpPr>
          <p:cNvPr id="74" name="Прямоугольник 73"/>
          <p:cNvSpPr/>
          <p:nvPr userDrawn="1"/>
        </p:nvSpPr>
        <p:spPr>
          <a:xfrm>
            <a:off x="4483557" y="2345584"/>
            <a:ext cx="14144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5505" indent="-155505" algn="ctr" defTabSz="946052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829 тыс. жителей</a:t>
            </a:r>
          </a:p>
          <a:p>
            <a:pPr marL="155505" indent="-155505" algn="ctr" defTabSz="946052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2 105 км. Сетей</a:t>
            </a:r>
          </a:p>
          <a:p>
            <a:pPr marL="155505" indent="-155505" algn="ctr" defTabSz="946052">
              <a:buFont typeface="Arial" panose="020B0604020202020204" pitchFamily="34" charset="0"/>
              <a:buChar char="•"/>
            </a:pPr>
            <a:endParaRPr lang="ru-RU" sz="8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Результаты: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Потребление электроэнергии снижено на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14%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Потери воды 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уменьшены на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15%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Аварийность сокращена 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2,3 </a:t>
            </a: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раза</a:t>
            </a:r>
          </a:p>
        </p:txBody>
      </p:sp>
      <p:sp>
        <p:nvSpPr>
          <p:cNvPr id="75" name="Прямоугольник 74"/>
          <p:cNvSpPr/>
          <p:nvPr userDrawn="1"/>
        </p:nvSpPr>
        <p:spPr>
          <a:xfrm>
            <a:off x="6356387" y="3184926"/>
            <a:ext cx="141143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6052">
              <a:lnSpc>
                <a:spcPts val="1633"/>
              </a:lnSpc>
            </a:pPr>
            <a:r>
              <a:rPr lang="ru-RU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«ТЮМЕНЬ ВОДОКАНАЛ»</a:t>
            </a:r>
          </a:p>
        </p:txBody>
      </p:sp>
      <p:sp>
        <p:nvSpPr>
          <p:cNvPr id="76" name="Прямоугольник 75"/>
          <p:cNvSpPr/>
          <p:nvPr userDrawn="1"/>
        </p:nvSpPr>
        <p:spPr>
          <a:xfrm>
            <a:off x="8400422" y="2625558"/>
            <a:ext cx="1280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5505" indent="-155505" algn="ctr" defTabSz="946052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1 173 тыс. жителей</a:t>
            </a:r>
          </a:p>
          <a:p>
            <a:pPr marL="155505" indent="-155505" algn="ctr" defTabSz="946052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2 830 км. сетей</a:t>
            </a:r>
          </a:p>
          <a:p>
            <a:pPr algn="ctr" defTabSz="946052"/>
            <a:endParaRPr lang="ru-RU" sz="800" b="1" u="sng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Результаты: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Потребление электроэнергии 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снижено на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1,8%</a:t>
            </a:r>
            <a:endParaRPr lang="ru-RU" sz="8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Аварийность сокращена на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77" name="Прямоугольник 76"/>
          <p:cNvSpPr/>
          <p:nvPr userDrawn="1"/>
        </p:nvSpPr>
        <p:spPr>
          <a:xfrm>
            <a:off x="6326907" y="4690516"/>
            <a:ext cx="14703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5505" indent="-155505" algn="ctr" defTabSz="946052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697 тыс. жителей</a:t>
            </a:r>
          </a:p>
          <a:p>
            <a:pPr marL="155505" indent="-155505" algn="ctr" defTabSz="946052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1 673 км. сетей</a:t>
            </a:r>
          </a:p>
          <a:p>
            <a:pPr algn="ctr" defTabSz="946052"/>
            <a:endParaRPr lang="ru-RU" sz="800" b="1" u="sng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Результаты: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Потребление электроэнергии</a:t>
            </a:r>
            <a:r>
              <a:rPr lang="en-US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снижено на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13%</a:t>
            </a:r>
            <a:endParaRPr lang="ru-RU" sz="8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Потери воды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уменьшены на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20%</a:t>
            </a:r>
            <a:endParaRPr lang="ru-RU" sz="8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Аварийность сокращена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раза</a:t>
            </a:r>
          </a:p>
        </p:txBody>
      </p:sp>
      <p:sp>
        <p:nvSpPr>
          <p:cNvPr id="78" name="Прямоугольник 77"/>
          <p:cNvSpPr/>
          <p:nvPr userDrawn="1"/>
        </p:nvSpPr>
        <p:spPr>
          <a:xfrm>
            <a:off x="10290974" y="4683986"/>
            <a:ext cx="14646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5505" indent="-155505" algn="ctr" defTabSz="946052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1 023 млн жителей</a:t>
            </a:r>
          </a:p>
          <a:p>
            <a:pPr marL="155505" indent="-155505" algn="ctr" defTabSz="946052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2 301 км. сетей</a:t>
            </a:r>
          </a:p>
          <a:p>
            <a:pPr algn="ctr" defTabSz="946052"/>
            <a:endParaRPr lang="ru-RU" sz="800" b="1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Результаты: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Потребление электроэнергии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снижено на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22,9</a:t>
            </a:r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%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Потери воды</a:t>
            </a: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уменьшены на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en-US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%</a:t>
            </a:r>
            <a:endParaRPr lang="ru-RU" sz="8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Аварийность сокращена </a:t>
            </a:r>
            <a:endParaRPr lang="en-US" sz="8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46052"/>
            <a:r>
              <a:rPr lang="ru-RU" sz="8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en-US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</a:t>
            </a:r>
            <a:r>
              <a:rPr lang="ru-RU" sz="8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,8%</a:t>
            </a:r>
          </a:p>
        </p:txBody>
      </p:sp>
      <p:sp>
        <p:nvSpPr>
          <p:cNvPr id="79" name="Прямоугольник 78"/>
          <p:cNvSpPr/>
          <p:nvPr userDrawn="1"/>
        </p:nvSpPr>
        <p:spPr>
          <a:xfrm>
            <a:off x="1394906" y="1542886"/>
            <a:ext cx="911791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46052"/>
            <a:r>
              <a:rPr lang="uk-UA" sz="14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Первое в </a:t>
            </a:r>
            <a:r>
              <a:rPr lang="uk-UA" sz="1400" b="1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России</a:t>
            </a:r>
            <a:r>
              <a:rPr lang="uk-UA" sz="14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концессионное </a:t>
            </a:r>
            <a:r>
              <a:rPr lang="uk-UA" sz="1400" b="1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соглашение</a:t>
            </a:r>
            <a:r>
              <a:rPr lang="uk-UA" sz="14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</a:t>
            </a:r>
            <a:r>
              <a:rPr lang="uk-UA" sz="1400" b="1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сфере</a:t>
            </a:r>
            <a:r>
              <a:rPr lang="uk-UA" sz="14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uk-UA" sz="1400" b="1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водоснабжения</a:t>
            </a:r>
            <a:r>
              <a:rPr lang="uk-UA" sz="14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uk-UA" sz="1400" b="1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крупных</a:t>
            </a:r>
            <a:r>
              <a:rPr lang="uk-UA" sz="14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uk-UA" sz="1400" b="1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городов</a:t>
            </a:r>
            <a:endParaRPr lang="uk-UA" sz="1400" b="1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Прямая соединительная линия 79"/>
          <p:cNvCxnSpPr/>
          <p:nvPr userDrawn="1"/>
        </p:nvCxnSpPr>
        <p:spPr>
          <a:xfrm>
            <a:off x="475422" y="4239601"/>
            <a:ext cx="1133475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 userDrawn="1"/>
        </p:nvCxnSpPr>
        <p:spPr>
          <a:xfrm flipH="1" flipV="1">
            <a:off x="1233647" y="3823224"/>
            <a:ext cx="1" cy="35889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Овал 81"/>
          <p:cNvSpPr/>
          <p:nvPr userDrawn="1"/>
        </p:nvSpPr>
        <p:spPr>
          <a:xfrm>
            <a:off x="1096957" y="4102912"/>
            <a:ext cx="273380" cy="273380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 Обычный" charset="0"/>
              <a:ea typeface="Arial Обычный" charset="0"/>
              <a:cs typeface="Arial Обычный" charset="0"/>
            </a:endParaRPr>
          </a:p>
        </p:txBody>
      </p:sp>
      <p:sp>
        <p:nvSpPr>
          <p:cNvPr id="83" name="Овал 82"/>
          <p:cNvSpPr/>
          <p:nvPr userDrawn="1"/>
        </p:nvSpPr>
        <p:spPr>
          <a:xfrm>
            <a:off x="1165016" y="4165093"/>
            <a:ext cx="149017" cy="149017"/>
          </a:xfrm>
          <a:prstGeom prst="ellipse">
            <a:avLst/>
          </a:prstGeom>
          <a:solidFill>
            <a:srgbClr val="1074B9"/>
          </a:solidFill>
          <a:ln w="158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 Обычный" charset="0"/>
              <a:ea typeface="Arial Обычный" charset="0"/>
              <a:cs typeface="Arial Обычный" charset="0"/>
            </a:endParaRPr>
          </a:p>
        </p:txBody>
      </p:sp>
      <p:sp>
        <p:nvSpPr>
          <p:cNvPr id="84" name="Овал 83"/>
          <p:cNvSpPr/>
          <p:nvPr userDrawn="1"/>
        </p:nvSpPr>
        <p:spPr>
          <a:xfrm>
            <a:off x="5008344" y="4102912"/>
            <a:ext cx="273380" cy="273380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 Обычный" charset="0"/>
              <a:ea typeface="Arial Обычный" charset="0"/>
              <a:cs typeface="Arial Обычный" charset="0"/>
            </a:endParaRPr>
          </a:p>
        </p:txBody>
      </p:sp>
      <p:sp>
        <p:nvSpPr>
          <p:cNvPr id="85" name="Овал 84"/>
          <p:cNvSpPr/>
          <p:nvPr userDrawn="1"/>
        </p:nvSpPr>
        <p:spPr>
          <a:xfrm>
            <a:off x="5070526" y="4165093"/>
            <a:ext cx="149017" cy="149017"/>
          </a:xfrm>
          <a:prstGeom prst="ellipse">
            <a:avLst/>
          </a:prstGeom>
          <a:solidFill>
            <a:srgbClr val="1074B9"/>
          </a:solidFill>
          <a:ln w="158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 Обычный" charset="0"/>
              <a:ea typeface="Arial Обычный" charset="0"/>
              <a:cs typeface="Arial Обычный" charset="0"/>
            </a:endParaRPr>
          </a:p>
        </p:txBody>
      </p:sp>
      <p:sp>
        <p:nvSpPr>
          <p:cNvPr id="86" name="Овал 85"/>
          <p:cNvSpPr/>
          <p:nvPr userDrawn="1"/>
        </p:nvSpPr>
        <p:spPr>
          <a:xfrm>
            <a:off x="10886629" y="4102912"/>
            <a:ext cx="273380" cy="273380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 Обычный" charset="0"/>
              <a:ea typeface="Arial Обычный" charset="0"/>
              <a:cs typeface="Arial Обычный" charset="0"/>
            </a:endParaRPr>
          </a:p>
        </p:txBody>
      </p:sp>
      <p:sp>
        <p:nvSpPr>
          <p:cNvPr id="143" name="Овал 142"/>
          <p:cNvSpPr/>
          <p:nvPr userDrawn="1"/>
        </p:nvSpPr>
        <p:spPr>
          <a:xfrm>
            <a:off x="10948811" y="4165093"/>
            <a:ext cx="149017" cy="149017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 Обычный" charset="0"/>
              <a:ea typeface="Arial Обычный" charset="0"/>
              <a:cs typeface="Arial Обычный" charset="0"/>
            </a:endParaRPr>
          </a:p>
        </p:txBody>
      </p:sp>
      <p:cxnSp>
        <p:nvCxnSpPr>
          <p:cNvPr id="144" name="Прямая соединительная линия 143"/>
          <p:cNvCxnSpPr/>
          <p:nvPr userDrawn="1"/>
        </p:nvCxnSpPr>
        <p:spPr>
          <a:xfrm flipH="1">
            <a:off x="3201770" y="4230076"/>
            <a:ext cx="1" cy="45391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Овал 144"/>
          <p:cNvSpPr/>
          <p:nvPr userDrawn="1"/>
        </p:nvSpPr>
        <p:spPr>
          <a:xfrm flipV="1">
            <a:off x="3065080" y="4102912"/>
            <a:ext cx="273380" cy="273380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 Обычный" charset="0"/>
              <a:ea typeface="Arial Обычный" charset="0"/>
              <a:cs typeface="Arial Обычный" charset="0"/>
            </a:endParaRPr>
          </a:p>
        </p:txBody>
      </p:sp>
      <p:sp>
        <p:nvSpPr>
          <p:cNvPr id="146" name="Овал 145"/>
          <p:cNvSpPr/>
          <p:nvPr userDrawn="1"/>
        </p:nvSpPr>
        <p:spPr>
          <a:xfrm flipV="1">
            <a:off x="3127262" y="4165093"/>
            <a:ext cx="149017" cy="149017"/>
          </a:xfrm>
          <a:prstGeom prst="ellipse">
            <a:avLst/>
          </a:prstGeom>
          <a:solidFill>
            <a:srgbClr val="EA222D"/>
          </a:solidFill>
          <a:ln w="158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 Обычный" charset="0"/>
              <a:ea typeface="Arial Обычный" charset="0"/>
              <a:cs typeface="Arial Обычный" charset="0"/>
            </a:endParaRPr>
          </a:p>
        </p:txBody>
      </p:sp>
      <p:sp>
        <p:nvSpPr>
          <p:cNvPr id="147" name="Овал 146"/>
          <p:cNvSpPr/>
          <p:nvPr userDrawn="1"/>
        </p:nvSpPr>
        <p:spPr>
          <a:xfrm flipV="1">
            <a:off x="6925413" y="4102912"/>
            <a:ext cx="273380" cy="273380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 Обычный" charset="0"/>
              <a:ea typeface="Arial Обычный" charset="0"/>
              <a:cs typeface="Arial Обычный" charset="0"/>
            </a:endParaRPr>
          </a:p>
        </p:txBody>
      </p:sp>
      <p:sp>
        <p:nvSpPr>
          <p:cNvPr id="148" name="Овал 147"/>
          <p:cNvSpPr/>
          <p:nvPr userDrawn="1"/>
        </p:nvSpPr>
        <p:spPr>
          <a:xfrm flipV="1">
            <a:off x="6987595" y="4165093"/>
            <a:ext cx="149017" cy="149017"/>
          </a:xfrm>
          <a:prstGeom prst="ellipse">
            <a:avLst/>
          </a:prstGeom>
          <a:solidFill>
            <a:srgbClr val="EA222D"/>
          </a:solidFill>
          <a:ln w="158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 Обычный" charset="0"/>
              <a:ea typeface="Arial Обычный" charset="0"/>
              <a:cs typeface="Arial Обычный" charset="0"/>
            </a:endParaRPr>
          </a:p>
        </p:txBody>
      </p:sp>
      <p:sp>
        <p:nvSpPr>
          <p:cNvPr id="149" name="Прямоугольник 148"/>
          <p:cNvSpPr/>
          <p:nvPr userDrawn="1"/>
        </p:nvSpPr>
        <p:spPr>
          <a:xfrm>
            <a:off x="6713290" y="3781044"/>
            <a:ext cx="697627" cy="29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46052">
              <a:lnSpc>
                <a:spcPts val="1633"/>
              </a:lnSpc>
            </a:pPr>
            <a:r>
              <a:rPr lang="uk-UA" b="1" dirty="0">
                <a:solidFill>
                  <a:srgbClr val="ED1C2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2006</a:t>
            </a:r>
          </a:p>
        </p:txBody>
      </p:sp>
      <p:cxnSp>
        <p:nvCxnSpPr>
          <p:cNvPr id="150" name="Прямая соединительная линия 149"/>
          <p:cNvCxnSpPr/>
          <p:nvPr userDrawn="1"/>
        </p:nvCxnSpPr>
        <p:spPr>
          <a:xfrm flipH="1" flipV="1">
            <a:off x="9040808" y="3823224"/>
            <a:ext cx="1" cy="35889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/>
          <p:cNvSpPr/>
          <p:nvPr userDrawn="1"/>
        </p:nvSpPr>
        <p:spPr>
          <a:xfrm>
            <a:off x="8691995" y="4471414"/>
            <a:ext cx="697627" cy="29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46052">
              <a:lnSpc>
                <a:spcPts val="1633"/>
              </a:lnSpc>
            </a:pPr>
            <a:r>
              <a:rPr lang="uk-UA" b="1" dirty="0">
                <a:solidFill>
                  <a:srgbClr val="ED1C2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2007</a:t>
            </a:r>
          </a:p>
        </p:txBody>
      </p:sp>
      <p:sp>
        <p:nvSpPr>
          <p:cNvPr id="152" name="Прямоугольник 151"/>
          <p:cNvSpPr/>
          <p:nvPr userDrawn="1"/>
        </p:nvSpPr>
        <p:spPr>
          <a:xfrm>
            <a:off x="8391054" y="4701438"/>
            <a:ext cx="129950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6052">
              <a:lnSpc>
                <a:spcPts val="1633"/>
              </a:lnSpc>
            </a:pPr>
            <a:r>
              <a:rPr lang="ru-RU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«ОМСК</a:t>
            </a:r>
            <a:r>
              <a:rPr lang="en-US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ВОДОКАНАЛ»</a:t>
            </a:r>
          </a:p>
        </p:txBody>
      </p:sp>
      <p:sp>
        <p:nvSpPr>
          <p:cNvPr id="153" name="Овал 152"/>
          <p:cNvSpPr/>
          <p:nvPr userDrawn="1"/>
        </p:nvSpPr>
        <p:spPr>
          <a:xfrm>
            <a:off x="8904118" y="4102912"/>
            <a:ext cx="273380" cy="273380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 Обычный" charset="0"/>
              <a:ea typeface="Arial Обычный" charset="0"/>
              <a:cs typeface="Arial Обычный" charset="0"/>
            </a:endParaRPr>
          </a:p>
        </p:txBody>
      </p:sp>
      <p:sp>
        <p:nvSpPr>
          <p:cNvPr id="154" name="Овал 153"/>
          <p:cNvSpPr/>
          <p:nvPr userDrawn="1"/>
        </p:nvSpPr>
        <p:spPr>
          <a:xfrm>
            <a:off x="8966300" y="4165093"/>
            <a:ext cx="149017" cy="149017"/>
          </a:xfrm>
          <a:prstGeom prst="ellipse">
            <a:avLst/>
          </a:prstGeom>
          <a:solidFill>
            <a:srgbClr val="1074B9"/>
          </a:solidFill>
          <a:ln w="158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 Обычный" charset="0"/>
              <a:ea typeface="Arial Обычный" charset="0"/>
              <a:cs typeface="Arial Обычный" charset="0"/>
            </a:endParaRPr>
          </a:p>
        </p:txBody>
      </p:sp>
      <p:sp>
        <p:nvSpPr>
          <p:cNvPr id="155" name="Прямоугольник 154"/>
          <p:cNvSpPr/>
          <p:nvPr userDrawn="1"/>
        </p:nvSpPr>
        <p:spPr>
          <a:xfrm>
            <a:off x="10674506" y="3767656"/>
            <a:ext cx="697627" cy="29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46052">
              <a:lnSpc>
                <a:spcPts val="1633"/>
              </a:lnSpc>
            </a:pPr>
            <a:r>
              <a:rPr lang="uk-UA" b="1" dirty="0">
                <a:solidFill>
                  <a:srgbClr val="ED1C2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156" name="Прямоугольник 155"/>
          <p:cNvSpPr/>
          <p:nvPr userDrawn="1"/>
        </p:nvSpPr>
        <p:spPr>
          <a:xfrm>
            <a:off x="10373566" y="3187307"/>
            <a:ext cx="129950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6052">
              <a:lnSpc>
                <a:spcPts val="1633"/>
              </a:lnSpc>
            </a:pPr>
            <a:r>
              <a:rPr lang="ru-RU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«РВК-</a:t>
            </a:r>
            <a:r>
              <a:rPr lang="en-US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2337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ВОРОНЕЖ»</a:t>
            </a:r>
          </a:p>
        </p:txBody>
      </p:sp>
      <p:sp>
        <p:nvSpPr>
          <p:cNvPr id="157" name="Прямоугольник 156"/>
          <p:cNvSpPr/>
          <p:nvPr userDrawn="1"/>
        </p:nvSpPr>
        <p:spPr>
          <a:xfrm>
            <a:off x="1394906" y="1542886"/>
            <a:ext cx="633502" cy="307777"/>
          </a:xfrm>
          <a:prstGeom prst="rect">
            <a:avLst/>
          </a:prstGeom>
          <a:solidFill>
            <a:srgbClr val="EA22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 userDrawn="1"/>
        </p:nvSpPr>
        <p:spPr>
          <a:xfrm>
            <a:off x="10024886" y="1534942"/>
            <a:ext cx="633502" cy="307777"/>
          </a:xfrm>
          <a:prstGeom prst="rect">
            <a:avLst/>
          </a:prstGeom>
          <a:solidFill>
            <a:srgbClr val="EA22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язательный слайд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 hasCustomPrompt="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надежности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551" y="1457738"/>
            <a:ext cx="3317050" cy="210198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444" y="1455148"/>
            <a:ext cx="3325267" cy="202708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2" y="1449388"/>
            <a:ext cx="3353836" cy="2118683"/>
          </a:xfrm>
          <a:prstGeom prst="rect">
            <a:avLst/>
          </a:prstGeom>
        </p:spPr>
      </p:pic>
      <p:sp>
        <p:nvSpPr>
          <p:cNvPr id="50" name="Прямоугольник 49"/>
          <p:cNvSpPr/>
          <p:nvPr userDrawn="1"/>
        </p:nvSpPr>
        <p:spPr>
          <a:xfrm>
            <a:off x="8382520" y="3974237"/>
            <a:ext cx="3326130" cy="2155101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43970"/>
              </a:solidFill>
            </a:endParaRPr>
          </a:p>
        </p:txBody>
      </p:sp>
      <p:sp>
        <p:nvSpPr>
          <p:cNvPr id="51" name="Прямоугольник 50"/>
          <p:cNvSpPr/>
          <p:nvPr userDrawn="1"/>
        </p:nvSpPr>
        <p:spPr>
          <a:xfrm>
            <a:off x="4440726" y="3976411"/>
            <a:ext cx="3317911" cy="215292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43970"/>
              </a:solidFill>
            </a:endParaRPr>
          </a:p>
        </p:txBody>
      </p:sp>
      <p:sp>
        <p:nvSpPr>
          <p:cNvPr id="52" name="Прямоугольник 51"/>
          <p:cNvSpPr/>
          <p:nvPr userDrawn="1"/>
        </p:nvSpPr>
        <p:spPr>
          <a:xfrm>
            <a:off x="463007" y="3999775"/>
            <a:ext cx="3354706" cy="2129563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43970"/>
              </a:solidFill>
            </a:endParaRPr>
          </a:p>
        </p:txBody>
      </p:sp>
      <p:sp>
        <p:nvSpPr>
          <p:cNvPr id="53" name="Прямоугольник 52"/>
          <p:cNvSpPr/>
          <p:nvPr userDrawn="1"/>
        </p:nvSpPr>
        <p:spPr>
          <a:xfrm>
            <a:off x="8386445" y="3471100"/>
            <a:ext cx="3326130" cy="572951"/>
          </a:xfrm>
          <a:prstGeom prst="rect">
            <a:avLst/>
          </a:prstGeom>
          <a:solidFill>
            <a:srgbClr val="1074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4440726" y="3471101"/>
            <a:ext cx="3317911" cy="572951"/>
          </a:xfrm>
          <a:prstGeom prst="rect">
            <a:avLst/>
          </a:prstGeom>
          <a:solidFill>
            <a:srgbClr val="1074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 userDrawn="1"/>
        </p:nvSpPr>
        <p:spPr>
          <a:xfrm>
            <a:off x="466932" y="3446577"/>
            <a:ext cx="3354706" cy="572951"/>
          </a:xfrm>
          <a:prstGeom prst="rect">
            <a:avLst/>
          </a:prstGeom>
          <a:solidFill>
            <a:srgbClr val="1074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584608" y="3461566"/>
            <a:ext cx="2384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22300"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Росводоканал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Омск»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(2007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г.)</a:t>
            </a:r>
          </a:p>
        </p:txBody>
      </p:sp>
      <p:sp>
        <p:nvSpPr>
          <p:cNvPr id="57" name="Прямоугольник 56"/>
          <p:cNvSpPr/>
          <p:nvPr userDrawn="1"/>
        </p:nvSpPr>
        <p:spPr>
          <a:xfrm>
            <a:off x="570890" y="4102633"/>
            <a:ext cx="315761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2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Ключевые технические мероприятия:</a:t>
            </a:r>
          </a:p>
          <a:p>
            <a:pPr marL="171450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Строительство сооружений повторного использования промывных вод ЛОВС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Внедрение технологии применения продуктов мембранного электролиза поваренной соли на ЛОВС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Реконструкция магистральных коллекторов диаметром 1000, 1500, 2000, 2500 мм методом «труба в трубу»</a:t>
            </a:r>
            <a:endParaRPr lang="en-US" sz="10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Замена изношенных </a:t>
            </a:r>
            <a:r>
              <a:rPr lang="ru-RU" sz="10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декантеров</a:t>
            </a: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ЦМО ОСК города Омска</a:t>
            </a:r>
            <a:endParaRPr lang="en-US" sz="10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/>
          <p:cNvSpPr/>
          <p:nvPr userDrawn="1"/>
        </p:nvSpPr>
        <p:spPr>
          <a:xfrm>
            <a:off x="4562889" y="3483300"/>
            <a:ext cx="2860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2300"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Росводоканал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Оренбург»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(2003 г.)</a:t>
            </a:r>
          </a:p>
        </p:txBody>
      </p:sp>
      <p:sp>
        <p:nvSpPr>
          <p:cNvPr id="59" name="Прямоугольник 58"/>
          <p:cNvSpPr/>
          <p:nvPr userDrawn="1"/>
        </p:nvSpPr>
        <p:spPr>
          <a:xfrm>
            <a:off x="4470523" y="4102633"/>
            <a:ext cx="3172923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2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Ключевые технические мероприятия:</a:t>
            </a:r>
          </a:p>
          <a:p>
            <a:pPr marL="171450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Развитие Ново-</a:t>
            </a:r>
            <a:r>
              <a:rPr lang="ru-RU" sz="10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Сакмарского</a:t>
            </a: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водозабора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Реконструкция очистных сооружений канализации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Переход на новую систему обеззараживания на НФС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Автоматизация ВНС и КНС с заменой насосного оборудования и установкой ЧРП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АИИСКУЭ, организация закупки электроэнергии на ОРЭМ</a:t>
            </a:r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8386445" y="4102633"/>
            <a:ext cx="3183264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2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Ключевые технические мероприятия:</a:t>
            </a:r>
          </a:p>
          <a:p>
            <a:pPr marL="171450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самотечного канализационного коллектора Д800-900-1000 мм по ул. Полевая.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самотечного канализационного коллектора d 300 - 500 мм по ул. Московский тракт от ул. Ставропольской до ул. Магнитогорской (ориентировочная протяженность - 1500 м) в районе ул. Московский тракт (1 этап).</a:t>
            </a:r>
          </a:p>
        </p:txBody>
      </p:sp>
      <p:sp>
        <p:nvSpPr>
          <p:cNvPr id="61" name="Прямоугольник 60"/>
          <p:cNvSpPr/>
          <p:nvPr userDrawn="1"/>
        </p:nvSpPr>
        <p:spPr>
          <a:xfrm>
            <a:off x="8489696" y="3461658"/>
            <a:ext cx="3129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23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Росводоканал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Тюмень»  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622300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(2006 г.)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язательный слайд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 hasCustomPrompt="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</a:t>
            </a: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445374" y="3361121"/>
            <a:ext cx="3336441" cy="572951"/>
          </a:xfrm>
          <a:prstGeom prst="rect">
            <a:avLst/>
          </a:prstGeom>
          <a:solidFill>
            <a:srgbClr val="1074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75" y="1628775"/>
            <a:ext cx="3336441" cy="1786050"/>
          </a:xfrm>
          <a:prstGeom prst="rect">
            <a:avLst/>
          </a:prstGeom>
        </p:spPr>
      </p:pic>
      <p:sp>
        <p:nvSpPr>
          <p:cNvPr id="24" name="Блок-схема: процесс 19"/>
          <p:cNvSpPr/>
          <p:nvPr userDrawn="1"/>
        </p:nvSpPr>
        <p:spPr>
          <a:xfrm>
            <a:off x="8376533" y="1638714"/>
            <a:ext cx="3336042" cy="1878642"/>
          </a:xfrm>
          <a:prstGeom prst="flowChartProcess">
            <a:avLst/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Блок-схема: процесс 23"/>
          <p:cNvSpPr/>
          <p:nvPr userDrawn="1"/>
        </p:nvSpPr>
        <p:spPr>
          <a:xfrm>
            <a:off x="4385510" y="1636820"/>
            <a:ext cx="3370306" cy="1777987"/>
          </a:xfrm>
          <a:prstGeom prst="flowChartProcess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Прямоугольник 25"/>
          <p:cNvSpPr/>
          <p:nvPr userDrawn="1"/>
        </p:nvSpPr>
        <p:spPr>
          <a:xfrm>
            <a:off x="8435248" y="4007882"/>
            <a:ext cx="3233915" cy="2571822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4385509" y="3986217"/>
            <a:ext cx="3370306" cy="2573609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4385510" y="3416377"/>
            <a:ext cx="3370306" cy="572951"/>
          </a:xfrm>
          <a:prstGeom prst="rect">
            <a:avLst/>
          </a:prstGeom>
          <a:solidFill>
            <a:srgbClr val="1074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442913" y="3934072"/>
            <a:ext cx="3336441" cy="262575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82994" y="3407301"/>
            <a:ext cx="3230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22300"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Росводоканал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Барнаул»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(200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г.)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55710" y="3978485"/>
            <a:ext cx="3302132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2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Ключевые технические мероприятия:</a:t>
            </a:r>
          </a:p>
          <a:p>
            <a:pPr marL="171450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Реконструкция речного водозабора №2 (дозирование </a:t>
            </a:r>
            <a:r>
              <a:rPr lang="ru-RU" sz="10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флокулянта</a:t>
            </a: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реконструкция РУ-0,4 </a:t>
            </a:r>
            <a:r>
              <a:rPr lang="ru-RU" sz="10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кВ</a:t>
            </a: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Водопровод  Д=500 мм от </a:t>
            </a:r>
            <a:r>
              <a:rPr lang="ru-RU" sz="10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ул.Власихинской</a:t>
            </a: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до водопроводной сети Д=450 мм по ул.</a:t>
            </a:r>
            <a:r>
              <a:rPr lang="en-US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Взлетной.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Установка низковольтных частотно-регулируемых приводов и автоматизация КНС-14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Строительство канализационного коллектора от РНС-1 до ул. Кулагина в г. Барнауле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Модернизация вторичного отстойника №1 ОСК № 1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Модернизация первичного отстойника №1 ОСК№ 2</a:t>
            </a: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4452364" y="3433719"/>
            <a:ext cx="3104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22300"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Росводоканал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Воронеж»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(20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12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г.)</a:t>
            </a: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423319" y="4004903"/>
            <a:ext cx="3167204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2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Ключевые технические мероприятия:</a:t>
            </a:r>
          </a:p>
          <a:p>
            <a:pPr marL="171450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ПИР, СМР. Реконструкция КНС-9, КНС-6, КНС-8 с заменой оборудования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ПИР, СМР. Реконструкция канализационных линий от многоквартирных домов, расположенных по пр. Труда №73-87 с подключением к муниципальным сетям (инв. № 30012771 «Канализационные сети Коминтерновского района»)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ПИР.СМР. Строительство в/линии д-200 мм с установкой водопроводного колодца с запорной арматурой от водовода д-700мм, ул.Одинцова,4 до северной границы земельного участка отводимого под строительство</a:t>
            </a: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8444269" y="4034720"/>
            <a:ext cx="3233916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200" b="1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Ключевые технические мероприятия:</a:t>
            </a:r>
          </a:p>
          <a:p>
            <a:pPr marL="171450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Реконструкция водозабора «Первомайский» со строительством станции обезжелезивания</a:t>
            </a:r>
            <a:endParaRPr lang="en-US" sz="10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Реконструкция водозабора               «Восточный-2», строительство станции обезжелезивания</a:t>
            </a:r>
            <a:endParaRPr lang="en-US" sz="1000" dirty="0">
              <a:solidFill>
                <a:srgbClr val="24397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Строительство самотечной канализации Д-1200 мм по ул. М. Власова –  ул. Герцена, от ул. Энгельса до ул. Калинина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Техническое перевооружение </a:t>
            </a:r>
            <a:r>
              <a:rPr lang="ru-RU" sz="1000" dirty="0" err="1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хлораторных</a:t>
            </a: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(30 кг/час и 40 кг/час) в электролизные на объектах ОСК № 1 и ОСК 2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4397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Реконструкция (санация) участков ГФК № 31-32, 41-43 Д -2500 мм</a:t>
            </a: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8426668" y="3459516"/>
            <a:ext cx="3233915" cy="572951"/>
          </a:xfrm>
          <a:prstGeom prst="rect">
            <a:avLst/>
          </a:prstGeom>
          <a:solidFill>
            <a:srgbClr val="1074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8518491" y="3463536"/>
            <a:ext cx="3116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22300"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Росводоканал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Краснодар»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(20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06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г.)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 hasCustomPrompt="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 dirty="0"/>
              <a:t>КОНТАКТЫ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8" t="-1" b="40478"/>
          <a:stretch/>
        </p:blipFill>
        <p:spPr>
          <a:xfrm>
            <a:off x="1787385" y="2889250"/>
            <a:ext cx="5351206" cy="2303463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42913" y="1628775"/>
            <a:ext cx="5545137" cy="2554996"/>
          </a:xfrm>
          <a:prstGeom prst="rect">
            <a:avLst/>
          </a:prstGeom>
          <a:solidFill>
            <a:srgbClr val="243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8" t="-1" r="46910" b="40478"/>
          <a:stretch/>
        </p:blipFill>
        <p:spPr>
          <a:xfrm>
            <a:off x="7373682" y="3783814"/>
            <a:ext cx="1567435" cy="14088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8" t="-1" r="46910" b="40478"/>
          <a:stretch/>
        </p:blipFill>
        <p:spPr>
          <a:xfrm>
            <a:off x="9176208" y="4189890"/>
            <a:ext cx="1133017" cy="1002823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 userDrawn="1"/>
        </p:nvCxnSpPr>
        <p:spPr>
          <a:xfrm flipH="1">
            <a:off x="7373683" y="3592652"/>
            <a:ext cx="1567434" cy="0"/>
          </a:xfrm>
          <a:prstGeom prst="line">
            <a:avLst/>
          </a:prstGeom>
          <a:ln>
            <a:solidFill>
              <a:srgbClr val="1074B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 flipH="1">
            <a:off x="9176208" y="4079378"/>
            <a:ext cx="1133017" cy="0"/>
          </a:xfrm>
          <a:prstGeom prst="line">
            <a:avLst/>
          </a:prstGeom>
          <a:ln>
            <a:solidFill>
              <a:srgbClr val="1074B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 flipH="1">
            <a:off x="1772638" y="5307359"/>
            <a:ext cx="8536587" cy="0"/>
          </a:xfrm>
          <a:prstGeom prst="line">
            <a:avLst/>
          </a:prstGeom>
          <a:ln>
            <a:solidFill>
              <a:srgbClr val="1074B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695325" y="1838325"/>
            <a:ext cx="5049838" cy="21304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100">
                <a:solidFill>
                  <a:schemeClr val="bg2"/>
                </a:solidFill>
              </a:defRPr>
            </a:lvl4pPr>
            <a:lvl5pPr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96" r="45800" b="14064"/>
          <a:stretch/>
        </p:blipFill>
        <p:spPr>
          <a:xfrm>
            <a:off x="8750300" y="38100"/>
            <a:ext cx="3441700" cy="68199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96" r="45800" b="14064"/>
          <a:stretch/>
        </p:blipFill>
        <p:spPr>
          <a:xfrm>
            <a:off x="8743041" y="38100"/>
            <a:ext cx="3441700" cy="6819900"/>
          </a:xfrm>
          <a:prstGeom prst="rect">
            <a:avLst/>
          </a:prstGeom>
        </p:spPr>
      </p:pic>
      <p:sp>
        <p:nvSpPr>
          <p:cNvPr id="9" name="Текст 2"/>
          <p:cNvSpPr>
            <a:spLocks noGrp="1"/>
          </p:cNvSpPr>
          <p:nvPr>
            <p:ph type="body" sz="quarter" idx="10"/>
          </p:nvPr>
        </p:nvSpPr>
        <p:spPr>
          <a:xfrm>
            <a:off x="444500" y="1628775"/>
            <a:ext cx="8423275" cy="2339975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94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442913" y="1628775"/>
            <a:ext cx="11269662" cy="45005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1 колонка и комментар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442913" y="1628775"/>
            <a:ext cx="8424862" cy="45005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9048750" y="1628775"/>
            <a:ext cx="2663825" cy="450056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None/>
              <a:defRPr sz="1050">
                <a:solidFill>
                  <a:schemeClr val="tx2"/>
                </a:solidFill>
              </a:defRPr>
            </a:lvl3pPr>
            <a:lvl4pPr marL="1371600" indent="0">
              <a:buNone/>
              <a:defRPr sz="1000">
                <a:solidFill>
                  <a:schemeClr val="tx2"/>
                </a:solidFill>
              </a:defRPr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442913" y="1628775"/>
            <a:ext cx="5545137" cy="45005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167438" y="1628775"/>
            <a:ext cx="5545137" cy="45005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 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442913" y="1628775"/>
            <a:ext cx="11269662" cy="4500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442913" y="1628775"/>
            <a:ext cx="5545137" cy="4500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3"/>
          </p:nvPr>
        </p:nvSpPr>
        <p:spPr>
          <a:xfrm>
            <a:off x="6167438" y="1628775"/>
            <a:ext cx="5545137" cy="4500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2 колонки и иллюст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" y="378398"/>
            <a:ext cx="1454492" cy="4723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2329522" y="370942"/>
            <a:ext cx="0" cy="596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447612" y="1123145"/>
            <a:ext cx="11265240" cy="0"/>
          </a:xfrm>
          <a:prstGeom prst="line">
            <a:avLst/>
          </a:prstGeom>
          <a:ln w="1905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2335695" y="382010"/>
            <a:ext cx="77262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167438" y="1628775"/>
            <a:ext cx="5545137" cy="45005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>
          <a:xfrm>
            <a:off x="442913" y="1628775"/>
            <a:ext cx="5545137" cy="3563938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442913" y="5408613"/>
            <a:ext cx="5545137" cy="7207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None/>
              <a:defRPr sz="1050">
                <a:solidFill>
                  <a:schemeClr val="tx2"/>
                </a:solidFill>
              </a:defRPr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79">
          <p15:clr>
            <a:srgbClr val="FBAE40"/>
          </p15:clr>
        </p15:guide>
        <p15:guide id="3" pos="1073">
          <p15:clr>
            <a:srgbClr val="FBAE40"/>
          </p15:clr>
        </p15:guide>
        <p15:guide id="4" pos="1186">
          <p15:clr>
            <a:srgbClr val="FBAE40"/>
          </p15:clr>
        </p15:guide>
        <p15:guide id="5" pos="1958">
          <p15:clr>
            <a:srgbClr val="FBAE40"/>
          </p15:clr>
        </p15:guide>
        <p15:guide id="6" pos="2071">
          <p15:clr>
            <a:srgbClr val="FBAE40"/>
          </p15:clr>
        </p15:guide>
        <p15:guide id="7" pos="2865">
          <p15:clr>
            <a:srgbClr val="FBAE40"/>
          </p15:clr>
        </p15:guide>
        <p15:guide id="8" pos="2978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79">
          <p15:clr>
            <a:srgbClr val="FBAE40"/>
          </p15:clr>
        </p15:guide>
        <p15:guide id="12" pos="4793">
          <p15:clr>
            <a:srgbClr val="FBAE40"/>
          </p15:clr>
        </p15:guide>
        <p15:guide id="13" pos="5586">
          <p15:clr>
            <a:srgbClr val="FBAE40"/>
          </p15:clr>
        </p15:guide>
        <p15:guide id="14" pos="5700">
          <p15:clr>
            <a:srgbClr val="FBAE40"/>
          </p15:clr>
        </p15:guide>
        <p15:guide id="15" pos="6494">
          <p15:clr>
            <a:srgbClr val="FBAE40"/>
          </p15:clr>
        </p15:guide>
        <p15:guide id="16" pos="6607">
          <p15:clr>
            <a:srgbClr val="FBAE40"/>
          </p15:clr>
        </p15:guide>
        <p15:guide id="17" pos="7378">
          <p15:clr>
            <a:srgbClr val="FBAE40"/>
          </p15:clr>
        </p15:guide>
        <p15:guide id="18" orient="horz" pos="91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706">
          <p15:clr>
            <a:srgbClr val="FBAE40"/>
          </p15:clr>
        </p15:guide>
        <p15:guide id="21" orient="horz" pos="1820">
          <p15:clr>
            <a:srgbClr val="FBAE40"/>
          </p15:clr>
        </p15:guide>
        <p15:guide id="22" orient="horz" pos="2500">
          <p15:clr>
            <a:srgbClr val="FBAE40"/>
          </p15:clr>
        </p15:guide>
        <p15:guide id="23" orient="horz" pos="2614">
          <p15:clr>
            <a:srgbClr val="FBAE40"/>
          </p15:clr>
        </p15:guide>
        <p15:guide id="24" orient="horz" pos="3271">
          <p15:clr>
            <a:srgbClr val="FBAE40"/>
          </p15:clr>
        </p15:guide>
        <p15:guide id="25" orient="horz" pos="3407">
          <p15:clr>
            <a:srgbClr val="FBAE40"/>
          </p15:clr>
        </p15:guide>
        <p15:guide id="26" orient="horz" pos="3861">
          <p15:clr>
            <a:srgbClr val="FBAE40"/>
          </p15:clr>
        </p15:guide>
        <p15:guide id="27" orient="horz" pos="4065">
          <p15:clr>
            <a:srgbClr val="FBAE40"/>
          </p15:clr>
        </p15:guide>
        <p15:guide id="28" orient="horz" pos="397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1FDD2-CF90-4845-807B-B274F40BE8C5}" type="datetime1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A300D-2832-0149-8D50-2CB38C995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63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82" r:id="rId10"/>
    <p:sldLayoutId id="2147483669" r:id="rId11"/>
    <p:sldLayoutId id="2147483683" r:id="rId12"/>
    <p:sldLayoutId id="2147483670" r:id="rId13"/>
    <p:sldLayoutId id="2147483671" r:id="rId14"/>
    <p:sldLayoutId id="2147483672" r:id="rId15"/>
    <p:sldLayoutId id="2147483674" r:id="rId16"/>
    <p:sldLayoutId id="2147483677" r:id="rId17"/>
    <p:sldLayoutId id="2147483675" r:id="rId18"/>
    <p:sldLayoutId id="2147483676" r:id="rId19"/>
    <p:sldLayoutId id="2147483678" r:id="rId20"/>
    <p:sldLayoutId id="2147483679" r:id="rId21"/>
    <p:sldLayoutId id="2147483680" r:id="rId22"/>
    <p:sldLayoutId id="2147483681" r:id="rId23"/>
    <p:sldLayoutId id="2147483673" r:id="rId2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997E0D6-6062-DB4B-A913-3F144BC7FD3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ru-RU" dirty="0" smtClean="0"/>
              <a:t>Составляющие Умного Города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E93732A-B470-924E-A16F-96BED660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Цифровое </a:t>
            </a:r>
            <a:r>
              <a:rPr lang="ru-RU" dirty="0"/>
              <a:t>зонирование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960C8B-28FC-BD40-AD0D-BC7BDE917669}"/>
              </a:ext>
            </a:extLst>
          </p:cNvPr>
          <p:cNvSpPr txBox="1"/>
          <p:nvPr/>
        </p:nvSpPr>
        <p:spPr>
          <a:xfrm>
            <a:off x="7608888" y="6229350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Путин С.Ю.</a:t>
            </a:r>
          </a:p>
        </p:txBody>
      </p:sp>
    </p:spTree>
    <p:extLst>
      <p:ext uri="{BB962C8B-B14F-4D97-AF65-F5344CB8AC3E}">
        <p14:creationId xmlns:p14="http://schemas.microsoft.com/office/powerpoint/2010/main" val="37174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82F7114-CA5D-744E-9E9A-13272966D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Баланс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9BF90A2F-40B7-6547-A4C2-40463E307D9E}"/>
              </a:ext>
            </a:extLst>
          </p:cNvPr>
          <p:cNvSpPr txBox="1">
            <a:spLocks/>
          </p:cNvSpPr>
          <p:nvPr/>
        </p:nvSpPr>
        <p:spPr>
          <a:xfrm>
            <a:off x="9634114" y="7008173"/>
            <a:ext cx="3136689" cy="40256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er 49">
            <a:extLst>
              <a:ext uri="{FF2B5EF4-FFF2-40B4-BE49-F238E27FC236}">
                <a16:creationId xmlns:a16="http://schemas.microsoft.com/office/drawing/2014/main" id="{C4FF8733-BCC1-174F-9A7D-FF3135FC06CF}"/>
              </a:ext>
            </a:extLst>
          </p:cNvPr>
          <p:cNvGrpSpPr/>
          <p:nvPr/>
        </p:nvGrpSpPr>
        <p:grpSpPr>
          <a:xfrm>
            <a:off x="4424269" y="2263855"/>
            <a:ext cx="3096304" cy="2928757"/>
            <a:chOff x="2980459" y="1418153"/>
            <a:chExt cx="3096304" cy="2928757"/>
          </a:xfrm>
        </p:grpSpPr>
        <p:pic>
          <p:nvPicPr>
            <p:cNvPr id="5" name="Image 50" descr="Fotolia_90448497_L.jpg">
              <a:extLst>
                <a:ext uri="{FF2B5EF4-FFF2-40B4-BE49-F238E27FC236}">
                  <a16:creationId xmlns:a16="http://schemas.microsoft.com/office/drawing/2014/main" id="{7DFDC7D4-1B6F-AD4E-BF1E-8C5BBADAC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0459" y="1472806"/>
              <a:ext cx="3096304" cy="2874104"/>
            </a:xfrm>
            <a:prstGeom prst="rect">
              <a:avLst/>
            </a:prstGeom>
          </p:spPr>
        </p:pic>
        <p:sp>
          <p:nvSpPr>
            <p:cNvPr id="6" name="Rectangle 46">
              <a:extLst>
                <a:ext uri="{FF2B5EF4-FFF2-40B4-BE49-F238E27FC236}">
                  <a16:creationId xmlns:a16="http://schemas.microsoft.com/office/drawing/2014/main" id="{56980E7B-CED0-1148-BD84-54F5777B63A3}"/>
                </a:ext>
              </a:extLst>
            </p:cNvPr>
            <p:cNvSpPr/>
            <p:nvPr/>
          </p:nvSpPr>
          <p:spPr>
            <a:xfrm>
              <a:off x="2980459" y="1463960"/>
              <a:ext cx="3096304" cy="372927"/>
            </a:xfrm>
            <a:prstGeom prst="rect">
              <a:avLst/>
            </a:prstGeom>
            <a:solidFill>
              <a:schemeClr val="bg1">
                <a:lumMod val="75000"/>
                <a:alpha val="4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52">
              <a:extLst>
                <a:ext uri="{FF2B5EF4-FFF2-40B4-BE49-F238E27FC236}">
                  <a16:creationId xmlns:a16="http://schemas.microsoft.com/office/drawing/2014/main" id="{656865A9-824E-334B-998B-5C29A6C1C51B}"/>
                </a:ext>
              </a:extLst>
            </p:cNvPr>
            <p:cNvSpPr txBox="1"/>
            <p:nvPr/>
          </p:nvSpPr>
          <p:spPr>
            <a:xfrm>
              <a:off x="3403600" y="1418153"/>
              <a:ext cx="2328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FFFFFF"/>
                  </a:solidFill>
                </a:rPr>
                <a:t>Water Network</a:t>
              </a: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EACFAE-EE87-A449-8F8F-08EC6AE65821}"/>
              </a:ext>
            </a:extLst>
          </p:cNvPr>
          <p:cNvSpPr txBox="1">
            <a:spLocks/>
          </p:cNvSpPr>
          <p:nvPr/>
        </p:nvSpPr>
        <p:spPr>
          <a:xfrm>
            <a:off x="295900" y="2303566"/>
            <a:ext cx="3429769" cy="2006703"/>
          </a:xfrm>
          <a:prstGeom prst="rect">
            <a:avLst/>
          </a:prstGeom>
        </p:spPr>
        <p:txBody>
          <a:bodyPr/>
          <a:lstStyle>
            <a:lvl1pPr marL="373384" indent="-373384" algn="l" defTabSz="497845" rtl="0" eaLnBrk="1" latinLnBrk="0" hangingPunct="1">
              <a:spcBef>
                <a:spcPct val="20000"/>
              </a:spcBef>
              <a:buFont typeface="Arial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998" indent="-311153" algn="l" defTabSz="497845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4613" indent="-248923" algn="l" defTabSz="497845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2458" indent="-248923" algn="l" defTabSz="497845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0303" indent="-248923" algn="l" defTabSz="497845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8148" indent="-248923" algn="l" defTabSz="49784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993" indent="-248923" algn="l" defTabSz="49784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838" indent="-248923" algn="l" defTabSz="49784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1683" indent="-248923" algn="l" defTabSz="49784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ru-RU" b="1" dirty="0">
                <a:solidFill>
                  <a:srgbClr val="DA291C"/>
                </a:solidFill>
              </a:rPr>
              <a:t>Производство</a:t>
            </a:r>
          </a:p>
          <a:p>
            <a:pPr marL="0" indent="0" algn="r">
              <a:buNone/>
            </a:pPr>
            <a:r>
              <a:rPr lang="en-US" sz="3600" dirty="0"/>
              <a:t>7</a:t>
            </a:r>
            <a:r>
              <a:rPr lang="ru-RU" sz="3600" dirty="0"/>
              <a:t> </a:t>
            </a:r>
            <a:r>
              <a:rPr lang="ru-RU" sz="3600" dirty="0" err="1"/>
              <a:t>млн.м</a:t>
            </a:r>
            <a:r>
              <a:rPr lang="en-US" sz="3600" baseline="30000" dirty="0"/>
              <a:t>3</a:t>
            </a:r>
            <a:r>
              <a:rPr lang="en-US" sz="3600" dirty="0"/>
              <a:t> </a:t>
            </a:r>
            <a:r>
              <a:rPr lang="ru-RU" sz="3600" dirty="0"/>
              <a:t>произведено</a:t>
            </a:r>
            <a:endParaRPr lang="en-US" sz="3600" dirty="0"/>
          </a:p>
          <a:p>
            <a:pPr marL="0" indent="0" algn="r">
              <a:buFont typeface="Arial"/>
              <a:buNone/>
            </a:pPr>
            <a:endParaRPr lang="en-US" b="1" dirty="0">
              <a:solidFill>
                <a:srgbClr val="DA291C"/>
              </a:solidFill>
            </a:endParaRPr>
          </a:p>
          <a:p>
            <a:pPr marL="0" indent="0" algn="r">
              <a:buFont typeface="Arial"/>
              <a:buNone/>
            </a:pPr>
            <a:endParaRPr lang="en-US" sz="1800" dirty="0"/>
          </a:p>
          <a:p>
            <a:pPr marL="0" indent="0" algn="r">
              <a:buFont typeface="Arial"/>
              <a:buNone/>
            </a:pPr>
            <a:endParaRPr lang="en-US" sz="1800" dirty="0"/>
          </a:p>
          <a:p>
            <a:pPr marL="0" indent="0" algn="r">
              <a:buFont typeface="Arial"/>
              <a:buNone/>
            </a:pPr>
            <a:endParaRPr lang="en-US" sz="1800" dirty="0"/>
          </a:p>
        </p:txBody>
      </p:sp>
      <p:grpSp>
        <p:nvGrpSpPr>
          <p:cNvPr id="9" name="Grouper 11">
            <a:extLst>
              <a:ext uri="{FF2B5EF4-FFF2-40B4-BE49-F238E27FC236}">
                <a16:creationId xmlns:a16="http://schemas.microsoft.com/office/drawing/2014/main" id="{8D8F7ABE-F795-F04D-A624-9C6B82EA93A2}"/>
              </a:ext>
            </a:extLst>
          </p:cNvPr>
          <p:cNvGrpSpPr/>
          <p:nvPr/>
        </p:nvGrpSpPr>
        <p:grpSpPr>
          <a:xfrm>
            <a:off x="4011813" y="1971675"/>
            <a:ext cx="3917290" cy="3725381"/>
            <a:chOff x="3997093" y="1457359"/>
            <a:chExt cx="3104104" cy="2952033"/>
          </a:xfrm>
        </p:grpSpPr>
        <p:pic>
          <p:nvPicPr>
            <p:cNvPr id="10" name="Image 30" descr="ville sans point interrogation.png">
              <a:extLst>
                <a:ext uri="{FF2B5EF4-FFF2-40B4-BE49-F238E27FC236}">
                  <a16:creationId xmlns:a16="http://schemas.microsoft.com/office/drawing/2014/main" id="{8F612EB6-2CF6-104E-8C49-50C1CAE31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7093" y="1526433"/>
              <a:ext cx="3104104" cy="2882959"/>
            </a:xfrm>
            <a:prstGeom prst="rect">
              <a:avLst/>
            </a:prstGeom>
          </p:spPr>
        </p:pic>
        <p:sp>
          <p:nvSpPr>
            <p:cNvPr id="11" name="Rectangle 55">
              <a:extLst>
                <a:ext uri="{FF2B5EF4-FFF2-40B4-BE49-F238E27FC236}">
                  <a16:creationId xmlns:a16="http://schemas.microsoft.com/office/drawing/2014/main" id="{40D7456F-5BFD-C341-91DC-8F9E360EA4DC}"/>
                </a:ext>
              </a:extLst>
            </p:cNvPr>
            <p:cNvSpPr/>
            <p:nvPr/>
          </p:nvSpPr>
          <p:spPr>
            <a:xfrm>
              <a:off x="3997093" y="1526821"/>
              <a:ext cx="3096304" cy="372927"/>
            </a:xfrm>
            <a:prstGeom prst="rect">
              <a:avLst/>
            </a:prstGeom>
            <a:solidFill>
              <a:schemeClr val="bg1">
                <a:lumMod val="75000"/>
                <a:alpha val="4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54">
              <a:extLst>
                <a:ext uri="{FF2B5EF4-FFF2-40B4-BE49-F238E27FC236}">
                  <a16:creationId xmlns:a16="http://schemas.microsoft.com/office/drawing/2014/main" id="{1CFA0955-9519-3A41-BC79-8ADF30CF678D}"/>
                </a:ext>
              </a:extLst>
            </p:cNvPr>
            <p:cNvSpPr txBox="1"/>
            <p:nvPr/>
          </p:nvSpPr>
          <p:spPr>
            <a:xfrm>
              <a:off x="3997186" y="1457359"/>
              <a:ext cx="3088525" cy="4146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FFFFFF"/>
                  </a:solidFill>
                </a:rPr>
                <a:t>Водопроводные</a:t>
              </a:r>
              <a:r>
                <a:rPr lang="ru-RU" sz="2200" b="1" dirty="0">
                  <a:solidFill>
                    <a:srgbClr val="FFFFFF"/>
                  </a:solidFill>
                </a:rPr>
                <a:t> сети</a:t>
              </a:r>
              <a:endParaRPr lang="fr-FR" sz="22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57">
            <a:extLst>
              <a:ext uri="{FF2B5EF4-FFF2-40B4-BE49-F238E27FC236}">
                <a16:creationId xmlns:a16="http://schemas.microsoft.com/office/drawing/2014/main" id="{FE31E1BD-CA93-2F47-804F-53160B6F0225}"/>
              </a:ext>
            </a:extLst>
          </p:cNvPr>
          <p:cNvGrpSpPr/>
          <p:nvPr/>
        </p:nvGrpSpPr>
        <p:grpSpPr>
          <a:xfrm>
            <a:off x="4113172" y="2959872"/>
            <a:ext cx="3413718" cy="2709408"/>
            <a:chOff x="2727960" y="2057399"/>
            <a:chExt cx="3436620" cy="2451599"/>
          </a:xfrm>
        </p:grpSpPr>
        <p:cxnSp>
          <p:nvCxnSpPr>
            <p:cNvPr id="14" name="Straight Connector 58">
              <a:extLst>
                <a:ext uri="{FF2B5EF4-FFF2-40B4-BE49-F238E27FC236}">
                  <a16:creationId xmlns:a16="http://schemas.microsoft.com/office/drawing/2014/main" id="{4CBA7E4C-5BAE-5D46-88FB-CC0B41E4EBE9}"/>
                </a:ext>
              </a:extLst>
            </p:cNvPr>
            <p:cNvCxnSpPr/>
            <p:nvPr/>
          </p:nvCxnSpPr>
          <p:spPr>
            <a:xfrm>
              <a:off x="2727960" y="2286000"/>
              <a:ext cx="3436620" cy="0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59">
              <a:extLst>
                <a:ext uri="{FF2B5EF4-FFF2-40B4-BE49-F238E27FC236}">
                  <a16:creationId xmlns:a16="http://schemas.microsoft.com/office/drawing/2014/main" id="{66B2A29E-091A-8340-A32C-840C378AE913}"/>
                </a:ext>
              </a:extLst>
            </p:cNvPr>
            <p:cNvCxnSpPr/>
            <p:nvPr/>
          </p:nvCxnSpPr>
          <p:spPr>
            <a:xfrm>
              <a:off x="2727960" y="2590800"/>
              <a:ext cx="3436620" cy="0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60">
              <a:extLst>
                <a:ext uri="{FF2B5EF4-FFF2-40B4-BE49-F238E27FC236}">
                  <a16:creationId xmlns:a16="http://schemas.microsoft.com/office/drawing/2014/main" id="{5023BA04-9CFB-414C-A581-55CBC6BBEF0B}"/>
                </a:ext>
              </a:extLst>
            </p:cNvPr>
            <p:cNvCxnSpPr/>
            <p:nvPr/>
          </p:nvCxnSpPr>
          <p:spPr>
            <a:xfrm>
              <a:off x="2727960" y="2907871"/>
              <a:ext cx="3436620" cy="0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61">
              <a:extLst>
                <a:ext uri="{FF2B5EF4-FFF2-40B4-BE49-F238E27FC236}">
                  <a16:creationId xmlns:a16="http://schemas.microsoft.com/office/drawing/2014/main" id="{9C944DF7-4334-B541-B594-A221D32DFC97}"/>
                </a:ext>
              </a:extLst>
            </p:cNvPr>
            <p:cNvCxnSpPr/>
            <p:nvPr/>
          </p:nvCxnSpPr>
          <p:spPr>
            <a:xfrm>
              <a:off x="2727960" y="3261360"/>
              <a:ext cx="3436620" cy="0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62">
              <a:extLst>
                <a:ext uri="{FF2B5EF4-FFF2-40B4-BE49-F238E27FC236}">
                  <a16:creationId xmlns:a16="http://schemas.microsoft.com/office/drawing/2014/main" id="{CA7717B7-53A7-3248-AF7F-A0DBDB9558B5}"/>
                </a:ext>
              </a:extLst>
            </p:cNvPr>
            <p:cNvCxnSpPr/>
            <p:nvPr/>
          </p:nvCxnSpPr>
          <p:spPr>
            <a:xfrm>
              <a:off x="2727960" y="3604260"/>
              <a:ext cx="3436620" cy="0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63">
              <a:extLst>
                <a:ext uri="{FF2B5EF4-FFF2-40B4-BE49-F238E27FC236}">
                  <a16:creationId xmlns:a16="http://schemas.microsoft.com/office/drawing/2014/main" id="{007A0E80-1E2B-6243-9AC5-2768D97FD318}"/>
                </a:ext>
              </a:extLst>
            </p:cNvPr>
            <p:cNvCxnSpPr/>
            <p:nvPr/>
          </p:nvCxnSpPr>
          <p:spPr>
            <a:xfrm>
              <a:off x="2727960" y="3931920"/>
              <a:ext cx="3436620" cy="0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64">
              <a:extLst>
                <a:ext uri="{FF2B5EF4-FFF2-40B4-BE49-F238E27FC236}">
                  <a16:creationId xmlns:a16="http://schemas.microsoft.com/office/drawing/2014/main" id="{B42708E2-87F6-B242-BFB4-2899A57447AB}"/>
                </a:ext>
              </a:extLst>
            </p:cNvPr>
            <p:cNvCxnSpPr/>
            <p:nvPr/>
          </p:nvCxnSpPr>
          <p:spPr>
            <a:xfrm>
              <a:off x="2727960" y="4229100"/>
              <a:ext cx="3436620" cy="0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65">
              <a:extLst>
                <a:ext uri="{FF2B5EF4-FFF2-40B4-BE49-F238E27FC236}">
                  <a16:creationId xmlns:a16="http://schemas.microsoft.com/office/drawing/2014/main" id="{9683FF0C-69FA-484B-8861-3FC85FEF2AAC}"/>
                </a:ext>
              </a:extLst>
            </p:cNvPr>
            <p:cNvCxnSpPr/>
            <p:nvPr/>
          </p:nvCxnSpPr>
          <p:spPr>
            <a:xfrm flipV="1">
              <a:off x="2880360" y="2057400"/>
              <a:ext cx="0" cy="2443979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66">
              <a:extLst>
                <a:ext uri="{FF2B5EF4-FFF2-40B4-BE49-F238E27FC236}">
                  <a16:creationId xmlns:a16="http://schemas.microsoft.com/office/drawing/2014/main" id="{7AC0241D-2AE8-6A4B-B748-FEE22CEB17D4}"/>
                </a:ext>
              </a:extLst>
            </p:cNvPr>
            <p:cNvCxnSpPr/>
            <p:nvPr/>
          </p:nvCxnSpPr>
          <p:spPr>
            <a:xfrm flipV="1">
              <a:off x="3192780" y="2057400"/>
              <a:ext cx="0" cy="2443979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67">
              <a:extLst>
                <a:ext uri="{FF2B5EF4-FFF2-40B4-BE49-F238E27FC236}">
                  <a16:creationId xmlns:a16="http://schemas.microsoft.com/office/drawing/2014/main" id="{174BB463-A01C-D34C-A20E-1F11F6B52D10}"/>
                </a:ext>
              </a:extLst>
            </p:cNvPr>
            <p:cNvCxnSpPr/>
            <p:nvPr/>
          </p:nvCxnSpPr>
          <p:spPr>
            <a:xfrm flipV="1">
              <a:off x="3512820" y="2065019"/>
              <a:ext cx="0" cy="2443979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68">
              <a:extLst>
                <a:ext uri="{FF2B5EF4-FFF2-40B4-BE49-F238E27FC236}">
                  <a16:creationId xmlns:a16="http://schemas.microsoft.com/office/drawing/2014/main" id="{1B160FC9-72C1-C341-A63F-1C69B22674A0}"/>
                </a:ext>
              </a:extLst>
            </p:cNvPr>
            <p:cNvCxnSpPr/>
            <p:nvPr/>
          </p:nvCxnSpPr>
          <p:spPr>
            <a:xfrm flipV="1">
              <a:off x="3848100" y="2065019"/>
              <a:ext cx="0" cy="2443979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69">
              <a:extLst>
                <a:ext uri="{FF2B5EF4-FFF2-40B4-BE49-F238E27FC236}">
                  <a16:creationId xmlns:a16="http://schemas.microsoft.com/office/drawing/2014/main" id="{7495CDCC-4230-7642-BC59-7BA7F3E85690}"/>
                </a:ext>
              </a:extLst>
            </p:cNvPr>
            <p:cNvCxnSpPr/>
            <p:nvPr/>
          </p:nvCxnSpPr>
          <p:spPr>
            <a:xfrm flipV="1">
              <a:off x="4183380" y="2065019"/>
              <a:ext cx="0" cy="2443979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70">
              <a:extLst>
                <a:ext uri="{FF2B5EF4-FFF2-40B4-BE49-F238E27FC236}">
                  <a16:creationId xmlns:a16="http://schemas.microsoft.com/office/drawing/2014/main" id="{45C4A732-C6C3-8547-AFD9-AC505027533A}"/>
                </a:ext>
              </a:extLst>
            </p:cNvPr>
            <p:cNvCxnSpPr/>
            <p:nvPr/>
          </p:nvCxnSpPr>
          <p:spPr>
            <a:xfrm flipV="1">
              <a:off x="4512825" y="2057399"/>
              <a:ext cx="0" cy="2443979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71">
              <a:extLst>
                <a:ext uri="{FF2B5EF4-FFF2-40B4-BE49-F238E27FC236}">
                  <a16:creationId xmlns:a16="http://schemas.microsoft.com/office/drawing/2014/main" id="{CDAFB8F1-75C0-3542-8A8B-4AF09E02B1F2}"/>
                </a:ext>
              </a:extLst>
            </p:cNvPr>
            <p:cNvCxnSpPr/>
            <p:nvPr/>
          </p:nvCxnSpPr>
          <p:spPr>
            <a:xfrm flipV="1">
              <a:off x="4855725" y="2065019"/>
              <a:ext cx="0" cy="2443979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72">
              <a:extLst>
                <a:ext uri="{FF2B5EF4-FFF2-40B4-BE49-F238E27FC236}">
                  <a16:creationId xmlns:a16="http://schemas.microsoft.com/office/drawing/2014/main" id="{DB77E1F1-0CC1-5248-A1B3-21C04CD3F519}"/>
                </a:ext>
              </a:extLst>
            </p:cNvPr>
            <p:cNvCxnSpPr/>
            <p:nvPr/>
          </p:nvCxnSpPr>
          <p:spPr>
            <a:xfrm flipV="1">
              <a:off x="5206245" y="2065019"/>
              <a:ext cx="0" cy="2443979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B9F76D44-661D-2540-8A9B-EA1657B0B7FE}"/>
                </a:ext>
              </a:extLst>
            </p:cNvPr>
            <p:cNvCxnSpPr/>
            <p:nvPr/>
          </p:nvCxnSpPr>
          <p:spPr>
            <a:xfrm flipV="1">
              <a:off x="5549145" y="2065019"/>
              <a:ext cx="0" cy="2443979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74">
              <a:extLst>
                <a:ext uri="{FF2B5EF4-FFF2-40B4-BE49-F238E27FC236}">
                  <a16:creationId xmlns:a16="http://schemas.microsoft.com/office/drawing/2014/main" id="{E43D9067-892D-9E41-B30C-39E3993C050E}"/>
                </a:ext>
              </a:extLst>
            </p:cNvPr>
            <p:cNvCxnSpPr/>
            <p:nvPr/>
          </p:nvCxnSpPr>
          <p:spPr>
            <a:xfrm flipV="1">
              <a:off x="5892045" y="2065019"/>
              <a:ext cx="0" cy="2443979"/>
            </a:xfrm>
            <a:prstGeom prst="line">
              <a:avLst/>
            </a:prstGeom>
            <a:ln w="12700" cap="flat" cmpd="sng">
              <a:solidFill>
                <a:srgbClr val="B40500"/>
              </a:solidFill>
              <a:prstDash val="lg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379E280-0DC7-B849-A4AF-F3F709E28903}"/>
              </a:ext>
            </a:extLst>
          </p:cNvPr>
          <p:cNvSpPr txBox="1"/>
          <p:nvPr/>
        </p:nvSpPr>
        <p:spPr>
          <a:xfrm>
            <a:off x="4011931" y="4938237"/>
            <a:ext cx="3920490" cy="769317"/>
          </a:xfrm>
          <a:prstGeom prst="rect">
            <a:avLst/>
          </a:prstGeom>
          <a:solidFill>
            <a:schemeClr val="accent1"/>
          </a:solidFill>
          <a:ln w="127000">
            <a:noFill/>
            <a:round/>
            <a:headEnd/>
            <a:tailEnd/>
          </a:ln>
        </p:spPr>
        <p:txBody>
          <a:bodyPr wrap="none" lIns="91431" tIns="45716" rIns="91431" bIns="45716" anchor="ctr">
            <a:prstTxWarp prst="textNoShape">
              <a:avLst/>
            </a:prstTxWarp>
          </a:bodyPr>
          <a:lstStyle>
            <a:defPPr>
              <a:defRPr lang="en-US"/>
            </a:defPPr>
            <a:lvl1pPr algn="ctr" rtl="1" eaLnBrk="0" hangingPunct="0">
              <a:defRPr sz="2000">
                <a:latin typeface="Calibri" charset="0"/>
              </a:defRPr>
            </a:lvl1pPr>
          </a:lstStyle>
          <a:p>
            <a:r>
              <a:rPr lang="ru-RU" dirty="0">
                <a:solidFill>
                  <a:srgbClr val="FFFFFF"/>
                </a:solidFill>
              </a:rPr>
              <a:t>Зона  это маленькие сети</a:t>
            </a:r>
          </a:p>
          <a:p>
            <a:r>
              <a:rPr lang="ru-RU" dirty="0">
                <a:solidFill>
                  <a:srgbClr val="FFFFFF"/>
                </a:solidFill>
              </a:rPr>
              <a:t>Сети водоканала это сумма зон</a:t>
            </a:r>
          </a:p>
        </p:txBody>
      </p:sp>
      <p:sp>
        <p:nvSpPr>
          <p:cNvPr id="32" name="Right Arrow 7">
            <a:extLst>
              <a:ext uri="{FF2B5EF4-FFF2-40B4-BE49-F238E27FC236}">
                <a16:creationId xmlns:a16="http://schemas.microsoft.com/office/drawing/2014/main" id="{DC84630C-0DE3-BA4A-9902-1B8C208DE12D}"/>
              </a:ext>
            </a:extLst>
          </p:cNvPr>
          <p:cNvSpPr/>
          <p:nvPr/>
        </p:nvSpPr>
        <p:spPr>
          <a:xfrm>
            <a:off x="4042311" y="1640205"/>
            <a:ext cx="3938328" cy="201478"/>
          </a:xfrm>
          <a:prstGeom prst="rightArrow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bg2"/>
              </a:gs>
            </a:gsLst>
            <a:lin ang="21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7">
            <a:extLst>
              <a:ext uri="{FF2B5EF4-FFF2-40B4-BE49-F238E27FC236}">
                <a16:creationId xmlns:a16="http://schemas.microsoft.com/office/drawing/2014/main" id="{77D65947-51E7-D541-9BB8-3EF75118FD1A}"/>
              </a:ext>
            </a:extLst>
          </p:cNvPr>
          <p:cNvSpPr/>
          <p:nvPr/>
        </p:nvSpPr>
        <p:spPr>
          <a:xfrm rot="10800000">
            <a:off x="4085675" y="5927860"/>
            <a:ext cx="3938328" cy="201478"/>
          </a:xfrm>
          <a:prstGeom prst="rightArrow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bg2"/>
              </a:gs>
            </a:gsLst>
            <a:lin ang="21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966FE90-0CBA-3243-AFE0-B8F7C6515762}"/>
              </a:ext>
            </a:extLst>
          </p:cNvPr>
          <p:cNvSpPr txBox="1">
            <a:spLocks/>
          </p:cNvSpPr>
          <p:nvPr/>
        </p:nvSpPr>
        <p:spPr>
          <a:xfrm>
            <a:off x="8957419" y="2365159"/>
            <a:ext cx="4000391" cy="25145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D02124"/>
              </a:buClr>
              <a:buFont typeface="Lucida Grande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D02124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D02124"/>
              </a:buClr>
              <a:buSzPct val="80000"/>
              <a:buFont typeface="Lucida Grande"/>
              <a:buChar char="-"/>
              <a:defRPr sz="2000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D02124"/>
              </a:buClr>
              <a:buSzPct val="60000"/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D02124"/>
              </a:buClr>
              <a:buSzPct val="80000"/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ru-RU" sz="3500" b="1" dirty="0" err="1">
                <a:solidFill>
                  <a:srgbClr val="DA291C"/>
                </a:solidFill>
                <a:latin typeface="+mn-lt"/>
                <a:cs typeface="+mn-cs"/>
              </a:rPr>
              <a:t>Биллинг</a:t>
            </a:r>
            <a:endParaRPr lang="en-US" sz="1800" dirty="0">
              <a:solidFill>
                <a:srgbClr val="1E1E23"/>
              </a:solidFill>
            </a:endParaRPr>
          </a:p>
          <a:p>
            <a:pPr marL="0" indent="0">
              <a:buNone/>
            </a:pPr>
            <a:r>
              <a:rPr lang="en-US" sz="3600" dirty="0">
                <a:latin typeface="+mn-lt"/>
                <a:cs typeface="+mn-cs"/>
              </a:rPr>
              <a:t>4.5</a:t>
            </a:r>
            <a:r>
              <a:rPr lang="ru-RU" sz="3600" dirty="0">
                <a:latin typeface="+mn-lt"/>
                <a:cs typeface="+mn-cs"/>
              </a:rPr>
              <a:t> млн.</a:t>
            </a:r>
            <a:r>
              <a:rPr lang="ru-RU" sz="3600" dirty="0"/>
              <a:t> м</a:t>
            </a:r>
            <a:r>
              <a:rPr lang="en-US" sz="3600" baseline="30000" dirty="0"/>
              <a:t>3</a:t>
            </a:r>
            <a:r>
              <a:rPr lang="en-US" sz="3600" dirty="0">
                <a:latin typeface="+mn-lt"/>
                <a:cs typeface="+mn-cs"/>
              </a:rPr>
              <a:t> </a:t>
            </a:r>
            <a:r>
              <a:rPr lang="ru-RU" sz="3600" dirty="0">
                <a:latin typeface="+mn-lt"/>
                <a:cs typeface="+mn-cs"/>
              </a:rPr>
              <a:t>продано</a:t>
            </a:r>
            <a:endParaRPr lang="en-US" sz="3600" dirty="0">
              <a:latin typeface="+mn-lt"/>
              <a:cs typeface="+mn-cs"/>
            </a:endParaRPr>
          </a:p>
          <a:p>
            <a:pPr marL="0" indent="0">
              <a:buFont typeface="Lucida Grande"/>
              <a:buNone/>
            </a:pPr>
            <a:endParaRPr lang="en-US" sz="1800" dirty="0">
              <a:solidFill>
                <a:srgbClr val="1E1E23"/>
              </a:solidFill>
            </a:endParaRPr>
          </a:p>
          <a:p>
            <a:pPr marL="0" indent="0">
              <a:buFont typeface="Lucida Grande"/>
              <a:buNone/>
            </a:pPr>
            <a:endParaRPr lang="en-US" sz="1800" dirty="0">
              <a:solidFill>
                <a:srgbClr val="1E1E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2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C86709D-5D77-6240-B69A-BC0A237E01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Основная логика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A3504F-3710-2046-9CF1-45099A636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315" y="5519914"/>
            <a:ext cx="1562100" cy="571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EB8F3C-8F66-7543-8C5D-1A634F45A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220" y="1640363"/>
            <a:ext cx="58483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8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82F7114-CA5D-744E-9E9A-13272966D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Баланс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9BF90A2F-40B7-6547-A4C2-40463E307D9E}"/>
              </a:ext>
            </a:extLst>
          </p:cNvPr>
          <p:cNvSpPr txBox="1">
            <a:spLocks/>
          </p:cNvSpPr>
          <p:nvPr/>
        </p:nvSpPr>
        <p:spPr>
          <a:xfrm>
            <a:off x="9634114" y="7008173"/>
            <a:ext cx="3136689" cy="40256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921ADD7-5D56-9C46-9A23-BC58930F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50" y="2253903"/>
            <a:ext cx="3948411" cy="322417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9E8978B-AC63-B94E-8F68-C8F14990C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31" y="1449388"/>
            <a:ext cx="6980888" cy="497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9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82F7114-CA5D-744E-9E9A-13272966D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Составляющие зонирования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DB683C-756C-F04B-AE6C-FC05694C9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69" y="1200006"/>
            <a:ext cx="10130064" cy="54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1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82F7114-CA5D-744E-9E9A-13272966D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Примеры: поиск, обнаружение и ликвидация потерь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210C5BD4-1DBC-3E4A-9928-461A0547AE80}"/>
              </a:ext>
            </a:extLst>
          </p:cNvPr>
          <p:cNvSpPr txBox="1">
            <a:spLocks/>
          </p:cNvSpPr>
          <p:nvPr/>
        </p:nvSpPr>
        <p:spPr>
          <a:xfrm>
            <a:off x="476984" y="5089237"/>
            <a:ext cx="13625107" cy="280212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Установка приборов учета (Взлет  УРСВ) у потребителей подключенных к одной ПНС (зонирование)</a:t>
            </a:r>
          </a:p>
          <a:p>
            <a:r>
              <a:rPr lang="ru-RU" sz="1400" dirty="0"/>
              <a:t>Подключение к </a:t>
            </a:r>
            <a:r>
              <a:rPr lang="ru-RU" sz="1400" dirty="0" smtClean="0"/>
              <a:t>облачной платформе </a:t>
            </a:r>
            <a:r>
              <a:rPr lang="ru-RU" sz="1400" dirty="0"/>
              <a:t>ИИС </a:t>
            </a:r>
            <a:r>
              <a:rPr lang="ru-RU" sz="1400" dirty="0" smtClean="0"/>
              <a:t>«</a:t>
            </a:r>
            <a:r>
              <a:rPr lang="ru-RU" sz="1400" dirty="0" err="1" smtClean="0"/>
              <a:t>Элдис</a:t>
            </a:r>
            <a:r>
              <a:rPr lang="ru-RU" sz="1400" dirty="0" smtClean="0"/>
              <a:t>»</a:t>
            </a:r>
            <a:r>
              <a:rPr lang="en-US" sz="1400" dirty="0" smtClean="0"/>
              <a:t>,  </a:t>
            </a:r>
            <a:r>
              <a:rPr lang="ru-RU" sz="1400" dirty="0" smtClean="0"/>
              <a:t>Сбор </a:t>
            </a:r>
            <a:r>
              <a:rPr lang="ru-RU" sz="1400" dirty="0"/>
              <a:t>и анализ данных по </a:t>
            </a:r>
            <a:r>
              <a:rPr lang="ru-RU" sz="1400" dirty="0" smtClean="0"/>
              <a:t>ХВС</a:t>
            </a:r>
            <a:r>
              <a:rPr lang="en-US" sz="1400" dirty="0" smtClean="0"/>
              <a:t>, </a:t>
            </a:r>
            <a:r>
              <a:rPr lang="ru-RU" sz="1400" dirty="0" smtClean="0"/>
              <a:t>Выявление </a:t>
            </a:r>
            <a:r>
              <a:rPr lang="ru-RU" sz="1400" dirty="0"/>
              <a:t>утечек и бездоговорного </a:t>
            </a:r>
            <a:r>
              <a:rPr lang="ru-RU" sz="1400" dirty="0" smtClean="0"/>
              <a:t>потребления</a:t>
            </a:r>
            <a:endParaRPr lang="ru-RU" sz="14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76984" y="1356645"/>
            <a:ext cx="10628430" cy="685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C00000"/>
                </a:solidFill>
              </a:rPr>
              <a:t>C</a:t>
            </a:r>
            <a:r>
              <a:rPr lang="ru-RU" sz="1800" dirty="0" err="1" smtClean="0">
                <a:solidFill>
                  <a:srgbClr val="C00000"/>
                </a:solidFill>
              </a:rPr>
              <a:t>окращение</a:t>
            </a:r>
            <a:r>
              <a:rPr lang="ru-RU" sz="1800" dirty="0" smtClean="0">
                <a:solidFill>
                  <a:srgbClr val="C00000"/>
                </a:solidFill>
              </a:rPr>
              <a:t> потерь в пилотной зоне водоснабжения г. Воронеж.   с 34,2% до 5,6%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AF6AD7C-4E8E-CE43-90DA-0DD45FB3E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30" y="1837330"/>
            <a:ext cx="8793225" cy="43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82F7114-CA5D-744E-9E9A-13272966D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Примеры: поиск, обнаружение и ликвидация потерь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51E41B-3CE0-0442-B1B5-4A1326F20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" r="1" b="1"/>
          <a:stretch/>
        </p:blipFill>
        <p:spPr>
          <a:xfrm>
            <a:off x="1394691" y="1758371"/>
            <a:ext cx="8737600" cy="4914901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794328" y="-174403"/>
            <a:ext cx="8234934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4472C4"/>
                </a:solidFill>
              </a:rPr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1800" dirty="0" smtClean="0">
                <a:solidFill>
                  <a:srgbClr val="C00000"/>
                </a:solidFill>
              </a:rPr>
              <a:t>Оперативное выявление утечек внутридомовых сетей в г. Тюмени</a:t>
            </a:r>
            <a:endParaRPr lang="en-US" sz="1800" dirty="0">
              <a:solidFill>
                <a:srgbClr val="C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8525164" y="3260436"/>
            <a:ext cx="249382" cy="923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92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82F7114-CA5D-744E-9E9A-13272966D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/>
          <a:lstStyle/>
          <a:p>
            <a:r>
              <a:rPr lang="ru-RU" dirty="0"/>
              <a:t>Примеры: поиск, обнаружение и ликвидация потерь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77B10C9-8019-B144-9CB2-83F57CFDE8BC}"/>
              </a:ext>
            </a:extLst>
          </p:cNvPr>
          <p:cNvGrpSpPr/>
          <p:nvPr/>
        </p:nvGrpSpPr>
        <p:grpSpPr>
          <a:xfrm>
            <a:off x="1563928" y="1261163"/>
            <a:ext cx="9001504" cy="5462396"/>
            <a:chOff x="598703" y="1267878"/>
            <a:chExt cx="10763027" cy="6531344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3449F2B6-7A6E-5945-A7A2-CB19D079941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56155" y="6706571"/>
              <a:ext cx="9723022" cy="846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400" b="1">
                  <a:solidFill>
                    <a:schemeClr val="tx2"/>
                  </a:solidFill>
                </a:defRPr>
              </a:lvl1pPr>
            </a:lstStyle>
            <a:p>
              <a:pPr algn="ctr"/>
              <a:r>
                <a:rPr lang="ru-RU" altLang="ru-RU" sz="2000" b="0" dirty="0"/>
                <a:t>За счет контроля за расходом в водовод удалось снизить подачу </a:t>
              </a:r>
              <a:br>
                <a:rPr lang="ru-RU" altLang="ru-RU" sz="2000" b="0" dirty="0"/>
              </a:br>
              <a:r>
                <a:rPr lang="ru-RU" altLang="ru-RU" sz="2000" dirty="0"/>
                <a:t>с 250 м3/час до 110 м3/час</a:t>
              </a:r>
              <a:endParaRPr lang="ru-RU" altLang="ru-RU" sz="2000" b="0" dirty="0"/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B35183E8-962F-FD40-8BC4-5308F6AB391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8703" y="6471640"/>
              <a:ext cx="444884" cy="1327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400" b="1">
                  <a:solidFill>
                    <a:schemeClr val="tx2"/>
                  </a:solidFill>
                </a:defRPr>
              </a:lvl1pPr>
            </a:lstStyle>
            <a:p>
              <a:r>
                <a:rPr lang="ru-RU" altLang="ru-RU" sz="6615" dirty="0">
                  <a:solidFill>
                    <a:schemeClr val="accent2"/>
                  </a:solidFill>
                </a:rPr>
                <a:t>!</a:t>
              </a: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28B3D42A-8F4A-624E-A159-8775F75EB7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16846" y="6471640"/>
              <a:ext cx="444884" cy="1327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400" b="1">
                  <a:solidFill>
                    <a:schemeClr val="tx2"/>
                  </a:solidFill>
                </a:defRPr>
              </a:lvl1pPr>
            </a:lstStyle>
            <a:p>
              <a:r>
                <a:rPr lang="ru-RU" altLang="ru-RU" sz="6615" dirty="0">
                  <a:solidFill>
                    <a:schemeClr val="accent2"/>
                  </a:solidFill>
                </a:rPr>
                <a:t>!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3CD56474-E76C-2A4F-BE63-339455830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69" y="1396534"/>
              <a:ext cx="9944793" cy="2463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81D5BC0E-DC00-C146-A4E1-6903FBCD2245}"/>
                </a:ext>
              </a:extLst>
            </p:cNvPr>
            <p:cNvCxnSpPr/>
            <p:nvPr/>
          </p:nvCxnSpPr>
          <p:spPr>
            <a:xfrm>
              <a:off x="1797941" y="2034689"/>
              <a:ext cx="1204114" cy="0"/>
            </a:xfrm>
            <a:prstGeom prst="lin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F2C75625-39AB-724A-BFE6-C1B3146F7E53}"/>
                </a:ext>
              </a:extLst>
            </p:cNvPr>
            <p:cNvCxnSpPr/>
            <p:nvPr/>
          </p:nvCxnSpPr>
          <p:spPr>
            <a:xfrm>
              <a:off x="1997138" y="2034689"/>
              <a:ext cx="0" cy="152813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7ECBD3-0BB8-D347-84FB-9CBA8F2C2B92}"/>
                </a:ext>
              </a:extLst>
            </p:cNvPr>
            <p:cNvSpPr txBox="1"/>
            <p:nvPr/>
          </p:nvSpPr>
          <p:spPr>
            <a:xfrm>
              <a:off x="2013754" y="2316967"/>
              <a:ext cx="5004987" cy="9936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FF0000"/>
                  </a:solidFill>
                </a:rPr>
                <a:t>Значение минимального ночного расхода очень высокое!!!</a:t>
              </a:r>
            </a:p>
            <a:p>
              <a:r>
                <a:rPr lang="ru-RU" sz="1600" dirty="0">
                  <a:solidFill>
                    <a:srgbClr val="FF0000"/>
                  </a:solidFill>
                </a:rPr>
                <a:t>Это говорит о наличии </a:t>
              </a:r>
              <a:r>
                <a:rPr lang="ru-RU" sz="1600" b="1" dirty="0">
                  <a:solidFill>
                    <a:srgbClr val="FF0000"/>
                  </a:solidFill>
                </a:rPr>
                <a:t>крупной утечки</a:t>
              </a:r>
              <a:r>
                <a:rPr lang="ru-RU" sz="1600" dirty="0">
                  <a:solidFill>
                    <a:srgbClr val="FF0000"/>
                  </a:solidFill>
                </a:rPr>
                <a:t>!!!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A6775C-F545-2B43-B1F0-3C2B98BAFE4C}"/>
                </a:ext>
              </a:extLst>
            </p:cNvPr>
            <p:cNvSpPr txBox="1"/>
            <p:nvPr/>
          </p:nvSpPr>
          <p:spPr>
            <a:xfrm>
              <a:off x="9135816" y="1470811"/>
              <a:ext cx="2217771" cy="1987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700" b="1" dirty="0">
                  <a:solidFill>
                    <a:srgbClr val="008000"/>
                  </a:solidFill>
                </a:rPr>
                <a:t>Устранение – отключение аварийного участка водовода ф400 </a:t>
              </a:r>
              <a:r>
                <a:rPr lang="en-US" sz="1700" b="1" dirty="0" smtClean="0">
                  <a:solidFill>
                    <a:srgbClr val="008000"/>
                  </a:solidFill>
                </a:rPr>
                <a:t>…</a:t>
              </a:r>
              <a:r>
                <a:rPr lang="ru-RU" sz="1700" b="1" dirty="0" smtClean="0">
                  <a:solidFill>
                    <a:srgbClr val="008000"/>
                  </a:solidFill>
                </a:rPr>
                <a:t>2017</a:t>
              </a:r>
              <a:endParaRPr lang="ru-RU" sz="1700" b="1" dirty="0">
                <a:solidFill>
                  <a:srgbClr val="008000"/>
                </a:solidFill>
              </a:endParaRPr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68F45B76-BD9A-7A4F-81D0-8CC99E9095DE}"/>
                </a:ext>
              </a:extLst>
            </p:cNvPr>
            <p:cNvCxnSpPr/>
            <p:nvPr/>
          </p:nvCxnSpPr>
          <p:spPr>
            <a:xfrm flipH="1">
              <a:off x="8791785" y="2230321"/>
              <a:ext cx="344032" cy="121937"/>
            </a:xfrm>
            <a:prstGeom prst="straightConnector1">
              <a:avLst/>
            </a:prstGeom>
            <a:ln w="254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81868559-2A22-DD4D-B21B-BA99441B4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563" y="4267955"/>
              <a:ext cx="9898656" cy="2169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4EA614-6825-B249-BD8F-B0E4362868D6}"/>
                </a:ext>
              </a:extLst>
            </p:cNvPr>
            <p:cNvSpPr txBox="1"/>
            <p:nvPr/>
          </p:nvSpPr>
          <p:spPr>
            <a:xfrm>
              <a:off x="3053500" y="3813426"/>
              <a:ext cx="5928330" cy="363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64" b="1" dirty="0">
                  <a:solidFill>
                    <a:srgbClr val="002060"/>
                  </a:solidFill>
                </a:rPr>
                <a:t>… ситуация в настоящее время</a:t>
              </a:r>
              <a:endParaRPr lang="ru-RU" sz="1544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18A700-EF0F-F841-A145-AD5B123BA112}"/>
                </a:ext>
              </a:extLst>
            </p:cNvPr>
            <p:cNvSpPr txBox="1"/>
            <p:nvPr/>
          </p:nvSpPr>
          <p:spPr>
            <a:xfrm>
              <a:off x="3769398" y="4098286"/>
              <a:ext cx="7204743" cy="3299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544" dirty="0">
                  <a:solidFill>
                    <a:schemeClr val="bg1">
                      <a:lumMod val="50000"/>
                    </a:schemeClr>
                  </a:solidFill>
                </a:rPr>
                <a:t>Отключения для ремонта водовода силами ПФ Каскара</a:t>
              </a:r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01EE0FAB-1036-A145-B515-91166825C6AB}"/>
                </a:ext>
              </a:extLst>
            </p:cNvPr>
            <p:cNvCxnSpPr/>
            <p:nvPr/>
          </p:nvCxnSpPr>
          <p:spPr>
            <a:xfrm flipH="1">
              <a:off x="2604169" y="4449044"/>
              <a:ext cx="1059278" cy="522554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49DC181B-6AE7-194B-A4DA-F039A25546DE}"/>
                </a:ext>
              </a:extLst>
            </p:cNvPr>
            <p:cNvCxnSpPr/>
            <p:nvPr/>
          </p:nvCxnSpPr>
          <p:spPr>
            <a:xfrm flipH="1">
              <a:off x="3491431" y="4449044"/>
              <a:ext cx="860082" cy="919515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316738C6-F0B2-AE47-836A-3E8569D35743}"/>
                </a:ext>
              </a:extLst>
            </p:cNvPr>
            <p:cNvCxnSpPr/>
            <p:nvPr/>
          </p:nvCxnSpPr>
          <p:spPr>
            <a:xfrm flipH="1">
              <a:off x="4351512" y="4449044"/>
              <a:ext cx="634036" cy="1316476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62FC4AEC-D820-4348-B6FC-F8DE86B9E441}"/>
                </a:ext>
              </a:extLst>
            </p:cNvPr>
            <p:cNvCxnSpPr/>
            <p:nvPr/>
          </p:nvCxnSpPr>
          <p:spPr>
            <a:xfrm flipH="1">
              <a:off x="5594703" y="4448906"/>
              <a:ext cx="431919" cy="999047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3CF55C6B-45C2-684F-9E0C-BF9720AE332C}"/>
                </a:ext>
              </a:extLst>
            </p:cNvPr>
            <p:cNvCxnSpPr/>
            <p:nvPr/>
          </p:nvCxnSpPr>
          <p:spPr>
            <a:xfrm>
              <a:off x="6825190" y="4409278"/>
              <a:ext cx="966649" cy="959281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ACF4D5C9-49E1-6643-9032-9BBA36EE7B9F}"/>
                </a:ext>
              </a:extLst>
            </p:cNvPr>
            <p:cNvCxnSpPr/>
            <p:nvPr/>
          </p:nvCxnSpPr>
          <p:spPr>
            <a:xfrm>
              <a:off x="7949713" y="4409278"/>
              <a:ext cx="1313630" cy="1004909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0372E4B8-660E-E24B-9A82-D5469EA28F2B}"/>
                </a:ext>
              </a:extLst>
            </p:cNvPr>
            <p:cNvCxnSpPr/>
            <p:nvPr/>
          </p:nvCxnSpPr>
          <p:spPr>
            <a:xfrm>
              <a:off x="8958902" y="4415853"/>
              <a:ext cx="1285798" cy="1032098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EF8FD620-047A-DB4C-8C48-A248618D2B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4185" y="4175025"/>
              <a:ext cx="312423" cy="191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781B43-4464-7B47-82A6-6879194736B3}"/>
                </a:ext>
              </a:extLst>
            </p:cNvPr>
            <p:cNvSpPr txBox="1"/>
            <p:nvPr/>
          </p:nvSpPr>
          <p:spPr>
            <a:xfrm>
              <a:off x="1987803" y="1267878"/>
              <a:ext cx="5928330" cy="404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2060"/>
                  </a:solidFill>
                </a:rPr>
                <a:t>Расход на пос. ….. Ситуация летом 2017 года…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327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82F7114-CA5D-744E-9E9A-13272966D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/>
          <a:lstStyle/>
          <a:p>
            <a:r>
              <a:rPr lang="ru-RU" dirty="0"/>
              <a:t>Примеры: поиск, обнаружение и ликвидация потерь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449F2B6-7A6E-5945-A7A2-CB19D0799415}"/>
              </a:ext>
            </a:extLst>
          </p:cNvPr>
          <p:cNvSpPr txBox="1">
            <a:spLocks/>
          </p:cNvSpPr>
          <p:nvPr/>
        </p:nvSpPr>
        <p:spPr bwMode="auto">
          <a:xfrm>
            <a:off x="2030145" y="5809735"/>
            <a:ext cx="81317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ctr"/>
            <a:r>
              <a:rPr lang="ru-RU" altLang="ru-RU" sz="2000" b="0" dirty="0"/>
              <a:t>Величина минимального ночного расхода показывает примерный </a:t>
            </a:r>
            <a:br>
              <a:rPr lang="ru-RU" altLang="ru-RU" sz="2000" b="0" dirty="0"/>
            </a:br>
            <a:r>
              <a:rPr lang="ru-RU" altLang="ru-RU" sz="2000" b="0" dirty="0"/>
              <a:t>объем утечек в районе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5183E8-962F-FD40-8BC4-5308F6AB391E}"/>
              </a:ext>
            </a:extLst>
          </p:cNvPr>
          <p:cNvSpPr txBox="1">
            <a:spLocks/>
          </p:cNvSpPr>
          <p:nvPr/>
        </p:nvSpPr>
        <p:spPr bwMode="auto">
          <a:xfrm>
            <a:off x="1563928" y="5613254"/>
            <a:ext cx="372072" cy="111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ru-RU" altLang="ru-RU" sz="6615" dirty="0">
                <a:solidFill>
                  <a:schemeClr val="accent2"/>
                </a:solidFill>
              </a:rPr>
              <a:t>!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8B3D42A-8F4A-624E-A159-8775F75EB792}"/>
              </a:ext>
            </a:extLst>
          </p:cNvPr>
          <p:cNvSpPr txBox="1">
            <a:spLocks/>
          </p:cNvSpPr>
          <p:nvPr/>
        </p:nvSpPr>
        <p:spPr bwMode="auto">
          <a:xfrm>
            <a:off x="10193360" y="5613254"/>
            <a:ext cx="372072" cy="111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ru-RU" altLang="ru-RU" sz="6615" dirty="0">
                <a:solidFill>
                  <a:schemeClr val="accent2"/>
                </a:solidFill>
              </a:rPr>
              <a:t>!</a:t>
            </a:r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34A79900-02D0-DE4C-A135-76DBA39D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/>
          <a:stretch/>
        </p:blipFill>
        <p:spPr bwMode="auto">
          <a:xfrm>
            <a:off x="1862048" y="1374448"/>
            <a:ext cx="8459860" cy="449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7DB409E-3930-FD49-954E-78DD2B3E3501}"/>
              </a:ext>
            </a:extLst>
          </p:cNvPr>
          <p:cNvSpPr txBox="1"/>
          <p:nvPr/>
        </p:nvSpPr>
        <p:spPr>
          <a:xfrm>
            <a:off x="3108325" y="2414488"/>
            <a:ext cx="241826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Минимальный ночной расход </a:t>
            </a:r>
          </a:p>
        </p:txBody>
      </p: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072250AB-5A21-C84A-8230-F13E2357F4FB}"/>
              </a:ext>
            </a:extLst>
          </p:cNvPr>
          <p:cNvCxnSpPr/>
          <p:nvPr/>
        </p:nvCxnSpPr>
        <p:spPr>
          <a:xfrm>
            <a:off x="3398790" y="3092331"/>
            <a:ext cx="546061" cy="151020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481B83EB-5083-804A-9401-F1C0E71D62EB}"/>
              </a:ext>
            </a:extLst>
          </p:cNvPr>
          <p:cNvSpPr txBox="1"/>
          <p:nvPr/>
        </p:nvSpPr>
        <p:spPr>
          <a:xfrm>
            <a:off x="4500021" y="4731313"/>
            <a:ext cx="213667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b="1" dirty="0">
                <a:solidFill>
                  <a:srgbClr val="FF0000"/>
                </a:solidFill>
              </a:rPr>
              <a:t>Возникновение утечки</a:t>
            </a:r>
          </a:p>
        </p:txBody>
      </p: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7C209B39-B9A1-AC45-BC3C-DD5FB50823F4}"/>
              </a:ext>
            </a:extLst>
          </p:cNvPr>
          <p:cNvCxnSpPr/>
          <p:nvPr/>
        </p:nvCxnSpPr>
        <p:spPr>
          <a:xfrm flipV="1">
            <a:off x="6617123" y="3793766"/>
            <a:ext cx="299654" cy="539638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BFF80C94-B1EE-0543-931D-9E3BE5B089B0}"/>
              </a:ext>
            </a:extLst>
          </p:cNvPr>
          <p:cNvSpPr txBox="1"/>
          <p:nvPr/>
        </p:nvSpPr>
        <p:spPr>
          <a:xfrm rot="17748661">
            <a:off x="5984776" y="4141439"/>
            <a:ext cx="1800200" cy="3357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рост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62CED9-D571-E546-99E7-51172D44B7AA}"/>
              </a:ext>
            </a:extLst>
          </p:cNvPr>
          <p:cNvSpPr txBox="1"/>
          <p:nvPr/>
        </p:nvSpPr>
        <p:spPr>
          <a:xfrm>
            <a:off x="951945" y="1449388"/>
            <a:ext cx="751443" cy="335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м3/ч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26A46022-907E-4B49-B753-B3C8D2F39EB8}"/>
              </a:ext>
            </a:extLst>
          </p:cNvPr>
          <p:cNvSpPr/>
          <p:nvPr/>
        </p:nvSpPr>
        <p:spPr>
          <a:xfrm rot="16200000">
            <a:off x="-757454" y="3779887"/>
            <a:ext cx="4543959" cy="377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Подача воды в пос. ….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3613917-FA06-194F-AED3-ACCBB9883CEA}"/>
              </a:ext>
            </a:extLst>
          </p:cNvPr>
          <p:cNvSpPr txBox="1"/>
          <p:nvPr/>
        </p:nvSpPr>
        <p:spPr>
          <a:xfrm>
            <a:off x="3649698" y="1449388"/>
            <a:ext cx="2155754" cy="6715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</a:rPr>
              <a:t>Максимальное значение МНР</a:t>
            </a:r>
          </a:p>
        </p:txBody>
      </p: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5769CD4C-AE92-384E-90D7-78D638DFE6F5}"/>
              </a:ext>
            </a:extLst>
          </p:cNvPr>
          <p:cNvCxnSpPr/>
          <p:nvPr/>
        </p:nvCxnSpPr>
        <p:spPr>
          <a:xfrm>
            <a:off x="5731536" y="2131733"/>
            <a:ext cx="1115794" cy="47940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2797C375-134D-E24C-B906-4D32BAB04E92}"/>
              </a:ext>
            </a:extLst>
          </p:cNvPr>
          <p:cNvSpPr txBox="1"/>
          <p:nvPr/>
        </p:nvSpPr>
        <p:spPr>
          <a:xfrm rot="16200000">
            <a:off x="6932550" y="4288048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Устранение 1  </a:t>
            </a:r>
          </a:p>
          <a:p>
            <a:r>
              <a:rPr lang="ru-RU" sz="1600" dirty="0"/>
              <a:t>аварии</a:t>
            </a:r>
          </a:p>
        </p:txBody>
      </p:sp>
      <p:sp>
        <p:nvSpPr>
          <p:cNvPr id="73" name="Полилиния 72">
            <a:extLst>
              <a:ext uri="{FF2B5EF4-FFF2-40B4-BE49-F238E27FC236}">
                <a16:creationId xmlns:a16="http://schemas.microsoft.com/office/drawing/2014/main" id="{85E93E06-3D86-8549-BEC7-87508C87EA5E}"/>
              </a:ext>
            </a:extLst>
          </p:cNvPr>
          <p:cNvSpPr/>
          <p:nvPr/>
        </p:nvSpPr>
        <p:spPr>
          <a:xfrm>
            <a:off x="2245485" y="2539107"/>
            <a:ext cx="7947990" cy="2247002"/>
          </a:xfrm>
          <a:custGeom>
            <a:avLst/>
            <a:gdLst>
              <a:gd name="connsiteX0" fmla="*/ 733 w 8026738"/>
              <a:gd name="connsiteY0" fmla="*/ 2471702 h 2471702"/>
              <a:gd name="connsiteX1" fmla="*/ 46453 w 8026738"/>
              <a:gd name="connsiteY1" fmla="*/ 2410742 h 2471702"/>
              <a:gd name="connsiteX2" fmla="*/ 297913 w 8026738"/>
              <a:gd name="connsiteY2" fmla="*/ 2227862 h 2471702"/>
              <a:gd name="connsiteX3" fmla="*/ 625573 w 8026738"/>
              <a:gd name="connsiteY3" fmla="*/ 2265962 h 2471702"/>
              <a:gd name="connsiteX4" fmla="*/ 915133 w 8026738"/>
              <a:gd name="connsiteY4" fmla="*/ 2212622 h 2471702"/>
              <a:gd name="connsiteX5" fmla="*/ 1120873 w 8026738"/>
              <a:gd name="connsiteY5" fmla="*/ 2182142 h 2471702"/>
              <a:gd name="connsiteX6" fmla="*/ 1418053 w 8026738"/>
              <a:gd name="connsiteY6" fmla="*/ 2212622 h 2471702"/>
              <a:gd name="connsiteX7" fmla="*/ 1654273 w 8026738"/>
              <a:gd name="connsiteY7" fmla="*/ 2296442 h 2471702"/>
              <a:gd name="connsiteX8" fmla="*/ 1806673 w 8026738"/>
              <a:gd name="connsiteY8" fmla="*/ 2334542 h 2471702"/>
              <a:gd name="connsiteX9" fmla="*/ 2050513 w 8026738"/>
              <a:gd name="connsiteY9" fmla="*/ 2357402 h 2471702"/>
              <a:gd name="connsiteX10" fmla="*/ 2241013 w 8026738"/>
              <a:gd name="connsiteY10" fmla="*/ 2334542 h 2471702"/>
              <a:gd name="connsiteX11" fmla="*/ 2500093 w 8026738"/>
              <a:gd name="connsiteY11" fmla="*/ 2265962 h 2471702"/>
              <a:gd name="connsiteX12" fmla="*/ 2705833 w 8026738"/>
              <a:gd name="connsiteY12" fmla="*/ 2243102 h 2471702"/>
              <a:gd name="connsiteX13" fmla="*/ 2888713 w 8026738"/>
              <a:gd name="connsiteY13" fmla="*/ 2235482 h 2471702"/>
              <a:gd name="connsiteX14" fmla="*/ 3124933 w 8026738"/>
              <a:gd name="connsiteY14" fmla="*/ 2250722 h 2471702"/>
              <a:gd name="connsiteX15" fmla="*/ 3307813 w 8026738"/>
              <a:gd name="connsiteY15" fmla="*/ 2250722 h 2471702"/>
              <a:gd name="connsiteX16" fmla="*/ 3536413 w 8026738"/>
              <a:gd name="connsiteY16" fmla="*/ 2227862 h 2471702"/>
              <a:gd name="connsiteX17" fmla="*/ 3711673 w 8026738"/>
              <a:gd name="connsiteY17" fmla="*/ 2212622 h 2471702"/>
              <a:gd name="connsiteX18" fmla="*/ 3856453 w 8026738"/>
              <a:gd name="connsiteY18" fmla="*/ 2136422 h 2471702"/>
              <a:gd name="connsiteX19" fmla="*/ 4054573 w 8026738"/>
              <a:gd name="connsiteY19" fmla="*/ 2144042 h 2471702"/>
              <a:gd name="connsiteX20" fmla="*/ 4161253 w 8026738"/>
              <a:gd name="connsiteY20" fmla="*/ 2205002 h 2471702"/>
              <a:gd name="connsiteX21" fmla="*/ 4252693 w 8026738"/>
              <a:gd name="connsiteY21" fmla="*/ 2182142 h 2471702"/>
              <a:gd name="connsiteX22" fmla="*/ 4382233 w 8026738"/>
              <a:gd name="connsiteY22" fmla="*/ 1618262 h 2471702"/>
              <a:gd name="connsiteX23" fmla="*/ 4557493 w 8026738"/>
              <a:gd name="connsiteY23" fmla="*/ 1237262 h 2471702"/>
              <a:gd name="connsiteX24" fmla="*/ 4610833 w 8026738"/>
              <a:gd name="connsiteY24" fmla="*/ 978182 h 2471702"/>
              <a:gd name="connsiteX25" fmla="*/ 4740373 w 8026738"/>
              <a:gd name="connsiteY25" fmla="*/ 2822 h 2471702"/>
              <a:gd name="connsiteX26" fmla="*/ 4908013 w 8026738"/>
              <a:gd name="connsiteY26" fmla="*/ 681002 h 2471702"/>
              <a:gd name="connsiteX27" fmla="*/ 5014693 w 8026738"/>
              <a:gd name="connsiteY27" fmla="*/ 665762 h 2471702"/>
              <a:gd name="connsiteX28" fmla="*/ 5121373 w 8026738"/>
              <a:gd name="connsiteY28" fmla="*/ 18062 h 2471702"/>
              <a:gd name="connsiteX29" fmla="*/ 5167093 w 8026738"/>
              <a:gd name="connsiteY29" fmla="*/ 1206782 h 2471702"/>
              <a:gd name="connsiteX30" fmla="*/ 5456653 w 8026738"/>
              <a:gd name="connsiteY30" fmla="*/ 1465862 h 2471702"/>
              <a:gd name="connsiteX31" fmla="*/ 5647153 w 8026738"/>
              <a:gd name="connsiteY31" fmla="*/ 1808762 h 2471702"/>
              <a:gd name="connsiteX32" fmla="*/ 5753833 w 8026738"/>
              <a:gd name="connsiteY32" fmla="*/ 1999262 h 2471702"/>
              <a:gd name="connsiteX33" fmla="*/ 5913853 w 8026738"/>
              <a:gd name="connsiteY33" fmla="*/ 2014502 h 2471702"/>
              <a:gd name="connsiteX34" fmla="*/ 6073873 w 8026738"/>
              <a:gd name="connsiteY34" fmla="*/ 2044982 h 2471702"/>
              <a:gd name="connsiteX35" fmla="*/ 6264373 w 8026738"/>
              <a:gd name="connsiteY35" fmla="*/ 2060222 h 2471702"/>
              <a:gd name="connsiteX36" fmla="*/ 6492973 w 8026738"/>
              <a:gd name="connsiteY36" fmla="*/ 2113562 h 2471702"/>
              <a:gd name="connsiteX37" fmla="*/ 6637753 w 8026738"/>
              <a:gd name="connsiteY37" fmla="*/ 2083082 h 2471702"/>
              <a:gd name="connsiteX38" fmla="*/ 6820633 w 8026738"/>
              <a:gd name="connsiteY38" fmla="*/ 2029742 h 2471702"/>
              <a:gd name="connsiteX39" fmla="*/ 7018753 w 8026738"/>
              <a:gd name="connsiteY39" fmla="*/ 1763042 h 2471702"/>
              <a:gd name="connsiteX40" fmla="*/ 7087333 w 8026738"/>
              <a:gd name="connsiteY40" fmla="*/ 856262 h 2471702"/>
              <a:gd name="connsiteX41" fmla="*/ 7201633 w 8026738"/>
              <a:gd name="connsiteY41" fmla="*/ 589562 h 2471702"/>
              <a:gd name="connsiteX42" fmla="*/ 7369273 w 8026738"/>
              <a:gd name="connsiteY42" fmla="*/ 978182 h 2471702"/>
              <a:gd name="connsiteX43" fmla="*/ 7468333 w 8026738"/>
              <a:gd name="connsiteY43" fmla="*/ 658142 h 2471702"/>
              <a:gd name="connsiteX44" fmla="*/ 7552153 w 8026738"/>
              <a:gd name="connsiteY44" fmla="*/ 239042 h 2471702"/>
              <a:gd name="connsiteX45" fmla="*/ 7704553 w 8026738"/>
              <a:gd name="connsiteY45" fmla="*/ 932462 h 2471702"/>
              <a:gd name="connsiteX46" fmla="*/ 7681693 w 8026738"/>
              <a:gd name="connsiteY46" fmla="*/ 1427762 h 2471702"/>
              <a:gd name="connsiteX47" fmla="*/ 7795993 w 8026738"/>
              <a:gd name="connsiteY47" fmla="*/ 1618262 h 2471702"/>
              <a:gd name="connsiteX48" fmla="*/ 7986493 w 8026738"/>
              <a:gd name="connsiteY48" fmla="*/ 1633502 h 2471702"/>
              <a:gd name="connsiteX49" fmla="*/ 8024593 w 8026738"/>
              <a:gd name="connsiteY49" fmla="*/ 1625882 h 247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026738" h="2471702">
                <a:moveTo>
                  <a:pt x="733" y="2471702"/>
                </a:moveTo>
                <a:cubicBezTo>
                  <a:pt x="-1172" y="2461542"/>
                  <a:pt x="-3077" y="2451382"/>
                  <a:pt x="46453" y="2410742"/>
                </a:cubicBezTo>
                <a:cubicBezTo>
                  <a:pt x="95983" y="2370102"/>
                  <a:pt x="201393" y="2251992"/>
                  <a:pt x="297913" y="2227862"/>
                </a:cubicBezTo>
                <a:cubicBezTo>
                  <a:pt x="394433" y="2203732"/>
                  <a:pt x="522703" y="2268502"/>
                  <a:pt x="625573" y="2265962"/>
                </a:cubicBezTo>
                <a:cubicBezTo>
                  <a:pt x="728443" y="2263422"/>
                  <a:pt x="832583" y="2226592"/>
                  <a:pt x="915133" y="2212622"/>
                </a:cubicBezTo>
                <a:cubicBezTo>
                  <a:pt x="997683" y="2198652"/>
                  <a:pt x="1037053" y="2182142"/>
                  <a:pt x="1120873" y="2182142"/>
                </a:cubicBezTo>
                <a:cubicBezTo>
                  <a:pt x="1204693" y="2182142"/>
                  <a:pt x="1329153" y="2193572"/>
                  <a:pt x="1418053" y="2212622"/>
                </a:cubicBezTo>
                <a:cubicBezTo>
                  <a:pt x="1506953" y="2231672"/>
                  <a:pt x="1589503" y="2276122"/>
                  <a:pt x="1654273" y="2296442"/>
                </a:cubicBezTo>
                <a:cubicBezTo>
                  <a:pt x="1719043" y="2316762"/>
                  <a:pt x="1740633" y="2324382"/>
                  <a:pt x="1806673" y="2334542"/>
                </a:cubicBezTo>
                <a:cubicBezTo>
                  <a:pt x="1872713" y="2344702"/>
                  <a:pt x="1978123" y="2357402"/>
                  <a:pt x="2050513" y="2357402"/>
                </a:cubicBezTo>
                <a:cubicBezTo>
                  <a:pt x="2122903" y="2357402"/>
                  <a:pt x="2166083" y="2349782"/>
                  <a:pt x="2241013" y="2334542"/>
                </a:cubicBezTo>
                <a:cubicBezTo>
                  <a:pt x="2315943" y="2319302"/>
                  <a:pt x="2422623" y="2281202"/>
                  <a:pt x="2500093" y="2265962"/>
                </a:cubicBezTo>
                <a:cubicBezTo>
                  <a:pt x="2577563" y="2250722"/>
                  <a:pt x="2641063" y="2248182"/>
                  <a:pt x="2705833" y="2243102"/>
                </a:cubicBezTo>
                <a:cubicBezTo>
                  <a:pt x="2770603" y="2238022"/>
                  <a:pt x="2818863" y="2234212"/>
                  <a:pt x="2888713" y="2235482"/>
                </a:cubicBezTo>
                <a:cubicBezTo>
                  <a:pt x="2958563" y="2236752"/>
                  <a:pt x="3055083" y="2248182"/>
                  <a:pt x="3124933" y="2250722"/>
                </a:cubicBezTo>
                <a:cubicBezTo>
                  <a:pt x="3194783" y="2253262"/>
                  <a:pt x="3239233" y="2254532"/>
                  <a:pt x="3307813" y="2250722"/>
                </a:cubicBezTo>
                <a:cubicBezTo>
                  <a:pt x="3376393" y="2246912"/>
                  <a:pt x="3536413" y="2227862"/>
                  <a:pt x="3536413" y="2227862"/>
                </a:cubicBezTo>
                <a:cubicBezTo>
                  <a:pt x="3603723" y="2221512"/>
                  <a:pt x="3658333" y="2227862"/>
                  <a:pt x="3711673" y="2212622"/>
                </a:cubicBezTo>
                <a:cubicBezTo>
                  <a:pt x="3765013" y="2197382"/>
                  <a:pt x="3799303" y="2147852"/>
                  <a:pt x="3856453" y="2136422"/>
                </a:cubicBezTo>
                <a:cubicBezTo>
                  <a:pt x="3913603" y="2124992"/>
                  <a:pt x="4003773" y="2132612"/>
                  <a:pt x="4054573" y="2144042"/>
                </a:cubicBezTo>
                <a:cubicBezTo>
                  <a:pt x="4105373" y="2155472"/>
                  <a:pt x="4128233" y="2198652"/>
                  <a:pt x="4161253" y="2205002"/>
                </a:cubicBezTo>
                <a:cubicBezTo>
                  <a:pt x="4194273" y="2211352"/>
                  <a:pt x="4215863" y="2279932"/>
                  <a:pt x="4252693" y="2182142"/>
                </a:cubicBezTo>
                <a:cubicBezTo>
                  <a:pt x="4289523" y="2084352"/>
                  <a:pt x="4331433" y="1775742"/>
                  <a:pt x="4382233" y="1618262"/>
                </a:cubicBezTo>
                <a:cubicBezTo>
                  <a:pt x="4433033" y="1460782"/>
                  <a:pt x="4519393" y="1343942"/>
                  <a:pt x="4557493" y="1237262"/>
                </a:cubicBezTo>
                <a:cubicBezTo>
                  <a:pt x="4595593" y="1130582"/>
                  <a:pt x="4580353" y="1183922"/>
                  <a:pt x="4610833" y="978182"/>
                </a:cubicBezTo>
                <a:cubicBezTo>
                  <a:pt x="4641313" y="772442"/>
                  <a:pt x="4690843" y="52352"/>
                  <a:pt x="4740373" y="2822"/>
                </a:cubicBezTo>
                <a:cubicBezTo>
                  <a:pt x="4789903" y="-46708"/>
                  <a:pt x="4862293" y="570512"/>
                  <a:pt x="4908013" y="681002"/>
                </a:cubicBezTo>
                <a:cubicBezTo>
                  <a:pt x="4953733" y="791492"/>
                  <a:pt x="4979133" y="776252"/>
                  <a:pt x="5014693" y="665762"/>
                </a:cubicBezTo>
                <a:cubicBezTo>
                  <a:pt x="5050253" y="555272"/>
                  <a:pt x="5095973" y="-72108"/>
                  <a:pt x="5121373" y="18062"/>
                </a:cubicBezTo>
                <a:cubicBezTo>
                  <a:pt x="5146773" y="108232"/>
                  <a:pt x="5111213" y="965482"/>
                  <a:pt x="5167093" y="1206782"/>
                </a:cubicBezTo>
                <a:cubicBezTo>
                  <a:pt x="5222973" y="1448082"/>
                  <a:pt x="5376643" y="1365532"/>
                  <a:pt x="5456653" y="1465862"/>
                </a:cubicBezTo>
                <a:cubicBezTo>
                  <a:pt x="5536663" y="1566192"/>
                  <a:pt x="5647153" y="1808762"/>
                  <a:pt x="5647153" y="1808762"/>
                </a:cubicBezTo>
                <a:cubicBezTo>
                  <a:pt x="5696683" y="1897662"/>
                  <a:pt x="5709383" y="1964972"/>
                  <a:pt x="5753833" y="1999262"/>
                </a:cubicBezTo>
                <a:cubicBezTo>
                  <a:pt x="5798283" y="2033552"/>
                  <a:pt x="5860513" y="2006882"/>
                  <a:pt x="5913853" y="2014502"/>
                </a:cubicBezTo>
                <a:cubicBezTo>
                  <a:pt x="5967193" y="2022122"/>
                  <a:pt x="6015453" y="2037362"/>
                  <a:pt x="6073873" y="2044982"/>
                </a:cubicBezTo>
                <a:cubicBezTo>
                  <a:pt x="6132293" y="2052602"/>
                  <a:pt x="6194523" y="2048792"/>
                  <a:pt x="6264373" y="2060222"/>
                </a:cubicBezTo>
                <a:cubicBezTo>
                  <a:pt x="6334223" y="2071652"/>
                  <a:pt x="6430743" y="2109752"/>
                  <a:pt x="6492973" y="2113562"/>
                </a:cubicBezTo>
                <a:cubicBezTo>
                  <a:pt x="6555203" y="2117372"/>
                  <a:pt x="6583143" y="2097052"/>
                  <a:pt x="6637753" y="2083082"/>
                </a:cubicBezTo>
                <a:cubicBezTo>
                  <a:pt x="6692363" y="2069112"/>
                  <a:pt x="6757133" y="2083082"/>
                  <a:pt x="6820633" y="2029742"/>
                </a:cubicBezTo>
                <a:cubicBezTo>
                  <a:pt x="6884133" y="1976402"/>
                  <a:pt x="6974303" y="1958622"/>
                  <a:pt x="7018753" y="1763042"/>
                </a:cubicBezTo>
                <a:cubicBezTo>
                  <a:pt x="7063203" y="1567462"/>
                  <a:pt x="7056853" y="1051842"/>
                  <a:pt x="7087333" y="856262"/>
                </a:cubicBezTo>
                <a:cubicBezTo>
                  <a:pt x="7117813" y="660682"/>
                  <a:pt x="7154643" y="569242"/>
                  <a:pt x="7201633" y="589562"/>
                </a:cubicBezTo>
                <a:cubicBezTo>
                  <a:pt x="7248623" y="609882"/>
                  <a:pt x="7324823" y="966752"/>
                  <a:pt x="7369273" y="978182"/>
                </a:cubicBezTo>
                <a:cubicBezTo>
                  <a:pt x="7413723" y="989612"/>
                  <a:pt x="7437853" y="781332"/>
                  <a:pt x="7468333" y="658142"/>
                </a:cubicBezTo>
                <a:cubicBezTo>
                  <a:pt x="7498813" y="534952"/>
                  <a:pt x="7512783" y="193322"/>
                  <a:pt x="7552153" y="239042"/>
                </a:cubicBezTo>
                <a:cubicBezTo>
                  <a:pt x="7591523" y="284762"/>
                  <a:pt x="7682963" y="734342"/>
                  <a:pt x="7704553" y="932462"/>
                </a:cubicBezTo>
                <a:cubicBezTo>
                  <a:pt x="7726143" y="1130582"/>
                  <a:pt x="7666453" y="1313462"/>
                  <a:pt x="7681693" y="1427762"/>
                </a:cubicBezTo>
                <a:cubicBezTo>
                  <a:pt x="7696933" y="1542062"/>
                  <a:pt x="7745193" y="1583972"/>
                  <a:pt x="7795993" y="1618262"/>
                </a:cubicBezTo>
                <a:cubicBezTo>
                  <a:pt x="7846793" y="1652552"/>
                  <a:pt x="7948393" y="1632232"/>
                  <a:pt x="7986493" y="1633502"/>
                </a:cubicBezTo>
                <a:cubicBezTo>
                  <a:pt x="8024593" y="1634772"/>
                  <a:pt x="8030943" y="1599212"/>
                  <a:pt x="8024593" y="1625882"/>
                </a:cubicBezTo>
              </a:path>
            </a:pathLst>
          </a:cu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12E006-929E-9F4C-916D-2C210FCCBFF0}"/>
              </a:ext>
            </a:extLst>
          </p:cNvPr>
          <p:cNvSpPr txBox="1"/>
          <p:nvPr/>
        </p:nvSpPr>
        <p:spPr>
          <a:xfrm rot="16200000">
            <a:off x="9126127" y="4289412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Устранение 2  </a:t>
            </a:r>
          </a:p>
          <a:p>
            <a:r>
              <a:rPr lang="ru-RU" sz="1600" dirty="0"/>
              <a:t>аварии</a:t>
            </a:r>
          </a:p>
        </p:txBody>
      </p:sp>
    </p:spTree>
    <p:extLst>
      <p:ext uri="{BB962C8B-B14F-4D97-AF65-F5344CB8AC3E}">
        <p14:creationId xmlns:p14="http://schemas.microsoft.com/office/powerpoint/2010/main" val="146410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82F7114-CA5D-744E-9E9A-13272966D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/>
          <a:lstStyle/>
          <a:p>
            <a:r>
              <a:rPr lang="ru-RU" dirty="0" smtClean="0"/>
              <a:t>Картины жизни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AE2CD0A-BEAA-3849-ACE0-9EFF51FE60FD}"/>
              </a:ext>
            </a:extLst>
          </p:cNvPr>
          <p:cNvSpPr/>
          <p:nvPr/>
        </p:nvSpPr>
        <p:spPr>
          <a:xfrm>
            <a:off x="442913" y="1446133"/>
            <a:ext cx="5545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Последствия утечки …пос. …, июнь 2018 (1 авария)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7D13E4A-D539-A648-A450-DE6E138CE25D}"/>
              </a:ext>
            </a:extLst>
          </p:cNvPr>
          <p:cNvSpPr/>
          <p:nvPr/>
        </p:nvSpPr>
        <p:spPr>
          <a:xfrm>
            <a:off x="6167438" y="1449388"/>
            <a:ext cx="5545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Обнаружение и ликвидация шести «самодельных ВРК», …., июль 2018 (2 авария)</a:t>
            </a:r>
          </a:p>
        </p:txBody>
      </p:sp>
      <p:pic>
        <p:nvPicPr>
          <p:cNvPr id="17" name="Picture 2" descr="C:\Мои документы\Проекты\Зонирование города для расхода\Утечка коклягина_1.jpg">
            <a:extLst>
              <a:ext uri="{FF2B5EF4-FFF2-40B4-BE49-F238E27FC236}">
                <a16:creationId xmlns:a16="http://schemas.microsoft.com/office/drawing/2014/main" id="{FBC96564-40C1-F94D-B3EC-37013DBA8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8" b="-25923"/>
          <a:stretch/>
        </p:blipFill>
        <p:spPr bwMode="auto">
          <a:xfrm>
            <a:off x="452755" y="2052000"/>
            <a:ext cx="5535295" cy="46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341A144-A32C-5C43-9320-F77F1DFCCF6E}"/>
              </a:ext>
            </a:extLst>
          </p:cNvPr>
          <p:cNvGrpSpPr/>
          <p:nvPr/>
        </p:nvGrpSpPr>
        <p:grpSpPr>
          <a:xfrm>
            <a:off x="7234177" y="2035151"/>
            <a:ext cx="4058882" cy="3425954"/>
            <a:chOff x="6442490" y="2035151"/>
            <a:chExt cx="4850569" cy="4094188"/>
          </a:xfrm>
        </p:grpSpPr>
        <p:pic>
          <p:nvPicPr>
            <p:cNvPr id="18" name="Picture 4" descr="C:\Мои документы\Проекты\Зонирование города для расхода\Несанкционированное водоразборное устройство.jpg">
              <a:extLst>
                <a:ext uri="{FF2B5EF4-FFF2-40B4-BE49-F238E27FC236}">
                  <a16:creationId xmlns:a16="http://schemas.microsoft.com/office/drawing/2014/main" id="{B6B0475B-7AC3-8C49-A150-C64EB9660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490" y="2035151"/>
              <a:ext cx="2182628" cy="1817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Мои документы\Проекты\Зонирование города для расхода\Луговое типа колонка 2.jpg">
              <a:extLst>
                <a:ext uri="{FF2B5EF4-FFF2-40B4-BE49-F238E27FC236}">
                  <a16:creationId xmlns:a16="http://schemas.microsoft.com/office/drawing/2014/main" id="{BB2F22D0-FABB-9547-87CA-7FE20A8C2B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93" t="24930" r="20065"/>
            <a:stretch/>
          </p:blipFill>
          <p:spPr bwMode="auto">
            <a:xfrm>
              <a:off x="9139839" y="2035151"/>
              <a:ext cx="2153220" cy="1817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C:\Мои документы\Проекты\Зонирование города для расхода\Луговое типа колонка 6.jpg">
              <a:extLst>
                <a:ext uri="{FF2B5EF4-FFF2-40B4-BE49-F238E27FC236}">
                  <a16:creationId xmlns:a16="http://schemas.microsoft.com/office/drawing/2014/main" id="{376039DB-C716-5B44-8427-CB14D60B7B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01" b="17109"/>
            <a:stretch/>
          </p:blipFill>
          <p:spPr bwMode="auto">
            <a:xfrm>
              <a:off x="6442490" y="4110285"/>
              <a:ext cx="2182628" cy="2019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A794BF70-70C9-6543-8CB5-F29C39829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9839" y="4110285"/>
              <a:ext cx="2153220" cy="2019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Стрелка вправо 21">
              <a:extLst>
                <a:ext uri="{FF2B5EF4-FFF2-40B4-BE49-F238E27FC236}">
                  <a16:creationId xmlns:a16="http://schemas.microsoft.com/office/drawing/2014/main" id="{855D1797-CC2F-2341-A97D-B86C6A7AB1DE}"/>
                </a:ext>
              </a:extLst>
            </p:cNvPr>
            <p:cNvSpPr/>
            <p:nvPr/>
          </p:nvSpPr>
          <p:spPr>
            <a:xfrm>
              <a:off x="8723482" y="2700676"/>
              <a:ext cx="324271" cy="48640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Стрелка вправо 22">
              <a:extLst>
                <a:ext uri="{FF2B5EF4-FFF2-40B4-BE49-F238E27FC236}">
                  <a16:creationId xmlns:a16="http://schemas.microsoft.com/office/drawing/2014/main" id="{74F4D716-F65D-C744-B1EA-7BA83142446C}"/>
                </a:ext>
              </a:extLst>
            </p:cNvPr>
            <p:cNvSpPr/>
            <p:nvPr/>
          </p:nvSpPr>
          <p:spPr>
            <a:xfrm>
              <a:off x="8723481" y="4876609"/>
              <a:ext cx="324271" cy="48640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Rectangle 3">
            <a:extLst>
              <a:ext uri="{FF2B5EF4-FFF2-40B4-BE49-F238E27FC236}">
                <a16:creationId xmlns:a16="http://schemas.microsoft.com/office/drawing/2014/main" id="{5737E038-203D-3749-85F9-65B5AEB8E32B}"/>
              </a:ext>
            </a:extLst>
          </p:cNvPr>
          <p:cNvSpPr txBox="1">
            <a:spLocks/>
          </p:cNvSpPr>
          <p:nvPr/>
        </p:nvSpPr>
        <p:spPr bwMode="auto">
          <a:xfrm>
            <a:off x="2030145" y="5809735"/>
            <a:ext cx="81317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ctr"/>
            <a:r>
              <a:rPr lang="ru-RU" altLang="ru-RU" sz="1600" b="0" dirty="0"/>
              <a:t>Утечка 1 - находилась на участке, где хозяева постоянно не проживают</a:t>
            </a:r>
          </a:p>
          <a:p>
            <a:pPr algn="ctr"/>
            <a:r>
              <a:rPr lang="ru-RU" altLang="ru-RU" sz="1600" b="0" dirty="0"/>
              <a:t>Утечка 2 – самодельная ВРК, оставленная на проток </a:t>
            </a:r>
          </a:p>
          <a:p>
            <a:pPr algn="ctr"/>
            <a:r>
              <a:rPr lang="ru-RU" altLang="ru-RU" sz="1600" b="0" dirty="0"/>
              <a:t>Данные утечки не были бы обнаружены без программы зонирования!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FA68324C-A7CE-2249-9BC8-E81E394A2B85}"/>
              </a:ext>
            </a:extLst>
          </p:cNvPr>
          <p:cNvSpPr txBox="1">
            <a:spLocks/>
          </p:cNvSpPr>
          <p:nvPr/>
        </p:nvSpPr>
        <p:spPr bwMode="auto">
          <a:xfrm>
            <a:off x="1563928" y="5613254"/>
            <a:ext cx="372072" cy="111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ru-RU" altLang="ru-RU" sz="6615" dirty="0">
                <a:solidFill>
                  <a:schemeClr val="accent2"/>
                </a:solidFill>
              </a:rPr>
              <a:t>!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16685DFE-15A1-9748-B9CD-DE60123D8A6B}"/>
              </a:ext>
            </a:extLst>
          </p:cNvPr>
          <p:cNvSpPr txBox="1">
            <a:spLocks/>
          </p:cNvSpPr>
          <p:nvPr/>
        </p:nvSpPr>
        <p:spPr bwMode="auto">
          <a:xfrm>
            <a:off x="10193360" y="5613254"/>
            <a:ext cx="372072" cy="111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ru-RU" altLang="ru-RU" sz="6615" dirty="0">
                <a:solidFill>
                  <a:schemeClr val="accent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483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82F7114-CA5D-744E-9E9A-13272966D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7652" y="382009"/>
            <a:ext cx="8388350" cy="721233"/>
          </a:xfrm>
        </p:spPr>
        <p:txBody>
          <a:bodyPr/>
          <a:lstStyle/>
          <a:p>
            <a:r>
              <a:rPr lang="ru-RU" dirty="0"/>
              <a:t>Картины жизни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5737E038-203D-3749-85F9-65B5AEB8E32B}"/>
              </a:ext>
            </a:extLst>
          </p:cNvPr>
          <p:cNvSpPr txBox="1">
            <a:spLocks/>
          </p:cNvSpPr>
          <p:nvPr/>
        </p:nvSpPr>
        <p:spPr bwMode="auto">
          <a:xfrm>
            <a:off x="2030145" y="5809735"/>
            <a:ext cx="81317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ctr"/>
            <a:r>
              <a:rPr lang="ru-RU" altLang="ru-RU" sz="1600" b="0" dirty="0"/>
              <a:t>Установка счетчика на ответвлении от системы водопровода позволила убедиться в наличии утечек. Далее эти утечки были обнаружены физически. Расходомер позволяет контролировать состояние водовода.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FA68324C-A7CE-2249-9BC8-E81E394A2B85}"/>
              </a:ext>
            </a:extLst>
          </p:cNvPr>
          <p:cNvSpPr txBox="1">
            <a:spLocks/>
          </p:cNvSpPr>
          <p:nvPr/>
        </p:nvSpPr>
        <p:spPr bwMode="auto">
          <a:xfrm>
            <a:off x="1563928" y="5613254"/>
            <a:ext cx="372072" cy="111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ru-RU" altLang="ru-RU" sz="6615" dirty="0">
                <a:solidFill>
                  <a:schemeClr val="accent2"/>
                </a:solidFill>
              </a:rPr>
              <a:t>!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16685DFE-15A1-9748-B9CD-DE60123D8A6B}"/>
              </a:ext>
            </a:extLst>
          </p:cNvPr>
          <p:cNvSpPr txBox="1">
            <a:spLocks/>
          </p:cNvSpPr>
          <p:nvPr/>
        </p:nvSpPr>
        <p:spPr bwMode="auto">
          <a:xfrm>
            <a:off x="10193360" y="5613254"/>
            <a:ext cx="372072" cy="111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ru-RU" altLang="ru-RU" sz="6615" dirty="0">
                <a:solidFill>
                  <a:schemeClr val="accent2"/>
                </a:solidFill>
              </a:rPr>
              <a:t>!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3A855EF5-CD91-6549-8D15-115D82E2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896" y="1449388"/>
            <a:ext cx="4262716" cy="214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F669B494-06BE-4F43-BBAD-59AEC0EFA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3957" y="1449388"/>
            <a:ext cx="4417508" cy="213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D41E63D7-DC5D-0444-A2A2-CF459B982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7" y="3656663"/>
            <a:ext cx="4429457" cy="208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0B0D344F-F80A-5647-A1CC-3337264AF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6532" y="3660948"/>
            <a:ext cx="4263612" cy="205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95D7D3-6816-4640-B21F-212C7CDF5F3F}"/>
              </a:ext>
            </a:extLst>
          </p:cNvPr>
          <p:cNvSpPr txBox="1"/>
          <p:nvPr/>
        </p:nvSpPr>
        <p:spPr>
          <a:xfrm>
            <a:off x="1882775" y="1628775"/>
            <a:ext cx="2748766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Трасса прохождения водовода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1915D5-1BA1-7240-861C-B47C628789F5}"/>
              </a:ext>
            </a:extLst>
          </p:cNvPr>
          <p:cNvSpPr txBox="1"/>
          <p:nvPr/>
        </p:nvSpPr>
        <p:spPr>
          <a:xfrm>
            <a:off x="6372915" y="1628800"/>
            <a:ext cx="2095895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Заболоченные участки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F7C3EE-EC07-4744-85B8-38A0A2039692}"/>
              </a:ext>
            </a:extLst>
          </p:cNvPr>
          <p:cNvSpPr txBox="1"/>
          <p:nvPr/>
        </p:nvSpPr>
        <p:spPr>
          <a:xfrm>
            <a:off x="1882775" y="3849173"/>
            <a:ext cx="1087990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Утечка №1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1F98FC-6FA8-2344-AC6A-C6CE2A0C6B59}"/>
              </a:ext>
            </a:extLst>
          </p:cNvPr>
          <p:cNvSpPr txBox="1"/>
          <p:nvPr/>
        </p:nvSpPr>
        <p:spPr>
          <a:xfrm>
            <a:off x="6372915" y="3849173"/>
            <a:ext cx="1087990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Утечка №</a:t>
            </a:r>
            <a:r>
              <a:rPr lang="en-US" sz="1400" dirty="0"/>
              <a:t>2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1072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B73BE18-3B2F-354D-BCD5-12EA2E1AB7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Как это работает? - Физика, Химия и Биология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9C0782-5324-0444-878C-305921F641F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" b="4452"/>
          <a:stretch>
            <a:fillRect/>
          </a:stretch>
        </p:blipFill>
        <p:spPr>
          <a:xfrm>
            <a:off x="442913" y="1628775"/>
            <a:ext cx="8424862" cy="45005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7D7E3C-DC5E-0C4C-BF97-0FB35DB28A61}"/>
              </a:ext>
            </a:extLst>
          </p:cNvPr>
          <p:cNvSpPr/>
          <p:nvPr/>
        </p:nvSpPr>
        <p:spPr>
          <a:xfrm>
            <a:off x="9048750" y="1628775"/>
            <a:ext cx="266382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Водозаборные сооружения.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Насосная станция первого (</a:t>
            </a:r>
            <a:r>
              <a:rPr lang="ru-RU" sz="1200" dirty="0" err="1">
                <a:solidFill>
                  <a:schemeClr val="tx2"/>
                </a:solidFill>
              </a:rPr>
              <a:t>I</a:t>
            </a:r>
            <a:r>
              <a:rPr lang="ru-RU" sz="1200" dirty="0">
                <a:solidFill>
                  <a:schemeClr val="tx2"/>
                </a:solidFill>
              </a:rPr>
              <a:t>) подъема.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Водопроводные очистные сооружения (ВОС)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Водозаборная скважина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Резервуары чистой воды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Насосная станция второго (II) подъема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Водопроводная распределительная сеть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Водоразборные колонки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Потребители (абоненты)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Самотечная канализационная сеть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Главная канализационная насосная станция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Здание решеток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Песколовки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Первичные отстойники</a:t>
            </a:r>
          </a:p>
          <a:p>
            <a:pPr marL="228600" indent="-228600"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Аэротенки</a:t>
            </a:r>
            <a:r>
              <a:rPr lang="ru-RU" sz="1200" dirty="0">
                <a:solidFill>
                  <a:schemeClr val="tx2"/>
                </a:solidFill>
              </a:rPr>
              <a:t>. Вторичные отстойники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Воздуходувная станция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Сооружения обеззараживания очищенной сточной воды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Выпуск сточных вод в водоем</a:t>
            </a:r>
          </a:p>
        </p:txBody>
      </p:sp>
    </p:spTree>
    <p:extLst>
      <p:ext uri="{BB962C8B-B14F-4D97-AF65-F5344CB8AC3E}">
        <p14:creationId xmlns:p14="http://schemas.microsoft.com/office/powerpoint/2010/main" val="429427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C86709D-5D77-6240-B69A-BC0A237E01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Как это работает? – взгляд сверху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1408CF-E7BE-B64E-B410-43E7890D8B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344384" y="1628775"/>
            <a:ext cx="5643666" cy="4503698"/>
          </a:xfrm>
          <a:prstGeom prst="rect">
            <a:avLst/>
          </a:prstGeom>
        </p:spPr>
      </p:pic>
      <p:pic>
        <p:nvPicPr>
          <p:cNvPr id="7" name="Picture 2" descr="ÐÐ°ÑÑÐ¸Ð½ÐºÐ¸ Ð¿Ð¾ Ð·Ð°Ð¿ÑÐ¾ÑÑ ÑÑÐµÐ¼Ð° ÐÐ¸Ð Ð²Ð¾Ð´Ð¾ÐºÐ°Ð½Ð°Ð»Ð°">
            <a:extLst>
              <a:ext uri="{FF2B5EF4-FFF2-40B4-BE49-F238E27FC236}">
                <a16:creationId xmlns:a16="http://schemas.microsoft.com/office/drawing/2014/main" id="{640DC5FD-D41B-874E-9A84-A8F13A3A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1449388"/>
            <a:ext cx="5724525" cy="471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14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C86709D-5D77-6240-B69A-BC0A237E01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Проблема РСО №1 </a:t>
            </a:r>
            <a:endParaRPr lang="ru-RU" dirty="0"/>
          </a:p>
        </p:txBody>
      </p:sp>
      <p:sp>
        <p:nvSpPr>
          <p:cNvPr id="12" name="Текст 1">
            <a:extLst>
              <a:ext uri="{FF2B5EF4-FFF2-40B4-BE49-F238E27FC236}">
                <a16:creationId xmlns:a16="http://schemas.microsoft.com/office/drawing/2014/main" id="{C35792FF-32DA-B941-90E8-270F6246836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80592" y="3135615"/>
            <a:ext cx="6862535" cy="23399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b="1" dirty="0"/>
              <a:t>Снижение потерь воды!</a:t>
            </a:r>
          </a:p>
        </p:txBody>
      </p:sp>
    </p:spTree>
    <p:extLst>
      <p:ext uri="{BB962C8B-B14F-4D97-AF65-F5344CB8AC3E}">
        <p14:creationId xmlns:p14="http://schemas.microsoft.com/office/powerpoint/2010/main" val="55005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47CFF8E-072C-6244-94C7-ADEC07334B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Баланс </a:t>
            </a:r>
            <a:r>
              <a:rPr lang="ru-RU" dirty="0" smtClean="0"/>
              <a:t>воды </a:t>
            </a:r>
            <a:r>
              <a:rPr lang="ru-RU" sz="1100" b="0" dirty="0" smtClean="0"/>
              <a:t>Международная </a:t>
            </a:r>
            <a:r>
              <a:rPr lang="ru-RU" sz="1100" b="0" dirty="0"/>
              <a:t>Ассоциация Воды (</a:t>
            </a:r>
            <a:r>
              <a:rPr lang="en-US" sz="1100" b="0" dirty="0"/>
              <a:t>IWA) </a:t>
            </a:r>
            <a:r>
              <a:rPr lang="ru-RU" sz="1100" b="0" dirty="0"/>
              <a:t>определяет баланс воды,   поданный в систему.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6CACAF-9FC9-1B4C-8D50-FD4F087B38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1292659" y="1337256"/>
            <a:ext cx="9264504" cy="494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6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C86709D-5D77-6240-B69A-BC0A237E01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Технические потери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01B3C2-3B80-5748-B797-1E6E09492D67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5822" y="1092427"/>
            <a:ext cx="9500357" cy="576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93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C86709D-5D77-6240-B69A-BC0A237E01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Коммерческие потери</a:t>
            </a:r>
          </a:p>
        </p:txBody>
      </p:sp>
      <p:pic>
        <p:nvPicPr>
          <p:cNvPr id="7" name="Picture 2" descr="ÐÐ°ÑÑÐ¸Ð½ÐºÐ¸ Ð¿Ð¾ Ð·Ð°Ð¿ÑÐ¾ÑÑ Ð²Ð¾ÑÐ¾Ð²ÑÑÐ²Ð¾ Ð²Ð¾Ð´Ñ">
            <a:extLst>
              <a:ext uri="{FF2B5EF4-FFF2-40B4-BE49-F238E27FC236}">
                <a16:creationId xmlns:a16="http://schemas.microsoft.com/office/drawing/2014/main" id="{7E2F8E97-E82D-484E-925C-3DE5FE936D8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0839" y="1227715"/>
            <a:ext cx="9770322" cy="548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5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C86709D-5D77-6240-B69A-BC0A237E01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Ключевые значения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F7C4C0-E893-6549-BAD7-978FA38FC7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992258" y="1273897"/>
            <a:ext cx="10207485" cy="54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2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C86709D-5D77-6240-B69A-BC0A237E01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Какие решения?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380B79-16A5-4D4F-98EB-8720CEF1AD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167504" y="1419479"/>
            <a:ext cx="11902575" cy="557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2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ENAJdo0lUqkXXxkDgp2Q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YrkePghk2.KtECZbwiO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NoZnuSA0SwE8JVERy1O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u7DbC4gU6Pq1880Ikoz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7DSTvIBlUyE.OpnmL78L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..95Vz4CE.qJasM36p3G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g97z0fo0qJ_pAAsWTNu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pNXWIY40eZmEiLMocSD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HQYy9HITkyVHKVTeN.5Q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9cKPgTAjkqlFEiS.AAUQ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y4prWkjE2O4TE0SYU9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iSFDGcVkamUC3stJZTc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1GdqBTXxUatjeYjLv1Ln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negqxgOnUeDZqGMs_sM6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HGURqch0SabGVNSDetL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dIekvHQuES9OZpgEVSSB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eFz7FfWUOzNS46jS4_C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gUvs2by_02zZ9BbfzXDj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1GdqBTXxUatjeYjLv1Ln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7BulGBeikSJJJod0D9kS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KjVs7ny0anCzsdlnnQ1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ff.ibSIHUWdysCM6VCo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ml5bJCACUaemOyFvfTZY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VNrViWiUCqx_9.pkxUL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47sf30JkmOioVBUnb8d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.tlIzn0.kiabvANhQQDc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1GdqBTXxUatjeYjLv1Ln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HGURqch0SabGVNSDetL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HGURqch0SabGVNSDetL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84vVIuo0qz7xEoAlo8H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1GdqBTXxUatjeYjLv1Ln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HGURqch0SabGVNSDetL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cqwFCNhUiJ8B.GNytAb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l6sJJFHk.ChYIeUx7Mf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4U3gsyfXU2j_WyIt37cB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XmA6Vs2UqDaIwldCYwE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FvMH1vAEKw.UbHn8vHr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LxhjFNoEOVxtJRGNQ9s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w2.WfTcY0aiw.oVH4pk2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.Ocu6mLESdLpoL5WnXrw"/>
</p:tagLst>
</file>

<file path=ppt/theme/theme1.xml><?xml version="1.0" encoding="utf-8"?>
<a:theme xmlns:a="http://schemas.openxmlformats.org/drawingml/2006/main" name="Тема РОСВОДОКАНАЛ">
  <a:themeElements>
    <a:clrScheme name="Цвет Росводоканал">
      <a:dk1>
        <a:srgbClr val="243870"/>
      </a:dk1>
      <a:lt1>
        <a:srgbClr val="FFFFFF"/>
      </a:lt1>
      <a:dk2>
        <a:srgbClr val="1074B9"/>
      </a:dk2>
      <a:lt2>
        <a:srgbClr val="FFFFFF"/>
      </a:lt2>
      <a:accent1>
        <a:srgbClr val="1074B9"/>
      </a:accent1>
      <a:accent2>
        <a:srgbClr val="EA222C"/>
      </a:accent2>
      <a:accent3>
        <a:srgbClr val="92D050"/>
      </a:accent3>
      <a:accent4>
        <a:srgbClr val="000000"/>
      </a:accent4>
      <a:accent5>
        <a:srgbClr val="8EB3E3"/>
      </a:accent5>
      <a:accent6>
        <a:srgbClr val="D9D9D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Росводоканал 16.9 v1.1" id="{DD14D6D5-4BED-4245-852E-CC8FD1764B40}" vid="{5DED48F3-B2B3-4F48-88F8-A007635B35A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РОСВОДОКАНАЛ</Template>
  <TotalTime>230</TotalTime>
  <Words>459</Words>
  <Application>Microsoft Office PowerPoint</Application>
  <PresentationFormat>Широкоэкранный</PresentationFormat>
  <Paragraphs>92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Arial Обычный</vt:lpstr>
      <vt:lpstr>Calibri</vt:lpstr>
      <vt:lpstr>Lucida Grande</vt:lpstr>
      <vt:lpstr>Verdana</vt:lpstr>
      <vt:lpstr>Тема РОСВОДОКАНАЛ</vt:lpstr>
      <vt:lpstr>   Цифровое зонирование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Цифровое зонирование</dc:title>
  <dc:creator>Microsoft Office User</dc:creator>
  <cp:lastModifiedBy>Путин Сергей Юрьевич</cp:lastModifiedBy>
  <cp:revision>35</cp:revision>
  <dcterms:created xsi:type="dcterms:W3CDTF">2019-02-27T12:46:01Z</dcterms:created>
  <dcterms:modified xsi:type="dcterms:W3CDTF">2020-09-28T08:53:41Z</dcterms:modified>
</cp:coreProperties>
</file>