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62" r:id="rId2"/>
    <p:sldId id="367" r:id="rId3"/>
    <p:sldId id="344" r:id="rId4"/>
    <p:sldId id="345" r:id="rId5"/>
    <p:sldId id="364" r:id="rId6"/>
    <p:sldId id="309" r:id="rId7"/>
    <p:sldId id="329" r:id="rId8"/>
    <p:sldId id="330" r:id="rId9"/>
    <p:sldId id="331" r:id="rId10"/>
    <p:sldId id="332" r:id="rId11"/>
    <p:sldId id="348" r:id="rId12"/>
    <p:sldId id="346" r:id="rId13"/>
    <p:sldId id="350" r:id="rId14"/>
    <p:sldId id="351" r:id="rId15"/>
    <p:sldId id="347" r:id="rId16"/>
    <p:sldId id="356" r:id="rId17"/>
    <p:sldId id="358" r:id="rId18"/>
    <p:sldId id="357" r:id="rId19"/>
    <p:sldId id="366" r:id="rId20"/>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A942"/>
    <a:srgbClr val="108BD6"/>
    <a:srgbClr val="14C3EC"/>
    <a:srgbClr val="36A4EE"/>
    <a:srgbClr val="55B2F1"/>
    <a:srgbClr val="73C167"/>
    <a:srgbClr val="4E917A"/>
    <a:srgbClr val="76AE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94746" autoAdjust="0"/>
  </p:normalViewPr>
  <p:slideViewPr>
    <p:cSldViewPr>
      <p:cViewPr>
        <p:scale>
          <a:sx n="70" d="100"/>
          <a:sy n="70" d="100"/>
        </p:scale>
        <p:origin x="-1104" y="-84"/>
      </p:cViewPr>
      <p:guideLst>
        <p:guide orient="horz" pos="1870"/>
        <p:guide orient="horz" pos="3757"/>
        <p:guide pos="2880"/>
        <p:guide pos="5529"/>
        <p:guide pos="231"/>
      </p:guideLst>
    </p:cSldViewPr>
  </p:slideViewPr>
  <p:notesTextViewPr>
    <p:cViewPr>
      <p:scale>
        <a:sx n="100" d="100"/>
        <a:sy n="100" d="100"/>
      </p:scale>
      <p:origin x="0" y="0"/>
    </p:cViewPr>
  </p:notesTextViewPr>
  <p:sorterViewPr>
    <p:cViewPr>
      <p:scale>
        <a:sx n="100" d="100"/>
        <a:sy n="100" d="100"/>
      </p:scale>
      <p:origin x="0" y="13656"/>
    </p:cViewPr>
  </p:sorterViewPr>
  <p:notesViewPr>
    <p:cSldViewPr>
      <p:cViewPr varScale="1">
        <p:scale>
          <a:sx n="76" d="100"/>
          <a:sy n="76" d="100"/>
        </p:scale>
        <p:origin x="-2046" y="-102"/>
      </p:cViewPr>
      <p:guideLst>
        <p:guide orient="horz" pos="119"/>
        <p:guide pos="4104"/>
        <p:guide pos="184"/>
      </p:guideLst>
    </p:cSldViewPr>
  </p:notesViewPr>
  <p:gridSpacing cx="58989913" cy="5898991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252788" y="9652000"/>
            <a:ext cx="301625" cy="233363"/>
          </a:xfrm>
          <a:prstGeom prst="rect">
            <a:avLst/>
          </a:prstGeom>
          <a:noFill/>
          <a:ln w="9525">
            <a:noFill/>
            <a:miter lim="800000"/>
            <a:headEnd/>
            <a:tailEnd/>
          </a:ln>
        </p:spPr>
        <p:txBody>
          <a:bodyPr wrap="none" lIns="92318" tIns="46159" rIns="92318" bIns="46159">
            <a:spAutoFit/>
          </a:bodyPr>
          <a:lstStyle/>
          <a:p>
            <a:pPr defTabSz="923925"/>
            <a:fld id="{70DADCCF-B5EA-4D53-BA49-3FF1CE89870E}" type="slidenum">
              <a:rPr lang="en-US" sz="800">
                <a:latin typeface="MetaNormalLF-Roman" pitchFamily="34" charset="0"/>
              </a:rPr>
              <a:pPr defTabSz="923925"/>
              <a:t>‹#›</a:t>
            </a:fld>
            <a:endParaRPr lang="en-US" sz="800">
              <a:latin typeface="MetaNormalLF-Roman" pitchFamily="34" charset="0"/>
            </a:endParaRPr>
          </a:p>
        </p:txBody>
      </p:sp>
      <p:sp>
        <p:nvSpPr>
          <p:cNvPr id="6" name="TextBox 5"/>
          <p:cNvSpPr txBox="1">
            <a:spLocks noChangeArrowheads="1"/>
          </p:cNvSpPr>
          <p:nvPr/>
        </p:nvSpPr>
        <p:spPr bwMode="auto">
          <a:xfrm>
            <a:off x="292100" y="188913"/>
            <a:ext cx="6223000" cy="496887"/>
          </a:xfrm>
          <a:prstGeom prst="rect">
            <a:avLst/>
          </a:prstGeom>
          <a:noFill/>
          <a:ln w="9525">
            <a:noFill/>
            <a:miter lim="800000"/>
            <a:headEnd/>
            <a:tailEnd/>
          </a:ln>
        </p:spPr>
        <p:txBody>
          <a:bodyPr lIns="92318" tIns="46159" rIns="92318" bIns="46159">
            <a:spAutoFit/>
          </a:bodyPr>
          <a:lstStyle/>
          <a:p>
            <a:pPr algn="ctr" defTabSz="923925"/>
            <a:r>
              <a:rPr lang="en-US" sz="1400">
                <a:latin typeface="MetaNormalLF-Roman" pitchFamily="34" charset="0"/>
              </a:rPr>
              <a:t>Title</a:t>
            </a:r>
          </a:p>
          <a:p>
            <a:pPr algn="ctr" defTabSz="923925"/>
            <a:r>
              <a:rPr lang="en-US" sz="1000">
                <a:latin typeface="MetaNormalLF-Roman" pitchFamily="34" charset="0"/>
              </a:rPr>
              <a:t>Month Year</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922463" y="746125"/>
            <a:ext cx="3021012" cy="22653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292100" y="3232150"/>
            <a:ext cx="6223000" cy="6296025"/>
          </a:xfrm>
          <a:prstGeom prst="rect">
            <a:avLst/>
          </a:prstGeom>
        </p:spPr>
        <p:txBody>
          <a:bodyPr vert="horz" lIns="0" tIns="0" rIns="0" bIns="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extBox 5"/>
          <p:cNvSpPr txBox="1">
            <a:spLocks noChangeArrowheads="1"/>
          </p:cNvSpPr>
          <p:nvPr/>
        </p:nvSpPr>
        <p:spPr bwMode="auto">
          <a:xfrm>
            <a:off x="3252788" y="9652000"/>
            <a:ext cx="301625" cy="233363"/>
          </a:xfrm>
          <a:prstGeom prst="rect">
            <a:avLst/>
          </a:prstGeom>
          <a:noFill/>
          <a:ln w="9525">
            <a:noFill/>
            <a:miter lim="800000"/>
            <a:headEnd/>
            <a:tailEnd/>
          </a:ln>
        </p:spPr>
        <p:txBody>
          <a:bodyPr wrap="none" lIns="92318" tIns="46159" rIns="92318" bIns="46159">
            <a:spAutoFit/>
          </a:bodyPr>
          <a:lstStyle/>
          <a:p>
            <a:pPr defTabSz="923925"/>
            <a:fld id="{C87E6A47-CAEB-4ACA-9387-9B2B4A9AB348}" type="slidenum">
              <a:rPr lang="en-US" sz="800">
                <a:latin typeface="MetaNormalLF-Roman" pitchFamily="34" charset="0"/>
              </a:rPr>
              <a:pPr defTabSz="923925"/>
              <a:t>‹#›</a:t>
            </a:fld>
            <a:endParaRPr lang="en-US" sz="800">
              <a:latin typeface="MetaNormalLF-Roman" pitchFamily="34" charset="0"/>
            </a:endParaRPr>
          </a:p>
        </p:txBody>
      </p:sp>
      <p:sp>
        <p:nvSpPr>
          <p:cNvPr id="7" name="TextBox 6"/>
          <p:cNvSpPr txBox="1">
            <a:spLocks noChangeArrowheads="1"/>
          </p:cNvSpPr>
          <p:nvPr/>
        </p:nvSpPr>
        <p:spPr bwMode="auto">
          <a:xfrm>
            <a:off x="292100" y="188913"/>
            <a:ext cx="6223000" cy="496887"/>
          </a:xfrm>
          <a:prstGeom prst="rect">
            <a:avLst/>
          </a:prstGeom>
          <a:noFill/>
          <a:ln w="9525">
            <a:noFill/>
            <a:miter lim="800000"/>
            <a:headEnd/>
            <a:tailEnd/>
          </a:ln>
        </p:spPr>
        <p:txBody>
          <a:bodyPr lIns="92318" tIns="46159" rIns="92318" bIns="46159">
            <a:spAutoFit/>
          </a:bodyPr>
          <a:lstStyle/>
          <a:p>
            <a:pPr algn="ctr" defTabSz="923925"/>
            <a:r>
              <a:rPr lang="en-US" sz="1400">
                <a:latin typeface="MetaNormalLF-Roman" pitchFamily="34" charset="0"/>
              </a:rPr>
              <a:t>Title</a:t>
            </a:r>
          </a:p>
          <a:p>
            <a:pPr algn="ctr" defTabSz="923925"/>
            <a:r>
              <a:rPr lang="en-US" sz="1000">
                <a:latin typeface="MetaNormalLF-Roman" pitchFamily="34" charset="0"/>
              </a:rPr>
              <a:t>Month Year</a:t>
            </a:r>
          </a:p>
        </p:txBody>
      </p:sp>
    </p:spTree>
  </p:cSld>
  <p:clrMap bg1="lt1" tx1="dk1" bg2="lt2" tx2="dk2" accent1="accent1" accent2="accent2" accent3="accent3" accent4="accent4" accent5="accent5" accent6="accent6" hlink="hlink" folHlink="folHlink"/>
  <p:notesStyle>
    <a:lvl1pPr algn="l" rtl="0" eaLnBrk="0" fontAlgn="base" hangingPunct="0">
      <a:spcBef>
        <a:spcPts val="1200"/>
      </a:spcBef>
      <a:spcAft>
        <a:spcPct val="0"/>
      </a:spcAft>
      <a:buFont typeface="Arial" charset="0"/>
      <a:defRPr sz="1100" kern="1200">
        <a:solidFill>
          <a:schemeClr val="tx1"/>
        </a:solidFill>
        <a:latin typeface="MetaNormalLF-Roman" pitchFamily="34" charset="0"/>
        <a:ea typeface="+mn-ea"/>
        <a:cs typeface="Arial" pitchFamily="34" charset="0"/>
      </a:defRPr>
    </a:lvl1pPr>
    <a:lvl2pPr marL="400050" indent="-174625" algn="l" rtl="0" eaLnBrk="0" fontAlgn="base" hangingPunct="0">
      <a:spcBef>
        <a:spcPts val="600"/>
      </a:spcBef>
      <a:spcAft>
        <a:spcPct val="0"/>
      </a:spcAft>
      <a:buFont typeface="Arial" charset="0"/>
      <a:buChar char="•"/>
      <a:defRPr sz="1100" kern="1200">
        <a:solidFill>
          <a:schemeClr val="tx1"/>
        </a:solidFill>
        <a:latin typeface="MetaNormalLF-Roman" pitchFamily="34" charset="0"/>
        <a:ea typeface="+mn-ea"/>
        <a:cs typeface="Arial" pitchFamily="34" charset="0"/>
      </a:defRPr>
    </a:lvl2pPr>
    <a:lvl3pPr marL="627063" indent="-227013" algn="l" rtl="0" eaLnBrk="0" fontAlgn="base" hangingPunct="0">
      <a:spcBef>
        <a:spcPts val="600"/>
      </a:spcBef>
      <a:spcAft>
        <a:spcPct val="0"/>
      </a:spcAft>
      <a:buFont typeface="Arial" charset="0"/>
      <a:buChar char="–"/>
      <a:defRPr sz="1100" kern="1200">
        <a:solidFill>
          <a:schemeClr val="tx1"/>
        </a:solidFill>
        <a:latin typeface="MetaNormalLF-Roman" pitchFamily="34" charset="0"/>
        <a:ea typeface="+mn-ea"/>
        <a:cs typeface="Arial" pitchFamily="34" charset="0"/>
      </a:defRPr>
    </a:lvl3pPr>
    <a:lvl4pPr marL="801688" indent="-174625" algn="l" rtl="0" eaLnBrk="0" fontAlgn="base" hangingPunct="0">
      <a:spcBef>
        <a:spcPts val="600"/>
      </a:spcBef>
      <a:spcAft>
        <a:spcPct val="0"/>
      </a:spcAft>
      <a:buFont typeface="Wingdings" pitchFamily="2" charset="2"/>
      <a:buChar char="§"/>
      <a:defRPr sz="1100" kern="1200">
        <a:solidFill>
          <a:schemeClr val="tx1"/>
        </a:solidFill>
        <a:latin typeface="MetaNormalLF-Roman" pitchFamily="34" charset="0"/>
        <a:ea typeface="+mn-ea"/>
        <a:cs typeface="Arial" pitchFamily="34" charset="0"/>
      </a:defRPr>
    </a:lvl4pPr>
    <a:lvl5pPr marL="1027113" indent="-225425" algn="l" rtl="0" eaLnBrk="0" fontAlgn="base" hangingPunct="0">
      <a:spcBef>
        <a:spcPts val="600"/>
      </a:spcBef>
      <a:spcAft>
        <a:spcPct val="0"/>
      </a:spcAft>
      <a:buFont typeface="Arial" charset="0"/>
      <a:buChar char="—"/>
      <a:defRPr sz="1100" kern="1200">
        <a:solidFill>
          <a:schemeClr val="tx1"/>
        </a:solidFill>
        <a:latin typeface="MetaNormalLF-Roman"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xfrm>
            <a:off x="922338" y="747713"/>
            <a:ext cx="4965700" cy="3724275"/>
          </a:xfrm>
          <a:noFill/>
          <a:ln>
            <a:solidFill>
              <a:srgbClr val="000000"/>
            </a:solidFill>
            <a:miter lim="800000"/>
            <a:headEnd/>
            <a:tailEnd/>
          </a:ln>
        </p:spPr>
      </p:sp>
      <p:sp>
        <p:nvSpPr>
          <p:cNvPr id="73731" name="Rectangle 3"/>
          <p:cNvSpPr>
            <a:spLocks noGrp="1"/>
          </p:cNvSpPr>
          <p:nvPr>
            <p:ph type="body" idx="1"/>
          </p:nvPr>
        </p:nvSpPr>
        <p:spPr bwMode="auto">
          <a:xfrm>
            <a:off x="906463" y="4721225"/>
            <a:ext cx="4994275" cy="4471988"/>
          </a:xfrm>
          <a:noFill/>
        </p:spPr>
        <p:txBody>
          <a:bodyPr wrap="square" numCol="1" anchor="t" anchorCtr="0" compatLnSpc="1">
            <a:prstTxWarp prst="textNoShape">
              <a:avLst/>
            </a:prstTxWarp>
          </a:bodyPr>
          <a:lstStyle/>
          <a:p>
            <a:pPr eaLnBrk="1" hangingPunct="1"/>
            <a:r>
              <a:rPr lang="en-US" smtClean="0">
                <a:cs typeface="Arial" charset="0"/>
              </a:rPr>
              <a:t>The Digital Universe will grow from 487 Exabytes (487 billion gigabytes) in 2008 to 2,502 Exabytes (or 2.5 Zattabytes) in 2012. that’s a 5-fold growth in only four years. The implications are huge: Organizations that understand how fast the digital universe is expanding and manage their businesses accordingly will be the ones that can compete cost-effectively and win in the coming years.</a:t>
            </a:r>
          </a:p>
          <a:p>
            <a:pPr eaLnBrk="1" hangingPunct="1"/>
            <a:r>
              <a:rPr lang="en-US" smtClean="0">
                <a:cs typeface="Arial" charset="0"/>
              </a:rPr>
              <a:t>  </a:t>
            </a:r>
          </a:p>
          <a:p>
            <a:pPr eaLnBrk="1" hangingPunct="1"/>
            <a:r>
              <a:rPr lang="en-US" sz="1500" b="1" i="1" smtClean="0">
                <a:cs typeface="Arial" charset="0"/>
              </a:rPr>
              <a:t>Note:</a:t>
            </a:r>
            <a:endParaRPr lang="en-US" sz="1500" smtClean="0">
              <a:cs typeface="Arial" charset="0"/>
            </a:endParaRPr>
          </a:p>
          <a:p>
            <a:pPr eaLnBrk="1" hangingPunct="1"/>
            <a:r>
              <a:rPr lang="en-US" smtClean="0">
                <a:cs typeface="Arial" charset="0"/>
              </a:rPr>
              <a:t>Calculated at 487 billion gigabytes in size, the amount of information created in 2008 is the equivalent of more than: </a:t>
            </a:r>
          </a:p>
          <a:p>
            <a:pPr eaLnBrk="1" hangingPunct="1"/>
            <a:endParaRPr lang="en-US" smtClean="0">
              <a:cs typeface="Arial" charset="0"/>
            </a:endParaRPr>
          </a:p>
          <a:p>
            <a:pPr lvl="2" eaLnBrk="1" hangingPunct="1"/>
            <a:r>
              <a:rPr lang="en-US" smtClean="0">
                <a:cs typeface="Arial" charset="0"/>
              </a:rPr>
              <a:t>237 billion fully-loaded Amazon Kindle wireless reading devices</a:t>
            </a:r>
          </a:p>
          <a:p>
            <a:pPr lvl="2" eaLnBrk="1" hangingPunct="1"/>
            <a:r>
              <a:rPr lang="en-US" smtClean="0">
                <a:cs typeface="Arial" charset="0"/>
              </a:rPr>
              <a:t>4.8 quadrillion online bank transactions</a:t>
            </a:r>
          </a:p>
          <a:p>
            <a:pPr lvl="2" eaLnBrk="1" hangingPunct="1"/>
            <a:r>
              <a:rPr lang="en-US" smtClean="0">
                <a:cs typeface="Arial" charset="0"/>
              </a:rPr>
              <a:t>3 quadrillion Twitter feeds</a:t>
            </a:r>
          </a:p>
          <a:p>
            <a:pPr lvl="2" eaLnBrk="1" hangingPunct="1"/>
            <a:r>
              <a:rPr lang="en-US" smtClean="0">
                <a:cs typeface="Arial" charset="0"/>
              </a:rPr>
              <a:t>162 trillion digital photos</a:t>
            </a:r>
          </a:p>
          <a:p>
            <a:pPr lvl="2" eaLnBrk="1" hangingPunct="1"/>
            <a:r>
              <a:rPr lang="en-US" smtClean="0">
                <a:cs typeface="Arial" charset="0"/>
              </a:rPr>
              <a:t>30 billion fully-loaded Apple iPod Touches</a:t>
            </a:r>
          </a:p>
          <a:p>
            <a:pPr eaLnBrk="1" hangingPunct="1"/>
            <a:r>
              <a:rPr lang="en-US" smtClean="0">
                <a:cs typeface="Arial" charset="0"/>
              </a:rPr>
              <a:t>       19 billion fully-loaded Blu-ray DVDs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xfrm>
            <a:off x="274638" y="4721225"/>
            <a:ext cx="6302375" cy="5046663"/>
          </a:xfrm>
          <a:noFill/>
        </p:spPr>
        <p:txBody>
          <a:bodyPr wrap="square" numCol="1" anchor="t" anchorCtr="0" compatLnSpc="1">
            <a:prstTxWarp prst="textNoShape">
              <a:avLst/>
            </a:prstTxWarp>
          </a:bodyPr>
          <a:lstStyle/>
          <a:p>
            <a:pPr defTabSz="1292225" eaLnBrk="1" hangingPunct="1">
              <a:spcBef>
                <a:spcPct val="0"/>
              </a:spcBef>
              <a:buFontTx/>
              <a:buChar char="•"/>
            </a:pPr>
            <a:r>
              <a:rPr lang="en-US" sz="1800" smtClean="0">
                <a:cs typeface="Arial" charset="0"/>
              </a:rPr>
              <a:t>Next use case - VPLEX METRO – DCs sync dist to 100 Kilometers</a:t>
            </a:r>
          </a:p>
          <a:p>
            <a:pPr defTabSz="1292225" eaLnBrk="1" hangingPunct="1">
              <a:spcBef>
                <a:spcPct val="0"/>
              </a:spcBef>
              <a:buFontTx/>
              <a:buChar char="•"/>
            </a:pPr>
            <a:r>
              <a:rPr lang="en-US" sz="1800" smtClean="0">
                <a:cs typeface="Arial" charset="0"/>
              </a:rPr>
              <a:t>Real innovation of VPLEX -  DCC over distance. </a:t>
            </a:r>
          </a:p>
          <a:p>
            <a:pPr marL="342900" lvl="1" defTabSz="1292225" eaLnBrk="1" hangingPunct="1">
              <a:spcBef>
                <a:spcPct val="0"/>
              </a:spcBef>
              <a:buFontTx/>
              <a:buChar char="•"/>
            </a:pPr>
            <a:r>
              <a:rPr lang="en-US" sz="1800" smtClean="0">
                <a:cs typeface="Arial" charset="0"/>
              </a:rPr>
              <a:t>Members in group -&gt; latest copy of data and where to get it.</a:t>
            </a:r>
          </a:p>
          <a:p>
            <a:pPr marL="342900" lvl="1" defTabSz="1292225" eaLnBrk="1" hangingPunct="1">
              <a:spcBef>
                <a:spcPct val="0"/>
              </a:spcBef>
              <a:buFontTx/>
              <a:buChar char="•"/>
            </a:pPr>
            <a:r>
              <a:rPr lang="en-US" sz="1800" smtClean="0">
                <a:cs typeface="Arial" charset="0"/>
              </a:rPr>
              <a:t>Updates all members are notified of the changes.</a:t>
            </a:r>
          </a:p>
          <a:p>
            <a:pPr marL="342900" lvl="1" defTabSz="1292225" eaLnBrk="1" hangingPunct="1">
              <a:spcBef>
                <a:spcPct val="0"/>
              </a:spcBef>
              <a:buFontTx/>
              <a:buChar char="•"/>
            </a:pPr>
            <a:r>
              <a:rPr lang="en-US" sz="1800" smtClean="0">
                <a:cs typeface="Arial" charset="0"/>
              </a:rPr>
              <a:t>The distributed caching protocol minimizes BW and latency </a:t>
            </a:r>
          </a:p>
          <a:p>
            <a:pPr defTabSz="1292225" eaLnBrk="1" hangingPunct="1">
              <a:spcBef>
                <a:spcPct val="0"/>
              </a:spcBef>
              <a:buFontTx/>
              <a:buChar char="•"/>
            </a:pPr>
            <a:r>
              <a:rPr lang="en-US" sz="1800" smtClean="0">
                <a:cs typeface="Arial" charset="0"/>
              </a:rPr>
              <a:t>Why this is relevant? </a:t>
            </a:r>
          </a:p>
          <a:p>
            <a:pPr marL="342900" lvl="1" defTabSz="1292225" eaLnBrk="1" hangingPunct="1">
              <a:spcBef>
                <a:spcPct val="0"/>
              </a:spcBef>
              <a:buFontTx/>
              <a:buChar char="•"/>
            </a:pPr>
            <a:r>
              <a:rPr lang="en-US" sz="1800" smtClean="0">
                <a:cs typeface="Arial" charset="0"/>
              </a:rPr>
              <a:t>Fundamentally change DC by creating AA data over distance. </a:t>
            </a:r>
          </a:p>
          <a:p>
            <a:pPr marL="342900" lvl="1" defTabSz="1292225" eaLnBrk="1" hangingPunct="1">
              <a:spcBef>
                <a:spcPct val="0"/>
              </a:spcBef>
              <a:buFontTx/>
              <a:buChar char="•"/>
            </a:pPr>
            <a:r>
              <a:rPr lang="en-US" sz="1800" smtClean="0">
                <a:cs typeface="Arial" charset="0"/>
              </a:rPr>
              <a:t>No other technology can do this so it is a true game changer.</a:t>
            </a:r>
          </a:p>
          <a:p>
            <a:pPr defTabSz="1292225" eaLnBrk="1" hangingPunct="1">
              <a:spcBef>
                <a:spcPct val="0"/>
              </a:spcBef>
              <a:buFontTx/>
              <a:buChar char="•"/>
            </a:pPr>
            <a:r>
              <a:rPr lang="en-US" sz="1800" smtClean="0">
                <a:cs typeface="Arial" charset="0"/>
              </a:rPr>
              <a:t>Not only can you move and access data…..</a:t>
            </a:r>
          </a:p>
          <a:p>
            <a:pPr defTabSz="1292225" eaLnBrk="1" hangingPunct="1">
              <a:spcBef>
                <a:spcPct val="0"/>
              </a:spcBef>
              <a:buFontTx/>
              <a:buChar char="•"/>
            </a:pPr>
            <a:r>
              <a:rPr lang="en-US" sz="1800" smtClean="0">
                <a:cs typeface="Arial" charset="0"/>
              </a:rPr>
              <a:t>You can provision and share capacity at a distance </a:t>
            </a:r>
          </a:p>
          <a:p>
            <a:pPr defTabSz="1292225" eaLnBrk="1" hangingPunct="1">
              <a:spcBef>
                <a:spcPct val="0"/>
              </a:spcBef>
              <a:buFontTx/>
              <a:buChar char="•"/>
            </a:pPr>
            <a:r>
              <a:rPr lang="en-US" sz="1800" smtClean="0">
                <a:cs typeface="Arial" charset="0"/>
              </a:rPr>
              <a:t>Enables RA across sites whether </a:t>
            </a:r>
          </a:p>
          <a:p>
            <a:pPr marL="342900" lvl="1" defTabSz="1292225" eaLnBrk="1" hangingPunct="1">
              <a:spcBef>
                <a:spcPct val="0"/>
              </a:spcBef>
              <a:buFontTx/>
              <a:buChar char="•"/>
            </a:pPr>
            <a:r>
              <a:rPr lang="en-US" sz="1800" smtClean="0">
                <a:cs typeface="Arial" charset="0"/>
              </a:rPr>
              <a:t>For example.</a:t>
            </a:r>
          </a:p>
        </p:txBody>
      </p:sp>
      <p:sp>
        <p:nvSpPr>
          <p:cNvPr id="47107" name="Slide Number Placeholder 3"/>
          <p:cNvSpPr txBox="1">
            <a:spLocks noGrp="1"/>
          </p:cNvSpPr>
          <p:nvPr/>
        </p:nvSpPr>
        <p:spPr bwMode="auto">
          <a:xfrm>
            <a:off x="3856038" y="9439275"/>
            <a:ext cx="2949575" cy="498475"/>
          </a:xfrm>
          <a:prstGeom prst="rect">
            <a:avLst/>
          </a:prstGeom>
          <a:noFill/>
          <a:ln w="9525">
            <a:noFill/>
            <a:miter lim="800000"/>
            <a:headEnd/>
            <a:tailEnd/>
          </a:ln>
        </p:spPr>
        <p:txBody>
          <a:bodyPr lIns="91450" tIns="45725" rIns="91450" bIns="45725"/>
          <a:lstStyle/>
          <a:p>
            <a:pPr defTabSz="1304925"/>
            <a:fld id="{8DC51B3F-8169-4642-AB9A-AF40BAED1D94}" type="slidenum">
              <a:rPr lang="en-US">
                <a:latin typeface="Calibri" pitchFamily="34" charset="0"/>
              </a:rPr>
              <a:pPr defTabSz="1304925"/>
              <a:t>13</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xfrm>
            <a:off x="681038" y="4721225"/>
            <a:ext cx="5445125" cy="4932363"/>
          </a:xfrm>
          <a:noFill/>
        </p:spPr>
        <p:txBody>
          <a:bodyPr wrap="square" numCol="1" anchor="t" anchorCtr="0" compatLnSpc="1">
            <a:prstTxWarp prst="textNoShape">
              <a:avLst/>
            </a:prstTxWarp>
          </a:bodyPr>
          <a:lstStyle/>
          <a:p>
            <a:pPr defTabSz="1292225" eaLnBrk="1" hangingPunct="1">
              <a:spcBef>
                <a:spcPct val="0"/>
              </a:spcBef>
              <a:buFontTx/>
              <a:buChar char="•"/>
            </a:pPr>
            <a:r>
              <a:rPr lang="en-US" sz="1800" smtClean="0">
                <a:cs typeface="Arial" charset="0"/>
              </a:rPr>
              <a:t>Really cool VPLEX Metro + vMotion.  </a:t>
            </a:r>
          </a:p>
          <a:p>
            <a:pPr defTabSz="1292225" eaLnBrk="1" hangingPunct="1">
              <a:spcBef>
                <a:spcPct val="0"/>
              </a:spcBef>
              <a:buFontTx/>
              <a:buChar char="•"/>
            </a:pPr>
            <a:endParaRPr lang="en-US" sz="1800" smtClean="0">
              <a:cs typeface="Arial" charset="0"/>
            </a:endParaRPr>
          </a:p>
          <a:p>
            <a:pPr defTabSz="1292225" eaLnBrk="1" hangingPunct="1">
              <a:spcBef>
                <a:spcPct val="0"/>
              </a:spcBef>
              <a:buFontTx/>
              <a:buChar char="•"/>
            </a:pPr>
            <a:r>
              <a:rPr lang="en-US" sz="1800" smtClean="0">
                <a:cs typeface="Arial" charset="0"/>
              </a:rPr>
              <a:t>Non disruptively move and relocate ….</a:t>
            </a:r>
          </a:p>
          <a:p>
            <a:pPr defTabSz="1292225" eaLnBrk="1" hangingPunct="1">
              <a:spcBef>
                <a:spcPct val="0"/>
              </a:spcBef>
            </a:pPr>
            <a:endParaRPr lang="en-US" sz="1800" smtClean="0">
              <a:cs typeface="Arial" charset="0"/>
            </a:endParaRPr>
          </a:p>
          <a:p>
            <a:pPr defTabSz="1292225" eaLnBrk="1" hangingPunct="1">
              <a:spcBef>
                <a:spcPct val="0"/>
              </a:spcBef>
              <a:buFontTx/>
              <a:buChar char="•"/>
            </a:pPr>
            <a:r>
              <a:rPr lang="en-US" sz="1800" smtClean="0">
                <a:cs typeface="Arial" charset="0"/>
              </a:rPr>
              <a:t>So now you can easily balance your applications and workloads across Data Centers. </a:t>
            </a:r>
          </a:p>
          <a:p>
            <a:pPr defTabSz="1292225" eaLnBrk="1" hangingPunct="1">
              <a:spcBef>
                <a:spcPct val="0"/>
              </a:spcBef>
            </a:pPr>
            <a:endParaRPr lang="en-US" sz="1800" smtClean="0">
              <a:cs typeface="Arial" charset="0"/>
            </a:endParaRPr>
          </a:p>
          <a:p>
            <a:pPr defTabSz="1292225" eaLnBrk="1" hangingPunct="1">
              <a:spcBef>
                <a:spcPct val="0"/>
              </a:spcBef>
              <a:buFontTx/>
              <a:buChar char="•"/>
            </a:pPr>
            <a:r>
              <a:rPr lang="en-US" sz="1800" smtClean="0">
                <a:cs typeface="Arial" charset="0"/>
              </a:rPr>
              <a:t>This capability gives you new options for how you think about and plan your Data Centers.</a:t>
            </a:r>
          </a:p>
          <a:p>
            <a:pPr defTabSz="1292225" eaLnBrk="1" hangingPunct="1">
              <a:spcBef>
                <a:spcPct val="0"/>
              </a:spcBef>
            </a:pPr>
            <a:endParaRPr lang="en-US" sz="1800" smtClean="0">
              <a:cs typeface="Arial" charset="0"/>
            </a:endParaRPr>
          </a:p>
          <a:p>
            <a:pPr defTabSz="1292225" eaLnBrk="1" hangingPunct="1">
              <a:spcBef>
                <a:spcPct val="0"/>
              </a:spcBef>
            </a:pPr>
            <a:endParaRPr lang="en-US" sz="1800" smtClean="0">
              <a:cs typeface="Arial" charset="0"/>
            </a:endParaRPr>
          </a:p>
        </p:txBody>
      </p:sp>
      <p:sp>
        <p:nvSpPr>
          <p:cNvPr id="49155" name="Slide Number Placeholder 3"/>
          <p:cNvSpPr txBox="1">
            <a:spLocks noGrp="1"/>
          </p:cNvSpPr>
          <p:nvPr/>
        </p:nvSpPr>
        <p:spPr bwMode="auto">
          <a:xfrm>
            <a:off x="3856038" y="9439275"/>
            <a:ext cx="2949575" cy="498475"/>
          </a:xfrm>
          <a:prstGeom prst="rect">
            <a:avLst/>
          </a:prstGeom>
          <a:noFill/>
          <a:ln w="9525">
            <a:noFill/>
            <a:miter lim="800000"/>
            <a:headEnd/>
            <a:tailEnd/>
          </a:ln>
        </p:spPr>
        <p:txBody>
          <a:bodyPr lIns="91450" tIns="45725" rIns="91450" bIns="45725"/>
          <a:lstStyle/>
          <a:p>
            <a:pPr defTabSz="1304925"/>
            <a:fld id="{482E4168-40A5-4243-91D8-35719D41BA7A}" type="slidenum">
              <a:rPr lang="en-US">
                <a:latin typeface="Calibri" pitchFamily="34" charset="0"/>
              </a:rPr>
              <a:pPr defTabSz="1304925"/>
              <a:t>14</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r>
              <a:rPr lang="en-US" sz="1000" b="1" smtClean="0">
                <a:cs typeface="Arial" charset="0"/>
              </a:rPr>
              <a:t>Enterprise IT solutions over the past 30 years have become more costly to analyze and design, procure, customize, integrate, interoperate, scale, service, and maintain.</a:t>
            </a:r>
            <a:endParaRPr lang="en-US" sz="1000" smtClean="0">
              <a:latin typeface="Arial" charset="0"/>
              <a:cs typeface="Arial" charset="0"/>
            </a:endParaRPr>
          </a:p>
          <a:p>
            <a:r>
              <a:rPr lang="en-US" sz="1000" b="1" smtClean="0">
                <a:cs typeface="Arial" charset="0"/>
              </a:rPr>
              <a:t>The Back Story: </a:t>
            </a:r>
            <a:r>
              <a:rPr lang="en-US" sz="1000" smtClean="0">
                <a:cs typeface="Arial" charset="0"/>
              </a:rPr>
              <a:t>Customers are virtualizing their environments like crazy. They're doing it for a simple reason: to deliver a better/faster/cheaper IT service back to the business.</a:t>
            </a:r>
            <a:br>
              <a:rPr lang="en-US" sz="1000" smtClean="0">
                <a:cs typeface="Arial" charset="0"/>
              </a:rPr>
            </a:br>
            <a:r>
              <a:rPr lang="en-US" sz="1000" smtClean="0">
                <a:cs typeface="Arial" charset="0"/>
              </a:rPr>
              <a:t>However, many customers are starting to realize that they're doing it piecemeal: a few servers, a few applications, a management tool here—one small step at a time. </a:t>
            </a:r>
            <a:br>
              <a:rPr lang="en-US" sz="1000" smtClean="0">
                <a:cs typeface="Arial" charset="0"/>
              </a:rPr>
            </a:br>
            <a:r>
              <a:rPr lang="en-US" sz="1000" smtClean="0">
                <a:cs typeface="Arial" charset="0"/>
              </a:rPr>
              <a:t>Typically, this is how IT is done: incrementalism. But it’s not getting the job done—especially at scale.</a:t>
            </a:r>
            <a:br>
              <a:rPr lang="en-US" sz="1000" smtClean="0">
                <a:cs typeface="Arial" charset="0"/>
              </a:rPr>
            </a:br>
            <a:r>
              <a:rPr lang="en-US" sz="1000" smtClean="0">
                <a:cs typeface="Arial" charset="0"/>
              </a:rPr>
              <a:t>One problem this creates is speed—the business wants the benefits of a private cloud, but traditional approaches aren't getting there fast enough.</a:t>
            </a:r>
            <a:br>
              <a:rPr lang="en-US" sz="1000" smtClean="0">
                <a:cs typeface="Arial" charset="0"/>
              </a:rPr>
            </a:br>
            <a:r>
              <a:rPr lang="en-US" sz="1000" smtClean="0">
                <a:cs typeface="Arial" charset="0"/>
              </a:rPr>
              <a:t>Another serious problem is end-state—there's no clear picture of what it all looks like when they're done, and how they would build it if they knew what it looked like.</a:t>
            </a:r>
            <a:br>
              <a:rPr lang="en-US" sz="1000" smtClean="0">
                <a:cs typeface="Arial" charset="0"/>
              </a:rPr>
            </a:br>
            <a:r>
              <a:rPr lang="en-US" sz="1000" smtClean="0">
                <a:cs typeface="Arial" charset="0"/>
              </a:rPr>
              <a:t>Perhaps the best analogy might be buying a new house vs. incrementally renovating an old house by adding rooms over a period of several years. If all you want to do is live in a better house, you’d be interested in buying new vs. spending many years with renovations—and still not being happy with the results!</a:t>
            </a:r>
            <a:br>
              <a:rPr lang="en-US" sz="1000" smtClean="0">
                <a:cs typeface="Arial" charset="0"/>
              </a:rPr>
            </a:br>
            <a:endParaRPr lang="en-US" sz="1000" smtClean="0">
              <a:latin typeface="Arial" charset="0"/>
              <a:cs typeface="Arial" charset="0"/>
            </a:endParaRPr>
          </a:p>
          <a:p>
            <a:r>
              <a:rPr lang="ru-RU" sz="1000" smtClean="0">
                <a:latin typeface="Arial" charset="0"/>
                <a:cs typeface="Arial" charset="0"/>
              </a:rPr>
              <a:t>ЦОД – состоит из множества элемента, а что если взять моноблок? Как в случае с персональными компьютерами? Моноблок, который составлен из лучшех компонентов? Каждый в своей области?</a:t>
            </a:r>
          </a:p>
          <a:p>
            <a:endParaRPr lang="ru-RU" sz="1000" smtClean="0">
              <a:latin typeface="Arial" charset="0"/>
              <a:cs typeface="Arial" charset="0"/>
            </a:endParaRPr>
          </a:p>
          <a:p>
            <a:r>
              <a:rPr lang="en-US" sz="1000" smtClean="0">
                <a:cs typeface="Arial" charset="0"/>
              </a:rPr>
              <a:t>It's very dynamic. It's very efficient, it's on demand, and it's flexible. For instance, let's use the word dynamic. What happens in a data center of today is they are basically static. The application pretty much owns the infrastructure.</a:t>
            </a:r>
          </a:p>
          <a:p>
            <a:r>
              <a:rPr lang="en-US" sz="1000" smtClean="0">
                <a:cs typeface="Arial" charset="0"/>
              </a:rPr>
              <a:t>Say you have Microsoft Exchange. What you have to do now is build that out for the peaks. Say my peak load is before Christmas and it's in two o'clock in the afternoon. You have to buy for that peak, and that application owns those physical devices all the time.</a:t>
            </a:r>
          </a:p>
          <a:p>
            <a:r>
              <a:rPr lang="en-US" sz="1000" smtClean="0">
                <a:cs typeface="Arial" charset="0"/>
              </a:rPr>
              <a:t>In a cloud environment, you never own anything. You provision a workload as that workload needs resources. When it needs lots of resources, you throw more servers at it. You throw more horsepower at it. It spins down at 2 o'clock in the morning because most exchange environments are pretty lightly used then. At two o'clock in the afternoon, they're humming away.</a:t>
            </a:r>
            <a:endParaRPr lang="ru-RU" sz="1000" smtClean="0">
              <a:latin typeface="Arial" charset="0"/>
              <a:cs typeface="Arial" charset="0"/>
            </a:endParaRPr>
          </a:p>
          <a:p>
            <a:endParaRPr lang="ru-RU" sz="1000" smtClean="0">
              <a:latin typeface="Arial" charset="0"/>
              <a:cs typeface="Arial" charset="0"/>
            </a:endParaRPr>
          </a:p>
          <a:p>
            <a:r>
              <a:rPr lang="en-US" sz="1000" smtClean="0">
                <a:cs typeface="Arial" charset="0"/>
              </a:rPr>
              <a:t>Run any application and OS on any hardware.</a:t>
            </a:r>
          </a:p>
          <a:p>
            <a:r>
              <a:rPr lang="en-US" sz="1000" smtClean="0">
                <a:cs typeface="Arial" charset="0"/>
              </a:rPr>
              <a:t>Free-up fixed/locked-up capacity to create a common pool of flexible/variable capacity.</a:t>
            </a:r>
          </a:p>
          <a:p>
            <a:r>
              <a:rPr lang="en-US" sz="1000" smtClean="0">
                <a:cs typeface="Arial" charset="0"/>
              </a:rPr>
              <a:t>Achieve a high degree of workload/resource mobility.</a:t>
            </a:r>
          </a:p>
          <a:p>
            <a:endParaRPr lang="ru-RU"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1000" smtClean="0">
                <a:cs typeface="Arial" charset="0"/>
              </a:rPr>
              <a:t>So What is the first completely integrated IT offering that combines best-of-breed networking, compute, storage, security, and management?</a:t>
            </a:r>
          </a:p>
          <a:p>
            <a:pPr>
              <a:lnSpc>
                <a:spcPct val="80000"/>
              </a:lnSpc>
            </a:pPr>
            <a:r>
              <a:rPr lang="en-US" sz="1000" smtClean="0">
                <a:cs typeface="Arial" charset="0"/>
              </a:rPr>
              <a:t>This integrated system that services business applications is purchased as a Vblock Infrastructure Package. It provides virtual blocks of functionality that are available at the right price and the right size, secure, de-risked, and warranted.</a:t>
            </a:r>
          </a:p>
          <a:p>
            <a:pPr>
              <a:lnSpc>
                <a:spcPct val="80000"/>
              </a:lnSpc>
            </a:pPr>
            <a:r>
              <a:rPr lang="en-US" sz="1000" smtClean="0">
                <a:cs typeface="Arial" charset="0"/>
              </a:rPr>
              <a:t>Vblock Infrastructure Packages completely virtualize HW infrastructure (network, compute, storage, hypervisor, and management).</a:t>
            </a:r>
          </a:p>
          <a:p>
            <a:pPr>
              <a:lnSpc>
                <a:spcPct val="80000"/>
              </a:lnSpc>
            </a:pPr>
            <a:r>
              <a:rPr lang="en-US" sz="1000" smtClean="0">
                <a:cs typeface="Arial" charset="0"/>
              </a:rPr>
              <a:t>Customers provide the existing O/S, application, database, and data (backup and restore) for existing or new implementations.</a:t>
            </a:r>
          </a:p>
          <a:p>
            <a:pPr>
              <a:lnSpc>
                <a:spcPct val="80000"/>
              </a:lnSpc>
            </a:pPr>
            <a:r>
              <a:rPr lang="en-US" sz="1000" smtClean="0">
                <a:cs typeface="Arial" charset="0"/>
              </a:rPr>
              <a:t>They deliver benefits for:</a:t>
            </a:r>
          </a:p>
          <a:p>
            <a:pPr lvl="1">
              <a:lnSpc>
                <a:spcPct val="80000"/>
              </a:lnSpc>
            </a:pPr>
            <a:r>
              <a:rPr lang="en-US" sz="1000" smtClean="0">
                <a:cs typeface="Arial" charset="0"/>
              </a:rPr>
              <a:t>A rapid deployment model for virtualized infrastructure, to realize the value of business applications and information faster and quickly standardize across your environment.</a:t>
            </a:r>
          </a:p>
          <a:p>
            <a:pPr lvl="1">
              <a:lnSpc>
                <a:spcPct val="80000"/>
              </a:lnSpc>
            </a:pPr>
            <a:r>
              <a:rPr lang="en-US" sz="1000" smtClean="0">
                <a:cs typeface="Arial" charset="0"/>
              </a:rPr>
              <a:t> A reduction in the total cost of ownership with integrated, tested, and </a:t>
            </a:r>
            <a:r>
              <a:rPr lang="en-US" altLang="ja-JP" sz="1000" smtClean="0">
                <a:cs typeface="Arial" charset="0"/>
              </a:rPr>
              <a:t>validated solutions with a s</a:t>
            </a:r>
            <a:r>
              <a:rPr lang="en-US" sz="1000" smtClean="0">
                <a:cs typeface="Arial" charset="0"/>
              </a:rPr>
              <a:t>tandard infrastructure that reduces management and maintenance costs.</a:t>
            </a:r>
          </a:p>
          <a:p>
            <a:pPr lvl="1">
              <a:lnSpc>
                <a:spcPct val="80000"/>
              </a:lnSpc>
            </a:pPr>
            <a:r>
              <a:rPr lang="en-US" sz="1000" smtClean="0">
                <a:cs typeface="Arial" charset="0"/>
              </a:rPr>
              <a:t>A service-level-driven approach in delivering computing with predictable performance and operational characteristics that aligns with how you deliver IT services and </a:t>
            </a:r>
            <a:r>
              <a:rPr lang="en-US" altLang="ja-JP" sz="1000" smtClean="0">
                <a:cs typeface="Arial" charset="0"/>
              </a:rPr>
              <a:t>reduces risk.</a:t>
            </a:r>
          </a:p>
          <a:p>
            <a:pPr>
              <a:lnSpc>
                <a:spcPct val="80000"/>
              </a:lnSpc>
            </a:pPr>
            <a:r>
              <a:rPr lang="en-US" altLang="ja-JP" sz="1000" smtClean="0">
                <a:cs typeface="Arial" charset="0"/>
              </a:rPr>
              <a:t>They also provide unified support to streamline and accelerate problem resolution.</a:t>
            </a:r>
            <a:endParaRPr lang="en-US" sz="1000" smtClean="0">
              <a:cs typeface="Arial" charset="0"/>
            </a:endParaRPr>
          </a:p>
          <a:p>
            <a:pPr>
              <a:lnSpc>
                <a:spcPct val="80000"/>
              </a:lnSpc>
            </a:pPr>
            <a:r>
              <a:rPr lang="en-US" sz="1000" smtClean="0">
                <a:cs typeface="Arial" charset="0"/>
              </a:rPr>
              <a:t>Rapid deployment model for virtualized infrastructure:</a:t>
            </a:r>
          </a:p>
          <a:p>
            <a:pPr lvl="1">
              <a:lnSpc>
                <a:spcPct val="80000"/>
              </a:lnSpc>
            </a:pPr>
            <a:r>
              <a:rPr lang="en-US" sz="1000" smtClean="0">
                <a:cs typeface="Arial" charset="0"/>
              </a:rPr>
              <a:t>Realize the value of business applications and information faster </a:t>
            </a:r>
          </a:p>
          <a:p>
            <a:pPr lvl="1">
              <a:lnSpc>
                <a:spcPct val="80000"/>
              </a:lnSpc>
            </a:pPr>
            <a:r>
              <a:rPr lang="en-US" sz="1000" smtClean="0">
                <a:cs typeface="Arial" charset="0"/>
              </a:rPr>
              <a:t>Quickly standardize across your environment</a:t>
            </a:r>
          </a:p>
          <a:p>
            <a:pPr>
              <a:lnSpc>
                <a:spcPct val="80000"/>
              </a:lnSpc>
            </a:pPr>
            <a:r>
              <a:rPr lang="en-US" sz="1000" smtClean="0">
                <a:cs typeface="Arial" charset="0"/>
              </a:rPr>
              <a:t>Reduced total cost of ownership</a:t>
            </a:r>
          </a:p>
          <a:p>
            <a:pPr lvl="1">
              <a:lnSpc>
                <a:spcPct val="80000"/>
              </a:lnSpc>
            </a:pPr>
            <a:r>
              <a:rPr lang="en-US" sz="1000" smtClean="0">
                <a:cs typeface="Arial" charset="0"/>
              </a:rPr>
              <a:t>Pre-integrated, tested, and </a:t>
            </a:r>
            <a:r>
              <a:rPr lang="en-US" altLang="ja-JP" sz="1000" smtClean="0">
                <a:cs typeface="Arial" charset="0"/>
              </a:rPr>
              <a:t>validated solution</a:t>
            </a:r>
          </a:p>
          <a:p>
            <a:pPr lvl="1">
              <a:lnSpc>
                <a:spcPct val="80000"/>
              </a:lnSpc>
            </a:pPr>
            <a:r>
              <a:rPr lang="en-US" sz="1000" smtClean="0">
                <a:cs typeface="Arial" charset="0"/>
              </a:rPr>
              <a:t>Standard infrastructure reduces management and maintenance costs</a:t>
            </a:r>
          </a:p>
          <a:p>
            <a:pPr>
              <a:lnSpc>
                <a:spcPct val="80000"/>
              </a:lnSpc>
            </a:pPr>
            <a:r>
              <a:rPr lang="en-US" sz="1000" smtClean="0">
                <a:cs typeface="Arial" charset="0"/>
              </a:rPr>
              <a:t>Service-level driven</a:t>
            </a:r>
          </a:p>
          <a:p>
            <a:pPr lvl="1">
              <a:lnSpc>
                <a:spcPct val="80000"/>
              </a:lnSpc>
            </a:pPr>
            <a:r>
              <a:rPr lang="en-US" sz="1000" smtClean="0">
                <a:cs typeface="Arial" charset="0"/>
              </a:rPr>
              <a:t>Predictable performance and operational characteristics</a:t>
            </a:r>
          </a:p>
          <a:p>
            <a:pPr lvl="1">
              <a:lnSpc>
                <a:spcPct val="80000"/>
              </a:lnSpc>
            </a:pPr>
            <a:r>
              <a:rPr lang="en-US" sz="1000" smtClean="0">
                <a:cs typeface="Arial" charset="0"/>
              </a:rPr>
              <a:t>Aligns with how you deliver IT services</a:t>
            </a:r>
          </a:p>
          <a:p>
            <a:pPr>
              <a:lnSpc>
                <a:spcPct val="80000"/>
              </a:lnSpc>
            </a:pPr>
            <a:r>
              <a:rPr lang="en-US" altLang="ja-JP" sz="1000" smtClean="0">
                <a:cs typeface="Arial" charset="0"/>
              </a:rPr>
              <a:t>Reduced risk</a:t>
            </a:r>
          </a:p>
          <a:p>
            <a:pPr lvl="1">
              <a:lnSpc>
                <a:spcPct val="80000"/>
              </a:lnSpc>
            </a:pPr>
            <a:r>
              <a:rPr lang="en-US" altLang="ja-JP" sz="1000" smtClean="0">
                <a:cs typeface="Arial" charset="0"/>
              </a:rPr>
              <a:t>Unified support simplifies and accelerates problem resolution</a:t>
            </a:r>
            <a:endParaRPr lang="en-US" sz="1000" smtClean="0">
              <a:cs typeface="Arial" charset="0"/>
            </a:endParaRPr>
          </a:p>
          <a:p>
            <a:pPr>
              <a:lnSpc>
                <a:spcPct val="80000"/>
              </a:lnSpc>
            </a:pPr>
            <a:endParaRPr lang="ru-RU" sz="1000"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r>
              <a:rPr lang="ru-RU" smtClean="0">
                <a:latin typeface="Arial" charset="0"/>
                <a:cs typeface="Arial" charset="0"/>
              </a:rPr>
              <a:t>1 Преинтегрированный (риск совместимости, оптимизированный, пример: моноблока – лучшее компоненты от лучших производителей)</a:t>
            </a:r>
          </a:p>
          <a:p>
            <a:r>
              <a:rPr lang="ru-RU" smtClean="0">
                <a:latin typeface="Arial" charset="0"/>
                <a:cs typeface="Arial" charset="0"/>
              </a:rPr>
              <a:t>2. Единая поддержка </a:t>
            </a:r>
          </a:p>
          <a:p>
            <a:r>
              <a:rPr lang="ru-RU" smtClean="0">
                <a:latin typeface="Arial" charset="0"/>
                <a:cs typeface="Arial" charset="0"/>
              </a:rPr>
              <a:t>3. Гармоничное масштабирование (масштабируемость всего ЦОДа, а не отдельного его элемента: сеть, СХД, сервера, вирт.машины, риск ошибок в сайзинге, забыли порты)</a:t>
            </a:r>
          </a:p>
          <a:p>
            <a:r>
              <a:rPr lang="ru-RU" smtClean="0">
                <a:latin typeface="Arial" charset="0"/>
                <a:cs typeface="Arial" charset="0"/>
              </a:rPr>
              <a:t>4. Сквозной </a:t>
            </a:r>
            <a:r>
              <a:rPr lang="en-US" smtClean="0">
                <a:latin typeface="Arial" charset="0"/>
                <a:cs typeface="Arial" charset="0"/>
              </a:rPr>
              <a:t>SLA </a:t>
            </a:r>
            <a:r>
              <a:rPr lang="ru-RU" smtClean="0">
                <a:latin typeface="Arial" charset="0"/>
                <a:cs typeface="Arial" charset="0"/>
              </a:rPr>
              <a:t>для бизнеса (не отдельный элементы ЦОДа, а на весь ЦОД)</a:t>
            </a:r>
          </a:p>
          <a:p>
            <a:r>
              <a:rPr lang="ru-RU" smtClean="0">
                <a:latin typeface="Arial" charset="0"/>
                <a:cs typeface="Arial" charset="0"/>
              </a:rPr>
              <a:t>5. Прозрачность по стоимости (фин.директор, выделить деньги не проблема, проблема понять, на что)</a:t>
            </a:r>
          </a:p>
          <a:p>
            <a:r>
              <a:rPr lang="ru-RU" smtClean="0">
                <a:latin typeface="Arial" charset="0"/>
                <a:cs typeface="Arial" charset="0"/>
              </a:rPr>
              <a:t>6. Быстрота развертывания</a:t>
            </a:r>
          </a:p>
          <a:p>
            <a:endParaRPr lang="ru-RU" smtClean="0">
              <a:latin typeface="Arial" charset="0"/>
              <a:cs typeface="Arial" charset="0"/>
            </a:endParaRPr>
          </a:p>
          <a:p>
            <a:r>
              <a:rPr lang="en-US" smtClean="0">
                <a:latin typeface="Arial" charset="0"/>
                <a:cs typeface="Arial" charset="0"/>
              </a:rPr>
              <a:t>vBlock </a:t>
            </a:r>
            <a:r>
              <a:rPr lang="ru-RU" smtClean="0">
                <a:latin typeface="Arial" charset="0"/>
                <a:cs typeface="Arial" charset="0"/>
              </a:rPr>
              <a:t>для развитых компаний. Наигрались с железом, думают о бизнесе</a:t>
            </a:r>
          </a:p>
          <a:p>
            <a:r>
              <a:rPr lang="ru-RU" smtClean="0">
                <a:latin typeface="Arial" charset="0"/>
                <a:cs typeface="Arial" charset="0"/>
              </a:rPr>
              <a:t>Опрерирование понятиями не на уровне отдельных железок, а ЦОДа в целом</a:t>
            </a:r>
          </a:p>
          <a:p>
            <a:endParaRPr lang="ru-RU" smtClean="0">
              <a:latin typeface="Arial" charset="0"/>
              <a:cs typeface="Arial" charset="0"/>
            </a:endParaRPr>
          </a:p>
          <a:p>
            <a:r>
              <a:rPr lang="en-US" sz="1300" smtClean="0">
                <a:cs typeface="Arial" charset="0"/>
              </a:rPr>
              <a:t>Rapid deployment model </a:t>
            </a:r>
            <a:br>
              <a:rPr lang="en-US" sz="1300" smtClean="0">
                <a:cs typeface="Arial" charset="0"/>
              </a:rPr>
            </a:br>
            <a:r>
              <a:rPr lang="en-US" sz="1300" smtClean="0">
                <a:cs typeface="Arial" charset="0"/>
              </a:rPr>
              <a:t>of virtualized infrastructure</a:t>
            </a:r>
          </a:p>
          <a:p>
            <a:r>
              <a:rPr lang="en-US" sz="1300" smtClean="0">
                <a:cs typeface="Arial" charset="0"/>
              </a:rPr>
              <a:t>Pre-integrated and </a:t>
            </a:r>
            <a:r>
              <a:rPr lang="en-US" altLang="ja-JP" sz="1300" smtClean="0">
                <a:cs typeface="Arial" charset="0"/>
              </a:rPr>
              <a:t>validated solutions r</a:t>
            </a:r>
            <a:r>
              <a:rPr lang="en-US" sz="1300" smtClean="0">
                <a:cs typeface="Arial" charset="0"/>
              </a:rPr>
              <a:t>educe total cost </a:t>
            </a:r>
            <a:br>
              <a:rPr lang="en-US" sz="1300" smtClean="0">
                <a:cs typeface="Arial" charset="0"/>
              </a:rPr>
            </a:br>
            <a:r>
              <a:rPr lang="en-US" sz="1300" smtClean="0">
                <a:cs typeface="Arial" charset="0"/>
              </a:rPr>
              <a:t>of ownership </a:t>
            </a:r>
            <a:endParaRPr lang="en-US" altLang="ja-JP" sz="1300" smtClean="0">
              <a:cs typeface="Arial" charset="0"/>
            </a:endParaRPr>
          </a:p>
          <a:p>
            <a:r>
              <a:rPr lang="en-US" sz="1300" smtClean="0">
                <a:cs typeface="Arial" charset="0"/>
              </a:rPr>
              <a:t>Service-level driven through predictable performance </a:t>
            </a:r>
            <a:br>
              <a:rPr lang="en-US" sz="1300" smtClean="0">
                <a:cs typeface="Arial" charset="0"/>
              </a:rPr>
            </a:br>
            <a:r>
              <a:rPr lang="en-US" sz="1300" smtClean="0">
                <a:cs typeface="Arial" charset="0"/>
              </a:rPr>
              <a:t>and operational characteristics</a:t>
            </a:r>
          </a:p>
          <a:p>
            <a:r>
              <a:rPr lang="en-US" altLang="ja-JP" sz="1300" smtClean="0">
                <a:cs typeface="Arial" charset="0"/>
              </a:rPr>
              <a:t>Improved compliance/security and reduced risk</a:t>
            </a:r>
          </a:p>
          <a:p>
            <a:endParaRPr lang="ru-RU"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pPr marL="190500" indent="-190500">
              <a:lnSpc>
                <a:spcPct val="80000"/>
              </a:lnSpc>
            </a:pPr>
            <a:r>
              <a:rPr lang="en-US" sz="900" b="1" smtClean="0">
                <a:cs typeface="Arial" charset="0"/>
              </a:rPr>
              <a:t>Vblock accelerates virtualization across a broad range of applications.  By virtualizing at Scale, IT is is standardized and simplified.</a:t>
            </a:r>
            <a:endParaRPr lang="ru-RU" sz="900" b="1" smtClean="0">
              <a:latin typeface="Arial" charset="0"/>
              <a:cs typeface="Arial" charset="0"/>
            </a:endParaRPr>
          </a:p>
          <a:p>
            <a:pPr marL="190500" indent="-190500" eaLnBrk="1" hangingPunct="1">
              <a:lnSpc>
                <a:spcPct val="80000"/>
              </a:lnSpc>
            </a:pPr>
            <a:endParaRPr lang="ru-RU" sz="900" b="1" smtClean="0">
              <a:latin typeface="Arial" charset="0"/>
              <a:cs typeface="Arial" charset="0"/>
            </a:endParaRPr>
          </a:p>
          <a:p>
            <a:pPr marL="190500" indent="-190500" eaLnBrk="1" hangingPunct="1">
              <a:lnSpc>
                <a:spcPct val="80000"/>
              </a:lnSpc>
            </a:pPr>
            <a:r>
              <a:rPr lang="en-US" sz="900" b="1" smtClean="0">
                <a:latin typeface="Arial" charset="0"/>
                <a:cs typeface="Arial" charset="0"/>
              </a:rPr>
              <a:t>Most people can appreciate the benefits of consuming infrastructure as a service: shift to a variable cost model, enjoy benefits of scale, own as much or as little infrastructure as you'd like, and so on. What's been missing is the "how", and this is where the concept of a private cloud will gain traction. </a:t>
            </a:r>
          </a:p>
          <a:p>
            <a:pPr marL="190500" indent="-190500" eaLnBrk="1" hangingPunct="1">
              <a:lnSpc>
                <a:spcPct val="80000"/>
              </a:lnSpc>
            </a:pPr>
            <a:r>
              <a:rPr lang="en-US" sz="900" b="1" smtClean="0">
                <a:latin typeface="Arial" charset="0"/>
                <a:cs typeface="Arial" charset="0"/>
              </a:rPr>
              <a:t>The private cloud is a </a:t>
            </a:r>
            <a:r>
              <a:rPr lang="en-US" sz="900" b="1" i="1" smtClean="0">
                <a:latin typeface="Arial" charset="0"/>
                <a:cs typeface="Arial" charset="0"/>
              </a:rPr>
              <a:t>new style of computing</a:t>
            </a:r>
            <a:r>
              <a:rPr lang="en-US" sz="900" b="1" smtClean="0">
                <a:latin typeface="Arial" charset="0"/>
                <a:cs typeface="Arial" charset="0"/>
              </a:rPr>
              <a:t> where corporate IT infrastructure is available as a ubiquitous, easily accessible, and reliable utility service conceptually similar to the telephone dial tone and electricity service. Business owners and application owners who need to roll out a new business service do not need to understand the intricacies of servers, storage and network; infrastructure is available to them as a standard service. The internal cloud brings the benefits of cloud computing under the control of corporate IT:</a:t>
            </a:r>
          </a:p>
          <a:p>
            <a:pPr marL="742950" lvl="1" indent="-285750" eaLnBrk="1" hangingPunct="1">
              <a:lnSpc>
                <a:spcPct val="80000"/>
              </a:lnSpc>
            </a:pPr>
            <a:r>
              <a:rPr lang="en-US" sz="900" smtClean="0">
                <a:latin typeface="Arial" charset="0"/>
                <a:cs typeface="Arial" charset="0"/>
              </a:rPr>
              <a:t>Easy entry and exit. Available on-demand. No need to wait for weeks or months in order to roll out a new business service. No big upfront investment to roll out a new business service. No need to buy new servers, storage and network, and configure them to work together. The service can be easily retired without paying for infrastructure depreciation for years.</a:t>
            </a:r>
          </a:p>
          <a:p>
            <a:pPr marL="742950" lvl="1" indent="-285750" eaLnBrk="1" hangingPunct="1">
              <a:lnSpc>
                <a:spcPct val="80000"/>
              </a:lnSpc>
            </a:pPr>
            <a:r>
              <a:rPr lang="en-US" sz="900" smtClean="0">
                <a:latin typeface="Arial" charset="0"/>
                <a:cs typeface="Arial" charset="0"/>
              </a:rPr>
              <a:t>Usage-based, pay-as-you-go model. CapEx becomes OpEx. Don’t build and depreciate the compute plant just pay your monthly bill.</a:t>
            </a:r>
          </a:p>
          <a:p>
            <a:pPr marL="742950" lvl="1" indent="-285750" eaLnBrk="1" hangingPunct="1">
              <a:lnSpc>
                <a:spcPct val="80000"/>
              </a:lnSpc>
            </a:pPr>
            <a:r>
              <a:rPr lang="en-US" sz="900" smtClean="0">
                <a:latin typeface="Arial" charset="0"/>
                <a:cs typeface="Arial" charset="0"/>
              </a:rPr>
              <a:t>Standardized, contractual, auditable service levels. Explicit what service you are getting.</a:t>
            </a:r>
          </a:p>
          <a:p>
            <a:pPr marL="742950" lvl="1" indent="-285750" eaLnBrk="1" hangingPunct="1">
              <a:lnSpc>
                <a:spcPct val="80000"/>
              </a:lnSpc>
            </a:pPr>
            <a:r>
              <a:rPr lang="en-US" sz="900" smtClean="0">
                <a:latin typeface="Arial" charset="0"/>
                <a:cs typeface="Arial" charset="0"/>
              </a:rPr>
              <a:t>Works with for every application. In contrast to third party proprietary cloud service providers, the internal cloud built on vSphere works for every existing and future application. no need to re-write applications</a:t>
            </a:r>
          </a:p>
          <a:p>
            <a:pPr marL="742950" lvl="1" indent="-285750" eaLnBrk="1" hangingPunct="1">
              <a:lnSpc>
                <a:spcPct val="80000"/>
              </a:lnSpc>
            </a:pPr>
            <a:r>
              <a:rPr lang="en-US" sz="900" smtClean="0">
                <a:latin typeface="Arial" charset="0"/>
                <a:cs typeface="Arial" charset="0"/>
              </a:rPr>
              <a:t>Secure / controlled.  In contrast to external / third party cloud service providers, the internal cloud is 100% under the control of corporate IT.</a:t>
            </a:r>
            <a:r>
              <a:rPr lang="en-US" sz="900" b="1" smtClean="0">
                <a:latin typeface="Arial" charset="0"/>
                <a:cs typeface="Arial" charset="0"/>
              </a:rPr>
              <a:t> </a:t>
            </a:r>
          </a:p>
          <a:p>
            <a:pPr marL="190500" indent="-190500" eaLnBrk="1" hangingPunct="1">
              <a:lnSpc>
                <a:spcPct val="80000"/>
              </a:lnSpc>
            </a:pPr>
            <a:r>
              <a:rPr lang="en-US" sz="900" b="1" smtClean="0">
                <a:latin typeface="Arial" charset="0"/>
                <a:cs typeface="Arial" charset="0"/>
              </a:rPr>
              <a:t>Clearly, we're going to need a new sort of software abstraction to make all of this work.  We're going to need to be able to containerize existing applications and desktops, move them and their information around at will, and provide the tools to do this reliably and securely. Paul Maritz of VMware colorfully describes this layer in a variety of ways: a virtual data center operating system, a "software mainframe" for the 21st century, or a meta-operating system that separates what applications see from the underlying resources. Anyway you describe it, this layer will have to be generally accepted as a standard, or behave in a standard manner, for this envisioned ecosystem to grow.</a:t>
            </a:r>
          </a:p>
          <a:p>
            <a:pPr marL="190500" indent="-190500">
              <a:lnSpc>
                <a:spcPct val="80000"/>
              </a:lnSpc>
            </a:pPr>
            <a:endParaRPr lang="en-US" sz="900" b="1" smtClean="0">
              <a:latin typeface="Arial" charset="0"/>
              <a:cs typeface="Arial" charset="0"/>
            </a:endParaRPr>
          </a:p>
          <a:p>
            <a:pPr marL="190500" indent="-190500" eaLnBrk="1" hangingPunct="1">
              <a:lnSpc>
                <a:spcPct val="80000"/>
              </a:lnSpc>
            </a:pPr>
            <a:r>
              <a:rPr lang="en-US" sz="900" smtClean="0">
                <a:latin typeface="Arial" charset="0"/>
                <a:cs typeface="Arial" charset="0"/>
              </a:rPr>
              <a:t>We believe that we can do this in evolutionary manner: we can take people from where they are today, in a series of steps to where they really want to be. In fact virtualization is the only way to get there without doing a wholesale rip and replace, and re-writing of applications (which by the way no enterprise can do). We can lay out a roadmap where every step of the way delivers value in of itself while at the same time taking companies where they need to go strategically. </a:t>
            </a:r>
          </a:p>
          <a:p>
            <a:pPr marL="190500" indent="-190500" eaLnBrk="1" hangingPunct="1">
              <a:lnSpc>
                <a:spcPct val="80000"/>
              </a:lnSpc>
            </a:pPr>
            <a:endParaRPr lang="en-US" sz="900" smtClean="0">
              <a:latin typeface="Arial" charset="0"/>
              <a:cs typeface="Arial" charset="0"/>
            </a:endParaRPr>
          </a:p>
          <a:p>
            <a:pPr marL="190500" indent="-190500" eaLnBrk="1" hangingPunct="1">
              <a:lnSpc>
                <a:spcPct val="80000"/>
              </a:lnSpc>
              <a:buFontTx/>
              <a:buAutoNum type="arabicPeriod"/>
            </a:pPr>
            <a:r>
              <a:rPr lang="en-US" sz="900" smtClean="0">
                <a:latin typeface="Arial" charset="0"/>
                <a:cs typeface="Arial" charset="0"/>
              </a:rPr>
              <a:t>Once you have started virtualizing and aggregating everything into a single pool, we will have the opportunity to show people that they can not only operate more efficiently but also operate more flexibly and more reliably. They can start using this shared infrastructure for doing test and dev, for doing better disaster recovery – two datacenters that act as failover for one another, etc. We are going to expand our value proposition from being just a CapEx value prop to being also an OpEx value prop – leading to a better IT and a better way of running applications. </a:t>
            </a:r>
          </a:p>
          <a:p>
            <a:pPr marL="190500" indent="-190500" eaLnBrk="1" hangingPunct="1">
              <a:lnSpc>
                <a:spcPct val="80000"/>
              </a:lnSpc>
              <a:buFontTx/>
              <a:buAutoNum type="arabicPeriod"/>
            </a:pPr>
            <a:r>
              <a:rPr lang="en-US" sz="900" smtClean="0">
                <a:latin typeface="Arial" charset="0"/>
                <a:cs typeface="Arial" charset="0"/>
              </a:rPr>
              <a:t>As a second step we want to up-level management – get people away from managing underlying infrastructure to  managing service levels based on what makes sense for their internal customers – the user of applications. For example, I want to manage factors such as how many seconds page refresh latency am I willing to tolerate, what availability do I need from this application, instead of having to reach somewhere deep down and turn a myriad of arcane knobs. We can also automate a lot of the rote management tasks, extricate IT from the business of repetitive management procedures, and at the same time enable end users to get what they need very quickly. The second step is about implementing automation for central IT and self-service for end-users. </a:t>
            </a:r>
          </a:p>
          <a:p>
            <a:pPr marL="190500" indent="-190500" eaLnBrk="1" hangingPunct="1">
              <a:lnSpc>
                <a:spcPct val="80000"/>
              </a:lnSpc>
              <a:buFontTx/>
              <a:buAutoNum type="arabicPeriod"/>
            </a:pPr>
            <a:r>
              <a:rPr lang="en-US" sz="900" smtClean="0">
                <a:latin typeface="Arial" charset="0"/>
                <a:cs typeface="Arial" charset="0"/>
              </a:rPr>
              <a:t>And finally, once we have cleaned up the infrastructure, we open up the opportunity to federate with external infrastructures provided by third party providers, blending the two into a single collection of resources that you can use</a:t>
            </a:r>
          </a:p>
          <a:p>
            <a:pPr marL="190500" indent="-190500" eaLnBrk="1" hangingPunct="1">
              <a:lnSpc>
                <a:spcPct val="80000"/>
              </a:lnSpc>
            </a:pPr>
            <a:r>
              <a:rPr lang="en-US" sz="900" smtClean="0">
                <a:latin typeface="Arial" charset="0"/>
                <a:cs typeface="Arial" charset="0"/>
              </a:rPr>
              <a:t>We are building the Private Cloud which allows you to spend most of your time focusing on deploying applications and much less time on dealing with and managing plumbing.  </a:t>
            </a:r>
          </a:p>
          <a:p>
            <a:pPr marL="190500" indent="-190500" eaLnBrk="1" hangingPunct="1">
              <a:lnSpc>
                <a:spcPct val="80000"/>
              </a:lnSpc>
            </a:pPr>
            <a:r>
              <a:rPr lang="en-US" sz="900" smtClean="0">
                <a:latin typeface="Arial" charset="0"/>
                <a:cs typeface="Arial" charset="0"/>
              </a:rPr>
              <a:t>Each step on the way can justify itself – that way we can tell customers: you do not need to make some big bet that may or may not pay out eventually. You can get to the future state of the Private Cloud in a series of incremental steps, and each step pays for itself. </a:t>
            </a:r>
          </a:p>
          <a:p>
            <a:pPr marL="190500" indent="-190500" eaLnBrk="1" hangingPunct="1">
              <a:lnSpc>
                <a:spcPct val="80000"/>
              </a:lnSpc>
            </a:pPr>
            <a:endParaRPr lang="en-US" sz="900" smtClean="0">
              <a:latin typeface="Arial" charset="0"/>
              <a:cs typeface="Arial" charset="0"/>
            </a:endParaRPr>
          </a:p>
          <a:p>
            <a:pPr marL="190500" indent="-190500">
              <a:lnSpc>
                <a:spcPct val="80000"/>
              </a:lnSpc>
            </a:pPr>
            <a:endParaRPr lang="ru-RU" sz="80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xfrm>
            <a:off x="922338" y="747713"/>
            <a:ext cx="4965700" cy="3724275"/>
          </a:xfrm>
          <a:noFill/>
          <a:ln>
            <a:solidFill>
              <a:srgbClr val="000000"/>
            </a:solidFill>
            <a:miter lim="800000"/>
            <a:headEnd/>
            <a:tailEnd/>
          </a:ln>
        </p:spPr>
      </p:sp>
      <p:sp>
        <p:nvSpPr>
          <p:cNvPr id="26626" name="Rectangle 3"/>
          <p:cNvSpPr>
            <a:spLocks noGrp="1"/>
          </p:cNvSpPr>
          <p:nvPr>
            <p:ph type="body" idx="1"/>
          </p:nvPr>
        </p:nvSpPr>
        <p:spPr bwMode="auto">
          <a:xfrm>
            <a:off x="906463" y="4722813"/>
            <a:ext cx="4994275" cy="4470400"/>
          </a:xfrm>
          <a:noFill/>
        </p:spPr>
        <p:txBody>
          <a:bodyPr wrap="square" numCol="1" anchor="t" anchorCtr="0" compatLnSpc="1">
            <a:prstTxWarp prst="textNoShape">
              <a:avLst/>
            </a:prstTxWarp>
          </a:bodyPr>
          <a:lstStyle/>
          <a:p>
            <a:pPr eaLnBrk="1" hangingPunct="1"/>
            <a:r>
              <a:rPr lang="en-US" smtClean="0">
                <a:cs typeface="Arial" charset="0"/>
              </a:rPr>
              <a:t>But over the same time period, the next four years, while the digital universe grows by a factor of five, total IT spending worldwide will only grow by a factor of 1.2, and IT staffing by a factor of 1.1.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9"/>
          <p:cNvSpPr txBox="1">
            <a:spLocks noGrp="1" noChangeArrowheads="1"/>
          </p:cNvSpPr>
          <p:nvPr/>
        </p:nvSpPr>
        <p:spPr bwMode="auto">
          <a:xfrm>
            <a:off x="4200525" y="10947400"/>
            <a:ext cx="3214688" cy="569913"/>
          </a:xfrm>
          <a:prstGeom prst="rect">
            <a:avLst/>
          </a:prstGeom>
          <a:noFill/>
          <a:ln w="9525">
            <a:noFill/>
            <a:round/>
            <a:headEnd/>
            <a:tailEnd/>
          </a:ln>
        </p:spPr>
        <p:txBody>
          <a:bodyPr lIns="0" tIns="0" rIns="0" bIns="0" anchor="b"/>
          <a:lstStyle/>
          <a:p>
            <a:pPr algn="r" defTabSz="454025" hangingPunct="0">
              <a:lnSpc>
                <a:spcPct val="96000"/>
              </a:lnSpc>
              <a:buClr>
                <a:srgbClr val="000000"/>
              </a:buClr>
              <a:buSzPct val="100000"/>
              <a:buFont typeface="Times New Roman" pitchFamily="18" charset="0"/>
              <a:buNone/>
              <a:tabLst>
                <a:tab pos="0" algn="l"/>
                <a:tab pos="452438" algn="l"/>
                <a:tab pos="904875" algn="l"/>
                <a:tab pos="1358900" algn="l"/>
                <a:tab pos="1812925" algn="l"/>
                <a:tab pos="2266950" algn="l"/>
                <a:tab pos="2719388" algn="l"/>
                <a:tab pos="3173413" algn="l"/>
                <a:tab pos="3627438" algn="l"/>
                <a:tab pos="4079875" algn="l"/>
                <a:tab pos="4533900" algn="l"/>
                <a:tab pos="4987925" algn="l"/>
                <a:tab pos="5441950" algn="l"/>
                <a:tab pos="5894388" algn="l"/>
                <a:tab pos="6348413" algn="l"/>
                <a:tab pos="6802438" algn="l"/>
                <a:tab pos="7254875" algn="l"/>
                <a:tab pos="7708900" algn="l"/>
                <a:tab pos="8162925" algn="l"/>
                <a:tab pos="8616950" algn="l"/>
                <a:tab pos="9069388" algn="l"/>
              </a:tabLst>
            </a:pPr>
            <a:fld id="{EC94522E-406E-4890-8236-CD32C4183B1B}" type="slidenum">
              <a:rPr lang="ru-RU" sz="1400">
                <a:solidFill>
                  <a:srgbClr val="000000"/>
                </a:solidFill>
                <a:latin typeface="Times New Roman" pitchFamily="18" charset="0"/>
              </a:rPr>
              <a:pPr algn="r" defTabSz="454025" hangingPunct="0">
                <a:lnSpc>
                  <a:spcPct val="96000"/>
                </a:lnSpc>
                <a:buClr>
                  <a:srgbClr val="000000"/>
                </a:buClr>
                <a:buSzPct val="100000"/>
                <a:buFont typeface="Times New Roman" pitchFamily="18" charset="0"/>
                <a:buNone/>
                <a:tabLst>
                  <a:tab pos="0" algn="l"/>
                  <a:tab pos="452438" algn="l"/>
                  <a:tab pos="904875" algn="l"/>
                  <a:tab pos="1358900" algn="l"/>
                  <a:tab pos="1812925" algn="l"/>
                  <a:tab pos="2266950" algn="l"/>
                  <a:tab pos="2719388" algn="l"/>
                  <a:tab pos="3173413" algn="l"/>
                  <a:tab pos="3627438" algn="l"/>
                  <a:tab pos="4079875" algn="l"/>
                  <a:tab pos="4533900" algn="l"/>
                  <a:tab pos="4987925" algn="l"/>
                  <a:tab pos="5441950" algn="l"/>
                  <a:tab pos="5894388" algn="l"/>
                  <a:tab pos="6348413" algn="l"/>
                  <a:tab pos="6802438" algn="l"/>
                  <a:tab pos="7254875" algn="l"/>
                  <a:tab pos="7708900" algn="l"/>
                  <a:tab pos="8162925" algn="l"/>
                  <a:tab pos="8616950" algn="l"/>
                  <a:tab pos="9069388" algn="l"/>
                </a:tabLst>
              </a:pPr>
              <a:t>4</a:t>
            </a:fld>
            <a:endParaRPr lang="ru-RU" sz="1400">
              <a:solidFill>
                <a:srgbClr val="000000"/>
              </a:solidFill>
              <a:latin typeface="Times New Roman" pitchFamily="18" charset="0"/>
            </a:endParaRPr>
          </a:p>
        </p:txBody>
      </p:sp>
      <p:sp>
        <p:nvSpPr>
          <p:cNvPr id="28675" name="Text Box 1"/>
          <p:cNvSpPr txBox="1">
            <a:spLocks noChangeArrowheads="1"/>
          </p:cNvSpPr>
          <p:nvPr/>
        </p:nvSpPr>
        <p:spPr bwMode="auto">
          <a:xfrm>
            <a:off x="1085850" y="876300"/>
            <a:ext cx="5246688" cy="4321175"/>
          </a:xfrm>
          <a:prstGeom prst="rect">
            <a:avLst/>
          </a:prstGeom>
          <a:solidFill>
            <a:srgbClr val="FFFFFF"/>
          </a:solidFill>
          <a:ln w="9360">
            <a:solidFill>
              <a:srgbClr val="000000"/>
            </a:solidFill>
            <a:miter lim="800000"/>
            <a:headEnd/>
            <a:tailEnd/>
          </a:ln>
        </p:spPr>
        <p:txBody>
          <a:bodyPr wrap="none" lIns="92318" tIns="46159" rIns="92318" bIns="46159" anchor="ctr"/>
          <a:lstStyle/>
          <a:p>
            <a:pPr defTabSz="923925" hangingPunct="0">
              <a:lnSpc>
                <a:spcPct val="96000"/>
              </a:lnSpc>
              <a:buClr>
                <a:srgbClr val="000000"/>
              </a:buClr>
              <a:buSzPct val="100000"/>
              <a:buFont typeface="Times New Roman" pitchFamily="18" charset="0"/>
              <a:buNone/>
            </a:pPr>
            <a:endParaRPr lang="ru-RU">
              <a:solidFill>
                <a:schemeClr val="bg1"/>
              </a:solidFill>
              <a:cs typeface="Tahoma" pitchFamily="34" charset="0"/>
            </a:endParaRPr>
          </a:p>
        </p:txBody>
      </p:sp>
      <p:sp>
        <p:nvSpPr>
          <p:cNvPr id="28676" name="Rectangle 2"/>
          <p:cNvSpPr>
            <a:spLocks noGrp="1" noChangeArrowheads="1"/>
          </p:cNvSpPr>
          <p:nvPr>
            <p:ph type="body"/>
          </p:nvPr>
        </p:nvSpPr>
        <p:spPr bwMode="auto">
          <a:xfrm>
            <a:off x="741363" y="5475288"/>
            <a:ext cx="5934075" cy="5180012"/>
          </a:xfrm>
          <a:noFill/>
        </p:spPr>
        <p:txBody>
          <a:bodyPr wrap="none" numCol="1" anchor="ctr" anchorCtr="0" compatLnSpc="1">
            <a:prstTxWarp prst="textNoShape">
              <a:avLst/>
            </a:prstTxWarp>
          </a:bodyPr>
          <a:lstStyle/>
          <a:p>
            <a:pPr eaLnBrk="1" hangingPunct="1"/>
            <a:r>
              <a:rPr lang="en-US" smtClean="0">
                <a:cs typeface="Arial" charset="0"/>
              </a:rPr>
              <a:t>I think a strong case can be made that most aspects of business IT are poised for a similar change. </a:t>
            </a:r>
          </a:p>
          <a:p>
            <a:pPr eaLnBrk="1" hangingPunct="1"/>
            <a:r>
              <a:rPr lang="en-US" smtClean="0">
                <a:cs typeface="Arial" charset="0"/>
              </a:rPr>
              <a:t>The problem is the state of IT itself. It doesn't matter what survey or numbers you look at; it's only a small portion of each dollar spent on IT that creates direct business benefit. Customers are spending approximately 70% of budget just keeping the lights on, and only 30% goes to things that truly differentiates the company. The vast majority of IT investment is spent on keeping the lights on, upgrading various pieces of infrastructure, providing redundancy and recoverability -- all the non-value-producing aspects that seem to consume 60-80% of IT expenditures.</a:t>
            </a:r>
          </a:p>
          <a:p>
            <a:pPr eaLnBrk="1" hangingPunct="1"/>
            <a:endParaRPr lang="en-US" smtClean="0">
              <a:cs typeface="Arial" charset="0"/>
            </a:endParaRPr>
          </a:p>
          <a:p>
            <a:pPr eaLnBrk="1" hangingPunct="1"/>
            <a:r>
              <a:rPr lang="en-US" smtClean="0">
                <a:cs typeface="Arial" charset="0"/>
              </a:rPr>
              <a:t>Second, people are frustrated. Most business leaders seem frustrated with the current state of affairs regarding IT investment, and certainly many of the people I meet in IT organizations are frustrated as well. The Board of Directors of companies is starting to figure this out, and asking: “I hear about these clouds like Google or Amazon. Why can’t we do that – operate our IT with the same degree of efficiency. Or if we can’t get it done internally, shouldn’t we outsource to the clouds? May be we should get rid of you IT guys, and we should start spending our money with Google or Amazon.” This may sound simplistic but it is indicative of the frustration that is building up. </a:t>
            </a:r>
          </a:p>
          <a:p>
            <a:pPr eaLnBrk="1" hangingPunct="1"/>
            <a:endParaRPr lang="en-US" smtClean="0">
              <a:cs typeface="Arial" charset="0"/>
            </a:endParaRPr>
          </a:p>
          <a:p>
            <a:pPr eaLnBrk="1" hangingPunct="1"/>
            <a:r>
              <a:rPr lang="en-US" smtClean="0">
                <a:cs typeface="Arial" charset="0"/>
              </a:rPr>
              <a:t>Finally, there's a lot of new thinking emerging on how IT gets done.  We've got all sorts of relatively fresh concepts to work with: virtualization, cloud, SOA, SaaS and much more. Certainly, if you believe that IT is capable of structural change, certainly the conditions are favorable in many regards.</a:t>
            </a:r>
          </a:p>
          <a:p>
            <a:pPr eaLnBrk="1" hangingPunct="1"/>
            <a:endParaRPr lang="en-US" smtClean="0">
              <a:cs typeface="Arial" charset="0"/>
            </a:endParaRPr>
          </a:p>
          <a:p>
            <a:pPr eaLnBrk="1" hangingPunct="1"/>
            <a:endParaRPr lang="en-US" smtClean="0">
              <a:cs typeface="Arial" charset="0"/>
            </a:endParaRPr>
          </a:p>
          <a:p>
            <a:pPr eaLnBrk="1" hangingPunct="1"/>
            <a:r>
              <a:rPr lang="en-US" smtClean="0">
                <a:cs typeface="Arial" charset="0"/>
              </a:rPr>
              <a:t>Additional notes: </a:t>
            </a:r>
          </a:p>
          <a:p>
            <a:pPr eaLnBrk="1" hangingPunct="1"/>
            <a:r>
              <a:rPr lang="en-US" smtClean="0">
                <a:cs typeface="Arial" charset="0"/>
              </a:rPr>
              <a:t>-data center growing at unsustainable rates in terms of capex/opex, power, downtime and utilization</a:t>
            </a:r>
          </a:p>
          <a:p>
            <a:pPr eaLnBrk="1" hangingPunct="1"/>
            <a:r>
              <a:rPr lang="en-US" smtClean="0">
                <a:cs typeface="Arial" charset="0"/>
              </a:rPr>
              <a:t>-cost without benefit seen poorly; IT needs to be efficient and leverage scale</a:t>
            </a:r>
          </a:p>
          <a:p>
            <a:pPr eaLnBrk="1" hangingPunct="1"/>
            <a:r>
              <a:rPr lang="en-US" smtClean="0">
                <a:cs typeface="Arial" charset="0"/>
              </a:rPr>
              <a:t>-new technologies available (virtualization, cloud, SOA, SaaS): how does one make use of them</a:t>
            </a:r>
          </a:p>
          <a:p>
            <a:pPr eaLnBrk="1" hangingPunct="1"/>
            <a:endParaRPr lang="en-US" smtClean="0">
              <a:cs typeface="Arial" charset="0"/>
            </a:endParaRPr>
          </a:p>
          <a:p>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xfrm>
            <a:off x="1914525" y="744538"/>
            <a:ext cx="2978150" cy="2233612"/>
          </a:xfrm>
          <a:noFill/>
          <a:ln>
            <a:solidFill>
              <a:srgbClr val="000000"/>
            </a:solidFill>
            <a:miter lim="800000"/>
            <a:headEnd/>
            <a:tailEnd/>
          </a:ln>
        </p:spPr>
      </p:sp>
      <p:sp>
        <p:nvSpPr>
          <p:cNvPr id="30722" name="Notes Placeholder 2"/>
          <p:cNvSpPr>
            <a:spLocks noGrp="1"/>
          </p:cNvSpPr>
          <p:nvPr>
            <p:ph type="body" idx="1"/>
          </p:nvPr>
        </p:nvSpPr>
        <p:spPr bwMode="auto">
          <a:xfrm>
            <a:off x="292100" y="3232150"/>
            <a:ext cx="6223000" cy="6324600"/>
          </a:xfrm>
          <a:noFill/>
        </p:spPr>
        <p:txBody>
          <a:bodyPr wrap="square" numCol="1" anchor="t" anchorCtr="0" compatLnSpc="1">
            <a:prstTxWarp prst="textNoShape">
              <a:avLst/>
            </a:prstTxWarp>
          </a:bodyPr>
          <a:lstStyle/>
          <a:p>
            <a:r>
              <a:rPr lang="en-US" smtClean="0">
                <a:cs typeface="Arial" charset="0"/>
              </a:rPr>
              <a:t>Information technology continues to be the catalyst for new business models and improving services to consumers everywhere.  Technology has gone through dramatic shifts over the past 40 years and we believe that another significant shift is upon us.</a:t>
            </a:r>
          </a:p>
          <a:p>
            <a:r>
              <a:rPr lang="en-US" smtClean="0">
                <a:cs typeface="Arial" charset="0"/>
              </a:rPr>
              <a:t>With information growing faster than ever, and everyone is keeping it for longer and longer periods of time – sometimes the information is repurposed to drive new revenue streams, or it is archived to comply with regulation – whatever drives the requirement, we need more than faster technology to deal with managing it all.</a:t>
            </a:r>
          </a:p>
          <a:p>
            <a:r>
              <a:rPr lang="en-US" smtClean="0">
                <a:cs typeface="Arial" charset="0"/>
              </a:rPr>
              <a:t>We believe that it will take new ways to build, operate and consume IT.  </a:t>
            </a:r>
          </a:p>
          <a:p>
            <a:r>
              <a:rPr lang="en-US" smtClean="0">
                <a:cs typeface="Arial" charset="0"/>
              </a:rPr>
              <a:t>So as we continue to improve technology and make it faster, denser and more energy efficient,  we will also help introduce new IT models that keep up with information growth and avoid the potential cycle of diminishing returns from IT investment.</a:t>
            </a:r>
            <a:endParaRPr lang="ru-RU" smtClean="0">
              <a:latin typeface="Arial" charset="0"/>
              <a:cs typeface="Arial" charset="0"/>
            </a:endParaRPr>
          </a:p>
          <a:p>
            <a:endParaRPr lang="ru-RU" smtClean="0">
              <a:latin typeface="Arial" charset="0"/>
              <a:cs typeface="Arial" charset="0"/>
            </a:endParaRPr>
          </a:p>
          <a:p>
            <a:r>
              <a:rPr lang="ru-RU" b="1" smtClean="0">
                <a:cs typeface="Arial" charset="0"/>
              </a:rPr>
              <a:t>Точка перегиба плоской кривой</a:t>
            </a:r>
            <a:r>
              <a:rPr lang="ru-RU" smtClean="0">
                <a:cs typeface="Arial" charset="0"/>
              </a:rPr>
              <a:t> — это точка кривой, в которой ее кривизна меняет знак. Для графика функции, это эквивалентно тому, что знак меняет вторая производная функции. </a:t>
            </a:r>
            <a:endParaRPr lang="en-US" smtClean="0">
              <a:cs typeface="Arial" charset="0"/>
            </a:endParaRPr>
          </a:p>
          <a:p>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8"/>
          <p:cNvSpPr>
            <a:spLocks noGrp="1" noChangeArrowheads="1"/>
          </p:cNvSpPr>
          <p:nvPr>
            <p:ph type="hdr" sz="quarter" idx="4294967295"/>
          </p:nvPr>
        </p:nvSpPr>
        <p:spPr bwMode="auto">
          <a:xfrm>
            <a:off x="0" y="0"/>
            <a:ext cx="2949575" cy="495300"/>
          </a:xfrm>
          <a:prstGeom prst="rect">
            <a:avLst/>
          </a:prstGeom>
          <a:noFill/>
          <a:ln>
            <a:miter lim="800000"/>
            <a:headEnd/>
            <a:tailEnd/>
          </a:ln>
        </p:spPr>
        <p:txBody>
          <a:bodyPr lIns="92318" tIns="46159" rIns="92318" bIns="46159"/>
          <a:lstStyle/>
          <a:p>
            <a:pPr defTabSz="923925"/>
            <a:r>
              <a:rPr lang="en-US" sz="1400">
                <a:latin typeface="Calibri" pitchFamily="34" charset="0"/>
              </a:rPr>
              <a:t>EMC Symmetrix V-Max Series with Enginuity</a:t>
            </a:r>
          </a:p>
          <a:p>
            <a:pPr defTabSz="923925"/>
            <a:r>
              <a:rPr lang="en-US">
                <a:latin typeface="Calibri" pitchFamily="34" charset="0"/>
              </a:rPr>
              <a:t>November 2009</a:t>
            </a:r>
          </a:p>
        </p:txBody>
      </p:sp>
      <p:sp>
        <p:nvSpPr>
          <p:cNvPr id="33794" name="Rectangle 9"/>
          <p:cNvSpPr>
            <a:spLocks noGrp="1" noChangeArrowheads="1"/>
          </p:cNvSpPr>
          <p:nvPr>
            <p:ph type="sldNum" sz="quarter" idx="4294967295"/>
          </p:nvPr>
        </p:nvSpPr>
        <p:spPr bwMode="auto">
          <a:xfrm>
            <a:off x="3856038" y="9442450"/>
            <a:ext cx="2949575" cy="495300"/>
          </a:xfrm>
          <a:prstGeom prst="rect">
            <a:avLst/>
          </a:prstGeom>
          <a:noFill/>
          <a:ln>
            <a:miter lim="800000"/>
            <a:headEnd/>
            <a:tailEnd/>
          </a:ln>
        </p:spPr>
        <p:txBody>
          <a:bodyPr lIns="92318" tIns="46159" rIns="92318" bIns="46159"/>
          <a:lstStyle/>
          <a:p>
            <a:pPr defTabSz="923925"/>
            <a:fld id="{F2345D4E-2FF3-4F6F-90C9-036FFF8F22B3}" type="slidenum">
              <a:rPr lang="en-US">
                <a:latin typeface="Calibri" pitchFamily="34" charset="0"/>
              </a:rPr>
              <a:pPr defTabSz="923925"/>
              <a:t>7</a:t>
            </a:fld>
            <a:endParaRPr lang="en-US">
              <a:latin typeface="Calibri" pitchFamily="34" charset="0"/>
            </a:endParaRPr>
          </a:p>
        </p:txBody>
      </p:sp>
      <p:sp>
        <p:nvSpPr>
          <p:cNvPr id="33795" name="Rectangle 2"/>
          <p:cNvSpPr>
            <a:spLocks noGrp="1" noRot="1" noChangeAspect="1" noChangeArrowheads="1" noTextEdit="1"/>
          </p:cNvSpPr>
          <p:nvPr>
            <p:ph type="sldImg"/>
          </p:nvPr>
        </p:nvSpPr>
        <p:spPr bwMode="auto">
          <a:xfrm>
            <a:off x="1916113" y="744538"/>
            <a:ext cx="2984500" cy="2238375"/>
          </a:xfrm>
          <a:noFill/>
          <a:ln>
            <a:solidFill>
              <a:srgbClr val="000000"/>
            </a:solidFill>
            <a:miter lim="800000"/>
            <a:headEnd/>
            <a:tailEnd/>
          </a:ln>
        </p:spPr>
      </p:sp>
      <p:sp>
        <p:nvSpPr>
          <p:cNvPr id="33796" name="Rectangle 3"/>
          <p:cNvSpPr>
            <a:spLocks noGrp="1" noChangeArrowheads="1"/>
          </p:cNvSpPr>
          <p:nvPr>
            <p:ph type="body" idx="1"/>
          </p:nvPr>
        </p:nvSpPr>
        <p:spPr bwMode="auto">
          <a:xfrm>
            <a:off x="327025" y="3244850"/>
            <a:ext cx="6153150" cy="6345238"/>
          </a:xfrm>
          <a:noFill/>
        </p:spPr>
        <p:txBody>
          <a:bodyPr wrap="square" numCol="1" anchor="t" anchorCtr="0" compatLnSpc="1">
            <a:prstTxWarp prst="textNoShape">
              <a:avLst/>
            </a:prstTxWarp>
          </a:bodyPr>
          <a:lstStyle/>
          <a:p>
            <a:r>
              <a:rPr lang="en-US" smtClean="0">
                <a:solidFill>
                  <a:schemeClr val="accent2"/>
                </a:solidFill>
                <a:cs typeface="Arial" charset="0"/>
              </a:rPr>
              <a:t>FAST</a:t>
            </a:r>
            <a:r>
              <a:rPr lang="ru-RU" smtClean="0">
                <a:solidFill>
                  <a:schemeClr val="accent2"/>
                </a:solidFill>
                <a:cs typeface="Arial" charset="0"/>
              </a:rPr>
              <a:t>-новая технология, которая появилась в </a:t>
            </a:r>
            <a:r>
              <a:rPr lang="en-US" smtClean="0">
                <a:solidFill>
                  <a:schemeClr val="accent2"/>
                </a:solidFill>
                <a:cs typeface="Arial" charset="0"/>
              </a:rPr>
              <a:t>Enginuity 5874 Q4. FAST </a:t>
            </a:r>
            <a:r>
              <a:rPr lang="ru-RU" smtClean="0">
                <a:solidFill>
                  <a:schemeClr val="accent2"/>
                </a:solidFill>
                <a:cs typeface="Arial" charset="0"/>
              </a:rPr>
              <a:t>разработан для автоматического перемещения данных между различными уровнями хранения на основе анализа текущей загрузки массива. Технология позволяет оптимально использовать существующие уровни хранения и предоставлять требуемые ресурсы приложениям в нужное время</a:t>
            </a:r>
            <a:endParaRPr lang="en-US" smtClean="0">
              <a:solidFill>
                <a:schemeClr val="accent2"/>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4294967295"/>
          </p:nvPr>
        </p:nvSpPr>
        <p:spPr bwMode="auto">
          <a:xfrm>
            <a:off x="3856038" y="9442450"/>
            <a:ext cx="2949575" cy="495300"/>
          </a:xfrm>
          <a:prstGeom prst="rect">
            <a:avLst/>
          </a:prstGeom>
          <a:noFill/>
          <a:ln>
            <a:miter lim="800000"/>
            <a:headEnd/>
            <a:tailEnd/>
          </a:ln>
        </p:spPr>
        <p:txBody>
          <a:bodyPr lIns="92318" tIns="46159" rIns="92318" bIns="46159"/>
          <a:lstStyle/>
          <a:p>
            <a:pPr defTabSz="923925"/>
            <a:fld id="{B9320392-0E09-4874-AB8B-660EEA1DA866}" type="slidenum">
              <a:rPr lang="en-US">
                <a:solidFill>
                  <a:srgbClr val="000000"/>
                </a:solidFill>
                <a:latin typeface="Calibri" pitchFamily="34" charset="0"/>
              </a:rPr>
              <a:pPr defTabSz="923925"/>
              <a:t>8</a:t>
            </a:fld>
            <a:endParaRPr lang="en-US">
              <a:solidFill>
                <a:srgbClr val="000000"/>
              </a:solidFill>
              <a:latin typeface="Calibri" pitchFamily="34" charset="0"/>
            </a:endParaRPr>
          </a:p>
        </p:txBody>
      </p:sp>
      <p:sp>
        <p:nvSpPr>
          <p:cNvPr id="35842" name="Rectangle 2"/>
          <p:cNvSpPr>
            <a:spLocks noGrp="1" noRot="1" noChangeAspect="1" noChangeArrowheads="1" noTextEdit="1"/>
          </p:cNvSpPr>
          <p:nvPr>
            <p:ph type="sldImg"/>
          </p:nvPr>
        </p:nvSpPr>
        <p:spPr bwMode="auto">
          <a:xfrm>
            <a:off x="1919288" y="746125"/>
            <a:ext cx="2978150" cy="2233613"/>
          </a:xfrm>
          <a:noFill/>
          <a:ln>
            <a:solidFill>
              <a:srgbClr val="000000"/>
            </a:solidFill>
            <a:miter lim="800000"/>
            <a:headEnd/>
            <a:tailEnd/>
          </a:ln>
        </p:spPr>
      </p:sp>
      <p:sp>
        <p:nvSpPr>
          <p:cNvPr id="35843" name="Rectangle 3"/>
          <p:cNvSpPr>
            <a:spLocks noGrp="1" noChangeArrowheads="1"/>
          </p:cNvSpPr>
          <p:nvPr>
            <p:ph type="body" idx="1"/>
          </p:nvPr>
        </p:nvSpPr>
        <p:spPr bwMode="auto">
          <a:xfrm>
            <a:off x="292100" y="3240088"/>
            <a:ext cx="6223000" cy="6172200"/>
          </a:xfrm>
          <a:noFill/>
        </p:spPr>
        <p:txBody>
          <a:bodyPr wrap="square" numCol="1" anchor="t" anchorCtr="0" compatLnSpc="1">
            <a:prstTxWarp prst="textNoShape">
              <a:avLst/>
            </a:prstTxWarp>
          </a:bodyPr>
          <a:lstStyle/>
          <a:p>
            <a:pPr eaLnBrk="1" hangingPunct="1"/>
            <a:r>
              <a:rPr lang="en-US" smtClean="0">
                <a:cs typeface="Arial" charset="0"/>
              </a:rPr>
              <a:t>Now with FAST, this becomes </a:t>
            </a:r>
            <a:r>
              <a:rPr lang="en-US" b="1" smtClean="0">
                <a:cs typeface="Arial" charset="0"/>
              </a:rPr>
              <a:t>easy</a:t>
            </a:r>
            <a:r>
              <a:rPr lang="en-US" smtClean="0">
                <a:cs typeface="Arial" charset="0"/>
              </a:rPr>
              <a:t> so your customers can get the right data to the right place…at </a:t>
            </a:r>
            <a:r>
              <a:rPr lang="en-US" b="1" smtClean="0">
                <a:cs typeface="Arial" charset="0"/>
              </a:rPr>
              <a:t>the right time</a:t>
            </a:r>
            <a:r>
              <a:rPr lang="en-US" smtClean="0">
                <a:cs typeface="Arial" charset="0"/>
              </a:rPr>
              <a:t>. </a:t>
            </a:r>
          </a:p>
          <a:p>
            <a:pPr eaLnBrk="1" hangingPunct="1"/>
            <a:r>
              <a:rPr lang="en-US" smtClean="0">
                <a:cs typeface="Arial" charset="0"/>
              </a:rPr>
              <a:t>&lt;click&gt;</a:t>
            </a:r>
          </a:p>
          <a:p>
            <a:pPr eaLnBrk="1" hangingPunct="1"/>
            <a:r>
              <a:rPr lang="en-US" smtClean="0">
                <a:cs typeface="Arial" charset="0"/>
              </a:rPr>
              <a:t>By simply </a:t>
            </a:r>
            <a:r>
              <a:rPr lang="en-US" smtClean="0">
                <a:solidFill>
                  <a:srgbClr val="FF0000"/>
                </a:solidFill>
                <a:cs typeface="Arial" charset="0"/>
              </a:rPr>
              <a:t>pooling storage resources</a:t>
            </a:r>
            <a:r>
              <a:rPr lang="en-US" smtClean="0">
                <a:cs typeface="Arial" charset="0"/>
              </a:rPr>
              <a:t>, defining the policy, and applying it to an application – FAST automatically and dynamically moves data across storage tiers so that its in the right place at the right time.</a:t>
            </a:r>
          </a:p>
          <a:p>
            <a:pPr eaLnBrk="1" hangingPunct="1"/>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9"/>
          <p:cNvSpPr>
            <a:spLocks noGrp="1" noChangeArrowheads="1"/>
          </p:cNvSpPr>
          <p:nvPr>
            <p:ph type="sldNum" sz="quarter" idx="4294967295"/>
          </p:nvPr>
        </p:nvSpPr>
        <p:spPr bwMode="auto">
          <a:xfrm>
            <a:off x="3856038" y="9442450"/>
            <a:ext cx="2949575" cy="495300"/>
          </a:xfrm>
          <a:prstGeom prst="rect">
            <a:avLst/>
          </a:prstGeom>
          <a:noFill/>
          <a:ln>
            <a:miter lim="800000"/>
            <a:headEnd/>
            <a:tailEnd/>
          </a:ln>
        </p:spPr>
        <p:txBody>
          <a:bodyPr lIns="92318" tIns="46159" rIns="92318" bIns="46159"/>
          <a:lstStyle/>
          <a:p>
            <a:pPr defTabSz="923925"/>
            <a:fld id="{9A9AF7D8-08C2-4831-946E-FC9C1D2083FF}" type="slidenum">
              <a:rPr lang="en-US">
                <a:solidFill>
                  <a:srgbClr val="000000"/>
                </a:solidFill>
                <a:latin typeface="Calibri" pitchFamily="34" charset="0"/>
              </a:rPr>
              <a:pPr defTabSz="923925"/>
              <a:t>9</a:t>
            </a:fld>
            <a:endParaRPr lang="en-US">
              <a:solidFill>
                <a:srgbClr val="000000"/>
              </a:solidFill>
              <a:latin typeface="Calibri" pitchFamily="34"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ru-RU"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9"/>
          <p:cNvSpPr>
            <a:spLocks noGrp="1" noChangeArrowheads="1"/>
          </p:cNvSpPr>
          <p:nvPr>
            <p:ph type="sldNum" sz="quarter" idx="4294967295"/>
          </p:nvPr>
        </p:nvSpPr>
        <p:spPr bwMode="auto">
          <a:xfrm>
            <a:off x="3856038" y="9442450"/>
            <a:ext cx="2949575" cy="495300"/>
          </a:xfrm>
          <a:prstGeom prst="rect">
            <a:avLst/>
          </a:prstGeom>
          <a:noFill/>
          <a:ln>
            <a:miter lim="800000"/>
            <a:headEnd/>
            <a:tailEnd/>
          </a:ln>
        </p:spPr>
        <p:txBody>
          <a:bodyPr lIns="92318" tIns="46159" rIns="92318" bIns="46159"/>
          <a:lstStyle/>
          <a:p>
            <a:pPr defTabSz="923925"/>
            <a:fld id="{CAC64F05-541B-49DC-8AE5-EE4C72AAF488}" type="slidenum">
              <a:rPr lang="en-US">
                <a:solidFill>
                  <a:srgbClr val="000000"/>
                </a:solidFill>
                <a:latin typeface="Calibri" pitchFamily="34" charset="0"/>
              </a:rPr>
              <a:pPr defTabSz="923925"/>
              <a:t>10</a:t>
            </a:fld>
            <a:endParaRPr lang="en-US">
              <a:solidFill>
                <a:srgbClr val="000000"/>
              </a:solidFill>
              <a:latin typeface="Calibri" pitchFamily="34"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ru-RU"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Rot="1" noChangeAspect="1" noChangeArrowheads="1" noTextEdit="1"/>
          </p:cNvSpPr>
          <p:nvPr>
            <p:ph type="sldImg"/>
          </p:nvPr>
        </p:nvSpPr>
        <p:spPr bwMode="auto">
          <a:xfrm>
            <a:off x="1917700" y="877888"/>
            <a:ext cx="2982913" cy="2236787"/>
          </a:xfrm>
          <a:noFill/>
          <a:ln>
            <a:solidFill>
              <a:srgbClr val="000000"/>
            </a:solidFill>
            <a:miter lim="800000"/>
            <a:headEnd/>
            <a:tailEnd/>
          </a:ln>
        </p:spPr>
      </p:sp>
      <p:sp>
        <p:nvSpPr>
          <p:cNvPr id="41986" name="Rectangle 5"/>
          <p:cNvSpPr>
            <a:spLocks noGrp="1" noChangeArrowheads="1"/>
          </p:cNvSpPr>
          <p:nvPr>
            <p:ph type="body" idx="1"/>
          </p:nvPr>
        </p:nvSpPr>
        <p:spPr bwMode="auto">
          <a:xfrm>
            <a:off x="327025" y="3244850"/>
            <a:ext cx="6153150" cy="6345238"/>
          </a:xfrm>
          <a:noFill/>
        </p:spPr>
        <p:txBody>
          <a:bodyPr wrap="square" numCol="1" anchor="t" anchorCtr="0" compatLnSpc="1">
            <a:prstTxWarp prst="textNoShape">
              <a:avLst/>
            </a:prstTxWarp>
          </a:bodyPr>
          <a:lstStyle/>
          <a:p>
            <a:r>
              <a:rPr lang="en-US" b="1" i="1" u="sng" smtClean="0">
                <a:solidFill>
                  <a:schemeClr val="accent2"/>
                </a:solidFill>
                <a:cs typeface="Arial" charset="0"/>
              </a:rPr>
              <a:t>Note to Presenter:</a:t>
            </a:r>
            <a:r>
              <a:rPr lang="en-US" i="1" smtClean="0">
                <a:solidFill>
                  <a:schemeClr val="accent2"/>
                </a:solidFill>
                <a:cs typeface="Arial" charset="0"/>
              </a:rPr>
              <a:t> View in Slide Show mode for animation.</a:t>
            </a:r>
          </a:p>
          <a:p>
            <a:r>
              <a:rPr lang="en-US" smtClean="0">
                <a:cs typeface="Arial" charset="0"/>
              </a:rPr>
              <a:t>Here’s an example of cost savings and cost avoidance possible with tiering and FAST.</a:t>
            </a:r>
          </a:p>
          <a:p>
            <a:r>
              <a:rPr lang="en-US" smtClean="0">
                <a:cs typeface="Arial" charset="0"/>
              </a:rPr>
              <a:t>This 100 TB Symmetrix V-Max example compares an all-Fibre Channel system without FAST to a FAST-based system configured with Flash, Fibre Channel, and SATA drives. The graphic illustrates a system acquisition </a:t>
            </a:r>
            <a:r>
              <a:rPr lang="en-US" i="1" smtClean="0">
                <a:cs typeface="Arial" charset="0"/>
              </a:rPr>
              <a:t>cost savings</a:t>
            </a:r>
            <a:r>
              <a:rPr lang="en-US" smtClean="0">
                <a:cs typeface="Arial" charset="0"/>
              </a:rPr>
              <a:t> of 20 percent.</a:t>
            </a:r>
          </a:p>
          <a:p>
            <a:r>
              <a:rPr lang="en-US" b="1" i="1" u="sng" smtClean="0">
                <a:solidFill>
                  <a:schemeClr val="accent2"/>
                </a:solidFill>
                <a:cs typeface="Arial" charset="0"/>
              </a:rPr>
              <a:t>Note to Presenter:</a:t>
            </a:r>
            <a:r>
              <a:rPr lang="en-US" i="1" smtClean="0">
                <a:solidFill>
                  <a:schemeClr val="accent2"/>
                </a:solidFill>
                <a:cs typeface="Arial" charset="0"/>
              </a:rPr>
              <a:t> Click now in Slide Show mode for animation.</a:t>
            </a:r>
          </a:p>
          <a:p>
            <a:r>
              <a:rPr lang="en-US" smtClean="0">
                <a:cs typeface="Arial" charset="0"/>
              </a:rPr>
              <a:t>On the right side, the impact to operating expenditures (OpEx) is depicted, showing a </a:t>
            </a:r>
            <a:r>
              <a:rPr lang="en-US" i="1" smtClean="0">
                <a:cs typeface="Arial" charset="0"/>
              </a:rPr>
              <a:t>cost avoidance</a:t>
            </a:r>
            <a:r>
              <a:rPr lang="en-US" smtClean="0">
                <a:cs typeface="Arial" charset="0"/>
              </a:rPr>
              <a:t> of 43 percent. This avoidance is made possible by fewer power and cooling requirements as well as lower management costs—specifically people resources and time—that would be required to realize the full benefits of automated tiering.</a:t>
            </a:r>
            <a:endParaRPr lang="en-US" b="1" smtClean="0">
              <a:cs typeface="Arial" charset="0"/>
            </a:endParaRPr>
          </a:p>
          <a:p>
            <a:r>
              <a:rPr lang="en-US" smtClean="0">
                <a:cs typeface="Arial" charset="0"/>
              </a:rPr>
              <a:t>Overall, this example results in a 27 percent lower three-year total cost of ownership.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28913" y="1200149"/>
            <a:ext cx="6048376" cy="1485901"/>
          </a:xfrm>
          <a:prstGeom prst="rect">
            <a:avLst/>
          </a:prstGeom>
        </p:spPr>
        <p:txBody>
          <a:bodyPr lIns="0" tIns="0" rIns="0" bIns="0" anchor="b" anchorCtr="0">
            <a:noAutofit/>
          </a:bodyPr>
          <a:lstStyle>
            <a:lvl1pPr>
              <a:defRPr sz="4400">
                <a:solidFill>
                  <a:schemeClr val="tx2"/>
                </a:solidFill>
                <a:latin typeface="MetaNormalLF-Roman"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28913" y="3025775"/>
            <a:ext cx="6048375" cy="838200"/>
          </a:xfrm>
          <a:prstGeom prst="rect">
            <a:avLst/>
          </a:prstGeom>
        </p:spPr>
        <p:txBody>
          <a:bodyPr lIns="0" tIns="0" rIns="0" bIns="0">
            <a:noAutofit/>
          </a:bodyPr>
          <a:lstStyle>
            <a:lvl1pPr marL="0" indent="0" algn="l">
              <a:spcBef>
                <a:spcPts val="0"/>
              </a:spcBef>
              <a:buNone/>
              <a:defRPr sz="2800">
                <a:solidFill>
                  <a:schemeClr val="bg2"/>
                </a:solidFill>
                <a:latin typeface="MetaNormalLF-Roman"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a:xfrm>
            <a:off x="366713" y="1355725"/>
            <a:ext cx="2073275" cy="1323975"/>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Tree>
  </p:cSld>
  <p:clrMapOvr>
    <a:masterClrMapping/>
  </p:clrMapOvr>
  <p:transition>
    <p:fade/>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wo Columns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366713" y="203200"/>
            <a:ext cx="8410575" cy="920750"/>
          </a:xfrm>
          <a:prstGeom prst="rect">
            <a:avLst/>
          </a:prstGeom>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66713" y="1355725"/>
            <a:ext cx="4040188" cy="358775"/>
          </a:xfrm>
          <a:prstGeom prst="rect">
            <a:avLst/>
          </a:prstGeom>
        </p:spPr>
        <p:txBody>
          <a:bodyPr lIns="0" tIns="0" rIns="0" bIns="0" anchor="t" anchorCtr="0"/>
          <a:lstStyle>
            <a:lvl1pPr marL="0" indent="0">
              <a:lnSpc>
                <a:spcPts val="2400"/>
              </a:lnSpc>
              <a:spcBef>
                <a:spcPts val="0"/>
              </a:spcBef>
              <a:buNone/>
              <a:defRPr sz="2400" b="0">
                <a:solidFill>
                  <a:schemeClr val="tx2"/>
                </a:solidFill>
                <a:latin typeface="MetaMediumLF-Roman"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6713" y="1758950"/>
            <a:ext cx="4040188" cy="4205288"/>
          </a:xfrm>
          <a:prstGeom prst="rect">
            <a:avLst/>
          </a:prstGeom>
        </p:spPr>
        <p:txBody>
          <a:bodyPr lIns="0" tIns="0" rIns="0" bIns="0">
            <a:normAutofit/>
          </a:bodyPr>
          <a:lstStyle>
            <a:lvl1pPr marL="230188" indent="-230188">
              <a:spcBef>
                <a:spcPts val="1200"/>
              </a:spcBef>
              <a:buClr>
                <a:schemeClr val="tx2"/>
              </a:buClr>
              <a:defRPr sz="2400">
                <a:solidFill>
                  <a:schemeClr val="bg2"/>
                </a:solidFill>
              </a:defRPr>
            </a:lvl1pPr>
            <a:lvl2pPr>
              <a:spcBef>
                <a:spcPts val="300"/>
              </a:spcBef>
              <a:buClr>
                <a:schemeClr val="tx2"/>
              </a:buClr>
              <a:defRPr sz="2000">
                <a:solidFill>
                  <a:schemeClr val="bg2"/>
                </a:solidFill>
              </a:defRPr>
            </a:lvl2pPr>
            <a:lvl3pPr>
              <a:spcBef>
                <a:spcPts val="300"/>
              </a:spcBef>
              <a:buClr>
                <a:schemeClr val="tx2"/>
              </a:buClr>
              <a:defRPr sz="1800">
                <a:solidFill>
                  <a:schemeClr val="bg2"/>
                </a:solidFill>
              </a:defRPr>
            </a:lvl3pPr>
            <a:lvl4pPr>
              <a:spcBef>
                <a:spcPts val="300"/>
              </a:spcBef>
              <a:buClr>
                <a:schemeClr val="tx2"/>
              </a:buClr>
              <a:buFont typeface="Wingdings" pitchFamily="2" charset="2"/>
              <a:buChar char="§"/>
              <a:defRPr sz="1600">
                <a:solidFill>
                  <a:schemeClr val="bg2"/>
                </a:solidFill>
              </a:defRPr>
            </a:lvl4pPr>
            <a:lvl5pPr>
              <a:spcBef>
                <a:spcPts val="300"/>
              </a:spcBef>
              <a:buClr>
                <a:schemeClr val="tx2"/>
              </a:buClr>
              <a:defRPr sz="1600">
                <a:solidFill>
                  <a:schemeClr val="bg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35513" y="1355725"/>
            <a:ext cx="4041775" cy="358775"/>
          </a:xfrm>
          <a:prstGeom prst="rect">
            <a:avLst/>
          </a:prstGeom>
        </p:spPr>
        <p:txBody>
          <a:bodyPr lIns="0" tIns="0" rIns="0" bIns="0" anchor="t" anchorCtr="0"/>
          <a:lstStyle>
            <a:lvl1pPr marL="0" indent="0">
              <a:lnSpc>
                <a:spcPts val="2400"/>
              </a:lnSpc>
              <a:spcBef>
                <a:spcPts val="0"/>
              </a:spcBef>
              <a:buNone/>
              <a:defRPr sz="2400" b="0">
                <a:solidFill>
                  <a:schemeClr val="tx2"/>
                </a:solidFill>
                <a:latin typeface="MetaMediumLF-Roman"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35513" y="1758950"/>
            <a:ext cx="4041775" cy="4205288"/>
          </a:xfrm>
          <a:prstGeom prst="rect">
            <a:avLst/>
          </a:prstGeom>
        </p:spPr>
        <p:txBody>
          <a:bodyPr lIns="0" tIns="0" rIns="0" bIns="0">
            <a:normAutofit/>
          </a:bodyPr>
          <a:lstStyle>
            <a:lvl1pPr marL="230188" indent="-230188">
              <a:spcBef>
                <a:spcPts val="1200"/>
              </a:spcBef>
              <a:buClr>
                <a:schemeClr val="tx2"/>
              </a:buClr>
              <a:defRPr sz="2400">
                <a:solidFill>
                  <a:schemeClr val="bg2"/>
                </a:solidFill>
              </a:defRPr>
            </a:lvl1pPr>
            <a:lvl2pPr>
              <a:spcBef>
                <a:spcPts val="300"/>
              </a:spcBef>
              <a:buClr>
                <a:schemeClr val="tx2"/>
              </a:buClr>
              <a:defRPr sz="2000">
                <a:solidFill>
                  <a:schemeClr val="bg2"/>
                </a:solidFill>
              </a:defRPr>
            </a:lvl2pPr>
            <a:lvl3pPr>
              <a:spcBef>
                <a:spcPts val="300"/>
              </a:spcBef>
              <a:buClr>
                <a:schemeClr val="tx2"/>
              </a:buClr>
              <a:defRPr sz="1800">
                <a:solidFill>
                  <a:schemeClr val="bg2"/>
                </a:solidFill>
              </a:defRPr>
            </a:lvl3pPr>
            <a:lvl4pPr>
              <a:spcBef>
                <a:spcPts val="300"/>
              </a:spcBef>
              <a:buClr>
                <a:schemeClr val="tx2"/>
              </a:buClr>
              <a:buFont typeface="Wingdings" pitchFamily="2" charset="2"/>
              <a:buChar char="§"/>
              <a:defRPr sz="1600">
                <a:solidFill>
                  <a:schemeClr val="bg2"/>
                </a:solidFill>
              </a:defRPr>
            </a:lvl4pPr>
            <a:lvl5pPr>
              <a:spcBef>
                <a:spcPts val="300"/>
              </a:spcBef>
              <a:buClr>
                <a:schemeClr val="tx2"/>
              </a:buClr>
              <a:defRPr sz="1600">
                <a:solidFill>
                  <a:schemeClr val="bg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6713" y="203200"/>
            <a:ext cx="8410575" cy="920750"/>
          </a:xfrm>
          <a:prstGeom prst="rect">
            <a:avLst/>
          </a:prstGeom>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66713" y="1123951"/>
            <a:ext cx="8410575" cy="403224"/>
          </a:xfrm>
          <a:prstGeom prst="rect">
            <a:avLst/>
          </a:prstGeom>
        </p:spPr>
        <p:txBody>
          <a:bodyPr lIns="0" tIns="0" rIns="0" bIns="0" anchor="t" anchorCtr="0"/>
          <a:lstStyle>
            <a:lvl1pPr marL="0" indent="0">
              <a:buNone/>
              <a:tabLst>
                <a:tab pos="800100" algn="l"/>
              </a:tabLst>
              <a:defRPr sz="2400" b="0">
                <a:solidFill>
                  <a:schemeClr val="bg2"/>
                </a:solidFill>
                <a:latin typeface="MetaNormalLF-Roman"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6713" y="203200"/>
            <a:ext cx="8410575" cy="920750"/>
          </a:xfrm>
          <a:prstGeom prst="rect">
            <a:avLst/>
          </a:prstGeom>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pitchFamily="34" charset="0"/>
                <a:ea typeface="+mj-ea"/>
                <a:cs typeface="+mj-cs"/>
              </a:defRPr>
            </a:lvl1pPr>
          </a:lstStyle>
          <a:p>
            <a:r>
              <a:rPr lang="en-US" smtClean="0"/>
              <a:t>Click to edit Master 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43500"/>
            <a:ext cx="5486400" cy="566738"/>
          </a:xfrm>
          <a:prstGeom prst="rect">
            <a:avLst/>
          </a:prstGeom>
        </p:spPr>
        <p:txBody>
          <a:bodyPr anchor="t" anchorCtr="0"/>
          <a:lstStyle>
            <a:lvl1pPr algn="ctr">
              <a:defRPr sz="2800" b="0">
                <a:solidFill>
                  <a:schemeClr val="bg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4"/>
            <a:ext cx="5486400" cy="43592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bar only">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2"/>
          <p:cNvSpPr txBox="1"/>
          <p:nvPr userDrawn="1"/>
        </p:nvSpPr>
        <p:spPr>
          <a:xfrm>
            <a:off x="2627313" y="2460625"/>
            <a:ext cx="3889375" cy="1016000"/>
          </a:xfrm>
          <a:prstGeom prst="rect">
            <a:avLst/>
          </a:prstGeom>
          <a:noFill/>
        </p:spPr>
        <p:txBody>
          <a:bodyPr wrap="none">
            <a:spAutoFit/>
          </a:bodyPr>
          <a:lstStyle/>
          <a:p>
            <a:pPr algn="ctr" fontAlgn="auto">
              <a:spcBef>
                <a:spcPts val="0"/>
              </a:spcBef>
              <a:spcAft>
                <a:spcPts val="0"/>
              </a:spcAft>
              <a:defRPr/>
            </a:pPr>
            <a:r>
              <a:rPr lang="en-US" sz="6000" dirty="0">
                <a:solidFill>
                  <a:schemeClr val="tx2"/>
                </a:solidFill>
                <a:latin typeface="+mn-lt"/>
                <a:cs typeface="+mn-cs"/>
              </a:rPr>
              <a:t>THANK YOU</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66713" y="1585913"/>
            <a:ext cx="8410575" cy="5011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6900" y="461963"/>
            <a:ext cx="6280150" cy="863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66713" y="1758950"/>
            <a:ext cx="4129087" cy="48387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58950"/>
            <a:ext cx="4129088" cy="48387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728913" y="1200150"/>
            <a:ext cx="6048376" cy="1485900"/>
          </a:xfrm>
          <a:prstGeom prst="rect">
            <a:avLst/>
          </a:prstGeom>
        </p:spPr>
        <p:txBody>
          <a:bodyPr lIns="0" tIns="0" rIns="0" bIns="0" anchor="b" anchorCtr="0">
            <a:noAutofit/>
          </a:bodyPr>
          <a:lstStyle>
            <a:lvl1pPr algn="l" defTabSz="914400" rtl="0" eaLnBrk="1" latinLnBrk="0" hangingPunct="1">
              <a:spcBef>
                <a:spcPct val="0"/>
              </a:spcBef>
              <a:buNone/>
              <a:defRPr lang="en-US" sz="4400" kern="1200" dirty="0">
                <a:solidFill>
                  <a:schemeClr val="tx2"/>
                </a:solidFill>
                <a:latin typeface="MetaNormalLF-Roman" pitchFamily="34" charset="0"/>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a:xfrm>
            <a:off x="366713" y="1355725"/>
            <a:ext cx="2073275" cy="1323975"/>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 Content">
    <p:spTree>
      <p:nvGrpSpPr>
        <p:cNvPr id="1" name=""/>
        <p:cNvGrpSpPr/>
        <p:nvPr/>
      </p:nvGrpSpPr>
      <p:grpSpPr>
        <a:xfrm>
          <a:off x="0" y="0"/>
          <a:ext cx="0" cy="0"/>
          <a:chOff x="0" y="0"/>
          <a:chExt cx="0" cy="0"/>
        </a:xfrm>
      </p:grpSpPr>
      <p:sp>
        <p:nvSpPr>
          <p:cNvPr id="2" name="Title 1"/>
          <p:cNvSpPr>
            <a:spLocks noGrp="1"/>
          </p:cNvSpPr>
          <p:nvPr>
            <p:ph type="ctrTitle"/>
          </p:nvPr>
        </p:nvSpPr>
        <p:spPr>
          <a:xfrm>
            <a:off x="2728913" y="1200150"/>
            <a:ext cx="6048376" cy="1485900"/>
          </a:xfrm>
          <a:prstGeom prst="rect">
            <a:avLst/>
          </a:prstGeom>
        </p:spPr>
        <p:txBody>
          <a:bodyPr lIns="0" tIns="0" rIns="0" bIns="0" anchor="b" anchorCtr="0">
            <a:noAutofit/>
          </a:bodyPr>
          <a:lstStyle>
            <a:lvl1pPr algn="l" defTabSz="914400" rtl="0" eaLnBrk="1" latinLnBrk="0" hangingPunct="1">
              <a:spcBef>
                <a:spcPct val="0"/>
              </a:spcBef>
              <a:buNone/>
              <a:defRPr lang="en-US" sz="4400" kern="1200" dirty="0">
                <a:solidFill>
                  <a:schemeClr val="tx2"/>
                </a:solidFill>
                <a:latin typeface="MetaNormalLF-Roman" pitchFamily="34" charset="0"/>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2728913" y="3025775"/>
            <a:ext cx="6048375" cy="2803525"/>
          </a:xfrm>
          <a:prstGeom prst="rect">
            <a:avLst/>
          </a:prstGeom>
        </p:spPr>
        <p:txBody>
          <a:bodyPr lIns="0" tIns="0" rIns="0" bIns="0">
            <a:noAutofit/>
          </a:bodyPr>
          <a:lstStyle>
            <a:lvl1pPr>
              <a:buClr>
                <a:schemeClr val="tx2"/>
              </a:buClr>
              <a:defRPr>
                <a:solidFill>
                  <a:schemeClr val="bg2"/>
                </a:solidFill>
              </a:defRPr>
            </a:lvl1pPr>
            <a:lvl2pPr>
              <a:buClr>
                <a:schemeClr val="tx2"/>
              </a:buClr>
              <a:defRPr sz="1800">
                <a:solidFill>
                  <a:schemeClr val="bg2"/>
                </a:solidFill>
              </a:defRPr>
            </a:lvl2pPr>
          </a:lstStyle>
          <a:p>
            <a:pPr lvl="0"/>
            <a:r>
              <a:rPr lang="en-US" smtClean="0"/>
              <a:t>Click to edit Master text styles</a:t>
            </a:r>
          </a:p>
          <a:p>
            <a:pPr lvl="1"/>
            <a:r>
              <a:rPr lang="en-US" smtClean="0"/>
              <a:t>Second level</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2" y="203200"/>
            <a:ext cx="8410575" cy="920750"/>
          </a:xfrm>
          <a:prstGeom prst="rect">
            <a:avLst/>
          </a:prstGeom>
        </p:spPr>
        <p:txBody>
          <a:bodyPr lIns="0" tIns="0" rIns="0" bIns="0" anchor="b" anchorCtr="0"/>
          <a:lstStyle>
            <a:lvl1pPr>
              <a:lnSpc>
                <a:spcPts val="3600"/>
              </a:lnSpc>
              <a:defRPr sz="3600">
                <a:solidFill>
                  <a:schemeClr val="tx2"/>
                </a:solidFill>
                <a:latin typeface="MetaNormalLF-Roman"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366713" y="1355725"/>
            <a:ext cx="8410575" cy="4587875"/>
          </a:xfrm>
          <a:prstGeom prst="rect">
            <a:avLst/>
          </a:prstGeom>
        </p:spPr>
        <p:txBody>
          <a:bodyPr lIns="0" tIns="0" rIns="0" bIns="0">
            <a:normAutofit/>
          </a:bodyPr>
          <a:lstStyle>
            <a:lvl1pPr>
              <a:spcBef>
                <a:spcPts val="1200"/>
              </a:spcBef>
              <a:buClr>
                <a:schemeClr val="tx2"/>
              </a:buClr>
              <a:defRPr>
                <a:solidFill>
                  <a:schemeClr val="bg2"/>
                </a:solidFill>
              </a:defRPr>
            </a:lvl1pPr>
            <a:lvl2pPr>
              <a:spcBef>
                <a:spcPts val="300"/>
              </a:spcBef>
              <a:buClr>
                <a:schemeClr val="tx2"/>
              </a:buClr>
              <a:defRPr>
                <a:solidFill>
                  <a:schemeClr val="bg2"/>
                </a:solidFill>
              </a:defRPr>
            </a:lvl2pPr>
            <a:lvl3pPr>
              <a:spcBef>
                <a:spcPts val="300"/>
              </a:spcBef>
              <a:buClr>
                <a:schemeClr val="tx2"/>
              </a:buClr>
              <a:defRPr>
                <a:solidFill>
                  <a:schemeClr val="bg2"/>
                </a:solidFill>
              </a:defRPr>
            </a:lvl3pPr>
            <a:lvl4pPr>
              <a:spcBef>
                <a:spcPts val="300"/>
              </a:spcBef>
              <a:buClr>
                <a:schemeClr val="tx2"/>
              </a:buClr>
              <a:buFont typeface="Wingdings" pitchFamily="2" charset="2"/>
              <a:buChar char="§"/>
              <a:defRPr>
                <a:solidFill>
                  <a:schemeClr val="bg2"/>
                </a:solidFill>
              </a:defRPr>
            </a:lvl4pPr>
            <a:lvl5pPr>
              <a:spcBef>
                <a:spcPts val="300"/>
              </a:spcBef>
              <a:buClr>
                <a:schemeClr val="tx2"/>
              </a:buCl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66713" y="1355725"/>
            <a:ext cx="8410575" cy="4587875"/>
          </a:xfrm>
          <a:prstGeom prst="rect">
            <a:avLst/>
          </a:prstGeom>
        </p:spPr>
        <p:txBody>
          <a:bodyPr lIns="0" tIns="0" rIns="0" bIns="0"/>
          <a:lstStyle>
            <a:lvl1pPr marL="0" indent="0">
              <a:spcBef>
                <a:spcPts val="1200"/>
              </a:spcBef>
              <a:buClr>
                <a:schemeClr val="tx2"/>
              </a:buClr>
              <a:buFont typeface="+mj-lt"/>
              <a:buNone/>
              <a:defRPr sz="4000">
                <a:solidFill>
                  <a:schemeClr val="tx2"/>
                </a:solidFill>
              </a:defRPr>
            </a:lvl1pPr>
            <a:lvl2pPr marL="457200" indent="0" algn="r">
              <a:spcBef>
                <a:spcPts val="600"/>
              </a:spcBef>
              <a:buClr>
                <a:schemeClr val="tx2"/>
              </a:buClr>
              <a:buNone/>
              <a:defRPr>
                <a:solidFill>
                  <a:schemeClr val="bg2"/>
                </a:solidFill>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smtClean="0"/>
              <a:t>Click to edit Master text styles</a:t>
            </a:r>
          </a:p>
          <a:p>
            <a:pPr lvl="1"/>
            <a:r>
              <a:rPr lang="en-US" smtClean="0"/>
              <a:t>Second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3" y="203200"/>
            <a:ext cx="8410575" cy="920750"/>
          </a:xfrm>
          <a:prstGeom prst="rect">
            <a:avLst/>
          </a:prstGeom>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66713" y="1123951"/>
            <a:ext cx="8410575" cy="403224"/>
          </a:xfrm>
          <a:prstGeom prst="rect">
            <a:avLst/>
          </a:prstGeom>
        </p:spPr>
        <p:txBody>
          <a:bodyPr lIns="0" tIns="0" rIns="0" bIns="0" anchor="t" anchorCtr="0"/>
          <a:lstStyle>
            <a:lvl1pPr marL="0" indent="0">
              <a:buNone/>
              <a:tabLst>
                <a:tab pos="800100" algn="l"/>
              </a:tabLst>
              <a:defRPr sz="2400" b="0">
                <a:solidFill>
                  <a:schemeClr val="bg2"/>
                </a:solidFill>
                <a:latin typeface="MetaNormalLF-Roman"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6712" y="1758950"/>
            <a:ext cx="8410575" cy="4183063"/>
          </a:xfrm>
          <a:prstGeom prst="rect">
            <a:avLst/>
          </a:prstGeom>
        </p:spPr>
        <p:txBody>
          <a:bodyPr lIns="0" tIns="0" rIns="0" bIns="0">
            <a:normAutofit/>
          </a:bodyPr>
          <a:lstStyle>
            <a:lvl1pPr marL="230188" indent="-230188">
              <a:spcBef>
                <a:spcPts val="1200"/>
              </a:spcBef>
              <a:buClr>
                <a:schemeClr val="tx2"/>
              </a:buClr>
              <a:defRPr sz="2400">
                <a:solidFill>
                  <a:schemeClr val="bg2"/>
                </a:solidFill>
              </a:defRPr>
            </a:lvl1pPr>
            <a:lvl2pPr>
              <a:spcBef>
                <a:spcPts val="300"/>
              </a:spcBef>
              <a:buClr>
                <a:schemeClr val="tx2"/>
              </a:buClr>
              <a:defRPr sz="2000">
                <a:solidFill>
                  <a:schemeClr val="bg2"/>
                </a:solidFill>
              </a:defRPr>
            </a:lvl2pPr>
            <a:lvl3pPr>
              <a:spcBef>
                <a:spcPts val="300"/>
              </a:spcBef>
              <a:buClr>
                <a:schemeClr val="tx2"/>
              </a:buClr>
              <a:defRPr sz="1800">
                <a:solidFill>
                  <a:schemeClr val="bg2"/>
                </a:solidFill>
              </a:defRPr>
            </a:lvl3pPr>
            <a:lvl4pPr>
              <a:spcBef>
                <a:spcPts val="300"/>
              </a:spcBef>
              <a:buClr>
                <a:schemeClr val="tx2"/>
              </a:buClr>
              <a:buFont typeface="Wingdings" pitchFamily="2" charset="2"/>
              <a:buChar char="§"/>
              <a:defRPr sz="1600">
                <a:solidFill>
                  <a:schemeClr val="bg2"/>
                </a:solidFill>
              </a:defRPr>
            </a:lvl4pPr>
            <a:lvl5pPr>
              <a:spcBef>
                <a:spcPts val="300"/>
              </a:spcBef>
              <a:buClr>
                <a:schemeClr val="tx2"/>
              </a:buClr>
              <a:defRPr sz="1600">
                <a:solidFill>
                  <a:schemeClr val="bg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graphic area on left">
    <p:spTree>
      <p:nvGrpSpPr>
        <p:cNvPr id="1" name=""/>
        <p:cNvGrpSpPr/>
        <p:nvPr/>
      </p:nvGrpSpPr>
      <p:grpSpPr>
        <a:xfrm>
          <a:off x="0" y="0"/>
          <a:ext cx="0" cy="0"/>
          <a:chOff x="0" y="0"/>
          <a:chExt cx="0" cy="0"/>
        </a:xfrm>
      </p:grpSpPr>
      <p:sp>
        <p:nvSpPr>
          <p:cNvPr id="2" name="Title 1"/>
          <p:cNvSpPr>
            <a:spLocks noGrp="1"/>
          </p:cNvSpPr>
          <p:nvPr>
            <p:ph type="title"/>
          </p:nvPr>
        </p:nvSpPr>
        <p:spPr>
          <a:xfrm>
            <a:off x="366712" y="203200"/>
            <a:ext cx="8410575" cy="920750"/>
          </a:xfrm>
          <a:prstGeom prst="rect">
            <a:avLst/>
          </a:prstGeom>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pitchFamily="34" charset="0"/>
                <a:ea typeface="+mj-ea"/>
                <a:cs typeface="+mj-cs"/>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28913" y="1355725"/>
            <a:ext cx="6048375" cy="4587875"/>
          </a:xfrm>
          <a:prstGeom prst="rect">
            <a:avLst/>
          </a:prstGeom>
        </p:spPr>
        <p:txBody>
          <a:bodyPr lIns="0" tIns="0" rIns="0" bIns="0">
            <a:normAutofit/>
          </a:bodyPr>
          <a:lstStyle>
            <a:lvl1pPr>
              <a:spcBef>
                <a:spcPts val="1200"/>
              </a:spcBef>
              <a:buClr>
                <a:schemeClr val="tx2"/>
              </a:buClr>
              <a:defRPr>
                <a:solidFill>
                  <a:schemeClr val="bg2"/>
                </a:solidFill>
              </a:defRPr>
            </a:lvl1pPr>
            <a:lvl2pPr>
              <a:spcBef>
                <a:spcPts val="300"/>
              </a:spcBef>
              <a:buClr>
                <a:schemeClr val="tx2"/>
              </a:buClr>
              <a:defRPr>
                <a:solidFill>
                  <a:schemeClr val="bg2"/>
                </a:solidFill>
              </a:defRPr>
            </a:lvl2pPr>
            <a:lvl3pPr>
              <a:spcBef>
                <a:spcPts val="300"/>
              </a:spcBef>
              <a:buClr>
                <a:schemeClr val="tx2"/>
              </a:buClr>
              <a:defRPr>
                <a:solidFill>
                  <a:schemeClr val="bg2"/>
                </a:solidFill>
              </a:defRPr>
            </a:lvl3pPr>
            <a:lvl4pPr>
              <a:spcBef>
                <a:spcPts val="300"/>
              </a:spcBef>
              <a:buClr>
                <a:schemeClr val="tx2"/>
              </a:buClr>
              <a:buFont typeface="Wingdings" pitchFamily="2" charset="2"/>
              <a:buChar char="§"/>
              <a:defRPr>
                <a:solidFill>
                  <a:schemeClr val="bg2"/>
                </a:solidFill>
              </a:defRPr>
            </a:lvl4pPr>
            <a:lvl5pPr>
              <a:spcBef>
                <a:spcPts val="300"/>
              </a:spcBef>
              <a:buClr>
                <a:schemeClr val="tx2"/>
              </a:buCl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2"/>
          <p:cNvSpPr>
            <a:spLocks noGrp="1"/>
          </p:cNvSpPr>
          <p:nvPr>
            <p:ph type="pic" idx="1"/>
          </p:nvPr>
        </p:nvSpPr>
        <p:spPr>
          <a:xfrm>
            <a:off x="366713" y="1355725"/>
            <a:ext cx="2073275" cy="4587875"/>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a:xfrm>
            <a:off x="366713" y="203200"/>
            <a:ext cx="8410575" cy="920750"/>
          </a:xfrm>
          <a:prstGeom prst="rect">
            <a:avLst/>
          </a:prstGeom>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66713" y="1123950"/>
            <a:ext cx="8410575" cy="403225"/>
          </a:xfrm>
          <a:prstGeom prst="rect">
            <a:avLst/>
          </a:prstGeom>
        </p:spPr>
        <p:txBody>
          <a:bodyPr lIns="0" tIns="0" rIns="0" bIns="0" anchor="t" anchorCtr="0"/>
          <a:lstStyle>
            <a:lvl1pPr marL="0" indent="0">
              <a:buNone/>
              <a:tabLst>
                <a:tab pos="800100" algn="l"/>
              </a:tabLst>
              <a:defRPr lang="en-US" sz="2400" b="0" kern="1200" smtClean="0">
                <a:solidFill>
                  <a:schemeClr val="bg2"/>
                </a:solidFill>
                <a:latin typeface="MetaNormalLF-Roman"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728913" y="1758950"/>
            <a:ext cx="6048374" cy="4194175"/>
          </a:xfrm>
          <a:prstGeom prst="rect">
            <a:avLst/>
          </a:prstGeom>
        </p:spPr>
        <p:txBody>
          <a:bodyPr lIns="0" tIns="0" rIns="0" bIns="0">
            <a:normAutofit/>
          </a:bodyPr>
          <a:lstStyle>
            <a:lvl1pPr marL="230188" indent="-230188">
              <a:spcBef>
                <a:spcPts val="1200"/>
              </a:spcBef>
              <a:buClr>
                <a:schemeClr val="tx2"/>
              </a:buClr>
              <a:defRPr sz="2400">
                <a:solidFill>
                  <a:schemeClr val="bg2"/>
                </a:solidFill>
              </a:defRPr>
            </a:lvl1pPr>
            <a:lvl2pPr>
              <a:spcBef>
                <a:spcPts val="300"/>
              </a:spcBef>
              <a:buClr>
                <a:schemeClr val="tx2"/>
              </a:buClr>
              <a:defRPr sz="2000">
                <a:solidFill>
                  <a:schemeClr val="bg2"/>
                </a:solidFill>
              </a:defRPr>
            </a:lvl2pPr>
            <a:lvl3pPr>
              <a:spcBef>
                <a:spcPts val="300"/>
              </a:spcBef>
              <a:buClr>
                <a:schemeClr val="tx2"/>
              </a:buClr>
              <a:defRPr sz="1800">
                <a:solidFill>
                  <a:schemeClr val="bg2"/>
                </a:solidFill>
              </a:defRPr>
            </a:lvl3pPr>
            <a:lvl4pPr>
              <a:spcBef>
                <a:spcPts val="300"/>
              </a:spcBef>
              <a:buClr>
                <a:schemeClr val="tx2"/>
              </a:buClr>
              <a:buFont typeface="Wingdings" pitchFamily="2" charset="2"/>
              <a:buChar char="§"/>
              <a:defRPr sz="1600">
                <a:solidFill>
                  <a:schemeClr val="bg2"/>
                </a:solidFill>
              </a:defRPr>
            </a:lvl4pPr>
            <a:lvl5pPr>
              <a:spcBef>
                <a:spcPts val="300"/>
              </a:spcBef>
              <a:buClr>
                <a:schemeClr val="tx2"/>
              </a:buClr>
              <a:defRPr sz="1600">
                <a:solidFill>
                  <a:schemeClr val="bg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2"/>
          <p:cNvSpPr>
            <a:spLocks noGrp="1"/>
          </p:cNvSpPr>
          <p:nvPr>
            <p:ph type="pic" idx="10"/>
          </p:nvPr>
        </p:nvSpPr>
        <p:spPr>
          <a:xfrm>
            <a:off x="366713" y="1771650"/>
            <a:ext cx="2073275" cy="4171950"/>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6713" y="203200"/>
            <a:ext cx="8410575" cy="920750"/>
          </a:xfrm>
          <a:prstGeom prst="rect">
            <a:avLst/>
          </a:prstGeom>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sz="half" idx="1"/>
          </p:nvPr>
        </p:nvSpPr>
        <p:spPr>
          <a:xfrm>
            <a:off x="366713" y="1355724"/>
            <a:ext cx="4038600" cy="4608513"/>
          </a:xfrm>
          <a:prstGeom prst="rect">
            <a:avLst/>
          </a:prstGeom>
        </p:spPr>
        <p:txBody>
          <a:bodyPr lIns="0" tIns="0" rIns="0" bIns="0">
            <a:normAutofit/>
          </a:bodyPr>
          <a:lstStyle>
            <a:lvl1pPr marL="230188" indent="-230188">
              <a:spcBef>
                <a:spcPts val="1200"/>
              </a:spcBef>
              <a:buClr>
                <a:schemeClr val="tx2"/>
              </a:buClr>
              <a:defRPr sz="2400">
                <a:solidFill>
                  <a:schemeClr val="bg2"/>
                </a:solidFill>
              </a:defRPr>
            </a:lvl1pPr>
            <a:lvl2pPr>
              <a:spcBef>
                <a:spcPts val="300"/>
              </a:spcBef>
              <a:buClr>
                <a:schemeClr val="tx2"/>
              </a:buClr>
              <a:defRPr sz="2000">
                <a:solidFill>
                  <a:schemeClr val="bg2"/>
                </a:solidFill>
              </a:defRPr>
            </a:lvl2pPr>
            <a:lvl3pPr>
              <a:spcBef>
                <a:spcPts val="300"/>
              </a:spcBef>
              <a:buClr>
                <a:schemeClr val="tx2"/>
              </a:buClr>
              <a:buNone/>
              <a:defRPr sz="1800">
                <a:solidFill>
                  <a:schemeClr val="bg2"/>
                </a:solidFill>
              </a:defRPr>
            </a:lvl3pPr>
            <a:lvl4pPr>
              <a:spcBef>
                <a:spcPts val="300"/>
              </a:spcBef>
              <a:buClr>
                <a:schemeClr val="tx2"/>
              </a:buClr>
              <a:buFont typeface="Wingdings" pitchFamily="2" charset="2"/>
              <a:buChar char="§"/>
              <a:defRPr sz="1600">
                <a:solidFill>
                  <a:schemeClr val="bg2"/>
                </a:solidFill>
              </a:defRPr>
            </a:lvl4pPr>
            <a:lvl5pPr>
              <a:spcBef>
                <a:spcPts val="300"/>
              </a:spcBef>
              <a:buClr>
                <a:schemeClr val="tx2"/>
              </a:buClr>
              <a:defRPr sz="16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8688" y="1355724"/>
            <a:ext cx="4038600" cy="4608513"/>
          </a:xfrm>
          <a:prstGeom prst="rect">
            <a:avLst/>
          </a:prstGeom>
        </p:spPr>
        <p:txBody>
          <a:bodyPr lIns="0" tIns="0" rIns="0" bIns="0">
            <a:normAutofit/>
          </a:bodyPr>
          <a:lstStyle>
            <a:lvl1pPr marL="230188" indent="-230188">
              <a:spcBef>
                <a:spcPts val="1200"/>
              </a:spcBef>
              <a:buClr>
                <a:schemeClr val="tx2"/>
              </a:buClr>
              <a:defRPr sz="2400">
                <a:solidFill>
                  <a:schemeClr val="bg2"/>
                </a:solidFill>
              </a:defRPr>
            </a:lvl1pPr>
            <a:lvl2pPr>
              <a:spcBef>
                <a:spcPts val="300"/>
              </a:spcBef>
              <a:buClr>
                <a:schemeClr val="tx2"/>
              </a:buClr>
              <a:defRPr sz="2000">
                <a:solidFill>
                  <a:schemeClr val="bg2"/>
                </a:solidFill>
              </a:defRPr>
            </a:lvl2pPr>
            <a:lvl3pPr>
              <a:spcBef>
                <a:spcPts val="300"/>
              </a:spcBef>
              <a:buClr>
                <a:schemeClr val="tx2"/>
              </a:buClr>
              <a:defRPr sz="1800">
                <a:solidFill>
                  <a:schemeClr val="bg2"/>
                </a:solidFill>
              </a:defRPr>
            </a:lvl3pPr>
            <a:lvl4pPr>
              <a:spcBef>
                <a:spcPts val="300"/>
              </a:spcBef>
              <a:buClr>
                <a:schemeClr val="tx2"/>
              </a:buClr>
              <a:buFont typeface="Wingdings" pitchFamily="2" charset="2"/>
              <a:buChar char="§"/>
              <a:defRPr sz="1600">
                <a:solidFill>
                  <a:schemeClr val="bg2"/>
                </a:solidFill>
              </a:defRPr>
            </a:lvl4pPr>
            <a:lvl5pPr>
              <a:spcBef>
                <a:spcPts val="300"/>
              </a:spcBef>
              <a:buClr>
                <a:schemeClr val="tx2"/>
              </a:buClr>
              <a:defRPr sz="16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72200"/>
            <a:ext cx="91440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2" name="TextBox 11"/>
          <p:cNvSpPr txBox="1"/>
          <p:nvPr/>
        </p:nvSpPr>
        <p:spPr>
          <a:xfrm flipH="1">
            <a:off x="8553450" y="6710363"/>
            <a:ext cx="533400" cy="123825"/>
          </a:xfrm>
          <a:prstGeom prst="rect">
            <a:avLst/>
          </a:prstGeom>
          <a:noFill/>
        </p:spPr>
        <p:txBody>
          <a:bodyPr lIns="0" tIns="0" rIns="0" bIns="0">
            <a:spAutoFit/>
          </a:bodyPr>
          <a:lstStyle/>
          <a:p>
            <a:pPr algn="r" fontAlgn="auto">
              <a:spcBef>
                <a:spcPts val="0"/>
              </a:spcBef>
              <a:spcAft>
                <a:spcPts val="0"/>
              </a:spcAft>
              <a:defRPr/>
            </a:pPr>
            <a:fld id="{DC272065-FCDA-48F1-97C7-B8ED3C17596A}" type="slidenum">
              <a:rPr lang="en-US" sz="800">
                <a:solidFill>
                  <a:schemeClr val="bg2"/>
                </a:solidFill>
                <a:latin typeface="MetaNormalLF-Roman" pitchFamily="34" charset="0"/>
                <a:cs typeface="+mn-cs"/>
              </a:rPr>
              <a:pPr algn="r" fontAlgn="auto">
                <a:spcBef>
                  <a:spcPts val="0"/>
                </a:spcBef>
                <a:spcAft>
                  <a:spcPts val="0"/>
                </a:spcAft>
                <a:defRPr/>
              </a:pPr>
              <a:t>‹#›</a:t>
            </a:fld>
            <a:endParaRPr lang="en-US" sz="800" dirty="0">
              <a:solidFill>
                <a:schemeClr val="bg2"/>
              </a:solidFill>
              <a:latin typeface="MetaNormalLF-Roman" pitchFamily="34" charset="0"/>
              <a:cs typeface="+mn-cs"/>
            </a:endParaRPr>
          </a:p>
        </p:txBody>
      </p:sp>
      <p:pic>
        <p:nvPicPr>
          <p:cNvPr id="1028" name="Picture 7" descr="2004 EMC logo white.png"/>
          <p:cNvPicPr>
            <a:picLocks noChangeAspect="1"/>
          </p:cNvPicPr>
          <p:nvPr/>
        </p:nvPicPr>
        <p:blipFill>
          <a:blip r:embed="rId20" cstate="print"/>
          <a:srcRect/>
          <a:stretch>
            <a:fillRect/>
          </a:stretch>
        </p:blipFill>
        <p:spPr bwMode="auto">
          <a:xfrm>
            <a:off x="7967663" y="6276975"/>
            <a:ext cx="809625" cy="304800"/>
          </a:xfrm>
          <a:prstGeom prst="rect">
            <a:avLst/>
          </a:prstGeom>
          <a:noFill/>
          <a:ln w="9525">
            <a:noFill/>
            <a:miter lim="800000"/>
            <a:headEnd/>
            <a:tailEnd/>
          </a:ln>
        </p:spPr>
      </p:pic>
      <p:sp>
        <p:nvSpPr>
          <p:cNvPr id="6" name="TextBox 5"/>
          <p:cNvSpPr txBox="1"/>
          <p:nvPr userDrawn="1"/>
        </p:nvSpPr>
        <p:spPr>
          <a:xfrm>
            <a:off x="366713" y="6710363"/>
            <a:ext cx="2411412" cy="123825"/>
          </a:xfrm>
          <a:prstGeom prst="rect">
            <a:avLst/>
          </a:prstGeom>
          <a:noFill/>
        </p:spPr>
        <p:txBody>
          <a:bodyPr wrap="none" lIns="0" tIns="0" rIns="0" bIns="0">
            <a:spAutoFit/>
          </a:bodyPr>
          <a:lstStyle/>
          <a:p>
            <a:pPr fontAlgn="auto">
              <a:spcBef>
                <a:spcPts val="0"/>
              </a:spcBef>
              <a:spcAft>
                <a:spcPts val="0"/>
              </a:spcAft>
              <a:defRPr/>
            </a:pPr>
            <a:r>
              <a:rPr lang="en-US" sz="800" dirty="0">
                <a:solidFill>
                  <a:schemeClr val="bg2"/>
                </a:solidFill>
                <a:latin typeface="MetaNormalLF-Roman" pitchFamily="34" charset="0"/>
                <a:cs typeface="+mn-cs"/>
              </a:rPr>
              <a:t>© Copyright 2010 EMC Corporation. All rights reserved.</a:t>
            </a:r>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55" r:id="rId12"/>
    <p:sldLayoutId id="2147483654" r:id="rId13"/>
    <p:sldLayoutId id="2147483653" r:id="rId14"/>
    <p:sldLayoutId id="2147483667" r:id="rId15"/>
    <p:sldLayoutId id="2147483652" r:id="rId16"/>
    <p:sldLayoutId id="2147483651" r:id="rId17"/>
    <p:sldLayoutId id="2147483650" r:id="rId18"/>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200" kern="1200">
          <a:solidFill>
            <a:srgbClr val="2C95DD"/>
          </a:solidFill>
          <a:latin typeface="MetaNormalLF-Roman" pitchFamily="34" charset="0"/>
          <a:ea typeface="+mj-ea"/>
          <a:cs typeface="+mj-cs"/>
        </a:defRPr>
      </a:lvl1pPr>
      <a:lvl2pPr algn="l" rtl="0" eaLnBrk="0" fontAlgn="base" hangingPunct="0">
        <a:spcBef>
          <a:spcPct val="0"/>
        </a:spcBef>
        <a:spcAft>
          <a:spcPct val="0"/>
        </a:spcAft>
        <a:defRPr sz="3200">
          <a:solidFill>
            <a:srgbClr val="2C95DD"/>
          </a:solidFill>
          <a:latin typeface="MetaNormalLF-Roman" pitchFamily="34" charset="0"/>
        </a:defRPr>
      </a:lvl2pPr>
      <a:lvl3pPr algn="l" rtl="0" eaLnBrk="0" fontAlgn="base" hangingPunct="0">
        <a:spcBef>
          <a:spcPct val="0"/>
        </a:spcBef>
        <a:spcAft>
          <a:spcPct val="0"/>
        </a:spcAft>
        <a:defRPr sz="3200">
          <a:solidFill>
            <a:srgbClr val="2C95DD"/>
          </a:solidFill>
          <a:latin typeface="MetaNormalLF-Roman" pitchFamily="34" charset="0"/>
        </a:defRPr>
      </a:lvl3pPr>
      <a:lvl4pPr algn="l" rtl="0" eaLnBrk="0" fontAlgn="base" hangingPunct="0">
        <a:spcBef>
          <a:spcPct val="0"/>
        </a:spcBef>
        <a:spcAft>
          <a:spcPct val="0"/>
        </a:spcAft>
        <a:defRPr sz="3200">
          <a:solidFill>
            <a:srgbClr val="2C95DD"/>
          </a:solidFill>
          <a:latin typeface="MetaNormalLF-Roman" pitchFamily="34" charset="0"/>
        </a:defRPr>
      </a:lvl4pPr>
      <a:lvl5pPr algn="l" rtl="0" eaLnBrk="0" fontAlgn="base" hangingPunct="0">
        <a:spcBef>
          <a:spcPct val="0"/>
        </a:spcBef>
        <a:spcAft>
          <a:spcPct val="0"/>
        </a:spcAft>
        <a:defRPr sz="3200">
          <a:solidFill>
            <a:srgbClr val="2C95DD"/>
          </a:solidFill>
          <a:latin typeface="MetaNormalLF-Roman" pitchFamily="34" charset="0"/>
        </a:defRPr>
      </a:lvl5pPr>
      <a:lvl6pPr marL="457200" algn="l" rtl="0" fontAlgn="base">
        <a:spcBef>
          <a:spcPct val="0"/>
        </a:spcBef>
        <a:spcAft>
          <a:spcPct val="0"/>
        </a:spcAft>
        <a:defRPr sz="3200">
          <a:solidFill>
            <a:srgbClr val="2C95DD"/>
          </a:solidFill>
          <a:latin typeface="MetaNormalLF-Roman" pitchFamily="34" charset="0"/>
        </a:defRPr>
      </a:lvl6pPr>
      <a:lvl7pPr marL="914400" algn="l" rtl="0" fontAlgn="base">
        <a:spcBef>
          <a:spcPct val="0"/>
        </a:spcBef>
        <a:spcAft>
          <a:spcPct val="0"/>
        </a:spcAft>
        <a:defRPr sz="3200">
          <a:solidFill>
            <a:srgbClr val="2C95DD"/>
          </a:solidFill>
          <a:latin typeface="MetaNormalLF-Roman" pitchFamily="34" charset="0"/>
        </a:defRPr>
      </a:lvl7pPr>
      <a:lvl8pPr marL="1371600" algn="l" rtl="0" fontAlgn="base">
        <a:spcBef>
          <a:spcPct val="0"/>
        </a:spcBef>
        <a:spcAft>
          <a:spcPct val="0"/>
        </a:spcAft>
        <a:defRPr sz="3200">
          <a:solidFill>
            <a:srgbClr val="2C95DD"/>
          </a:solidFill>
          <a:latin typeface="MetaNormalLF-Roman" pitchFamily="34" charset="0"/>
        </a:defRPr>
      </a:lvl8pPr>
      <a:lvl9pPr marL="1828800" algn="l" rtl="0" fontAlgn="base">
        <a:spcBef>
          <a:spcPct val="0"/>
        </a:spcBef>
        <a:spcAft>
          <a:spcPct val="0"/>
        </a:spcAft>
        <a:defRPr sz="3200">
          <a:solidFill>
            <a:srgbClr val="2C95DD"/>
          </a:solidFill>
          <a:latin typeface="MetaNormalLF-Roman" pitchFamily="34" charset="0"/>
        </a:defRPr>
      </a:lvl9pPr>
    </p:titleStyle>
    <p:bodyStyle>
      <a:lvl1pPr marL="228600" indent="-228600" algn="l" rtl="0" eaLnBrk="0" fontAlgn="base" hangingPunct="0">
        <a:spcBef>
          <a:spcPct val="20000"/>
        </a:spcBef>
        <a:spcAft>
          <a:spcPct val="0"/>
        </a:spcAft>
        <a:buClr>
          <a:srgbClr val="2C95DD"/>
        </a:buClr>
        <a:buFont typeface="Arial" charset="0"/>
        <a:buChar char="•"/>
        <a:defRPr sz="2800" kern="1200">
          <a:solidFill>
            <a:schemeClr val="tx1"/>
          </a:solidFill>
          <a:latin typeface="MetaNormalLF-Roman" pitchFamily="34" charset="0"/>
          <a:ea typeface="+mn-ea"/>
          <a:cs typeface="+mn-cs"/>
        </a:defRPr>
      </a:lvl1pPr>
      <a:lvl2pPr marL="742950" indent="-285750" algn="l" rtl="0" eaLnBrk="0" fontAlgn="base" hangingPunct="0">
        <a:spcBef>
          <a:spcPct val="20000"/>
        </a:spcBef>
        <a:spcAft>
          <a:spcPct val="0"/>
        </a:spcAft>
        <a:buClr>
          <a:srgbClr val="2C95DD"/>
        </a:buClr>
        <a:buFont typeface="Arial" charset="0"/>
        <a:buChar char="–"/>
        <a:defRPr sz="2400" kern="1200">
          <a:solidFill>
            <a:schemeClr val="tx1"/>
          </a:solidFill>
          <a:latin typeface="MetaNormalLF-Roman" pitchFamily="34" charset="0"/>
          <a:ea typeface="+mn-ea"/>
          <a:cs typeface="+mn-cs"/>
        </a:defRPr>
      </a:lvl2pPr>
      <a:lvl3pPr marL="1143000" indent="-228600" algn="l" rtl="0" eaLnBrk="0" fontAlgn="base" hangingPunct="0">
        <a:spcBef>
          <a:spcPct val="20000"/>
        </a:spcBef>
        <a:spcAft>
          <a:spcPct val="0"/>
        </a:spcAft>
        <a:buClr>
          <a:srgbClr val="2C95DD"/>
        </a:buClr>
        <a:buFont typeface="Arial" charset="0"/>
        <a:buChar char="•"/>
        <a:defRPr sz="2000" kern="1200">
          <a:solidFill>
            <a:schemeClr val="tx1"/>
          </a:solidFill>
          <a:latin typeface="MetaNormalLF-Roman" pitchFamily="34" charset="0"/>
          <a:ea typeface="+mn-ea"/>
          <a:cs typeface="+mn-cs"/>
        </a:defRPr>
      </a:lvl3pPr>
      <a:lvl4pPr marL="1600200" indent="-228600" algn="l" rtl="0" eaLnBrk="0" fontAlgn="base" hangingPunct="0">
        <a:spcBef>
          <a:spcPct val="20000"/>
        </a:spcBef>
        <a:spcAft>
          <a:spcPct val="0"/>
        </a:spcAft>
        <a:buClr>
          <a:srgbClr val="2C95DD"/>
        </a:buClr>
        <a:buFont typeface="Arial" charset="0"/>
        <a:buChar char="–"/>
        <a:defRPr kern="1200">
          <a:solidFill>
            <a:schemeClr val="tx1"/>
          </a:solidFill>
          <a:latin typeface="MetaNormalLF-Roman" pitchFamily="34" charset="0"/>
          <a:ea typeface="+mn-ea"/>
          <a:cs typeface="+mn-cs"/>
        </a:defRPr>
      </a:lvl4pPr>
      <a:lvl5pPr marL="2057400" indent="-228600" algn="l" rtl="0" eaLnBrk="0" fontAlgn="base" hangingPunct="0">
        <a:spcBef>
          <a:spcPct val="20000"/>
        </a:spcBef>
        <a:spcAft>
          <a:spcPct val="0"/>
        </a:spcAft>
        <a:buClr>
          <a:srgbClr val="2C95DD"/>
        </a:buClr>
        <a:buFont typeface="Arial" charset="0"/>
        <a:buChar char="»"/>
        <a:defRPr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14.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13.xml"/><Relationship Id="rId7" Type="http://schemas.openxmlformats.org/officeDocument/2006/relationships/image" Target="../media/image35.jpeg"/><Relationship Id="rId2" Type="http://schemas.openxmlformats.org/officeDocument/2006/relationships/slideLayout" Target="../slideLayouts/slideLayout17.xml"/><Relationship Id="rId1" Type="http://schemas.openxmlformats.org/officeDocument/2006/relationships/themeOverride" Target="../theme/themeOverride1.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hemeOverride" Target="../theme/themeOverride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wmf"/><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p:cNvPicPr>
            <a:picLocks noChangeAspect="1" noChangeArrowheads="1"/>
          </p:cNvPicPr>
          <p:nvPr/>
        </p:nvPicPr>
        <p:blipFill>
          <a:blip r:embed="rId2" cstate="print"/>
          <a:srcRect/>
          <a:stretch>
            <a:fillRect/>
          </a:stretch>
        </p:blipFill>
        <p:spPr bwMode="auto">
          <a:xfrm>
            <a:off x="0" y="-12700"/>
            <a:ext cx="9144000" cy="6870700"/>
          </a:xfrm>
          <a:prstGeom prst="rect">
            <a:avLst/>
          </a:prstGeom>
          <a:noFill/>
        </p:spPr>
      </p:pic>
      <p:sp>
        <p:nvSpPr>
          <p:cNvPr id="22530" name="Title 1"/>
          <p:cNvSpPr>
            <a:spLocks noGrp="1"/>
          </p:cNvSpPr>
          <p:nvPr>
            <p:ph type="ctrTitle" idx="4294967295"/>
          </p:nvPr>
        </p:nvSpPr>
        <p:spPr bwMode="auto">
          <a:xfrm>
            <a:off x="3132138" y="433388"/>
            <a:ext cx="3455987" cy="690562"/>
          </a:xfrm>
          <a:prstGeom prst="rect">
            <a:avLst/>
          </a:prstGeom>
          <a:noFill/>
          <a:ln>
            <a:miter lim="800000"/>
            <a:headEnd/>
            <a:tailEnd/>
          </a:ln>
        </p:spPr>
        <p:txBody>
          <a:bodyPr lIns="0" tIns="0" rIns="0" bIns="0" anchor="b"/>
          <a:lstStyle/>
          <a:p>
            <a:pPr eaLnBrk="1" hangingPunct="1"/>
            <a:r>
              <a:rPr lang="ru-RU" sz="2400" smtClean="0">
                <a:solidFill>
                  <a:schemeClr val="tx2"/>
                </a:solidFill>
                <a:latin typeface="Arial" charset="0"/>
              </a:rPr>
              <a:t>Организация больших массивов данных</a:t>
            </a:r>
            <a:endParaRPr lang="en-US" sz="2400" smtClean="0">
              <a:solidFill>
                <a:srgbClr val="4D9E40"/>
              </a:solidFill>
              <a:latin typeface="Arial" charset="0"/>
            </a:endParaRPr>
          </a:p>
        </p:txBody>
      </p:sp>
      <p:sp>
        <p:nvSpPr>
          <p:cNvPr id="22531" name="Subtitle 2"/>
          <p:cNvSpPr>
            <a:spLocks noGrp="1"/>
          </p:cNvSpPr>
          <p:nvPr>
            <p:ph type="subTitle" idx="4294967295"/>
          </p:nvPr>
        </p:nvSpPr>
        <p:spPr bwMode="auto">
          <a:xfrm>
            <a:off x="3132138" y="1296988"/>
            <a:ext cx="4205287" cy="576262"/>
          </a:xfrm>
          <a:prstGeom prst="rect">
            <a:avLst/>
          </a:prstGeom>
          <a:noFill/>
          <a:ln>
            <a:miter lim="800000"/>
            <a:headEnd/>
            <a:tailEnd/>
          </a:ln>
        </p:spPr>
        <p:txBody>
          <a:bodyPr lIns="0" tIns="0" rIns="0" bIns="0"/>
          <a:lstStyle/>
          <a:p>
            <a:pPr marL="0" indent="0" eaLnBrk="1" hangingPunct="1">
              <a:lnSpc>
                <a:spcPct val="80000"/>
              </a:lnSpc>
              <a:spcBef>
                <a:spcPct val="0"/>
              </a:spcBef>
              <a:buFont typeface="Arial" charset="0"/>
              <a:buNone/>
            </a:pPr>
            <a:r>
              <a:rPr lang="ru-RU" sz="1400" smtClean="0">
                <a:solidFill>
                  <a:schemeClr val="bg2"/>
                </a:solidFill>
                <a:latin typeface="Arial" charset="0"/>
              </a:rPr>
              <a:t>Максим Зубарев</a:t>
            </a:r>
            <a:endParaRPr lang="en-US" sz="1400" smtClean="0">
              <a:solidFill>
                <a:schemeClr val="bg2"/>
              </a:solidFill>
              <a:latin typeface="Arial" charset="0"/>
            </a:endParaRPr>
          </a:p>
          <a:p>
            <a:pPr marL="0" indent="0" eaLnBrk="1" hangingPunct="1">
              <a:lnSpc>
                <a:spcPct val="80000"/>
              </a:lnSpc>
              <a:spcBef>
                <a:spcPct val="0"/>
              </a:spcBef>
              <a:buFont typeface="Arial" charset="0"/>
              <a:buNone/>
            </a:pPr>
            <a:r>
              <a:rPr lang="ru-RU" sz="1400" smtClean="0">
                <a:solidFill>
                  <a:schemeClr val="bg2"/>
                </a:solidFill>
                <a:latin typeface="Arial" charset="0"/>
              </a:rPr>
              <a:t>Директор Департамента корпоративных продаж</a:t>
            </a:r>
            <a:br>
              <a:rPr lang="ru-RU" sz="1400" smtClean="0">
                <a:solidFill>
                  <a:schemeClr val="bg2"/>
                </a:solidFill>
                <a:latin typeface="Arial" charset="0"/>
              </a:rPr>
            </a:br>
            <a:r>
              <a:rPr lang="en-US" sz="1400" smtClean="0">
                <a:solidFill>
                  <a:schemeClr val="bg2"/>
                </a:solidFill>
                <a:latin typeface="Arial" charset="0"/>
              </a:rPr>
              <a:t>EMC </a:t>
            </a:r>
            <a:r>
              <a:rPr lang="ru-RU" sz="1400" smtClean="0">
                <a:solidFill>
                  <a:schemeClr val="bg2"/>
                </a:solidFill>
                <a:latin typeface="Arial" charset="0"/>
              </a:rPr>
              <a:t>Россия</a:t>
            </a:r>
            <a:endParaRPr lang="en-US" sz="1400" smtClean="0">
              <a:solidFill>
                <a:schemeClr val="bg2"/>
              </a:solidFill>
              <a:latin typeface="Calibri" pitchFamily="34" charset="0"/>
            </a:endParaRPr>
          </a:p>
        </p:txBody>
      </p:sp>
      <p:pic>
        <p:nvPicPr>
          <p:cNvPr id="22533" name="Picture 9"/>
          <p:cNvPicPr>
            <a:picLocks noChangeAspect="1" noChangeArrowheads="1"/>
          </p:cNvPicPr>
          <p:nvPr/>
        </p:nvPicPr>
        <p:blipFill>
          <a:blip r:embed="rId3" cstate="print"/>
          <a:srcRect/>
          <a:stretch>
            <a:fillRect/>
          </a:stretch>
        </p:blipFill>
        <p:spPr bwMode="auto">
          <a:xfrm>
            <a:off x="0" y="0"/>
            <a:ext cx="2995613" cy="1827213"/>
          </a:xfrm>
          <a:prstGeom prst="rect">
            <a:avLst/>
          </a:prstGeom>
          <a:noFill/>
          <a:ln w="9525">
            <a:noFill/>
            <a:miter lim="800000"/>
            <a:headEnd/>
            <a:tailEnd/>
          </a:ln>
        </p:spPr>
      </p:pic>
      <p:pic>
        <p:nvPicPr>
          <p:cNvPr id="22537" name="Picture 9"/>
          <p:cNvPicPr>
            <a:picLocks noChangeAspect="1" noChangeArrowheads="1"/>
          </p:cNvPicPr>
          <p:nvPr/>
        </p:nvPicPr>
        <p:blipFill>
          <a:blip r:embed="rId4" cstate="print"/>
          <a:srcRect/>
          <a:stretch>
            <a:fillRect/>
          </a:stretch>
        </p:blipFill>
        <p:spPr bwMode="auto">
          <a:xfrm>
            <a:off x="0" y="0"/>
            <a:ext cx="942975" cy="43815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bwMode="auto">
          <a:xfrm>
            <a:off x="514350" y="457200"/>
            <a:ext cx="6280150" cy="863600"/>
          </a:xfrm>
          <a:prstGeom prst="rect">
            <a:avLst/>
          </a:prstGeom>
          <a:noFill/>
          <a:ln>
            <a:miter lim="800000"/>
            <a:headEnd/>
            <a:tailEnd/>
          </a:ln>
        </p:spPr>
        <p:txBody>
          <a:bodyPr/>
          <a:lstStyle/>
          <a:p>
            <a:pPr eaLnBrk="1" hangingPunct="1"/>
            <a:r>
              <a:rPr lang="en-US" sz="2800" smtClean="0"/>
              <a:t>FAST </a:t>
            </a:r>
            <a:r>
              <a:rPr lang="ru-RU" sz="2800" smtClean="0">
                <a:latin typeface="Arial" charset="0"/>
              </a:rPr>
              <a:t>в действии</a:t>
            </a:r>
            <a:endParaRPr lang="en-US" sz="2800" smtClean="0">
              <a:latin typeface="Arial" charset="0"/>
            </a:endParaRPr>
          </a:p>
        </p:txBody>
      </p:sp>
      <p:pic>
        <p:nvPicPr>
          <p:cNvPr id="59460" name="Picture 1" descr="Picture 12.png"/>
          <p:cNvPicPr>
            <a:picLocks noGrp="1" noChangeAspect="1"/>
          </p:cNvPicPr>
          <p:nvPr>
            <p:ph type="body" idx="4294967295"/>
          </p:nvPr>
        </p:nvPicPr>
        <p:blipFill>
          <a:blip r:embed="rId3" cstate="print"/>
          <a:srcRect/>
          <a:stretch>
            <a:fillRect/>
          </a:stretch>
        </p:blipFill>
        <p:spPr bwMode="auto">
          <a:xfrm>
            <a:off x="455613" y="1881188"/>
            <a:ext cx="4186237" cy="3262312"/>
          </a:xfrm>
          <a:prstGeom prst="rect">
            <a:avLst/>
          </a:prstGeom>
          <a:noFill/>
          <a:ln w="28575" algn="ctr">
            <a:solidFill>
              <a:srgbClr val="000000"/>
            </a:solidFill>
            <a:miter lim="800000"/>
            <a:headEnd/>
            <a:tailEnd/>
          </a:ln>
        </p:spPr>
      </p:pic>
      <p:grpSp>
        <p:nvGrpSpPr>
          <p:cNvPr id="38915" name="Group 3"/>
          <p:cNvGrpSpPr>
            <a:grpSpLocks/>
          </p:cNvGrpSpPr>
          <p:nvPr/>
        </p:nvGrpSpPr>
        <p:grpSpPr bwMode="auto">
          <a:xfrm>
            <a:off x="5657850" y="1600200"/>
            <a:ext cx="2903538" cy="3549650"/>
            <a:chOff x="3543" y="1392"/>
            <a:chExt cx="1829" cy="2236"/>
          </a:xfrm>
        </p:grpSpPr>
        <p:sp>
          <p:nvSpPr>
            <p:cNvPr id="38927" name="AutoShape 3"/>
            <p:cNvSpPr>
              <a:spLocks noChangeAspect="1" noChangeArrowheads="1"/>
            </p:cNvSpPr>
            <p:nvPr/>
          </p:nvSpPr>
          <p:spPr bwMode="gray">
            <a:xfrm>
              <a:off x="3553" y="1827"/>
              <a:ext cx="1808" cy="14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376 w 21600"/>
                <a:gd name="T13" fmla="*/ 5381 h 21600"/>
                <a:gd name="T14" fmla="*/ 16224 w 21600"/>
                <a:gd name="T15" fmla="*/ 16219 h 21600"/>
              </a:gdLst>
              <a:ahLst/>
              <a:cxnLst>
                <a:cxn ang="T8">
                  <a:pos x="T0" y="T1"/>
                </a:cxn>
                <a:cxn ang="T9">
                  <a:pos x="T2" y="T3"/>
                </a:cxn>
                <a:cxn ang="T10">
                  <a:pos x="T4" y="T5"/>
                </a:cxn>
                <a:cxn ang="T11">
                  <a:pos x="T6" y="T7"/>
                </a:cxn>
              </a:cxnLst>
              <a:rect l="T12" t="T13" r="T14" b="T15"/>
              <a:pathLst>
                <a:path w="21600" h="21600">
                  <a:moveTo>
                    <a:pt x="0" y="0"/>
                  </a:moveTo>
                  <a:lnTo>
                    <a:pt x="7163" y="21600"/>
                  </a:lnTo>
                  <a:lnTo>
                    <a:pt x="14437" y="21600"/>
                  </a:lnTo>
                  <a:lnTo>
                    <a:pt x="21600" y="0"/>
                  </a:lnTo>
                  <a:close/>
                </a:path>
              </a:pathLst>
            </a:custGeom>
            <a:gradFill rotWithShape="1">
              <a:gsLst>
                <a:gs pos="0">
                  <a:srgbClr val="B2CDE8">
                    <a:alpha val="60001"/>
                  </a:srgbClr>
                </a:gs>
                <a:gs pos="100000">
                  <a:srgbClr val="FFFFFF">
                    <a:alpha val="0"/>
                  </a:srgbClr>
                </a:gs>
              </a:gsLst>
              <a:lin ang="5400000" scaled="1"/>
            </a:gradFill>
            <a:ln w="12700" algn="ctr">
              <a:noFill/>
              <a:miter lim="800000"/>
              <a:headEnd/>
              <a:tailEnd/>
            </a:ln>
          </p:spPr>
          <p:txBody>
            <a:bodyPr wrap="none" lIns="0" tIns="0" rIns="0" bIns="0" anchor="ctr"/>
            <a:lstStyle/>
            <a:p>
              <a:endParaRPr lang="ru-RU">
                <a:latin typeface="MetaNormalLF-Roman" pitchFamily="34" charset="0"/>
              </a:endParaRPr>
            </a:p>
          </p:txBody>
        </p:sp>
        <p:pic>
          <p:nvPicPr>
            <p:cNvPr id="38928" name="Picture 5" descr="symm v-max 6bay"/>
            <p:cNvPicPr>
              <a:picLocks noChangeAspect="1" noChangeArrowheads="1"/>
            </p:cNvPicPr>
            <p:nvPr/>
          </p:nvPicPr>
          <p:blipFill>
            <a:blip r:embed="rId4" cstate="print"/>
            <a:srcRect r="50139"/>
            <a:stretch>
              <a:fillRect/>
            </a:stretch>
          </p:blipFill>
          <p:spPr bwMode="auto">
            <a:xfrm>
              <a:off x="3575" y="2122"/>
              <a:ext cx="1765" cy="1506"/>
            </a:xfrm>
            <a:prstGeom prst="rect">
              <a:avLst/>
            </a:prstGeom>
            <a:noFill/>
            <a:ln w="9525">
              <a:noFill/>
              <a:miter lim="800000"/>
              <a:headEnd/>
              <a:tailEnd/>
            </a:ln>
          </p:spPr>
        </p:pic>
        <p:grpSp>
          <p:nvGrpSpPr>
            <p:cNvPr id="38929" name="Group 6"/>
            <p:cNvGrpSpPr>
              <a:grpSpLocks/>
            </p:cNvGrpSpPr>
            <p:nvPr/>
          </p:nvGrpSpPr>
          <p:grpSpPr bwMode="auto">
            <a:xfrm>
              <a:off x="3543" y="1392"/>
              <a:ext cx="1829" cy="543"/>
              <a:chOff x="3547" y="1392"/>
              <a:chExt cx="1829" cy="543"/>
            </a:xfrm>
          </p:grpSpPr>
          <p:grpSp>
            <p:nvGrpSpPr>
              <p:cNvPr id="38930" name="Group 7"/>
              <p:cNvGrpSpPr>
                <a:grpSpLocks noChangeAspect="1"/>
              </p:cNvGrpSpPr>
              <p:nvPr/>
            </p:nvGrpSpPr>
            <p:grpSpPr bwMode="auto">
              <a:xfrm>
                <a:off x="3547" y="1392"/>
                <a:ext cx="424" cy="543"/>
                <a:chOff x="3424" y="3176"/>
                <a:chExt cx="847" cy="1084"/>
              </a:xfrm>
            </p:grpSpPr>
            <p:grpSp>
              <p:nvGrpSpPr>
                <p:cNvPr id="38973" name="Group 8"/>
                <p:cNvGrpSpPr>
                  <a:grpSpLocks noChangeAspect="1"/>
                </p:cNvGrpSpPr>
                <p:nvPr/>
              </p:nvGrpSpPr>
              <p:grpSpPr bwMode="auto">
                <a:xfrm>
                  <a:off x="3424" y="3757"/>
                  <a:ext cx="835" cy="252"/>
                  <a:chOff x="3315" y="1507"/>
                  <a:chExt cx="1561" cy="491"/>
                </a:xfrm>
              </p:grpSpPr>
              <p:sp>
                <p:nvSpPr>
                  <p:cNvPr id="38983" name="AutoShape 9"/>
                  <p:cNvSpPr>
                    <a:spLocks noChangeAspect="1" noChangeArrowheads="1"/>
                  </p:cNvSpPr>
                  <p:nvPr/>
                </p:nvSpPr>
                <p:spPr bwMode="gray">
                  <a:xfrm>
                    <a:off x="3315" y="1507"/>
                    <a:ext cx="1561" cy="491"/>
                  </a:xfrm>
                  <a:prstGeom prst="roundRect">
                    <a:avLst>
                      <a:gd name="adj" fmla="val 6519"/>
                    </a:avLst>
                  </a:prstGeom>
                  <a:solidFill>
                    <a:srgbClr val="3D96D1"/>
                  </a:solidFill>
                  <a:ln w="12700" algn="ctr">
                    <a:noFill/>
                    <a:round/>
                    <a:headEnd/>
                    <a:tailEnd/>
                  </a:ln>
                </p:spPr>
                <p:txBody>
                  <a:bodyPr wrap="none" lIns="0" tIns="0" rIns="0" bIns="0" anchor="ctr"/>
                  <a:lstStyle/>
                  <a:p>
                    <a:endParaRPr lang="ru-RU">
                      <a:solidFill>
                        <a:srgbClr val="000000"/>
                      </a:solidFill>
                      <a:latin typeface="MetaNormalLF-Roman" pitchFamily="34" charset="0"/>
                    </a:endParaRPr>
                  </a:p>
                </p:txBody>
              </p:sp>
              <p:sp>
                <p:nvSpPr>
                  <p:cNvPr id="38984" name="AutoShape 10"/>
                  <p:cNvSpPr>
                    <a:spLocks noChangeAspect="1" noChangeArrowheads="1"/>
                  </p:cNvSpPr>
                  <p:nvPr/>
                </p:nvSpPr>
                <p:spPr bwMode="gray">
                  <a:xfrm>
                    <a:off x="3315" y="1507"/>
                    <a:ext cx="1561" cy="218"/>
                  </a:xfrm>
                  <a:prstGeom prst="roundRect">
                    <a:avLst>
                      <a:gd name="adj" fmla="val 13759"/>
                    </a:avLst>
                  </a:prstGeom>
                  <a:gradFill rotWithShape="1">
                    <a:gsLst>
                      <a:gs pos="0">
                        <a:srgbClr val="A8DDF6"/>
                      </a:gs>
                      <a:gs pos="100000">
                        <a:srgbClr val="3D96D1"/>
                      </a:gs>
                    </a:gsLst>
                    <a:lin ang="5400000" scaled="1"/>
                  </a:gradFill>
                  <a:ln w="12700" algn="ctr">
                    <a:noFill/>
                    <a:round/>
                    <a:headEnd/>
                    <a:tailEnd/>
                  </a:ln>
                </p:spPr>
                <p:txBody>
                  <a:bodyPr wrap="none" lIns="0" tIns="0" rIns="0" bIns="0" anchor="ctr"/>
                  <a:lstStyle/>
                  <a:p>
                    <a:endParaRPr lang="ru-RU">
                      <a:solidFill>
                        <a:srgbClr val="000000"/>
                      </a:solidFill>
                      <a:latin typeface="MetaNormalLF-Roman" pitchFamily="34" charset="0"/>
                    </a:endParaRPr>
                  </a:p>
                </p:txBody>
              </p:sp>
              <p:sp>
                <p:nvSpPr>
                  <p:cNvPr id="38985" name="AutoShape 11"/>
                  <p:cNvSpPr>
                    <a:spLocks noChangeAspect="1" noChangeArrowheads="1"/>
                  </p:cNvSpPr>
                  <p:nvPr/>
                </p:nvSpPr>
                <p:spPr bwMode="gray">
                  <a:xfrm>
                    <a:off x="3315" y="1507"/>
                    <a:ext cx="1561" cy="491"/>
                  </a:xfrm>
                  <a:prstGeom prst="roundRect">
                    <a:avLst>
                      <a:gd name="adj" fmla="val 6519"/>
                    </a:avLst>
                  </a:prstGeom>
                  <a:noFill/>
                  <a:ln w="9525" algn="ctr">
                    <a:solidFill>
                      <a:srgbClr val="1291CF"/>
                    </a:solidFill>
                    <a:round/>
                    <a:headEnd/>
                    <a:tailEnd/>
                  </a:ln>
                </p:spPr>
                <p:txBody>
                  <a:bodyPr wrap="none" lIns="0" tIns="0" rIns="0" bIns="0" anchor="ctr"/>
                  <a:lstStyle/>
                  <a:p>
                    <a:r>
                      <a:rPr lang="en-US" sz="1000" b="1">
                        <a:solidFill>
                          <a:srgbClr val="FFFFFF"/>
                        </a:solidFill>
                        <a:latin typeface="MetaNormalLF-Roman" pitchFamily="34" charset="0"/>
                      </a:rPr>
                      <a:t>VMware</a:t>
                    </a:r>
                  </a:p>
                </p:txBody>
              </p:sp>
            </p:grpSp>
            <p:grpSp>
              <p:nvGrpSpPr>
                <p:cNvPr id="38974" name="Group 12"/>
                <p:cNvGrpSpPr>
                  <a:grpSpLocks noChangeAspect="1"/>
                </p:cNvGrpSpPr>
                <p:nvPr/>
              </p:nvGrpSpPr>
              <p:grpSpPr bwMode="auto">
                <a:xfrm>
                  <a:off x="3424" y="3467"/>
                  <a:ext cx="835" cy="254"/>
                  <a:chOff x="3388" y="3249"/>
                  <a:chExt cx="835" cy="254"/>
                </a:xfrm>
              </p:grpSpPr>
              <p:pic>
                <p:nvPicPr>
                  <p:cNvPr id="38980" name="Picture 13" descr="VM app-os"/>
                  <p:cNvPicPr>
                    <a:picLocks noChangeAspect="1" noChangeArrowheads="1"/>
                  </p:cNvPicPr>
                  <p:nvPr/>
                </p:nvPicPr>
                <p:blipFill>
                  <a:blip r:embed="rId5" cstate="print"/>
                  <a:srcRect/>
                  <a:stretch>
                    <a:fillRect/>
                  </a:stretch>
                </p:blipFill>
                <p:spPr bwMode="gray">
                  <a:xfrm>
                    <a:off x="3388" y="3249"/>
                    <a:ext cx="254" cy="254"/>
                  </a:xfrm>
                  <a:prstGeom prst="rect">
                    <a:avLst/>
                  </a:prstGeom>
                  <a:noFill/>
                  <a:ln w="9525">
                    <a:noFill/>
                    <a:miter lim="800000"/>
                    <a:headEnd/>
                    <a:tailEnd/>
                  </a:ln>
                </p:spPr>
              </p:pic>
              <p:pic>
                <p:nvPicPr>
                  <p:cNvPr id="38981" name="Picture 14" descr="VM app-os"/>
                  <p:cNvPicPr>
                    <a:picLocks noChangeAspect="1" noChangeArrowheads="1"/>
                  </p:cNvPicPr>
                  <p:nvPr/>
                </p:nvPicPr>
                <p:blipFill>
                  <a:blip r:embed="rId5" cstate="print"/>
                  <a:srcRect/>
                  <a:stretch>
                    <a:fillRect/>
                  </a:stretch>
                </p:blipFill>
                <p:spPr bwMode="gray">
                  <a:xfrm>
                    <a:off x="3678" y="3249"/>
                    <a:ext cx="254" cy="254"/>
                  </a:xfrm>
                  <a:prstGeom prst="rect">
                    <a:avLst/>
                  </a:prstGeom>
                  <a:noFill/>
                  <a:ln w="9525">
                    <a:noFill/>
                    <a:miter lim="800000"/>
                    <a:headEnd/>
                    <a:tailEnd/>
                  </a:ln>
                </p:spPr>
              </p:pic>
              <p:pic>
                <p:nvPicPr>
                  <p:cNvPr id="38982" name="Picture 15" descr="VM app-os"/>
                  <p:cNvPicPr>
                    <a:picLocks noChangeAspect="1" noChangeArrowheads="1"/>
                  </p:cNvPicPr>
                  <p:nvPr/>
                </p:nvPicPr>
                <p:blipFill>
                  <a:blip r:embed="rId5" cstate="print"/>
                  <a:srcRect/>
                  <a:stretch>
                    <a:fillRect/>
                  </a:stretch>
                </p:blipFill>
                <p:spPr bwMode="gray">
                  <a:xfrm>
                    <a:off x="3969" y="3249"/>
                    <a:ext cx="254" cy="254"/>
                  </a:xfrm>
                  <a:prstGeom prst="rect">
                    <a:avLst/>
                  </a:prstGeom>
                  <a:noFill/>
                  <a:ln w="9525">
                    <a:noFill/>
                    <a:miter lim="800000"/>
                    <a:headEnd/>
                    <a:tailEnd/>
                  </a:ln>
                </p:spPr>
              </p:pic>
            </p:grpSp>
            <p:grpSp>
              <p:nvGrpSpPr>
                <p:cNvPr id="38975" name="Group 16"/>
                <p:cNvGrpSpPr>
                  <a:grpSpLocks noChangeAspect="1"/>
                </p:cNvGrpSpPr>
                <p:nvPr/>
              </p:nvGrpSpPr>
              <p:grpSpPr bwMode="auto">
                <a:xfrm>
                  <a:off x="3424" y="3176"/>
                  <a:ext cx="835" cy="254"/>
                  <a:chOff x="3388" y="3249"/>
                  <a:chExt cx="835" cy="254"/>
                </a:xfrm>
              </p:grpSpPr>
              <p:pic>
                <p:nvPicPr>
                  <p:cNvPr id="38977" name="Picture 17" descr="VM app-os"/>
                  <p:cNvPicPr>
                    <a:picLocks noChangeAspect="1" noChangeArrowheads="1"/>
                  </p:cNvPicPr>
                  <p:nvPr/>
                </p:nvPicPr>
                <p:blipFill>
                  <a:blip r:embed="rId5" cstate="print"/>
                  <a:srcRect/>
                  <a:stretch>
                    <a:fillRect/>
                  </a:stretch>
                </p:blipFill>
                <p:spPr bwMode="gray">
                  <a:xfrm>
                    <a:off x="3388" y="3249"/>
                    <a:ext cx="254" cy="254"/>
                  </a:xfrm>
                  <a:prstGeom prst="rect">
                    <a:avLst/>
                  </a:prstGeom>
                  <a:noFill/>
                  <a:ln w="9525">
                    <a:noFill/>
                    <a:miter lim="800000"/>
                    <a:headEnd/>
                    <a:tailEnd/>
                  </a:ln>
                </p:spPr>
              </p:pic>
              <p:pic>
                <p:nvPicPr>
                  <p:cNvPr id="38978" name="Picture 18" descr="VM app-os"/>
                  <p:cNvPicPr>
                    <a:picLocks noChangeAspect="1" noChangeArrowheads="1"/>
                  </p:cNvPicPr>
                  <p:nvPr/>
                </p:nvPicPr>
                <p:blipFill>
                  <a:blip r:embed="rId5" cstate="print"/>
                  <a:srcRect/>
                  <a:stretch>
                    <a:fillRect/>
                  </a:stretch>
                </p:blipFill>
                <p:spPr bwMode="gray">
                  <a:xfrm>
                    <a:off x="3678" y="3249"/>
                    <a:ext cx="254" cy="254"/>
                  </a:xfrm>
                  <a:prstGeom prst="rect">
                    <a:avLst/>
                  </a:prstGeom>
                  <a:noFill/>
                  <a:ln w="9525">
                    <a:noFill/>
                    <a:miter lim="800000"/>
                    <a:headEnd/>
                    <a:tailEnd/>
                  </a:ln>
                </p:spPr>
              </p:pic>
              <p:pic>
                <p:nvPicPr>
                  <p:cNvPr id="38979" name="Picture 19" descr="VM app-os"/>
                  <p:cNvPicPr>
                    <a:picLocks noChangeAspect="1" noChangeArrowheads="1"/>
                  </p:cNvPicPr>
                  <p:nvPr/>
                </p:nvPicPr>
                <p:blipFill>
                  <a:blip r:embed="rId5" cstate="print"/>
                  <a:srcRect/>
                  <a:stretch>
                    <a:fillRect/>
                  </a:stretch>
                </p:blipFill>
                <p:spPr bwMode="gray">
                  <a:xfrm>
                    <a:off x="3969" y="3249"/>
                    <a:ext cx="254" cy="254"/>
                  </a:xfrm>
                  <a:prstGeom prst="rect">
                    <a:avLst/>
                  </a:prstGeom>
                  <a:noFill/>
                  <a:ln w="9525">
                    <a:noFill/>
                    <a:miter lim="800000"/>
                    <a:headEnd/>
                    <a:tailEnd/>
                  </a:ln>
                </p:spPr>
              </p:pic>
            </p:grpSp>
            <p:pic>
              <p:nvPicPr>
                <p:cNvPr id="38976" name="Picture 20" descr="server"/>
                <p:cNvPicPr>
                  <a:picLocks noChangeAspect="1" noChangeArrowheads="1"/>
                </p:cNvPicPr>
                <p:nvPr/>
              </p:nvPicPr>
              <p:blipFill>
                <a:blip r:embed="rId6" cstate="print"/>
                <a:srcRect/>
                <a:stretch>
                  <a:fillRect/>
                </a:stretch>
              </p:blipFill>
              <p:spPr bwMode="gray">
                <a:xfrm>
                  <a:off x="3424" y="4047"/>
                  <a:ext cx="847" cy="213"/>
                </a:xfrm>
                <a:prstGeom prst="rect">
                  <a:avLst/>
                </a:prstGeom>
                <a:noFill/>
                <a:ln w="9525">
                  <a:noFill/>
                  <a:miter lim="800000"/>
                  <a:headEnd/>
                  <a:tailEnd/>
                </a:ln>
              </p:spPr>
            </p:pic>
          </p:grpSp>
          <p:grpSp>
            <p:nvGrpSpPr>
              <p:cNvPr id="38931" name="Group 21"/>
              <p:cNvGrpSpPr>
                <a:grpSpLocks noChangeAspect="1"/>
              </p:cNvGrpSpPr>
              <p:nvPr/>
            </p:nvGrpSpPr>
            <p:grpSpPr bwMode="auto">
              <a:xfrm>
                <a:off x="4014" y="1392"/>
                <a:ext cx="424" cy="543"/>
                <a:chOff x="3424" y="3176"/>
                <a:chExt cx="847" cy="1084"/>
              </a:xfrm>
            </p:grpSpPr>
            <p:grpSp>
              <p:nvGrpSpPr>
                <p:cNvPr id="38960" name="Group 22"/>
                <p:cNvGrpSpPr>
                  <a:grpSpLocks noChangeAspect="1"/>
                </p:cNvGrpSpPr>
                <p:nvPr/>
              </p:nvGrpSpPr>
              <p:grpSpPr bwMode="auto">
                <a:xfrm>
                  <a:off x="3424" y="3757"/>
                  <a:ext cx="835" cy="252"/>
                  <a:chOff x="3315" y="1507"/>
                  <a:chExt cx="1561" cy="491"/>
                </a:xfrm>
              </p:grpSpPr>
              <p:sp>
                <p:nvSpPr>
                  <p:cNvPr id="38970" name="AutoShape 23"/>
                  <p:cNvSpPr>
                    <a:spLocks noChangeAspect="1" noChangeArrowheads="1"/>
                  </p:cNvSpPr>
                  <p:nvPr/>
                </p:nvSpPr>
                <p:spPr bwMode="gray">
                  <a:xfrm>
                    <a:off x="3315" y="1507"/>
                    <a:ext cx="1561" cy="491"/>
                  </a:xfrm>
                  <a:prstGeom prst="roundRect">
                    <a:avLst>
                      <a:gd name="adj" fmla="val 6519"/>
                    </a:avLst>
                  </a:prstGeom>
                  <a:solidFill>
                    <a:srgbClr val="3D96D1"/>
                  </a:solidFill>
                  <a:ln w="12700" algn="ctr">
                    <a:noFill/>
                    <a:round/>
                    <a:headEnd/>
                    <a:tailEnd/>
                  </a:ln>
                </p:spPr>
                <p:txBody>
                  <a:bodyPr wrap="none" lIns="0" tIns="0" rIns="0" bIns="0" anchor="ctr"/>
                  <a:lstStyle/>
                  <a:p>
                    <a:endParaRPr lang="ru-RU">
                      <a:solidFill>
                        <a:srgbClr val="000000"/>
                      </a:solidFill>
                      <a:latin typeface="MetaNormalLF-Roman" pitchFamily="34" charset="0"/>
                    </a:endParaRPr>
                  </a:p>
                </p:txBody>
              </p:sp>
              <p:sp>
                <p:nvSpPr>
                  <p:cNvPr id="38971" name="AutoShape 24"/>
                  <p:cNvSpPr>
                    <a:spLocks noChangeAspect="1" noChangeArrowheads="1"/>
                  </p:cNvSpPr>
                  <p:nvPr/>
                </p:nvSpPr>
                <p:spPr bwMode="gray">
                  <a:xfrm>
                    <a:off x="3315" y="1507"/>
                    <a:ext cx="1561" cy="218"/>
                  </a:xfrm>
                  <a:prstGeom prst="roundRect">
                    <a:avLst>
                      <a:gd name="adj" fmla="val 13759"/>
                    </a:avLst>
                  </a:prstGeom>
                  <a:gradFill rotWithShape="1">
                    <a:gsLst>
                      <a:gs pos="0">
                        <a:srgbClr val="A8DDF6"/>
                      </a:gs>
                      <a:gs pos="100000">
                        <a:srgbClr val="3D96D1"/>
                      </a:gs>
                    </a:gsLst>
                    <a:lin ang="5400000" scaled="1"/>
                  </a:gradFill>
                  <a:ln w="12700" algn="ctr">
                    <a:noFill/>
                    <a:round/>
                    <a:headEnd/>
                    <a:tailEnd/>
                  </a:ln>
                </p:spPr>
                <p:txBody>
                  <a:bodyPr wrap="none" lIns="0" tIns="0" rIns="0" bIns="0" anchor="ctr"/>
                  <a:lstStyle/>
                  <a:p>
                    <a:endParaRPr lang="ru-RU">
                      <a:solidFill>
                        <a:srgbClr val="000000"/>
                      </a:solidFill>
                      <a:latin typeface="MetaNormalLF-Roman" pitchFamily="34" charset="0"/>
                    </a:endParaRPr>
                  </a:p>
                </p:txBody>
              </p:sp>
              <p:sp>
                <p:nvSpPr>
                  <p:cNvPr id="38972" name="AutoShape 25"/>
                  <p:cNvSpPr>
                    <a:spLocks noChangeAspect="1" noChangeArrowheads="1"/>
                  </p:cNvSpPr>
                  <p:nvPr/>
                </p:nvSpPr>
                <p:spPr bwMode="gray">
                  <a:xfrm>
                    <a:off x="3315" y="1507"/>
                    <a:ext cx="1561" cy="491"/>
                  </a:xfrm>
                  <a:prstGeom prst="roundRect">
                    <a:avLst>
                      <a:gd name="adj" fmla="val 6519"/>
                    </a:avLst>
                  </a:prstGeom>
                  <a:noFill/>
                  <a:ln w="9525" algn="ctr">
                    <a:solidFill>
                      <a:srgbClr val="1291CF"/>
                    </a:solidFill>
                    <a:round/>
                    <a:headEnd/>
                    <a:tailEnd/>
                  </a:ln>
                </p:spPr>
                <p:txBody>
                  <a:bodyPr wrap="none" lIns="0" tIns="0" rIns="0" bIns="0" anchor="ctr"/>
                  <a:lstStyle/>
                  <a:p>
                    <a:r>
                      <a:rPr lang="en-US" sz="1000" b="1">
                        <a:solidFill>
                          <a:srgbClr val="FFFFFF"/>
                        </a:solidFill>
                        <a:latin typeface="MetaNormalLF-Roman" pitchFamily="34" charset="0"/>
                      </a:rPr>
                      <a:t>VMware</a:t>
                    </a:r>
                  </a:p>
                </p:txBody>
              </p:sp>
            </p:grpSp>
            <p:grpSp>
              <p:nvGrpSpPr>
                <p:cNvPr id="38961" name="Group 26"/>
                <p:cNvGrpSpPr>
                  <a:grpSpLocks noChangeAspect="1"/>
                </p:cNvGrpSpPr>
                <p:nvPr/>
              </p:nvGrpSpPr>
              <p:grpSpPr bwMode="auto">
                <a:xfrm>
                  <a:off x="3424" y="3467"/>
                  <a:ext cx="835" cy="254"/>
                  <a:chOff x="3388" y="3249"/>
                  <a:chExt cx="835" cy="254"/>
                </a:xfrm>
              </p:grpSpPr>
              <p:pic>
                <p:nvPicPr>
                  <p:cNvPr id="38967" name="Picture 27" descr="VM app-os"/>
                  <p:cNvPicPr>
                    <a:picLocks noChangeAspect="1" noChangeArrowheads="1"/>
                  </p:cNvPicPr>
                  <p:nvPr/>
                </p:nvPicPr>
                <p:blipFill>
                  <a:blip r:embed="rId5" cstate="print"/>
                  <a:srcRect/>
                  <a:stretch>
                    <a:fillRect/>
                  </a:stretch>
                </p:blipFill>
                <p:spPr bwMode="gray">
                  <a:xfrm>
                    <a:off x="3388" y="3249"/>
                    <a:ext cx="254" cy="254"/>
                  </a:xfrm>
                  <a:prstGeom prst="rect">
                    <a:avLst/>
                  </a:prstGeom>
                  <a:noFill/>
                  <a:ln w="9525">
                    <a:noFill/>
                    <a:miter lim="800000"/>
                    <a:headEnd/>
                    <a:tailEnd/>
                  </a:ln>
                </p:spPr>
              </p:pic>
              <p:pic>
                <p:nvPicPr>
                  <p:cNvPr id="38968" name="Picture 28" descr="VM app-os"/>
                  <p:cNvPicPr>
                    <a:picLocks noChangeAspect="1" noChangeArrowheads="1"/>
                  </p:cNvPicPr>
                  <p:nvPr/>
                </p:nvPicPr>
                <p:blipFill>
                  <a:blip r:embed="rId5" cstate="print"/>
                  <a:srcRect/>
                  <a:stretch>
                    <a:fillRect/>
                  </a:stretch>
                </p:blipFill>
                <p:spPr bwMode="gray">
                  <a:xfrm>
                    <a:off x="3678" y="3249"/>
                    <a:ext cx="254" cy="254"/>
                  </a:xfrm>
                  <a:prstGeom prst="rect">
                    <a:avLst/>
                  </a:prstGeom>
                  <a:noFill/>
                  <a:ln w="9525">
                    <a:noFill/>
                    <a:miter lim="800000"/>
                    <a:headEnd/>
                    <a:tailEnd/>
                  </a:ln>
                </p:spPr>
              </p:pic>
              <p:pic>
                <p:nvPicPr>
                  <p:cNvPr id="38969" name="Picture 29" descr="VM app-os"/>
                  <p:cNvPicPr>
                    <a:picLocks noChangeAspect="1" noChangeArrowheads="1"/>
                  </p:cNvPicPr>
                  <p:nvPr/>
                </p:nvPicPr>
                <p:blipFill>
                  <a:blip r:embed="rId5" cstate="print"/>
                  <a:srcRect/>
                  <a:stretch>
                    <a:fillRect/>
                  </a:stretch>
                </p:blipFill>
                <p:spPr bwMode="gray">
                  <a:xfrm>
                    <a:off x="3969" y="3249"/>
                    <a:ext cx="254" cy="254"/>
                  </a:xfrm>
                  <a:prstGeom prst="rect">
                    <a:avLst/>
                  </a:prstGeom>
                  <a:noFill/>
                  <a:ln w="9525">
                    <a:noFill/>
                    <a:miter lim="800000"/>
                    <a:headEnd/>
                    <a:tailEnd/>
                  </a:ln>
                </p:spPr>
              </p:pic>
            </p:grpSp>
            <p:grpSp>
              <p:nvGrpSpPr>
                <p:cNvPr id="38962" name="Group 30"/>
                <p:cNvGrpSpPr>
                  <a:grpSpLocks noChangeAspect="1"/>
                </p:cNvGrpSpPr>
                <p:nvPr/>
              </p:nvGrpSpPr>
              <p:grpSpPr bwMode="auto">
                <a:xfrm>
                  <a:off x="3424" y="3176"/>
                  <a:ext cx="835" cy="254"/>
                  <a:chOff x="3388" y="3249"/>
                  <a:chExt cx="835" cy="254"/>
                </a:xfrm>
              </p:grpSpPr>
              <p:pic>
                <p:nvPicPr>
                  <p:cNvPr id="38964" name="Picture 31" descr="VM app-os"/>
                  <p:cNvPicPr>
                    <a:picLocks noChangeAspect="1" noChangeArrowheads="1"/>
                  </p:cNvPicPr>
                  <p:nvPr/>
                </p:nvPicPr>
                <p:blipFill>
                  <a:blip r:embed="rId5" cstate="print"/>
                  <a:srcRect/>
                  <a:stretch>
                    <a:fillRect/>
                  </a:stretch>
                </p:blipFill>
                <p:spPr bwMode="gray">
                  <a:xfrm>
                    <a:off x="3388" y="3249"/>
                    <a:ext cx="254" cy="254"/>
                  </a:xfrm>
                  <a:prstGeom prst="rect">
                    <a:avLst/>
                  </a:prstGeom>
                  <a:noFill/>
                  <a:ln w="9525">
                    <a:noFill/>
                    <a:miter lim="800000"/>
                    <a:headEnd/>
                    <a:tailEnd/>
                  </a:ln>
                </p:spPr>
              </p:pic>
              <p:pic>
                <p:nvPicPr>
                  <p:cNvPr id="38965" name="Picture 32" descr="VM app-os"/>
                  <p:cNvPicPr>
                    <a:picLocks noChangeAspect="1" noChangeArrowheads="1"/>
                  </p:cNvPicPr>
                  <p:nvPr/>
                </p:nvPicPr>
                <p:blipFill>
                  <a:blip r:embed="rId5" cstate="print"/>
                  <a:srcRect/>
                  <a:stretch>
                    <a:fillRect/>
                  </a:stretch>
                </p:blipFill>
                <p:spPr bwMode="gray">
                  <a:xfrm>
                    <a:off x="3678" y="3249"/>
                    <a:ext cx="254" cy="254"/>
                  </a:xfrm>
                  <a:prstGeom prst="rect">
                    <a:avLst/>
                  </a:prstGeom>
                  <a:noFill/>
                  <a:ln w="9525">
                    <a:noFill/>
                    <a:miter lim="800000"/>
                    <a:headEnd/>
                    <a:tailEnd/>
                  </a:ln>
                </p:spPr>
              </p:pic>
              <p:pic>
                <p:nvPicPr>
                  <p:cNvPr id="38966" name="Picture 33" descr="VM app-os"/>
                  <p:cNvPicPr>
                    <a:picLocks noChangeAspect="1" noChangeArrowheads="1"/>
                  </p:cNvPicPr>
                  <p:nvPr/>
                </p:nvPicPr>
                <p:blipFill>
                  <a:blip r:embed="rId5" cstate="print"/>
                  <a:srcRect/>
                  <a:stretch>
                    <a:fillRect/>
                  </a:stretch>
                </p:blipFill>
                <p:spPr bwMode="gray">
                  <a:xfrm>
                    <a:off x="3969" y="3249"/>
                    <a:ext cx="254" cy="254"/>
                  </a:xfrm>
                  <a:prstGeom prst="rect">
                    <a:avLst/>
                  </a:prstGeom>
                  <a:noFill/>
                  <a:ln w="9525">
                    <a:noFill/>
                    <a:miter lim="800000"/>
                    <a:headEnd/>
                    <a:tailEnd/>
                  </a:ln>
                </p:spPr>
              </p:pic>
            </p:grpSp>
            <p:pic>
              <p:nvPicPr>
                <p:cNvPr id="38963" name="Picture 34" descr="server"/>
                <p:cNvPicPr>
                  <a:picLocks noChangeAspect="1" noChangeArrowheads="1"/>
                </p:cNvPicPr>
                <p:nvPr/>
              </p:nvPicPr>
              <p:blipFill>
                <a:blip r:embed="rId6" cstate="print"/>
                <a:srcRect/>
                <a:stretch>
                  <a:fillRect/>
                </a:stretch>
              </p:blipFill>
              <p:spPr bwMode="gray">
                <a:xfrm>
                  <a:off x="3424" y="4047"/>
                  <a:ext cx="847" cy="213"/>
                </a:xfrm>
                <a:prstGeom prst="rect">
                  <a:avLst/>
                </a:prstGeom>
                <a:noFill/>
                <a:ln w="9525">
                  <a:noFill/>
                  <a:miter lim="800000"/>
                  <a:headEnd/>
                  <a:tailEnd/>
                </a:ln>
              </p:spPr>
            </p:pic>
          </p:grpSp>
          <p:grpSp>
            <p:nvGrpSpPr>
              <p:cNvPr id="38932" name="Group 35"/>
              <p:cNvGrpSpPr>
                <a:grpSpLocks noChangeAspect="1"/>
              </p:cNvGrpSpPr>
              <p:nvPr/>
            </p:nvGrpSpPr>
            <p:grpSpPr bwMode="auto">
              <a:xfrm>
                <a:off x="4482" y="1392"/>
                <a:ext cx="425" cy="543"/>
                <a:chOff x="3424" y="3176"/>
                <a:chExt cx="847" cy="1084"/>
              </a:xfrm>
            </p:grpSpPr>
            <p:grpSp>
              <p:nvGrpSpPr>
                <p:cNvPr id="38947" name="Group 36"/>
                <p:cNvGrpSpPr>
                  <a:grpSpLocks noChangeAspect="1"/>
                </p:cNvGrpSpPr>
                <p:nvPr/>
              </p:nvGrpSpPr>
              <p:grpSpPr bwMode="auto">
                <a:xfrm>
                  <a:off x="3424" y="3757"/>
                  <a:ext cx="835" cy="252"/>
                  <a:chOff x="3315" y="1507"/>
                  <a:chExt cx="1561" cy="491"/>
                </a:xfrm>
              </p:grpSpPr>
              <p:sp>
                <p:nvSpPr>
                  <p:cNvPr id="38957" name="AutoShape 37"/>
                  <p:cNvSpPr>
                    <a:spLocks noChangeAspect="1" noChangeArrowheads="1"/>
                  </p:cNvSpPr>
                  <p:nvPr/>
                </p:nvSpPr>
                <p:spPr bwMode="gray">
                  <a:xfrm>
                    <a:off x="3315" y="1507"/>
                    <a:ext cx="1561" cy="491"/>
                  </a:xfrm>
                  <a:prstGeom prst="roundRect">
                    <a:avLst>
                      <a:gd name="adj" fmla="val 6519"/>
                    </a:avLst>
                  </a:prstGeom>
                  <a:solidFill>
                    <a:srgbClr val="3D96D1"/>
                  </a:solidFill>
                  <a:ln w="12700" algn="ctr">
                    <a:noFill/>
                    <a:round/>
                    <a:headEnd/>
                    <a:tailEnd/>
                  </a:ln>
                </p:spPr>
                <p:txBody>
                  <a:bodyPr wrap="none" lIns="0" tIns="0" rIns="0" bIns="0" anchor="ctr"/>
                  <a:lstStyle/>
                  <a:p>
                    <a:endParaRPr lang="ru-RU">
                      <a:solidFill>
                        <a:srgbClr val="000000"/>
                      </a:solidFill>
                      <a:latin typeface="MetaNormalLF-Roman" pitchFamily="34" charset="0"/>
                    </a:endParaRPr>
                  </a:p>
                </p:txBody>
              </p:sp>
              <p:sp>
                <p:nvSpPr>
                  <p:cNvPr id="38958" name="AutoShape 38"/>
                  <p:cNvSpPr>
                    <a:spLocks noChangeAspect="1" noChangeArrowheads="1"/>
                  </p:cNvSpPr>
                  <p:nvPr/>
                </p:nvSpPr>
                <p:spPr bwMode="gray">
                  <a:xfrm>
                    <a:off x="3315" y="1507"/>
                    <a:ext cx="1561" cy="218"/>
                  </a:xfrm>
                  <a:prstGeom prst="roundRect">
                    <a:avLst>
                      <a:gd name="adj" fmla="val 13759"/>
                    </a:avLst>
                  </a:prstGeom>
                  <a:gradFill rotWithShape="1">
                    <a:gsLst>
                      <a:gs pos="0">
                        <a:srgbClr val="A8DDF6"/>
                      </a:gs>
                      <a:gs pos="100000">
                        <a:srgbClr val="3D96D1"/>
                      </a:gs>
                    </a:gsLst>
                    <a:lin ang="5400000" scaled="1"/>
                  </a:gradFill>
                  <a:ln w="12700" algn="ctr">
                    <a:noFill/>
                    <a:round/>
                    <a:headEnd/>
                    <a:tailEnd/>
                  </a:ln>
                </p:spPr>
                <p:txBody>
                  <a:bodyPr wrap="none" lIns="0" tIns="0" rIns="0" bIns="0" anchor="ctr"/>
                  <a:lstStyle/>
                  <a:p>
                    <a:endParaRPr lang="ru-RU">
                      <a:solidFill>
                        <a:srgbClr val="000000"/>
                      </a:solidFill>
                      <a:latin typeface="MetaNormalLF-Roman" pitchFamily="34" charset="0"/>
                    </a:endParaRPr>
                  </a:p>
                </p:txBody>
              </p:sp>
              <p:sp>
                <p:nvSpPr>
                  <p:cNvPr id="38959" name="AutoShape 39"/>
                  <p:cNvSpPr>
                    <a:spLocks noChangeAspect="1" noChangeArrowheads="1"/>
                  </p:cNvSpPr>
                  <p:nvPr/>
                </p:nvSpPr>
                <p:spPr bwMode="gray">
                  <a:xfrm>
                    <a:off x="3315" y="1507"/>
                    <a:ext cx="1561" cy="491"/>
                  </a:xfrm>
                  <a:prstGeom prst="roundRect">
                    <a:avLst>
                      <a:gd name="adj" fmla="val 6519"/>
                    </a:avLst>
                  </a:prstGeom>
                  <a:noFill/>
                  <a:ln w="9525" algn="ctr">
                    <a:solidFill>
                      <a:srgbClr val="1291CF"/>
                    </a:solidFill>
                    <a:round/>
                    <a:headEnd/>
                    <a:tailEnd/>
                  </a:ln>
                </p:spPr>
                <p:txBody>
                  <a:bodyPr wrap="none" lIns="0" tIns="0" rIns="0" bIns="0" anchor="ctr"/>
                  <a:lstStyle/>
                  <a:p>
                    <a:r>
                      <a:rPr lang="en-US" sz="1000" b="1">
                        <a:solidFill>
                          <a:srgbClr val="FFFFFF"/>
                        </a:solidFill>
                        <a:latin typeface="MetaNormalLF-Roman" pitchFamily="34" charset="0"/>
                      </a:rPr>
                      <a:t>VMware</a:t>
                    </a:r>
                  </a:p>
                </p:txBody>
              </p:sp>
            </p:grpSp>
            <p:grpSp>
              <p:nvGrpSpPr>
                <p:cNvPr id="38948" name="Group 40"/>
                <p:cNvGrpSpPr>
                  <a:grpSpLocks noChangeAspect="1"/>
                </p:cNvGrpSpPr>
                <p:nvPr/>
              </p:nvGrpSpPr>
              <p:grpSpPr bwMode="auto">
                <a:xfrm>
                  <a:off x="3424" y="3467"/>
                  <a:ext cx="835" cy="254"/>
                  <a:chOff x="3388" y="3249"/>
                  <a:chExt cx="835" cy="254"/>
                </a:xfrm>
              </p:grpSpPr>
              <p:pic>
                <p:nvPicPr>
                  <p:cNvPr id="38954" name="Picture 41" descr="VM app-os"/>
                  <p:cNvPicPr>
                    <a:picLocks noChangeAspect="1" noChangeArrowheads="1"/>
                  </p:cNvPicPr>
                  <p:nvPr/>
                </p:nvPicPr>
                <p:blipFill>
                  <a:blip r:embed="rId5" cstate="print"/>
                  <a:srcRect/>
                  <a:stretch>
                    <a:fillRect/>
                  </a:stretch>
                </p:blipFill>
                <p:spPr bwMode="gray">
                  <a:xfrm>
                    <a:off x="3388" y="3249"/>
                    <a:ext cx="254" cy="254"/>
                  </a:xfrm>
                  <a:prstGeom prst="rect">
                    <a:avLst/>
                  </a:prstGeom>
                  <a:noFill/>
                  <a:ln w="9525">
                    <a:noFill/>
                    <a:miter lim="800000"/>
                    <a:headEnd/>
                    <a:tailEnd/>
                  </a:ln>
                </p:spPr>
              </p:pic>
              <p:pic>
                <p:nvPicPr>
                  <p:cNvPr id="38955" name="Picture 42" descr="VM app-os"/>
                  <p:cNvPicPr>
                    <a:picLocks noChangeAspect="1" noChangeArrowheads="1"/>
                  </p:cNvPicPr>
                  <p:nvPr/>
                </p:nvPicPr>
                <p:blipFill>
                  <a:blip r:embed="rId5" cstate="print"/>
                  <a:srcRect/>
                  <a:stretch>
                    <a:fillRect/>
                  </a:stretch>
                </p:blipFill>
                <p:spPr bwMode="gray">
                  <a:xfrm>
                    <a:off x="3678" y="3249"/>
                    <a:ext cx="254" cy="254"/>
                  </a:xfrm>
                  <a:prstGeom prst="rect">
                    <a:avLst/>
                  </a:prstGeom>
                  <a:noFill/>
                  <a:ln w="9525">
                    <a:noFill/>
                    <a:miter lim="800000"/>
                    <a:headEnd/>
                    <a:tailEnd/>
                  </a:ln>
                </p:spPr>
              </p:pic>
              <p:pic>
                <p:nvPicPr>
                  <p:cNvPr id="38956" name="Picture 43" descr="VM app-os"/>
                  <p:cNvPicPr>
                    <a:picLocks noChangeAspect="1" noChangeArrowheads="1"/>
                  </p:cNvPicPr>
                  <p:nvPr/>
                </p:nvPicPr>
                <p:blipFill>
                  <a:blip r:embed="rId5" cstate="print"/>
                  <a:srcRect/>
                  <a:stretch>
                    <a:fillRect/>
                  </a:stretch>
                </p:blipFill>
                <p:spPr bwMode="gray">
                  <a:xfrm>
                    <a:off x="3969" y="3249"/>
                    <a:ext cx="254" cy="254"/>
                  </a:xfrm>
                  <a:prstGeom prst="rect">
                    <a:avLst/>
                  </a:prstGeom>
                  <a:noFill/>
                  <a:ln w="9525">
                    <a:noFill/>
                    <a:miter lim="800000"/>
                    <a:headEnd/>
                    <a:tailEnd/>
                  </a:ln>
                </p:spPr>
              </p:pic>
            </p:grpSp>
            <p:grpSp>
              <p:nvGrpSpPr>
                <p:cNvPr id="38949" name="Group 44"/>
                <p:cNvGrpSpPr>
                  <a:grpSpLocks noChangeAspect="1"/>
                </p:cNvGrpSpPr>
                <p:nvPr/>
              </p:nvGrpSpPr>
              <p:grpSpPr bwMode="auto">
                <a:xfrm>
                  <a:off x="3424" y="3176"/>
                  <a:ext cx="835" cy="254"/>
                  <a:chOff x="3388" y="3249"/>
                  <a:chExt cx="835" cy="254"/>
                </a:xfrm>
              </p:grpSpPr>
              <p:pic>
                <p:nvPicPr>
                  <p:cNvPr id="38951" name="Picture 45" descr="VM app-os"/>
                  <p:cNvPicPr>
                    <a:picLocks noChangeAspect="1" noChangeArrowheads="1"/>
                  </p:cNvPicPr>
                  <p:nvPr/>
                </p:nvPicPr>
                <p:blipFill>
                  <a:blip r:embed="rId5" cstate="print"/>
                  <a:srcRect/>
                  <a:stretch>
                    <a:fillRect/>
                  </a:stretch>
                </p:blipFill>
                <p:spPr bwMode="gray">
                  <a:xfrm>
                    <a:off x="3388" y="3249"/>
                    <a:ext cx="254" cy="254"/>
                  </a:xfrm>
                  <a:prstGeom prst="rect">
                    <a:avLst/>
                  </a:prstGeom>
                  <a:noFill/>
                  <a:ln w="9525">
                    <a:noFill/>
                    <a:miter lim="800000"/>
                    <a:headEnd/>
                    <a:tailEnd/>
                  </a:ln>
                </p:spPr>
              </p:pic>
              <p:pic>
                <p:nvPicPr>
                  <p:cNvPr id="38952" name="Picture 46" descr="VM app-os"/>
                  <p:cNvPicPr>
                    <a:picLocks noChangeAspect="1" noChangeArrowheads="1"/>
                  </p:cNvPicPr>
                  <p:nvPr/>
                </p:nvPicPr>
                <p:blipFill>
                  <a:blip r:embed="rId5" cstate="print"/>
                  <a:srcRect/>
                  <a:stretch>
                    <a:fillRect/>
                  </a:stretch>
                </p:blipFill>
                <p:spPr bwMode="gray">
                  <a:xfrm>
                    <a:off x="3678" y="3249"/>
                    <a:ext cx="254" cy="254"/>
                  </a:xfrm>
                  <a:prstGeom prst="rect">
                    <a:avLst/>
                  </a:prstGeom>
                  <a:noFill/>
                  <a:ln w="9525">
                    <a:noFill/>
                    <a:miter lim="800000"/>
                    <a:headEnd/>
                    <a:tailEnd/>
                  </a:ln>
                </p:spPr>
              </p:pic>
              <p:pic>
                <p:nvPicPr>
                  <p:cNvPr id="38953" name="Picture 47" descr="VM app-os"/>
                  <p:cNvPicPr>
                    <a:picLocks noChangeAspect="1" noChangeArrowheads="1"/>
                  </p:cNvPicPr>
                  <p:nvPr/>
                </p:nvPicPr>
                <p:blipFill>
                  <a:blip r:embed="rId5" cstate="print"/>
                  <a:srcRect/>
                  <a:stretch>
                    <a:fillRect/>
                  </a:stretch>
                </p:blipFill>
                <p:spPr bwMode="gray">
                  <a:xfrm>
                    <a:off x="3969" y="3249"/>
                    <a:ext cx="254" cy="254"/>
                  </a:xfrm>
                  <a:prstGeom prst="rect">
                    <a:avLst/>
                  </a:prstGeom>
                  <a:noFill/>
                  <a:ln w="9525">
                    <a:noFill/>
                    <a:miter lim="800000"/>
                    <a:headEnd/>
                    <a:tailEnd/>
                  </a:ln>
                </p:spPr>
              </p:pic>
            </p:grpSp>
            <p:pic>
              <p:nvPicPr>
                <p:cNvPr id="38950" name="Picture 48" descr="server"/>
                <p:cNvPicPr>
                  <a:picLocks noChangeAspect="1" noChangeArrowheads="1"/>
                </p:cNvPicPr>
                <p:nvPr/>
              </p:nvPicPr>
              <p:blipFill>
                <a:blip r:embed="rId6" cstate="print"/>
                <a:srcRect/>
                <a:stretch>
                  <a:fillRect/>
                </a:stretch>
              </p:blipFill>
              <p:spPr bwMode="gray">
                <a:xfrm>
                  <a:off x="3424" y="4047"/>
                  <a:ext cx="847" cy="213"/>
                </a:xfrm>
                <a:prstGeom prst="rect">
                  <a:avLst/>
                </a:prstGeom>
                <a:noFill/>
                <a:ln w="9525">
                  <a:noFill/>
                  <a:miter lim="800000"/>
                  <a:headEnd/>
                  <a:tailEnd/>
                </a:ln>
              </p:spPr>
            </p:pic>
          </p:grpSp>
          <p:grpSp>
            <p:nvGrpSpPr>
              <p:cNvPr id="38933" name="Group 49"/>
              <p:cNvGrpSpPr>
                <a:grpSpLocks noChangeAspect="1"/>
              </p:cNvGrpSpPr>
              <p:nvPr/>
            </p:nvGrpSpPr>
            <p:grpSpPr bwMode="auto">
              <a:xfrm>
                <a:off x="4951" y="1392"/>
                <a:ext cx="425" cy="543"/>
                <a:chOff x="3424" y="3176"/>
                <a:chExt cx="847" cy="1084"/>
              </a:xfrm>
            </p:grpSpPr>
            <p:grpSp>
              <p:nvGrpSpPr>
                <p:cNvPr id="38934" name="Group 50"/>
                <p:cNvGrpSpPr>
                  <a:grpSpLocks noChangeAspect="1"/>
                </p:cNvGrpSpPr>
                <p:nvPr/>
              </p:nvGrpSpPr>
              <p:grpSpPr bwMode="auto">
                <a:xfrm>
                  <a:off x="3424" y="3757"/>
                  <a:ext cx="835" cy="252"/>
                  <a:chOff x="3315" y="1507"/>
                  <a:chExt cx="1561" cy="491"/>
                </a:xfrm>
              </p:grpSpPr>
              <p:sp>
                <p:nvSpPr>
                  <p:cNvPr id="38944" name="AutoShape 51"/>
                  <p:cNvSpPr>
                    <a:spLocks noChangeAspect="1" noChangeArrowheads="1"/>
                  </p:cNvSpPr>
                  <p:nvPr/>
                </p:nvSpPr>
                <p:spPr bwMode="gray">
                  <a:xfrm>
                    <a:off x="3315" y="1507"/>
                    <a:ext cx="1561" cy="491"/>
                  </a:xfrm>
                  <a:prstGeom prst="roundRect">
                    <a:avLst>
                      <a:gd name="adj" fmla="val 6519"/>
                    </a:avLst>
                  </a:prstGeom>
                  <a:solidFill>
                    <a:srgbClr val="3D96D1"/>
                  </a:solidFill>
                  <a:ln w="12700" algn="ctr">
                    <a:noFill/>
                    <a:round/>
                    <a:headEnd/>
                    <a:tailEnd/>
                  </a:ln>
                </p:spPr>
                <p:txBody>
                  <a:bodyPr wrap="none" lIns="0" tIns="0" rIns="0" bIns="0" anchor="ctr"/>
                  <a:lstStyle/>
                  <a:p>
                    <a:endParaRPr lang="ru-RU">
                      <a:solidFill>
                        <a:srgbClr val="000000"/>
                      </a:solidFill>
                      <a:latin typeface="MetaNormalLF-Roman" pitchFamily="34" charset="0"/>
                    </a:endParaRPr>
                  </a:p>
                </p:txBody>
              </p:sp>
              <p:sp>
                <p:nvSpPr>
                  <p:cNvPr id="38945" name="AutoShape 52"/>
                  <p:cNvSpPr>
                    <a:spLocks noChangeAspect="1" noChangeArrowheads="1"/>
                  </p:cNvSpPr>
                  <p:nvPr/>
                </p:nvSpPr>
                <p:spPr bwMode="gray">
                  <a:xfrm>
                    <a:off x="3315" y="1507"/>
                    <a:ext cx="1561" cy="218"/>
                  </a:xfrm>
                  <a:prstGeom prst="roundRect">
                    <a:avLst>
                      <a:gd name="adj" fmla="val 13759"/>
                    </a:avLst>
                  </a:prstGeom>
                  <a:gradFill rotWithShape="1">
                    <a:gsLst>
                      <a:gs pos="0">
                        <a:srgbClr val="A8DDF6"/>
                      </a:gs>
                      <a:gs pos="100000">
                        <a:srgbClr val="3D96D1"/>
                      </a:gs>
                    </a:gsLst>
                    <a:lin ang="5400000" scaled="1"/>
                  </a:gradFill>
                  <a:ln w="12700" algn="ctr">
                    <a:noFill/>
                    <a:round/>
                    <a:headEnd/>
                    <a:tailEnd/>
                  </a:ln>
                </p:spPr>
                <p:txBody>
                  <a:bodyPr wrap="none" lIns="0" tIns="0" rIns="0" bIns="0" anchor="ctr"/>
                  <a:lstStyle/>
                  <a:p>
                    <a:endParaRPr lang="ru-RU">
                      <a:solidFill>
                        <a:srgbClr val="000000"/>
                      </a:solidFill>
                      <a:latin typeface="MetaNormalLF-Roman" pitchFamily="34" charset="0"/>
                    </a:endParaRPr>
                  </a:p>
                </p:txBody>
              </p:sp>
              <p:sp>
                <p:nvSpPr>
                  <p:cNvPr id="38946" name="AutoShape 53"/>
                  <p:cNvSpPr>
                    <a:spLocks noChangeAspect="1" noChangeArrowheads="1"/>
                  </p:cNvSpPr>
                  <p:nvPr/>
                </p:nvSpPr>
                <p:spPr bwMode="gray">
                  <a:xfrm>
                    <a:off x="3315" y="1507"/>
                    <a:ext cx="1561" cy="491"/>
                  </a:xfrm>
                  <a:prstGeom prst="roundRect">
                    <a:avLst>
                      <a:gd name="adj" fmla="val 6519"/>
                    </a:avLst>
                  </a:prstGeom>
                  <a:noFill/>
                  <a:ln w="9525" algn="ctr">
                    <a:solidFill>
                      <a:srgbClr val="1291CF"/>
                    </a:solidFill>
                    <a:round/>
                    <a:headEnd/>
                    <a:tailEnd/>
                  </a:ln>
                </p:spPr>
                <p:txBody>
                  <a:bodyPr wrap="none" lIns="0" tIns="0" rIns="0" bIns="0" anchor="ctr"/>
                  <a:lstStyle/>
                  <a:p>
                    <a:r>
                      <a:rPr lang="en-US" sz="1000" b="1">
                        <a:solidFill>
                          <a:srgbClr val="FFFFFF"/>
                        </a:solidFill>
                        <a:latin typeface="MetaNormalLF-Roman" pitchFamily="34" charset="0"/>
                      </a:rPr>
                      <a:t>VMware</a:t>
                    </a:r>
                  </a:p>
                </p:txBody>
              </p:sp>
            </p:grpSp>
            <p:grpSp>
              <p:nvGrpSpPr>
                <p:cNvPr id="38935" name="Group 54"/>
                <p:cNvGrpSpPr>
                  <a:grpSpLocks noChangeAspect="1"/>
                </p:cNvGrpSpPr>
                <p:nvPr/>
              </p:nvGrpSpPr>
              <p:grpSpPr bwMode="auto">
                <a:xfrm>
                  <a:off x="3424" y="3467"/>
                  <a:ext cx="835" cy="254"/>
                  <a:chOff x="3388" y="3249"/>
                  <a:chExt cx="835" cy="254"/>
                </a:xfrm>
              </p:grpSpPr>
              <p:pic>
                <p:nvPicPr>
                  <p:cNvPr id="38941" name="Picture 55" descr="VM app-os"/>
                  <p:cNvPicPr>
                    <a:picLocks noChangeAspect="1" noChangeArrowheads="1"/>
                  </p:cNvPicPr>
                  <p:nvPr/>
                </p:nvPicPr>
                <p:blipFill>
                  <a:blip r:embed="rId5" cstate="print"/>
                  <a:srcRect/>
                  <a:stretch>
                    <a:fillRect/>
                  </a:stretch>
                </p:blipFill>
                <p:spPr bwMode="gray">
                  <a:xfrm>
                    <a:off x="3388" y="3249"/>
                    <a:ext cx="254" cy="254"/>
                  </a:xfrm>
                  <a:prstGeom prst="rect">
                    <a:avLst/>
                  </a:prstGeom>
                  <a:noFill/>
                  <a:ln w="9525">
                    <a:noFill/>
                    <a:miter lim="800000"/>
                    <a:headEnd/>
                    <a:tailEnd/>
                  </a:ln>
                </p:spPr>
              </p:pic>
              <p:pic>
                <p:nvPicPr>
                  <p:cNvPr id="38942" name="Picture 56" descr="VM app-os"/>
                  <p:cNvPicPr>
                    <a:picLocks noChangeAspect="1" noChangeArrowheads="1"/>
                  </p:cNvPicPr>
                  <p:nvPr/>
                </p:nvPicPr>
                <p:blipFill>
                  <a:blip r:embed="rId5" cstate="print"/>
                  <a:srcRect/>
                  <a:stretch>
                    <a:fillRect/>
                  </a:stretch>
                </p:blipFill>
                <p:spPr bwMode="gray">
                  <a:xfrm>
                    <a:off x="3678" y="3249"/>
                    <a:ext cx="254" cy="254"/>
                  </a:xfrm>
                  <a:prstGeom prst="rect">
                    <a:avLst/>
                  </a:prstGeom>
                  <a:noFill/>
                  <a:ln w="9525">
                    <a:noFill/>
                    <a:miter lim="800000"/>
                    <a:headEnd/>
                    <a:tailEnd/>
                  </a:ln>
                </p:spPr>
              </p:pic>
              <p:pic>
                <p:nvPicPr>
                  <p:cNvPr id="38943" name="Picture 57" descr="VM app-os"/>
                  <p:cNvPicPr>
                    <a:picLocks noChangeAspect="1" noChangeArrowheads="1"/>
                  </p:cNvPicPr>
                  <p:nvPr/>
                </p:nvPicPr>
                <p:blipFill>
                  <a:blip r:embed="rId5" cstate="print"/>
                  <a:srcRect/>
                  <a:stretch>
                    <a:fillRect/>
                  </a:stretch>
                </p:blipFill>
                <p:spPr bwMode="gray">
                  <a:xfrm>
                    <a:off x="3969" y="3249"/>
                    <a:ext cx="254" cy="254"/>
                  </a:xfrm>
                  <a:prstGeom prst="rect">
                    <a:avLst/>
                  </a:prstGeom>
                  <a:noFill/>
                  <a:ln w="9525">
                    <a:noFill/>
                    <a:miter lim="800000"/>
                    <a:headEnd/>
                    <a:tailEnd/>
                  </a:ln>
                </p:spPr>
              </p:pic>
            </p:grpSp>
            <p:grpSp>
              <p:nvGrpSpPr>
                <p:cNvPr id="38936" name="Group 58"/>
                <p:cNvGrpSpPr>
                  <a:grpSpLocks noChangeAspect="1"/>
                </p:cNvGrpSpPr>
                <p:nvPr/>
              </p:nvGrpSpPr>
              <p:grpSpPr bwMode="auto">
                <a:xfrm>
                  <a:off x="3424" y="3176"/>
                  <a:ext cx="835" cy="254"/>
                  <a:chOff x="3388" y="3249"/>
                  <a:chExt cx="835" cy="254"/>
                </a:xfrm>
              </p:grpSpPr>
              <p:pic>
                <p:nvPicPr>
                  <p:cNvPr id="38938" name="Picture 59" descr="VM app-os"/>
                  <p:cNvPicPr>
                    <a:picLocks noChangeAspect="1" noChangeArrowheads="1"/>
                  </p:cNvPicPr>
                  <p:nvPr/>
                </p:nvPicPr>
                <p:blipFill>
                  <a:blip r:embed="rId5" cstate="print"/>
                  <a:srcRect/>
                  <a:stretch>
                    <a:fillRect/>
                  </a:stretch>
                </p:blipFill>
                <p:spPr bwMode="gray">
                  <a:xfrm>
                    <a:off x="3388" y="3249"/>
                    <a:ext cx="254" cy="254"/>
                  </a:xfrm>
                  <a:prstGeom prst="rect">
                    <a:avLst/>
                  </a:prstGeom>
                  <a:noFill/>
                  <a:ln w="9525">
                    <a:noFill/>
                    <a:miter lim="800000"/>
                    <a:headEnd/>
                    <a:tailEnd/>
                  </a:ln>
                </p:spPr>
              </p:pic>
              <p:pic>
                <p:nvPicPr>
                  <p:cNvPr id="38939" name="Picture 60" descr="VM app-os"/>
                  <p:cNvPicPr>
                    <a:picLocks noChangeAspect="1" noChangeArrowheads="1"/>
                  </p:cNvPicPr>
                  <p:nvPr/>
                </p:nvPicPr>
                <p:blipFill>
                  <a:blip r:embed="rId5" cstate="print"/>
                  <a:srcRect/>
                  <a:stretch>
                    <a:fillRect/>
                  </a:stretch>
                </p:blipFill>
                <p:spPr bwMode="gray">
                  <a:xfrm>
                    <a:off x="3678" y="3249"/>
                    <a:ext cx="254" cy="254"/>
                  </a:xfrm>
                  <a:prstGeom prst="rect">
                    <a:avLst/>
                  </a:prstGeom>
                  <a:noFill/>
                  <a:ln w="9525">
                    <a:noFill/>
                    <a:miter lim="800000"/>
                    <a:headEnd/>
                    <a:tailEnd/>
                  </a:ln>
                </p:spPr>
              </p:pic>
              <p:pic>
                <p:nvPicPr>
                  <p:cNvPr id="38940" name="Picture 61" descr="VM app-os"/>
                  <p:cNvPicPr>
                    <a:picLocks noChangeAspect="1" noChangeArrowheads="1"/>
                  </p:cNvPicPr>
                  <p:nvPr/>
                </p:nvPicPr>
                <p:blipFill>
                  <a:blip r:embed="rId5" cstate="print"/>
                  <a:srcRect/>
                  <a:stretch>
                    <a:fillRect/>
                  </a:stretch>
                </p:blipFill>
                <p:spPr bwMode="gray">
                  <a:xfrm>
                    <a:off x="3969" y="3249"/>
                    <a:ext cx="254" cy="254"/>
                  </a:xfrm>
                  <a:prstGeom prst="rect">
                    <a:avLst/>
                  </a:prstGeom>
                  <a:noFill/>
                  <a:ln w="9525">
                    <a:noFill/>
                    <a:miter lim="800000"/>
                    <a:headEnd/>
                    <a:tailEnd/>
                  </a:ln>
                </p:spPr>
              </p:pic>
            </p:grpSp>
            <p:pic>
              <p:nvPicPr>
                <p:cNvPr id="38937" name="Picture 62" descr="server"/>
                <p:cNvPicPr>
                  <a:picLocks noChangeAspect="1" noChangeArrowheads="1"/>
                </p:cNvPicPr>
                <p:nvPr/>
              </p:nvPicPr>
              <p:blipFill>
                <a:blip r:embed="rId6" cstate="print"/>
                <a:srcRect/>
                <a:stretch>
                  <a:fillRect/>
                </a:stretch>
              </p:blipFill>
              <p:spPr bwMode="gray">
                <a:xfrm>
                  <a:off x="3424" y="4047"/>
                  <a:ext cx="847" cy="213"/>
                </a:xfrm>
                <a:prstGeom prst="rect">
                  <a:avLst/>
                </a:prstGeom>
                <a:noFill/>
                <a:ln w="9525">
                  <a:noFill/>
                  <a:miter lim="800000"/>
                  <a:headEnd/>
                  <a:tailEnd/>
                </a:ln>
              </p:spPr>
            </p:pic>
          </p:grpSp>
        </p:grpSp>
      </p:grpSp>
      <p:sp>
        <p:nvSpPr>
          <p:cNvPr id="59455" name="AutoShape 63"/>
          <p:cNvSpPr>
            <a:spLocks noChangeArrowheads="1"/>
          </p:cNvSpPr>
          <p:nvPr/>
        </p:nvSpPr>
        <p:spPr bwMode="gray">
          <a:xfrm rot="16200000">
            <a:off x="3500438" y="2933700"/>
            <a:ext cx="3352800" cy="1143000"/>
          </a:xfrm>
          <a:custGeom>
            <a:avLst/>
            <a:gdLst>
              <a:gd name="G0" fmla="+- 6156 0 0"/>
              <a:gd name="G1" fmla="+- 21600 0 6156"/>
              <a:gd name="G2" fmla="*/ 6156 1 2"/>
              <a:gd name="G3" fmla="+- 21600 0 G2"/>
              <a:gd name="G4" fmla="+/ 6156 21600 2"/>
              <a:gd name="G5" fmla="+/ G1 0 2"/>
              <a:gd name="G6" fmla="*/ 21600 21600 6156"/>
              <a:gd name="G7" fmla="*/ G6 1 2"/>
              <a:gd name="G8" fmla="+- 21600 0 G7"/>
              <a:gd name="G9" fmla="*/ 21600 1 2"/>
              <a:gd name="G10" fmla="+- 6156 0 G9"/>
              <a:gd name="G11" fmla="?: G10 G8 0"/>
              <a:gd name="G12" fmla="?: G10 G7 21600"/>
              <a:gd name="T0" fmla="*/ 18522 w 21600"/>
              <a:gd name="T1" fmla="*/ 10800 h 21600"/>
              <a:gd name="T2" fmla="*/ 10800 w 21600"/>
              <a:gd name="T3" fmla="*/ 21600 h 21600"/>
              <a:gd name="T4" fmla="*/ 3078 w 21600"/>
              <a:gd name="T5" fmla="*/ 10800 h 21600"/>
              <a:gd name="T6" fmla="*/ 10800 w 21600"/>
              <a:gd name="T7" fmla="*/ 0 h 21600"/>
              <a:gd name="T8" fmla="*/ 4878 w 21600"/>
              <a:gd name="T9" fmla="*/ 4878 h 21600"/>
              <a:gd name="T10" fmla="*/ 16722 w 21600"/>
              <a:gd name="T11" fmla="*/ 16722 h 21600"/>
            </a:gdLst>
            <a:ahLst/>
            <a:cxnLst>
              <a:cxn ang="0">
                <a:pos x="T0" y="T1"/>
              </a:cxn>
              <a:cxn ang="0">
                <a:pos x="T2" y="T3"/>
              </a:cxn>
              <a:cxn ang="0">
                <a:pos x="T4" y="T5"/>
              </a:cxn>
              <a:cxn ang="0">
                <a:pos x="T6" y="T7"/>
              </a:cxn>
            </a:cxnLst>
            <a:rect l="T8" t="T9" r="T10" b="T11"/>
            <a:pathLst>
              <a:path w="21600" h="21600">
                <a:moveTo>
                  <a:pt x="0" y="0"/>
                </a:moveTo>
                <a:lnTo>
                  <a:pt x="6156" y="21600"/>
                </a:lnTo>
                <a:lnTo>
                  <a:pt x="15444" y="21600"/>
                </a:lnTo>
                <a:lnTo>
                  <a:pt x="21600" y="0"/>
                </a:lnTo>
                <a:close/>
              </a:path>
            </a:pathLst>
          </a:custGeom>
          <a:gradFill rotWithShape="1">
            <a:gsLst>
              <a:gs pos="0">
                <a:schemeClr val="bg2">
                  <a:alpha val="60001"/>
                </a:schemeClr>
              </a:gs>
              <a:gs pos="100000">
                <a:schemeClr val="bg2">
                  <a:gamma/>
                  <a:shade val="46275"/>
                  <a:invGamma/>
                  <a:alpha val="0"/>
                </a:schemeClr>
              </a:gs>
            </a:gsLst>
            <a:lin ang="5400000" scaled="1"/>
          </a:gradFill>
          <a:ln w="12700" algn="ctr">
            <a:noFill/>
            <a:miter lim="800000"/>
            <a:headEnd/>
            <a:tailEnd/>
          </a:ln>
          <a:effectLst/>
        </p:spPr>
        <p:txBody>
          <a:bodyPr rot="10800000" vert="eaVert" wrap="none" lIns="0" tIns="0" rIns="0" bIns="0" anchor="ctr"/>
          <a:lstStyle/>
          <a:p>
            <a:pPr fontAlgn="auto">
              <a:spcBef>
                <a:spcPts val="0"/>
              </a:spcBef>
              <a:spcAft>
                <a:spcPts val="0"/>
              </a:spcAft>
              <a:defRPr/>
            </a:pPr>
            <a:endParaRPr lang="en-US">
              <a:solidFill>
                <a:srgbClr val="000000"/>
              </a:solidFill>
              <a:latin typeface="+mn-lt"/>
              <a:cs typeface="+mn-cs"/>
            </a:endParaRPr>
          </a:p>
        </p:txBody>
      </p:sp>
      <p:pic>
        <p:nvPicPr>
          <p:cNvPr id="38917" name="Picture 13" descr="Picture 2.png"/>
          <p:cNvPicPr>
            <a:picLocks noChangeAspect="1"/>
          </p:cNvPicPr>
          <p:nvPr/>
        </p:nvPicPr>
        <p:blipFill>
          <a:blip r:embed="rId7" cstate="print"/>
          <a:srcRect/>
          <a:stretch>
            <a:fillRect/>
          </a:stretch>
        </p:blipFill>
        <p:spPr bwMode="auto">
          <a:xfrm>
            <a:off x="457200" y="1866900"/>
            <a:ext cx="4186238" cy="3289300"/>
          </a:xfrm>
          <a:prstGeom prst="rect">
            <a:avLst/>
          </a:prstGeom>
          <a:noFill/>
          <a:ln w="28575">
            <a:solidFill>
              <a:srgbClr val="000000"/>
            </a:solidFill>
            <a:miter lim="800000"/>
            <a:headEnd/>
            <a:tailEnd/>
          </a:ln>
        </p:spPr>
      </p:pic>
      <p:sp>
        <p:nvSpPr>
          <p:cNvPr id="59457" name="Rectangle 65"/>
          <p:cNvSpPr>
            <a:spLocks noChangeArrowheads="1"/>
          </p:cNvSpPr>
          <p:nvPr/>
        </p:nvSpPr>
        <p:spPr bwMode="auto">
          <a:xfrm>
            <a:off x="628650" y="971550"/>
            <a:ext cx="6229350" cy="365125"/>
          </a:xfrm>
          <a:prstGeom prst="rect">
            <a:avLst/>
          </a:prstGeom>
          <a:noFill/>
          <a:ln w="12700" algn="ctr">
            <a:noFill/>
            <a:miter lim="800000"/>
            <a:headEnd/>
            <a:tailEnd/>
          </a:ln>
        </p:spPr>
        <p:txBody>
          <a:bodyPr lIns="0" tIns="0" rIns="0" bIns="0">
            <a:spAutoFit/>
          </a:bodyPr>
          <a:lstStyle/>
          <a:p>
            <a:r>
              <a:rPr lang="ru-RU" sz="2400">
                <a:solidFill>
                  <a:srgbClr val="00AFDB"/>
                </a:solidFill>
              </a:rPr>
              <a:t>Добавили Флэш-диски и применили</a:t>
            </a:r>
            <a:r>
              <a:rPr lang="en-US" sz="2400">
                <a:solidFill>
                  <a:srgbClr val="00AFDB"/>
                </a:solidFill>
                <a:latin typeface="MetaNormalLF-Roman" pitchFamily="34" charset="0"/>
              </a:rPr>
              <a:t> FAST </a:t>
            </a:r>
            <a:endParaRPr lang="en-US" sz="2400">
              <a:solidFill>
                <a:srgbClr val="000000"/>
              </a:solidFill>
              <a:latin typeface="MetaNormalLF-Roman" pitchFamily="34" charset="0"/>
            </a:endParaRPr>
          </a:p>
        </p:txBody>
      </p:sp>
      <p:pic>
        <p:nvPicPr>
          <p:cNvPr id="59458" name="Picture 1" descr="Picture 10.png"/>
          <p:cNvPicPr>
            <a:picLocks noChangeAspect="1"/>
          </p:cNvPicPr>
          <p:nvPr/>
        </p:nvPicPr>
        <p:blipFill>
          <a:blip r:embed="rId8" cstate="print"/>
          <a:srcRect/>
          <a:stretch>
            <a:fillRect/>
          </a:stretch>
        </p:blipFill>
        <p:spPr bwMode="auto">
          <a:xfrm>
            <a:off x="457200" y="1866900"/>
            <a:ext cx="4186238" cy="3289300"/>
          </a:xfrm>
          <a:prstGeom prst="rect">
            <a:avLst/>
          </a:prstGeom>
          <a:noFill/>
          <a:ln w="28575" algn="ctr">
            <a:solidFill>
              <a:srgbClr val="000000"/>
            </a:solidFill>
            <a:miter lim="800000"/>
            <a:headEnd/>
            <a:tailEnd/>
          </a:ln>
        </p:spPr>
      </p:pic>
      <p:pic>
        <p:nvPicPr>
          <p:cNvPr id="59459" name="Picture 1" descr="Picture 11.png"/>
          <p:cNvPicPr>
            <a:picLocks noChangeAspect="1"/>
          </p:cNvPicPr>
          <p:nvPr/>
        </p:nvPicPr>
        <p:blipFill>
          <a:blip r:embed="rId9" cstate="print"/>
          <a:srcRect/>
          <a:stretch>
            <a:fillRect/>
          </a:stretch>
        </p:blipFill>
        <p:spPr bwMode="auto">
          <a:xfrm>
            <a:off x="457200" y="1866900"/>
            <a:ext cx="4186238" cy="3289300"/>
          </a:xfrm>
          <a:prstGeom prst="rect">
            <a:avLst/>
          </a:prstGeom>
          <a:noFill/>
          <a:ln w="28575" algn="ctr">
            <a:solidFill>
              <a:srgbClr val="000000"/>
            </a:solidFill>
            <a:miter lim="800000"/>
            <a:headEnd/>
            <a:tailEnd/>
          </a:ln>
        </p:spPr>
      </p:pic>
      <p:pic>
        <p:nvPicPr>
          <p:cNvPr id="59461" name="Picture 1" descr="Picture 13.png"/>
          <p:cNvPicPr>
            <a:picLocks noChangeAspect="1"/>
          </p:cNvPicPr>
          <p:nvPr/>
        </p:nvPicPr>
        <p:blipFill>
          <a:blip r:embed="rId10" cstate="print"/>
          <a:srcRect/>
          <a:stretch>
            <a:fillRect/>
          </a:stretch>
        </p:blipFill>
        <p:spPr bwMode="auto">
          <a:xfrm>
            <a:off x="457200" y="1866900"/>
            <a:ext cx="4186238" cy="3289300"/>
          </a:xfrm>
          <a:prstGeom prst="rect">
            <a:avLst/>
          </a:prstGeom>
          <a:noFill/>
          <a:ln w="28575" algn="ctr">
            <a:solidFill>
              <a:srgbClr val="000000"/>
            </a:solidFill>
            <a:miter lim="800000"/>
            <a:headEnd/>
            <a:tailEnd/>
          </a:ln>
        </p:spPr>
      </p:pic>
      <p:pic>
        <p:nvPicPr>
          <p:cNvPr id="59462" name="Picture 1" descr="Picture 14.png"/>
          <p:cNvPicPr>
            <a:picLocks noChangeAspect="1"/>
          </p:cNvPicPr>
          <p:nvPr/>
        </p:nvPicPr>
        <p:blipFill>
          <a:blip r:embed="rId11" cstate="print"/>
          <a:srcRect/>
          <a:stretch>
            <a:fillRect/>
          </a:stretch>
        </p:blipFill>
        <p:spPr bwMode="auto">
          <a:xfrm>
            <a:off x="457200" y="1866900"/>
            <a:ext cx="4186238" cy="3289300"/>
          </a:xfrm>
          <a:prstGeom prst="rect">
            <a:avLst/>
          </a:prstGeom>
          <a:noFill/>
          <a:ln w="28575" algn="ctr">
            <a:solidFill>
              <a:srgbClr val="000000"/>
            </a:solidFill>
            <a:miter lim="800000"/>
            <a:headEnd/>
            <a:tailEnd/>
          </a:ln>
        </p:spPr>
      </p:pic>
      <p:pic>
        <p:nvPicPr>
          <p:cNvPr id="59463" name="Picture 1" descr="Picture 15.png"/>
          <p:cNvPicPr>
            <a:picLocks noChangeAspect="1"/>
          </p:cNvPicPr>
          <p:nvPr/>
        </p:nvPicPr>
        <p:blipFill>
          <a:blip r:embed="rId12" cstate="print"/>
          <a:srcRect/>
          <a:stretch>
            <a:fillRect/>
          </a:stretch>
        </p:blipFill>
        <p:spPr bwMode="auto">
          <a:xfrm>
            <a:off x="457200" y="1866900"/>
            <a:ext cx="4186238" cy="3289300"/>
          </a:xfrm>
          <a:prstGeom prst="rect">
            <a:avLst/>
          </a:prstGeom>
          <a:noFill/>
          <a:ln w="28575" algn="ctr">
            <a:solidFill>
              <a:srgbClr val="000000"/>
            </a:solidFill>
            <a:miter lim="800000"/>
            <a:headEnd/>
            <a:tailEnd/>
          </a:ln>
        </p:spPr>
      </p:pic>
      <p:sp>
        <p:nvSpPr>
          <p:cNvPr id="38924" name="Text Box 72"/>
          <p:cNvSpPr txBox="1">
            <a:spLocks noChangeArrowheads="1"/>
          </p:cNvSpPr>
          <p:nvPr/>
        </p:nvSpPr>
        <p:spPr bwMode="auto">
          <a:xfrm>
            <a:off x="5892800" y="3810000"/>
            <a:ext cx="2487613" cy="1104900"/>
          </a:xfrm>
          <a:prstGeom prst="rect">
            <a:avLst/>
          </a:prstGeom>
          <a:solidFill>
            <a:srgbClr val="FFFFFF">
              <a:alpha val="79999"/>
            </a:srgbClr>
          </a:solidFill>
          <a:ln w="38100" algn="ctr">
            <a:solidFill>
              <a:schemeClr val="bg1"/>
            </a:solidFill>
            <a:miter lim="800000"/>
            <a:headEnd/>
            <a:tailEnd/>
          </a:ln>
        </p:spPr>
        <p:txBody>
          <a:bodyPr wrap="none" lIns="45720" rIns="45720">
            <a:spAutoFit/>
          </a:bodyPr>
          <a:lstStyle/>
          <a:p>
            <a:r>
              <a:rPr lang="ru-RU" sz="2400" b="1" u="sng">
                <a:solidFill>
                  <a:srgbClr val="005596"/>
                </a:solidFill>
              </a:rPr>
              <a:t>Многоур.хран-е</a:t>
            </a:r>
            <a:endParaRPr lang="en-US" sz="2400" b="1" u="sng">
              <a:solidFill>
                <a:srgbClr val="005596"/>
              </a:solidFill>
            </a:endParaRPr>
          </a:p>
          <a:p>
            <a:r>
              <a:rPr lang="en-US" sz="2000">
                <a:solidFill>
                  <a:srgbClr val="005596"/>
                </a:solidFill>
                <a:latin typeface="MetaNormalLF-Roman" pitchFamily="34" charset="0"/>
              </a:rPr>
              <a:t>4% </a:t>
            </a:r>
            <a:r>
              <a:rPr lang="ru-RU" sz="2000">
                <a:solidFill>
                  <a:srgbClr val="005596"/>
                </a:solidFill>
              </a:rPr>
              <a:t>Флэш-дисков</a:t>
            </a:r>
            <a:endParaRPr lang="en-US" sz="2000">
              <a:solidFill>
                <a:srgbClr val="005596"/>
              </a:solidFill>
            </a:endParaRPr>
          </a:p>
          <a:p>
            <a:r>
              <a:rPr lang="en-US" sz="2000">
                <a:solidFill>
                  <a:srgbClr val="005596"/>
                </a:solidFill>
                <a:latin typeface="MetaNormalLF-Roman" pitchFamily="34" charset="0"/>
              </a:rPr>
              <a:t>96% FC </a:t>
            </a:r>
            <a:r>
              <a:rPr lang="ru-RU" sz="2000">
                <a:solidFill>
                  <a:srgbClr val="005596"/>
                </a:solidFill>
              </a:rPr>
              <a:t>дисков</a:t>
            </a:r>
            <a:endParaRPr lang="en-US" sz="2000">
              <a:solidFill>
                <a:srgbClr val="005596"/>
              </a:solidFill>
            </a:endParaRPr>
          </a:p>
        </p:txBody>
      </p:sp>
      <p:sp>
        <p:nvSpPr>
          <p:cNvPr id="73" name="Text Box 3"/>
          <p:cNvSpPr txBox="1">
            <a:spLocks noChangeArrowheads="1"/>
          </p:cNvSpPr>
          <p:nvPr/>
        </p:nvSpPr>
        <p:spPr bwMode="auto">
          <a:xfrm>
            <a:off x="2325688" y="5272088"/>
            <a:ext cx="4433887" cy="365125"/>
          </a:xfrm>
          <a:prstGeom prst="rect">
            <a:avLst/>
          </a:prstGeom>
          <a:noFill/>
          <a:ln w="12700" algn="ctr">
            <a:noFill/>
            <a:miter lim="800000"/>
            <a:headEnd/>
            <a:tailEnd/>
          </a:ln>
        </p:spPr>
        <p:txBody>
          <a:bodyPr wrap="none" lIns="0" tIns="0" rIns="0" bIns="0">
            <a:spAutoFit/>
          </a:bodyPr>
          <a:lstStyle/>
          <a:p>
            <a:r>
              <a:rPr lang="ru-RU" sz="2000">
                <a:solidFill>
                  <a:srgbClr val="005596"/>
                </a:solidFill>
              </a:rPr>
              <a:t>на</a:t>
            </a:r>
            <a:r>
              <a:rPr lang="ru-RU" sz="2400" b="1">
                <a:solidFill>
                  <a:srgbClr val="005596"/>
                </a:solidFill>
              </a:rPr>
              <a:t> </a:t>
            </a:r>
            <a:r>
              <a:rPr lang="en-US" sz="2000" b="1">
                <a:solidFill>
                  <a:srgbClr val="005596"/>
                </a:solidFill>
                <a:latin typeface="MetaNormalLF-Roman" pitchFamily="34" charset="0"/>
              </a:rPr>
              <a:t>68% </a:t>
            </a:r>
            <a:r>
              <a:rPr lang="ru-RU" sz="2000" b="1" u="sng">
                <a:solidFill>
                  <a:srgbClr val="005596"/>
                </a:solidFill>
              </a:rPr>
              <a:t>меньше</a:t>
            </a:r>
            <a:r>
              <a:rPr lang="en-US" sz="2000" b="1">
                <a:solidFill>
                  <a:srgbClr val="005596"/>
                </a:solidFill>
                <a:latin typeface="MetaNormalLF-Roman" pitchFamily="34" charset="0"/>
              </a:rPr>
              <a:t> </a:t>
            </a:r>
            <a:r>
              <a:rPr lang="ru-RU" sz="2000">
                <a:solidFill>
                  <a:srgbClr val="005596"/>
                </a:solidFill>
              </a:rPr>
              <a:t>конфликтов за диски</a:t>
            </a:r>
            <a:endParaRPr lang="en-US" sz="2000">
              <a:solidFill>
                <a:srgbClr val="005596"/>
              </a:solidFill>
              <a:latin typeface="MetaNormalLF-Roman" pitchFamily="34" charset="0"/>
            </a:endParaRPr>
          </a:p>
        </p:txBody>
      </p:sp>
      <p:sp>
        <p:nvSpPr>
          <p:cNvPr id="74" name="Text Box 4"/>
          <p:cNvSpPr txBox="1">
            <a:spLocks noChangeArrowheads="1"/>
          </p:cNvSpPr>
          <p:nvPr/>
        </p:nvSpPr>
        <p:spPr bwMode="auto">
          <a:xfrm>
            <a:off x="2343150" y="5772150"/>
            <a:ext cx="3602038" cy="304800"/>
          </a:xfrm>
          <a:prstGeom prst="rect">
            <a:avLst/>
          </a:prstGeom>
          <a:noFill/>
          <a:ln w="12700" algn="ctr">
            <a:noFill/>
            <a:miter lim="800000"/>
            <a:headEnd/>
            <a:tailEnd/>
          </a:ln>
        </p:spPr>
        <p:txBody>
          <a:bodyPr wrap="none" lIns="0" tIns="0" rIns="0" bIns="0">
            <a:spAutoFit/>
          </a:bodyPr>
          <a:lstStyle/>
          <a:p>
            <a:r>
              <a:rPr lang="ru-RU" sz="2000">
                <a:solidFill>
                  <a:srgbClr val="005596"/>
                </a:solidFill>
              </a:rPr>
              <a:t>в</a:t>
            </a:r>
            <a:r>
              <a:rPr lang="ru-RU" sz="2000" b="1">
                <a:solidFill>
                  <a:srgbClr val="005596"/>
                </a:solidFill>
              </a:rPr>
              <a:t> </a:t>
            </a:r>
            <a:r>
              <a:rPr lang="en-US" sz="2000" b="1">
                <a:solidFill>
                  <a:srgbClr val="005596"/>
                </a:solidFill>
                <a:latin typeface="MetaNormalLF-Roman" pitchFamily="34" charset="0"/>
              </a:rPr>
              <a:t>2.5X </a:t>
            </a:r>
            <a:r>
              <a:rPr lang="ru-RU" sz="2000" b="1" u="sng">
                <a:solidFill>
                  <a:srgbClr val="005596"/>
                </a:solidFill>
              </a:rPr>
              <a:t>быстрее</a:t>
            </a:r>
            <a:r>
              <a:rPr lang="en-US" sz="2000" b="1">
                <a:solidFill>
                  <a:srgbClr val="005596"/>
                </a:solidFill>
                <a:latin typeface="MetaNormalLF-Roman" pitchFamily="34" charset="0"/>
              </a:rPr>
              <a:t> </a:t>
            </a:r>
            <a:r>
              <a:rPr lang="ru-RU" sz="2000">
                <a:solidFill>
                  <a:srgbClr val="005596"/>
                </a:solidFill>
              </a:rPr>
              <a:t>время отклика</a:t>
            </a:r>
            <a:endParaRPr lang="en-US" sz="2000">
              <a:solidFill>
                <a:srgbClr val="005596"/>
              </a:solidFill>
              <a:latin typeface="MetaNormalLF-Roman"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457"/>
                                        </p:tgtEl>
                                        <p:attrNameLst>
                                          <p:attrName>style.visibility</p:attrName>
                                        </p:attrNameLst>
                                      </p:cBhvr>
                                      <p:to>
                                        <p:strVal val="visible"/>
                                      </p:to>
                                    </p:set>
                                    <p:animEffect transition="in" filter="fade">
                                      <p:cBhvr>
                                        <p:cTn id="7" dur="500"/>
                                        <p:tgtEl>
                                          <p:spTgt spid="594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9458"/>
                                        </p:tgtEl>
                                        <p:attrNameLst>
                                          <p:attrName>style.visibility</p:attrName>
                                        </p:attrNameLst>
                                      </p:cBhvr>
                                      <p:to>
                                        <p:strVal val="visible"/>
                                      </p:to>
                                    </p:set>
                                    <p:animEffect transition="in" filter="fade">
                                      <p:cBhvr>
                                        <p:cTn id="11" dur="1000"/>
                                        <p:tgtEl>
                                          <p:spTgt spid="5945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9459"/>
                                        </p:tgtEl>
                                        <p:attrNameLst>
                                          <p:attrName>style.visibility</p:attrName>
                                        </p:attrNameLst>
                                      </p:cBhvr>
                                      <p:to>
                                        <p:strVal val="visible"/>
                                      </p:to>
                                    </p:set>
                                    <p:animEffect transition="in" filter="fade">
                                      <p:cBhvr>
                                        <p:cTn id="15" dur="1000"/>
                                        <p:tgtEl>
                                          <p:spTgt spid="59459"/>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59460"/>
                                        </p:tgtEl>
                                        <p:attrNameLst>
                                          <p:attrName>style.visibility</p:attrName>
                                        </p:attrNameLst>
                                      </p:cBhvr>
                                      <p:to>
                                        <p:strVal val="visible"/>
                                      </p:to>
                                    </p:set>
                                    <p:animEffect transition="in" filter="fade">
                                      <p:cBhvr>
                                        <p:cTn id="19" dur="1000"/>
                                        <p:tgtEl>
                                          <p:spTgt spid="59460"/>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59461"/>
                                        </p:tgtEl>
                                        <p:attrNameLst>
                                          <p:attrName>style.visibility</p:attrName>
                                        </p:attrNameLst>
                                      </p:cBhvr>
                                      <p:to>
                                        <p:strVal val="visible"/>
                                      </p:to>
                                    </p:set>
                                    <p:animEffect transition="in" filter="fade">
                                      <p:cBhvr>
                                        <p:cTn id="23" dur="1000"/>
                                        <p:tgtEl>
                                          <p:spTgt spid="59461"/>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59462"/>
                                        </p:tgtEl>
                                        <p:attrNameLst>
                                          <p:attrName>style.visibility</p:attrName>
                                        </p:attrNameLst>
                                      </p:cBhvr>
                                      <p:to>
                                        <p:strVal val="visible"/>
                                      </p:to>
                                    </p:set>
                                    <p:animEffect transition="in" filter="fade">
                                      <p:cBhvr>
                                        <p:cTn id="27" dur="1000"/>
                                        <p:tgtEl>
                                          <p:spTgt spid="59462"/>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59463"/>
                                        </p:tgtEl>
                                        <p:attrNameLst>
                                          <p:attrName>style.visibility</p:attrName>
                                        </p:attrNameLst>
                                      </p:cBhvr>
                                      <p:to>
                                        <p:strVal val="visible"/>
                                      </p:to>
                                    </p:set>
                                    <p:animEffect transition="in" filter="fade">
                                      <p:cBhvr>
                                        <p:cTn id="31" dur="1000"/>
                                        <p:tgtEl>
                                          <p:spTgt spid="59463"/>
                                        </p:tgtEl>
                                      </p:cBhvr>
                                    </p:animEffect>
                                  </p:childTnLst>
                                </p:cTn>
                              </p:par>
                            </p:childTnLst>
                          </p:cTn>
                        </p:par>
                        <p:par>
                          <p:cTn id="32" fill="hold">
                            <p:stCondLst>
                              <p:cond delay="6500"/>
                            </p:stCondLst>
                            <p:childTnLst>
                              <p:par>
                                <p:cTn id="33" presetID="22" presetClass="entr" presetSubtype="8" fill="hold" grpId="0"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left)">
                                      <p:cBhvr>
                                        <p:cTn id="35" dur="500"/>
                                        <p:tgtEl>
                                          <p:spTgt spid="73"/>
                                        </p:tgtEl>
                                      </p:cBhvr>
                                    </p:animEffect>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57" grpId="0"/>
      <p:bldP spid="73"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60"/>
          <p:cNvSpPr>
            <a:spLocks noChangeArrowheads="1"/>
          </p:cNvSpPr>
          <p:nvPr/>
        </p:nvSpPr>
        <p:spPr bwMode="gray">
          <a:xfrm>
            <a:off x="423863" y="2162175"/>
            <a:ext cx="8067675" cy="3686175"/>
          </a:xfrm>
          <a:prstGeom prst="rect">
            <a:avLst/>
          </a:prstGeom>
          <a:noFill/>
          <a:ln w="9525">
            <a:noFill/>
            <a:miter lim="800000"/>
            <a:headEnd/>
            <a:tailEnd/>
          </a:ln>
        </p:spPr>
        <p:txBody>
          <a:bodyPr/>
          <a:lstStyle/>
          <a:p>
            <a:pPr algn="ctr"/>
            <a:endParaRPr lang="ru-RU" sz="2000"/>
          </a:p>
        </p:txBody>
      </p:sp>
      <p:grpSp>
        <p:nvGrpSpPr>
          <p:cNvPr id="40962" name="Group 61"/>
          <p:cNvGrpSpPr>
            <a:grpSpLocks/>
          </p:cNvGrpSpPr>
          <p:nvPr/>
        </p:nvGrpSpPr>
        <p:grpSpPr bwMode="auto">
          <a:xfrm>
            <a:off x="423863" y="2773363"/>
            <a:ext cx="8180387" cy="2463800"/>
            <a:chOff x="303" y="1747"/>
            <a:chExt cx="5153" cy="1552"/>
          </a:xfrm>
        </p:grpSpPr>
        <p:grpSp>
          <p:nvGrpSpPr>
            <p:cNvPr id="40986" name="Group 62"/>
            <p:cNvGrpSpPr>
              <a:grpSpLocks/>
            </p:cNvGrpSpPr>
            <p:nvPr/>
          </p:nvGrpSpPr>
          <p:grpSpPr bwMode="auto">
            <a:xfrm>
              <a:off x="303" y="2138"/>
              <a:ext cx="5153" cy="1161"/>
              <a:chOff x="303" y="2138"/>
              <a:chExt cx="5008" cy="1161"/>
            </a:xfrm>
          </p:grpSpPr>
          <p:sp>
            <p:nvSpPr>
              <p:cNvPr id="40988" name="Line 63"/>
              <p:cNvSpPr>
                <a:spLocks noChangeShapeType="1"/>
              </p:cNvSpPr>
              <p:nvPr/>
            </p:nvSpPr>
            <p:spPr bwMode="gray">
              <a:xfrm>
                <a:off x="303" y="3299"/>
                <a:ext cx="5008" cy="0"/>
              </a:xfrm>
              <a:prstGeom prst="line">
                <a:avLst/>
              </a:prstGeom>
              <a:noFill/>
              <a:ln w="19050">
                <a:solidFill>
                  <a:schemeClr val="bg1"/>
                </a:solidFill>
                <a:round/>
                <a:headEnd/>
                <a:tailEnd/>
              </a:ln>
            </p:spPr>
            <p:txBody>
              <a:bodyPr/>
              <a:lstStyle/>
              <a:p>
                <a:endParaRPr lang="en-US"/>
              </a:p>
            </p:txBody>
          </p:sp>
          <p:sp>
            <p:nvSpPr>
              <p:cNvPr id="40989" name="Line 64"/>
              <p:cNvSpPr>
                <a:spLocks noChangeShapeType="1"/>
              </p:cNvSpPr>
              <p:nvPr/>
            </p:nvSpPr>
            <p:spPr bwMode="gray">
              <a:xfrm>
                <a:off x="303" y="2908"/>
                <a:ext cx="5008" cy="0"/>
              </a:xfrm>
              <a:prstGeom prst="line">
                <a:avLst/>
              </a:prstGeom>
              <a:noFill/>
              <a:ln w="19050">
                <a:solidFill>
                  <a:schemeClr val="bg1"/>
                </a:solidFill>
                <a:round/>
                <a:headEnd/>
                <a:tailEnd/>
              </a:ln>
            </p:spPr>
            <p:txBody>
              <a:bodyPr/>
              <a:lstStyle/>
              <a:p>
                <a:endParaRPr lang="en-US"/>
              </a:p>
            </p:txBody>
          </p:sp>
          <p:sp>
            <p:nvSpPr>
              <p:cNvPr id="40990" name="Line 65"/>
              <p:cNvSpPr>
                <a:spLocks noChangeShapeType="1"/>
              </p:cNvSpPr>
              <p:nvPr/>
            </p:nvSpPr>
            <p:spPr bwMode="gray">
              <a:xfrm>
                <a:off x="303" y="2523"/>
                <a:ext cx="5008" cy="0"/>
              </a:xfrm>
              <a:prstGeom prst="line">
                <a:avLst/>
              </a:prstGeom>
              <a:noFill/>
              <a:ln w="19050">
                <a:solidFill>
                  <a:schemeClr val="bg1"/>
                </a:solidFill>
                <a:round/>
                <a:headEnd/>
                <a:tailEnd/>
              </a:ln>
            </p:spPr>
            <p:txBody>
              <a:bodyPr/>
              <a:lstStyle/>
              <a:p>
                <a:endParaRPr lang="en-US"/>
              </a:p>
            </p:txBody>
          </p:sp>
          <p:sp>
            <p:nvSpPr>
              <p:cNvPr id="40991" name="Line 66"/>
              <p:cNvSpPr>
                <a:spLocks noChangeShapeType="1"/>
              </p:cNvSpPr>
              <p:nvPr/>
            </p:nvSpPr>
            <p:spPr bwMode="gray">
              <a:xfrm>
                <a:off x="303" y="2138"/>
                <a:ext cx="5008" cy="0"/>
              </a:xfrm>
              <a:prstGeom prst="line">
                <a:avLst/>
              </a:prstGeom>
              <a:noFill/>
              <a:ln w="19050">
                <a:solidFill>
                  <a:schemeClr val="bg1"/>
                </a:solidFill>
                <a:round/>
                <a:headEnd/>
                <a:tailEnd/>
              </a:ln>
            </p:spPr>
            <p:txBody>
              <a:bodyPr/>
              <a:lstStyle/>
              <a:p>
                <a:endParaRPr lang="en-US"/>
              </a:p>
            </p:txBody>
          </p:sp>
        </p:grpSp>
        <p:sp>
          <p:nvSpPr>
            <p:cNvPr id="40987" name="Line 67"/>
            <p:cNvSpPr>
              <a:spLocks noChangeShapeType="1"/>
            </p:cNvSpPr>
            <p:nvPr/>
          </p:nvSpPr>
          <p:spPr bwMode="gray">
            <a:xfrm>
              <a:off x="376" y="1747"/>
              <a:ext cx="5080" cy="0"/>
            </a:xfrm>
            <a:prstGeom prst="line">
              <a:avLst/>
            </a:prstGeom>
            <a:noFill/>
            <a:ln w="19050">
              <a:solidFill>
                <a:schemeClr val="bg1"/>
              </a:solidFill>
              <a:round/>
              <a:headEnd/>
              <a:tailEnd/>
            </a:ln>
          </p:spPr>
          <p:txBody>
            <a:bodyPr/>
            <a:lstStyle/>
            <a:p>
              <a:endParaRPr lang="en-US"/>
            </a:p>
          </p:txBody>
        </p:sp>
      </p:grpSp>
      <p:grpSp>
        <p:nvGrpSpPr>
          <p:cNvPr id="40963" name="Group 33"/>
          <p:cNvGrpSpPr>
            <a:grpSpLocks/>
          </p:cNvGrpSpPr>
          <p:nvPr/>
        </p:nvGrpSpPr>
        <p:grpSpPr bwMode="auto">
          <a:xfrm>
            <a:off x="596900" y="1296988"/>
            <a:ext cx="8064500" cy="4778375"/>
            <a:chOff x="340" y="1132"/>
            <a:chExt cx="5080" cy="3010"/>
          </a:xfrm>
        </p:grpSpPr>
        <p:sp>
          <p:nvSpPr>
            <p:cNvPr id="40965" name="Rectangle 54"/>
            <p:cNvSpPr>
              <a:spLocks noChangeArrowheads="1"/>
            </p:cNvSpPr>
            <p:nvPr/>
          </p:nvSpPr>
          <p:spPr bwMode="gray">
            <a:xfrm>
              <a:off x="340" y="1387"/>
              <a:ext cx="5080" cy="2322"/>
            </a:xfrm>
            <a:prstGeom prst="rect">
              <a:avLst/>
            </a:prstGeom>
            <a:solidFill>
              <a:srgbClr val="DDDDDD"/>
            </a:solidFill>
            <a:ln w="38100">
              <a:noFill/>
              <a:miter lim="800000"/>
              <a:headEnd/>
              <a:tailEnd/>
            </a:ln>
          </p:spPr>
          <p:txBody>
            <a:bodyPr/>
            <a:lstStyle/>
            <a:p>
              <a:pPr algn="ctr"/>
              <a:endParaRPr lang="ru-RU" sz="2000"/>
            </a:p>
          </p:txBody>
        </p:sp>
        <p:sp>
          <p:nvSpPr>
            <p:cNvPr id="40966" name="Rectangle 55"/>
            <p:cNvSpPr>
              <a:spLocks noChangeArrowheads="1"/>
            </p:cNvSpPr>
            <p:nvPr/>
          </p:nvSpPr>
          <p:spPr bwMode="gray">
            <a:xfrm>
              <a:off x="488" y="3720"/>
              <a:ext cx="1081" cy="422"/>
            </a:xfrm>
            <a:prstGeom prst="rect">
              <a:avLst/>
            </a:prstGeom>
            <a:noFill/>
            <a:ln w="9525">
              <a:noFill/>
              <a:miter lim="800000"/>
              <a:headEnd/>
              <a:tailEnd/>
            </a:ln>
          </p:spPr>
          <p:txBody>
            <a:bodyPr wrap="none" lIns="0" tIns="0" rIns="0" bIns="0">
              <a:spAutoFit/>
            </a:bodyPr>
            <a:lstStyle/>
            <a:p>
              <a:pPr algn="ctr">
                <a:buSzPct val="100000"/>
              </a:pPr>
              <a:r>
                <a:rPr lang="en-US" sz="1300" b="1">
                  <a:solidFill>
                    <a:srgbClr val="000000"/>
                  </a:solidFill>
                  <a:sym typeface="Arial" charset="0"/>
                </a:rPr>
                <a:t>Стоимость системы </a:t>
              </a:r>
              <a:br>
                <a:rPr lang="en-US" sz="1300" b="1">
                  <a:solidFill>
                    <a:srgbClr val="000000"/>
                  </a:solidFill>
                  <a:sym typeface="Arial" charset="0"/>
                </a:rPr>
              </a:br>
              <a:r>
                <a:rPr lang="en-US" sz="1300" b="1">
                  <a:solidFill>
                    <a:srgbClr val="000000"/>
                  </a:solidFill>
                  <a:sym typeface="Arial" charset="0"/>
                </a:rPr>
                <a:t>хранения</a:t>
              </a:r>
            </a:p>
            <a:p>
              <a:pPr algn="ctr">
                <a:buSzPct val="100000"/>
              </a:pPr>
              <a:r>
                <a:rPr lang="en-US" sz="900">
                  <a:solidFill>
                    <a:srgbClr val="000000"/>
                  </a:solidFill>
                  <a:sym typeface="Arial" charset="0"/>
                </a:rPr>
                <a:t>FAST отсутствует</a:t>
              </a:r>
            </a:p>
            <a:p>
              <a:pPr algn="ctr">
                <a:buSzPct val="100000"/>
              </a:pPr>
              <a:r>
                <a:rPr lang="en-US" sz="900">
                  <a:solidFill>
                    <a:srgbClr val="000000"/>
                  </a:solidFill>
                  <a:sym typeface="Arial" charset="0"/>
                </a:rPr>
                <a:t>Без многоуровневого хранения</a:t>
              </a:r>
            </a:p>
          </p:txBody>
        </p:sp>
        <p:sp>
          <p:nvSpPr>
            <p:cNvPr id="40967" name="Rectangle 56"/>
            <p:cNvSpPr>
              <a:spLocks noChangeArrowheads="1"/>
            </p:cNvSpPr>
            <p:nvPr/>
          </p:nvSpPr>
          <p:spPr bwMode="gray">
            <a:xfrm>
              <a:off x="2964" y="3720"/>
              <a:ext cx="1064" cy="422"/>
            </a:xfrm>
            <a:prstGeom prst="rect">
              <a:avLst/>
            </a:prstGeom>
            <a:noFill/>
            <a:ln w="9525">
              <a:noFill/>
              <a:miter lim="800000"/>
              <a:headEnd/>
              <a:tailEnd/>
            </a:ln>
          </p:spPr>
          <p:txBody>
            <a:bodyPr wrap="none" lIns="0" tIns="0" rIns="0" bIns="0">
              <a:spAutoFit/>
            </a:bodyPr>
            <a:lstStyle/>
            <a:p>
              <a:pPr algn="ctr">
                <a:buSzPct val="100000"/>
              </a:pPr>
              <a:r>
                <a:rPr lang="en-US" sz="1300" b="1">
                  <a:solidFill>
                    <a:srgbClr val="000000"/>
                  </a:solidFill>
                  <a:sym typeface="Arial" charset="0"/>
                </a:rPr>
                <a:t>Эксплуатационные </a:t>
              </a:r>
              <a:br>
                <a:rPr lang="en-US" sz="1300" b="1">
                  <a:solidFill>
                    <a:srgbClr val="000000"/>
                  </a:solidFill>
                  <a:sym typeface="Arial" charset="0"/>
                </a:rPr>
              </a:br>
              <a:r>
                <a:rPr lang="en-US" sz="1300" b="1">
                  <a:solidFill>
                    <a:srgbClr val="000000"/>
                  </a:solidFill>
                  <a:sym typeface="Arial" charset="0"/>
                </a:rPr>
                <a:t>расходы за три года</a:t>
              </a:r>
              <a:br>
                <a:rPr lang="en-US" sz="1300" b="1">
                  <a:solidFill>
                    <a:srgbClr val="000000"/>
                  </a:solidFill>
                  <a:sym typeface="Arial" charset="0"/>
                </a:rPr>
              </a:br>
              <a:r>
                <a:rPr lang="en-US" sz="900">
                  <a:solidFill>
                    <a:srgbClr val="000000"/>
                  </a:solidFill>
                  <a:sym typeface="Arial" charset="0"/>
                </a:rPr>
                <a:t>Без FAST</a:t>
              </a:r>
            </a:p>
            <a:p>
              <a:pPr algn="ctr">
                <a:buSzPct val="100000"/>
              </a:pPr>
              <a:r>
                <a:rPr lang="en-US" sz="900">
                  <a:solidFill>
                    <a:srgbClr val="000000"/>
                  </a:solidFill>
                  <a:sym typeface="Arial" charset="0"/>
                </a:rPr>
                <a:t>Без многоуровневого хранения</a:t>
              </a:r>
            </a:p>
          </p:txBody>
        </p:sp>
        <p:sp>
          <p:nvSpPr>
            <p:cNvPr id="40968" name="Rectangle 57"/>
            <p:cNvSpPr>
              <a:spLocks noChangeArrowheads="1"/>
            </p:cNvSpPr>
            <p:nvPr/>
          </p:nvSpPr>
          <p:spPr bwMode="gray">
            <a:xfrm>
              <a:off x="4199" y="3720"/>
              <a:ext cx="1064" cy="422"/>
            </a:xfrm>
            <a:prstGeom prst="rect">
              <a:avLst/>
            </a:prstGeom>
            <a:noFill/>
            <a:ln w="9525">
              <a:noFill/>
              <a:miter lim="800000"/>
              <a:headEnd/>
              <a:tailEnd/>
            </a:ln>
          </p:spPr>
          <p:txBody>
            <a:bodyPr wrap="none" lIns="0" tIns="0" rIns="0" bIns="0">
              <a:spAutoFit/>
            </a:bodyPr>
            <a:lstStyle/>
            <a:p>
              <a:pPr algn="ctr">
                <a:buSzPct val="100000"/>
              </a:pPr>
              <a:r>
                <a:rPr lang="en-US" sz="1300" b="1">
                  <a:solidFill>
                    <a:srgbClr val="000000"/>
                  </a:solidFill>
                  <a:sym typeface="Arial" charset="0"/>
                </a:rPr>
                <a:t>Эксплуатационные </a:t>
              </a:r>
              <a:br>
                <a:rPr lang="en-US" sz="1300" b="1">
                  <a:solidFill>
                    <a:srgbClr val="000000"/>
                  </a:solidFill>
                  <a:sym typeface="Arial" charset="0"/>
                </a:rPr>
              </a:br>
              <a:r>
                <a:rPr lang="en-US" sz="1300" b="1">
                  <a:solidFill>
                    <a:srgbClr val="000000"/>
                  </a:solidFill>
                  <a:sym typeface="Arial" charset="0"/>
                </a:rPr>
                <a:t>расходы за три года</a:t>
              </a:r>
              <a:br>
                <a:rPr lang="en-US" sz="1300" b="1">
                  <a:solidFill>
                    <a:srgbClr val="000000"/>
                  </a:solidFill>
                  <a:sym typeface="Arial" charset="0"/>
                </a:rPr>
              </a:br>
              <a:r>
                <a:rPr lang="en-US" sz="900">
                  <a:solidFill>
                    <a:srgbClr val="000000"/>
                  </a:solidFill>
                  <a:sym typeface="Arial" charset="0"/>
                </a:rPr>
                <a:t>FAST с флэш-дисками,</a:t>
              </a:r>
            </a:p>
            <a:p>
              <a:pPr algn="ctr">
                <a:buSzPct val="100000"/>
              </a:pPr>
              <a:r>
                <a:rPr lang="en-US" sz="900">
                  <a:solidFill>
                    <a:srgbClr val="000000"/>
                  </a:solidFill>
                  <a:sym typeface="Arial" charset="0"/>
                </a:rPr>
                <a:t>Fibre Channel и SATA</a:t>
              </a:r>
            </a:p>
          </p:txBody>
        </p:sp>
        <p:sp>
          <p:nvSpPr>
            <p:cNvPr id="40969" name="Rectangle 58"/>
            <p:cNvSpPr>
              <a:spLocks noChangeArrowheads="1"/>
            </p:cNvSpPr>
            <p:nvPr/>
          </p:nvSpPr>
          <p:spPr bwMode="gray">
            <a:xfrm>
              <a:off x="1724" y="3720"/>
              <a:ext cx="1081" cy="422"/>
            </a:xfrm>
            <a:prstGeom prst="rect">
              <a:avLst/>
            </a:prstGeom>
            <a:noFill/>
            <a:ln w="9525">
              <a:noFill/>
              <a:miter lim="800000"/>
              <a:headEnd/>
              <a:tailEnd/>
            </a:ln>
          </p:spPr>
          <p:txBody>
            <a:bodyPr wrap="none" lIns="0" tIns="0" rIns="0" bIns="0">
              <a:spAutoFit/>
            </a:bodyPr>
            <a:lstStyle/>
            <a:p>
              <a:pPr algn="ctr">
                <a:buSzPct val="100000"/>
              </a:pPr>
              <a:r>
                <a:rPr lang="en-US" sz="1300" b="1" dirty="0" err="1">
                  <a:solidFill>
                    <a:srgbClr val="000000"/>
                  </a:solidFill>
                  <a:sym typeface="Arial" charset="0"/>
                </a:rPr>
                <a:t>Стоимость</a:t>
              </a:r>
              <a:r>
                <a:rPr lang="en-US" sz="1300" b="1" dirty="0">
                  <a:solidFill>
                    <a:srgbClr val="000000"/>
                  </a:solidFill>
                  <a:sym typeface="Arial" charset="0"/>
                </a:rPr>
                <a:t> </a:t>
              </a:r>
              <a:r>
                <a:rPr lang="en-US" sz="1300" b="1" dirty="0" err="1">
                  <a:solidFill>
                    <a:srgbClr val="000000"/>
                  </a:solidFill>
                  <a:sym typeface="Arial" charset="0"/>
                </a:rPr>
                <a:t>системы</a:t>
              </a:r>
              <a:r>
                <a:rPr lang="en-US" sz="1300" b="1" dirty="0">
                  <a:solidFill>
                    <a:srgbClr val="000000"/>
                  </a:solidFill>
                  <a:sym typeface="Arial" charset="0"/>
                </a:rPr>
                <a:t> </a:t>
              </a:r>
              <a:br>
                <a:rPr lang="en-US" sz="1300" b="1" dirty="0">
                  <a:solidFill>
                    <a:srgbClr val="000000"/>
                  </a:solidFill>
                  <a:sym typeface="Arial" charset="0"/>
                </a:rPr>
              </a:br>
              <a:r>
                <a:rPr lang="en-US" sz="1300" b="1" dirty="0" err="1">
                  <a:solidFill>
                    <a:srgbClr val="000000"/>
                  </a:solidFill>
                  <a:sym typeface="Arial" charset="0"/>
                </a:rPr>
                <a:t>хранения</a:t>
              </a:r>
              <a:r>
                <a:rPr lang="en-US" sz="1300" b="1" dirty="0">
                  <a:solidFill>
                    <a:srgbClr val="000000"/>
                  </a:solidFill>
                  <a:sym typeface="Arial" charset="0"/>
                </a:rPr>
                <a:t> </a:t>
              </a:r>
              <a:br>
                <a:rPr lang="en-US" sz="1300" b="1" dirty="0">
                  <a:solidFill>
                    <a:srgbClr val="000000"/>
                  </a:solidFill>
                  <a:sym typeface="Arial" charset="0"/>
                </a:rPr>
              </a:br>
              <a:r>
                <a:rPr lang="en-US" sz="900" dirty="0">
                  <a:solidFill>
                    <a:srgbClr val="000000"/>
                  </a:solidFill>
                  <a:sym typeface="Arial" charset="0"/>
                </a:rPr>
                <a:t>FAST с </a:t>
              </a:r>
              <a:r>
                <a:rPr lang="en-US" sz="900" dirty="0" err="1">
                  <a:solidFill>
                    <a:srgbClr val="000000"/>
                  </a:solidFill>
                  <a:sym typeface="Arial" charset="0"/>
                </a:rPr>
                <a:t>флэш-дисками</a:t>
              </a:r>
              <a:r>
                <a:rPr lang="en-US" sz="900" dirty="0">
                  <a:solidFill>
                    <a:srgbClr val="000000"/>
                  </a:solidFill>
                  <a:sym typeface="Arial" charset="0"/>
                </a:rPr>
                <a:t>,</a:t>
              </a:r>
            </a:p>
            <a:p>
              <a:pPr algn="ctr">
                <a:buSzPct val="100000"/>
              </a:pPr>
              <a:r>
                <a:rPr lang="en-US" sz="900" dirty="0" err="1">
                  <a:solidFill>
                    <a:srgbClr val="000000"/>
                  </a:solidFill>
                  <a:sym typeface="Arial" charset="0"/>
                </a:rPr>
                <a:t>Fibre</a:t>
              </a:r>
              <a:r>
                <a:rPr lang="en-US" sz="900" dirty="0">
                  <a:solidFill>
                    <a:srgbClr val="000000"/>
                  </a:solidFill>
                  <a:sym typeface="Arial" charset="0"/>
                </a:rPr>
                <a:t> Channel и SATA</a:t>
              </a:r>
            </a:p>
          </p:txBody>
        </p:sp>
        <p:sp>
          <p:nvSpPr>
            <p:cNvPr id="40970" name="Text Box 59"/>
            <p:cNvSpPr txBox="1">
              <a:spLocks noChangeArrowheads="1"/>
            </p:cNvSpPr>
            <p:nvPr/>
          </p:nvSpPr>
          <p:spPr bwMode="gray">
            <a:xfrm>
              <a:off x="824" y="1132"/>
              <a:ext cx="4110" cy="163"/>
            </a:xfrm>
            <a:prstGeom prst="rect">
              <a:avLst/>
            </a:prstGeom>
            <a:noFill/>
            <a:ln w="12700" algn="ctr">
              <a:noFill/>
              <a:miter lim="800000"/>
              <a:headEnd/>
              <a:tailEnd/>
            </a:ln>
          </p:spPr>
          <p:txBody>
            <a:bodyPr wrap="none" lIns="0" tIns="0" rIns="0" bIns="0">
              <a:spAutoFit/>
            </a:bodyPr>
            <a:lstStyle/>
            <a:p>
              <a:pPr algn="ctr">
                <a:buSzPct val="100000"/>
              </a:pPr>
              <a:r>
                <a:rPr lang="en-US" sz="1700" b="1">
                  <a:solidFill>
                    <a:srgbClr val="000000"/>
                  </a:solidFill>
                  <a:sym typeface="Arial" charset="0"/>
                </a:rPr>
                <a:t>Снижение совокупной стоимости владения за 3 года на 27%</a:t>
              </a:r>
            </a:p>
          </p:txBody>
        </p:sp>
        <p:sp>
          <p:nvSpPr>
            <p:cNvPr id="40971" name="Rectangle 68"/>
            <p:cNvSpPr>
              <a:spLocks noChangeArrowheads="1"/>
            </p:cNvSpPr>
            <p:nvPr/>
          </p:nvSpPr>
          <p:spPr bwMode="gray">
            <a:xfrm>
              <a:off x="485" y="2293"/>
              <a:ext cx="1088" cy="1384"/>
            </a:xfrm>
            <a:prstGeom prst="rect">
              <a:avLst/>
            </a:prstGeom>
            <a:solidFill>
              <a:schemeClr val="tx2"/>
            </a:solidFill>
            <a:ln w="9525">
              <a:noFill/>
              <a:miter lim="800000"/>
              <a:headEnd/>
              <a:tailEnd/>
            </a:ln>
          </p:spPr>
          <p:txBody>
            <a:bodyPr lIns="45720" rIns="45720" anchor="ctr"/>
            <a:lstStyle/>
            <a:p>
              <a:pPr algn="ctr">
                <a:buSzPct val="100000"/>
              </a:pPr>
              <a:r>
                <a:rPr lang="en-US" sz="1100" b="1">
                  <a:solidFill>
                    <a:srgbClr val="FFFFFF"/>
                  </a:solidFill>
                  <a:sym typeface="Arial" charset="0"/>
                </a:rPr>
                <a:t>V-Max с двумя узлами</a:t>
              </a:r>
            </a:p>
            <a:p>
              <a:pPr algn="ctr">
                <a:buSzPct val="100000"/>
              </a:pPr>
              <a:r>
                <a:rPr lang="en-US" sz="900" b="1">
                  <a:solidFill>
                    <a:srgbClr val="FFFFFF"/>
                  </a:solidFill>
                  <a:sym typeface="Arial" charset="0"/>
                </a:rPr>
                <a:t>сырая емкость 100 Тбайт</a:t>
              </a:r>
            </a:p>
            <a:p>
              <a:pPr algn="ctr">
                <a:buSzPct val="100000"/>
              </a:pPr>
              <a:r>
                <a:rPr lang="en-US" sz="900" b="1">
                  <a:solidFill>
                    <a:srgbClr val="FFFFFF"/>
                  </a:solidFill>
                  <a:sym typeface="Arial" charset="0"/>
                </a:rPr>
                <a:t/>
              </a:r>
              <a:br>
                <a:rPr lang="en-US" sz="900" b="1">
                  <a:solidFill>
                    <a:srgbClr val="FFFFFF"/>
                  </a:solidFill>
                  <a:sym typeface="Arial" charset="0"/>
                </a:rPr>
              </a:br>
              <a:r>
                <a:rPr lang="en-US" sz="1100" b="1">
                  <a:solidFill>
                    <a:srgbClr val="FFFFFF"/>
                  </a:solidFill>
                  <a:sym typeface="Arial" charset="0"/>
                </a:rPr>
                <a:t>Все интерфейсы </a:t>
              </a:r>
              <a:br>
                <a:rPr lang="en-US" sz="1100" b="1">
                  <a:solidFill>
                    <a:srgbClr val="FFFFFF"/>
                  </a:solidFill>
                  <a:sym typeface="Arial" charset="0"/>
                </a:rPr>
              </a:br>
              <a:r>
                <a:rPr lang="en-US" sz="1100" b="1">
                  <a:solidFill>
                    <a:srgbClr val="FFFFFF"/>
                  </a:solidFill>
                  <a:sym typeface="Arial" charset="0"/>
                </a:rPr>
                <a:t>Fibre Channel</a:t>
              </a:r>
            </a:p>
            <a:p>
              <a:pPr algn="ctr">
                <a:buSzPct val="100000"/>
              </a:pPr>
              <a:r>
                <a:rPr lang="en-US" sz="900" b="1">
                  <a:solidFill>
                    <a:srgbClr val="FFFFFF"/>
                  </a:solidFill>
                  <a:sym typeface="Arial" charset="0"/>
                </a:rPr>
                <a:t>702 x 146 Гбайт </a:t>
              </a:r>
              <a:br>
                <a:rPr lang="en-US" sz="900" b="1">
                  <a:solidFill>
                    <a:srgbClr val="FFFFFF"/>
                  </a:solidFill>
                  <a:sym typeface="Arial" charset="0"/>
                </a:rPr>
              </a:br>
              <a:r>
                <a:rPr lang="en-US" sz="900" b="1">
                  <a:solidFill>
                    <a:srgbClr val="FFFFFF"/>
                  </a:solidFill>
                  <a:sym typeface="Arial" charset="0"/>
                </a:rPr>
                <a:t>15 000 об/мин</a:t>
              </a:r>
            </a:p>
            <a:p>
              <a:pPr algn="ctr">
                <a:buSzPct val="100000"/>
              </a:pPr>
              <a:r>
                <a:rPr lang="en-US" sz="900" b="1">
                  <a:solidFill>
                    <a:srgbClr val="FFFFFF"/>
                  </a:solidFill>
                  <a:sym typeface="Arial" charset="0"/>
                </a:rPr>
                <a:t>(включая диски замены)</a:t>
              </a:r>
            </a:p>
          </p:txBody>
        </p:sp>
        <p:sp>
          <p:nvSpPr>
            <p:cNvPr id="40972" name="Text Box 69"/>
            <p:cNvSpPr txBox="1">
              <a:spLocks noChangeArrowheads="1"/>
            </p:cNvSpPr>
            <p:nvPr/>
          </p:nvSpPr>
          <p:spPr bwMode="gray">
            <a:xfrm>
              <a:off x="972" y="1823"/>
              <a:ext cx="27" cy="230"/>
            </a:xfrm>
            <a:prstGeom prst="rect">
              <a:avLst/>
            </a:prstGeom>
            <a:noFill/>
            <a:ln w="12700" algn="ctr">
              <a:noFill/>
              <a:miter lim="800000"/>
              <a:headEnd/>
              <a:tailEnd/>
            </a:ln>
          </p:spPr>
          <p:txBody>
            <a:bodyPr wrap="none" lIns="0" tIns="0" rIns="0" bIns="0">
              <a:spAutoFit/>
            </a:bodyPr>
            <a:lstStyle/>
            <a:p>
              <a:pPr algn="ctr"/>
              <a:r>
                <a:rPr lang="en-US" sz="1200" b="1">
                  <a:solidFill>
                    <a:schemeClr val="bg1"/>
                  </a:solidFill>
                </a:rPr>
                <a:t> </a:t>
              </a:r>
            </a:p>
            <a:p>
              <a:pPr algn="ctr"/>
              <a:endParaRPr lang="en-US" sz="1200" b="1">
                <a:solidFill>
                  <a:schemeClr val="bg1"/>
                </a:solidFill>
              </a:endParaRPr>
            </a:p>
          </p:txBody>
        </p:sp>
        <p:sp>
          <p:nvSpPr>
            <p:cNvPr id="40973" name="Rectangle 70"/>
            <p:cNvSpPr>
              <a:spLocks noChangeArrowheads="1"/>
            </p:cNvSpPr>
            <p:nvPr/>
          </p:nvSpPr>
          <p:spPr bwMode="gray">
            <a:xfrm>
              <a:off x="2953" y="3449"/>
              <a:ext cx="1089" cy="228"/>
            </a:xfrm>
            <a:prstGeom prst="rect">
              <a:avLst/>
            </a:prstGeom>
            <a:solidFill>
              <a:schemeClr val="accent2"/>
            </a:solidFill>
            <a:ln w="9525">
              <a:noFill/>
              <a:miter lim="800000"/>
              <a:headEnd/>
              <a:tailEnd/>
            </a:ln>
          </p:spPr>
          <p:txBody>
            <a:bodyPr tIns="0" bIns="0" anchor="ctr"/>
            <a:lstStyle/>
            <a:p>
              <a:pPr algn="ctr">
                <a:lnSpc>
                  <a:spcPct val="85000"/>
                </a:lnSpc>
                <a:buSzPct val="100000"/>
              </a:pPr>
              <a:r>
                <a:rPr lang="en-US" sz="1200" b="1">
                  <a:solidFill>
                    <a:srgbClr val="000000"/>
                  </a:solidFill>
                  <a:sym typeface="Arial" charset="0"/>
                </a:rPr>
                <a:t>Техническое обслуживание</a:t>
              </a:r>
            </a:p>
          </p:txBody>
        </p:sp>
        <p:sp>
          <p:nvSpPr>
            <p:cNvPr id="40974" name="Rectangle 71"/>
            <p:cNvSpPr>
              <a:spLocks noChangeArrowheads="1"/>
            </p:cNvSpPr>
            <p:nvPr/>
          </p:nvSpPr>
          <p:spPr bwMode="gray">
            <a:xfrm>
              <a:off x="2953" y="2868"/>
              <a:ext cx="1089" cy="581"/>
            </a:xfrm>
            <a:prstGeom prst="rect">
              <a:avLst/>
            </a:prstGeom>
            <a:solidFill>
              <a:srgbClr val="FFC425"/>
            </a:solidFill>
            <a:ln w="9525">
              <a:noFill/>
              <a:miter lim="800000"/>
              <a:headEnd/>
              <a:tailEnd/>
            </a:ln>
          </p:spPr>
          <p:txBody>
            <a:bodyPr anchor="ctr"/>
            <a:lstStyle/>
            <a:p>
              <a:pPr algn="ctr">
                <a:buSzPct val="100000"/>
              </a:pPr>
              <a:r>
                <a:rPr lang="en-US" sz="1200" b="1">
                  <a:solidFill>
                    <a:srgbClr val="000000"/>
                  </a:solidFill>
                  <a:sym typeface="Arial" charset="0"/>
                </a:rPr>
                <a:t>Управление</a:t>
              </a:r>
            </a:p>
          </p:txBody>
        </p:sp>
        <p:sp>
          <p:nvSpPr>
            <p:cNvPr id="40975" name="Rectangle 72"/>
            <p:cNvSpPr>
              <a:spLocks noChangeArrowheads="1"/>
            </p:cNvSpPr>
            <p:nvPr/>
          </p:nvSpPr>
          <p:spPr bwMode="gray">
            <a:xfrm>
              <a:off x="2953" y="2768"/>
              <a:ext cx="1089" cy="100"/>
            </a:xfrm>
            <a:prstGeom prst="rect">
              <a:avLst/>
            </a:prstGeom>
            <a:solidFill>
              <a:schemeClr val="folHlink"/>
            </a:solidFill>
            <a:ln w="9525">
              <a:noFill/>
              <a:miter lim="800000"/>
              <a:headEnd/>
              <a:tailEnd/>
            </a:ln>
          </p:spPr>
          <p:txBody>
            <a:bodyPr bIns="91440" anchor="b"/>
            <a:lstStyle/>
            <a:p>
              <a:pPr algn="ctr">
                <a:lnSpc>
                  <a:spcPct val="85000"/>
                </a:lnSpc>
                <a:buSzPct val="100000"/>
              </a:pPr>
              <a:r>
                <a:rPr lang="en-US" sz="1200" b="1">
                  <a:solidFill>
                    <a:srgbClr val="000000"/>
                  </a:solidFill>
                  <a:sym typeface="Arial" charset="0"/>
                </a:rPr>
                <a:t>Питание и охлаждение</a:t>
              </a:r>
            </a:p>
          </p:txBody>
        </p:sp>
        <p:sp>
          <p:nvSpPr>
            <p:cNvPr id="40976" name="Rectangle 73"/>
            <p:cNvSpPr>
              <a:spLocks noChangeArrowheads="1"/>
            </p:cNvSpPr>
            <p:nvPr/>
          </p:nvSpPr>
          <p:spPr bwMode="gray">
            <a:xfrm>
              <a:off x="4187" y="3477"/>
              <a:ext cx="1088" cy="200"/>
            </a:xfrm>
            <a:prstGeom prst="rect">
              <a:avLst/>
            </a:prstGeom>
            <a:solidFill>
              <a:schemeClr val="accent2"/>
            </a:solidFill>
            <a:ln w="9525" algn="ctr">
              <a:noFill/>
              <a:miter lim="800000"/>
              <a:headEnd/>
              <a:tailEnd/>
            </a:ln>
          </p:spPr>
          <p:txBody>
            <a:bodyPr tIns="0" bIns="0" anchor="ctr"/>
            <a:lstStyle/>
            <a:p>
              <a:pPr algn="ctr">
                <a:lnSpc>
                  <a:spcPct val="85000"/>
                </a:lnSpc>
                <a:buSzPct val="100000"/>
              </a:pPr>
              <a:r>
                <a:rPr lang="en-US" sz="1200" b="1">
                  <a:solidFill>
                    <a:srgbClr val="000000"/>
                  </a:solidFill>
                  <a:sym typeface="Arial" charset="0"/>
                </a:rPr>
                <a:t>Техническое обслуживание</a:t>
              </a:r>
            </a:p>
          </p:txBody>
        </p:sp>
        <p:sp>
          <p:nvSpPr>
            <p:cNvPr id="40977" name="Rectangle 74"/>
            <p:cNvSpPr>
              <a:spLocks noChangeArrowheads="1"/>
            </p:cNvSpPr>
            <p:nvPr/>
          </p:nvSpPr>
          <p:spPr bwMode="gray">
            <a:xfrm>
              <a:off x="4187" y="3186"/>
              <a:ext cx="1088" cy="291"/>
            </a:xfrm>
            <a:prstGeom prst="rect">
              <a:avLst/>
            </a:prstGeom>
            <a:solidFill>
              <a:srgbClr val="FFC425"/>
            </a:solidFill>
            <a:ln w="9525" algn="ctr">
              <a:noFill/>
              <a:miter lim="800000"/>
              <a:headEnd/>
              <a:tailEnd/>
            </a:ln>
          </p:spPr>
          <p:txBody>
            <a:bodyPr anchor="ctr"/>
            <a:lstStyle/>
            <a:p>
              <a:pPr algn="ctr">
                <a:buSzPct val="100000"/>
              </a:pPr>
              <a:r>
                <a:rPr lang="en-US" sz="1200" b="1">
                  <a:solidFill>
                    <a:srgbClr val="000000"/>
                  </a:solidFill>
                  <a:sym typeface="Arial" charset="0"/>
                </a:rPr>
                <a:t>Управление</a:t>
              </a:r>
            </a:p>
          </p:txBody>
        </p:sp>
        <p:sp>
          <p:nvSpPr>
            <p:cNvPr id="40978" name="Rectangle 75"/>
            <p:cNvSpPr>
              <a:spLocks noChangeArrowheads="1"/>
            </p:cNvSpPr>
            <p:nvPr/>
          </p:nvSpPr>
          <p:spPr bwMode="gray">
            <a:xfrm>
              <a:off x="4187" y="3153"/>
              <a:ext cx="1088" cy="33"/>
            </a:xfrm>
            <a:prstGeom prst="rect">
              <a:avLst/>
            </a:prstGeom>
            <a:solidFill>
              <a:schemeClr val="folHlink"/>
            </a:solidFill>
            <a:ln w="9525" algn="ctr">
              <a:noFill/>
              <a:miter lim="800000"/>
              <a:headEnd/>
              <a:tailEnd/>
            </a:ln>
          </p:spPr>
          <p:txBody>
            <a:bodyPr anchor="b"/>
            <a:lstStyle/>
            <a:p>
              <a:pPr algn="ctr">
                <a:lnSpc>
                  <a:spcPct val="90000"/>
                </a:lnSpc>
                <a:buSzPct val="100000"/>
              </a:pPr>
              <a:r>
                <a:rPr lang="en-US" sz="1200" b="1">
                  <a:solidFill>
                    <a:srgbClr val="000000"/>
                  </a:solidFill>
                  <a:sym typeface="Arial" charset="0"/>
                </a:rPr>
                <a:t>Питание и охлаждение</a:t>
              </a:r>
            </a:p>
          </p:txBody>
        </p:sp>
        <p:sp>
          <p:nvSpPr>
            <p:cNvPr id="40979" name="Rectangle 76"/>
            <p:cNvSpPr>
              <a:spLocks noChangeArrowheads="1"/>
            </p:cNvSpPr>
            <p:nvPr/>
          </p:nvSpPr>
          <p:spPr bwMode="gray">
            <a:xfrm>
              <a:off x="1719" y="2578"/>
              <a:ext cx="1089" cy="1099"/>
            </a:xfrm>
            <a:prstGeom prst="rect">
              <a:avLst/>
            </a:prstGeom>
            <a:solidFill>
              <a:schemeClr val="tx2"/>
            </a:solidFill>
            <a:ln w="9525" algn="ctr">
              <a:noFill/>
              <a:miter lim="800000"/>
              <a:headEnd/>
              <a:tailEnd/>
            </a:ln>
          </p:spPr>
          <p:txBody>
            <a:bodyPr lIns="45720" rIns="45720" anchor="ctr"/>
            <a:lstStyle/>
            <a:p>
              <a:pPr algn="ctr">
                <a:lnSpc>
                  <a:spcPct val="95000"/>
                </a:lnSpc>
                <a:buSzPct val="100000"/>
              </a:pPr>
              <a:r>
                <a:rPr lang="en-US" sz="1100" b="1">
                  <a:solidFill>
                    <a:srgbClr val="FFFFFF"/>
                  </a:solidFill>
                  <a:sym typeface="Arial" charset="0"/>
                </a:rPr>
                <a:t>V-Max с двумя узлами </a:t>
              </a:r>
            </a:p>
            <a:p>
              <a:pPr algn="ctr">
                <a:lnSpc>
                  <a:spcPct val="95000"/>
                </a:lnSpc>
                <a:buSzPct val="100000"/>
              </a:pPr>
              <a:r>
                <a:rPr lang="en-US" sz="900" b="1">
                  <a:solidFill>
                    <a:srgbClr val="FFFFFF"/>
                  </a:solidFill>
                  <a:sym typeface="Arial" charset="0"/>
                </a:rPr>
                <a:t>сырая емкость 100 Тбайт</a:t>
              </a:r>
            </a:p>
            <a:p>
              <a:pPr algn="ctr">
                <a:lnSpc>
                  <a:spcPct val="95000"/>
                </a:lnSpc>
                <a:buSzPct val="100000"/>
              </a:pPr>
              <a:r>
                <a:rPr lang="en-US" sz="900" b="1">
                  <a:solidFill>
                    <a:srgbClr val="FFFFFF"/>
                  </a:solidFill>
                  <a:sym typeface="Arial" charset="0"/>
                </a:rPr>
                <a:t/>
              </a:r>
              <a:br>
                <a:rPr lang="en-US" sz="900" b="1">
                  <a:solidFill>
                    <a:srgbClr val="FFFFFF"/>
                  </a:solidFill>
                  <a:sym typeface="Arial" charset="0"/>
                </a:rPr>
              </a:br>
              <a:r>
                <a:rPr lang="en-US" sz="1100" b="1">
                  <a:solidFill>
                    <a:srgbClr val="FFFFFF"/>
                  </a:solidFill>
                  <a:sym typeface="Arial" charset="0"/>
                </a:rPr>
                <a:t>Многоуровневое хранение</a:t>
              </a:r>
            </a:p>
            <a:p>
              <a:pPr algn="ctr">
                <a:lnSpc>
                  <a:spcPct val="95000"/>
                </a:lnSpc>
                <a:buSzPct val="100000"/>
              </a:pPr>
              <a:r>
                <a:rPr lang="en-US" sz="900" b="1">
                  <a:solidFill>
                    <a:srgbClr val="FFFFFF"/>
                  </a:solidFill>
                  <a:sym typeface="Arial" charset="0"/>
                </a:rPr>
                <a:t>17 флэш-дисков по </a:t>
              </a:r>
              <a:br>
                <a:rPr lang="en-US" sz="900" b="1">
                  <a:solidFill>
                    <a:srgbClr val="FFFFFF"/>
                  </a:solidFill>
                  <a:sym typeface="Arial" charset="0"/>
                </a:rPr>
              </a:br>
              <a:r>
                <a:rPr lang="en-US" sz="900" b="1">
                  <a:solidFill>
                    <a:srgbClr val="FFFFFF"/>
                  </a:solidFill>
                  <a:sym typeface="Arial" charset="0"/>
                </a:rPr>
                <a:t>200 Гбайт</a:t>
              </a:r>
            </a:p>
            <a:p>
              <a:pPr algn="ctr">
                <a:lnSpc>
                  <a:spcPct val="95000"/>
                </a:lnSpc>
                <a:buSzPct val="100000"/>
              </a:pPr>
              <a:r>
                <a:rPr lang="en-US" sz="900" b="1">
                  <a:solidFill>
                    <a:srgbClr val="FFFFFF"/>
                  </a:solidFill>
                  <a:sym typeface="Arial" charset="0"/>
                </a:rPr>
                <a:t>149 x 146 Гбайт </a:t>
              </a:r>
              <a:br>
                <a:rPr lang="en-US" sz="900" b="1">
                  <a:solidFill>
                    <a:srgbClr val="FFFFFF"/>
                  </a:solidFill>
                  <a:sym typeface="Arial" charset="0"/>
                </a:rPr>
              </a:br>
              <a:r>
                <a:rPr lang="en-US" sz="900" b="1">
                  <a:solidFill>
                    <a:srgbClr val="FFFFFF"/>
                  </a:solidFill>
                  <a:sym typeface="Arial" charset="0"/>
                </a:rPr>
                <a:t>15 000 об/мин</a:t>
              </a:r>
            </a:p>
            <a:p>
              <a:pPr algn="ctr">
                <a:lnSpc>
                  <a:spcPct val="95000"/>
                </a:lnSpc>
                <a:buSzPct val="100000"/>
              </a:pPr>
              <a:r>
                <a:rPr lang="en-US" sz="900" b="1">
                  <a:solidFill>
                    <a:srgbClr val="FFFFFF"/>
                  </a:solidFill>
                  <a:sym typeface="Arial" charset="0"/>
                </a:rPr>
                <a:t>82 диска SATA емкостью </a:t>
              </a:r>
              <a:br>
                <a:rPr lang="en-US" sz="900" b="1">
                  <a:solidFill>
                    <a:srgbClr val="FFFFFF"/>
                  </a:solidFill>
                  <a:sym typeface="Arial" charset="0"/>
                </a:rPr>
              </a:br>
              <a:r>
                <a:rPr lang="en-US" sz="900" b="1">
                  <a:solidFill>
                    <a:srgbClr val="FFFFFF"/>
                  </a:solidFill>
                  <a:sym typeface="Arial" charset="0"/>
                </a:rPr>
                <a:t>1 Тбайт</a:t>
              </a:r>
            </a:p>
            <a:p>
              <a:pPr algn="ctr">
                <a:lnSpc>
                  <a:spcPct val="95000"/>
                </a:lnSpc>
                <a:buSzPct val="100000"/>
              </a:pPr>
              <a:r>
                <a:rPr lang="en-US" sz="900" b="1">
                  <a:solidFill>
                    <a:srgbClr val="FFFFFF"/>
                  </a:solidFill>
                  <a:sym typeface="Arial" charset="0"/>
                </a:rPr>
                <a:t>(включая диски замены)</a:t>
              </a:r>
            </a:p>
          </p:txBody>
        </p:sp>
        <p:sp>
          <p:nvSpPr>
            <p:cNvPr id="40980" name="Rectangle 77"/>
            <p:cNvSpPr>
              <a:spLocks noChangeArrowheads="1"/>
            </p:cNvSpPr>
            <p:nvPr/>
          </p:nvSpPr>
          <p:spPr bwMode="gray">
            <a:xfrm>
              <a:off x="1719" y="2103"/>
              <a:ext cx="1089" cy="475"/>
            </a:xfrm>
            <a:prstGeom prst="rect">
              <a:avLst/>
            </a:prstGeom>
            <a:solidFill>
              <a:schemeClr val="accent1"/>
            </a:solidFill>
            <a:ln w="9525">
              <a:noFill/>
              <a:miter lim="800000"/>
              <a:headEnd/>
              <a:tailEnd/>
            </a:ln>
          </p:spPr>
          <p:txBody>
            <a:bodyPr anchor="ctr"/>
            <a:lstStyle/>
            <a:p>
              <a:pPr algn="ctr">
                <a:buSzPct val="100000"/>
              </a:pPr>
              <a:r>
                <a:rPr lang="en-US" sz="1200" b="1">
                  <a:solidFill>
                    <a:srgbClr val="FFFFFF"/>
                  </a:solidFill>
                  <a:sym typeface="Arial" charset="0"/>
                </a:rPr>
                <a:t>Пакет FAST </a:t>
              </a:r>
            </a:p>
            <a:p>
              <a:pPr algn="ctr">
                <a:buSzPct val="100000"/>
              </a:pPr>
              <a:r>
                <a:rPr lang="en-US" sz="1200" b="1">
                  <a:solidFill>
                    <a:srgbClr val="FFFFFF"/>
                  </a:solidFill>
                  <a:sym typeface="Arial" charset="0"/>
                </a:rPr>
                <a:t>Операционная среда Enginuity </a:t>
              </a:r>
            </a:p>
          </p:txBody>
        </p:sp>
        <p:sp>
          <p:nvSpPr>
            <p:cNvPr id="40981" name="Arc 78"/>
            <p:cNvSpPr>
              <a:spLocks/>
            </p:cNvSpPr>
            <p:nvPr/>
          </p:nvSpPr>
          <p:spPr bwMode="gray">
            <a:xfrm>
              <a:off x="1003" y="1380"/>
              <a:ext cx="1302" cy="721"/>
            </a:xfrm>
            <a:custGeom>
              <a:avLst/>
              <a:gdLst>
                <a:gd name="T0" fmla="*/ 0 w 40118"/>
                <a:gd name="T1" fmla="*/ 2250513 h 22272"/>
                <a:gd name="T2" fmla="*/ 2261897 w 40118"/>
                <a:gd name="T3" fmla="*/ 2250513 h 22272"/>
                <a:gd name="T4" fmla="*/ 2261897 w 40118"/>
                <a:gd name="T5" fmla="*/ 2250513 h 22272"/>
                <a:gd name="T6" fmla="*/ 0 60000 65536"/>
                <a:gd name="T7" fmla="*/ 0 60000 65536"/>
                <a:gd name="T8" fmla="*/ 0 60000 65536"/>
                <a:gd name="T9" fmla="*/ 0 w 40118"/>
                <a:gd name="T10" fmla="*/ 0 h 22272"/>
                <a:gd name="T11" fmla="*/ 40118 w 40118"/>
                <a:gd name="T12" fmla="*/ 22272 h 22272"/>
              </a:gdLst>
              <a:ahLst/>
              <a:cxnLst>
                <a:cxn ang="T6">
                  <a:pos x="T0" y="T1"/>
                </a:cxn>
                <a:cxn ang="T7">
                  <a:pos x="T2" y="T3"/>
                </a:cxn>
                <a:cxn ang="T8">
                  <a:pos x="T4" y="T5"/>
                </a:cxn>
              </a:cxnLst>
              <a:rect l="T9" t="T10" r="T11" b="T12"/>
              <a:pathLst>
                <a:path w="40118" h="22272" fill="none" extrusionOk="0">
                  <a:moveTo>
                    <a:pt x="-1" y="10480"/>
                  </a:moveTo>
                  <a:cubicBezTo>
                    <a:pt x="3904" y="3978"/>
                    <a:pt x="10933" y="-1"/>
                    <a:pt x="18518" y="0"/>
                  </a:cubicBezTo>
                  <a:cubicBezTo>
                    <a:pt x="30447" y="0"/>
                    <a:pt x="40118" y="9670"/>
                    <a:pt x="40118" y="21600"/>
                  </a:cubicBezTo>
                  <a:cubicBezTo>
                    <a:pt x="40118" y="21824"/>
                    <a:pt x="40114" y="22048"/>
                    <a:pt x="40107" y="22271"/>
                  </a:cubicBezTo>
                </a:path>
                <a:path w="40118" h="22272" stroke="0" extrusionOk="0">
                  <a:moveTo>
                    <a:pt x="-1" y="10480"/>
                  </a:moveTo>
                  <a:cubicBezTo>
                    <a:pt x="3904" y="3978"/>
                    <a:pt x="10933" y="-1"/>
                    <a:pt x="18518" y="0"/>
                  </a:cubicBezTo>
                  <a:cubicBezTo>
                    <a:pt x="30447" y="0"/>
                    <a:pt x="40118" y="9670"/>
                    <a:pt x="40118" y="21600"/>
                  </a:cubicBezTo>
                  <a:cubicBezTo>
                    <a:pt x="40118" y="21824"/>
                    <a:pt x="40114" y="22048"/>
                    <a:pt x="40107" y="22271"/>
                  </a:cubicBezTo>
                  <a:lnTo>
                    <a:pt x="18518" y="21600"/>
                  </a:lnTo>
                  <a:close/>
                </a:path>
              </a:pathLst>
            </a:custGeom>
            <a:noFill/>
            <a:ln w="57150">
              <a:solidFill>
                <a:schemeClr val="hlink"/>
              </a:solidFill>
              <a:round/>
              <a:headEnd/>
              <a:tailEnd type="triangle" w="med" len="med"/>
            </a:ln>
          </p:spPr>
          <p:txBody>
            <a:bodyPr wrap="none" lIns="0" tIns="0" rIns="0" bIns="0" anchor="ctr"/>
            <a:lstStyle/>
            <a:p>
              <a:endParaRPr lang="ru-RU"/>
            </a:p>
          </p:txBody>
        </p:sp>
        <p:sp>
          <p:nvSpPr>
            <p:cNvPr id="40982" name="Text Box 79"/>
            <p:cNvSpPr txBox="1">
              <a:spLocks noChangeArrowheads="1"/>
            </p:cNvSpPr>
            <p:nvPr/>
          </p:nvSpPr>
          <p:spPr bwMode="gray">
            <a:xfrm>
              <a:off x="2208" y="1398"/>
              <a:ext cx="2124" cy="294"/>
            </a:xfrm>
            <a:prstGeom prst="rect">
              <a:avLst/>
            </a:prstGeom>
            <a:noFill/>
            <a:ln w="12700" algn="ctr">
              <a:noFill/>
              <a:miter lim="800000"/>
              <a:headEnd/>
              <a:tailEnd/>
            </a:ln>
          </p:spPr>
          <p:txBody>
            <a:bodyPr lIns="0" tIns="0" rIns="0" bIns="0">
              <a:spAutoFit/>
            </a:bodyPr>
            <a:lstStyle/>
            <a:p>
              <a:pPr algn="ctr">
                <a:lnSpc>
                  <a:spcPct val="90000"/>
                </a:lnSpc>
                <a:buSzPct val="100000"/>
              </a:pPr>
              <a:r>
                <a:rPr lang="en-US" sz="1700" b="1">
                  <a:solidFill>
                    <a:srgbClr val="B5121B"/>
                  </a:solidFill>
                  <a:sym typeface="Arial" charset="0"/>
                </a:rPr>
                <a:t>Сокращение затрат на приобретение системы на 20%</a:t>
              </a:r>
            </a:p>
          </p:txBody>
        </p:sp>
        <p:sp>
          <p:nvSpPr>
            <p:cNvPr id="40983" name="Arc 80"/>
            <p:cNvSpPr>
              <a:spLocks/>
            </p:cNvSpPr>
            <p:nvPr/>
          </p:nvSpPr>
          <p:spPr bwMode="gray">
            <a:xfrm>
              <a:off x="3515" y="2270"/>
              <a:ext cx="1216" cy="658"/>
            </a:xfrm>
            <a:custGeom>
              <a:avLst/>
              <a:gdLst>
                <a:gd name="T0" fmla="*/ 0 w 40227"/>
                <a:gd name="T1" fmla="*/ 1965634 h 21749"/>
                <a:gd name="T2" fmla="*/ 1962281 w 40227"/>
                <a:gd name="T3" fmla="*/ 1965634 h 21749"/>
                <a:gd name="T4" fmla="*/ 1962281 w 40227"/>
                <a:gd name="T5" fmla="*/ 1965634 h 21749"/>
                <a:gd name="T6" fmla="*/ 0 60000 65536"/>
                <a:gd name="T7" fmla="*/ 0 60000 65536"/>
                <a:gd name="T8" fmla="*/ 0 60000 65536"/>
                <a:gd name="T9" fmla="*/ 0 w 40227"/>
                <a:gd name="T10" fmla="*/ 0 h 21749"/>
                <a:gd name="T11" fmla="*/ 40227 w 40227"/>
                <a:gd name="T12" fmla="*/ 21749 h 21749"/>
              </a:gdLst>
              <a:ahLst/>
              <a:cxnLst>
                <a:cxn ang="T6">
                  <a:pos x="T0" y="T1"/>
                </a:cxn>
                <a:cxn ang="T7">
                  <a:pos x="T2" y="T3"/>
                </a:cxn>
                <a:cxn ang="T8">
                  <a:pos x="T4" y="T5"/>
                </a:cxn>
              </a:cxnLst>
              <a:rect l="T9" t="T10" r="T11" b="T12"/>
              <a:pathLst>
                <a:path w="40227" h="21749" fill="none" extrusionOk="0">
                  <a:moveTo>
                    <a:pt x="0" y="10663"/>
                  </a:moveTo>
                  <a:cubicBezTo>
                    <a:pt x="3879" y="4057"/>
                    <a:pt x="10966" y="-1"/>
                    <a:pt x="18627" y="0"/>
                  </a:cubicBezTo>
                  <a:cubicBezTo>
                    <a:pt x="30556" y="0"/>
                    <a:pt x="40227" y="9670"/>
                    <a:pt x="40227" y="21600"/>
                  </a:cubicBezTo>
                  <a:cubicBezTo>
                    <a:pt x="40227" y="21649"/>
                    <a:pt x="40226" y="21699"/>
                    <a:pt x="40226" y="21749"/>
                  </a:cubicBezTo>
                </a:path>
                <a:path w="40227" h="21749" stroke="0" extrusionOk="0">
                  <a:moveTo>
                    <a:pt x="0" y="10663"/>
                  </a:moveTo>
                  <a:cubicBezTo>
                    <a:pt x="3879" y="4057"/>
                    <a:pt x="10966" y="-1"/>
                    <a:pt x="18627" y="0"/>
                  </a:cubicBezTo>
                  <a:cubicBezTo>
                    <a:pt x="30556" y="0"/>
                    <a:pt x="40227" y="9670"/>
                    <a:pt x="40227" y="21600"/>
                  </a:cubicBezTo>
                  <a:cubicBezTo>
                    <a:pt x="40227" y="21649"/>
                    <a:pt x="40226" y="21699"/>
                    <a:pt x="40226" y="21749"/>
                  </a:cubicBezTo>
                  <a:lnTo>
                    <a:pt x="18627" y="21600"/>
                  </a:lnTo>
                  <a:close/>
                </a:path>
              </a:pathLst>
            </a:custGeom>
            <a:noFill/>
            <a:ln w="57150">
              <a:solidFill>
                <a:schemeClr val="hlink"/>
              </a:solidFill>
              <a:round/>
              <a:headEnd/>
              <a:tailEnd type="triangle" w="med" len="med"/>
            </a:ln>
          </p:spPr>
          <p:txBody>
            <a:bodyPr wrap="none" lIns="0" tIns="0" rIns="0" bIns="0" anchor="ctr"/>
            <a:lstStyle/>
            <a:p>
              <a:endParaRPr lang="ru-RU"/>
            </a:p>
          </p:txBody>
        </p:sp>
        <p:sp>
          <p:nvSpPr>
            <p:cNvPr id="40984" name="Text Box 81"/>
            <p:cNvSpPr txBox="1">
              <a:spLocks noChangeArrowheads="1"/>
            </p:cNvSpPr>
            <p:nvPr/>
          </p:nvSpPr>
          <p:spPr bwMode="gray">
            <a:xfrm>
              <a:off x="3243" y="1786"/>
              <a:ext cx="1633" cy="441"/>
            </a:xfrm>
            <a:prstGeom prst="rect">
              <a:avLst/>
            </a:prstGeom>
            <a:noFill/>
            <a:ln w="12700" algn="ctr">
              <a:noFill/>
              <a:miter lim="800000"/>
              <a:headEnd/>
              <a:tailEnd/>
            </a:ln>
          </p:spPr>
          <p:txBody>
            <a:bodyPr lIns="0" tIns="0" rIns="0" bIns="0">
              <a:spAutoFit/>
            </a:bodyPr>
            <a:lstStyle/>
            <a:p>
              <a:pPr algn="ctr">
                <a:lnSpc>
                  <a:spcPct val="90000"/>
                </a:lnSpc>
                <a:buSzPct val="100000"/>
              </a:pPr>
              <a:r>
                <a:rPr lang="en-US" sz="1700" b="1">
                  <a:solidFill>
                    <a:srgbClr val="B5121B"/>
                  </a:solidFill>
                  <a:sym typeface="Arial" charset="0"/>
                </a:rPr>
                <a:t>Сокращение эксплуатационных </a:t>
              </a:r>
              <a:br>
                <a:rPr lang="en-US" sz="1700" b="1">
                  <a:solidFill>
                    <a:srgbClr val="B5121B"/>
                  </a:solidFill>
                  <a:sym typeface="Arial" charset="0"/>
                </a:rPr>
              </a:br>
              <a:r>
                <a:rPr lang="en-US" sz="1700" b="1">
                  <a:solidFill>
                    <a:srgbClr val="B5121B"/>
                  </a:solidFill>
                  <a:sym typeface="Arial" charset="0"/>
                </a:rPr>
                <a:t>расходов на 43%</a:t>
              </a:r>
            </a:p>
          </p:txBody>
        </p:sp>
        <p:sp>
          <p:nvSpPr>
            <p:cNvPr id="40985" name="Rectangle 82"/>
            <p:cNvSpPr>
              <a:spLocks noChangeArrowheads="1"/>
            </p:cNvSpPr>
            <p:nvPr/>
          </p:nvSpPr>
          <p:spPr bwMode="gray">
            <a:xfrm>
              <a:off x="485" y="1707"/>
              <a:ext cx="1088" cy="586"/>
            </a:xfrm>
            <a:prstGeom prst="rect">
              <a:avLst/>
            </a:prstGeom>
            <a:solidFill>
              <a:schemeClr val="accent1"/>
            </a:solidFill>
            <a:ln w="9525">
              <a:noFill/>
              <a:miter lim="800000"/>
              <a:headEnd/>
              <a:tailEnd/>
            </a:ln>
          </p:spPr>
          <p:txBody>
            <a:bodyPr anchor="ctr"/>
            <a:lstStyle/>
            <a:p>
              <a:pPr algn="ctr">
                <a:buSzPct val="100000"/>
              </a:pPr>
              <a:r>
                <a:rPr lang="en-US" sz="1200" b="1">
                  <a:solidFill>
                    <a:srgbClr val="FFFFFF"/>
                  </a:solidFill>
                  <a:sym typeface="Arial" charset="0"/>
                </a:rPr>
                <a:t>Операционная среда Enginuity</a:t>
              </a:r>
            </a:p>
          </p:txBody>
        </p:sp>
      </p:grpSp>
      <p:sp>
        <p:nvSpPr>
          <p:cNvPr id="40964" name="Rectangle 32"/>
          <p:cNvSpPr>
            <a:spLocks noChangeArrowheads="1"/>
          </p:cNvSpPr>
          <p:nvPr/>
        </p:nvSpPr>
        <p:spPr bwMode="auto">
          <a:xfrm>
            <a:off x="482600" y="260350"/>
            <a:ext cx="8237538" cy="946150"/>
          </a:xfrm>
          <a:prstGeom prst="rect">
            <a:avLst/>
          </a:prstGeom>
          <a:noFill/>
          <a:ln w="9525">
            <a:noFill/>
            <a:miter lim="800000"/>
            <a:headEnd/>
            <a:tailEnd/>
          </a:ln>
        </p:spPr>
        <p:txBody>
          <a:bodyPr>
            <a:spAutoFit/>
          </a:bodyPr>
          <a:lstStyle/>
          <a:p>
            <a:r>
              <a:rPr lang="en-US" sz="2800">
                <a:solidFill>
                  <a:srgbClr val="2C95DD"/>
                </a:solidFill>
                <a:latin typeface="MetaNormalLF-Roman" pitchFamily="34" charset="0"/>
                <a:sym typeface="Arial" charset="0"/>
              </a:rPr>
              <a:t>Symmetrix</a:t>
            </a:r>
            <a:r>
              <a:rPr lang="en-US" sz="2800">
                <a:solidFill>
                  <a:srgbClr val="005596"/>
                </a:solidFill>
                <a:sym typeface="Arial" charset="0"/>
              </a:rPr>
              <a:t> </a:t>
            </a:r>
            <a:r>
              <a:rPr lang="en-US" sz="2800">
                <a:solidFill>
                  <a:srgbClr val="2C95DD"/>
                </a:solidFill>
                <a:latin typeface="MetaNormalLF-Roman" pitchFamily="34" charset="0"/>
                <a:sym typeface="Arial" charset="0"/>
              </a:rPr>
              <a:t>V-Max снижает затраты с помощью многоуровневого хранения и FAST</a:t>
            </a:r>
            <a:endParaRPr lang="ru-RU" sz="2800">
              <a:solidFill>
                <a:srgbClr val="2C95DD"/>
              </a:solidFill>
              <a:latin typeface="MetaNormalLF-Roman" pitchFamily="34" charset="0"/>
              <a:sym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3"/>
          <p:cNvSpPr txBox="1">
            <a:spLocks noChangeArrowheads="1"/>
          </p:cNvSpPr>
          <p:nvPr/>
        </p:nvSpPr>
        <p:spPr bwMode="auto">
          <a:xfrm>
            <a:off x="1057275" y="663575"/>
            <a:ext cx="7189788" cy="579438"/>
          </a:xfrm>
          <a:prstGeom prst="rect">
            <a:avLst/>
          </a:prstGeom>
          <a:noFill/>
          <a:ln w="9525">
            <a:noFill/>
            <a:miter lim="800000"/>
            <a:headEnd/>
            <a:tailEnd/>
          </a:ln>
        </p:spPr>
        <p:txBody>
          <a:bodyPr wrap="none">
            <a:spAutoFit/>
          </a:bodyPr>
          <a:lstStyle/>
          <a:p>
            <a:r>
              <a:rPr lang="ru-RU" sz="3200">
                <a:solidFill>
                  <a:srgbClr val="7F7F7F"/>
                </a:solidFill>
              </a:rPr>
              <a:t>Технологии «облачных вычислений»</a:t>
            </a:r>
            <a:endParaRPr lang="en-US" sz="3200">
              <a:solidFill>
                <a:srgbClr val="7F7F7F"/>
              </a:solidFill>
              <a:latin typeface="Calibri" pitchFamily="34" charset="0"/>
            </a:endParaRPr>
          </a:p>
        </p:txBody>
      </p:sp>
      <p:sp>
        <p:nvSpPr>
          <p:cNvPr id="43010" name="Rectangle 3"/>
          <p:cNvSpPr>
            <a:spLocks noChangeArrowheads="1"/>
          </p:cNvSpPr>
          <p:nvPr/>
        </p:nvSpPr>
        <p:spPr bwMode="auto">
          <a:xfrm>
            <a:off x="4168775" y="4638675"/>
            <a:ext cx="1177925" cy="579438"/>
          </a:xfrm>
          <a:prstGeom prst="rect">
            <a:avLst/>
          </a:prstGeom>
          <a:noFill/>
          <a:ln w="9525">
            <a:noFill/>
            <a:miter lim="800000"/>
            <a:headEnd/>
            <a:tailEnd/>
          </a:ln>
        </p:spPr>
        <p:txBody>
          <a:bodyPr wrap="none">
            <a:spAutoFit/>
          </a:bodyPr>
          <a:lstStyle/>
          <a:p>
            <a:r>
              <a:rPr lang="en-US" sz="3200">
                <a:solidFill>
                  <a:srgbClr val="2C95DD"/>
                </a:solidFill>
              </a:rPr>
              <a:t>vPlex</a:t>
            </a:r>
            <a:endParaRPr lang="ru-RU" sz="3200">
              <a:solidFill>
                <a:srgbClr val="2C95DD"/>
              </a:solidFill>
            </a:endParaRPr>
          </a:p>
        </p:txBody>
      </p:sp>
      <p:pic>
        <p:nvPicPr>
          <p:cNvPr id="43011" name="Picture 6"/>
          <p:cNvPicPr>
            <a:picLocks noChangeAspect="1" noChangeArrowheads="1"/>
          </p:cNvPicPr>
          <p:nvPr/>
        </p:nvPicPr>
        <p:blipFill>
          <a:blip r:embed="rId2" cstate="print"/>
          <a:srcRect/>
          <a:stretch>
            <a:fillRect/>
          </a:stretch>
        </p:blipFill>
        <p:spPr bwMode="auto">
          <a:xfrm>
            <a:off x="3016250" y="1989138"/>
            <a:ext cx="3225800" cy="196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74" descr="Cloud"/>
          <p:cNvPicPr>
            <a:picLocks noChangeAspect="1" noChangeArrowheads="1"/>
          </p:cNvPicPr>
          <p:nvPr/>
        </p:nvPicPr>
        <p:blipFill>
          <a:blip r:embed="rId3" cstate="print">
            <a:clrChange>
              <a:clrFrom>
                <a:srgbClr val="FEFEFE"/>
              </a:clrFrom>
              <a:clrTo>
                <a:srgbClr val="FEFEFE">
                  <a:alpha val="0"/>
                </a:srgbClr>
              </a:clrTo>
            </a:clrChange>
          </a:blip>
          <a:srcRect l="13753" t="15431" r="17776" b="29288"/>
          <a:stretch>
            <a:fillRect/>
          </a:stretch>
        </p:blipFill>
        <p:spPr bwMode="auto">
          <a:xfrm>
            <a:off x="5076825" y="1714500"/>
            <a:ext cx="3352800" cy="2349500"/>
          </a:xfrm>
          <a:prstGeom prst="rect">
            <a:avLst/>
          </a:prstGeom>
          <a:noFill/>
          <a:ln w="9525">
            <a:noFill/>
            <a:miter lim="800000"/>
            <a:headEnd/>
            <a:tailEnd/>
          </a:ln>
        </p:spPr>
      </p:pic>
      <p:sp>
        <p:nvSpPr>
          <p:cNvPr id="46082" name="Title 1"/>
          <p:cNvSpPr>
            <a:spLocks noGrp="1"/>
          </p:cNvSpPr>
          <p:nvPr>
            <p:ph type="title" idx="4294967295"/>
          </p:nvPr>
        </p:nvSpPr>
        <p:spPr bwMode="auto">
          <a:xfrm>
            <a:off x="596900" y="231775"/>
            <a:ext cx="8180388" cy="863600"/>
          </a:xfrm>
          <a:prstGeom prst="rect">
            <a:avLst/>
          </a:prstGeom>
          <a:noFill/>
          <a:ln>
            <a:miter lim="800000"/>
            <a:headEnd/>
            <a:tailEnd/>
          </a:ln>
        </p:spPr>
        <p:txBody>
          <a:bodyPr/>
          <a:lstStyle/>
          <a:p>
            <a:pPr eaLnBrk="1" hangingPunct="1"/>
            <a:r>
              <a:rPr lang="en-US" sz="2800" smtClean="0">
                <a:cs typeface="Arial" charset="0"/>
              </a:rPr>
              <a:t>vPlex </a:t>
            </a:r>
            <a:r>
              <a:rPr lang="ru-RU" sz="2800" smtClean="0">
                <a:latin typeface="Arial" charset="0"/>
                <a:cs typeface="Arial" charset="0"/>
              </a:rPr>
              <a:t>- н</a:t>
            </a:r>
            <a:r>
              <a:rPr lang="ru-RU" sz="2800" smtClean="0">
                <a:cs typeface="Arial" charset="0"/>
              </a:rPr>
              <a:t>овое слово в </a:t>
            </a:r>
            <a:r>
              <a:rPr lang="ru-RU" sz="2800" smtClean="0">
                <a:latin typeface="Arial" charset="0"/>
                <a:cs typeface="Arial" charset="0"/>
              </a:rPr>
              <a:t>м</a:t>
            </a:r>
            <a:r>
              <a:rPr lang="ru-RU" sz="2800" smtClean="0">
                <a:cs typeface="Arial" charset="0"/>
              </a:rPr>
              <a:t>обильности </a:t>
            </a:r>
            <a:r>
              <a:rPr lang="ru-RU" sz="2800" smtClean="0">
                <a:latin typeface="Arial" charset="0"/>
                <a:cs typeface="Arial" charset="0"/>
              </a:rPr>
              <a:t>данных. </a:t>
            </a:r>
            <a:r>
              <a:rPr lang="ru-RU" sz="2400" smtClean="0">
                <a:latin typeface="Arial" charset="0"/>
                <a:cs typeface="Arial" charset="0"/>
              </a:rPr>
              <a:t>Виртуализация систем хранения данных на расстоянии</a:t>
            </a:r>
            <a:endParaRPr lang="en-US" sz="2400" smtClean="0">
              <a:latin typeface="Arial" charset="0"/>
              <a:cs typeface="Arial" charset="0"/>
            </a:endParaRPr>
          </a:p>
        </p:txBody>
      </p:sp>
      <p:sp>
        <p:nvSpPr>
          <p:cNvPr id="29" name="TextBox 28"/>
          <p:cNvSpPr txBox="1">
            <a:spLocks noChangeArrowheads="1"/>
          </p:cNvSpPr>
          <p:nvPr/>
        </p:nvSpPr>
        <p:spPr bwMode="auto">
          <a:xfrm>
            <a:off x="484188" y="4054475"/>
            <a:ext cx="8247062" cy="490538"/>
          </a:xfrm>
          <a:prstGeom prst="rect">
            <a:avLst/>
          </a:prstGeom>
          <a:noFill/>
          <a:ln w="9525">
            <a:noFill/>
            <a:miter lim="800000"/>
            <a:headEnd/>
            <a:tailEnd/>
          </a:ln>
        </p:spPr>
        <p:txBody>
          <a:bodyPr lIns="64005" tIns="32003" rIns="64005" bIns="32003">
            <a:spAutoFit/>
          </a:bodyPr>
          <a:lstStyle/>
          <a:p>
            <a:pPr algn="ctr"/>
            <a:r>
              <a:rPr lang="ru-RU" sz="2800">
                <a:solidFill>
                  <a:schemeClr val="bg2"/>
                </a:solidFill>
              </a:rPr>
              <a:t>Мобильность данных и доступ с двух площадок </a:t>
            </a:r>
            <a:endParaRPr lang="en-US" sz="2800">
              <a:solidFill>
                <a:schemeClr val="bg2"/>
              </a:solidFill>
            </a:endParaRPr>
          </a:p>
        </p:txBody>
      </p:sp>
      <p:sp>
        <p:nvSpPr>
          <p:cNvPr id="30" name="TextBox 29"/>
          <p:cNvSpPr txBox="1">
            <a:spLocks noChangeArrowheads="1"/>
          </p:cNvSpPr>
          <p:nvPr/>
        </p:nvSpPr>
        <p:spPr bwMode="auto">
          <a:xfrm>
            <a:off x="452438" y="4700588"/>
            <a:ext cx="8310562" cy="495300"/>
          </a:xfrm>
          <a:prstGeom prst="rect">
            <a:avLst/>
          </a:prstGeom>
          <a:noFill/>
          <a:ln w="9525">
            <a:noFill/>
            <a:miter lim="800000"/>
            <a:headEnd/>
            <a:tailEnd/>
          </a:ln>
        </p:spPr>
        <p:txBody>
          <a:bodyPr lIns="64005" tIns="32003" rIns="64005" bIns="32003">
            <a:spAutoFit/>
          </a:bodyPr>
          <a:lstStyle/>
          <a:p>
            <a:pPr algn="ctr"/>
            <a:r>
              <a:rPr lang="ru-RU" sz="2800">
                <a:solidFill>
                  <a:schemeClr val="bg2"/>
                </a:solidFill>
              </a:rPr>
              <a:t>Совместное использование удаленной емкости</a:t>
            </a:r>
            <a:endParaRPr lang="en-US" sz="2800">
              <a:solidFill>
                <a:schemeClr val="bg2"/>
              </a:solidFill>
            </a:endParaRPr>
          </a:p>
        </p:txBody>
      </p:sp>
      <p:sp>
        <p:nvSpPr>
          <p:cNvPr id="31" name="TextBox 30"/>
          <p:cNvSpPr txBox="1">
            <a:spLocks noChangeArrowheads="1"/>
          </p:cNvSpPr>
          <p:nvPr/>
        </p:nvSpPr>
        <p:spPr bwMode="auto">
          <a:xfrm>
            <a:off x="633413" y="5307013"/>
            <a:ext cx="7948612" cy="495300"/>
          </a:xfrm>
          <a:prstGeom prst="rect">
            <a:avLst/>
          </a:prstGeom>
          <a:noFill/>
          <a:ln w="9525">
            <a:noFill/>
            <a:miter lim="800000"/>
            <a:headEnd/>
            <a:tailEnd/>
          </a:ln>
        </p:spPr>
        <p:txBody>
          <a:bodyPr lIns="64005" tIns="32003" rIns="64005" bIns="32003">
            <a:spAutoFit/>
          </a:bodyPr>
          <a:lstStyle/>
          <a:p>
            <a:pPr algn="ctr"/>
            <a:r>
              <a:rPr lang="ru-RU" sz="2800">
                <a:solidFill>
                  <a:schemeClr val="bg2"/>
                </a:solidFill>
              </a:rPr>
              <a:t>Удаленный доступ ко второй площадке</a:t>
            </a:r>
            <a:endParaRPr lang="en-US" sz="2800">
              <a:solidFill>
                <a:schemeClr val="bg2"/>
              </a:solidFill>
            </a:endParaRPr>
          </a:p>
        </p:txBody>
      </p:sp>
      <p:grpSp>
        <p:nvGrpSpPr>
          <p:cNvPr id="46086" name="Group 27"/>
          <p:cNvGrpSpPr>
            <a:grpSpLocks/>
          </p:cNvGrpSpPr>
          <p:nvPr/>
        </p:nvGrpSpPr>
        <p:grpSpPr bwMode="auto">
          <a:xfrm>
            <a:off x="714375" y="1714500"/>
            <a:ext cx="3352800" cy="2349500"/>
            <a:chOff x="1143000" y="2743200"/>
            <a:chExt cx="5363737" cy="2819400"/>
          </a:xfrm>
        </p:grpSpPr>
        <p:pic>
          <p:nvPicPr>
            <p:cNvPr id="46114" name="Picture 74" descr="Cloud"/>
            <p:cNvPicPr>
              <a:picLocks noChangeAspect="1" noChangeArrowheads="1"/>
            </p:cNvPicPr>
            <p:nvPr/>
          </p:nvPicPr>
          <p:blipFill>
            <a:blip r:embed="rId3" cstate="print">
              <a:clrChange>
                <a:clrFrom>
                  <a:srgbClr val="FEFEFE"/>
                </a:clrFrom>
                <a:clrTo>
                  <a:srgbClr val="FEFEFE">
                    <a:alpha val="0"/>
                  </a:srgbClr>
                </a:clrTo>
              </a:clrChange>
            </a:blip>
            <a:srcRect l="13753" t="15431" r="17776" b="29288"/>
            <a:stretch>
              <a:fillRect/>
            </a:stretch>
          </p:blipFill>
          <p:spPr bwMode="auto">
            <a:xfrm>
              <a:off x="1143000" y="2743200"/>
              <a:ext cx="5363737" cy="2819400"/>
            </a:xfrm>
            <a:prstGeom prst="rect">
              <a:avLst/>
            </a:prstGeom>
            <a:noFill/>
            <a:ln w="9525">
              <a:noFill/>
              <a:miter lim="800000"/>
              <a:headEnd/>
              <a:tailEnd/>
            </a:ln>
          </p:spPr>
        </p:pic>
        <p:grpSp>
          <p:nvGrpSpPr>
            <p:cNvPr id="46115" name="Group 33"/>
            <p:cNvGrpSpPr>
              <a:grpSpLocks/>
            </p:cNvGrpSpPr>
            <p:nvPr/>
          </p:nvGrpSpPr>
          <p:grpSpPr bwMode="auto">
            <a:xfrm>
              <a:off x="2758897" y="3325812"/>
              <a:ext cx="2101733" cy="719137"/>
              <a:chOff x="228600" y="4333665"/>
              <a:chExt cx="3352046" cy="1146950"/>
            </a:xfrm>
          </p:grpSpPr>
          <p:sp>
            <p:nvSpPr>
              <p:cNvPr id="54" name="Rectangle 2"/>
              <p:cNvSpPr>
                <a:spLocks noChangeArrowheads="1"/>
              </p:cNvSpPr>
              <p:nvPr/>
            </p:nvSpPr>
            <p:spPr bwMode="auto">
              <a:xfrm>
                <a:off x="227513" y="4334172"/>
                <a:ext cx="3353794" cy="1145432"/>
              </a:xfrm>
              <a:prstGeom prst="rect">
                <a:avLst/>
              </a:prstGeom>
              <a:solidFill>
                <a:schemeClr val="accent1"/>
              </a:solidFill>
              <a:ln w="9525">
                <a:solidFill>
                  <a:schemeClr val="bg2">
                    <a:lumMod val="50000"/>
                  </a:schemeClr>
                </a:solidFill>
                <a:miter lim="800000"/>
                <a:headEnd/>
                <a:tailEnd/>
              </a:ln>
              <a:effectLst/>
              <a:scene3d>
                <a:camera prst="legacyPerspectiveTop"/>
                <a:lightRig rig="legacyFlat3" dir="b"/>
              </a:scene3d>
              <a:sp3d extrusionH="1801800" prstMaterial="legacyMatte">
                <a:bevelT w="13500" h="13500" prst="angle"/>
                <a:bevelB w="13500" h="13500" prst="angle"/>
                <a:extrusionClr>
                  <a:schemeClr val="bg2"/>
                </a:extrusionClr>
              </a:sp3d>
            </p:spPr>
            <p:txBody>
              <a:bodyPr wrap="none" anchor="ctr">
                <a:flatTx/>
              </a:bodyPr>
              <a:lstStyle/>
              <a:p>
                <a:pPr algn="ctr" defTabSz="914309" fontAlgn="auto">
                  <a:spcBef>
                    <a:spcPts val="0"/>
                  </a:spcBef>
                  <a:spcAft>
                    <a:spcPts val="0"/>
                  </a:spcAft>
                  <a:defRPr/>
                </a:pPr>
                <a:endParaRPr lang="en-US" dirty="0">
                  <a:latin typeface="+mn-lt"/>
                  <a:cs typeface="+mn-cs"/>
                </a:endParaRPr>
              </a:p>
            </p:txBody>
          </p:sp>
          <p:pic>
            <p:nvPicPr>
              <p:cNvPr id="46123" name="Picture 199" descr="V-Plex-single node"/>
              <p:cNvPicPr>
                <a:picLocks noChangeAspect="1" noChangeArrowheads="1"/>
              </p:cNvPicPr>
              <p:nvPr/>
            </p:nvPicPr>
            <p:blipFill>
              <a:blip r:embed="rId4" cstate="print"/>
              <a:srcRect/>
              <a:stretch>
                <a:fillRect/>
              </a:stretch>
            </p:blipFill>
            <p:spPr bwMode="gray">
              <a:xfrm>
                <a:off x="228600" y="4334171"/>
                <a:ext cx="3324726" cy="1145417"/>
              </a:xfrm>
              <a:prstGeom prst="rect">
                <a:avLst/>
              </a:prstGeom>
              <a:noFill/>
              <a:ln w="9525">
                <a:solidFill>
                  <a:schemeClr val="tx1"/>
                </a:solidFill>
                <a:miter lim="800000"/>
                <a:headEnd/>
                <a:tailEnd/>
              </a:ln>
            </p:spPr>
          </p:pic>
        </p:grpSp>
        <p:sp>
          <p:nvSpPr>
            <p:cNvPr id="44" name="Trapezoid 43"/>
            <p:cNvSpPr/>
            <p:nvPr/>
          </p:nvSpPr>
          <p:spPr bwMode="auto">
            <a:xfrm>
              <a:off x="2758216" y="3899536"/>
              <a:ext cx="2102829" cy="1049654"/>
            </a:xfrm>
            <a:prstGeom prst="trapezoid">
              <a:avLst>
                <a:gd name="adj" fmla="val 74548"/>
              </a:avLst>
            </a:prstGeom>
            <a:gradFill flip="none" rotWithShape="1">
              <a:gsLst>
                <a:gs pos="0">
                  <a:schemeClr val="accent1">
                    <a:lumMod val="40000"/>
                    <a:lumOff val="60000"/>
                    <a:alpha val="40000"/>
                  </a:schemeClr>
                </a:gs>
                <a:gs pos="50000">
                  <a:schemeClr val="tx2">
                    <a:tint val="44500"/>
                    <a:satMod val="160000"/>
                  </a:schemeClr>
                </a:gs>
                <a:gs pos="100000">
                  <a:schemeClr val="tx2">
                    <a:tint val="23500"/>
                    <a:satMod val="160000"/>
                  </a:schemeClr>
                </a:gs>
              </a:gsLst>
              <a:lin ang="16200000" scaled="1"/>
              <a:tileRect/>
            </a:gradFill>
            <a:ln w="12700" cap="flat" cmpd="sng" algn="ctr">
              <a:noFill/>
              <a:prstDash val="solid"/>
              <a:round/>
              <a:headEnd type="none" w="med" len="med"/>
              <a:tailEnd type="none" w="med" len="med"/>
            </a:ln>
            <a:effectLst/>
          </p:spPr>
          <p:txBody>
            <a:bodyPr wrap="none" lIns="0" tIns="0" rIns="0" bIns="0" anchor="ctr"/>
            <a:lstStyle/>
            <a:p>
              <a:pPr algn="ctr" defTabSz="640048" fontAlgn="auto">
                <a:spcBef>
                  <a:spcPts val="0"/>
                </a:spcBef>
                <a:spcAft>
                  <a:spcPts val="0"/>
                </a:spcAft>
                <a:defRPr/>
              </a:pPr>
              <a:endParaRPr lang="en-US" sz="1400" dirty="0">
                <a:cs typeface="+mn-cs"/>
              </a:endParaRPr>
            </a:p>
          </p:txBody>
        </p:sp>
        <p:sp>
          <p:nvSpPr>
            <p:cNvPr id="46117" name="Flowchart: Magnetic Disk 37"/>
            <p:cNvSpPr>
              <a:spLocks noChangeAspect="1"/>
            </p:cNvSpPr>
            <p:nvPr/>
          </p:nvSpPr>
          <p:spPr bwMode="auto">
            <a:xfrm>
              <a:off x="3455082" y="3565017"/>
              <a:ext cx="709835" cy="621106"/>
            </a:xfrm>
            <a:prstGeom prst="flowChartMagneticDisk">
              <a:avLst/>
            </a:prstGeom>
            <a:solidFill>
              <a:srgbClr val="FFC000"/>
            </a:solidFill>
            <a:ln w="57150" cap="rnd">
              <a:solidFill>
                <a:schemeClr val="bg1"/>
              </a:solidFill>
              <a:round/>
              <a:headEnd/>
              <a:tailEnd/>
            </a:ln>
          </p:spPr>
          <p:txBody>
            <a:bodyPr wrap="none" anchor="ctr"/>
            <a:lstStyle/>
            <a:p>
              <a:endParaRPr lang="ru-RU"/>
            </a:p>
          </p:txBody>
        </p:sp>
        <p:sp>
          <p:nvSpPr>
            <p:cNvPr id="48" name="Rectangle 47"/>
            <p:cNvSpPr/>
            <p:nvPr/>
          </p:nvSpPr>
          <p:spPr bwMode="auto">
            <a:xfrm>
              <a:off x="2593140" y="4453890"/>
              <a:ext cx="398724" cy="817246"/>
            </a:xfrm>
            <a:prstGeom prst="rect">
              <a:avLst/>
            </a:prstGeom>
            <a:solidFill>
              <a:schemeClr val="tx1">
                <a:lumMod val="65000"/>
                <a:lumOff val="35000"/>
              </a:schemeClr>
            </a:solid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defTabSz="914309" fontAlgn="auto">
                <a:spcBef>
                  <a:spcPts val="0"/>
                </a:spcBef>
                <a:spcAft>
                  <a:spcPts val="0"/>
                </a:spcAft>
                <a:defRPr/>
              </a:pPr>
              <a:endParaRPr lang="en-US" sz="1400" b="1" dirty="0">
                <a:solidFill>
                  <a:srgbClr val="000000"/>
                </a:solidFill>
                <a:latin typeface="Arial"/>
              </a:endParaRPr>
            </a:p>
          </p:txBody>
        </p:sp>
        <p:sp>
          <p:nvSpPr>
            <p:cNvPr id="50" name="Rectangle 49"/>
            <p:cNvSpPr/>
            <p:nvPr/>
          </p:nvSpPr>
          <p:spPr bwMode="auto">
            <a:xfrm>
              <a:off x="3283924" y="4453890"/>
              <a:ext cx="396185" cy="817246"/>
            </a:xfrm>
            <a:prstGeom prst="rect">
              <a:avLst/>
            </a:prstGeom>
            <a:solidFill>
              <a:schemeClr val="tx1">
                <a:lumMod val="65000"/>
                <a:lumOff val="35000"/>
              </a:schemeClr>
            </a:solid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defTabSz="914309" fontAlgn="auto">
                <a:spcBef>
                  <a:spcPts val="0"/>
                </a:spcBef>
                <a:spcAft>
                  <a:spcPts val="0"/>
                </a:spcAft>
                <a:defRPr/>
              </a:pPr>
              <a:endParaRPr lang="en-US" sz="1400" b="1" dirty="0">
                <a:solidFill>
                  <a:srgbClr val="000000"/>
                </a:solidFill>
                <a:latin typeface="Arial"/>
              </a:endParaRPr>
            </a:p>
          </p:txBody>
        </p:sp>
        <p:sp>
          <p:nvSpPr>
            <p:cNvPr id="52" name="Rectangle 51"/>
            <p:cNvSpPr/>
            <p:nvPr/>
          </p:nvSpPr>
          <p:spPr bwMode="auto">
            <a:xfrm>
              <a:off x="3972168" y="4453890"/>
              <a:ext cx="398726" cy="817246"/>
            </a:xfrm>
            <a:prstGeom prst="rect">
              <a:avLst/>
            </a:prstGeom>
            <a:solidFill>
              <a:schemeClr val="tx1">
                <a:lumMod val="65000"/>
                <a:lumOff val="35000"/>
              </a:schemeClr>
            </a:solid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defTabSz="914309" fontAlgn="auto">
                <a:spcBef>
                  <a:spcPts val="0"/>
                </a:spcBef>
                <a:spcAft>
                  <a:spcPts val="0"/>
                </a:spcAft>
                <a:defRPr/>
              </a:pPr>
              <a:endParaRPr lang="en-US" sz="1400" b="1" dirty="0">
                <a:solidFill>
                  <a:srgbClr val="000000"/>
                </a:solidFill>
                <a:latin typeface="Arial"/>
              </a:endParaRPr>
            </a:p>
          </p:txBody>
        </p:sp>
        <p:sp>
          <p:nvSpPr>
            <p:cNvPr id="53" name="Rectangle 52"/>
            <p:cNvSpPr/>
            <p:nvPr/>
          </p:nvSpPr>
          <p:spPr bwMode="auto">
            <a:xfrm>
              <a:off x="4662952" y="4453890"/>
              <a:ext cx="396185" cy="817246"/>
            </a:xfrm>
            <a:prstGeom prst="rect">
              <a:avLst/>
            </a:prstGeom>
            <a:solidFill>
              <a:schemeClr val="tx1">
                <a:lumMod val="65000"/>
                <a:lumOff val="35000"/>
              </a:schemeClr>
            </a:solid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defTabSz="914309" fontAlgn="auto">
                <a:spcBef>
                  <a:spcPts val="0"/>
                </a:spcBef>
                <a:spcAft>
                  <a:spcPts val="0"/>
                </a:spcAft>
                <a:defRPr/>
              </a:pPr>
              <a:endParaRPr lang="en-US" sz="1400" b="1" dirty="0">
                <a:solidFill>
                  <a:srgbClr val="000000"/>
                </a:solidFill>
                <a:latin typeface="Arial"/>
              </a:endParaRPr>
            </a:p>
          </p:txBody>
        </p:sp>
      </p:grpSp>
      <p:grpSp>
        <p:nvGrpSpPr>
          <p:cNvPr id="46087" name="Group 33"/>
          <p:cNvGrpSpPr>
            <a:grpSpLocks/>
          </p:cNvGrpSpPr>
          <p:nvPr/>
        </p:nvGrpSpPr>
        <p:grpSpPr bwMode="auto">
          <a:xfrm>
            <a:off x="6086475" y="2200275"/>
            <a:ext cx="1314450" cy="598488"/>
            <a:chOff x="228600" y="4334171"/>
            <a:chExt cx="3352800" cy="1145417"/>
          </a:xfrm>
        </p:grpSpPr>
        <p:sp>
          <p:nvSpPr>
            <p:cNvPr id="34" name="Rectangle 2"/>
            <p:cNvSpPr>
              <a:spLocks noChangeArrowheads="1"/>
            </p:cNvSpPr>
            <p:nvPr/>
          </p:nvSpPr>
          <p:spPr bwMode="auto">
            <a:xfrm>
              <a:off x="228600" y="4334171"/>
              <a:ext cx="3352800" cy="1145417"/>
            </a:xfrm>
            <a:prstGeom prst="rect">
              <a:avLst/>
            </a:prstGeom>
            <a:solidFill>
              <a:schemeClr val="accent1"/>
            </a:solidFill>
            <a:ln w="9525">
              <a:solidFill>
                <a:schemeClr val="bg2">
                  <a:lumMod val="50000"/>
                </a:schemeClr>
              </a:solidFill>
              <a:miter lim="800000"/>
              <a:headEnd/>
              <a:tailEnd/>
            </a:ln>
            <a:effectLst/>
            <a:scene3d>
              <a:camera prst="legacyPerspectiveTop"/>
              <a:lightRig rig="legacyFlat3" dir="b"/>
            </a:scene3d>
            <a:sp3d extrusionH="1801800" prstMaterial="legacyMatte">
              <a:bevelT w="13500" h="13500" prst="angle"/>
              <a:bevelB w="13500" h="13500" prst="angle"/>
              <a:extrusionClr>
                <a:schemeClr val="bg2"/>
              </a:extrusionClr>
            </a:sp3d>
          </p:spPr>
          <p:txBody>
            <a:bodyPr wrap="none" anchor="ctr">
              <a:flatTx/>
            </a:bodyPr>
            <a:lstStyle/>
            <a:p>
              <a:pPr algn="ctr" defTabSz="914309" fontAlgn="auto">
                <a:spcBef>
                  <a:spcPts val="0"/>
                </a:spcBef>
                <a:spcAft>
                  <a:spcPts val="0"/>
                </a:spcAft>
                <a:defRPr/>
              </a:pPr>
              <a:endParaRPr lang="en-US" dirty="0">
                <a:latin typeface="+mn-lt"/>
                <a:cs typeface="+mn-cs"/>
              </a:endParaRPr>
            </a:p>
          </p:txBody>
        </p:sp>
        <p:pic>
          <p:nvPicPr>
            <p:cNvPr id="46113" name="Picture 199" descr="V-Plex-single node"/>
            <p:cNvPicPr>
              <a:picLocks noChangeAspect="1" noChangeArrowheads="1"/>
            </p:cNvPicPr>
            <p:nvPr/>
          </p:nvPicPr>
          <p:blipFill>
            <a:blip r:embed="rId4" cstate="print"/>
            <a:srcRect/>
            <a:stretch>
              <a:fillRect/>
            </a:stretch>
          </p:blipFill>
          <p:spPr bwMode="gray">
            <a:xfrm>
              <a:off x="228600" y="4334171"/>
              <a:ext cx="3324726" cy="1145417"/>
            </a:xfrm>
            <a:prstGeom prst="rect">
              <a:avLst/>
            </a:prstGeom>
            <a:noFill/>
            <a:ln w="9525">
              <a:solidFill>
                <a:schemeClr val="tx1"/>
              </a:solidFill>
              <a:miter lim="800000"/>
              <a:headEnd/>
              <a:tailEnd/>
            </a:ln>
          </p:spPr>
        </p:pic>
      </p:grpSp>
      <p:grpSp>
        <p:nvGrpSpPr>
          <p:cNvPr id="5" name="Group 57"/>
          <p:cNvGrpSpPr>
            <a:grpSpLocks/>
          </p:cNvGrpSpPr>
          <p:nvPr/>
        </p:nvGrpSpPr>
        <p:grpSpPr bwMode="auto">
          <a:xfrm>
            <a:off x="5984875" y="2400300"/>
            <a:ext cx="1541463" cy="1420813"/>
            <a:chOff x="9575800" y="2879725"/>
            <a:chExt cx="2465388" cy="1704975"/>
          </a:xfrm>
        </p:grpSpPr>
        <p:grpSp>
          <p:nvGrpSpPr>
            <p:cNvPr id="46105" name="Group 56"/>
            <p:cNvGrpSpPr>
              <a:grpSpLocks/>
            </p:cNvGrpSpPr>
            <p:nvPr/>
          </p:nvGrpSpPr>
          <p:grpSpPr bwMode="auto">
            <a:xfrm>
              <a:off x="9575800" y="3214688"/>
              <a:ext cx="2465388" cy="1370012"/>
              <a:chOff x="9575800" y="3214688"/>
              <a:chExt cx="2465388" cy="1370012"/>
            </a:xfrm>
          </p:grpSpPr>
          <p:sp>
            <p:nvSpPr>
              <p:cNvPr id="24" name="Trapezoid 23"/>
              <p:cNvSpPr/>
              <p:nvPr/>
            </p:nvSpPr>
            <p:spPr bwMode="auto">
              <a:xfrm>
                <a:off x="9740837" y="3215005"/>
                <a:ext cx="2102308" cy="1051560"/>
              </a:xfrm>
              <a:prstGeom prst="trapezoid">
                <a:avLst>
                  <a:gd name="adj" fmla="val 74548"/>
                </a:avLst>
              </a:prstGeom>
              <a:gradFill flip="none" rotWithShape="1">
                <a:gsLst>
                  <a:gs pos="0">
                    <a:schemeClr val="accent1">
                      <a:lumMod val="40000"/>
                      <a:lumOff val="60000"/>
                      <a:alpha val="40000"/>
                    </a:schemeClr>
                  </a:gs>
                  <a:gs pos="50000">
                    <a:schemeClr val="tx2">
                      <a:tint val="44500"/>
                      <a:satMod val="160000"/>
                    </a:schemeClr>
                  </a:gs>
                  <a:gs pos="100000">
                    <a:schemeClr val="tx2">
                      <a:tint val="23500"/>
                      <a:satMod val="160000"/>
                    </a:schemeClr>
                  </a:gs>
                </a:gsLst>
                <a:lin ang="16200000" scaled="1"/>
                <a:tileRect/>
              </a:gradFill>
              <a:ln w="12700" cap="flat" cmpd="sng" algn="ctr">
                <a:noFill/>
                <a:prstDash val="solid"/>
                <a:round/>
                <a:headEnd type="none" w="med" len="med"/>
                <a:tailEnd type="none" w="med" len="med"/>
              </a:ln>
              <a:effectLst/>
            </p:spPr>
            <p:txBody>
              <a:bodyPr wrap="none" lIns="0" tIns="0" rIns="0" bIns="0" anchor="ctr"/>
              <a:lstStyle/>
              <a:p>
                <a:pPr algn="ctr" defTabSz="640048" fontAlgn="auto">
                  <a:spcBef>
                    <a:spcPts val="0"/>
                  </a:spcBef>
                  <a:spcAft>
                    <a:spcPts val="0"/>
                  </a:spcAft>
                  <a:defRPr/>
                </a:pPr>
                <a:endParaRPr lang="en-US" sz="1400" dirty="0">
                  <a:cs typeface="+mn-cs"/>
                </a:endParaRPr>
              </a:p>
            </p:txBody>
          </p:sp>
          <p:sp>
            <p:nvSpPr>
              <p:cNvPr id="27" name="Rectangle 26"/>
              <p:cNvSpPr/>
              <p:nvPr/>
            </p:nvSpPr>
            <p:spPr bwMode="auto">
              <a:xfrm>
                <a:off x="9575800" y="3767455"/>
                <a:ext cx="396087" cy="817245"/>
              </a:xfrm>
              <a:prstGeom prst="rect">
                <a:avLst/>
              </a:prstGeom>
              <a:solidFill>
                <a:schemeClr val="tx1">
                  <a:lumMod val="65000"/>
                  <a:lumOff val="35000"/>
                </a:schemeClr>
              </a:solid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defTabSz="914309" fontAlgn="auto">
                  <a:spcBef>
                    <a:spcPts val="0"/>
                  </a:spcBef>
                  <a:spcAft>
                    <a:spcPts val="0"/>
                  </a:spcAft>
                  <a:defRPr/>
                </a:pPr>
                <a:endParaRPr lang="en-US" sz="1400" b="1" dirty="0">
                  <a:solidFill>
                    <a:srgbClr val="000000"/>
                  </a:solidFill>
                  <a:latin typeface="Arial"/>
                </a:endParaRPr>
              </a:p>
            </p:txBody>
          </p:sp>
          <p:sp>
            <p:nvSpPr>
              <p:cNvPr id="28" name="Rectangle 27"/>
              <p:cNvSpPr/>
              <p:nvPr/>
            </p:nvSpPr>
            <p:spPr bwMode="auto">
              <a:xfrm>
                <a:off x="10263875" y="3767455"/>
                <a:ext cx="398625" cy="817245"/>
              </a:xfrm>
              <a:prstGeom prst="rect">
                <a:avLst/>
              </a:prstGeom>
              <a:solidFill>
                <a:schemeClr val="tx1">
                  <a:lumMod val="65000"/>
                  <a:lumOff val="35000"/>
                </a:schemeClr>
              </a:solid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defTabSz="914309" fontAlgn="auto">
                  <a:spcBef>
                    <a:spcPts val="0"/>
                  </a:spcBef>
                  <a:spcAft>
                    <a:spcPts val="0"/>
                  </a:spcAft>
                  <a:defRPr/>
                </a:pPr>
                <a:endParaRPr lang="en-US" sz="1400" b="1" dirty="0">
                  <a:solidFill>
                    <a:srgbClr val="000000"/>
                  </a:solidFill>
                  <a:latin typeface="Arial"/>
                </a:endParaRPr>
              </a:p>
            </p:txBody>
          </p:sp>
          <p:sp>
            <p:nvSpPr>
              <p:cNvPr id="32" name="Rectangle 31"/>
              <p:cNvSpPr/>
              <p:nvPr/>
            </p:nvSpPr>
            <p:spPr bwMode="auto">
              <a:xfrm>
                <a:off x="10954488" y="3767455"/>
                <a:ext cx="398625" cy="817245"/>
              </a:xfrm>
              <a:prstGeom prst="rect">
                <a:avLst/>
              </a:prstGeom>
              <a:solidFill>
                <a:schemeClr val="tx1">
                  <a:lumMod val="65000"/>
                  <a:lumOff val="35000"/>
                </a:schemeClr>
              </a:solid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defTabSz="914309" fontAlgn="auto">
                  <a:spcBef>
                    <a:spcPts val="0"/>
                  </a:spcBef>
                  <a:spcAft>
                    <a:spcPts val="0"/>
                  </a:spcAft>
                  <a:defRPr/>
                </a:pPr>
                <a:endParaRPr lang="en-US" sz="1400" b="1" dirty="0">
                  <a:solidFill>
                    <a:srgbClr val="000000"/>
                  </a:solidFill>
                  <a:latin typeface="Arial"/>
                </a:endParaRPr>
              </a:p>
            </p:txBody>
          </p:sp>
          <p:sp>
            <p:nvSpPr>
              <p:cNvPr id="33" name="Rectangle 32"/>
              <p:cNvSpPr/>
              <p:nvPr/>
            </p:nvSpPr>
            <p:spPr bwMode="auto">
              <a:xfrm>
                <a:off x="11645101" y="3767455"/>
                <a:ext cx="396087" cy="817245"/>
              </a:xfrm>
              <a:prstGeom prst="rect">
                <a:avLst/>
              </a:prstGeom>
              <a:solidFill>
                <a:schemeClr val="tx1">
                  <a:lumMod val="65000"/>
                  <a:lumOff val="35000"/>
                </a:schemeClr>
              </a:solid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defTabSz="914309" fontAlgn="auto">
                  <a:spcBef>
                    <a:spcPts val="0"/>
                  </a:spcBef>
                  <a:spcAft>
                    <a:spcPts val="0"/>
                  </a:spcAft>
                  <a:defRPr/>
                </a:pPr>
                <a:endParaRPr lang="en-US" sz="1400" b="1" dirty="0">
                  <a:solidFill>
                    <a:srgbClr val="000000"/>
                  </a:solidFill>
                  <a:latin typeface="Arial"/>
                </a:endParaRPr>
              </a:p>
            </p:txBody>
          </p:sp>
        </p:grpSp>
        <p:sp>
          <p:nvSpPr>
            <p:cNvPr id="46106" name="Flowchart: Magnetic Disk 25"/>
            <p:cNvSpPr>
              <a:spLocks noChangeAspect="1"/>
            </p:cNvSpPr>
            <p:nvPr/>
          </p:nvSpPr>
          <p:spPr bwMode="auto">
            <a:xfrm>
              <a:off x="10436372" y="2879725"/>
              <a:ext cx="709897" cy="620960"/>
            </a:xfrm>
            <a:prstGeom prst="flowChartMagneticDisk">
              <a:avLst/>
            </a:prstGeom>
            <a:solidFill>
              <a:srgbClr val="FFC000"/>
            </a:solidFill>
            <a:ln w="57150" cap="rnd">
              <a:solidFill>
                <a:schemeClr val="bg1"/>
              </a:solidFill>
              <a:round/>
              <a:headEnd/>
              <a:tailEnd/>
            </a:ln>
          </p:spPr>
          <p:txBody>
            <a:bodyPr wrap="none" anchor="ctr"/>
            <a:lstStyle/>
            <a:p>
              <a:endParaRPr lang="ru-RU"/>
            </a:p>
          </p:txBody>
        </p:sp>
      </p:grpSp>
      <p:sp>
        <p:nvSpPr>
          <p:cNvPr id="45066" name="Left-Right Arrow 38"/>
          <p:cNvSpPr>
            <a:spLocks noChangeArrowheads="1"/>
          </p:cNvSpPr>
          <p:nvPr/>
        </p:nvSpPr>
        <p:spPr bwMode="auto">
          <a:xfrm>
            <a:off x="2735263" y="1849438"/>
            <a:ext cx="3597275" cy="1579562"/>
          </a:xfrm>
          <a:prstGeom prst="leftRightArrow">
            <a:avLst>
              <a:gd name="adj1" fmla="val 50000"/>
              <a:gd name="adj2" fmla="val 50009"/>
            </a:avLst>
          </a:prstGeom>
          <a:solidFill>
            <a:schemeClr val="tx2">
              <a:lumMod val="60000"/>
              <a:lumOff val="40000"/>
            </a:schemeClr>
          </a:solidFill>
          <a:ln w="57150" algn="ctr">
            <a:solidFill>
              <a:schemeClr val="tx2"/>
            </a:solidFill>
            <a:round/>
            <a:headEnd/>
            <a:tailEnd/>
          </a:ln>
        </p:spPr>
        <p:txBody>
          <a:bodyPr lIns="64005" tIns="32003" rIns="64005" bIns="32003" anchor="ctr"/>
          <a:lstStyle/>
          <a:p>
            <a:pPr algn="ctr" defTabSz="912813">
              <a:lnSpc>
                <a:spcPts val="2175"/>
              </a:lnSpc>
            </a:pPr>
            <a:r>
              <a:rPr lang="ru-RU" sz="2200" b="1">
                <a:solidFill>
                  <a:srgbClr val="FFFFFF"/>
                </a:solidFill>
              </a:rPr>
              <a:t>Распределенная</a:t>
            </a:r>
          </a:p>
          <a:p>
            <a:pPr algn="ctr" defTabSz="912813">
              <a:lnSpc>
                <a:spcPts val="2175"/>
              </a:lnSpc>
            </a:pPr>
            <a:r>
              <a:rPr lang="ru-RU" sz="2200" b="1">
                <a:solidFill>
                  <a:srgbClr val="FFFFFF"/>
                </a:solidFill>
              </a:rPr>
              <a:t>когерентная кэш память</a:t>
            </a:r>
            <a:endParaRPr lang="en-US" sz="2200" b="1">
              <a:solidFill>
                <a:srgbClr val="FFFFFF"/>
              </a:solidFill>
            </a:endParaRPr>
          </a:p>
        </p:txBody>
      </p:sp>
      <p:grpSp>
        <p:nvGrpSpPr>
          <p:cNvPr id="7" name="Group 77"/>
          <p:cNvGrpSpPr>
            <a:grpSpLocks/>
          </p:cNvGrpSpPr>
          <p:nvPr/>
        </p:nvGrpSpPr>
        <p:grpSpPr bwMode="auto">
          <a:xfrm>
            <a:off x="1746250" y="2916238"/>
            <a:ext cx="1292225" cy="223837"/>
            <a:chOff x="2793208" y="3500322"/>
            <a:chExt cx="2067719" cy="266816"/>
          </a:xfrm>
        </p:grpSpPr>
        <p:cxnSp>
          <p:nvCxnSpPr>
            <p:cNvPr id="65" name="Straight Connector 64"/>
            <p:cNvCxnSpPr>
              <a:stCxn id="46117" idx="3"/>
              <a:endCxn id="48" idx="0"/>
            </p:cNvCxnSpPr>
            <p:nvPr/>
          </p:nvCxnSpPr>
          <p:spPr>
            <a:xfrm rot="5400000">
              <a:off x="3167838" y="3125692"/>
              <a:ext cx="266816" cy="1016078"/>
            </a:xfrm>
            <a:prstGeom prst="line">
              <a:avLst/>
            </a:prstGeom>
            <a:ln w="57150">
              <a:solidFill>
                <a:srgbClr val="C0000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46117" idx="3"/>
              <a:endCxn id="50" idx="0"/>
            </p:cNvCxnSpPr>
            <p:nvPr/>
          </p:nvCxnSpPr>
          <p:spPr>
            <a:xfrm rot="5400000">
              <a:off x="3513305" y="3471158"/>
              <a:ext cx="266816" cy="325145"/>
            </a:xfrm>
            <a:prstGeom prst="line">
              <a:avLst/>
            </a:prstGeom>
            <a:ln w="57150">
              <a:solidFill>
                <a:srgbClr val="C0000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46117" idx="3"/>
              <a:endCxn id="52" idx="0"/>
            </p:cNvCxnSpPr>
            <p:nvPr/>
          </p:nvCxnSpPr>
          <p:spPr>
            <a:xfrm rot="16200000" flipH="1">
              <a:off x="3857502" y="3452106"/>
              <a:ext cx="266816" cy="363249"/>
            </a:xfrm>
            <a:prstGeom prst="line">
              <a:avLst/>
            </a:prstGeom>
            <a:ln w="57150">
              <a:solidFill>
                <a:srgbClr val="C0000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46117" idx="3"/>
              <a:endCxn id="53" idx="0"/>
            </p:cNvCxnSpPr>
            <p:nvPr/>
          </p:nvCxnSpPr>
          <p:spPr>
            <a:xfrm rot="16200000" flipH="1">
              <a:off x="4201699" y="3107910"/>
              <a:ext cx="266816" cy="1051641"/>
            </a:xfrm>
            <a:prstGeom prst="line">
              <a:avLst/>
            </a:prstGeom>
            <a:ln w="57150">
              <a:solidFill>
                <a:srgbClr val="C00000"/>
              </a:solidFill>
              <a:headEnd type="oval"/>
              <a:tailEnd type="oval"/>
            </a:ln>
          </p:spPr>
          <p:style>
            <a:lnRef idx="2">
              <a:schemeClr val="accent1"/>
            </a:lnRef>
            <a:fillRef idx="0">
              <a:schemeClr val="accent1"/>
            </a:fillRef>
            <a:effectRef idx="1">
              <a:schemeClr val="accent1"/>
            </a:effectRef>
            <a:fontRef idx="minor">
              <a:schemeClr val="tx1"/>
            </a:fontRef>
          </p:style>
        </p:cxnSp>
      </p:grpSp>
      <p:sp>
        <p:nvSpPr>
          <p:cNvPr id="46091" name="Flowchart: Magnetic Disk 25"/>
          <p:cNvSpPr>
            <a:spLocks noChangeAspect="1"/>
          </p:cNvSpPr>
          <p:nvPr/>
        </p:nvSpPr>
        <p:spPr bwMode="auto">
          <a:xfrm>
            <a:off x="6523038" y="2386013"/>
            <a:ext cx="442912" cy="517525"/>
          </a:xfrm>
          <a:prstGeom prst="flowChartMagneticDisk">
            <a:avLst/>
          </a:prstGeom>
          <a:solidFill>
            <a:srgbClr val="FFC000"/>
          </a:solidFill>
          <a:ln w="57150" cap="rnd">
            <a:solidFill>
              <a:schemeClr val="bg1"/>
            </a:solidFill>
            <a:round/>
            <a:headEnd/>
            <a:tailEnd/>
          </a:ln>
        </p:spPr>
        <p:txBody>
          <a:bodyPr wrap="none" lIns="64008" tIns="32004" rIns="64008" bIns="32004" anchor="ctr"/>
          <a:lstStyle/>
          <a:p>
            <a:endParaRPr lang="ru-RU"/>
          </a:p>
        </p:txBody>
      </p:sp>
      <p:grpSp>
        <p:nvGrpSpPr>
          <p:cNvPr id="8" name="Group 75"/>
          <p:cNvGrpSpPr>
            <a:grpSpLocks/>
          </p:cNvGrpSpPr>
          <p:nvPr/>
        </p:nvGrpSpPr>
        <p:grpSpPr bwMode="auto">
          <a:xfrm>
            <a:off x="5291138" y="1385888"/>
            <a:ext cx="2900362" cy="307975"/>
            <a:chOff x="8466669" y="1663172"/>
            <a:chExt cx="4639733" cy="370134"/>
          </a:xfrm>
        </p:grpSpPr>
        <p:pic>
          <p:nvPicPr>
            <p:cNvPr id="46098" name="Picture 8" descr="ICON_Server_flat_Q408.png"/>
            <p:cNvPicPr>
              <a:picLocks noChangeAspect="1"/>
            </p:cNvPicPr>
            <p:nvPr/>
          </p:nvPicPr>
          <p:blipFill>
            <a:blip r:embed="rId5" cstate="print"/>
            <a:srcRect/>
            <a:stretch>
              <a:fillRect/>
            </a:stretch>
          </p:blipFill>
          <p:spPr bwMode="auto">
            <a:xfrm>
              <a:off x="11650136" y="1663172"/>
              <a:ext cx="1456266" cy="370134"/>
            </a:xfrm>
            <a:prstGeom prst="rect">
              <a:avLst/>
            </a:prstGeom>
            <a:noFill/>
            <a:ln w="9525">
              <a:noFill/>
              <a:miter lim="800000"/>
              <a:headEnd/>
              <a:tailEnd/>
            </a:ln>
          </p:spPr>
        </p:pic>
        <p:pic>
          <p:nvPicPr>
            <p:cNvPr id="46099" name="Picture 8" descr="ICON_Server_flat_Q408.png"/>
            <p:cNvPicPr>
              <a:picLocks noChangeAspect="1"/>
            </p:cNvPicPr>
            <p:nvPr/>
          </p:nvPicPr>
          <p:blipFill>
            <a:blip r:embed="rId5" cstate="print"/>
            <a:srcRect/>
            <a:stretch>
              <a:fillRect/>
            </a:stretch>
          </p:blipFill>
          <p:spPr bwMode="auto">
            <a:xfrm>
              <a:off x="10058403" y="1663172"/>
              <a:ext cx="1456266" cy="370134"/>
            </a:xfrm>
            <a:prstGeom prst="rect">
              <a:avLst/>
            </a:prstGeom>
            <a:noFill/>
            <a:ln w="9525">
              <a:noFill/>
              <a:miter lim="800000"/>
              <a:headEnd/>
              <a:tailEnd/>
            </a:ln>
          </p:spPr>
        </p:pic>
        <p:pic>
          <p:nvPicPr>
            <p:cNvPr id="46100" name="Picture 8" descr="ICON_Server_flat_Q408.png"/>
            <p:cNvPicPr>
              <a:picLocks noChangeAspect="1"/>
            </p:cNvPicPr>
            <p:nvPr/>
          </p:nvPicPr>
          <p:blipFill>
            <a:blip r:embed="rId5" cstate="print"/>
            <a:srcRect/>
            <a:stretch>
              <a:fillRect/>
            </a:stretch>
          </p:blipFill>
          <p:spPr bwMode="auto">
            <a:xfrm>
              <a:off x="8466669" y="1663172"/>
              <a:ext cx="1456266" cy="370134"/>
            </a:xfrm>
            <a:prstGeom prst="rect">
              <a:avLst/>
            </a:prstGeom>
            <a:noFill/>
            <a:ln w="9525">
              <a:noFill/>
              <a:miter lim="800000"/>
              <a:headEnd/>
              <a:tailEnd/>
            </a:ln>
          </p:spPr>
        </p:pic>
      </p:grpSp>
      <p:grpSp>
        <p:nvGrpSpPr>
          <p:cNvPr id="9" name="Group 76"/>
          <p:cNvGrpSpPr>
            <a:grpSpLocks/>
          </p:cNvGrpSpPr>
          <p:nvPr/>
        </p:nvGrpSpPr>
        <p:grpSpPr bwMode="auto">
          <a:xfrm>
            <a:off x="5746750" y="1693863"/>
            <a:ext cx="1989138" cy="706437"/>
            <a:chOff x="9194802" y="2033305"/>
            <a:chExt cx="3183468" cy="846419"/>
          </a:xfrm>
        </p:grpSpPr>
        <p:cxnSp>
          <p:nvCxnSpPr>
            <p:cNvPr id="41" name="Straight Connector 40"/>
            <p:cNvCxnSpPr>
              <a:stCxn id="37" idx="2"/>
              <a:endCxn id="46106" idx="1"/>
            </p:cNvCxnSpPr>
            <p:nvPr/>
          </p:nvCxnSpPr>
          <p:spPr>
            <a:xfrm rot="16200000" flipH="1">
              <a:off x="9569364" y="1658743"/>
              <a:ext cx="846419" cy="1595545"/>
            </a:xfrm>
            <a:prstGeom prst="line">
              <a:avLst/>
            </a:prstGeom>
            <a:ln w="57150">
              <a:solidFill>
                <a:srgbClr val="C0000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36" idx="2"/>
              <a:endCxn id="46106" idx="1"/>
            </p:cNvCxnSpPr>
            <p:nvPr/>
          </p:nvCxnSpPr>
          <p:spPr>
            <a:xfrm rot="16200000" flipH="1">
              <a:off x="10365867" y="2455245"/>
              <a:ext cx="846419" cy="2540"/>
            </a:xfrm>
            <a:prstGeom prst="line">
              <a:avLst/>
            </a:prstGeom>
            <a:ln w="57150">
              <a:solidFill>
                <a:srgbClr val="C0000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35" idx="2"/>
              <a:endCxn id="46106" idx="1"/>
            </p:cNvCxnSpPr>
            <p:nvPr/>
          </p:nvCxnSpPr>
          <p:spPr>
            <a:xfrm rot="5400000">
              <a:off x="11161098" y="1662553"/>
              <a:ext cx="846419" cy="1587923"/>
            </a:xfrm>
            <a:prstGeom prst="line">
              <a:avLst/>
            </a:prstGeom>
            <a:ln w="57150">
              <a:solidFill>
                <a:srgbClr val="C00000"/>
              </a:solidFill>
              <a:headEnd type="oval"/>
              <a:tailEnd type="oval"/>
            </a:ln>
          </p:spPr>
          <p:style>
            <a:lnRef idx="2">
              <a:schemeClr val="accent1"/>
            </a:lnRef>
            <a:fillRef idx="0">
              <a:schemeClr val="accent1"/>
            </a:fillRef>
            <a:effectRef idx="1">
              <a:schemeClr val="accent1"/>
            </a:effectRef>
            <a:fontRef idx="minor">
              <a:schemeClr val="tx1"/>
            </a:fontRef>
          </p:style>
        </p:cxnSp>
      </p:grpSp>
      <p:cxnSp>
        <p:nvCxnSpPr>
          <p:cNvPr id="62" name="Straight Connector 61"/>
          <p:cNvCxnSpPr>
            <a:stCxn id="46106" idx="2"/>
            <a:endCxn id="46117" idx="4"/>
          </p:cNvCxnSpPr>
          <p:nvPr/>
        </p:nvCxnSpPr>
        <p:spPr>
          <a:xfrm rot="10800000">
            <a:off x="2603500" y="2657475"/>
            <a:ext cx="3919538" cy="1588"/>
          </a:xfrm>
          <a:prstGeom prst="line">
            <a:avLst/>
          </a:prstGeom>
          <a:ln w="57150">
            <a:solidFill>
              <a:srgbClr val="C00000"/>
            </a:solidFill>
            <a:headEnd type="oval"/>
            <a:tailEnd type="ova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5066"/>
                                        </p:tgtEl>
                                        <p:attrNameLst>
                                          <p:attrName>style.visibility</p:attrName>
                                        </p:attrNameLst>
                                      </p:cBhvr>
                                      <p:to>
                                        <p:strVal val="visible"/>
                                      </p:to>
                                    </p:set>
                                    <p:animEffect transition="in" filter="barn(outVertical)">
                                      <p:cBhvr>
                                        <p:cTn id="7" dur="500"/>
                                        <p:tgtEl>
                                          <p:spTgt spid="4506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xit" presetSubtype="0" fill="hold" nodeType="afterEffect">
                                  <p:stCondLst>
                                    <p:cond delay="0"/>
                                  </p:stCondLst>
                                  <p:childTnLst>
                                    <p:animEffect transition="out" filter="fade">
                                      <p:cBhvr>
                                        <p:cTn id="22" dur="1000"/>
                                        <p:tgtEl>
                                          <p:spTgt spid="5"/>
                                        </p:tgtEl>
                                      </p:cBhvr>
                                    </p:animEffect>
                                    <p:set>
                                      <p:cBhvr>
                                        <p:cTn id="23" dur="1" fill="hold">
                                          <p:stCondLst>
                                            <p:cond delay="999"/>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right)">
                                      <p:cBhvr>
                                        <p:cTn id="34" dur="500"/>
                                        <p:tgtEl>
                                          <p:spTgt spid="62"/>
                                        </p:tgtEl>
                                      </p:cBhvr>
                                    </p:animEffec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450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74" descr="Cloud"/>
          <p:cNvPicPr>
            <a:picLocks noChangeAspect="1" noChangeArrowheads="1"/>
          </p:cNvPicPr>
          <p:nvPr/>
        </p:nvPicPr>
        <p:blipFill>
          <a:blip r:embed="rId3" cstate="print">
            <a:clrChange>
              <a:clrFrom>
                <a:srgbClr val="FEFEFE"/>
              </a:clrFrom>
              <a:clrTo>
                <a:srgbClr val="FEFEFE">
                  <a:alpha val="0"/>
                </a:srgbClr>
              </a:clrTo>
            </a:clrChange>
          </a:blip>
          <a:srcRect l="13753" t="15431" r="17776" b="29288"/>
          <a:stretch>
            <a:fillRect/>
          </a:stretch>
        </p:blipFill>
        <p:spPr bwMode="auto">
          <a:xfrm>
            <a:off x="714375" y="1714500"/>
            <a:ext cx="3352800" cy="2349500"/>
          </a:xfrm>
          <a:prstGeom prst="rect">
            <a:avLst/>
          </a:prstGeom>
          <a:noFill/>
          <a:ln w="9525">
            <a:noFill/>
            <a:miter lim="800000"/>
            <a:headEnd/>
            <a:tailEnd/>
          </a:ln>
        </p:spPr>
      </p:pic>
      <p:sp>
        <p:nvSpPr>
          <p:cNvPr id="53" name="Trapezoid 52"/>
          <p:cNvSpPr/>
          <p:nvPr/>
        </p:nvSpPr>
        <p:spPr bwMode="auto">
          <a:xfrm>
            <a:off x="1724025" y="2678113"/>
            <a:ext cx="1314450" cy="874712"/>
          </a:xfrm>
          <a:prstGeom prst="trapezoid">
            <a:avLst>
              <a:gd name="adj" fmla="val 74548"/>
            </a:avLst>
          </a:prstGeom>
          <a:gradFill flip="none" rotWithShape="1">
            <a:gsLst>
              <a:gs pos="0">
                <a:schemeClr val="accent1">
                  <a:lumMod val="40000"/>
                  <a:lumOff val="60000"/>
                  <a:alpha val="40000"/>
                </a:schemeClr>
              </a:gs>
              <a:gs pos="50000">
                <a:schemeClr val="tx2">
                  <a:tint val="44500"/>
                  <a:satMod val="160000"/>
                </a:schemeClr>
              </a:gs>
              <a:gs pos="100000">
                <a:schemeClr val="tx2">
                  <a:tint val="23500"/>
                  <a:satMod val="160000"/>
                </a:schemeClr>
              </a:gs>
            </a:gsLst>
            <a:lin ang="16200000" scaled="1"/>
            <a:tileRect/>
          </a:gradFill>
          <a:ln w="12700" cap="flat" cmpd="sng" algn="ctr">
            <a:noFill/>
            <a:prstDash val="solid"/>
            <a:round/>
            <a:headEnd type="none" w="med" len="med"/>
            <a:tailEnd type="none" w="med" len="med"/>
          </a:ln>
          <a:effectLst/>
        </p:spPr>
        <p:txBody>
          <a:bodyPr wrap="none" lIns="0" tIns="0" rIns="0" bIns="0" anchor="ctr"/>
          <a:lstStyle/>
          <a:p>
            <a:pPr algn="ctr" defTabSz="640048" fontAlgn="auto">
              <a:spcBef>
                <a:spcPts val="0"/>
              </a:spcBef>
              <a:spcAft>
                <a:spcPts val="0"/>
              </a:spcAft>
              <a:defRPr/>
            </a:pPr>
            <a:endParaRPr lang="en-US" sz="1400" dirty="0">
              <a:cs typeface="+mn-cs"/>
            </a:endParaRPr>
          </a:p>
        </p:txBody>
      </p:sp>
      <p:sp>
        <p:nvSpPr>
          <p:cNvPr id="55" name="Rectangle 54"/>
          <p:cNvSpPr/>
          <p:nvPr/>
        </p:nvSpPr>
        <p:spPr bwMode="auto">
          <a:xfrm>
            <a:off x="1620838" y="3138488"/>
            <a:ext cx="249237" cy="682625"/>
          </a:xfrm>
          <a:prstGeom prst="rect">
            <a:avLst/>
          </a:prstGeom>
          <a:solidFill>
            <a:schemeClr val="tx1">
              <a:lumMod val="65000"/>
              <a:lumOff val="35000"/>
            </a:schemeClr>
          </a:solid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defTabSz="914309" fontAlgn="auto">
              <a:spcBef>
                <a:spcPts val="0"/>
              </a:spcBef>
              <a:spcAft>
                <a:spcPts val="0"/>
              </a:spcAft>
              <a:defRPr/>
            </a:pPr>
            <a:endParaRPr lang="en-US" sz="1400" b="1" dirty="0">
              <a:solidFill>
                <a:srgbClr val="000000"/>
              </a:solidFill>
              <a:latin typeface="Arial"/>
            </a:endParaRPr>
          </a:p>
        </p:txBody>
      </p:sp>
      <p:sp>
        <p:nvSpPr>
          <p:cNvPr id="56" name="Rectangle 55"/>
          <p:cNvSpPr/>
          <p:nvPr/>
        </p:nvSpPr>
        <p:spPr bwMode="auto">
          <a:xfrm>
            <a:off x="2052638" y="3138488"/>
            <a:ext cx="247650" cy="682625"/>
          </a:xfrm>
          <a:prstGeom prst="rect">
            <a:avLst/>
          </a:prstGeom>
          <a:solidFill>
            <a:schemeClr val="tx1">
              <a:lumMod val="65000"/>
              <a:lumOff val="35000"/>
            </a:schemeClr>
          </a:solid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defTabSz="914309" fontAlgn="auto">
              <a:spcBef>
                <a:spcPts val="0"/>
              </a:spcBef>
              <a:spcAft>
                <a:spcPts val="0"/>
              </a:spcAft>
              <a:defRPr/>
            </a:pPr>
            <a:endParaRPr lang="en-US" sz="1400" b="1" dirty="0">
              <a:solidFill>
                <a:srgbClr val="000000"/>
              </a:solidFill>
              <a:latin typeface="Arial"/>
            </a:endParaRPr>
          </a:p>
        </p:txBody>
      </p:sp>
      <p:sp>
        <p:nvSpPr>
          <p:cNvPr id="57" name="Rectangle 56"/>
          <p:cNvSpPr/>
          <p:nvPr/>
        </p:nvSpPr>
        <p:spPr bwMode="auto">
          <a:xfrm>
            <a:off x="2482850" y="3138488"/>
            <a:ext cx="249238" cy="682625"/>
          </a:xfrm>
          <a:prstGeom prst="rect">
            <a:avLst/>
          </a:prstGeom>
          <a:solidFill>
            <a:schemeClr val="tx1">
              <a:lumMod val="65000"/>
              <a:lumOff val="35000"/>
            </a:schemeClr>
          </a:solid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defTabSz="914309" fontAlgn="auto">
              <a:spcBef>
                <a:spcPts val="0"/>
              </a:spcBef>
              <a:spcAft>
                <a:spcPts val="0"/>
              </a:spcAft>
              <a:defRPr/>
            </a:pPr>
            <a:endParaRPr lang="en-US" sz="1400" b="1" dirty="0">
              <a:solidFill>
                <a:srgbClr val="000000"/>
              </a:solidFill>
              <a:latin typeface="Arial"/>
            </a:endParaRPr>
          </a:p>
        </p:txBody>
      </p:sp>
      <p:sp>
        <p:nvSpPr>
          <p:cNvPr id="58" name="Rectangle 57"/>
          <p:cNvSpPr/>
          <p:nvPr/>
        </p:nvSpPr>
        <p:spPr bwMode="auto">
          <a:xfrm>
            <a:off x="2914650" y="3138488"/>
            <a:ext cx="247650" cy="682625"/>
          </a:xfrm>
          <a:prstGeom prst="rect">
            <a:avLst/>
          </a:prstGeom>
          <a:solidFill>
            <a:schemeClr val="tx1">
              <a:lumMod val="65000"/>
              <a:lumOff val="35000"/>
            </a:schemeClr>
          </a:solid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defTabSz="914309" fontAlgn="auto">
              <a:spcBef>
                <a:spcPts val="0"/>
              </a:spcBef>
              <a:spcAft>
                <a:spcPts val="0"/>
              </a:spcAft>
              <a:defRPr/>
            </a:pPr>
            <a:endParaRPr lang="en-US" sz="1400" b="1" dirty="0">
              <a:solidFill>
                <a:srgbClr val="000000"/>
              </a:solidFill>
              <a:latin typeface="Arial"/>
            </a:endParaRPr>
          </a:p>
        </p:txBody>
      </p:sp>
      <p:grpSp>
        <p:nvGrpSpPr>
          <p:cNvPr id="48135" name="Group 36"/>
          <p:cNvGrpSpPr>
            <a:grpSpLocks/>
          </p:cNvGrpSpPr>
          <p:nvPr/>
        </p:nvGrpSpPr>
        <p:grpSpPr bwMode="auto">
          <a:xfrm>
            <a:off x="5076825" y="1714500"/>
            <a:ext cx="3352800" cy="2349500"/>
            <a:chOff x="8123664" y="2743200"/>
            <a:chExt cx="5363738" cy="2819400"/>
          </a:xfrm>
        </p:grpSpPr>
        <p:pic>
          <p:nvPicPr>
            <p:cNvPr id="48227" name="Picture 74" descr="Cloud"/>
            <p:cNvPicPr>
              <a:picLocks noChangeAspect="1" noChangeArrowheads="1"/>
            </p:cNvPicPr>
            <p:nvPr/>
          </p:nvPicPr>
          <p:blipFill>
            <a:blip r:embed="rId3" cstate="print">
              <a:clrChange>
                <a:clrFrom>
                  <a:srgbClr val="FEFEFE"/>
                </a:clrFrom>
                <a:clrTo>
                  <a:srgbClr val="FEFEFE">
                    <a:alpha val="0"/>
                  </a:srgbClr>
                </a:clrTo>
              </a:clrChange>
            </a:blip>
            <a:srcRect l="13753" t="15431" r="17776" b="29288"/>
            <a:stretch>
              <a:fillRect/>
            </a:stretch>
          </p:blipFill>
          <p:spPr bwMode="auto">
            <a:xfrm>
              <a:off x="8123664" y="2743200"/>
              <a:ext cx="5363738" cy="2819400"/>
            </a:xfrm>
            <a:prstGeom prst="rect">
              <a:avLst/>
            </a:prstGeom>
            <a:noFill/>
            <a:ln w="9525">
              <a:noFill/>
              <a:miter lim="800000"/>
              <a:headEnd/>
              <a:tailEnd/>
            </a:ln>
          </p:spPr>
        </p:pic>
        <p:grpSp>
          <p:nvGrpSpPr>
            <p:cNvPr id="48228" name="Group 33"/>
            <p:cNvGrpSpPr>
              <a:grpSpLocks/>
            </p:cNvGrpSpPr>
            <p:nvPr/>
          </p:nvGrpSpPr>
          <p:grpSpPr bwMode="auto">
            <a:xfrm>
              <a:off x="9739561" y="3326130"/>
              <a:ext cx="2102206" cy="718176"/>
              <a:chOff x="228600" y="4334171"/>
              <a:chExt cx="3352800" cy="1145417"/>
            </a:xfrm>
          </p:grpSpPr>
          <p:sp>
            <p:nvSpPr>
              <p:cNvPr id="74" name="Rectangle 2"/>
              <p:cNvSpPr>
                <a:spLocks noChangeArrowheads="1"/>
              </p:cNvSpPr>
              <p:nvPr/>
            </p:nvSpPr>
            <p:spPr bwMode="auto">
              <a:xfrm>
                <a:off x="227516" y="4334171"/>
                <a:ext cx="3353793" cy="1145432"/>
              </a:xfrm>
              <a:prstGeom prst="rect">
                <a:avLst/>
              </a:prstGeom>
              <a:solidFill>
                <a:schemeClr val="accent1"/>
              </a:solidFill>
              <a:ln w="9525">
                <a:solidFill>
                  <a:schemeClr val="bg2">
                    <a:lumMod val="50000"/>
                  </a:schemeClr>
                </a:solidFill>
                <a:miter lim="800000"/>
                <a:headEnd/>
                <a:tailEnd/>
              </a:ln>
              <a:effectLst/>
              <a:scene3d>
                <a:camera prst="legacyPerspectiveTop"/>
                <a:lightRig rig="legacyFlat3" dir="b"/>
              </a:scene3d>
              <a:sp3d extrusionH="1801800" prstMaterial="legacyMatte">
                <a:bevelT w="13500" h="13500" prst="angle"/>
                <a:bevelB w="13500" h="13500" prst="angle"/>
                <a:extrusionClr>
                  <a:schemeClr val="bg2"/>
                </a:extrusionClr>
              </a:sp3d>
            </p:spPr>
            <p:txBody>
              <a:bodyPr wrap="none" anchor="ctr">
                <a:flatTx/>
              </a:bodyPr>
              <a:lstStyle/>
              <a:p>
                <a:pPr algn="ctr" defTabSz="914309" fontAlgn="auto">
                  <a:spcBef>
                    <a:spcPts val="0"/>
                  </a:spcBef>
                  <a:spcAft>
                    <a:spcPts val="0"/>
                  </a:spcAft>
                  <a:defRPr/>
                </a:pPr>
                <a:endParaRPr lang="en-US" dirty="0">
                  <a:latin typeface="+mn-lt"/>
                  <a:cs typeface="+mn-cs"/>
                </a:endParaRPr>
              </a:p>
            </p:txBody>
          </p:sp>
          <p:pic>
            <p:nvPicPr>
              <p:cNvPr id="48236" name="Picture 199" descr="V-Plex-single node"/>
              <p:cNvPicPr>
                <a:picLocks noChangeAspect="1" noChangeArrowheads="1"/>
              </p:cNvPicPr>
              <p:nvPr/>
            </p:nvPicPr>
            <p:blipFill>
              <a:blip r:embed="rId4" cstate="print"/>
              <a:srcRect/>
              <a:stretch>
                <a:fillRect/>
              </a:stretch>
            </p:blipFill>
            <p:spPr bwMode="gray">
              <a:xfrm>
                <a:off x="228600" y="4334171"/>
                <a:ext cx="3324726" cy="1145417"/>
              </a:xfrm>
              <a:prstGeom prst="rect">
                <a:avLst/>
              </a:prstGeom>
              <a:noFill/>
              <a:ln w="9525">
                <a:solidFill>
                  <a:schemeClr val="tx1"/>
                </a:solidFill>
                <a:miter lim="800000"/>
                <a:headEnd/>
                <a:tailEnd/>
              </a:ln>
            </p:spPr>
          </p:pic>
        </p:grpSp>
        <p:sp>
          <p:nvSpPr>
            <p:cNvPr id="68" name="Trapezoid 67"/>
            <p:cNvSpPr/>
            <p:nvPr/>
          </p:nvSpPr>
          <p:spPr bwMode="auto">
            <a:xfrm>
              <a:off x="9738881" y="3899536"/>
              <a:ext cx="2102829" cy="1049654"/>
            </a:xfrm>
            <a:prstGeom prst="trapezoid">
              <a:avLst>
                <a:gd name="adj" fmla="val 74548"/>
              </a:avLst>
            </a:prstGeom>
            <a:gradFill flip="none" rotWithShape="1">
              <a:gsLst>
                <a:gs pos="0">
                  <a:schemeClr val="accent1">
                    <a:lumMod val="40000"/>
                    <a:lumOff val="60000"/>
                    <a:alpha val="40000"/>
                  </a:schemeClr>
                </a:gs>
                <a:gs pos="50000">
                  <a:schemeClr val="tx2">
                    <a:tint val="44500"/>
                    <a:satMod val="160000"/>
                  </a:schemeClr>
                </a:gs>
                <a:gs pos="100000">
                  <a:schemeClr val="tx2">
                    <a:tint val="23500"/>
                    <a:satMod val="160000"/>
                  </a:schemeClr>
                </a:gs>
              </a:gsLst>
              <a:lin ang="16200000" scaled="1"/>
              <a:tileRect/>
            </a:gradFill>
            <a:ln w="12700" cap="flat" cmpd="sng" algn="ctr">
              <a:noFill/>
              <a:prstDash val="solid"/>
              <a:round/>
              <a:headEnd type="none" w="med" len="med"/>
              <a:tailEnd type="none" w="med" len="med"/>
            </a:ln>
            <a:effectLst/>
          </p:spPr>
          <p:txBody>
            <a:bodyPr wrap="none" lIns="0" tIns="0" rIns="0" bIns="0" anchor="ctr"/>
            <a:lstStyle/>
            <a:p>
              <a:pPr algn="ctr" defTabSz="640048" fontAlgn="auto">
                <a:spcBef>
                  <a:spcPts val="0"/>
                </a:spcBef>
                <a:spcAft>
                  <a:spcPts val="0"/>
                </a:spcAft>
                <a:defRPr/>
              </a:pPr>
              <a:endParaRPr lang="en-US" sz="1400" dirty="0">
                <a:cs typeface="+mn-cs"/>
              </a:endParaRPr>
            </a:p>
          </p:txBody>
        </p:sp>
        <p:sp>
          <p:nvSpPr>
            <p:cNvPr id="48230" name="Flowchart: Magnetic Disk 68"/>
            <p:cNvSpPr>
              <a:spLocks noChangeAspect="1"/>
            </p:cNvSpPr>
            <p:nvPr/>
          </p:nvSpPr>
          <p:spPr bwMode="auto">
            <a:xfrm>
              <a:off x="10435746" y="3565017"/>
              <a:ext cx="709835" cy="621106"/>
            </a:xfrm>
            <a:prstGeom prst="flowChartMagneticDisk">
              <a:avLst/>
            </a:prstGeom>
            <a:solidFill>
              <a:srgbClr val="FFC000"/>
            </a:solidFill>
            <a:ln w="57150" cap="rnd">
              <a:solidFill>
                <a:schemeClr val="bg1"/>
              </a:solidFill>
              <a:round/>
              <a:headEnd/>
              <a:tailEnd/>
            </a:ln>
          </p:spPr>
          <p:txBody>
            <a:bodyPr wrap="none" anchor="ctr"/>
            <a:lstStyle/>
            <a:p>
              <a:endParaRPr lang="ru-RU"/>
            </a:p>
          </p:txBody>
        </p:sp>
        <p:sp>
          <p:nvSpPr>
            <p:cNvPr id="70" name="Rectangle 69"/>
            <p:cNvSpPr/>
            <p:nvPr/>
          </p:nvSpPr>
          <p:spPr bwMode="auto">
            <a:xfrm>
              <a:off x="9573804" y="4453890"/>
              <a:ext cx="398724" cy="817246"/>
            </a:xfrm>
            <a:prstGeom prst="rect">
              <a:avLst/>
            </a:prstGeom>
            <a:solidFill>
              <a:schemeClr val="tx1">
                <a:lumMod val="65000"/>
                <a:lumOff val="35000"/>
              </a:schemeClr>
            </a:solid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defTabSz="914309" fontAlgn="auto">
                <a:spcBef>
                  <a:spcPts val="0"/>
                </a:spcBef>
                <a:spcAft>
                  <a:spcPts val="0"/>
                </a:spcAft>
                <a:defRPr/>
              </a:pPr>
              <a:endParaRPr lang="en-US" sz="1400" b="1" dirty="0">
                <a:solidFill>
                  <a:srgbClr val="000000"/>
                </a:solidFill>
                <a:latin typeface="Arial"/>
              </a:endParaRPr>
            </a:p>
          </p:txBody>
        </p:sp>
        <p:sp>
          <p:nvSpPr>
            <p:cNvPr id="71" name="Rectangle 70"/>
            <p:cNvSpPr/>
            <p:nvPr/>
          </p:nvSpPr>
          <p:spPr bwMode="auto">
            <a:xfrm>
              <a:off x="10264589" y="4453890"/>
              <a:ext cx="396185" cy="817246"/>
            </a:xfrm>
            <a:prstGeom prst="rect">
              <a:avLst/>
            </a:prstGeom>
            <a:solidFill>
              <a:schemeClr val="tx1">
                <a:lumMod val="65000"/>
                <a:lumOff val="35000"/>
              </a:schemeClr>
            </a:solid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defTabSz="914309" fontAlgn="auto">
                <a:spcBef>
                  <a:spcPts val="0"/>
                </a:spcBef>
                <a:spcAft>
                  <a:spcPts val="0"/>
                </a:spcAft>
                <a:defRPr/>
              </a:pPr>
              <a:endParaRPr lang="en-US" sz="1400" b="1" dirty="0">
                <a:solidFill>
                  <a:srgbClr val="000000"/>
                </a:solidFill>
                <a:latin typeface="Arial"/>
              </a:endParaRPr>
            </a:p>
          </p:txBody>
        </p:sp>
        <p:sp>
          <p:nvSpPr>
            <p:cNvPr id="72" name="Rectangle 71"/>
            <p:cNvSpPr/>
            <p:nvPr/>
          </p:nvSpPr>
          <p:spPr bwMode="auto">
            <a:xfrm>
              <a:off x="10952833" y="4453890"/>
              <a:ext cx="398726" cy="817246"/>
            </a:xfrm>
            <a:prstGeom prst="rect">
              <a:avLst/>
            </a:prstGeom>
            <a:solidFill>
              <a:schemeClr val="tx1">
                <a:lumMod val="65000"/>
                <a:lumOff val="35000"/>
              </a:schemeClr>
            </a:solid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defTabSz="914309" fontAlgn="auto">
                <a:spcBef>
                  <a:spcPts val="0"/>
                </a:spcBef>
                <a:spcAft>
                  <a:spcPts val="0"/>
                </a:spcAft>
                <a:defRPr/>
              </a:pPr>
              <a:endParaRPr lang="en-US" sz="1400" b="1" dirty="0">
                <a:solidFill>
                  <a:srgbClr val="000000"/>
                </a:solidFill>
                <a:latin typeface="Arial"/>
              </a:endParaRPr>
            </a:p>
          </p:txBody>
        </p:sp>
        <p:sp>
          <p:nvSpPr>
            <p:cNvPr id="73" name="Rectangle 72"/>
            <p:cNvSpPr/>
            <p:nvPr/>
          </p:nvSpPr>
          <p:spPr bwMode="auto">
            <a:xfrm>
              <a:off x="11643617" y="4453890"/>
              <a:ext cx="396185" cy="817246"/>
            </a:xfrm>
            <a:prstGeom prst="rect">
              <a:avLst/>
            </a:prstGeom>
            <a:solidFill>
              <a:schemeClr val="tx1">
                <a:lumMod val="65000"/>
                <a:lumOff val="35000"/>
              </a:schemeClr>
            </a:solid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algn="ctr" defTabSz="914309" fontAlgn="auto">
                <a:spcBef>
                  <a:spcPts val="0"/>
                </a:spcBef>
                <a:spcAft>
                  <a:spcPts val="0"/>
                </a:spcAft>
                <a:defRPr/>
              </a:pPr>
              <a:endParaRPr lang="en-US" sz="1400" b="1" dirty="0">
                <a:solidFill>
                  <a:srgbClr val="000000"/>
                </a:solidFill>
                <a:latin typeface="Arial"/>
              </a:endParaRPr>
            </a:p>
          </p:txBody>
        </p:sp>
      </p:grpSp>
      <p:sp>
        <p:nvSpPr>
          <p:cNvPr id="48136" name="Title 1"/>
          <p:cNvSpPr>
            <a:spLocks noGrp="1"/>
          </p:cNvSpPr>
          <p:nvPr>
            <p:ph type="title" idx="4294967295"/>
          </p:nvPr>
        </p:nvSpPr>
        <p:spPr bwMode="auto">
          <a:xfrm>
            <a:off x="596900" y="231775"/>
            <a:ext cx="8180388" cy="863600"/>
          </a:xfrm>
          <a:prstGeom prst="rect">
            <a:avLst/>
          </a:prstGeom>
          <a:noFill/>
          <a:ln>
            <a:miter lim="800000"/>
            <a:headEnd/>
            <a:tailEnd/>
          </a:ln>
        </p:spPr>
        <p:txBody>
          <a:bodyPr/>
          <a:lstStyle/>
          <a:p>
            <a:pPr eaLnBrk="1" hangingPunct="1"/>
            <a:r>
              <a:rPr lang="en-US" sz="2800" smtClean="0">
                <a:cs typeface="Arial" charset="0"/>
              </a:rPr>
              <a:t>vPlex </a:t>
            </a:r>
            <a:r>
              <a:rPr lang="ru-RU" sz="2800" smtClean="0">
                <a:latin typeface="Arial" charset="0"/>
                <a:cs typeface="Arial" charset="0"/>
              </a:rPr>
              <a:t>- н</a:t>
            </a:r>
            <a:r>
              <a:rPr lang="ru-RU" sz="2800" smtClean="0">
                <a:cs typeface="Arial" charset="0"/>
              </a:rPr>
              <a:t>овое слово в </a:t>
            </a:r>
            <a:r>
              <a:rPr lang="ru-RU" sz="2800" smtClean="0">
                <a:latin typeface="Arial" charset="0"/>
                <a:cs typeface="Arial" charset="0"/>
              </a:rPr>
              <a:t>м</a:t>
            </a:r>
            <a:r>
              <a:rPr lang="ru-RU" sz="2800" smtClean="0">
                <a:cs typeface="Arial" charset="0"/>
              </a:rPr>
              <a:t>обильности </a:t>
            </a:r>
            <a:r>
              <a:rPr lang="ru-RU" sz="2800" smtClean="0">
                <a:latin typeface="Arial" charset="0"/>
                <a:cs typeface="Arial" charset="0"/>
              </a:rPr>
              <a:t>данных. </a:t>
            </a:r>
            <a:br>
              <a:rPr lang="ru-RU" sz="2800" smtClean="0">
                <a:latin typeface="Arial" charset="0"/>
                <a:cs typeface="Arial" charset="0"/>
              </a:rPr>
            </a:br>
            <a:r>
              <a:rPr lang="ru-RU" sz="2400" smtClean="0">
                <a:latin typeface="Arial" charset="0"/>
                <a:cs typeface="Arial" charset="0"/>
              </a:rPr>
              <a:t>Миграция данных на 2ю площадку за минуты, а не часы</a:t>
            </a:r>
            <a:endParaRPr lang="en-US" sz="2400" smtClean="0">
              <a:latin typeface="Arial" charset="0"/>
              <a:cs typeface="Arial" charset="0"/>
            </a:endParaRPr>
          </a:p>
        </p:txBody>
      </p:sp>
      <p:sp>
        <p:nvSpPr>
          <p:cNvPr id="48137" name="TextBox 62"/>
          <p:cNvSpPr txBox="1">
            <a:spLocks noChangeArrowheads="1"/>
          </p:cNvSpPr>
          <p:nvPr/>
        </p:nvSpPr>
        <p:spPr bwMode="auto">
          <a:xfrm>
            <a:off x="857250" y="4235498"/>
            <a:ext cx="7524750" cy="1525588"/>
          </a:xfrm>
          <a:prstGeom prst="rect">
            <a:avLst/>
          </a:prstGeom>
          <a:noFill/>
          <a:ln w="9525">
            <a:noFill/>
            <a:miter lim="800000"/>
            <a:headEnd/>
            <a:tailEnd/>
          </a:ln>
        </p:spPr>
        <p:txBody>
          <a:bodyPr lIns="64005" tIns="32003" rIns="64005" bIns="32003">
            <a:spAutoFit/>
          </a:bodyPr>
          <a:lstStyle/>
          <a:p>
            <a:pPr algn="ctr"/>
            <a:r>
              <a:rPr lang="ru-RU" sz="3200" dirty="0">
                <a:solidFill>
                  <a:schemeClr val="bg2"/>
                </a:solidFill>
                <a:latin typeface="Century Gothic" pitchFamily="34" charset="0"/>
              </a:rPr>
              <a:t>Перемещение виртуальных машин, приложений, информации без прерывания работы</a:t>
            </a:r>
            <a:endParaRPr lang="en-US" sz="3200" dirty="0">
              <a:solidFill>
                <a:schemeClr val="bg2"/>
              </a:solidFill>
              <a:latin typeface="Century Gothic" pitchFamily="34" charset="0"/>
            </a:endParaRPr>
          </a:p>
        </p:txBody>
      </p:sp>
      <p:grpSp>
        <p:nvGrpSpPr>
          <p:cNvPr id="48138" name="Group 80"/>
          <p:cNvGrpSpPr>
            <a:grpSpLocks/>
          </p:cNvGrpSpPr>
          <p:nvPr/>
        </p:nvGrpSpPr>
        <p:grpSpPr bwMode="auto">
          <a:xfrm>
            <a:off x="1724025" y="2200275"/>
            <a:ext cx="1314450" cy="717550"/>
            <a:chOff x="2758897" y="3326130"/>
            <a:chExt cx="2102206" cy="859993"/>
          </a:xfrm>
        </p:grpSpPr>
        <p:grpSp>
          <p:nvGrpSpPr>
            <p:cNvPr id="48223" name="Group 33"/>
            <p:cNvGrpSpPr>
              <a:grpSpLocks/>
            </p:cNvGrpSpPr>
            <p:nvPr/>
          </p:nvGrpSpPr>
          <p:grpSpPr bwMode="auto">
            <a:xfrm>
              <a:off x="2758897" y="3326130"/>
              <a:ext cx="2102206" cy="718176"/>
              <a:chOff x="228600" y="4334171"/>
              <a:chExt cx="3352800" cy="1145417"/>
            </a:xfrm>
          </p:grpSpPr>
          <p:sp>
            <p:nvSpPr>
              <p:cNvPr id="59" name="Rectangle 2"/>
              <p:cNvSpPr>
                <a:spLocks noChangeArrowheads="1"/>
              </p:cNvSpPr>
              <p:nvPr/>
            </p:nvSpPr>
            <p:spPr bwMode="auto">
              <a:xfrm>
                <a:off x="228600" y="4334171"/>
                <a:ext cx="3352800" cy="1144012"/>
              </a:xfrm>
              <a:prstGeom prst="rect">
                <a:avLst/>
              </a:prstGeom>
              <a:solidFill>
                <a:schemeClr val="accent1"/>
              </a:solidFill>
              <a:ln w="9525">
                <a:solidFill>
                  <a:schemeClr val="bg2">
                    <a:lumMod val="50000"/>
                  </a:schemeClr>
                </a:solidFill>
                <a:miter lim="800000"/>
                <a:headEnd/>
                <a:tailEnd/>
              </a:ln>
              <a:effectLst/>
              <a:scene3d>
                <a:camera prst="legacyPerspectiveTop"/>
                <a:lightRig rig="legacyFlat3" dir="b"/>
              </a:scene3d>
              <a:sp3d extrusionH="1801800" prstMaterial="legacyMatte">
                <a:bevelT w="13500" h="13500" prst="angle"/>
                <a:bevelB w="13500" h="13500" prst="angle"/>
                <a:extrusionClr>
                  <a:schemeClr val="bg2"/>
                </a:extrusionClr>
              </a:sp3d>
            </p:spPr>
            <p:txBody>
              <a:bodyPr wrap="none" anchor="ctr">
                <a:flatTx/>
              </a:bodyPr>
              <a:lstStyle/>
              <a:p>
                <a:pPr algn="ctr" defTabSz="914309" fontAlgn="auto">
                  <a:spcBef>
                    <a:spcPts val="0"/>
                  </a:spcBef>
                  <a:spcAft>
                    <a:spcPts val="0"/>
                  </a:spcAft>
                  <a:defRPr/>
                </a:pPr>
                <a:endParaRPr lang="en-US" dirty="0">
                  <a:latin typeface="+mn-lt"/>
                  <a:cs typeface="+mn-cs"/>
                </a:endParaRPr>
              </a:p>
            </p:txBody>
          </p:sp>
          <p:pic>
            <p:nvPicPr>
              <p:cNvPr id="48226" name="Picture 199" descr="V-Plex-single node"/>
              <p:cNvPicPr>
                <a:picLocks noChangeAspect="1" noChangeArrowheads="1"/>
              </p:cNvPicPr>
              <p:nvPr/>
            </p:nvPicPr>
            <p:blipFill>
              <a:blip r:embed="rId4" cstate="print"/>
              <a:srcRect/>
              <a:stretch>
                <a:fillRect/>
              </a:stretch>
            </p:blipFill>
            <p:spPr bwMode="gray">
              <a:xfrm>
                <a:off x="228600" y="4334171"/>
                <a:ext cx="3324726" cy="1145417"/>
              </a:xfrm>
              <a:prstGeom prst="rect">
                <a:avLst/>
              </a:prstGeom>
              <a:noFill/>
              <a:ln w="9525">
                <a:solidFill>
                  <a:schemeClr val="tx1"/>
                </a:solidFill>
                <a:miter lim="800000"/>
                <a:headEnd/>
                <a:tailEnd/>
              </a:ln>
            </p:spPr>
          </p:pic>
        </p:grpSp>
        <p:sp>
          <p:nvSpPr>
            <p:cNvPr id="48224" name="Flowchart: Magnetic Disk 53"/>
            <p:cNvSpPr>
              <a:spLocks noChangeAspect="1"/>
            </p:cNvSpPr>
            <p:nvPr/>
          </p:nvSpPr>
          <p:spPr bwMode="auto">
            <a:xfrm>
              <a:off x="3455082" y="3565017"/>
              <a:ext cx="709835" cy="621106"/>
            </a:xfrm>
            <a:prstGeom prst="flowChartMagneticDisk">
              <a:avLst/>
            </a:prstGeom>
            <a:solidFill>
              <a:srgbClr val="FFC000"/>
            </a:solidFill>
            <a:ln w="57150" cap="rnd">
              <a:solidFill>
                <a:schemeClr val="bg1"/>
              </a:solidFill>
              <a:round/>
              <a:headEnd/>
              <a:tailEnd/>
            </a:ln>
          </p:spPr>
          <p:txBody>
            <a:bodyPr wrap="none" anchor="ctr"/>
            <a:lstStyle/>
            <a:p>
              <a:endParaRPr lang="ru-RU"/>
            </a:p>
          </p:txBody>
        </p:sp>
      </p:grpSp>
      <p:grpSp>
        <p:nvGrpSpPr>
          <p:cNvPr id="6" name="Group 59"/>
          <p:cNvGrpSpPr>
            <a:grpSpLocks/>
          </p:cNvGrpSpPr>
          <p:nvPr/>
        </p:nvGrpSpPr>
        <p:grpSpPr bwMode="auto">
          <a:xfrm>
            <a:off x="2049463" y="1511300"/>
            <a:ext cx="700087" cy="1495425"/>
            <a:chOff x="3226952" y="1801030"/>
            <a:chExt cx="1120140" cy="1794985"/>
          </a:xfrm>
        </p:grpSpPr>
        <p:grpSp>
          <p:nvGrpSpPr>
            <p:cNvPr id="48217" name="Group 24"/>
            <p:cNvGrpSpPr>
              <a:grpSpLocks/>
            </p:cNvGrpSpPr>
            <p:nvPr/>
          </p:nvGrpSpPr>
          <p:grpSpPr bwMode="auto">
            <a:xfrm>
              <a:off x="3406022" y="2232881"/>
              <a:ext cx="762000" cy="1363134"/>
              <a:chOff x="3387302" y="2630807"/>
              <a:chExt cx="762000" cy="1363134"/>
            </a:xfrm>
          </p:grpSpPr>
          <p:sp>
            <p:nvSpPr>
              <p:cNvPr id="65" name="Flowchart: Magnetic Disk 64"/>
              <p:cNvSpPr>
                <a:spLocks noChangeAspect="1"/>
              </p:cNvSpPr>
              <p:nvPr/>
            </p:nvSpPr>
            <p:spPr bwMode="auto">
              <a:xfrm>
                <a:off x="3419051" y="3405141"/>
                <a:ext cx="670560" cy="588800"/>
              </a:xfrm>
              <a:prstGeom prst="flowChartMagneticDisk">
                <a:avLst/>
              </a:prstGeom>
              <a:solidFill>
                <a:schemeClr val="accent5"/>
              </a:solidFill>
              <a:ln w="57150" cap="flat" cmpd="sng" algn="ctr">
                <a:solidFill>
                  <a:schemeClr val="bg1">
                    <a:lumMod val="50000"/>
                  </a:schemeClr>
                </a:solidFill>
                <a:prstDash val="solid"/>
                <a:round/>
                <a:headEnd type="none" w="med" len="med"/>
                <a:tailEnd type="none" w="med" len="med"/>
              </a:ln>
              <a:effectLst/>
            </p:spPr>
            <p:txBody>
              <a:bodyPr wrap="none" lIns="0" tIns="0" rIns="0" bIns="0" anchor="ctr">
                <a:normAutofit/>
              </a:bodyPr>
              <a:lstStyle/>
              <a:p>
                <a:pPr algn="ctr" defTabSz="913448" fontAlgn="auto">
                  <a:spcBef>
                    <a:spcPts val="0"/>
                  </a:spcBef>
                  <a:spcAft>
                    <a:spcPts val="0"/>
                  </a:spcAft>
                  <a:defRPr/>
                </a:pPr>
                <a:endParaRPr lang="en-US" sz="1100" b="1" dirty="0">
                  <a:solidFill>
                    <a:srgbClr val="FFFFFF"/>
                  </a:solidFill>
                  <a:latin typeface="Arial"/>
                </a:endParaRPr>
              </a:p>
            </p:txBody>
          </p:sp>
          <p:pic>
            <p:nvPicPr>
              <p:cNvPr id="48222" name="Picture 150" descr="ICON_VM_basic_label_Q308"/>
              <p:cNvPicPr>
                <a:picLocks noChangeAspect="1" noChangeArrowheads="1"/>
              </p:cNvPicPr>
              <p:nvPr/>
            </p:nvPicPr>
            <p:blipFill>
              <a:blip r:embed="rId5" cstate="print"/>
              <a:srcRect/>
              <a:stretch>
                <a:fillRect/>
              </a:stretch>
            </p:blipFill>
            <p:spPr bwMode="auto">
              <a:xfrm>
                <a:off x="3387302" y="2630807"/>
                <a:ext cx="762000" cy="884237"/>
              </a:xfrm>
              <a:prstGeom prst="rect">
                <a:avLst/>
              </a:prstGeom>
              <a:noFill/>
              <a:ln w="9525">
                <a:noFill/>
                <a:miter lim="800000"/>
                <a:headEnd/>
                <a:tailEnd/>
              </a:ln>
            </p:spPr>
          </p:pic>
        </p:grpSp>
        <p:grpSp>
          <p:nvGrpSpPr>
            <p:cNvPr id="48218" name="Group 41"/>
            <p:cNvGrpSpPr>
              <a:grpSpLocks noChangeAspect="1"/>
            </p:cNvGrpSpPr>
            <p:nvPr/>
          </p:nvGrpSpPr>
          <p:grpSpPr bwMode="auto">
            <a:xfrm>
              <a:off x="3226952" y="1801030"/>
              <a:ext cx="1120140" cy="593408"/>
              <a:chOff x="3531752" y="3614591"/>
              <a:chExt cx="800100" cy="423863"/>
            </a:xfrm>
          </p:grpSpPr>
          <p:sp>
            <p:nvSpPr>
              <p:cNvPr id="63" name="Rounded Rectangle 47"/>
              <p:cNvSpPr>
                <a:spLocks noChangeArrowheads="1"/>
              </p:cNvSpPr>
              <p:nvPr/>
            </p:nvSpPr>
            <p:spPr bwMode="auto">
              <a:xfrm>
                <a:off x="3531752" y="3614591"/>
                <a:ext cx="800100" cy="423295"/>
              </a:xfrm>
              <a:prstGeom prst="roundRect">
                <a:avLst>
                  <a:gd name="adj" fmla="val 16667"/>
                </a:avLst>
              </a:prstGeom>
              <a:solidFill>
                <a:srgbClr val="FFFFFF">
                  <a:alpha val="79999"/>
                </a:srgbClr>
              </a:solidFill>
              <a:ln w="57150" algn="ctr">
                <a:solidFill>
                  <a:schemeClr val="bg1">
                    <a:lumMod val="75000"/>
                  </a:schemeClr>
                </a:solidFill>
                <a:miter lim="800000"/>
                <a:headEnd/>
                <a:tailEnd/>
              </a:ln>
              <a:effectLst>
                <a:outerShdw dist="35921" dir="2700000" algn="ctr" rotWithShape="0">
                  <a:schemeClr val="tx1"/>
                </a:outerShdw>
              </a:effectLst>
            </p:spPr>
            <p:txBody>
              <a:bodyPr wrap="none" anchor="ctr"/>
              <a:lstStyle/>
              <a:p>
                <a:pPr algn="ctr" defTabSz="913448" fontAlgn="auto">
                  <a:spcBef>
                    <a:spcPts val="0"/>
                  </a:spcBef>
                  <a:spcAft>
                    <a:spcPts val="0"/>
                  </a:spcAft>
                  <a:defRPr/>
                </a:pPr>
                <a:endParaRPr lang="en-US" sz="1100" b="1" dirty="0">
                  <a:solidFill>
                    <a:srgbClr val="FFFFFF"/>
                  </a:solidFill>
                </a:endParaRPr>
              </a:p>
            </p:txBody>
          </p:sp>
          <p:pic>
            <p:nvPicPr>
              <p:cNvPr id="48220" name="Picture 28" descr="LOGO_Microsoft"/>
              <p:cNvPicPr>
                <a:picLocks noChangeAspect="1" noChangeArrowheads="1"/>
              </p:cNvPicPr>
              <p:nvPr/>
            </p:nvPicPr>
            <p:blipFill>
              <a:blip r:embed="rId6" cstate="print"/>
              <a:srcRect/>
              <a:stretch>
                <a:fillRect/>
              </a:stretch>
            </p:blipFill>
            <p:spPr bwMode="auto">
              <a:xfrm>
                <a:off x="3550802" y="3749529"/>
                <a:ext cx="762000" cy="153987"/>
              </a:xfrm>
              <a:prstGeom prst="rect">
                <a:avLst/>
              </a:prstGeom>
              <a:noFill/>
              <a:ln w="9525">
                <a:noFill/>
                <a:miter lim="800000"/>
                <a:headEnd/>
                <a:tailEnd/>
              </a:ln>
            </p:spPr>
          </p:pic>
        </p:grpSp>
      </p:grpSp>
      <p:grpSp>
        <p:nvGrpSpPr>
          <p:cNvPr id="9" name="Group 74"/>
          <p:cNvGrpSpPr>
            <a:grpSpLocks/>
          </p:cNvGrpSpPr>
          <p:nvPr/>
        </p:nvGrpSpPr>
        <p:grpSpPr bwMode="auto">
          <a:xfrm>
            <a:off x="2049463" y="1511300"/>
            <a:ext cx="700087" cy="1495425"/>
            <a:chOff x="3292357" y="1801030"/>
            <a:chExt cx="1120140" cy="1794985"/>
          </a:xfrm>
        </p:grpSpPr>
        <p:grpSp>
          <p:nvGrpSpPr>
            <p:cNvPr id="48211" name="Group 30"/>
            <p:cNvGrpSpPr>
              <a:grpSpLocks/>
            </p:cNvGrpSpPr>
            <p:nvPr/>
          </p:nvGrpSpPr>
          <p:grpSpPr bwMode="auto">
            <a:xfrm>
              <a:off x="3471427" y="2232881"/>
              <a:ext cx="762000" cy="1363134"/>
              <a:chOff x="3387302" y="2630807"/>
              <a:chExt cx="762000" cy="1363134"/>
            </a:xfrm>
          </p:grpSpPr>
          <p:sp>
            <p:nvSpPr>
              <p:cNvPr id="90" name="Flowchart: Magnetic Disk 89"/>
              <p:cNvSpPr>
                <a:spLocks noChangeAspect="1"/>
              </p:cNvSpPr>
              <p:nvPr/>
            </p:nvSpPr>
            <p:spPr bwMode="auto">
              <a:xfrm>
                <a:off x="3419051" y="3405141"/>
                <a:ext cx="670560" cy="588800"/>
              </a:xfrm>
              <a:prstGeom prst="flowChartMagneticDisk">
                <a:avLst/>
              </a:prstGeom>
              <a:solidFill>
                <a:schemeClr val="tx2"/>
              </a:solidFill>
              <a:ln w="57150" algn="ctr">
                <a:solidFill>
                  <a:schemeClr val="bg1">
                    <a:lumMod val="50000"/>
                  </a:schemeClr>
                </a:solidFill>
                <a:miter lim="800000"/>
                <a:headEnd/>
                <a:tailEnd/>
              </a:ln>
            </p:spPr>
            <p:txBody>
              <a:bodyPr wrap="none" lIns="91435" tIns="45718" rIns="91435" bIns="45718" anchor="ctr"/>
              <a:lstStyle/>
              <a:p>
                <a:pPr algn="ctr" defTabSz="913448" fontAlgn="auto">
                  <a:spcBef>
                    <a:spcPts val="0"/>
                  </a:spcBef>
                  <a:spcAft>
                    <a:spcPts val="0"/>
                  </a:spcAft>
                  <a:defRPr/>
                </a:pPr>
                <a:endParaRPr lang="en-US" sz="1100" b="1" dirty="0">
                  <a:solidFill>
                    <a:srgbClr val="FFFFFF"/>
                  </a:solidFill>
                </a:endParaRPr>
              </a:p>
            </p:txBody>
          </p:sp>
          <p:pic>
            <p:nvPicPr>
              <p:cNvPr id="48216" name="Picture 150" descr="ICON_VM_basic_label_Q308"/>
              <p:cNvPicPr>
                <a:picLocks noChangeAspect="1" noChangeArrowheads="1"/>
              </p:cNvPicPr>
              <p:nvPr/>
            </p:nvPicPr>
            <p:blipFill>
              <a:blip r:embed="rId5" cstate="print"/>
              <a:srcRect/>
              <a:stretch>
                <a:fillRect/>
              </a:stretch>
            </p:blipFill>
            <p:spPr bwMode="auto">
              <a:xfrm>
                <a:off x="3387302" y="2630807"/>
                <a:ext cx="762000" cy="884237"/>
              </a:xfrm>
              <a:prstGeom prst="rect">
                <a:avLst/>
              </a:prstGeom>
              <a:noFill/>
              <a:ln w="9525">
                <a:noFill/>
                <a:miter lim="800000"/>
                <a:headEnd/>
                <a:tailEnd/>
              </a:ln>
            </p:spPr>
          </p:pic>
        </p:grpSp>
        <p:grpSp>
          <p:nvGrpSpPr>
            <p:cNvPr id="48212" name="Group 39"/>
            <p:cNvGrpSpPr>
              <a:grpSpLocks noChangeAspect="1"/>
            </p:cNvGrpSpPr>
            <p:nvPr/>
          </p:nvGrpSpPr>
          <p:grpSpPr bwMode="auto">
            <a:xfrm>
              <a:off x="3292357" y="1801030"/>
              <a:ext cx="1120140" cy="593408"/>
              <a:chOff x="1737877" y="3614591"/>
              <a:chExt cx="800100" cy="423863"/>
            </a:xfrm>
          </p:grpSpPr>
          <p:sp>
            <p:nvSpPr>
              <p:cNvPr id="84" name="Rounded Rectangle 47"/>
              <p:cNvSpPr>
                <a:spLocks noChangeArrowheads="1"/>
              </p:cNvSpPr>
              <p:nvPr/>
            </p:nvSpPr>
            <p:spPr bwMode="auto">
              <a:xfrm>
                <a:off x="1737877" y="3614591"/>
                <a:ext cx="800100" cy="423295"/>
              </a:xfrm>
              <a:prstGeom prst="roundRect">
                <a:avLst>
                  <a:gd name="adj" fmla="val 16667"/>
                </a:avLst>
              </a:prstGeom>
              <a:solidFill>
                <a:srgbClr val="FFFFFF">
                  <a:alpha val="79999"/>
                </a:srgbClr>
              </a:solidFill>
              <a:ln w="57150" algn="ctr">
                <a:solidFill>
                  <a:schemeClr val="bg1">
                    <a:lumMod val="75000"/>
                  </a:schemeClr>
                </a:solidFill>
                <a:miter lim="800000"/>
                <a:headEnd/>
                <a:tailEnd/>
              </a:ln>
              <a:effectLst>
                <a:outerShdw dist="35921" dir="2700000" algn="ctr" rotWithShape="0">
                  <a:schemeClr val="tx1"/>
                </a:outerShdw>
              </a:effectLst>
            </p:spPr>
            <p:txBody>
              <a:bodyPr wrap="none" anchor="ctr"/>
              <a:lstStyle/>
              <a:p>
                <a:pPr algn="ctr" defTabSz="913448" fontAlgn="auto">
                  <a:spcBef>
                    <a:spcPts val="0"/>
                  </a:spcBef>
                  <a:spcAft>
                    <a:spcPts val="0"/>
                  </a:spcAft>
                  <a:defRPr/>
                </a:pPr>
                <a:endParaRPr lang="en-US" sz="1100" b="1" dirty="0">
                  <a:solidFill>
                    <a:srgbClr val="FFFFFF"/>
                  </a:solidFill>
                </a:endParaRPr>
              </a:p>
            </p:txBody>
          </p:sp>
          <p:pic>
            <p:nvPicPr>
              <p:cNvPr id="48214" name="Picture 29" descr="LOGO_Oracle"/>
              <p:cNvPicPr>
                <a:picLocks noChangeAspect="1" noChangeArrowheads="1"/>
              </p:cNvPicPr>
              <p:nvPr/>
            </p:nvPicPr>
            <p:blipFill>
              <a:blip r:embed="rId7" cstate="print"/>
              <a:srcRect/>
              <a:stretch>
                <a:fillRect/>
              </a:stretch>
            </p:blipFill>
            <p:spPr bwMode="auto">
              <a:xfrm>
                <a:off x="1763277" y="3774929"/>
                <a:ext cx="749300" cy="103187"/>
              </a:xfrm>
              <a:prstGeom prst="rect">
                <a:avLst/>
              </a:prstGeom>
              <a:noFill/>
              <a:ln w="9525">
                <a:noFill/>
                <a:miter lim="800000"/>
                <a:headEnd/>
                <a:tailEnd/>
              </a:ln>
            </p:spPr>
          </p:pic>
        </p:grpSp>
      </p:grpSp>
      <p:grpSp>
        <p:nvGrpSpPr>
          <p:cNvPr id="12" name="Group 95"/>
          <p:cNvGrpSpPr>
            <a:grpSpLocks/>
          </p:cNvGrpSpPr>
          <p:nvPr/>
        </p:nvGrpSpPr>
        <p:grpSpPr bwMode="auto">
          <a:xfrm>
            <a:off x="2049463" y="1492250"/>
            <a:ext cx="700087" cy="1533525"/>
            <a:chOff x="3244415" y="1755310"/>
            <a:chExt cx="1120140" cy="1840705"/>
          </a:xfrm>
        </p:grpSpPr>
        <p:grpSp>
          <p:nvGrpSpPr>
            <p:cNvPr id="48205" name="Group 27"/>
            <p:cNvGrpSpPr>
              <a:grpSpLocks/>
            </p:cNvGrpSpPr>
            <p:nvPr/>
          </p:nvGrpSpPr>
          <p:grpSpPr bwMode="auto">
            <a:xfrm>
              <a:off x="3423485" y="2232881"/>
              <a:ext cx="762000" cy="1363134"/>
              <a:chOff x="3387302" y="2630807"/>
              <a:chExt cx="762000" cy="1363134"/>
            </a:xfrm>
          </p:grpSpPr>
          <p:sp>
            <p:nvSpPr>
              <p:cNvPr id="105" name="Flowchart: Magnetic Disk 104"/>
              <p:cNvSpPr>
                <a:spLocks noChangeAspect="1"/>
              </p:cNvSpPr>
              <p:nvPr/>
            </p:nvSpPr>
            <p:spPr bwMode="auto">
              <a:xfrm>
                <a:off x="3419051" y="3405145"/>
                <a:ext cx="670560" cy="588796"/>
              </a:xfrm>
              <a:prstGeom prst="flowChartMagneticDisk">
                <a:avLst/>
              </a:prstGeom>
              <a:solidFill>
                <a:schemeClr val="accent3"/>
              </a:solidFill>
              <a:ln w="57150" algn="ctr">
                <a:solidFill>
                  <a:schemeClr val="bg1">
                    <a:lumMod val="50000"/>
                  </a:schemeClr>
                </a:solidFill>
                <a:miter lim="800000"/>
                <a:headEnd/>
                <a:tailEnd/>
              </a:ln>
            </p:spPr>
            <p:txBody>
              <a:bodyPr lIns="0" tIns="0" rIns="0" bIns="0" anchor="ctr"/>
              <a:lstStyle/>
              <a:p>
                <a:pPr algn="ctr" defTabSz="913448" fontAlgn="auto">
                  <a:spcBef>
                    <a:spcPts val="0"/>
                  </a:spcBef>
                  <a:spcAft>
                    <a:spcPts val="0"/>
                  </a:spcAft>
                  <a:defRPr/>
                </a:pPr>
                <a:endParaRPr lang="en-US" sz="1100" b="1" dirty="0">
                  <a:solidFill>
                    <a:srgbClr val="FFFFFF"/>
                  </a:solidFill>
                </a:endParaRPr>
              </a:p>
            </p:txBody>
          </p:sp>
          <p:pic>
            <p:nvPicPr>
              <p:cNvPr id="48210" name="Picture 150" descr="ICON_VM_basic_label_Q308"/>
              <p:cNvPicPr>
                <a:picLocks noChangeAspect="1" noChangeArrowheads="1"/>
              </p:cNvPicPr>
              <p:nvPr/>
            </p:nvPicPr>
            <p:blipFill>
              <a:blip r:embed="rId5" cstate="print"/>
              <a:srcRect/>
              <a:stretch>
                <a:fillRect/>
              </a:stretch>
            </p:blipFill>
            <p:spPr bwMode="auto">
              <a:xfrm>
                <a:off x="3387302" y="2630807"/>
                <a:ext cx="762000" cy="884237"/>
              </a:xfrm>
              <a:prstGeom prst="rect">
                <a:avLst/>
              </a:prstGeom>
              <a:noFill/>
              <a:ln w="9525">
                <a:noFill/>
                <a:miter lim="800000"/>
                <a:headEnd/>
                <a:tailEnd/>
              </a:ln>
            </p:spPr>
          </p:pic>
        </p:grpSp>
        <p:grpSp>
          <p:nvGrpSpPr>
            <p:cNvPr id="48206" name="Group 40"/>
            <p:cNvGrpSpPr>
              <a:grpSpLocks noChangeAspect="1"/>
            </p:cNvGrpSpPr>
            <p:nvPr/>
          </p:nvGrpSpPr>
          <p:grpSpPr bwMode="auto">
            <a:xfrm>
              <a:off x="3244415" y="1755310"/>
              <a:ext cx="1120140" cy="593408"/>
              <a:chOff x="2634815" y="3614591"/>
              <a:chExt cx="800100" cy="423863"/>
            </a:xfrm>
          </p:grpSpPr>
          <p:sp>
            <p:nvSpPr>
              <p:cNvPr id="103" name="Rounded Rectangle 47"/>
              <p:cNvSpPr>
                <a:spLocks noChangeArrowheads="1"/>
              </p:cNvSpPr>
              <p:nvPr/>
            </p:nvSpPr>
            <p:spPr bwMode="auto">
              <a:xfrm>
                <a:off x="2634815" y="3614591"/>
                <a:ext cx="800100" cy="423292"/>
              </a:xfrm>
              <a:prstGeom prst="roundRect">
                <a:avLst>
                  <a:gd name="adj" fmla="val 16667"/>
                </a:avLst>
              </a:prstGeom>
              <a:solidFill>
                <a:srgbClr val="FFFFFF">
                  <a:alpha val="79999"/>
                </a:srgbClr>
              </a:solidFill>
              <a:ln w="57150" algn="ctr">
                <a:solidFill>
                  <a:schemeClr val="bg1">
                    <a:lumMod val="75000"/>
                  </a:schemeClr>
                </a:solidFill>
                <a:miter lim="800000"/>
                <a:headEnd/>
                <a:tailEnd/>
              </a:ln>
              <a:effectLst>
                <a:outerShdw dist="35921" dir="2700000" algn="ctr" rotWithShape="0">
                  <a:schemeClr val="tx1"/>
                </a:outerShdw>
              </a:effectLst>
            </p:spPr>
            <p:txBody>
              <a:bodyPr wrap="none" anchor="ctr"/>
              <a:lstStyle/>
              <a:p>
                <a:pPr algn="ctr" defTabSz="913448" fontAlgn="auto">
                  <a:spcBef>
                    <a:spcPts val="0"/>
                  </a:spcBef>
                  <a:spcAft>
                    <a:spcPts val="0"/>
                  </a:spcAft>
                  <a:defRPr/>
                </a:pPr>
                <a:endParaRPr lang="en-US" sz="1100" b="1" dirty="0">
                  <a:solidFill>
                    <a:srgbClr val="FFFFFF"/>
                  </a:solidFill>
                </a:endParaRPr>
              </a:p>
            </p:txBody>
          </p:sp>
          <p:pic>
            <p:nvPicPr>
              <p:cNvPr id="48208" name="Picture 31" descr="LOGO_SAP_2005"/>
              <p:cNvPicPr>
                <a:picLocks noChangeAspect="1" noChangeArrowheads="1"/>
              </p:cNvPicPr>
              <p:nvPr/>
            </p:nvPicPr>
            <p:blipFill>
              <a:blip r:embed="rId8" cstate="print"/>
              <a:srcRect/>
              <a:stretch>
                <a:fillRect/>
              </a:stretch>
            </p:blipFill>
            <p:spPr bwMode="auto">
              <a:xfrm>
                <a:off x="2720540" y="3670154"/>
                <a:ext cx="628650" cy="312737"/>
              </a:xfrm>
              <a:prstGeom prst="rect">
                <a:avLst/>
              </a:prstGeom>
              <a:noFill/>
              <a:ln w="9525">
                <a:noFill/>
                <a:miter lim="800000"/>
                <a:headEnd/>
                <a:tailEnd/>
              </a:ln>
            </p:spPr>
          </p:pic>
        </p:grpSp>
      </p:grpSp>
      <p:grpSp>
        <p:nvGrpSpPr>
          <p:cNvPr id="15" name="Group 106"/>
          <p:cNvGrpSpPr>
            <a:grpSpLocks/>
          </p:cNvGrpSpPr>
          <p:nvPr/>
        </p:nvGrpSpPr>
        <p:grpSpPr bwMode="auto">
          <a:xfrm>
            <a:off x="2049463" y="1511300"/>
            <a:ext cx="700087" cy="1495425"/>
            <a:chOff x="3226952" y="1801030"/>
            <a:chExt cx="1120140" cy="1794985"/>
          </a:xfrm>
        </p:grpSpPr>
        <p:grpSp>
          <p:nvGrpSpPr>
            <p:cNvPr id="48199" name="Group 24"/>
            <p:cNvGrpSpPr>
              <a:grpSpLocks/>
            </p:cNvGrpSpPr>
            <p:nvPr/>
          </p:nvGrpSpPr>
          <p:grpSpPr bwMode="auto">
            <a:xfrm>
              <a:off x="3406022" y="2232881"/>
              <a:ext cx="762000" cy="1363134"/>
              <a:chOff x="3387302" y="2630807"/>
              <a:chExt cx="762000" cy="1363134"/>
            </a:xfrm>
          </p:grpSpPr>
          <p:sp>
            <p:nvSpPr>
              <p:cNvPr id="112" name="Flowchart: Magnetic Disk 111"/>
              <p:cNvSpPr>
                <a:spLocks noChangeAspect="1"/>
              </p:cNvSpPr>
              <p:nvPr/>
            </p:nvSpPr>
            <p:spPr bwMode="auto">
              <a:xfrm>
                <a:off x="3419051" y="3405141"/>
                <a:ext cx="670560" cy="588800"/>
              </a:xfrm>
              <a:prstGeom prst="flowChartMagneticDisk">
                <a:avLst/>
              </a:prstGeom>
              <a:solidFill>
                <a:schemeClr val="accent5"/>
              </a:solidFill>
              <a:ln w="57150" cap="flat" cmpd="sng" algn="ctr">
                <a:solidFill>
                  <a:schemeClr val="bg1">
                    <a:lumMod val="50000"/>
                  </a:schemeClr>
                </a:solidFill>
                <a:prstDash val="solid"/>
                <a:round/>
                <a:headEnd type="none" w="med" len="med"/>
                <a:tailEnd type="none" w="med" len="med"/>
              </a:ln>
              <a:effectLst/>
            </p:spPr>
            <p:txBody>
              <a:bodyPr wrap="none" lIns="0" tIns="0" rIns="0" bIns="0" anchor="ctr">
                <a:normAutofit/>
              </a:bodyPr>
              <a:lstStyle/>
              <a:p>
                <a:pPr algn="ctr" defTabSz="913448" fontAlgn="auto">
                  <a:spcBef>
                    <a:spcPts val="0"/>
                  </a:spcBef>
                  <a:spcAft>
                    <a:spcPts val="0"/>
                  </a:spcAft>
                  <a:defRPr/>
                </a:pPr>
                <a:endParaRPr lang="en-US" sz="1100" dirty="0">
                  <a:solidFill>
                    <a:srgbClr val="FFFFFF"/>
                  </a:solidFill>
                  <a:latin typeface="Arial"/>
                </a:endParaRPr>
              </a:p>
            </p:txBody>
          </p:sp>
          <p:pic>
            <p:nvPicPr>
              <p:cNvPr id="48204" name="Picture 150" descr="ICON_VM_basic_label_Q308"/>
              <p:cNvPicPr>
                <a:picLocks noChangeAspect="1" noChangeArrowheads="1"/>
              </p:cNvPicPr>
              <p:nvPr/>
            </p:nvPicPr>
            <p:blipFill>
              <a:blip r:embed="rId5" cstate="print"/>
              <a:srcRect/>
              <a:stretch>
                <a:fillRect/>
              </a:stretch>
            </p:blipFill>
            <p:spPr bwMode="auto">
              <a:xfrm>
                <a:off x="3387302" y="2630807"/>
                <a:ext cx="762000" cy="884237"/>
              </a:xfrm>
              <a:prstGeom prst="rect">
                <a:avLst/>
              </a:prstGeom>
              <a:noFill/>
              <a:ln w="9525">
                <a:noFill/>
                <a:miter lim="800000"/>
                <a:headEnd/>
                <a:tailEnd/>
              </a:ln>
            </p:spPr>
          </p:pic>
        </p:grpSp>
        <p:grpSp>
          <p:nvGrpSpPr>
            <p:cNvPr id="48200" name="Group 41"/>
            <p:cNvGrpSpPr>
              <a:grpSpLocks noChangeAspect="1"/>
            </p:cNvGrpSpPr>
            <p:nvPr/>
          </p:nvGrpSpPr>
          <p:grpSpPr bwMode="auto">
            <a:xfrm>
              <a:off x="3226952" y="1801030"/>
              <a:ext cx="1120140" cy="593408"/>
              <a:chOff x="3531752" y="3614591"/>
              <a:chExt cx="800100" cy="423863"/>
            </a:xfrm>
          </p:grpSpPr>
          <p:sp>
            <p:nvSpPr>
              <p:cNvPr id="110" name="Rounded Rectangle 47"/>
              <p:cNvSpPr>
                <a:spLocks noChangeArrowheads="1"/>
              </p:cNvSpPr>
              <p:nvPr/>
            </p:nvSpPr>
            <p:spPr bwMode="auto">
              <a:xfrm>
                <a:off x="3531752" y="3614591"/>
                <a:ext cx="800100" cy="423295"/>
              </a:xfrm>
              <a:prstGeom prst="roundRect">
                <a:avLst>
                  <a:gd name="adj" fmla="val 16667"/>
                </a:avLst>
              </a:prstGeom>
              <a:solidFill>
                <a:srgbClr val="FFFFFF">
                  <a:alpha val="79999"/>
                </a:srgbClr>
              </a:solidFill>
              <a:ln w="57150" algn="ctr">
                <a:solidFill>
                  <a:schemeClr val="bg1">
                    <a:lumMod val="75000"/>
                  </a:schemeClr>
                </a:solidFill>
                <a:miter lim="800000"/>
                <a:headEnd/>
                <a:tailEnd/>
              </a:ln>
              <a:effectLst>
                <a:outerShdw dist="35921" dir="2700000" algn="ctr" rotWithShape="0">
                  <a:schemeClr val="tx1"/>
                </a:outerShdw>
              </a:effectLst>
            </p:spPr>
            <p:txBody>
              <a:bodyPr wrap="none" anchor="ctr"/>
              <a:lstStyle/>
              <a:p>
                <a:pPr algn="ctr" defTabSz="913448" fontAlgn="auto">
                  <a:spcBef>
                    <a:spcPts val="0"/>
                  </a:spcBef>
                  <a:spcAft>
                    <a:spcPts val="0"/>
                  </a:spcAft>
                  <a:defRPr/>
                </a:pPr>
                <a:endParaRPr lang="en-US" sz="1100" dirty="0">
                  <a:solidFill>
                    <a:srgbClr val="FFFFFF"/>
                  </a:solidFill>
                </a:endParaRPr>
              </a:p>
            </p:txBody>
          </p:sp>
          <p:pic>
            <p:nvPicPr>
              <p:cNvPr id="48202" name="Picture 28" descr="LOGO_Microsoft"/>
              <p:cNvPicPr>
                <a:picLocks noChangeAspect="1" noChangeArrowheads="1"/>
              </p:cNvPicPr>
              <p:nvPr/>
            </p:nvPicPr>
            <p:blipFill>
              <a:blip r:embed="rId6" cstate="print"/>
              <a:srcRect/>
              <a:stretch>
                <a:fillRect/>
              </a:stretch>
            </p:blipFill>
            <p:spPr bwMode="auto">
              <a:xfrm>
                <a:off x="3550802" y="3749529"/>
                <a:ext cx="762000" cy="153987"/>
              </a:xfrm>
              <a:prstGeom prst="rect">
                <a:avLst/>
              </a:prstGeom>
              <a:noFill/>
              <a:ln w="9525">
                <a:noFill/>
                <a:miter lim="800000"/>
                <a:headEnd/>
                <a:tailEnd/>
              </a:ln>
            </p:spPr>
          </p:pic>
        </p:grpSp>
      </p:grpSp>
      <p:grpSp>
        <p:nvGrpSpPr>
          <p:cNvPr id="18" name="Group 113"/>
          <p:cNvGrpSpPr>
            <a:grpSpLocks/>
          </p:cNvGrpSpPr>
          <p:nvPr/>
        </p:nvGrpSpPr>
        <p:grpSpPr bwMode="auto">
          <a:xfrm>
            <a:off x="2049463" y="1511300"/>
            <a:ext cx="700087" cy="1495425"/>
            <a:chOff x="3292357" y="1801030"/>
            <a:chExt cx="1120140" cy="1794985"/>
          </a:xfrm>
        </p:grpSpPr>
        <p:grpSp>
          <p:nvGrpSpPr>
            <p:cNvPr id="48193" name="Group 114"/>
            <p:cNvGrpSpPr>
              <a:grpSpLocks/>
            </p:cNvGrpSpPr>
            <p:nvPr/>
          </p:nvGrpSpPr>
          <p:grpSpPr bwMode="auto">
            <a:xfrm>
              <a:off x="3471427" y="2232881"/>
              <a:ext cx="762000" cy="1363134"/>
              <a:chOff x="3387302" y="2630807"/>
              <a:chExt cx="762000" cy="1363134"/>
            </a:xfrm>
          </p:grpSpPr>
          <p:sp>
            <p:nvSpPr>
              <p:cNvPr id="119" name="Flowchart: Magnetic Disk 118"/>
              <p:cNvSpPr>
                <a:spLocks noChangeAspect="1"/>
              </p:cNvSpPr>
              <p:nvPr/>
            </p:nvSpPr>
            <p:spPr bwMode="auto">
              <a:xfrm>
                <a:off x="3419051" y="3405141"/>
                <a:ext cx="670560" cy="588800"/>
              </a:xfrm>
              <a:prstGeom prst="flowChartMagneticDisk">
                <a:avLst/>
              </a:prstGeom>
              <a:solidFill>
                <a:schemeClr val="tx2"/>
              </a:solidFill>
              <a:ln w="57150" algn="ctr">
                <a:solidFill>
                  <a:schemeClr val="bg1">
                    <a:lumMod val="50000"/>
                  </a:schemeClr>
                </a:solidFill>
                <a:miter lim="800000"/>
                <a:headEnd/>
                <a:tailEnd/>
              </a:ln>
            </p:spPr>
            <p:txBody>
              <a:bodyPr wrap="none" lIns="91435" tIns="45718" rIns="91435" bIns="45718" anchor="ctr"/>
              <a:lstStyle/>
              <a:p>
                <a:pPr algn="ctr" defTabSz="913448" fontAlgn="auto">
                  <a:spcBef>
                    <a:spcPts val="0"/>
                  </a:spcBef>
                  <a:spcAft>
                    <a:spcPts val="0"/>
                  </a:spcAft>
                  <a:defRPr/>
                </a:pPr>
                <a:endParaRPr lang="en-US" sz="1100" dirty="0">
                  <a:solidFill>
                    <a:srgbClr val="FFFFFF"/>
                  </a:solidFill>
                </a:endParaRPr>
              </a:p>
            </p:txBody>
          </p:sp>
          <p:pic>
            <p:nvPicPr>
              <p:cNvPr id="48198" name="Picture 150" descr="ICON_VM_basic_label_Q308"/>
              <p:cNvPicPr>
                <a:picLocks noChangeAspect="1" noChangeArrowheads="1"/>
              </p:cNvPicPr>
              <p:nvPr/>
            </p:nvPicPr>
            <p:blipFill>
              <a:blip r:embed="rId5" cstate="print"/>
              <a:srcRect/>
              <a:stretch>
                <a:fillRect/>
              </a:stretch>
            </p:blipFill>
            <p:spPr bwMode="auto">
              <a:xfrm>
                <a:off x="3387302" y="2630807"/>
                <a:ext cx="762000" cy="884237"/>
              </a:xfrm>
              <a:prstGeom prst="rect">
                <a:avLst/>
              </a:prstGeom>
              <a:noFill/>
              <a:ln w="9525">
                <a:noFill/>
                <a:miter lim="800000"/>
                <a:headEnd/>
                <a:tailEnd/>
              </a:ln>
            </p:spPr>
          </p:pic>
        </p:grpSp>
        <p:grpSp>
          <p:nvGrpSpPr>
            <p:cNvPr id="48194" name="Group 39"/>
            <p:cNvGrpSpPr>
              <a:grpSpLocks noChangeAspect="1"/>
            </p:cNvGrpSpPr>
            <p:nvPr/>
          </p:nvGrpSpPr>
          <p:grpSpPr bwMode="auto">
            <a:xfrm>
              <a:off x="3292357" y="1801030"/>
              <a:ext cx="1120140" cy="593408"/>
              <a:chOff x="1737877" y="3614591"/>
              <a:chExt cx="800100" cy="423863"/>
            </a:xfrm>
          </p:grpSpPr>
          <p:sp>
            <p:nvSpPr>
              <p:cNvPr id="117" name="Rounded Rectangle 47"/>
              <p:cNvSpPr>
                <a:spLocks noChangeArrowheads="1"/>
              </p:cNvSpPr>
              <p:nvPr/>
            </p:nvSpPr>
            <p:spPr bwMode="auto">
              <a:xfrm>
                <a:off x="1737877" y="3614591"/>
                <a:ext cx="800100" cy="423295"/>
              </a:xfrm>
              <a:prstGeom prst="roundRect">
                <a:avLst>
                  <a:gd name="adj" fmla="val 16667"/>
                </a:avLst>
              </a:prstGeom>
              <a:solidFill>
                <a:srgbClr val="FFFFFF">
                  <a:alpha val="79999"/>
                </a:srgbClr>
              </a:solidFill>
              <a:ln w="57150" algn="ctr">
                <a:solidFill>
                  <a:schemeClr val="bg1">
                    <a:lumMod val="75000"/>
                  </a:schemeClr>
                </a:solidFill>
                <a:miter lim="800000"/>
                <a:headEnd/>
                <a:tailEnd/>
              </a:ln>
              <a:effectLst>
                <a:outerShdw dist="35921" dir="2700000" algn="ctr" rotWithShape="0">
                  <a:schemeClr val="tx1"/>
                </a:outerShdw>
              </a:effectLst>
            </p:spPr>
            <p:txBody>
              <a:bodyPr wrap="none" anchor="ctr"/>
              <a:lstStyle/>
              <a:p>
                <a:pPr algn="ctr" defTabSz="913448" fontAlgn="auto">
                  <a:spcBef>
                    <a:spcPts val="0"/>
                  </a:spcBef>
                  <a:spcAft>
                    <a:spcPts val="0"/>
                  </a:spcAft>
                  <a:defRPr/>
                </a:pPr>
                <a:endParaRPr lang="en-US" sz="1100" dirty="0">
                  <a:solidFill>
                    <a:srgbClr val="FFFFFF"/>
                  </a:solidFill>
                </a:endParaRPr>
              </a:p>
            </p:txBody>
          </p:sp>
          <p:pic>
            <p:nvPicPr>
              <p:cNvPr id="48196" name="Picture 29" descr="LOGO_Oracle"/>
              <p:cNvPicPr>
                <a:picLocks noChangeAspect="1" noChangeArrowheads="1"/>
              </p:cNvPicPr>
              <p:nvPr/>
            </p:nvPicPr>
            <p:blipFill>
              <a:blip r:embed="rId7" cstate="print"/>
              <a:srcRect/>
              <a:stretch>
                <a:fillRect/>
              </a:stretch>
            </p:blipFill>
            <p:spPr bwMode="auto">
              <a:xfrm>
                <a:off x="1763277" y="3774929"/>
                <a:ext cx="749300" cy="103187"/>
              </a:xfrm>
              <a:prstGeom prst="rect">
                <a:avLst/>
              </a:prstGeom>
              <a:noFill/>
              <a:ln w="9525">
                <a:noFill/>
                <a:miter lim="800000"/>
                <a:headEnd/>
                <a:tailEnd/>
              </a:ln>
            </p:spPr>
          </p:pic>
        </p:grpSp>
      </p:grpSp>
      <p:grpSp>
        <p:nvGrpSpPr>
          <p:cNvPr id="21" name="Group 120"/>
          <p:cNvGrpSpPr>
            <a:grpSpLocks/>
          </p:cNvGrpSpPr>
          <p:nvPr/>
        </p:nvGrpSpPr>
        <p:grpSpPr bwMode="auto">
          <a:xfrm>
            <a:off x="2049463" y="1492250"/>
            <a:ext cx="700087" cy="1533525"/>
            <a:chOff x="3244415" y="1755310"/>
            <a:chExt cx="1120140" cy="1840705"/>
          </a:xfrm>
        </p:grpSpPr>
        <p:grpSp>
          <p:nvGrpSpPr>
            <p:cNvPr id="48187" name="Group 27"/>
            <p:cNvGrpSpPr>
              <a:grpSpLocks/>
            </p:cNvGrpSpPr>
            <p:nvPr/>
          </p:nvGrpSpPr>
          <p:grpSpPr bwMode="auto">
            <a:xfrm>
              <a:off x="3423485" y="2232881"/>
              <a:ext cx="762000" cy="1363134"/>
              <a:chOff x="3387302" y="2630807"/>
              <a:chExt cx="762000" cy="1363134"/>
            </a:xfrm>
          </p:grpSpPr>
          <p:sp>
            <p:nvSpPr>
              <p:cNvPr id="126" name="Flowchart: Magnetic Disk 125"/>
              <p:cNvSpPr>
                <a:spLocks noChangeAspect="1"/>
              </p:cNvSpPr>
              <p:nvPr/>
            </p:nvSpPr>
            <p:spPr bwMode="auto">
              <a:xfrm>
                <a:off x="3419051" y="3405145"/>
                <a:ext cx="670560" cy="588796"/>
              </a:xfrm>
              <a:prstGeom prst="flowChartMagneticDisk">
                <a:avLst/>
              </a:prstGeom>
              <a:solidFill>
                <a:schemeClr val="accent3"/>
              </a:solidFill>
              <a:ln w="57150" algn="ctr">
                <a:solidFill>
                  <a:schemeClr val="bg1">
                    <a:lumMod val="50000"/>
                  </a:schemeClr>
                </a:solidFill>
                <a:miter lim="800000"/>
                <a:headEnd/>
                <a:tailEnd/>
              </a:ln>
            </p:spPr>
            <p:txBody>
              <a:bodyPr lIns="0" tIns="0" rIns="0" bIns="0" anchor="ctr"/>
              <a:lstStyle/>
              <a:p>
                <a:pPr algn="ctr" defTabSz="913448" fontAlgn="auto">
                  <a:spcBef>
                    <a:spcPts val="0"/>
                  </a:spcBef>
                  <a:spcAft>
                    <a:spcPts val="0"/>
                  </a:spcAft>
                  <a:defRPr/>
                </a:pPr>
                <a:endParaRPr lang="en-US" sz="1100" dirty="0">
                  <a:solidFill>
                    <a:srgbClr val="FFFFFF"/>
                  </a:solidFill>
                </a:endParaRPr>
              </a:p>
            </p:txBody>
          </p:sp>
          <p:pic>
            <p:nvPicPr>
              <p:cNvPr id="48192" name="Picture 150" descr="ICON_VM_basic_label_Q308"/>
              <p:cNvPicPr>
                <a:picLocks noChangeAspect="1" noChangeArrowheads="1"/>
              </p:cNvPicPr>
              <p:nvPr/>
            </p:nvPicPr>
            <p:blipFill>
              <a:blip r:embed="rId5" cstate="print"/>
              <a:srcRect/>
              <a:stretch>
                <a:fillRect/>
              </a:stretch>
            </p:blipFill>
            <p:spPr bwMode="auto">
              <a:xfrm>
                <a:off x="3387302" y="2630807"/>
                <a:ext cx="762000" cy="884237"/>
              </a:xfrm>
              <a:prstGeom prst="rect">
                <a:avLst/>
              </a:prstGeom>
              <a:noFill/>
              <a:ln w="9525">
                <a:noFill/>
                <a:miter lim="800000"/>
                <a:headEnd/>
                <a:tailEnd/>
              </a:ln>
            </p:spPr>
          </p:pic>
        </p:grpSp>
        <p:grpSp>
          <p:nvGrpSpPr>
            <p:cNvPr id="48188" name="Group 122"/>
            <p:cNvGrpSpPr>
              <a:grpSpLocks noChangeAspect="1"/>
            </p:cNvGrpSpPr>
            <p:nvPr/>
          </p:nvGrpSpPr>
          <p:grpSpPr bwMode="auto">
            <a:xfrm>
              <a:off x="3244415" y="1755310"/>
              <a:ext cx="1120140" cy="593408"/>
              <a:chOff x="2634815" y="3614591"/>
              <a:chExt cx="800100" cy="423863"/>
            </a:xfrm>
          </p:grpSpPr>
          <p:sp>
            <p:nvSpPr>
              <p:cNvPr id="124" name="Rounded Rectangle 47"/>
              <p:cNvSpPr>
                <a:spLocks noChangeArrowheads="1"/>
              </p:cNvSpPr>
              <p:nvPr/>
            </p:nvSpPr>
            <p:spPr bwMode="auto">
              <a:xfrm>
                <a:off x="2634815" y="3614591"/>
                <a:ext cx="800100" cy="423292"/>
              </a:xfrm>
              <a:prstGeom prst="roundRect">
                <a:avLst>
                  <a:gd name="adj" fmla="val 16667"/>
                </a:avLst>
              </a:prstGeom>
              <a:solidFill>
                <a:srgbClr val="FFFFFF">
                  <a:alpha val="79999"/>
                </a:srgbClr>
              </a:solidFill>
              <a:ln w="57150" algn="ctr">
                <a:solidFill>
                  <a:schemeClr val="bg1">
                    <a:lumMod val="75000"/>
                  </a:schemeClr>
                </a:solidFill>
                <a:miter lim="800000"/>
                <a:headEnd/>
                <a:tailEnd/>
              </a:ln>
              <a:effectLst>
                <a:outerShdw dist="35921" dir="2700000" algn="ctr" rotWithShape="0">
                  <a:schemeClr val="tx1"/>
                </a:outerShdw>
              </a:effectLst>
            </p:spPr>
            <p:txBody>
              <a:bodyPr wrap="none" anchor="ctr"/>
              <a:lstStyle/>
              <a:p>
                <a:pPr algn="ctr" defTabSz="913448" fontAlgn="auto">
                  <a:spcBef>
                    <a:spcPts val="0"/>
                  </a:spcBef>
                  <a:spcAft>
                    <a:spcPts val="0"/>
                  </a:spcAft>
                  <a:defRPr/>
                </a:pPr>
                <a:endParaRPr lang="en-US" sz="1100" dirty="0">
                  <a:solidFill>
                    <a:srgbClr val="FFFFFF"/>
                  </a:solidFill>
                </a:endParaRPr>
              </a:p>
            </p:txBody>
          </p:sp>
          <p:pic>
            <p:nvPicPr>
              <p:cNvPr id="48190" name="Picture 31" descr="LOGO_SAP_2005"/>
              <p:cNvPicPr>
                <a:picLocks noChangeAspect="1" noChangeArrowheads="1"/>
              </p:cNvPicPr>
              <p:nvPr/>
            </p:nvPicPr>
            <p:blipFill>
              <a:blip r:embed="rId8" cstate="print"/>
              <a:srcRect/>
              <a:stretch>
                <a:fillRect/>
              </a:stretch>
            </p:blipFill>
            <p:spPr bwMode="auto">
              <a:xfrm>
                <a:off x="2720540" y="3670154"/>
                <a:ext cx="628650" cy="312737"/>
              </a:xfrm>
              <a:prstGeom prst="rect">
                <a:avLst/>
              </a:prstGeom>
              <a:noFill/>
              <a:ln w="9525">
                <a:noFill/>
                <a:miter lim="800000"/>
                <a:headEnd/>
                <a:tailEnd/>
              </a:ln>
            </p:spPr>
          </p:pic>
        </p:grpSp>
      </p:grpSp>
      <p:grpSp>
        <p:nvGrpSpPr>
          <p:cNvPr id="24" name="Group 127"/>
          <p:cNvGrpSpPr>
            <a:grpSpLocks/>
          </p:cNvGrpSpPr>
          <p:nvPr/>
        </p:nvGrpSpPr>
        <p:grpSpPr bwMode="auto">
          <a:xfrm>
            <a:off x="2049463" y="1511300"/>
            <a:ext cx="700087" cy="1495425"/>
            <a:chOff x="3226952" y="1801030"/>
            <a:chExt cx="1120140" cy="1794985"/>
          </a:xfrm>
        </p:grpSpPr>
        <p:grpSp>
          <p:nvGrpSpPr>
            <p:cNvPr id="48181" name="Group 24"/>
            <p:cNvGrpSpPr>
              <a:grpSpLocks/>
            </p:cNvGrpSpPr>
            <p:nvPr/>
          </p:nvGrpSpPr>
          <p:grpSpPr bwMode="auto">
            <a:xfrm>
              <a:off x="3406022" y="2232881"/>
              <a:ext cx="762000" cy="1363134"/>
              <a:chOff x="3387302" y="2630807"/>
              <a:chExt cx="762000" cy="1363134"/>
            </a:xfrm>
          </p:grpSpPr>
          <p:sp>
            <p:nvSpPr>
              <p:cNvPr id="133" name="Flowchart: Magnetic Disk 132"/>
              <p:cNvSpPr>
                <a:spLocks noChangeAspect="1"/>
              </p:cNvSpPr>
              <p:nvPr/>
            </p:nvSpPr>
            <p:spPr bwMode="auto">
              <a:xfrm>
                <a:off x="3419051" y="3405141"/>
                <a:ext cx="670560" cy="588800"/>
              </a:xfrm>
              <a:prstGeom prst="flowChartMagneticDisk">
                <a:avLst/>
              </a:prstGeom>
              <a:solidFill>
                <a:schemeClr val="accent5"/>
              </a:solidFill>
              <a:ln w="57150" cap="flat" cmpd="sng" algn="ctr">
                <a:solidFill>
                  <a:schemeClr val="bg1">
                    <a:lumMod val="50000"/>
                  </a:schemeClr>
                </a:solidFill>
                <a:prstDash val="solid"/>
                <a:round/>
                <a:headEnd type="none" w="med" len="med"/>
                <a:tailEnd type="none" w="med" len="med"/>
              </a:ln>
              <a:effectLst/>
            </p:spPr>
            <p:txBody>
              <a:bodyPr wrap="none" lIns="0" tIns="0" rIns="0" bIns="0" anchor="ctr">
                <a:normAutofit/>
              </a:bodyPr>
              <a:lstStyle/>
              <a:p>
                <a:pPr algn="ctr" defTabSz="913448" fontAlgn="auto">
                  <a:spcBef>
                    <a:spcPts val="0"/>
                  </a:spcBef>
                  <a:spcAft>
                    <a:spcPts val="0"/>
                  </a:spcAft>
                  <a:defRPr/>
                </a:pPr>
                <a:endParaRPr lang="en-US" sz="1100" dirty="0">
                  <a:solidFill>
                    <a:srgbClr val="FFFFFF"/>
                  </a:solidFill>
                  <a:latin typeface="Arial"/>
                </a:endParaRPr>
              </a:p>
            </p:txBody>
          </p:sp>
          <p:pic>
            <p:nvPicPr>
              <p:cNvPr id="48186" name="Picture 150" descr="ICON_VM_basic_label_Q308"/>
              <p:cNvPicPr>
                <a:picLocks noChangeAspect="1" noChangeArrowheads="1"/>
              </p:cNvPicPr>
              <p:nvPr/>
            </p:nvPicPr>
            <p:blipFill>
              <a:blip r:embed="rId5" cstate="print"/>
              <a:srcRect/>
              <a:stretch>
                <a:fillRect/>
              </a:stretch>
            </p:blipFill>
            <p:spPr bwMode="auto">
              <a:xfrm>
                <a:off x="3387302" y="2630807"/>
                <a:ext cx="762000" cy="884237"/>
              </a:xfrm>
              <a:prstGeom prst="rect">
                <a:avLst/>
              </a:prstGeom>
              <a:noFill/>
              <a:ln w="9525">
                <a:noFill/>
                <a:miter lim="800000"/>
                <a:headEnd/>
                <a:tailEnd/>
              </a:ln>
            </p:spPr>
          </p:pic>
        </p:grpSp>
        <p:grpSp>
          <p:nvGrpSpPr>
            <p:cNvPr id="48182" name="Group 41"/>
            <p:cNvGrpSpPr>
              <a:grpSpLocks noChangeAspect="1"/>
            </p:cNvGrpSpPr>
            <p:nvPr/>
          </p:nvGrpSpPr>
          <p:grpSpPr bwMode="auto">
            <a:xfrm>
              <a:off x="3226952" y="1801030"/>
              <a:ext cx="1120140" cy="593408"/>
              <a:chOff x="3531752" y="3614591"/>
              <a:chExt cx="800100" cy="423863"/>
            </a:xfrm>
          </p:grpSpPr>
          <p:sp>
            <p:nvSpPr>
              <p:cNvPr id="131" name="Rounded Rectangle 47"/>
              <p:cNvSpPr>
                <a:spLocks noChangeArrowheads="1"/>
              </p:cNvSpPr>
              <p:nvPr/>
            </p:nvSpPr>
            <p:spPr bwMode="auto">
              <a:xfrm>
                <a:off x="3531752" y="3614591"/>
                <a:ext cx="800100" cy="423295"/>
              </a:xfrm>
              <a:prstGeom prst="roundRect">
                <a:avLst>
                  <a:gd name="adj" fmla="val 16667"/>
                </a:avLst>
              </a:prstGeom>
              <a:solidFill>
                <a:srgbClr val="FFFFFF">
                  <a:alpha val="79999"/>
                </a:srgbClr>
              </a:solidFill>
              <a:ln w="57150" algn="ctr">
                <a:solidFill>
                  <a:schemeClr val="bg1">
                    <a:lumMod val="75000"/>
                  </a:schemeClr>
                </a:solidFill>
                <a:miter lim="800000"/>
                <a:headEnd/>
                <a:tailEnd/>
              </a:ln>
              <a:effectLst>
                <a:outerShdw dist="35921" dir="2700000" algn="ctr" rotWithShape="0">
                  <a:schemeClr val="tx1"/>
                </a:outerShdw>
              </a:effectLst>
            </p:spPr>
            <p:txBody>
              <a:bodyPr wrap="none" anchor="ctr"/>
              <a:lstStyle/>
              <a:p>
                <a:pPr algn="ctr" defTabSz="913448" fontAlgn="auto">
                  <a:spcBef>
                    <a:spcPts val="0"/>
                  </a:spcBef>
                  <a:spcAft>
                    <a:spcPts val="0"/>
                  </a:spcAft>
                  <a:defRPr/>
                </a:pPr>
                <a:endParaRPr lang="en-US" sz="1100" dirty="0">
                  <a:solidFill>
                    <a:srgbClr val="FFFFFF"/>
                  </a:solidFill>
                </a:endParaRPr>
              </a:p>
            </p:txBody>
          </p:sp>
          <p:pic>
            <p:nvPicPr>
              <p:cNvPr id="48184" name="Picture 28" descr="LOGO_Microsoft"/>
              <p:cNvPicPr>
                <a:picLocks noChangeAspect="1" noChangeArrowheads="1"/>
              </p:cNvPicPr>
              <p:nvPr/>
            </p:nvPicPr>
            <p:blipFill>
              <a:blip r:embed="rId6" cstate="print"/>
              <a:srcRect/>
              <a:stretch>
                <a:fillRect/>
              </a:stretch>
            </p:blipFill>
            <p:spPr bwMode="auto">
              <a:xfrm>
                <a:off x="3550802" y="3749529"/>
                <a:ext cx="762000" cy="153987"/>
              </a:xfrm>
              <a:prstGeom prst="rect">
                <a:avLst/>
              </a:prstGeom>
              <a:noFill/>
              <a:ln w="9525">
                <a:noFill/>
                <a:miter lim="800000"/>
                <a:headEnd/>
                <a:tailEnd/>
              </a:ln>
            </p:spPr>
          </p:pic>
        </p:grpSp>
      </p:grpSp>
      <p:grpSp>
        <p:nvGrpSpPr>
          <p:cNvPr id="27" name="Group 134"/>
          <p:cNvGrpSpPr>
            <a:grpSpLocks/>
          </p:cNvGrpSpPr>
          <p:nvPr/>
        </p:nvGrpSpPr>
        <p:grpSpPr bwMode="auto">
          <a:xfrm>
            <a:off x="2049463" y="1511300"/>
            <a:ext cx="700087" cy="1495425"/>
            <a:chOff x="3292357" y="1801030"/>
            <a:chExt cx="1120140" cy="1794985"/>
          </a:xfrm>
        </p:grpSpPr>
        <p:grpSp>
          <p:nvGrpSpPr>
            <p:cNvPr id="48175" name="Group 30"/>
            <p:cNvGrpSpPr>
              <a:grpSpLocks/>
            </p:cNvGrpSpPr>
            <p:nvPr/>
          </p:nvGrpSpPr>
          <p:grpSpPr bwMode="auto">
            <a:xfrm>
              <a:off x="3471427" y="2232881"/>
              <a:ext cx="762000" cy="1363134"/>
              <a:chOff x="3387302" y="2630807"/>
              <a:chExt cx="762000" cy="1363134"/>
            </a:xfrm>
          </p:grpSpPr>
          <p:sp>
            <p:nvSpPr>
              <p:cNvPr id="140" name="Flowchart: Magnetic Disk 139"/>
              <p:cNvSpPr>
                <a:spLocks noChangeAspect="1"/>
              </p:cNvSpPr>
              <p:nvPr/>
            </p:nvSpPr>
            <p:spPr bwMode="auto">
              <a:xfrm>
                <a:off x="3419051" y="3405141"/>
                <a:ext cx="670560" cy="588800"/>
              </a:xfrm>
              <a:prstGeom prst="flowChartMagneticDisk">
                <a:avLst/>
              </a:prstGeom>
              <a:solidFill>
                <a:schemeClr val="tx2"/>
              </a:solidFill>
              <a:ln w="57150" algn="ctr">
                <a:solidFill>
                  <a:schemeClr val="bg1">
                    <a:lumMod val="50000"/>
                  </a:schemeClr>
                </a:solidFill>
                <a:miter lim="800000"/>
                <a:headEnd/>
                <a:tailEnd/>
              </a:ln>
            </p:spPr>
            <p:txBody>
              <a:bodyPr wrap="none" lIns="91435" tIns="45718" rIns="91435" bIns="45718" anchor="ctr"/>
              <a:lstStyle/>
              <a:p>
                <a:pPr algn="ctr" defTabSz="913448" fontAlgn="auto">
                  <a:spcBef>
                    <a:spcPts val="0"/>
                  </a:spcBef>
                  <a:spcAft>
                    <a:spcPts val="0"/>
                  </a:spcAft>
                  <a:defRPr/>
                </a:pPr>
                <a:endParaRPr lang="en-US" sz="1100" dirty="0">
                  <a:solidFill>
                    <a:srgbClr val="FFFFFF"/>
                  </a:solidFill>
                </a:endParaRPr>
              </a:p>
            </p:txBody>
          </p:sp>
          <p:pic>
            <p:nvPicPr>
              <p:cNvPr id="48180" name="Picture 150" descr="ICON_VM_basic_label_Q308"/>
              <p:cNvPicPr>
                <a:picLocks noChangeAspect="1" noChangeArrowheads="1"/>
              </p:cNvPicPr>
              <p:nvPr/>
            </p:nvPicPr>
            <p:blipFill>
              <a:blip r:embed="rId5" cstate="print"/>
              <a:srcRect/>
              <a:stretch>
                <a:fillRect/>
              </a:stretch>
            </p:blipFill>
            <p:spPr bwMode="auto">
              <a:xfrm>
                <a:off x="3387302" y="2630807"/>
                <a:ext cx="762000" cy="884237"/>
              </a:xfrm>
              <a:prstGeom prst="rect">
                <a:avLst/>
              </a:prstGeom>
              <a:noFill/>
              <a:ln w="9525">
                <a:noFill/>
                <a:miter lim="800000"/>
                <a:headEnd/>
                <a:tailEnd/>
              </a:ln>
            </p:spPr>
          </p:pic>
        </p:grpSp>
        <p:grpSp>
          <p:nvGrpSpPr>
            <p:cNvPr id="48176" name="Group 39"/>
            <p:cNvGrpSpPr>
              <a:grpSpLocks noChangeAspect="1"/>
            </p:cNvGrpSpPr>
            <p:nvPr/>
          </p:nvGrpSpPr>
          <p:grpSpPr bwMode="auto">
            <a:xfrm>
              <a:off x="3292357" y="1801030"/>
              <a:ext cx="1120140" cy="593408"/>
              <a:chOff x="1737877" y="3614591"/>
              <a:chExt cx="800100" cy="423863"/>
            </a:xfrm>
          </p:grpSpPr>
          <p:sp>
            <p:nvSpPr>
              <p:cNvPr id="138" name="Rounded Rectangle 47"/>
              <p:cNvSpPr>
                <a:spLocks noChangeArrowheads="1"/>
              </p:cNvSpPr>
              <p:nvPr/>
            </p:nvSpPr>
            <p:spPr bwMode="auto">
              <a:xfrm>
                <a:off x="1737877" y="3614591"/>
                <a:ext cx="800100" cy="423295"/>
              </a:xfrm>
              <a:prstGeom prst="roundRect">
                <a:avLst>
                  <a:gd name="adj" fmla="val 16667"/>
                </a:avLst>
              </a:prstGeom>
              <a:solidFill>
                <a:srgbClr val="FFFFFF">
                  <a:alpha val="79999"/>
                </a:srgbClr>
              </a:solidFill>
              <a:ln w="57150" algn="ctr">
                <a:solidFill>
                  <a:schemeClr val="bg1">
                    <a:lumMod val="75000"/>
                  </a:schemeClr>
                </a:solidFill>
                <a:miter lim="800000"/>
                <a:headEnd/>
                <a:tailEnd/>
              </a:ln>
              <a:effectLst>
                <a:outerShdw dist="35921" dir="2700000" algn="ctr" rotWithShape="0">
                  <a:schemeClr val="tx1"/>
                </a:outerShdw>
              </a:effectLst>
            </p:spPr>
            <p:txBody>
              <a:bodyPr wrap="none" anchor="ctr"/>
              <a:lstStyle/>
              <a:p>
                <a:pPr algn="ctr" defTabSz="913448" fontAlgn="auto">
                  <a:spcBef>
                    <a:spcPts val="0"/>
                  </a:spcBef>
                  <a:spcAft>
                    <a:spcPts val="0"/>
                  </a:spcAft>
                  <a:defRPr/>
                </a:pPr>
                <a:endParaRPr lang="en-US" sz="1100" dirty="0">
                  <a:solidFill>
                    <a:srgbClr val="FFFFFF"/>
                  </a:solidFill>
                </a:endParaRPr>
              </a:p>
            </p:txBody>
          </p:sp>
          <p:pic>
            <p:nvPicPr>
              <p:cNvPr id="48178" name="Picture 29" descr="LOGO_Oracle"/>
              <p:cNvPicPr>
                <a:picLocks noChangeAspect="1" noChangeArrowheads="1"/>
              </p:cNvPicPr>
              <p:nvPr/>
            </p:nvPicPr>
            <p:blipFill>
              <a:blip r:embed="rId7" cstate="print"/>
              <a:srcRect/>
              <a:stretch>
                <a:fillRect/>
              </a:stretch>
            </p:blipFill>
            <p:spPr bwMode="auto">
              <a:xfrm>
                <a:off x="1763277" y="3774929"/>
                <a:ext cx="749300" cy="103187"/>
              </a:xfrm>
              <a:prstGeom prst="rect">
                <a:avLst/>
              </a:prstGeom>
              <a:noFill/>
              <a:ln w="9525">
                <a:noFill/>
                <a:miter lim="800000"/>
                <a:headEnd/>
                <a:tailEnd/>
              </a:ln>
            </p:spPr>
          </p:pic>
        </p:grpSp>
      </p:grpSp>
      <p:grpSp>
        <p:nvGrpSpPr>
          <p:cNvPr id="30" name="Group 141"/>
          <p:cNvGrpSpPr>
            <a:grpSpLocks/>
          </p:cNvGrpSpPr>
          <p:nvPr/>
        </p:nvGrpSpPr>
        <p:grpSpPr bwMode="auto">
          <a:xfrm>
            <a:off x="2049463" y="1492250"/>
            <a:ext cx="700087" cy="1533525"/>
            <a:chOff x="3244415" y="1755310"/>
            <a:chExt cx="1120140" cy="1840705"/>
          </a:xfrm>
        </p:grpSpPr>
        <p:grpSp>
          <p:nvGrpSpPr>
            <p:cNvPr id="48169" name="Group 27"/>
            <p:cNvGrpSpPr>
              <a:grpSpLocks/>
            </p:cNvGrpSpPr>
            <p:nvPr/>
          </p:nvGrpSpPr>
          <p:grpSpPr bwMode="auto">
            <a:xfrm>
              <a:off x="3423485" y="2232881"/>
              <a:ext cx="762000" cy="1363134"/>
              <a:chOff x="3387302" y="2630807"/>
              <a:chExt cx="762000" cy="1363134"/>
            </a:xfrm>
          </p:grpSpPr>
          <p:sp>
            <p:nvSpPr>
              <p:cNvPr id="147" name="Flowchart: Magnetic Disk 146"/>
              <p:cNvSpPr>
                <a:spLocks noChangeAspect="1"/>
              </p:cNvSpPr>
              <p:nvPr/>
            </p:nvSpPr>
            <p:spPr bwMode="auto">
              <a:xfrm>
                <a:off x="3419051" y="3405145"/>
                <a:ext cx="670560" cy="588796"/>
              </a:xfrm>
              <a:prstGeom prst="flowChartMagneticDisk">
                <a:avLst/>
              </a:prstGeom>
              <a:solidFill>
                <a:schemeClr val="accent3"/>
              </a:solidFill>
              <a:ln w="57150" algn="ctr">
                <a:solidFill>
                  <a:schemeClr val="bg1">
                    <a:lumMod val="50000"/>
                  </a:schemeClr>
                </a:solidFill>
                <a:miter lim="800000"/>
                <a:headEnd/>
                <a:tailEnd/>
              </a:ln>
            </p:spPr>
            <p:txBody>
              <a:bodyPr lIns="0" tIns="0" rIns="0" bIns="0" anchor="ctr"/>
              <a:lstStyle/>
              <a:p>
                <a:pPr algn="ctr" defTabSz="913448" fontAlgn="auto">
                  <a:spcBef>
                    <a:spcPts val="0"/>
                  </a:spcBef>
                  <a:spcAft>
                    <a:spcPts val="0"/>
                  </a:spcAft>
                  <a:defRPr/>
                </a:pPr>
                <a:endParaRPr lang="en-US" sz="1100" dirty="0">
                  <a:solidFill>
                    <a:srgbClr val="FFFFFF"/>
                  </a:solidFill>
                </a:endParaRPr>
              </a:p>
            </p:txBody>
          </p:sp>
          <p:pic>
            <p:nvPicPr>
              <p:cNvPr id="48174" name="Picture 150" descr="ICON_VM_basic_label_Q308"/>
              <p:cNvPicPr>
                <a:picLocks noChangeAspect="1" noChangeArrowheads="1"/>
              </p:cNvPicPr>
              <p:nvPr/>
            </p:nvPicPr>
            <p:blipFill>
              <a:blip r:embed="rId5" cstate="print"/>
              <a:srcRect/>
              <a:stretch>
                <a:fillRect/>
              </a:stretch>
            </p:blipFill>
            <p:spPr bwMode="auto">
              <a:xfrm>
                <a:off x="3387302" y="2630807"/>
                <a:ext cx="762000" cy="884237"/>
              </a:xfrm>
              <a:prstGeom prst="rect">
                <a:avLst/>
              </a:prstGeom>
              <a:noFill/>
              <a:ln w="9525">
                <a:noFill/>
                <a:miter lim="800000"/>
                <a:headEnd/>
                <a:tailEnd/>
              </a:ln>
            </p:spPr>
          </p:pic>
        </p:grpSp>
        <p:grpSp>
          <p:nvGrpSpPr>
            <p:cNvPr id="48170" name="Group 40"/>
            <p:cNvGrpSpPr>
              <a:grpSpLocks noChangeAspect="1"/>
            </p:cNvGrpSpPr>
            <p:nvPr/>
          </p:nvGrpSpPr>
          <p:grpSpPr bwMode="auto">
            <a:xfrm>
              <a:off x="3244415" y="1755310"/>
              <a:ext cx="1120140" cy="593408"/>
              <a:chOff x="2634815" y="3614591"/>
              <a:chExt cx="800100" cy="423863"/>
            </a:xfrm>
          </p:grpSpPr>
          <p:sp>
            <p:nvSpPr>
              <p:cNvPr id="145" name="Rounded Rectangle 47"/>
              <p:cNvSpPr>
                <a:spLocks noChangeArrowheads="1"/>
              </p:cNvSpPr>
              <p:nvPr/>
            </p:nvSpPr>
            <p:spPr bwMode="auto">
              <a:xfrm>
                <a:off x="2634815" y="3614591"/>
                <a:ext cx="800100" cy="423292"/>
              </a:xfrm>
              <a:prstGeom prst="roundRect">
                <a:avLst>
                  <a:gd name="adj" fmla="val 16667"/>
                </a:avLst>
              </a:prstGeom>
              <a:solidFill>
                <a:srgbClr val="FFFFFF">
                  <a:alpha val="79999"/>
                </a:srgbClr>
              </a:solidFill>
              <a:ln w="57150" algn="ctr">
                <a:solidFill>
                  <a:schemeClr val="bg1">
                    <a:lumMod val="75000"/>
                  </a:schemeClr>
                </a:solidFill>
                <a:miter lim="800000"/>
                <a:headEnd/>
                <a:tailEnd/>
              </a:ln>
              <a:effectLst>
                <a:outerShdw dist="35921" dir="2700000" algn="ctr" rotWithShape="0">
                  <a:schemeClr val="tx1"/>
                </a:outerShdw>
              </a:effectLst>
            </p:spPr>
            <p:txBody>
              <a:bodyPr wrap="none" anchor="ctr"/>
              <a:lstStyle/>
              <a:p>
                <a:pPr algn="ctr" defTabSz="913448" fontAlgn="auto">
                  <a:spcBef>
                    <a:spcPts val="0"/>
                  </a:spcBef>
                  <a:spcAft>
                    <a:spcPts val="0"/>
                  </a:spcAft>
                  <a:defRPr/>
                </a:pPr>
                <a:endParaRPr lang="en-US" sz="1100" dirty="0">
                  <a:solidFill>
                    <a:srgbClr val="FFFFFF"/>
                  </a:solidFill>
                </a:endParaRPr>
              </a:p>
            </p:txBody>
          </p:sp>
          <p:pic>
            <p:nvPicPr>
              <p:cNvPr id="48172" name="Picture 31" descr="LOGO_SAP_2005"/>
              <p:cNvPicPr>
                <a:picLocks noChangeAspect="1" noChangeArrowheads="1"/>
              </p:cNvPicPr>
              <p:nvPr/>
            </p:nvPicPr>
            <p:blipFill>
              <a:blip r:embed="rId8" cstate="print"/>
              <a:srcRect/>
              <a:stretch>
                <a:fillRect/>
              </a:stretch>
            </p:blipFill>
            <p:spPr bwMode="auto">
              <a:xfrm>
                <a:off x="2720540" y="3670154"/>
                <a:ext cx="628650" cy="312737"/>
              </a:xfrm>
              <a:prstGeom prst="rect">
                <a:avLst/>
              </a:prstGeom>
              <a:noFill/>
              <a:ln w="9525">
                <a:noFill/>
                <a:miter lim="800000"/>
                <a:headEnd/>
                <a:tailEnd/>
              </a:ln>
            </p:spPr>
          </p:pic>
        </p:grpSp>
      </p:grpSp>
      <p:grpSp>
        <p:nvGrpSpPr>
          <p:cNvPr id="19490" name="Group 148"/>
          <p:cNvGrpSpPr>
            <a:grpSpLocks/>
          </p:cNvGrpSpPr>
          <p:nvPr/>
        </p:nvGrpSpPr>
        <p:grpSpPr bwMode="auto">
          <a:xfrm>
            <a:off x="2049463" y="1511300"/>
            <a:ext cx="700087" cy="1495425"/>
            <a:chOff x="3226952" y="1801030"/>
            <a:chExt cx="1120140" cy="1794985"/>
          </a:xfrm>
        </p:grpSpPr>
        <p:grpSp>
          <p:nvGrpSpPr>
            <p:cNvPr id="48163" name="Group 24"/>
            <p:cNvGrpSpPr>
              <a:grpSpLocks/>
            </p:cNvGrpSpPr>
            <p:nvPr/>
          </p:nvGrpSpPr>
          <p:grpSpPr bwMode="auto">
            <a:xfrm>
              <a:off x="3406022" y="2232881"/>
              <a:ext cx="762000" cy="1363134"/>
              <a:chOff x="3387302" y="2630807"/>
              <a:chExt cx="762000" cy="1363134"/>
            </a:xfrm>
          </p:grpSpPr>
          <p:sp>
            <p:nvSpPr>
              <p:cNvPr id="154" name="Flowchart: Magnetic Disk 153"/>
              <p:cNvSpPr>
                <a:spLocks noChangeAspect="1"/>
              </p:cNvSpPr>
              <p:nvPr/>
            </p:nvSpPr>
            <p:spPr bwMode="auto">
              <a:xfrm>
                <a:off x="3419051" y="3405141"/>
                <a:ext cx="670560" cy="588800"/>
              </a:xfrm>
              <a:prstGeom prst="flowChartMagneticDisk">
                <a:avLst/>
              </a:prstGeom>
              <a:solidFill>
                <a:schemeClr val="accent5"/>
              </a:solidFill>
              <a:ln w="57150" cap="flat" cmpd="sng" algn="ctr">
                <a:solidFill>
                  <a:schemeClr val="bg1">
                    <a:lumMod val="50000"/>
                  </a:schemeClr>
                </a:solidFill>
                <a:prstDash val="solid"/>
                <a:round/>
                <a:headEnd type="none" w="med" len="med"/>
                <a:tailEnd type="none" w="med" len="med"/>
              </a:ln>
              <a:effectLst/>
            </p:spPr>
            <p:txBody>
              <a:bodyPr wrap="none" lIns="0" tIns="0" rIns="0" bIns="0" anchor="ctr">
                <a:normAutofit/>
              </a:bodyPr>
              <a:lstStyle/>
              <a:p>
                <a:pPr algn="ctr" defTabSz="913448" fontAlgn="auto">
                  <a:spcBef>
                    <a:spcPts val="0"/>
                  </a:spcBef>
                  <a:spcAft>
                    <a:spcPts val="0"/>
                  </a:spcAft>
                  <a:defRPr/>
                </a:pPr>
                <a:endParaRPr lang="en-US" sz="1100" dirty="0">
                  <a:solidFill>
                    <a:srgbClr val="FFFFFF"/>
                  </a:solidFill>
                  <a:latin typeface="Arial"/>
                </a:endParaRPr>
              </a:p>
            </p:txBody>
          </p:sp>
          <p:pic>
            <p:nvPicPr>
              <p:cNvPr id="48168" name="Picture 150" descr="ICON_VM_basic_label_Q308"/>
              <p:cNvPicPr>
                <a:picLocks noChangeAspect="1" noChangeArrowheads="1"/>
              </p:cNvPicPr>
              <p:nvPr/>
            </p:nvPicPr>
            <p:blipFill>
              <a:blip r:embed="rId5" cstate="print"/>
              <a:srcRect/>
              <a:stretch>
                <a:fillRect/>
              </a:stretch>
            </p:blipFill>
            <p:spPr bwMode="auto">
              <a:xfrm>
                <a:off x="3387302" y="2630807"/>
                <a:ext cx="762000" cy="884237"/>
              </a:xfrm>
              <a:prstGeom prst="rect">
                <a:avLst/>
              </a:prstGeom>
              <a:noFill/>
              <a:ln w="9525">
                <a:noFill/>
                <a:miter lim="800000"/>
                <a:headEnd/>
                <a:tailEnd/>
              </a:ln>
            </p:spPr>
          </p:pic>
        </p:grpSp>
        <p:grpSp>
          <p:nvGrpSpPr>
            <p:cNvPr id="48164" name="Group 41"/>
            <p:cNvGrpSpPr>
              <a:grpSpLocks noChangeAspect="1"/>
            </p:cNvGrpSpPr>
            <p:nvPr/>
          </p:nvGrpSpPr>
          <p:grpSpPr bwMode="auto">
            <a:xfrm>
              <a:off x="3226952" y="1801030"/>
              <a:ext cx="1120140" cy="593408"/>
              <a:chOff x="3531752" y="3614591"/>
              <a:chExt cx="800100" cy="423863"/>
            </a:xfrm>
          </p:grpSpPr>
          <p:sp>
            <p:nvSpPr>
              <p:cNvPr id="152" name="Rounded Rectangle 47"/>
              <p:cNvSpPr>
                <a:spLocks noChangeArrowheads="1"/>
              </p:cNvSpPr>
              <p:nvPr/>
            </p:nvSpPr>
            <p:spPr bwMode="auto">
              <a:xfrm>
                <a:off x="3531752" y="3614591"/>
                <a:ext cx="800100" cy="423295"/>
              </a:xfrm>
              <a:prstGeom prst="roundRect">
                <a:avLst>
                  <a:gd name="adj" fmla="val 16667"/>
                </a:avLst>
              </a:prstGeom>
              <a:solidFill>
                <a:srgbClr val="FFFFFF">
                  <a:alpha val="79999"/>
                </a:srgbClr>
              </a:solidFill>
              <a:ln w="57150" algn="ctr">
                <a:solidFill>
                  <a:schemeClr val="bg1">
                    <a:lumMod val="75000"/>
                  </a:schemeClr>
                </a:solidFill>
                <a:miter lim="800000"/>
                <a:headEnd/>
                <a:tailEnd/>
              </a:ln>
              <a:effectLst>
                <a:outerShdw dist="35921" dir="2700000" algn="ctr" rotWithShape="0">
                  <a:schemeClr val="tx1"/>
                </a:outerShdw>
              </a:effectLst>
            </p:spPr>
            <p:txBody>
              <a:bodyPr wrap="none" anchor="ctr"/>
              <a:lstStyle/>
              <a:p>
                <a:pPr algn="ctr" defTabSz="913448" fontAlgn="auto">
                  <a:spcBef>
                    <a:spcPts val="0"/>
                  </a:spcBef>
                  <a:spcAft>
                    <a:spcPts val="0"/>
                  </a:spcAft>
                  <a:defRPr/>
                </a:pPr>
                <a:endParaRPr lang="en-US" sz="1100" dirty="0">
                  <a:solidFill>
                    <a:srgbClr val="FFFFFF"/>
                  </a:solidFill>
                </a:endParaRPr>
              </a:p>
            </p:txBody>
          </p:sp>
          <p:pic>
            <p:nvPicPr>
              <p:cNvPr id="48166" name="Picture 28" descr="LOGO_Microsoft"/>
              <p:cNvPicPr>
                <a:picLocks noChangeAspect="1" noChangeArrowheads="1"/>
              </p:cNvPicPr>
              <p:nvPr/>
            </p:nvPicPr>
            <p:blipFill>
              <a:blip r:embed="rId6" cstate="print"/>
              <a:srcRect/>
              <a:stretch>
                <a:fillRect/>
              </a:stretch>
            </p:blipFill>
            <p:spPr bwMode="auto">
              <a:xfrm>
                <a:off x="3550802" y="3749529"/>
                <a:ext cx="762000" cy="153987"/>
              </a:xfrm>
              <a:prstGeom prst="rect">
                <a:avLst/>
              </a:prstGeom>
              <a:noFill/>
              <a:ln w="9525">
                <a:noFill/>
                <a:miter lim="800000"/>
                <a:headEnd/>
                <a:tailEnd/>
              </a:ln>
            </p:spPr>
          </p:pic>
        </p:grpSp>
      </p:grpSp>
      <p:grpSp>
        <p:nvGrpSpPr>
          <p:cNvPr id="19494" name="Group 155"/>
          <p:cNvGrpSpPr>
            <a:grpSpLocks/>
          </p:cNvGrpSpPr>
          <p:nvPr/>
        </p:nvGrpSpPr>
        <p:grpSpPr bwMode="auto">
          <a:xfrm>
            <a:off x="2049463" y="1511300"/>
            <a:ext cx="700087" cy="1495425"/>
            <a:chOff x="3292357" y="1801030"/>
            <a:chExt cx="1120140" cy="1794985"/>
          </a:xfrm>
        </p:grpSpPr>
        <p:grpSp>
          <p:nvGrpSpPr>
            <p:cNvPr id="48157" name="Group 30"/>
            <p:cNvGrpSpPr>
              <a:grpSpLocks/>
            </p:cNvGrpSpPr>
            <p:nvPr/>
          </p:nvGrpSpPr>
          <p:grpSpPr bwMode="auto">
            <a:xfrm>
              <a:off x="3471427" y="2232881"/>
              <a:ext cx="762000" cy="1363134"/>
              <a:chOff x="3387302" y="2630807"/>
              <a:chExt cx="762000" cy="1363134"/>
            </a:xfrm>
          </p:grpSpPr>
          <p:sp>
            <p:nvSpPr>
              <p:cNvPr id="161" name="Flowchart: Magnetic Disk 160"/>
              <p:cNvSpPr>
                <a:spLocks noChangeAspect="1"/>
              </p:cNvSpPr>
              <p:nvPr/>
            </p:nvSpPr>
            <p:spPr bwMode="auto">
              <a:xfrm>
                <a:off x="3419051" y="3405141"/>
                <a:ext cx="670560" cy="588800"/>
              </a:xfrm>
              <a:prstGeom prst="flowChartMagneticDisk">
                <a:avLst/>
              </a:prstGeom>
              <a:solidFill>
                <a:schemeClr val="tx2"/>
              </a:solidFill>
              <a:ln w="57150" algn="ctr">
                <a:solidFill>
                  <a:schemeClr val="bg1">
                    <a:lumMod val="50000"/>
                  </a:schemeClr>
                </a:solidFill>
                <a:miter lim="800000"/>
                <a:headEnd/>
                <a:tailEnd/>
              </a:ln>
            </p:spPr>
            <p:txBody>
              <a:bodyPr wrap="none" lIns="91435" tIns="45718" rIns="91435" bIns="45718" anchor="ctr"/>
              <a:lstStyle/>
              <a:p>
                <a:pPr algn="ctr" defTabSz="913448" fontAlgn="auto">
                  <a:spcBef>
                    <a:spcPts val="0"/>
                  </a:spcBef>
                  <a:spcAft>
                    <a:spcPts val="0"/>
                  </a:spcAft>
                  <a:defRPr/>
                </a:pPr>
                <a:endParaRPr lang="en-US" sz="1100" dirty="0">
                  <a:solidFill>
                    <a:srgbClr val="FFFFFF"/>
                  </a:solidFill>
                </a:endParaRPr>
              </a:p>
            </p:txBody>
          </p:sp>
          <p:pic>
            <p:nvPicPr>
              <p:cNvPr id="48162" name="Picture 150" descr="ICON_VM_basic_label_Q308"/>
              <p:cNvPicPr>
                <a:picLocks noChangeAspect="1" noChangeArrowheads="1"/>
              </p:cNvPicPr>
              <p:nvPr/>
            </p:nvPicPr>
            <p:blipFill>
              <a:blip r:embed="rId5" cstate="print"/>
              <a:srcRect/>
              <a:stretch>
                <a:fillRect/>
              </a:stretch>
            </p:blipFill>
            <p:spPr bwMode="auto">
              <a:xfrm>
                <a:off x="3387302" y="2630807"/>
                <a:ext cx="762000" cy="884237"/>
              </a:xfrm>
              <a:prstGeom prst="rect">
                <a:avLst/>
              </a:prstGeom>
              <a:noFill/>
              <a:ln w="9525">
                <a:noFill/>
                <a:miter lim="800000"/>
                <a:headEnd/>
                <a:tailEnd/>
              </a:ln>
            </p:spPr>
          </p:pic>
        </p:grpSp>
        <p:grpSp>
          <p:nvGrpSpPr>
            <p:cNvPr id="48158" name="Group 39"/>
            <p:cNvGrpSpPr>
              <a:grpSpLocks noChangeAspect="1"/>
            </p:cNvGrpSpPr>
            <p:nvPr/>
          </p:nvGrpSpPr>
          <p:grpSpPr bwMode="auto">
            <a:xfrm>
              <a:off x="3292357" y="1801030"/>
              <a:ext cx="1120140" cy="593408"/>
              <a:chOff x="1737877" y="3614591"/>
              <a:chExt cx="800100" cy="423863"/>
            </a:xfrm>
          </p:grpSpPr>
          <p:sp>
            <p:nvSpPr>
              <p:cNvPr id="159" name="Rounded Rectangle 47"/>
              <p:cNvSpPr>
                <a:spLocks noChangeArrowheads="1"/>
              </p:cNvSpPr>
              <p:nvPr/>
            </p:nvSpPr>
            <p:spPr bwMode="auto">
              <a:xfrm>
                <a:off x="1737877" y="3614591"/>
                <a:ext cx="800100" cy="423295"/>
              </a:xfrm>
              <a:prstGeom prst="roundRect">
                <a:avLst>
                  <a:gd name="adj" fmla="val 16667"/>
                </a:avLst>
              </a:prstGeom>
              <a:solidFill>
                <a:srgbClr val="FFFFFF">
                  <a:alpha val="79999"/>
                </a:srgbClr>
              </a:solidFill>
              <a:ln w="57150" algn="ctr">
                <a:solidFill>
                  <a:schemeClr val="bg1">
                    <a:lumMod val="75000"/>
                  </a:schemeClr>
                </a:solidFill>
                <a:miter lim="800000"/>
                <a:headEnd/>
                <a:tailEnd/>
              </a:ln>
              <a:effectLst>
                <a:outerShdw dist="35921" dir="2700000" algn="ctr" rotWithShape="0">
                  <a:schemeClr val="tx1"/>
                </a:outerShdw>
              </a:effectLst>
            </p:spPr>
            <p:txBody>
              <a:bodyPr wrap="none" anchor="ctr"/>
              <a:lstStyle/>
              <a:p>
                <a:pPr algn="ctr" defTabSz="913448" fontAlgn="auto">
                  <a:spcBef>
                    <a:spcPts val="0"/>
                  </a:spcBef>
                  <a:spcAft>
                    <a:spcPts val="0"/>
                  </a:spcAft>
                  <a:defRPr/>
                </a:pPr>
                <a:endParaRPr lang="en-US" sz="1100" dirty="0">
                  <a:solidFill>
                    <a:srgbClr val="FFFFFF"/>
                  </a:solidFill>
                </a:endParaRPr>
              </a:p>
            </p:txBody>
          </p:sp>
          <p:pic>
            <p:nvPicPr>
              <p:cNvPr id="48160" name="Picture 29" descr="LOGO_Oracle"/>
              <p:cNvPicPr>
                <a:picLocks noChangeAspect="1" noChangeArrowheads="1"/>
              </p:cNvPicPr>
              <p:nvPr/>
            </p:nvPicPr>
            <p:blipFill>
              <a:blip r:embed="rId7" cstate="print"/>
              <a:srcRect/>
              <a:stretch>
                <a:fillRect/>
              </a:stretch>
            </p:blipFill>
            <p:spPr bwMode="auto">
              <a:xfrm>
                <a:off x="1763277" y="3774929"/>
                <a:ext cx="749300" cy="103187"/>
              </a:xfrm>
              <a:prstGeom prst="rect">
                <a:avLst/>
              </a:prstGeom>
              <a:noFill/>
              <a:ln w="9525">
                <a:noFill/>
                <a:miter lim="800000"/>
                <a:headEnd/>
                <a:tailEnd/>
              </a:ln>
            </p:spPr>
          </p:pic>
        </p:grpSp>
      </p:grpSp>
      <p:grpSp>
        <p:nvGrpSpPr>
          <p:cNvPr id="19499" name="Group 162"/>
          <p:cNvGrpSpPr>
            <a:grpSpLocks/>
          </p:cNvGrpSpPr>
          <p:nvPr/>
        </p:nvGrpSpPr>
        <p:grpSpPr bwMode="auto">
          <a:xfrm>
            <a:off x="2049463" y="1492250"/>
            <a:ext cx="700087" cy="1533525"/>
            <a:chOff x="3244415" y="1755310"/>
            <a:chExt cx="1120140" cy="1840705"/>
          </a:xfrm>
        </p:grpSpPr>
        <p:grpSp>
          <p:nvGrpSpPr>
            <p:cNvPr id="48151" name="Group 27"/>
            <p:cNvGrpSpPr>
              <a:grpSpLocks/>
            </p:cNvGrpSpPr>
            <p:nvPr/>
          </p:nvGrpSpPr>
          <p:grpSpPr bwMode="auto">
            <a:xfrm>
              <a:off x="3423485" y="2232881"/>
              <a:ext cx="762000" cy="1363134"/>
              <a:chOff x="3387302" y="2630807"/>
              <a:chExt cx="762000" cy="1363134"/>
            </a:xfrm>
          </p:grpSpPr>
          <p:sp>
            <p:nvSpPr>
              <p:cNvPr id="168" name="Flowchart: Magnetic Disk 167"/>
              <p:cNvSpPr>
                <a:spLocks noChangeAspect="1"/>
              </p:cNvSpPr>
              <p:nvPr/>
            </p:nvSpPr>
            <p:spPr bwMode="auto">
              <a:xfrm>
                <a:off x="3419051" y="3405145"/>
                <a:ext cx="670560" cy="588796"/>
              </a:xfrm>
              <a:prstGeom prst="flowChartMagneticDisk">
                <a:avLst/>
              </a:prstGeom>
              <a:solidFill>
                <a:schemeClr val="accent3"/>
              </a:solidFill>
              <a:ln w="57150" algn="ctr">
                <a:solidFill>
                  <a:schemeClr val="bg1">
                    <a:lumMod val="50000"/>
                  </a:schemeClr>
                </a:solidFill>
                <a:miter lim="800000"/>
                <a:headEnd/>
                <a:tailEnd/>
              </a:ln>
            </p:spPr>
            <p:txBody>
              <a:bodyPr lIns="0" tIns="0" rIns="0" bIns="0" anchor="ctr"/>
              <a:lstStyle/>
              <a:p>
                <a:pPr algn="ctr" defTabSz="913448" fontAlgn="auto">
                  <a:spcBef>
                    <a:spcPts val="0"/>
                  </a:spcBef>
                  <a:spcAft>
                    <a:spcPts val="0"/>
                  </a:spcAft>
                  <a:defRPr/>
                </a:pPr>
                <a:endParaRPr lang="en-US" sz="1100" dirty="0">
                  <a:solidFill>
                    <a:srgbClr val="FFFFFF"/>
                  </a:solidFill>
                </a:endParaRPr>
              </a:p>
            </p:txBody>
          </p:sp>
          <p:pic>
            <p:nvPicPr>
              <p:cNvPr id="48156" name="Picture 150" descr="ICON_VM_basic_label_Q308"/>
              <p:cNvPicPr>
                <a:picLocks noChangeAspect="1" noChangeArrowheads="1"/>
              </p:cNvPicPr>
              <p:nvPr/>
            </p:nvPicPr>
            <p:blipFill>
              <a:blip r:embed="rId5" cstate="print"/>
              <a:srcRect/>
              <a:stretch>
                <a:fillRect/>
              </a:stretch>
            </p:blipFill>
            <p:spPr bwMode="auto">
              <a:xfrm>
                <a:off x="3387302" y="2630807"/>
                <a:ext cx="762000" cy="884237"/>
              </a:xfrm>
              <a:prstGeom prst="rect">
                <a:avLst/>
              </a:prstGeom>
              <a:noFill/>
              <a:ln w="9525">
                <a:noFill/>
                <a:miter lim="800000"/>
                <a:headEnd/>
                <a:tailEnd/>
              </a:ln>
            </p:spPr>
          </p:pic>
        </p:grpSp>
        <p:grpSp>
          <p:nvGrpSpPr>
            <p:cNvPr id="48152" name="Group 40"/>
            <p:cNvGrpSpPr>
              <a:grpSpLocks noChangeAspect="1"/>
            </p:cNvGrpSpPr>
            <p:nvPr/>
          </p:nvGrpSpPr>
          <p:grpSpPr bwMode="auto">
            <a:xfrm>
              <a:off x="3244415" y="1755310"/>
              <a:ext cx="1120140" cy="593408"/>
              <a:chOff x="2634815" y="3614591"/>
              <a:chExt cx="800100" cy="423863"/>
            </a:xfrm>
          </p:grpSpPr>
          <p:sp>
            <p:nvSpPr>
              <p:cNvPr id="166" name="Rounded Rectangle 47"/>
              <p:cNvSpPr>
                <a:spLocks noChangeArrowheads="1"/>
              </p:cNvSpPr>
              <p:nvPr/>
            </p:nvSpPr>
            <p:spPr bwMode="auto">
              <a:xfrm>
                <a:off x="2634815" y="3614591"/>
                <a:ext cx="800100" cy="423292"/>
              </a:xfrm>
              <a:prstGeom prst="roundRect">
                <a:avLst>
                  <a:gd name="adj" fmla="val 16667"/>
                </a:avLst>
              </a:prstGeom>
              <a:solidFill>
                <a:srgbClr val="FFFFFF">
                  <a:alpha val="79999"/>
                </a:srgbClr>
              </a:solidFill>
              <a:ln w="57150" algn="ctr">
                <a:solidFill>
                  <a:schemeClr val="bg1">
                    <a:lumMod val="75000"/>
                  </a:schemeClr>
                </a:solidFill>
                <a:miter lim="800000"/>
                <a:headEnd/>
                <a:tailEnd/>
              </a:ln>
              <a:effectLst>
                <a:outerShdw dist="35921" dir="2700000" algn="ctr" rotWithShape="0">
                  <a:schemeClr val="tx1"/>
                </a:outerShdw>
              </a:effectLst>
            </p:spPr>
            <p:txBody>
              <a:bodyPr wrap="none" anchor="ctr"/>
              <a:lstStyle/>
              <a:p>
                <a:pPr algn="ctr" defTabSz="913448" fontAlgn="auto">
                  <a:spcBef>
                    <a:spcPts val="0"/>
                  </a:spcBef>
                  <a:spcAft>
                    <a:spcPts val="0"/>
                  </a:spcAft>
                  <a:defRPr/>
                </a:pPr>
                <a:endParaRPr lang="en-US" sz="1100" dirty="0">
                  <a:solidFill>
                    <a:srgbClr val="FFFFFF"/>
                  </a:solidFill>
                </a:endParaRPr>
              </a:p>
            </p:txBody>
          </p:sp>
          <p:pic>
            <p:nvPicPr>
              <p:cNvPr id="48154" name="Picture 31" descr="LOGO_SAP_2005"/>
              <p:cNvPicPr>
                <a:picLocks noChangeAspect="1" noChangeArrowheads="1"/>
              </p:cNvPicPr>
              <p:nvPr/>
            </p:nvPicPr>
            <p:blipFill>
              <a:blip r:embed="rId8" cstate="print"/>
              <a:srcRect/>
              <a:stretch>
                <a:fillRect/>
              </a:stretch>
            </p:blipFill>
            <p:spPr bwMode="auto">
              <a:xfrm>
                <a:off x="2720540" y="3670154"/>
                <a:ext cx="628650" cy="312737"/>
              </a:xfrm>
              <a:prstGeom prst="rect">
                <a:avLst/>
              </a:prstGeom>
              <a:noFill/>
              <a:ln w="9525">
                <a:noFill/>
                <a:miter lim="800000"/>
                <a:headEnd/>
                <a:tailEnd/>
              </a:ln>
            </p:spPr>
          </p:pic>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3" presetClass="path" presetSubtype="0" fill="hold" nodeType="withEffect">
                                  <p:stCondLst>
                                    <p:cond delay="0"/>
                                  </p:stCondLst>
                                  <p:childTnLst>
                                    <p:animMotion origin="layout" path="M 4.23611E-6 4.38272E-6 L 0.4784 4.38272E-6 " pathEditMode="relative" rAng="0" ptsTypes="AA">
                                      <p:cBhvr>
                                        <p:cTn id="8" dur="2000" fill="hold"/>
                                        <p:tgtEl>
                                          <p:spTgt spid="6"/>
                                        </p:tgtEl>
                                        <p:attrNameLst>
                                          <p:attrName>ppt_x</p:attrName>
                                          <p:attrName>ppt_y</p:attrName>
                                        </p:attrNameLst>
                                      </p:cBhvr>
                                      <p:rCtr x="239" y="0"/>
                                    </p:animMotion>
                                  </p:childTnLst>
                                  <p:subTnLst>
                                    <p:set>
                                      <p:cBhvr override="childStyle">
                                        <p:cTn dur="1" fill="hold" display="0" masterRel="sameClick" afterEffect="1">
                                          <p:stCondLst>
                                            <p:cond evt="end" delay="0">
                                              <p:tn val="7"/>
                                            </p:cond>
                                          </p:stCondLst>
                                        </p:cTn>
                                        <p:tgtEl>
                                          <p:spTgt spid="6"/>
                                        </p:tgtEl>
                                        <p:attrNameLst>
                                          <p:attrName>style.visibility</p:attrName>
                                        </p:attrNameLst>
                                      </p:cBhvr>
                                      <p:to>
                                        <p:strVal val="hidden"/>
                                      </p:to>
                                    </p:set>
                                  </p:subTnLst>
                                </p:cTn>
                              </p:par>
                              <p:par>
                                <p:cTn id="9" presetID="1" presetClass="entr" presetSubtype="0" fill="hold" nodeType="withEffect">
                                  <p:stCondLst>
                                    <p:cond delay="400"/>
                                  </p:stCondLst>
                                  <p:childTnLst>
                                    <p:set>
                                      <p:cBhvr>
                                        <p:cTn id="10" dur="1" fill="hold">
                                          <p:stCondLst>
                                            <p:cond delay="0"/>
                                          </p:stCondLst>
                                        </p:cTn>
                                        <p:tgtEl>
                                          <p:spTgt spid="9"/>
                                        </p:tgtEl>
                                        <p:attrNameLst>
                                          <p:attrName>style.visibility</p:attrName>
                                        </p:attrNameLst>
                                      </p:cBhvr>
                                      <p:to>
                                        <p:strVal val="visible"/>
                                      </p:to>
                                    </p:set>
                                  </p:childTnLst>
                                </p:cTn>
                              </p:par>
                              <p:par>
                                <p:cTn id="11" presetID="63" presetClass="path" presetSubtype="0" fill="hold" nodeType="withEffect">
                                  <p:stCondLst>
                                    <p:cond delay="400"/>
                                  </p:stCondLst>
                                  <p:childTnLst>
                                    <p:animMotion origin="layout" path="M -3.81944E-6 3.39506E-6 L 0.47743 3.39506E-6 " pathEditMode="relative" rAng="0" ptsTypes="AA">
                                      <p:cBhvr>
                                        <p:cTn id="12" dur="2000" fill="hold"/>
                                        <p:tgtEl>
                                          <p:spTgt spid="9"/>
                                        </p:tgtEl>
                                        <p:attrNameLst>
                                          <p:attrName>ppt_x</p:attrName>
                                          <p:attrName>ppt_y</p:attrName>
                                        </p:attrNameLst>
                                      </p:cBhvr>
                                      <p:rCtr x="239" y="0"/>
                                    </p:animMotion>
                                  </p:childTnLst>
                                  <p:subTnLst>
                                    <p:set>
                                      <p:cBhvr override="childStyle">
                                        <p:cTn dur="1" fill="hold" display="0" masterRel="sameClick" afterEffect="1">
                                          <p:stCondLst>
                                            <p:cond evt="end" delay="0">
                                              <p:tn val="11"/>
                                            </p:cond>
                                          </p:stCondLst>
                                        </p:cTn>
                                        <p:tgtEl>
                                          <p:spTgt spid="9"/>
                                        </p:tgtEl>
                                        <p:attrNameLst>
                                          <p:attrName>style.visibility</p:attrName>
                                        </p:attrNameLst>
                                      </p:cBhvr>
                                      <p:to>
                                        <p:strVal val="hidden"/>
                                      </p:to>
                                    </p:set>
                                  </p:subTnLst>
                                </p:cTn>
                              </p:par>
                              <p:par>
                                <p:cTn id="13" presetID="1" presetClass="entr" presetSubtype="0" fill="hold" nodeType="withEffect">
                                  <p:stCondLst>
                                    <p:cond delay="800"/>
                                  </p:stCondLst>
                                  <p:childTnLst>
                                    <p:set>
                                      <p:cBhvr>
                                        <p:cTn id="14" dur="1" fill="hold">
                                          <p:stCondLst>
                                            <p:cond delay="0"/>
                                          </p:stCondLst>
                                        </p:cTn>
                                        <p:tgtEl>
                                          <p:spTgt spid="12"/>
                                        </p:tgtEl>
                                        <p:attrNameLst>
                                          <p:attrName>style.visibility</p:attrName>
                                        </p:attrNameLst>
                                      </p:cBhvr>
                                      <p:to>
                                        <p:strVal val="visible"/>
                                      </p:to>
                                    </p:set>
                                  </p:childTnLst>
                                </p:cTn>
                              </p:par>
                              <p:par>
                                <p:cTn id="15" presetID="63" presetClass="path" presetSubtype="0" fill="hold" nodeType="withEffect">
                                  <p:stCondLst>
                                    <p:cond delay="800"/>
                                  </p:stCondLst>
                                  <p:childTnLst>
                                    <p:animMotion origin="layout" path="M -1.875E-6 4.38272E-6 L 0.47732 -0.00386 " pathEditMode="relative" rAng="0" ptsTypes="AA">
                                      <p:cBhvr>
                                        <p:cTn id="16" dur="2000" fill="hold"/>
                                        <p:tgtEl>
                                          <p:spTgt spid="12"/>
                                        </p:tgtEl>
                                        <p:attrNameLst>
                                          <p:attrName>ppt_x</p:attrName>
                                          <p:attrName>ppt_y</p:attrName>
                                        </p:attrNameLst>
                                      </p:cBhvr>
                                      <p:rCtr x="239" y="-2"/>
                                    </p:animMotion>
                                  </p:childTnLst>
                                  <p:subTnLst>
                                    <p:set>
                                      <p:cBhvr override="childStyle">
                                        <p:cTn dur="1" fill="hold" display="0" masterRel="sameClick" afterEffect="1">
                                          <p:stCondLst>
                                            <p:cond evt="end" delay="0">
                                              <p:tn val="15"/>
                                            </p:cond>
                                          </p:stCondLst>
                                        </p:cTn>
                                        <p:tgtEl>
                                          <p:spTgt spid="12"/>
                                        </p:tgtEl>
                                        <p:attrNameLst>
                                          <p:attrName>style.visibility</p:attrName>
                                        </p:attrNameLst>
                                      </p:cBhvr>
                                      <p:to>
                                        <p:strVal val="hidden"/>
                                      </p:to>
                                    </p:set>
                                  </p:subTnLst>
                                </p:cTn>
                              </p:par>
                              <p:par>
                                <p:cTn id="17" presetID="1" presetClass="entr" presetSubtype="0" fill="hold" nodeType="withEffect">
                                  <p:stCondLst>
                                    <p:cond delay="1200"/>
                                  </p:stCondLst>
                                  <p:childTnLst>
                                    <p:set>
                                      <p:cBhvr>
                                        <p:cTn id="18" dur="1" fill="hold">
                                          <p:stCondLst>
                                            <p:cond delay="0"/>
                                          </p:stCondLst>
                                        </p:cTn>
                                        <p:tgtEl>
                                          <p:spTgt spid="15"/>
                                        </p:tgtEl>
                                        <p:attrNameLst>
                                          <p:attrName>style.visibility</p:attrName>
                                        </p:attrNameLst>
                                      </p:cBhvr>
                                      <p:to>
                                        <p:strVal val="visible"/>
                                      </p:to>
                                    </p:set>
                                  </p:childTnLst>
                                </p:cTn>
                              </p:par>
                              <p:par>
                                <p:cTn id="19" presetID="63" presetClass="path" presetSubtype="0" fill="hold" nodeType="withEffect">
                                  <p:stCondLst>
                                    <p:cond delay="1200"/>
                                  </p:stCondLst>
                                  <p:childTnLst>
                                    <p:animMotion origin="layout" path="M 4.23611E-6 4.38272E-6 L 0.4784 4.38272E-6 " pathEditMode="relative" rAng="0" ptsTypes="AA">
                                      <p:cBhvr>
                                        <p:cTn id="20" dur="2000" fill="hold"/>
                                        <p:tgtEl>
                                          <p:spTgt spid="15"/>
                                        </p:tgtEl>
                                        <p:attrNameLst>
                                          <p:attrName>ppt_x</p:attrName>
                                          <p:attrName>ppt_y</p:attrName>
                                        </p:attrNameLst>
                                      </p:cBhvr>
                                      <p:rCtr x="239" y="0"/>
                                    </p:animMotion>
                                  </p:childTnLst>
                                  <p:subTnLst>
                                    <p:set>
                                      <p:cBhvr override="childStyle">
                                        <p:cTn dur="1" fill="hold" display="0" masterRel="sameClick" afterEffect="1">
                                          <p:stCondLst>
                                            <p:cond evt="end" delay="0">
                                              <p:tn val="19"/>
                                            </p:cond>
                                          </p:stCondLst>
                                        </p:cTn>
                                        <p:tgtEl>
                                          <p:spTgt spid="15"/>
                                        </p:tgtEl>
                                        <p:attrNameLst>
                                          <p:attrName>style.visibility</p:attrName>
                                        </p:attrNameLst>
                                      </p:cBhvr>
                                      <p:to>
                                        <p:strVal val="hidden"/>
                                      </p:to>
                                    </p:set>
                                  </p:subTnLst>
                                </p:cTn>
                              </p:par>
                              <p:par>
                                <p:cTn id="21" presetID="1" presetClass="entr" presetSubtype="0" fill="hold" nodeType="withEffect">
                                  <p:stCondLst>
                                    <p:cond delay="1600"/>
                                  </p:stCondLst>
                                  <p:childTnLst>
                                    <p:set>
                                      <p:cBhvr>
                                        <p:cTn id="22" dur="1" fill="hold">
                                          <p:stCondLst>
                                            <p:cond delay="0"/>
                                          </p:stCondLst>
                                        </p:cTn>
                                        <p:tgtEl>
                                          <p:spTgt spid="18"/>
                                        </p:tgtEl>
                                        <p:attrNameLst>
                                          <p:attrName>style.visibility</p:attrName>
                                        </p:attrNameLst>
                                      </p:cBhvr>
                                      <p:to>
                                        <p:strVal val="visible"/>
                                      </p:to>
                                    </p:set>
                                  </p:childTnLst>
                                </p:cTn>
                              </p:par>
                              <p:par>
                                <p:cTn id="23" presetID="63" presetClass="path" presetSubtype="0" fill="hold" nodeType="withEffect">
                                  <p:stCondLst>
                                    <p:cond delay="1600"/>
                                  </p:stCondLst>
                                  <p:childTnLst>
                                    <p:animMotion origin="layout" path="M -3.81944E-6 3.39506E-6 L 0.47743 3.39506E-6 " pathEditMode="relative" rAng="0" ptsTypes="AA">
                                      <p:cBhvr>
                                        <p:cTn id="24" dur="2000" fill="hold"/>
                                        <p:tgtEl>
                                          <p:spTgt spid="18"/>
                                        </p:tgtEl>
                                        <p:attrNameLst>
                                          <p:attrName>ppt_x</p:attrName>
                                          <p:attrName>ppt_y</p:attrName>
                                        </p:attrNameLst>
                                      </p:cBhvr>
                                      <p:rCtr x="239" y="0"/>
                                    </p:animMotion>
                                  </p:childTnLst>
                                  <p:subTnLst>
                                    <p:set>
                                      <p:cBhvr override="childStyle">
                                        <p:cTn dur="1" fill="hold" display="0" masterRel="sameClick" afterEffect="1">
                                          <p:stCondLst>
                                            <p:cond evt="end" delay="0">
                                              <p:tn val="23"/>
                                            </p:cond>
                                          </p:stCondLst>
                                        </p:cTn>
                                        <p:tgtEl>
                                          <p:spTgt spid="18"/>
                                        </p:tgtEl>
                                        <p:attrNameLst>
                                          <p:attrName>style.visibility</p:attrName>
                                        </p:attrNameLst>
                                      </p:cBhvr>
                                      <p:to>
                                        <p:strVal val="hidden"/>
                                      </p:to>
                                    </p:set>
                                  </p:subTnLst>
                                </p:cTn>
                              </p:par>
                              <p:par>
                                <p:cTn id="25" presetID="1" presetClass="entr" presetSubtype="0" fill="hold" nodeType="withEffect">
                                  <p:stCondLst>
                                    <p:cond delay="2000"/>
                                  </p:stCondLst>
                                  <p:childTnLst>
                                    <p:set>
                                      <p:cBhvr>
                                        <p:cTn id="26" dur="1" fill="hold">
                                          <p:stCondLst>
                                            <p:cond delay="0"/>
                                          </p:stCondLst>
                                        </p:cTn>
                                        <p:tgtEl>
                                          <p:spTgt spid="21"/>
                                        </p:tgtEl>
                                        <p:attrNameLst>
                                          <p:attrName>style.visibility</p:attrName>
                                        </p:attrNameLst>
                                      </p:cBhvr>
                                      <p:to>
                                        <p:strVal val="visible"/>
                                      </p:to>
                                    </p:set>
                                  </p:childTnLst>
                                </p:cTn>
                              </p:par>
                              <p:par>
                                <p:cTn id="27" presetID="63" presetClass="path" presetSubtype="0" fill="hold" nodeType="withEffect">
                                  <p:stCondLst>
                                    <p:cond delay="2000"/>
                                  </p:stCondLst>
                                  <p:childTnLst>
                                    <p:animMotion origin="layout" path="M -1.875E-6 4.38272E-6 L 0.47732 -0.00386 " pathEditMode="relative" rAng="0" ptsTypes="AA">
                                      <p:cBhvr>
                                        <p:cTn id="28" dur="2000" fill="hold"/>
                                        <p:tgtEl>
                                          <p:spTgt spid="21"/>
                                        </p:tgtEl>
                                        <p:attrNameLst>
                                          <p:attrName>ppt_x</p:attrName>
                                          <p:attrName>ppt_y</p:attrName>
                                        </p:attrNameLst>
                                      </p:cBhvr>
                                      <p:rCtr x="239" y="-2"/>
                                    </p:animMotion>
                                  </p:childTnLst>
                                  <p:subTnLst>
                                    <p:set>
                                      <p:cBhvr override="childStyle">
                                        <p:cTn dur="1" fill="hold" display="0" masterRel="sameClick" afterEffect="1">
                                          <p:stCondLst>
                                            <p:cond evt="end" delay="0">
                                              <p:tn val="27"/>
                                            </p:cond>
                                          </p:stCondLst>
                                        </p:cTn>
                                        <p:tgtEl>
                                          <p:spTgt spid="21"/>
                                        </p:tgtEl>
                                        <p:attrNameLst>
                                          <p:attrName>style.visibility</p:attrName>
                                        </p:attrNameLst>
                                      </p:cBhvr>
                                      <p:to>
                                        <p:strVal val="hidden"/>
                                      </p:to>
                                    </p:set>
                                  </p:subTnLst>
                                </p:cTn>
                              </p:par>
                              <p:par>
                                <p:cTn id="29" presetID="1" presetClass="entr" presetSubtype="0" fill="hold" nodeType="withEffect">
                                  <p:stCondLst>
                                    <p:cond delay="2400"/>
                                  </p:stCondLst>
                                  <p:childTnLst>
                                    <p:set>
                                      <p:cBhvr>
                                        <p:cTn id="30" dur="1" fill="hold">
                                          <p:stCondLst>
                                            <p:cond delay="0"/>
                                          </p:stCondLst>
                                        </p:cTn>
                                        <p:tgtEl>
                                          <p:spTgt spid="24"/>
                                        </p:tgtEl>
                                        <p:attrNameLst>
                                          <p:attrName>style.visibility</p:attrName>
                                        </p:attrNameLst>
                                      </p:cBhvr>
                                      <p:to>
                                        <p:strVal val="visible"/>
                                      </p:to>
                                    </p:set>
                                  </p:childTnLst>
                                </p:cTn>
                              </p:par>
                              <p:par>
                                <p:cTn id="31" presetID="63" presetClass="path" presetSubtype="0" fill="hold" nodeType="withEffect">
                                  <p:stCondLst>
                                    <p:cond delay="2400"/>
                                  </p:stCondLst>
                                  <p:childTnLst>
                                    <p:animMotion origin="layout" path="M 4.23611E-6 4.38272E-6 L 0.4784 4.38272E-6 " pathEditMode="relative" rAng="0" ptsTypes="AA">
                                      <p:cBhvr>
                                        <p:cTn id="32" dur="2000" fill="hold"/>
                                        <p:tgtEl>
                                          <p:spTgt spid="24"/>
                                        </p:tgtEl>
                                        <p:attrNameLst>
                                          <p:attrName>ppt_x</p:attrName>
                                          <p:attrName>ppt_y</p:attrName>
                                        </p:attrNameLst>
                                      </p:cBhvr>
                                      <p:rCtr x="239" y="0"/>
                                    </p:animMotion>
                                  </p:childTnLst>
                                  <p:subTnLst>
                                    <p:set>
                                      <p:cBhvr override="childStyle">
                                        <p:cTn dur="1" fill="hold" display="0" masterRel="sameClick" afterEffect="1">
                                          <p:stCondLst>
                                            <p:cond evt="end" delay="0">
                                              <p:tn val="31"/>
                                            </p:cond>
                                          </p:stCondLst>
                                        </p:cTn>
                                        <p:tgtEl>
                                          <p:spTgt spid="24"/>
                                        </p:tgtEl>
                                        <p:attrNameLst>
                                          <p:attrName>style.visibility</p:attrName>
                                        </p:attrNameLst>
                                      </p:cBhvr>
                                      <p:to>
                                        <p:strVal val="hidden"/>
                                      </p:to>
                                    </p:set>
                                  </p:subTnLst>
                                </p:cTn>
                              </p:par>
                              <p:par>
                                <p:cTn id="33" presetID="1" presetClass="entr" presetSubtype="0" fill="hold" nodeType="withEffect">
                                  <p:stCondLst>
                                    <p:cond delay="2800"/>
                                  </p:stCondLst>
                                  <p:childTnLst>
                                    <p:set>
                                      <p:cBhvr>
                                        <p:cTn id="34" dur="1" fill="hold">
                                          <p:stCondLst>
                                            <p:cond delay="0"/>
                                          </p:stCondLst>
                                        </p:cTn>
                                        <p:tgtEl>
                                          <p:spTgt spid="27"/>
                                        </p:tgtEl>
                                        <p:attrNameLst>
                                          <p:attrName>style.visibility</p:attrName>
                                        </p:attrNameLst>
                                      </p:cBhvr>
                                      <p:to>
                                        <p:strVal val="visible"/>
                                      </p:to>
                                    </p:set>
                                  </p:childTnLst>
                                </p:cTn>
                              </p:par>
                              <p:par>
                                <p:cTn id="35" presetID="63" presetClass="path" presetSubtype="0" fill="hold" nodeType="withEffect">
                                  <p:stCondLst>
                                    <p:cond delay="2800"/>
                                  </p:stCondLst>
                                  <p:childTnLst>
                                    <p:animMotion origin="layout" path="M -3.81944E-6 3.39506E-6 L 0.47743 3.39506E-6 " pathEditMode="relative" rAng="0" ptsTypes="AA">
                                      <p:cBhvr>
                                        <p:cTn id="36" dur="2000" fill="hold"/>
                                        <p:tgtEl>
                                          <p:spTgt spid="27"/>
                                        </p:tgtEl>
                                        <p:attrNameLst>
                                          <p:attrName>ppt_x</p:attrName>
                                          <p:attrName>ppt_y</p:attrName>
                                        </p:attrNameLst>
                                      </p:cBhvr>
                                      <p:rCtr x="239" y="0"/>
                                    </p:animMotion>
                                  </p:childTnLst>
                                  <p:subTnLst>
                                    <p:set>
                                      <p:cBhvr override="childStyle">
                                        <p:cTn dur="1" fill="hold" display="0" masterRel="sameClick" afterEffect="1">
                                          <p:stCondLst>
                                            <p:cond evt="end" delay="0">
                                              <p:tn val="35"/>
                                            </p:cond>
                                          </p:stCondLst>
                                        </p:cTn>
                                        <p:tgtEl>
                                          <p:spTgt spid="27"/>
                                        </p:tgtEl>
                                        <p:attrNameLst>
                                          <p:attrName>style.visibility</p:attrName>
                                        </p:attrNameLst>
                                      </p:cBhvr>
                                      <p:to>
                                        <p:strVal val="hidden"/>
                                      </p:to>
                                    </p:set>
                                  </p:subTnLst>
                                </p:cTn>
                              </p:par>
                              <p:par>
                                <p:cTn id="37" presetID="1" presetClass="entr" presetSubtype="0" fill="hold" nodeType="withEffect">
                                  <p:stCondLst>
                                    <p:cond delay="3200"/>
                                  </p:stCondLst>
                                  <p:childTnLst>
                                    <p:set>
                                      <p:cBhvr>
                                        <p:cTn id="38" dur="1" fill="hold">
                                          <p:stCondLst>
                                            <p:cond delay="0"/>
                                          </p:stCondLst>
                                        </p:cTn>
                                        <p:tgtEl>
                                          <p:spTgt spid="30"/>
                                        </p:tgtEl>
                                        <p:attrNameLst>
                                          <p:attrName>style.visibility</p:attrName>
                                        </p:attrNameLst>
                                      </p:cBhvr>
                                      <p:to>
                                        <p:strVal val="visible"/>
                                      </p:to>
                                    </p:set>
                                  </p:childTnLst>
                                </p:cTn>
                              </p:par>
                              <p:par>
                                <p:cTn id="39" presetID="63" presetClass="path" presetSubtype="0" fill="hold" nodeType="withEffect">
                                  <p:stCondLst>
                                    <p:cond delay="3200"/>
                                  </p:stCondLst>
                                  <p:childTnLst>
                                    <p:animMotion origin="layout" path="M -1.875E-6 4.38272E-6 L 0.47732 -0.00386 " pathEditMode="relative" rAng="0" ptsTypes="AA">
                                      <p:cBhvr>
                                        <p:cTn id="40" dur="2000" fill="hold"/>
                                        <p:tgtEl>
                                          <p:spTgt spid="30"/>
                                        </p:tgtEl>
                                        <p:attrNameLst>
                                          <p:attrName>ppt_x</p:attrName>
                                          <p:attrName>ppt_y</p:attrName>
                                        </p:attrNameLst>
                                      </p:cBhvr>
                                      <p:rCtr x="239" y="-2"/>
                                    </p:animMotion>
                                  </p:childTnLst>
                                  <p:subTnLst>
                                    <p:set>
                                      <p:cBhvr override="childStyle">
                                        <p:cTn dur="1" fill="hold" display="0" masterRel="sameClick" afterEffect="1">
                                          <p:stCondLst>
                                            <p:cond evt="end" delay="0">
                                              <p:tn val="39"/>
                                            </p:cond>
                                          </p:stCondLst>
                                        </p:cTn>
                                        <p:tgtEl>
                                          <p:spTgt spid="30"/>
                                        </p:tgtEl>
                                        <p:attrNameLst>
                                          <p:attrName>style.visibility</p:attrName>
                                        </p:attrNameLst>
                                      </p:cBhvr>
                                      <p:to>
                                        <p:strVal val="hidden"/>
                                      </p:to>
                                    </p:set>
                                  </p:subTnLst>
                                </p:cTn>
                              </p:par>
                              <p:par>
                                <p:cTn id="41" presetID="1" presetClass="entr" presetSubtype="0" fill="hold" nodeType="withEffect">
                                  <p:stCondLst>
                                    <p:cond delay="3600"/>
                                  </p:stCondLst>
                                  <p:childTnLst>
                                    <p:set>
                                      <p:cBhvr>
                                        <p:cTn id="42" dur="1" fill="hold">
                                          <p:stCondLst>
                                            <p:cond delay="0"/>
                                          </p:stCondLst>
                                        </p:cTn>
                                        <p:tgtEl>
                                          <p:spTgt spid="19490"/>
                                        </p:tgtEl>
                                        <p:attrNameLst>
                                          <p:attrName>style.visibility</p:attrName>
                                        </p:attrNameLst>
                                      </p:cBhvr>
                                      <p:to>
                                        <p:strVal val="visible"/>
                                      </p:to>
                                    </p:set>
                                  </p:childTnLst>
                                </p:cTn>
                              </p:par>
                              <p:par>
                                <p:cTn id="43" presetID="63" presetClass="path" presetSubtype="0" fill="hold" nodeType="withEffect">
                                  <p:stCondLst>
                                    <p:cond delay="3600"/>
                                  </p:stCondLst>
                                  <p:childTnLst>
                                    <p:animMotion origin="layout" path="M 4.23611E-6 4.38272E-6 L 0.4784 4.38272E-6 " pathEditMode="relative" rAng="0" ptsTypes="AA">
                                      <p:cBhvr>
                                        <p:cTn id="44" dur="2000" fill="hold"/>
                                        <p:tgtEl>
                                          <p:spTgt spid="19490"/>
                                        </p:tgtEl>
                                        <p:attrNameLst>
                                          <p:attrName>ppt_x</p:attrName>
                                          <p:attrName>ppt_y</p:attrName>
                                        </p:attrNameLst>
                                      </p:cBhvr>
                                      <p:rCtr x="239" y="0"/>
                                    </p:animMotion>
                                  </p:childTnLst>
                                  <p:subTnLst>
                                    <p:set>
                                      <p:cBhvr override="childStyle">
                                        <p:cTn dur="1" fill="hold" display="0" masterRel="sameClick" afterEffect="1">
                                          <p:stCondLst>
                                            <p:cond evt="end" delay="0">
                                              <p:tn val="43"/>
                                            </p:cond>
                                          </p:stCondLst>
                                        </p:cTn>
                                        <p:tgtEl>
                                          <p:spTgt spid="19490"/>
                                        </p:tgtEl>
                                        <p:attrNameLst>
                                          <p:attrName>style.visibility</p:attrName>
                                        </p:attrNameLst>
                                      </p:cBhvr>
                                      <p:to>
                                        <p:strVal val="hidden"/>
                                      </p:to>
                                    </p:set>
                                  </p:subTnLst>
                                </p:cTn>
                              </p:par>
                              <p:par>
                                <p:cTn id="45" presetID="1" presetClass="entr" presetSubtype="0" fill="hold" nodeType="withEffect">
                                  <p:stCondLst>
                                    <p:cond delay="4000"/>
                                  </p:stCondLst>
                                  <p:childTnLst>
                                    <p:set>
                                      <p:cBhvr>
                                        <p:cTn id="46" dur="1" fill="hold">
                                          <p:stCondLst>
                                            <p:cond delay="0"/>
                                          </p:stCondLst>
                                        </p:cTn>
                                        <p:tgtEl>
                                          <p:spTgt spid="19494"/>
                                        </p:tgtEl>
                                        <p:attrNameLst>
                                          <p:attrName>style.visibility</p:attrName>
                                        </p:attrNameLst>
                                      </p:cBhvr>
                                      <p:to>
                                        <p:strVal val="visible"/>
                                      </p:to>
                                    </p:set>
                                  </p:childTnLst>
                                </p:cTn>
                              </p:par>
                              <p:par>
                                <p:cTn id="47" presetID="63" presetClass="path" presetSubtype="0" fill="hold" nodeType="withEffect">
                                  <p:stCondLst>
                                    <p:cond delay="4000"/>
                                  </p:stCondLst>
                                  <p:childTnLst>
                                    <p:animMotion origin="layout" path="M -3.81944E-6 3.39506E-6 L 0.47743 3.39506E-6 " pathEditMode="relative" rAng="0" ptsTypes="AA">
                                      <p:cBhvr>
                                        <p:cTn id="48" dur="2000" fill="hold"/>
                                        <p:tgtEl>
                                          <p:spTgt spid="19494"/>
                                        </p:tgtEl>
                                        <p:attrNameLst>
                                          <p:attrName>ppt_x</p:attrName>
                                          <p:attrName>ppt_y</p:attrName>
                                        </p:attrNameLst>
                                      </p:cBhvr>
                                      <p:rCtr x="239" y="0"/>
                                    </p:animMotion>
                                  </p:childTnLst>
                                  <p:subTnLst>
                                    <p:set>
                                      <p:cBhvr override="childStyle">
                                        <p:cTn dur="1" fill="hold" display="0" masterRel="sameClick" afterEffect="1">
                                          <p:stCondLst>
                                            <p:cond evt="end" delay="0">
                                              <p:tn val="47"/>
                                            </p:cond>
                                          </p:stCondLst>
                                        </p:cTn>
                                        <p:tgtEl>
                                          <p:spTgt spid="19494"/>
                                        </p:tgtEl>
                                        <p:attrNameLst>
                                          <p:attrName>style.visibility</p:attrName>
                                        </p:attrNameLst>
                                      </p:cBhvr>
                                      <p:to>
                                        <p:strVal val="hidden"/>
                                      </p:to>
                                    </p:set>
                                  </p:subTnLst>
                                </p:cTn>
                              </p:par>
                              <p:par>
                                <p:cTn id="49" presetID="1" presetClass="entr" presetSubtype="0" fill="hold" nodeType="withEffect">
                                  <p:stCondLst>
                                    <p:cond delay="4400"/>
                                  </p:stCondLst>
                                  <p:childTnLst>
                                    <p:set>
                                      <p:cBhvr>
                                        <p:cTn id="50" dur="1" fill="hold">
                                          <p:stCondLst>
                                            <p:cond delay="0"/>
                                          </p:stCondLst>
                                        </p:cTn>
                                        <p:tgtEl>
                                          <p:spTgt spid="19499"/>
                                        </p:tgtEl>
                                        <p:attrNameLst>
                                          <p:attrName>style.visibility</p:attrName>
                                        </p:attrNameLst>
                                      </p:cBhvr>
                                      <p:to>
                                        <p:strVal val="visible"/>
                                      </p:to>
                                    </p:set>
                                  </p:childTnLst>
                                </p:cTn>
                              </p:par>
                              <p:par>
                                <p:cTn id="51" presetID="63" presetClass="path" presetSubtype="0" fill="hold" nodeType="withEffect">
                                  <p:stCondLst>
                                    <p:cond delay="4400"/>
                                  </p:stCondLst>
                                  <p:childTnLst>
                                    <p:animMotion origin="layout" path="M -1.875E-6 4.38272E-6 L 0.47732 -0.00386 " pathEditMode="relative" rAng="0" ptsTypes="AA">
                                      <p:cBhvr>
                                        <p:cTn id="52" dur="2000" fill="hold"/>
                                        <p:tgtEl>
                                          <p:spTgt spid="19499"/>
                                        </p:tgtEl>
                                        <p:attrNameLst>
                                          <p:attrName>ppt_x</p:attrName>
                                          <p:attrName>ppt_y</p:attrName>
                                        </p:attrNameLst>
                                      </p:cBhvr>
                                      <p:rCtr x="239" y="-2"/>
                                    </p:animMotion>
                                  </p:childTnLst>
                                  <p:subTnLst>
                                    <p:set>
                                      <p:cBhvr override="childStyle">
                                        <p:cTn dur="1" fill="hold" display="0" masterRel="sameClick" afterEffect="1">
                                          <p:stCondLst>
                                            <p:cond evt="end" delay="0">
                                              <p:tn val="51"/>
                                            </p:cond>
                                          </p:stCondLst>
                                        </p:cTn>
                                        <p:tgtEl>
                                          <p:spTgt spid="1949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ChangeArrowheads="1"/>
          </p:cNvSpPr>
          <p:nvPr/>
        </p:nvSpPr>
        <p:spPr bwMode="auto">
          <a:xfrm>
            <a:off x="4052888" y="4638675"/>
            <a:ext cx="1381125" cy="579438"/>
          </a:xfrm>
          <a:prstGeom prst="rect">
            <a:avLst/>
          </a:prstGeom>
          <a:noFill/>
          <a:ln w="9525">
            <a:noFill/>
            <a:miter lim="800000"/>
            <a:headEnd/>
            <a:tailEnd/>
          </a:ln>
        </p:spPr>
        <p:txBody>
          <a:bodyPr wrap="none">
            <a:spAutoFit/>
          </a:bodyPr>
          <a:lstStyle/>
          <a:p>
            <a:r>
              <a:rPr lang="en-US" sz="3200">
                <a:solidFill>
                  <a:srgbClr val="2C95DD"/>
                </a:solidFill>
              </a:rPr>
              <a:t>vBlock</a:t>
            </a:r>
            <a:endParaRPr lang="ru-RU" sz="3200">
              <a:solidFill>
                <a:srgbClr val="2C95DD"/>
              </a:solidFill>
            </a:endParaRPr>
          </a:p>
        </p:txBody>
      </p:sp>
      <p:pic>
        <p:nvPicPr>
          <p:cNvPr id="58370" name="Picture 5"/>
          <p:cNvPicPr>
            <a:picLocks noChangeAspect="1" noChangeArrowheads="1"/>
          </p:cNvPicPr>
          <p:nvPr/>
        </p:nvPicPr>
        <p:blipFill>
          <a:blip r:embed="rId3" cstate="print"/>
          <a:srcRect/>
          <a:stretch>
            <a:fillRect/>
          </a:stretch>
        </p:blipFill>
        <p:spPr bwMode="auto">
          <a:xfrm>
            <a:off x="3016250" y="1989138"/>
            <a:ext cx="3225800" cy="1966912"/>
          </a:xfrm>
          <a:prstGeom prst="rect">
            <a:avLst/>
          </a:prstGeom>
          <a:noFill/>
          <a:ln w="9525">
            <a:noFill/>
            <a:miter lim="800000"/>
            <a:headEnd/>
            <a:tailEnd/>
          </a:ln>
        </p:spPr>
      </p:pic>
      <p:sp>
        <p:nvSpPr>
          <p:cNvPr id="58371" name="TextBox 3"/>
          <p:cNvSpPr txBox="1">
            <a:spLocks noChangeArrowheads="1"/>
          </p:cNvSpPr>
          <p:nvPr/>
        </p:nvSpPr>
        <p:spPr bwMode="auto">
          <a:xfrm>
            <a:off x="1116013" y="720725"/>
            <a:ext cx="7113587" cy="579438"/>
          </a:xfrm>
          <a:prstGeom prst="rect">
            <a:avLst/>
          </a:prstGeom>
          <a:noFill/>
          <a:ln w="9525">
            <a:noFill/>
            <a:miter lim="800000"/>
            <a:headEnd/>
            <a:tailEnd/>
          </a:ln>
        </p:spPr>
        <p:txBody>
          <a:bodyPr wrap="none">
            <a:spAutoFit/>
          </a:bodyPr>
          <a:lstStyle/>
          <a:p>
            <a:r>
              <a:rPr lang="ru-RU" sz="3200">
                <a:solidFill>
                  <a:srgbClr val="7F7F7F"/>
                </a:solidFill>
                <a:latin typeface="Calibri" pitchFamily="34" charset="0"/>
              </a:rPr>
              <a:t>Технологии «облачных вычислений»</a:t>
            </a:r>
            <a:endParaRPr lang="en-US" sz="3200">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Заголовок 4"/>
          <p:cNvSpPr>
            <a:spLocks noGrp="1"/>
          </p:cNvSpPr>
          <p:nvPr>
            <p:ph type="title" idx="4294967295"/>
          </p:nvPr>
        </p:nvSpPr>
        <p:spPr bwMode="gray">
          <a:xfrm>
            <a:off x="366713" y="203200"/>
            <a:ext cx="8410575" cy="920750"/>
          </a:xfrm>
          <a:prstGeom prst="rect">
            <a:avLst/>
          </a:prstGeom>
          <a:noFill/>
          <a:ln>
            <a:miter lim="800000"/>
            <a:headEnd/>
            <a:tailEnd/>
          </a:ln>
        </p:spPr>
        <p:txBody>
          <a:bodyPr lIns="0" tIns="0" rIns="0" bIns="0" anchor="b"/>
          <a:lstStyle/>
          <a:p>
            <a:pPr eaLnBrk="1" hangingPunct="1">
              <a:lnSpc>
                <a:spcPts val="3600"/>
              </a:lnSpc>
            </a:pPr>
            <a:r>
              <a:rPr lang="ru-RU" sz="2800" smtClean="0">
                <a:cs typeface="Arial" charset="0"/>
              </a:rPr>
              <a:t>Инфраструктурны</a:t>
            </a:r>
            <a:r>
              <a:rPr lang="ru-RU" sz="2800" smtClean="0">
                <a:latin typeface="Arial" charset="0"/>
                <a:cs typeface="Arial" charset="0"/>
              </a:rPr>
              <a:t>е</a:t>
            </a:r>
            <a:r>
              <a:rPr lang="ru-RU" sz="3600" smtClean="0">
                <a:solidFill>
                  <a:schemeClr val="tx2"/>
                </a:solidFill>
              </a:rPr>
              <a:t> </a:t>
            </a:r>
            <a:r>
              <a:rPr lang="ru-RU" sz="2800" smtClean="0">
                <a:cs typeface="Arial" charset="0"/>
              </a:rPr>
              <a:t>пакет</a:t>
            </a:r>
            <a:r>
              <a:rPr lang="ru-RU" sz="2800" smtClean="0">
                <a:latin typeface="Arial" charset="0"/>
                <a:cs typeface="Arial" charset="0"/>
              </a:rPr>
              <a:t>ы</a:t>
            </a:r>
            <a:r>
              <a:rPr lang="ru-RU" sz="3600" smtClean="0">
                <a:solidFill>
                  <a:schemeClr val="tx2"/>
                </a:solidFill>
              </a:rPr>
              <a:t> </a:t>
            </a:r>
            <a:r>
              <a:rPr lang="en-US" sz="2800" smtClean="0">
                <a:cs typeface="Arial" charset="0"/>
              </a:rPr>
              <a:t>vBlock</a:t>
            </a:r>
            <a:r>
              <a:rPr lang="ru-RU" sz="2800" smtClean="0">
                <a:latin typeface="Arial" charset="0"/>
                <a:cs typeface="Arial" charset="0"/>
              </a:rPr>
              <a:t> -</a:t>
            </a:r>
            <a:r>
              <a:rPr lang="en-US" sz="2800" smtClean="0">
                <a:cs typeface="Arial" charset="0"/>
              </a:rPr>
              <a:t/>
            </a:r>
            <a:br>
              <a:rPr lang="en-US" sz="2800" smtClean="0">
                <a:cs typeface="Arial" charset="0"/>
              </a:rPr>
            </a:br>
            <a:r>
              <a:rPr lang="ru-RU" sz="2800" smtClean="0">
                <a:latin typeface="Arial" charset="0"/>
                <a:cs typeface="Arial" charset="0"/>
              </a:rPr>
              <a:t>новый подход к ИТ сервисам</a:t>
            </a:r>
          </a:p>
        </p:txBody>
      </p:sp>
      <p:sp>
        <p:nvSpPr>
          <p:cNvPr id="61442" name="Текст 5"/>
          <p:cNvSpPr>
            <a:spLocks noGrp="1"/>
          </p:cNvSpPr>
          <p:nvPr>
            <p:ph type="body" idx="4294967295"/>
          </p:nvPr>
        </p:nvSpPr>
        <p:spPr bwMode="gray">
          <a:xfrm>
            <a:off x="366713" y="1123950"/>
            <a:ext cx="8410575" cy="403225"/>
          </a:xfrm>
          <a:prstGeom prst="rect">
            <a:avLst/>
          </a:prstGeom>
          <a:noFill/>
          <a:ln>
            <a:miter lim="800000"/>
            <a:headEnd/>
            <a:tailEnd/>
          </a:ln>
        </p:spPr>
        <p:txBody>
          <a:bodyPr lIns="0" tIns="0" rIns="0" bIns="0"/>
          <a:lstStyle/>
          <a:p>
            <a:pPr marL="0" indent="0" eaLnBrk="1" hangingPunct="1">
              <a:buFont typeface="Arial" charset="0"/>
              <a:buNone/>
              <a:tabLst>
                <a:tab pos="800100" algn="l"/>
              </a:tabLst>
            </a:pPr>
            <a:r>
              <a:rPr lang="en-US" sz="2400" smtClean="0">
                <a:solidFill>
                  <a:schemeClr val="bg2"/>
                </a:solidFill>
              </a:rPr>
              <a:t>Virtual Computing Environment (VCE)</a:t>
            </a:r>
            <a:endParaRPr lang="ru-RU" sz="2400" smtClean="0">
              <a:solidFill>
                <a:schemeClr val="bg2"/>
              </a:solidFill>
            </a:endParaRPr>
          </a:p>
        </p:txBody>
      </p:sp>
      <p:sp>
        <p:nvSpPr>
          <p:cNvPr id="61443" name="Содержимое 49"/>
          <p:cNvSpPr>
            <a:spLocks noGrp="1"/>
          </p:cNvSpPr>
          <p:nvPr>
            <p:ph sz="half" idx="4294967295"/>
          </p:nvPr>
        </p:nvSpPr>
        <p:spPr bwMode="gray">
          <a:xfrm>
            <a:off x="357188" y="1857375"/>
            <a:ext cx="4133850" cy="4183063"/>
          </a:xfrm>
          <a:prstGeom prst="rect">
            <a:avLst/>
          </a:prstGeom>
          <a:noFill/>
          <a:ln>
            <a:miter lim="800000"/>
            <a:headEnd/>
            <a:tailEnd/>
          </a:ln>
        </p:spPr>
        <p:txBody>
          <a:bodyPr lIns="0" tIns="0" rIns="0" bIns="0"/>
          <a:lstStyle/>
          <a:p>
            <a:pPr marL="230188" indent="-230188" eaLnBrk="1" hangingPunct="1">
              <a:spcBef>
                <a:spcPts val="1200"/>
              </a:spcBef>
              <a:buClr>
                <a:schemeClr val="tx2"/>
              </a:buClr>
              <a:buFont typeface="Arial" charset="0"/>
              <a:buNone/>
            </a:pPr>
            <a:r>
              <a:rPr lang="ru-RU" sz="2400" smtClean="0">
                <a:solidFill>
                  <a:schemeClr val="bg2"/>
                </a:solidFill>
              </a:rPr>
              <a:t>Интегрированное решение</a:t>
            </a:r>
          </a:p>
          <a:p>
            <a:pPr lvl="1" eaLnBrk="1" hangingPunct="1">
              <a:spcBef>
                <a:spcPts val="300"/>
              </a:spcBef>
              <a:buClr>
                <a:schemeClr val="tx2"/>
              </a:buClr>
            </a:pPr>
            <a:r>
              <a:rPr lang="en-US" sz="2000" smtClean="0">
                <a:solidFill>
                  <a:schemeClr val="bg2"/>
                </a:solidFill>
              </a:rPr>
              <a:t>Network (Cisco)</a:t>
            </a:r>
          </a:p>
          <a:p>
            <a:pPr lvl="1" eaLnBrk="1" hangingPunct="1">
              <a:spcBef>
                <a:spcPts val="300"/>
              </a:spcBef>
              <a:buClr>
                <a:schemeClr val="tx2"/>
              </a:buClr>
            </a:pPr>
            <a:r>
              <a:rPr lang="en-US" sz="2000" smtClean="0">
                <a:solidFill>
                  <a:schemeClr val="bg2"/>
                </a:solidFill>
              </a:rPr>
              <a:t>Compute (Cisco UCS)</a:t>
            </a:r>
          </a:p>
          <a:p>
            <a:pPr lvl="1" eaLnBrk="1" hangingPunct="1">
              <a:spcBef>
                <a:spcPts val="300"/>
              </a:spcBef>
              <a:buClr>
                <a:schemeClr val="tx2"/>
              </a:buClr>
            </a:pPr>
            <a:r>
              <a:rPr lang="en-US" sz="2000" smtClean="0">
                <a:solidFill>
                  <a:schemeClr val="bg2"/>
                </a:solidFill>
              </a:rPr>
              <a:t>Virtualization (VMware)</a:t>
            </a:r>
          </a:p>
          <a:p>
            <a:pPr lvl="1" eaLnBrk="1" hangingPunct="1">
              <a:spcBef>
                <a:spcPts val="300"/>
              </a:spcBef>
              <a:buClr>
                <a:schemeClr val="tx2"/>
              </a:buClr>
            </a:pPr>
            <a:r>
              <a:rPr lang="en-US" sz="2000" smtClean="0">
                <a:solidFill>
                  <a:schemeClr val="bg2"/>
                </a:solidFill>
              </a:rPr>
              <a:t>Storage (EMC)</a:t>
            </a:r>
          </a:p>
          <a:p>
            <a:pPr lvl="1" eaLnBrk="1" hangingPunct="1">
              <a:spcBef>
                <a:spcPts val="300"/>
              </a:spcBef>
              <a:buClr>
                <a:schemeClr val="tx2"/>
              </a:buClr>
            </a:pPr>
            <a:endParaRPr lang="en-US" sz="2000" smtClean="0">
              <a:solidFill>
                <a:schemeClr val="bg2"/>
              </a:solidFill>
            </a:endParaRPr>
          </a:p>
          <a:p>
            <a:pPr marL="230188" indent="-230188" eaLnBrk="1" hangingPunct="1">
              <a:spcBef>
                <a:spcPts val="1200"/>
              </a:spcBef>
              <a:buClr>
                <a:schemeClr val="tx2"/>
              </a:buClr>
              <a:buFont typeface="Arial" charset="0"/>
              <a:buNone/>
            </a:pPr>
            <a:r>
              <a:rPr lang="ru-RU" sz="2400" smtClean="0">
                <a:solidFill>
                  <a:schemeClr val="bg2"/>
                </a:solidFill>
              </a:rPr>
              <a:t>Единая поддержка</a:t>
            </a:r>
          </a:p>
          <a:p>
            <a:pPr lvl="1" eaLnBrk="1" hangingPunct="1">
              <a:spcBef>
                <a:spcPts val="300"/>
              </a:spcBef>
              <a:buClr>
                <a:schemeClr val="tx2"/>
              </a:buClr>
            </a:pPr>
            <a:r>
              <a:rPr lang="en-US" sz="2000" smtClean="0">
                <a:solidFill>
                  <a:schemeClr val="bg2"/>
                </a:solidFill>
              </a:rPr>
              <a:t>vce</a:t>
            </a:r>
            <a:r>
              <a:rPr lang="en-US" sz="2000" smtClean="0">
                <a:solidFill>
                  <a:schemeClr val="bg2"/>
                </a:solidFill>
                <a:latin typeface="Arial" charset="0"/>
              </a:rPr>
              <a:t>Coalition</a:t>
            </a:r>
            <a:r>
              <a:rPr lang="en-US" sz="2000" smtClean="0">
                <a:solidFill>
                  <a:schemeClr val="bg2"/>
                </a:solidFill>
              </a:rPr>
              <a:t>.com</a:t>
            </a:r>
          </a:p>
          <a:p>
            <a:pPr marL="230188" indent="-230188" eaLnBrk="1" hangingPunct="1">
              <a:spcBef>
                <a:spcPts val="1200"/>
              </a:spcBef>
              <a:buClr>
                <a:schemeClr val="tx2"/>
              </a:buClr>
              <a:buFont typeface="Arial" charset="0"/>
              <a:buNone/>
            </a:pPr>
            <a:r>
              <a:rPr lang="ru-RU" sz="2400" smtClean="0">
                <a:solidFill>
                  <a:schemeClr val="bg2"/>
                </a:solidFill>
              </a:rPr>
              <a:t>Три модели</a:t>
            </a:r>
            <a:endParaRPr lang="en-US" sz="2400" smtClean="0">
              <a:solidFill>
                <a:schemeClr val="bg2"/>
              </a:solidFill>
            </a:endParaRPr>
          </a:p>
          <a:p>
            <a:pPr lvl="1" eaLnBrk="1" hangingPunct="1">
              <a:spcBef>
                <a:spcPts val="300"/>
              </a:spcBef>
              <a:buClr>
                <a:schemeClr val="tx2"/>
              </a:buClr>
            </a:pPr>
            <a:r>
              <a:rPr lang="en-US" sz="2000" smtClean="0">
                <a:solidFill>
                  <a:schemeClr val="bg2"/>
                </a:solidFill>
              </a:rPr>
              <a:t>Vblock 0, 1, 2</a:t>
            </a:r>
            <a:endParaRPr lang="ru-RU" sz="2000" smtClean="0">
              <a:solidFill>
                <a:schemeClr val="bg2"/>
              </a:solidFill>
            </a:endParaRPr>
          </a:p>
        </p:txBody>
      </p:sp>
      <p:grpSp>
        <p:nvGrpSpPr>
          <p:cNvPr id="61444" name="Group 47"/>
          <p:cNvGrpSpPr>
            <a:grpSpLocks/>
          </p:cNvGrpSpPr>
          <p:nvPr/>
        </p:nvGrpSpPr>
        <p:grpSpPr bwMode="auto">
          <a:xfrm>
            <a:off x="4338638" y="1816100"/>
            <a:ext cx="4805362" cy="4316413"/>
            <a:chOff x="2733" y="1144"/>
            <a:chExt cx="3027" cy="2719"/>
          </a:xfrm>
        </p:grpSpPr>
        <p:sp>
          <p:nvSpPr>
            <p:cNvPr id="61445" name="Rectangle 113"/>
            <p:cNvSpPr>
              <a:spLocks noChangeArrowheads="1"/>
            </p:cNvSpPr>
            <p:nvPr/>
          </p:nvSpPr>
          <p:spPr bwMode="auto">
            <a:xfrm rot="5400000" flipV="1">
              <a:off x="2933" y="944"/>
              <a:ext cx="2628" cy="3027"/>
            </a:xfrm>
            <a:prstGeom prst="rect">
              <a:avLst/>
            </a:prstGeom>
            <a:gradFill rotWithShape="1">
              <a:gsLst>
                <a:gs pos="0">
                  <a:srgbClr val="000000">
                    <a:alpha val="35001"/>
                  </a:srgbClr>
                </a:gs>
                <a:gs pos="100000">
                  <a:srgbClr val="000000">
                    <a:alpha val="0"/>
                  </a:srgbClr>
                </a:gs>
              </a:gsLst>
              <a:lin ang="0" scaled="1"/>
            </a:gradFill>
            <a:ln w="9525">
              <a:noFill/>
              <a:miter lim="800000"/>
              <a:headEnd/>
              <a:tailEnd/>
            </a:ln>
          </p:spPr>
          <p:txBody>
            <a:bodyPr rot="10800000" wrap="none" lIns="73025" tIns="36511" rIns="73025" bIns="36511" anchor="ctr"/>
            <a:lstStyle/>
            <a:p>
              <a:endParaRPr lang="de-DE">
                <a:solidFill>
                  <a:srgbClr val="000000"/>
                </a:solidFill>
              </a:endParaRPr>
            </a:p>
          </p:txBody>
        </p:sp>
        <p:grpSp>
          <p:nvGrpSpPr>
            <p:cNvPr id="61446" name="Group 285"/>
            <p:cNvGrpSpPr>
              <a:grpSpLocks/>
            </p:cNvGrpSpPr>
            <p:nvPr/>
          </p:nvGrpSpPr>
          <p:grpSpPr bwMode="auto">
            <a:xfrm>
              <a:off x="2986" y="1936"/>
              <a:ext cx="2448" cy="1486"/>
              <a:chOff x="4745474" y="2857500"/>
              <a:chExt cx="3881002" cy="2359025"/>
            </a:xfrm>
          </p:grpSpPr>
          <p:sp>
            <p:nvSpPr>
              <p:cNvPr id="61463" name="Freeform 198"/>
              <p:cNvSpPr>
                <a:spLocks/>
              </p:cNvSpPr>
              <p:nvPr/>
            </p:nvSpPr>
            <p:spPr bwMode="auto">
              <a:xfrm>
                <a:off x="6203698" y="3643262"/>
                <a:ext cx="1687765" cy="1067645"/>
              </a:xfrm>
              <a:custGeom>
                <a:avLst/>
                <a:gdLst>
                  <a:gd name="T0" fmla="*/ 2147483647 w 10000"/>
                  <a:gd name="T1" fmla="*/ 2147483647 h 9934"/>
                  <a:gd name="T2" fmla="*/ 2147483647 w 10000"/>
                  <a:gd name="T3" fmla="*/ 2147483647 h 9934"/>
                  <a:gd name="T4" fmla="*/ 2147483647 w 10000"/>
                  <a:gd name="T5" fmla="*/ 0 h 9934"/>
                  <a:gd name="T6" fmla="*/ 2147483647 w 10000"/>
                  <a:gd name="T7" fmla="*/ 2147483647 h 9934"/>
                  <a:gd name="T8" fmla="*/ 2147483647 w 10000"/>
                  <a:gd name="T9" fmla="*/ 2147483647 h 9934"/>
                  <a:gd name="T10" fmla="*/ 0 60000 65536"/>
                  <a:gd name="T11" fmla="*/ 0 60000 65536"/>
                  <a:gd name="T12" fmla="*/ 0 60000 65536"/>
                  <a:gd name="T13" fmla="*/ 0 60000 65536"/>
                  <a:gd name="T14" fmla="*/ 0 60000 65536"/>
                  <a:gd name="T15" fmla="*/ 0 w 10000"/>
                  <a:gd name="T16" fmla="*/ 0 h 9934"/>
                  <a:gd name="T17" fmla="*/ 10000 w 10000"/>
                  <a:gd name="T18" fmla="*/ 9934 h 9934"/>
                </a:gdLst>
                <a:ahLst/>
                <a:cxnLst>
                  <a:cxn ang="T10">
                    <a:pos x="T0" y="T1"/>
                  </a:cxn>
                  <a:cxn ang="T11">
                    <a:pos x="T2" y="T3"/>
                  </a:cxn>
                  <a:cxn ang="T12">
                    <a:pos x="T4" y="T5"/>
                  </a:cxn>
                  <a:cxn ang="T13">
                    <a:pos x="T6" y="T7"/>
                  </a:cxn>
                  <a:cxn ang="T14">
                    <a:pos x="T8" y="T9"/>
                  </a:cxn>
                </a:cxnLst>
                <a:rect l="T15" t="T16" r="T17" b="T18"/>
                <a:pathLst>
                  <a:path w="10000" h="9934">
                    <a:moveTo>
                      <a:pt x="10000" y="9934"/>
                    </a:moveTo>
                    <a:lnTo>
                      <a:pt x="18" y="7349"/>
                    </a:lnTo>
                    <a:cubicBezTo>
                      <a:pt x="0" y="4877"/>
                      <a:pt x="38" y="2472"/>
                      <a:pt x="20" y="0"/>
                    </a:cubicBezTo>
                    <a:lnTo>
                      <a:pt x="9964" y="2500"/>
                    </a:lnTo>
                    <a:lnTo>
                      <a:pt x="10000" y="9934"/>
                    </a:lnTo>
                    <a:close/>
                  </a:path>
                </a:pathLst>
              </a:custGeom>
              <a:gradFill rotWithShape="1">
                <a:gsLst>
                  <a:gs pos="0">
                    <a:srgbClr val="697E1C"/>
                  </a:gs>
                  <a:gs pos="100000">
                    <a:srgbClr val="89A424"/>
                  </a:gs>
                </a:gsLst>
                <a:lin ang="5400000" scaled="1"/>
              </a:gradFill>
              <a:ln w="9525">
                <a:noFill/>
                <a:round/>
                <a:headEnd/>
                <a:tailEnd/>
              </a:ln>
            </p:spPr>
            <p:txBody>
              <a:bodyPr wrap="none" lIns="73025" tIns="36511" rIns="73025" bIns="36511" anchor="ctr"/>
              <a:lstStyle/>
              <a:p>
                <a:endParaRPr lang="ru-RU"/>
              </a:p>
            </p:txBody>
          </p:sp>
          <p:sp>
            <p:nvSpPr>
              <p:cNvPr id="61464" name="Line 216"/>
              <p:cNvSpPr>
                <a:spLocks noChangeShapeType="1"/>
              </p:cNvSpPr>
              <p:nvPr/>
            </p:nvSpPr>
            <p:spPr bwMode="auto">
              <a:xfrm>
                <a:off x="6022975" y="4094163"/>
                <a:ext cx="406400" cy="0"/>
              </a:xfrm>
              <a:prstGeom prst="line">
                <a:avLst/>
              </a:prstGeom>
              <a:noFill/>
              <a:ln w="25400">
                <a:solidFill>
                  <a:srgbClr val="C0C0C0"/>
                </a:solidFill>
                <a:round/>
                <a:headEnd/>
                <a:tailEnd type="oval" w="med" len="med"/>
              </a:ln>
            </p:spPr>
            <p:txBody>
              <a:bodyPr wrap="none" anchor="ctr"/>
              <a:lstStyle/>
              <a:p>
                <a:endParaRPr lang="en-US"/>
              </a:p>
            </p:txBody>
          </p:sp>
          <p:sp>
            <p:nvSpPr>
              <p:cNvPr id="61465" name="Text Box 221"/>
              <p:cNvSpPr txBox="1">
                <a:spLocks noChangeArrowheads="1"/>
              </p:cNvSpPr>
              <p:nvPr/>
            </p:nvSpPr>
            <p:spPr bwMode="auto">
              <a:xfrm>
                <a:off x="4953158" y="3962400"/>
                <a:ext cx="1060617" cy="274638"/>
              </a:xfrm>
              <a:prstGeom prst="rect">
                <a:avLst/>
              </a:prstGeom>
              <a:noFill/>
              <a:ln w="9525">
                <a:noFill/>
                <a:miter lim="800000"/>
                <a:headEnd/>
                <a:tailEnd/>
              </a:ln>
              <a:effectLst>
                <a:prstShdw prst="shdw17" dist="17961" dir="2700000">
                  <a:srgbClr val="7F8184">
                    <a:alpha val="74997"/>
                  </a:srgbClr>
                </a:prstShdw>
              </a:effectLst>
            </p:spPr>
            <p:txBody>
              <a:bodyPr wrap="none">
                <a:spAutoFit/>
              </a:bodyPr>
              <a:lstStyle/>
              <a:p>
                <a:pPr algn="r"/>
                <a:r>
                  <a:rPr lang="ru-RU" sz="1200"/>
                  <a:t>Вычисления</a:t>
                </a:r>
                <a:endParaRPr lang="en-US" sz="1200"/>
              </a:p>
            </p:txBody>
          </p:sp>
          <p:grpSp>
            <p:nvGrpSpPr>
              <p:cNvPr id="61466" name="Group 82"/>
              <p:cNvGrpSpPr>
                <a:grpSpLocks/>
              </p:cNvGrpSpPr>
              <p:nvPr/>
            </p:nvGrpSpPr>
            <p:grpSpPr bwMode="auto">
              <a:xfrm>
                <a:off x="6518275" y="3813175"/>
                <a:ext cx="552450" cy="600075"/>
                <a:chOff x="4256" y="2815"/>
                <a:chExt cx="348" cy="378"/>
              </a:xfrm>
            </p:grpSpPr>
            <p:sp>
              <p:nvSpPr>
                <p:cNvPr id="61484" name="Oval 232"/>
                <p:cNvSpPr>
                  <a:spLocks noChangeArrowheads="1"/>
                </p:cNvSpPr>
                <p:nvPr/>
              </p:nvSpPr>
              <p:spPr bwMode="auto">
                <a:xfrm>
                  <a:off x="4256" y="2841"/>
                  <a:ext cx="348" cy="352"/>
                </a:xfrm>
                <a:prstGeom prst="ellipse">
                  <a:avLst/>
                </a:prstGeom>
                <a:gradFill rotWithShape="1">
                  <a:gsLst>
                    <a:gs pos="0">
                      <a:srgbClr val="697E1C"/>
                    </a:gs>
                    <a:gs pos="100000">
                      <a:srgbClr val="89A424"/>
                    </a:gs>
                  </a:gsLst>
                  <a:lin ang="5400000" scaled="1"/>
                </a:gradFill>
                <a:ln w="12700">
                  <a:solidFill>
                    <a:schemeClr val="bg1"/>
                  </a:solidFill>
                  <a:round/>
                  <a:headEnd/>
                  <a:tailEnd/>
                </a:ln>
              </p:spPr>
              <p:txBody>
                <a:bodyPr wrap="none" lIns="73025" tIns="36511" rIns="73025" bIns="36511" anchor="ctr"/>
                <a:lstStyle/>
                <a:p>
                  <a:endParaRPr lang="de-DE"/>
                </a:p>
              </p:txBody>
            </p:sp>
            <p:pic>
              <p:nvPicPr>
                <p:cNvPr id="61485" name="Picture 451" descr="UCSInRack_Angle copy"/>
                <p:cNvPicPr>
                  <a:picLocks noChangeAspect="1" noChangeArrowheads="1"/>
                </p:cNvPicPr>
                <p:nvPr/>
              </p:nvPicPr>
              <p:blipFill>
                <a:blip r:embed="rId4" cstate="print"/>
                <a:srcRect/>
                <a:stretch>
                  <a:fillRect/>
                </a:stretch>
              </p:blipFill>
              <p:spPr bwMode="auto">
                <a:xfrm>
                  <a:off x="4310" y="2815"/>
                  <a:ext cx="255" cy="356"/>
                </a:xfrm>
                <a:prstGeom prst="rect">
                  <a:avLst/>
                </a:prstGeom>
                <a:noFill/>
                <a:ln w="9525">
                  <a:noFill/>
                  <a:miter lim="800000"/>
                  <a:headEnd/>
                  <a:tailEnd/>
                </a:ln>
              </p:spPr>
            </p:pic>
          </p:grpSp>
          <p:sp>
            <p:nvSpPr>
              <p:cNvPr id="61467" name="Freeform 197"/>
              <p:cNvSpPr>
                <a:spLocks/>
              </p:cNvSpPr>
              <p:nvPr/>
            </p:nvSpPr>
            <p:spPr bwMode="auto">
              <a:xfrm>
                <a:off x="7885112" y="4025900"/>
                <a:ext cx="706438" cy="1074738"/>
              </a:xfrm>
              <a:custGeom>
                <a:avLst/>
                <a:gdLst>
                  <a:gd name="T0" fmla="*/ 0 w 697"/>
                  <a:gd name="T1" fmla="*/ 2147483647 h 1060"/>
                  <a:gd name="T2" fmla="*/ 2147483647 w 697"/>
                  <a:gd name="T3" fmla="*/ 2147483647 h 1060"/>
                  <a:gd name="T4" fmla="*/ 2147483647 w 697"/>
                  <a:gd name="T5" fmla="*/ 0 h 1060"/>
                  <a:gd name="T6" fmla="*/ 0 w 697"/>
                  <a:gd name="T7" fmla="*/ 2147483647 h 1060"/>
                  <a:gd name="T8" fmla="*/ 0 w 697"/>
                  <a:gd name="T9" fmla="*/ 2147483647 h 1060"/>
                  <a:gd name="T10" fmla="*/ 0 60000 65536"/>
                  <a:gd name="T11" fmla="*/ 0 60000 65536"/>
                  <a:gd name="T12" fmla="*/ 0 60000 65536"/>
                  <a:gd name="T13" fmla="*/ 0 60000 65536"/>
                  <a:gd name="T14" fmla="*/ 0 60000 65536"/>
                  <a:gd name="T15" fmla="*/ 0 w 697"/>
                  <a:gd name="T16" fmla="*/ 0 h 1060"/>
                  <a:gd name="T17" fmla="*/ 697 w 697"/>
                  <a:gd name="T18" fmla="*/ 1060 h 1060"/>
                </a:gdLst>
                <a:ahLst/>
                <a:cxnLst>
                  <a:cxn ang="T10">
                    <a:pos x="T0" y="T1"/>
                  </a:cxn>
                  <a:cxn ang="T11">
                    <a:pos x="T2" y="T3"/>
                  </a:cxn>
                  <a:cxn ang="T12">
                    <a:pos x="T4" y="T5"/>
                  </a:cxn>
                  <a:cxn ang="T13">
                    <a:pos x="T6" y="T7"/>
                  </a:cxn>
                  <a:cxn ang="T14">
                    <a:pos x="T8" y="T9"/>
                  </a:cxn>
                </a:cxnLst>
                <a:rect l="T15" t="T16" r="T17" b="T18"/>
                <a:pathLst>
                  <a:path w="697" h="1060">
                    <a:moveTo>
                      <a:pt x="0" y="1060"/>
                    </a:moveTo>
                    <a:lnTo>
                      <a:pt x="697" y="387"/>
                    </a:lnTo>
                    <a:lnTo>
                      <a:pt x="697" y="0"/>
                    </a:lnTo>
                    <a:lnTo>
                      <a:pt x="0" y="666"/>
                    </a:lnTo>
                    <a:lnTo>
                      <a:pt x="0" y="1060"/>
                    </a:lnTo>
                    <a:close/>
                  </a:path>
                </a:pathLst>
              </a:custGeom>
              <a:gradFill rotWithShape="1">
                <a:gsLst>
                  <a:gs pos="0">
                    <a:srgbClr val="1D304C"/>
                  </a:gs>
                  <a:gs pos="100000">
                    <a:srgbClr val="3E67A4"/>
                  </a:gs>
                </a:gsLst>
                <a:lin ang="5400000" scaled="1"/>
              </a:gradFill>
              <a:ln w="9525">
                <a:noFill/>
                <a:round/>
                <a:headEnd/>
                <a:tailEnd/>
              </a:ln>
            </p:spPr>
            <p:txBody>
              <a:bodyPr wrap="none" lIns="73025" tIns="36511" rIns="73025" bIns="36511" anchor="ctr"/>
              <a:lstStyle/>
              <a:p>
                <a:endParaRPr lang="ru-RU"/>
              </a:p>
            </p:txBody>
          </p:sp>
          <p:sp>
            <p:nvSpPr>
              <p:cNvPr id="61468" name="Freeform 196"/>
              <p:cNvSpPr>
                <a:spLocks/>
              </p:cNvSpPr>
              <p:nvPr/>
            </p:nvSpPr>
            <p:spPr bwMode="auto">
              <a:xfrm>
                <a:off x="6207125" y="4432300"/>
                <a:ext cx="1684338" cy="668338"/>
              </a:xfrm>
              <a:custGeom>
                <a:avLst/>
                <a:gdLst>
                  <a:gd name="T0" fmla="*/ 2147483647 w 1661"/>
                  <a:gd name="T1" fmla="*/ 2147483647 h 659"/>
                  <a:gd name="T2" fmla="*/ 0 w 1661"/>
                  <a:gd name="T3" fmla="*/ 2147483647 h 659"/>
                  <a:gd name="T4" fmla="*/ 0 w 1661"/>
                  <a:gd name="T5" fmla="*/ 0 h 659"/>
                  <a:gd name="T6" fmla="*/ 2147483647 w 1661"/>
                  <a:gd name="T7" fmla="*/ 2147483647 h 659"/>
                  <a:gd name="T8" fmla="*/ 2147483647 w 1661"/>
                  <a:gd name="T9" fmla="*/ 2147483647 h 659"/>
                  <a:gd name="T10" fmla="*/ 0 60000 65536"/>
                  <a:gd name="T11" fmla="*/ 0 60000 65536"/>
                  <a:gd name="T12" fmla="*/ 0 60000 65536"/>
                  <a:gd name="T13" fmla="*/ 0 60000 65536"/>
                  <a:gd name="T14" fmla="*/ 0 60000 65536"/>
                  <a:gd name="T15" fmla="*/ 0 w 1661"/>
                  <a:gd name="T16" fmla="*/ 0 h 659"/>
                  <a:gd name="T17" fmla="*/ 1661 w 1661"/>
                  <a:gd name="T18" fmla="*/ 659 h 659"/>
                </a:gdLst>
                <a:ahLst/>
                <a:cxnLst>
                  <a:cxn ang="T10">
                    <a:pos x="T0" y="T1"/>
                  </a:cxn>
                  <a:cxn ang="T11">
                    <a:pos x="T2" y="T3"/>
                  </a:cxn>
                  <a:cxn ang="T12">
                    <a:pos x="T4" y="T5"/>
                  </a:cxn>
                  <a:cxn ang="T13">
                    <a:pos x="T6" y="T7"/>
                  </a:cxn>
                  <a:cxn ang="T14">
                    <a:pos x="T8" y="T9"/>
                  </a:cxn>
                </a:cxnLst>
                <a:rect l="T15" t="T16" r="T17" b="T18"/>
                <a:pathLst>
                  <a:path w="1661" h="659">
                    <a:moveTo>
                      <a:pt x="1661" y="659"/>
                    </a:moveTo>
                    <a:lnTo>
                      <a:pt x="0" y="385"/>
                    </a:lnTo>
                    <a:lnTo>
                      <a:pt x="0" y="0"/>
                    </a:lnTo>
                    <a:lnTo>
                      <a:pt x="1661" y="265"/>
                    </a:lnTo>
                    <a:lnTo>
                      <a:pt x="1661" y="659"/>
                    </a:lnTo>
                    <a:close/>
                  </a:path>
                </a:pathLst>
              </a:custGeom>
              <a:gradFill rotWithShape="1">
                <a:gsLst>
                  <a:gs pos="0">
                    <a:srgbClr val="3E67A4"/>
                  </a:gs>
                  <a:gs pos="100000">
                    <a:srgbClr val="678DC5"/>
                  </a:gs>
                </a:gsLst>
                <a:lin ang="5400000" scaled="1"/>
              </a:gradFill>
              <a:ln w="9525">
                <a:noFill/>
                <a:round/>
                <a:headEnd/>
                <a:tailEnd/>
              </a:ln>
            </p:spPr>
            <p:txBody>
              <a:bodyPr wrap="none" lIns="73025" tIns="36511" rIns="73025" bIns="36511" anchor="ctr"/>
              <a:lstStyle/>
              <a:p>
                <a:endParaRPr lang="ru-RU"/>
              </a:p>
            </p:txBody>
          </p:sp>
          <p:sp>
            <p:nvSpPr>
              <p:cNvPr id="61469" name="Line 215"/>
              <p:cNvSpPr>
                <a:spLocks noChangeShapeType="1"/>
              </p:cNvSpPr>
              <p:nvPr/>
            </p:nvSpPr>
            <p:spPr bwMode="auto">
              <a:xfrm>
                <a:off x="6022975" y="4703763"/>
                <a:ext cx="406400" cy="0"/>
              </a:xfrm>
              <a:prstGeom prst="line">
                <a:avLst/>
              </a:prstGeom>
              <a:noFill/>
              <a:ln w="25400">
                <a:solidFill>
                  <a:srgbClr val="C0C0C0"/>
                </a:solidFill>
                <a:round/>
                <a:headEnd/>
                <a:tailEnd type="oval" w="med" len="med"/>
              </a:ln>
            </p:spPr>
            <p:txBody>
              <a:bodyPr wrap="none" anchor="ctr"/>
              <a:lstStyle/>
              <a:p>
                <a:endParaRPr lang="en-US"/>
              </a:p>
            </p:txBody>
          </p:sp>
          <p:sp>
            <p:nvSpPr>
              <p:cNvPr id="61470" name="Text Box 220"/>
              <p:cNvSpPr txBox="1">
                <a:spLocks noChangeArrowheads="1"/>
              </p:cNvSpPr>
              <p:nvPr/>
            </p:nvSpPr>
            <p:spPr bwMode="auto">
              <a:xfrm>
                <a:off x="5487430" y="4572000"/>
                <a:ext cx="526345" cy="274638"/>
              </a:xfrm>
              <a:prstGeom prst="rect">
                <a:avLst/>
              </a:prstGeom>
              <a:noFill/>
              <a:ln w="9525">
                <a:noFill/>
                <a:miter lim="800000"/>
                <a:headEnd/>
                <a:tailEnd/>
              </a:ln>
              <a:effectLst>
                <a:prstShdw prst="shdw17" dist="17961" dir="2700000">
                  <a:srgbClr val="7F8184">
                    <a:alpha val="74997"/>
                  </a:srgbClr>
                </a:prstShdw>
              </a:effectLst>
            </p:spPr>
            <p:txBody>
              <a:bodyPr wrap="none">
                <a:spAutoFit/>
              </a:bodyPr>
              <a:lstStyle/>
              <a:p>
                <a:pPr algn="r"/>
                <a:r>
                  <a:rPr lang="ru-RU" sz="1200"/>
                  <a:t>Сеть</a:t>
                </a:r>
                <a:endParaRPr lang="en-US" sz="1200"/>
              </a:p>
            </p:txBody>
          </p:sp>
          <p:grpSp>
            <p:nvGrpSpPr>
              <p:cNvPr id="61471" name="Group 272"/>
              <p:cNvGrpSpPr>
                <a:grpSpLocks/>
              </p:cNvGrpSpPr>
              <p:nvPr/>
            </p:nvGrpSpPr>
            <p:grpSpPr bwMode="auto">
              <a:xfrm>
                <a:off x="7258050" y="4572000"/>
                <a:ext cx="552450" cy="644525"/>
                <a:chOff x="4722" y="3293"/>
                <a:chExt cx="348" cy="406"/>
              </a:xfrm>
            </p:grpSpPr>
            <p:sp>
              <p:nvSpPr>
                <p:cNvPr id="61482" name="Oval 232"/>
                <p:cNvSpPr>
                  <a:spLocks noChangeArrowheads="1"/>
                </p:cNvSpPr>
                <p:nvPr/>
              </p:nvSpPr>
              <p:spPr bwMode="auto">
                <a:xfrm>
                  <a:off x="4722" y="3321"/>
                  <a:ext cx="348" cy="352"/>
                </a:xfrm>
                <a:prstGeom prst="ellipse">
                  <a:avLst/>
                </a:prstGeom>
                <a:gradFill rotWithShape="1">
                  <a:gsLst>
                    <a:gs pos="0">
                      <a:srgbClr val="3E67A4"/>
                    </a:gs>
                    <a:gs pos="100000">
                      <a:srgbClr val="678DC5"/>
                    </a:gs>
                  </a:gsLst>
                  <a:lin ang="5400000" scaled="1"/>
                </a:gradFill>
                <a:ln w="12700">
                  <a:solidFill>
                    <a:schemeClr val="bg1"/>
                  </a:solidFill>
                  <a:round/>
                  <a:headEnd/>
                  <a:tailEnd/>
                </a:ln>
              </p:spPr>
              <p:txBody>
                <a:bodyPr wrap="none" lIns="73025" tIns="36511" rIns="73025" bIns="36511" anchor="ctr"/>
                <a:lstStyle/>
                <a:p>
                  <a:endParaRPr lang="de-DE"/>
                </a:p>
              </p:txBody>
            </p:sp>
            <p:pic>
              <p:nvPicPr>
                <p:cNvPr id="61483" name="Picture 241" descr="nexus7000"/>
                <p:cNvPicPr>
                  <a:picLocks noChangeAspect="1" noChangeArrowheads="1"/>
                </p:cNvPicPr>
                <p:nvPr/>
              </p:nvPicPr>
              <p:blipFill>
                <a:blip r:embed="rId5" cstate="print"/>
                <a:srcRect/>
                <a:stretch>
                  <a:fillRect/>
                </a:stretch>
              </p:blipFill>
              <p:spPr bwMode="auto">
                <a:xfrm>
                  <a:off x="4740" y="3293"/>
                  <a:ext cx="324" cy="406"/>
                </a:xfrm>
                <a:prstGeom prst="rect">
                  <a:avLst/>
                </a:prstGeom>
                <a:noFill/>
                <a:ln w="9525">
                  <a:noFill/>
                  <a:miter lim="800000"/>
                  <a:headEnd/>
                  <a:tailEnd/>
                </a:ln>
              </p:spPr>
            </p:pic>
          </p:grpSp>
          <p:sp>
            <p:nvSpPr>
              <p:cNvPr id="61472" name="Oval 232"/>
              <p:cNvSpPr>
                <a:spLocks noChangeArrowheads="1"/>
              </p:cNvSpPr>
              <p:nvPr/>
            </p:nvSpPr>
            <p:spPr bwMode="auto">
              <a:xfrm>
                <a:off x="6740525" y="4602163"/>
                <a:ext cx="438150" cy="442913"/>
              </a:xfrm>
              <a:prstGeom prst="ellipse">
                <a:avLst/>
              </a:prstGeom>
              <a:blipFill dpi="0" rotWithShape="1">
                <a:blip r:embed="rId6" cstate="print"/>
                <a:srcRect/>
                <a:stretch>
                  <a:fillRect/>
                </a:stretch>
              </a:blipFill>
              <a:ln w="12700">
                <a:solidFill>
                  <a:schemeClr val="bg1"/>
                </a:solidFill>
                <a:round/>
                <a:headEnd/>
                <a:tailEnd/>
              </a:ln>
            </p:spPr>
            <p:txBody>
              <a:bodyPr wrap="none" lIns="73025" tIns="36511" rIns="73025" bIns="36511" anchor="ctr"/>
              <a:lstStyle/>
              <a:p>
                <a:endParaRPr lang="de-DE"/>
              </a:p>
            </p:txBody>
          </p:sp>
          <p:grpSp>
            <p:nvGrpSpPr>
              <p:cNvPr id="61473" name="Group 275"/>
              <p:cNvGrpSpPr>
                <a:grpSpLocks/>
              </p:cNvGrpSpPr>
              <p:nvPr/>
            </p:nvGrpSpPr>
            <p:grpSpPr bwMode="auto">
              <a:xfrm>
                <a:off x="6207125" y="3254375"/>
                <a:ext cx="1684337" cy="668338"/>
                <a:chOff x="4060" y="2455"/>
                <a:chExt cx="1061" cy="421"/>
              </a:xfrm>
            </p:grpSpPr>
            <p:sp>
              <p:nvSpPr>
                <p:cNvPr id="61480" name="Freeform 212"/>
                <p:cNvSpPr>
                  <a:spLocks/>
                </p:cNvSpPr>
                <p:nvPr/>
              </p:nvSpPr>
              <p:spPr bwMode="auto">
                <a:xfrm>
                  <a:off x="4060" y="2455"/>
                  <a:ext cx="1061" cy="421"/>
                </a:xfrm>
                <a:custGeom>
                  <a:avLst/>
                  <a:gdLst>
                    <a:gd name="T0" fmla="*/ 1 w 1661"/>
                    <a:gd name="T1" fmla="*/ 1 h 659"/>
                    <a:gd name="T2" fmla="*/ 0 w 1661"/>
                    <a:gd name="T3" fmla="*/ 1 h 659"/>
                    <a:gd name="T4" fmla="*/ 0 w 1661"/>
                    <a:gd name="T5" fmla="*/ 0 h 659"/>
                    <a:gd name="T6" fmla="*/ 1 w 1661"/>
                    <a:gd name="T7" fmla="*/ 1 h 659"/>
                    <a:gd name="T8" fmla="*/ 1 w 1661"/>
                    <a:gd name="T9" fmla="*/ 1 h 659"/>
                    <a:gd name="T10" fmla="*/ 0 60000 65536"/>
                    <a:gd name="T11" fmla="*/ 0 60000 65536"/>
                    <a:gd name="T12" fmla="*/ 0 60000 65536"/>
                    <a:gd name="T13" fmla="*/ 0 60000 65536"/>
                    <a:gd name="T14" fmla="*/ 0 60000 65536"/>
                    <a:gd name="T15" fmla="*/ 0 w 1661"/>
                    <a:gd name="T16" fmla="*/ 0 h 659"/>
                    <a:gd name="T17" fmla="*/ 1661 w 1661"/>
                    <a:gd name="T18" fmla="*/ 659 h 659"/>
                  </a:gdLst>
                  <a:ahLst/>
                  <a:cxnLst>
                    <a:cxn ang="T10">
                      <a:pos x="T0" y="T1"/>
                    </a:cxn>
                    <a:cxn ang="T11">
                      <a:pos x="T2" y="T3"/>
                    </a:cxn>
                    <a:cxn ang="T12">
                      <a:pos x="T4" y="T5"/>
                    </a:cxn>
                    <a:cxn ang="T13">
                      <a:pos x="T6" y="T7"/>
                    </a:cxn>
                    <a:cxn ang="T14">
                      <a:pos x="T8" y="T9"/>
                    </a:cxn>
                  </a:cxnLst>
                  <a:rect l="T15" t="T16" r="T17" b="T18"/>
                  <a:pathLst>
                    <a:path w="1661" h="659">
                      <a:moveTo>
                        <a:pt x="1661" y="659"/>
                      </a:moveTo>
                      <a:lnTo>
                        <a:pt x="0" y="385"/>
                      </a:lnTo>
                      <a:lnTo>
                        <a:pt x="0" y="0"/>
                      </a:lnTo>
                      <a:lnTo>
                        <a:pt x="1661" y="265"/>
                      </a:lnTo>
                      <a:lnTo>
                        <a:pt x="1661" y="659"/>
                      </a:lnTo>
                      <a:close/>
                    </a:path>
                  </a:pathLst>
                </a:custGeom>
                <a:gradFill rotWithShape="1">
                  <a:gsLst>
                    <a:gs pos="0">
                      <a:srgbClr val="002C3E"/>
                    </a:gs>
                    <a:gs pos="100000">
                      <a:srgbClr val="015F85"/>
                    </a:gs>
                  </a:gsLst>
                  <a:lin ang="5400000" scaled="1"/>
                </a:gradFill>
                <a:ln w="9525">
                  <a:noFill/>
                  <a:round/>
                  <a:headEnd/>
                  <a:tailEnd/>
                </a:ln>
              </p:spPr>
              <p:txBody>
                <a:bodyPr wrap="none" lIns="73025" tIns="36511" rIns="73025" bIns="36511" anchor="ctr"/>
                <a:lstStyle/>
                <a:p>
                  <a:endParaRPr lang="ru-RU"/>
                </a:p>
              </p:txBody>
            </p:sp>
            <p:sp>
              <p:nvSpPr>
                <p:cNvPr id="61481" name="Freeform 213"/>
                <p:cNvSpPr>
                  <a:spLocks/>
                </p:cNvSpPr>
                <p:nvPr/>
              </p:nvSpPr>
              <p:spPr bwMode="auto">
                <a:xfrm>
                  <a:off x="4427" y="2509"/>
                  <a:ext cx="322" cy="189"/>
                </a:xfrm>
                <a:custGeom>
                  <a:avLst/>
                  <a:gdLst>
                    <a:gd name="T0" fmla="*/ 0 w 504"/>
                    <a:gd name="T1" fmla="*/ 0 h 296"/>
                    <a:gd name="T2" fmla="*/ 1 w 504"/>
                    <a:gd name="T3" fmla="*/ 1 h 296"/>
                    <a:gd name="T4" fmla="*/ 1 w 504"/>
                    <a:gd name="T5" fmla="*/ 1 h 296"/>
                    <a:gd name="T6" fmla="*/ 0 w 504"/>
                    <a:gd name="T7" fmla="*/ 0 h 296"/>
                    <a:gd name="T8" fmla="*/ 0 60000 65536"/>
                    <a:gd name="T9" fmla="*/ 0 60000 65536"/>
                    <a:gd name="T10" fmla="*/ 0 60000 65536"/>
                    <a:gd name="T11" fmla="*/ 0 60000 65536"/>
                    <a:gd name="T12" fmla="*/ 0 w 504"/>
                    <a:gd name="T13" fmla="*/ 0 h 296"/>
                    <a:gd name="T14" fmla="*/ 504 w 504"/>
                    <a:gd name="T15" fmla="*/ 296 h 296"/>
                  </a:gdLst>
                  <a:ahLst/>
                  <a:cxnLst>
                    <a:cxn ang="T8">
                      <a:pos x="T0" y="T1"/>
                    </a:cxn>
                    <a:cxn ang="T9">
                      <a:pos x="T2" y="T3"/>
                    </a:cxn>
                    <a:cxn ang="T10">
                      <a:pos x="T4" y="T5"/>
                    </a:cxn>
                    <a:cxn ang="T11">
                      <a:pos x="T6" y="T7"/>
                    </a:cxn>
                  </a:cxnLst>
                  <a:rect l="T12" t="T13" r="T14" b="T15"/>
                  <a:pathLst>
                    <a:path w="504" h="296">
                      <a:moveTo>
                        <a:pt x="0" y="0"/>
                      </a:moveTo>
                      <a:lnTo>
                        <a:pt x="240" y="296"/>
                      </a:lnTo>
                      <a:lnTo>
                        <a:pt x="504" y="80"/>
                      </a:lnTo>
                      <a:lnTo>
                        <a:pt x="0" y="0"/>
                      </a:lnTo>
                      <a:close/>
                    </a:path>
                  </a:pathLst>
                </a:custGeom>
                <a:solidFill>
                  <a:schemeClr val="bg2"/>
                </a:solidFill>
                <a:ln w="9525">
                  <a:noFill/>
                  <a:round/>
                  <a:headEnd/>
                  <a:tailEnd/>
                </a:ln>
              </p:spPr>
              <p:txBody>
                <a:bodyPr wrap="none" anchor="ctr"/>
                <a:lstStyle/>
                <a:p>
                  <a:endParaRPr lang="ru-RU"/>
                </a:p>
              </p:txBody>
            </p:sp>
          </p:grpSp>
          <p:sp>
            <p:nvSpPr>
              <p:cNvPr id="61474" name="Line 217"/>
              <p:cNvSpPr>
                <a:spLocks noChangeShapeType="1"/>
              </p:cNvSpPr>
              <p:nvPr/>
            </p:nvSpPr>
            <p:spPr bwMode="auto">
              <a:xfrm>
                <a:off x="6022975" y="3459163"/>
                <a:ext cx="406400" cy="0"/>
              </a:xfrm>
              <a:prstGeom prst="line">
                <a:avLst/>
              </a:prstGeom>
              <a:noFill/>
              <a:ln w="25400">
                <a:solidFill>
                  <a:srgbClr val="C0C0C0"/>
                </a:solidFill>
                <a:round/>
                <a:headEnd/>
                <a:tailEnd type="oval" w="med" len="med"/>
              </a:ln>
            </p:spPr>
            <p:txBody>
              <a:bodyPr wrap="none" anchor="ctr"/>
              <a:lstStyle/>
              <a:p>
                <a:endParaRPr lang="en-US"/>
              </a:p>
            </p:txBody>
          </p:sp>
          <p:sp>
            <p:nvSpPr>
              <p:cNvPr id="61475" name="Text Box 222"/>
              <p:cNvSpPr txBox="1">
                <a:spLocks noChangeArrowheads="1"/>
              </p:cNvSpPr>
              <p:nvPr/>
            </p:nvSpPr>
            <p:spPr bwMode="auto">
              <a:xfrm>
                <a:off x="4745474" y="3305175"/>
                <a:ext cx="1268302" cy="274638"/>
              </a:xfrm>
              <a:prstGeom prst="rect">
                <a:avLst/>
              </a:prstGeom>
              <a:noFill/>
              <a:ln w="9525">
                <a:noFill/>
                <a:miter lim="800000"/>
                <a:headEnd/>
                <a:tailEnd/>
              </a:ln>
              <a:effectLst>
                <a:prstShdw prst="shdw17" dist="17961" dir="2700000">
                  <a:srgbClr val="7F8184">
                    <a:alpha val="74997"/>
                  </a:srgbClr>
                </a:prstShdw>
              </a:effectLst>
            </p:spPr>
            <p:txBody>
              <a:bodyPr wrap="none">
                <a:spAutoFit/>
              </a:bodyPr>
              <a:lstStyle/>
              <a:p>
                <a:pPr algn="r"/>
                <a:r>
                  <a:rPr lang="ru-RU" sz="1200"/>
                  <a:t>Виртуализация</a:t>
                </a:r>
                <a:endParaRPr lang="en-US" sz="1200"/>
              </a:p>
            </p:txBody>
          </p:sp>
          <p:sp>
            <p:nvSpPr>
              <p:cNvPr id="61476" name="Oval 234"/>
              <p:cNvSpPr>
                <a:spLocks noChangeArrowheads="1"/>
              </p:cNvSpPr>
              <p:nvPr/>
            </p:nvSpPr>
            <p:spPr bwMode="auto">
              <a:xfrm>
                <a:off x="7232650" y="3498850"/>
                <a:ext cx="552450" cy="558800"/>
              </a:xfrm>
              <a:prstGeom prst="ellipse">
                <a:avLst/>
              </a:prstGeom>
              <a:blipFill dpi="0" rotWithShape="1">
                <a:blip r:embed="rId7" cstate="print"/>
                <a:srcRect/>
                <a:stretch>
                  <a:fillRect/>
                </a:stretch>
              </a:blipFill>
              <a:ln w="9525">
                <a:solidFill>
                  <a:schemeClr val="bg1"/>
                </a:solidFill>
                <a:round/>
                <a:headEnd/>
                <a:tailEnd/>
              </a:ln>
            </p:spPr>
            <p:txBody>
              <a:bodyPr wrap="none" lIns="73025" tIns="36511" rIns="73025" bIns="36511" anchor="ctr"/>
              <a:lstStyle/>
              <a:p>
                <a:endParaRPr lang="de-DE"/>
              </a:p>
            </p:txBody>
          </p:sp>
          <p:grpSp>
            <p:nvGrpSpPr>
              <p:cNvPr id="61477" name="Group 85"/>
              <p:cNvGrpSpPr>
                <a:grpSpLocks/>
              </p:cNvGrpSpPr>
              <p:nvPr/>
            </p:nvGrpSpPr>
            <p:grpSpPr bwMode="auto">
              <a:xfrm>
                <a:off x="7885113" y="2857500"/>
                <a:ext cx="741363" cy="1868488"/>
                <a:chOff x="5117" y="2205"/>
                <a:chExt cx="467" cy="1177"/>
              </a:xfrm>
            </p:grpSpPr>
            <p:sp>
              <p:nvSpPr>
                <p:cNvPr id="61478" name="Freeform 199"/>
                <p:cNvSpPr>
                  <a:spLocks/>
                </p:cNvSpPr>
                <p:nvPr/>
              </p:nvSpPr>
              <p:spPr bwMode="auto">
                <a:xfrm>
                  <a:off x="5117" y="2205"/>
                  <a:ext cx="445" cy="1177"/>
                </a:xfrm>
                <a:custGeom>
                  <a:avLst/>
                  <a:gdLst>
                    <a:gd name="T0" fmla="*/ 0 w 445"/>
                    <a:gd name="T1" fmla="*/ 769 h 1189"/>
                    <a:gd name="T2" fmla="*/ 445 w 445"/>
                    <a:gd name="T3" fmla="*/ 492 h 1189"/>
                    <a:gd name="T4" fmla="*/ 442 w 445"/>
                    <a:gd name="T5" fmla="*/ 0 h 1189"/>
                    <a:gd name="T6" fmla="*/ 1 w 445"/>
                    <a:gd name="T7" fmla="*/ 281 h 1189"/>
                    <a:gd name="T8" fmla="*/ 0 w 445"/>
                    <a:gd name="T9" fmla="*/ 769 h 1189"/>
                    <a:gd name="T10" fmla="*/ 0 60000 65536"/>
                    <a:gd name="T11" fmla="*/ 0 60000 65536"/>
                    <a:gd name="T12" fmla="*/ 0 60000 65536"/>
                    <a:gd name="T13" fmla="*/ 0 60000 65536"/>
                    <a:gd name="T14" fmla="*/ 0 60000 65536"/>
                    <a:gd name="T15" fmla="*/ 0 w 445"/>
                    <a:gd name="T16" fmla="*/ 0 h 1189"/>
                    <a:gd name="T17" fmla="*/ 445 w 445"/>
                    <a:gd name="T18" fmla="*/ 1189 h 1189"/>
                  </a:gdLst>
                  <a:ahLst/>
                  <a:cxnLst>
                    <a:cxn ang="T10">
                      <a:pos x="T0" y="T1"/>
                    </a:cxn>
                    <a:cxn ang="T11">
                      <a:pos x="T2" y="T3"/>
                    </a:cxn>
                    <a:cxn ang="T12">
                      <a:pos x="T4" y="T5"/>
                    </a:cxn>
                    <a:cxn ang="T13">
                      <a:pos x="T6" y="T7"/>
                    </a:cxn>
                    <a:cxn ang="T14">
                      <a:pos x="T8" y="T9"/>
                    </a:cxn>
                  </a:cxnLst>
                  <a:rect l="T15" t="T16" r="T17" b="T18"/>
                  <a:pathLst>
                    <a:path w="445" h="1189">
                      <a:moveTo>
                        <a:pt x="0" y="1189"/>
                      </a:moveTo>
                      <a:lnTo>
                        <a:pt x="445" y="759"/>
                      </a:lnTo>
                      <a:lnTo>
                        <a:pt x="442" y="0"/>
                      </a:lnTo>
                      <a:lnTo>
                        <a:pt x="1" y="432"/>
                      </a:lnTo>
                      <a:lnTo>
                        <a:pt x="0" y="1189"/>
                      </a:lnTo>
                      <a:close/>
                    </a:path>
                  </a:pathLst>
                </a:custGeom>
                <a:gradFill rotWithShape="1">
                  <a:gsLst>
                    <a:gs pos="0">
                      <a:srgbClr val="2C2C2F"/>
                    </a:gs>
                    <a:gs pos="100000">
                      <a:srgbClr val="5F5F65"/>
                    </a:gs>
                  </a:gsLst>
                  <a:lin ang="5400000" scaled="1"/>
                </a:gradFill>
                <a:ln w="9525">
                  <a:noFill/>
                  <a:round/>
                  <a:headEnd/>
                  <a:tailEnd/>
                </a:ln>
              </p:spPr>
              <p:txBody>
                <a:bodyPr wrap="none" lIns="73025" tIns="36511" rIns="73025" bIns="36511" anchor="ctr"/>
                <a:lstStyle/>
                <a:p>
                  <a:endParaRPr lang="ru-RU"/>
                </a:p>
              </p:txBody>
            </p:sp>
            <p:sp>
              <p:nvSpPr>
                <p:cNvPr id="61479" name="Oval 238"/>
                <p:cNvSpPr>
                  <a:spLocks noChangeArrowheads="1"/>
                </p:cNvSpPr>
                <p:nvPr/>
              </p:nvSpPr>
              <p:spPr bwMode="auto">
                <a:xfrm>
                  <a:off x="5236" y="2524"/>
                  <a:ext cx="348" cy="352"/>
                </a:xfrm>
                <a:prstGeom prst="ellipse">
                  <a:avLst/>
                </a:prstGeom>
                <a:blipFill dpi="0" rotWithShape="1">
                  <a:blip r:embed="rId8" cstate="print"/>
                  <a:srcRect/>
                  <a:stretch>
                    <a:fillRect/>
                  </a:stretch>
                </a:blipFill>
                <a:ln w="9525">
                  <a:solidFill>
                    <a:schemeClr val="bg1"/>
                  </a:solidFill>
                  <a:round/>
                  <a:headEnd/>
                  <a:tailEnd/>
                </a:ln>
              </p:spPr>
              <p:txBody>
                <a:bodyPr wrap="none" lIns="73025" tIns="36511" rIns="73025" bIns="36511" anchor="ctr"/>
                <a:lstStyle/>
                <a:p>
                  <a:endParaRPr lang="de-DE"/>
                </a:p>
              </p:txBody>
            </p:sp>
          </p:grpSp>
        </p:grpSp>
        <p:sp>
          <p:nvSpPr>
            <p:cNvPr id="61447" name="TextBox 9"/>
            <p:cNvSpPr txBox="1">
              <a:spLocks noChangeArrowheads="1"/>
            </p:cNvSpPr>
            <p:nvPr/>
          </p:nvSpPr>
          <p:spPr bwMode="auto">
            <a:xfrm>
              <a:off x="2753" y="3575"/>
              <a:ext cx="3007" cy="288"/>
            </a:xfrm>
            <a:prstGeom prst="rect">
              <a:avLst/>
            </a:prstGeom>
            <a:noFill/>
            <a:ln w="9525">
              <a:noFill/>
              <a:miter lim="800000"/>
              <a:headEnd/>
              <a:tailEnd/>
            </a:ln>
          </p:spPr>
          <p:txBody>
            <a:bodyPr wrap="none">
              <a:spAutoFit/>
            </a:bodyPr>
            <a:lstStyle/>
            <a:p>
              <a:r>
                <a:rPr lang="ru-RU" sz="2400">
                  <a:solidFill>
                    <a:srgbClr val="005E92"/>
                  </a:solidFill>
                </a:rPr>
                <a:t>Инфрастурктурный пакет </a:t>
              </a:r>
              <a:r>
                <a:rPr lang="en-US" sz="2400">
                  <a:solidFill>
                    <a:srgbClr val="005E92"/>
                  </a:solidFill>
                </a:rPr>
                <a:t>vBlock</a:t>
              </a:r>
            </a:p>
          </p:txBody>
        </p:sp>
        <p:grpSp>
          <p:nvGrpSpPr>
            <p:cNvPr id="61448" name="Group 284"/>
            <p:cNvGrpSpPr>
              <a:grpSpLocks/>
            </p:cNvGrpSpPr>
            <p:nvPr/>
          </p:nvGrpSpPr>
          <p:grpSpPr bwMode="auto">
            <a:xfrm>
              <a:off x="2781" y="1144"/>
              <a:ext cx="2643" cy="1312"/>
              <a:chOff x="4419600" y="1600576"/>
              <a:chExt cx="4191000" cy="2084012"/>
            </a:xfrm>
          </p:grpSpPr>
          <p:sp>
            <p:nvSpPr>
              <p:cNvPr id="61451" name="Freeform 209"/>
              <p:cNvSpPr>
                <a:spLocks/>
              </p:cNvSpPr>
              <p:nvPr/>
            </p:nvSpPr>
            <p:spPr bwMode="auto">
              <a:xfrm>
                <a:off x="6207125" y="2476500"/>
                <a:ext cx="1684338" cy="668338"/>
              </a:xfrm>
              <a:custGeom>
                <a:avLst/>
                <a:gdLst>
                  <a:gd name="T0" fmla="*/ 2147483647 w 1661"/>
                  <a:gd name="T1" fmla="*/ 2147483647 h 659"/>
                  <a:gd name="T2" fmla="*/ 0 w 1661"/>
                  <a:gd name="T3" fmla="*/ 2147483647 h 659"/>
                  <a:gd name="T4" fmla="*/ 0 w 1661"/>
                  <a:gd name="T5" fmla="*/ 0 h 659"/>
                  <a:gd name="T6" fmla="*/ 2147483647 w 1661"/>
                  <a:gd name="T7" fmla="*/ 2147483647 h 659"/>
                  <a:gd name="T8" fmla="*/ 2147483647 w 1661"/>
                  <a:gd name="T9" fmla="*/ 2147483647 h 659"/>
                  <a:gd name="T10" fmla="*/ 0 60000 65536"/>
                  <a:gd name="T11" fmla="*/ 0 60000 65536"/>
                  <a:gd name="T12" fmla="*/ 0 60000 65536"/>
                  <a:gd name="T13" fmla="*/ 0 60000 65536"/>
                  <a:gd name="T14" fmla="*/ 0 60000 65536"/>
                  <a:gd name="T15" fmla="*/ 0 w 1661"/>
                  <a:gd name="T16" fmla="*/ 0 h 659"/>
                  <a:gd name="T17" fmla="*/ 1661 w 1661"/>
                  <a:gd name="T18" fmla="*/ 659 h 659"/>
                </a:gdLst>
                <a:ahLst/>
                <a:cxnLst>
                  <a:cxn ang="T10">
                    <a:pos x="T0" y="T1"/>
                  </a:cxn>
                  <a:cxn ang="T11">
                    <a:pos x="T2" y="T3"/>
                  </a:cxn>
                  <a:cxn ang="T12">
                    <a:pos x="T4" y="T5"/>
                  </a:cxn>
                  <a:cxn ang="T13">
                    <a:pos x="T6" y="T7"/>
                  </a:cxn>
                  <a:cxn ang="T14">
                    <a:pos x="T8" y="T9"/>
                  </a:cxn>
                </a:cxnLst>
                <a:rect l="T15" t="T16" r="T17" b="T18"/>
                <a:pathLst>
                  <a:path w="1661" h="659">
                    <a:moveTo>
                      <a:pt x="1661" y="659"/>
                    </a:moveTo>
                    <a:lnTo>
                      <a:pt x="0" y="385"/>
                    </a:lnTo>
                    <a:lnTo>
                      <a:pt x="0" y="0"/>
                    </a:lnTo>
                    <a:lnTo>
                      <a:pt x="1661" y="265"/>
                    </a:lnTo>
                    <a:lnTo>
                      <a:pt x="1661" y="659"/>
                    </a:lnTo>
                    <a:close/>
                  </a:path>
                </a:pathLst>
              </a:custGeom>
              <a:gradFill rotWithShape="1">
                <a:gsLst>
                  <a:gs pos="0">
                    <a:srgbClr val="B54F03"/>
                  </a:gs>
                  <a:gs pos="100000">
                    <a:srgbClr val="EE6804"/>
                  </a:gs>
                </a:gsLst>
                <a:lin ang="5400000" scaled="1"/>
              </a:gradFill>
              <a:ln w="9525">
                <a:noFill/>
                <a:round/>
                <a:headEnd/>
                <a:tailEnd/>
              </a:ln>
            </p:spPr>
            <p:txBody>
              <a:bodyPr wrap="none" lIns="73025" tIns="36511" rIns="73025" bIns="36511" anchor="ctr"/>
              <a:lstStyle/>
              <a:p>
                <a:endParaRPr lang="ru-RU"/>
              </a:p>
            </p:txBody>
          </p:sp>
          <p:sp>
            <p:nvSpPr>
              <p:cNvPr id="61452" name="Freeform 211"/>
              <p:cNvSpPr>
                <a:spLocks/>
              </p:cNvSpPr>
              <p:nvPr/>
            </p:nvSpPr>
            <p:spPr bwMode="auto">
              <a:xfrm>
                <a:off x="6221412" y="1843088"/>
                <a:ext cx="2370138" cy="908050"/>
              </a:xfrm>
              <a:custGeom>
                <a:avLst/>
                <a:gdLst>
                  <a:gd name="T0" fmla="*/ 0 w 2336"/>
                  <a:gd name="T1" fmla="*/ 2147483647 h 896"/>
                  <a:gd name="T2" fmla="*/ 2147483647 w 2336"/>
                  <a:gd name="T3" fmla="*/ 0 h 896"/>
                  <a:gd name="T4" fmla="*/ 2147483647 w 2336"/>
                  <a:gd name="T5" fmla="*/ 2147483647 h 896"/>
                  <a:gd name="T6" fmla="*/ 2147483647 w 2336"/>
                  <a:gd name="T7" fmla="*/ 2147483647 h 896"/>
                  <a:gd name="T8" fmla="*/ 0 w 2336"/>
                  <a:gd name="T9" fmla="*/ 2147483647 h 896"/>
                  <a:gd name="T10" fmla="*/ 0 60000 65536"/>
                  <a:gd name="T11" fmla="*/ 0 60000 65536"/>
                  <a:gd name="T12" fmla="*/ 0 60000 65536"/>
                  <a:gd name="T13" fmla="*/ 0 60000 65536"/>
                  <a:gd name="T14" fmla="*/ 0 60000 65536"/>
                  <a:gd name="T15" fmla="*/ 0 w 2336"/>
                  <a:gd name="T16" fmla="*/ 0 h 896"/>
                  <a:gd name="T17" fmla="*/ 2336 w 2336"/>
                  <a:gd name="T18" fmla="*/ 896 h 896"/>
                </a:gdLst>
                <a:ahLst/>
                <a:cxnLst>
                  <a:cxn ang="T10">
                    <a:pos x="T0" y="T1"/>
                  </a:cxn>
                  <a:cxn ang="T11">
                    <a:pos x="T2" y="T3"/>
                  </a:cxn>
                  <a:cxn ang="T12">
                    <a:pos x="T4" y="T5"/>
                  </a:cxn>
                  <a:cxn ang="T13">
                    <a:pos x="T6" y="T7"/>
                  </a:cxn>
                  <a:cxn ang="T14">
                    <a:pos x="T8" y="T9"/>
                  </a:cxn>
                </a:cxnLst>
                <a:rect l="T15" t="T16" r="T17" b="T18"/>
                <a:pathLst>
                  <a:path w="2336" h="896">
                    <a:moveTo>
                      <a:pt x="0" y="624"/>
                    </a:moveTo>
                    <a:lnTo>
                      <a:pt x="712" y="0"/>
                    </a:lnTo>
                    <a:lnTo>
                      <a:pt x="2336" y="232"/>
                    </a:lnTo>
                    <a:lnTo>
                      <a:pt x="1640" y="896"/>
                    </a:lnTo>
                    <a:lnTo>
                      <a:pt x="0" y="624"/>
                    </a:lnTo>
                    <a:close/>
                  </a:path>
                </a:pathLst>
              </a:custGeom>
              <a:solidFill>
                <a:srgbClr val="FC8932"/>
              </a:solidFill>
              <a:ln w="9525">
                <a:noFill/>
                <a:round/>
                <a:headEnd/>
                <a:tailEnd/>
              </a:ln>
            </p:spPr>
            <p:txBody>
              <a:bodyPr wrap="none" lIns="73025" tIns="36511" rIns="73025" bIns="36511" anchor="ctr"/>
              <a:lstStyle/>
              <a:p>
                <a:endParaRPr lang="ru-RU"/>
              </a:p>
            </p:txBody>
          </p:sp>
          <p:sp>
            <p:nvSpPr>
              <p:cNvPr id="61453" name="Freeform 204"/>
              <p:cNvSpPr>
                <a:spLocks/>
              </p:cNvSpPr>
              <p:nvPr/>
            </p:nvSpPr>
            <p:spPr bwMode="auto">
              <a:xfrm>
                <a:off x="7885112" y="2459038"/>
                <a:ext cx="706438" cy="1076325"/>
              </a:xfrm>
              <a:custGeom>
                <a:avLst/>
                <a:gdLst>
                  <a:gd name="T0" fmla="*/ 0 w 697"/>
                  <a:gd name="T1" fmla="*/ 2147483647 h 1060"/>
                  <a:gd name="T2" fmla="*/ 2147483647 w 697"/>
                  <a:gd name="T3" fmla="*/ 2147483647 h 1060"/>
                  <a:gd name="T4" fmla="*/ 2147483647 w 697"/>
                  <a:gd name="T5" fmla="*/ 0 h 1060"/>
                  <a:gd name="T6" fmla="*/ 0 w 697"/>
                  <a:gd name="T7" fmla="*/ 2147483647 h 1060"/>
                  <a:gd name="T8" fmla="*/ 0 w 697"/>
                  <a:gd name="T9" fmla="*/ 2147483647 h 1060"/>
                  <a:gd name="T10" fmla="*/ 0 60000 65536"/>
                  <a:gd name="T11" fmla="*/ 0 60000 65536"/>
                  <a:gd name="T12" fmla="*/ 0 60000 65536"/>
                  <a:gd name="T13" fmla="*/ 0 60000 65536"/>
                  <a:gd name="T14" fmla="*/ 0 60000 65536"/>
                  <a:gd name="T15" fmla="*/ 0 w 697"/>
                  <a:gd name="T16" fmla="*/ 0 h 1060"/>
                  <a:gd name="T17" fmla="*/ 697 w 697"/>
                  <a:gd name="T18" fmla="*/ 1060 h 1060"/>
                </a:gdLst>
                <a:ahLst/>
                <a:cxnLst>
                  <a:cxn ang="T10">
                    <a:pos x="T0" y="T1"/>
                  </a:cxn>
                  <a:cxn ang="T11">
                    <a:pos x="T2" y="T3"/>
                  </a:cxn>
                  <a:cxn ang="T12">
                    <a:pos x="T4" y="T5"/>
                  </a:cxn>
                  <a:cxn ang="T13">
                    <a:pos x="T6" y="T7"/>
                  </a:cxn>
                  <a:cxn ang="T14">
                    <a:pos x="T8" y="T9"/>
                  </a:cxn>
                </a:cxnLst>
                <a:rect l="T15" t="T16" r="T17" b="T18"/>
                <a:pathLst>
                  <a:path w="697" h="1060">
                    <a:moveTo>
                      <a:pt x="0" y="1060"/>
                    </a:moveTo>
                    <a:lnTo>
                      <a:pt x="697" y="387"/>
                    </a:lnTo>
                    <a:lnTo>
                      <a:pt x="697" y="0"/>
                    </a:lnTo>
                    <a:lnTo>
                      <a:pt x="0" y="666"/>
                    </a:lnTo>
                    <a:lnTo>
                      <a:pt x="0" y="1060"/>
                    </a:lnTo>
                    <a:close/>
                  </a:path>
                </a:pathLst>
              </a:custGeom>
              <a:gradFill rotWithShape="1">
                <a:gsLst>
                  <a:gs pos="0">
                    <a:srgbClr val="66327E"/>
                  </a:gs>
                  <a:gs pos="100000">
                    <a:srgbClr val="8A44AA"/>
                  </a:gs>
                </a:gsLst>
                <a:lin ang="5400000" scaled="1"/>
              </a:gradFill>
              <a:ln w="9525">
                <a:noFill/>
                <a:round/>
                <a:headEnd/>
                <a:tailEnd/>
              </a:ln>
            </p:spPr>
            <p:txBody>
              <a:bodyPr wrap="none" lIns="73025" tIns="36511" rIns="73025" bIns="36511" anchor="ctr"/>
              <a:lstStyle/>
              <a:p>
                <a:endParaRPr lang="ru-RU"/>
              </a:p>
            </p:txBody>
          </p:sp>
          <p:sp>
            <p:nvSpPr>
              <p:cNvPr id="61454" name="Freeform 210"/>
              <p:cNvSpPr>
                <a:spLocks/>
              </p:cNvSpPr>
              <p:nvPr/>
            </p:nvSpPr>
            <p:spPr bwMode="auto">
              <a:xfrm>
                <a:off x="7885112" y="2070100"/>
                <a:ext cx="706438" cy="1074738"/>
              </a:xfrm>
              <a:custGeom>
                <a:avLst/>
                <a:gdLst>
                  <a:gd name="T0" fmla="*/ 0 w 697"/>
                  <a:gd name="T1" fmla="*/ 2147483647 h 1060"/>
                  <a:gd name="T2" fmla="*/ 2147483647 w 697"/>
                  <a:gd name="T3" fmla="*/ 2147483647 h 1060"/>
                  <a:gd name="T4" fmla="*/ 2147483647 w 697"/>
                  <a:gd name="T5" fmla="*/ 0 h 1060"/>
                  <a:gd name="T6" fmla="*/ 0 w 697"/>
                  <a:gd name="T7" fmla="*/ 2147483647 h 1060"/>
                  <a:gd name="T8" fmla="*/ 0 w 697"/>
                  <a:gd name="T9" fmla="*/ 2147483647 h 1060"/>
                  <a:gd name="T10" fmla="*/ 0 60000 65536"/>
                  <a:gd name="T11" fmla="*/ 0 60000 65536"/>
                  <a:gd name="T12" fmla="*/ 0 60000 65536"/>
                  <a:gd name="T13" fmla="*/ 0 60000 65536"/>
                  <a:gd name="T14" fmla="*/ 0 60000 65536"/>
                  <a:gd name="T15" fmla="*/ 0 w 697"/>
                  <a:gd name="T16" fmla="*/ 0 h 1060"/>
                  <a:gd name="T17" fmla="*/ 697 w 697"/>
                  <a:gd name="T18" fmla="*/ 1060 h 1060"/>
                </a:gdLst>
                <a:ahLst/>
                <a:cxnLst>
                  <a:cxn ang="T10">
                    <a:pos x="T0" y="T1"/>
                  </a:cxn>
                  <a:cxn ang="T11">
                    <a:pos x="T2" y="T3"/>
                  </a:cxn>
                  <a:cxn ang="T12">
                    <a:pos x="T4" y="T5"/>
                  </a:cxn>
                  <a:cxn ang="T13">
                    <a:pos x="T6" y="T7"/>
                  </a:cxn>
                  <a:cxn ang="T14">
                    <a:pos x="T8" y="T9"/>
                  </a:cxn>
                </a:cxnLst>
                <a:rect l="T15" t="T16" r="T17" b="T18"/>
                <a:pathLst>
                  <a:path w="697" h="1060">
                    <a:moveTo>
                      <a:pt x="0" y="1060"/>
                    </a:moveTo>
                    <a:lnTo>
                      <a:pt x="697" y="387"/>
                    </a:lnTo>
                    <a:lnTo>
                      <a:pt x="697" y="0"/>
                    </a:lnTo>
                    <a:lnTo>
                      <a:pt x="0" y="666"/>
                    </a:lnTo>
                    <a:lnTo>
                      <a:pt x="0" y="1060"/>
                    </a:lnTo>
                    <a:close/>
                  </a:path>
                </a:pathLst>
              </a:custGeom>
              <a:gradFill rotWithShape="1">
                <a:gsLst>
                  <a:gs pos="0">
                    <a:srgbClr val="B54F03"/>
                  </a:gs>
                  <a:gs pos="100000">
                    <a:srgbClr val="EE6804"/>
                  </a:gs>
                </a:gsLst>
                <a:lin ang="5400000" scaled="1"/>
              </a:gradFill>
              <a:ln w="9525">
                <a:noFill/>
                <a:round/>
                <a:headEnd/>
                <a:tailEnd/>
              </a:ln>
            </p:spPr>
            <p:txBody>
              <a:bodyPr wrap="none" lIns="73025" tIns="36511" rIns="73025" bIns="36511" anchor="ctr"/>
              <a:lstStyle/>
              <a:p>
                <a:endParaRPr lang="ru-RU"/>
              </a:p>
            </p:txBody>
          </p:sp>
          <p:sp>
            <p:nvSpPr>
              <p:cNvPr id="61455" name="Freeform 203"/>
              <p:cNvSpPr>
                <a:spLocks/>
              </p:cNvSpPr>
              <p:nvPr/>
            </p:nvSpPr>
            <p:spPr bwMode="auto">
              <a:xfrm>
                <a:off x="6207125" y="2867025"/>
                <a:ext cx="1684338" cy="817563"/>
              </a:xfrm>
              <a:custGeom>
                <a:avLst/>
                <a:gdLst>
                  <a:gd name="T0" fmla="*/ 2147483647 w 1661"/>
                  <a:gd name="T1" fmla="*/ 2147483647 h 807"/>
                  <a:gd name="T2" fmla="*/ 2147483647 w 1661"/>
                  <a:gd name="T3" fmla="*/ 2147483647 h 807"/>
                  <a:gd name="T4" fmla="*/ 2147483647 w 1661"/>
                  <a:gd name="T5" fmla="*/ 2147483647 h 807"/>
                  <a:gd name="T6" fmla="*/ 2147483647 w 1661"/>
                  <a:gd name="T7" fmla="*/ 2147483647 h 807"/>
                  <a:gd name="T8" fmla="*/ 0 w 1661"/>
                  <a:gd name="T9" fmla="*/ 2147483647 h 807"/>
                  <a:gd name="T10" fmla="*/ 0 w 1661"/>
                  <a:gd name="T11" fmla="*/ 0 h 807"/>
                  <a:gd name="T12" fmla="*/ 2147483647 w 1661"/>
                  <a:gd name="T13" fmla="*/ 2147483647 h 807"/>
                  <a:gd name="T14" fmla="*/ 2147483647 w 1661"/>
                  <a:gd name="T15" fmla="*/ 2147483647 h 807"/>
                  <a:gd name="T16" fmla="*/ 0 60000 65536"/>
                  <a:gd name="T17" fmla="*/ 0 60000 65536"/>
                  <a:gd name="T18" fmla="*/ 0 60000 65536"/>
                  <a:gd name="T19" fmla="*/ 0 60000 65536"/>
                  <a:gd name="T20" fmla="*/ 0 60000 65536"/>
                  <a:gd name="T21" fmla="*/ 0 60000 65536"/>
                  <a:gd name="T22" fmla="*/ 0 60000 65536"/>
                  <a:gd name="T23" fmla="*/ 0 60000 65536"/>
                  <a:gd name="T24" fmla="*/ 0 w 1661"/>
                  <a:gd name="T25" fmla="*/ 0 h 807"/>
                  <a:gd name="T26" fmla="*/ 1661 w 1661"/>
                  <a:gd name="T27" fmla="*/ 807 h 8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1" h="807">
                    <a:moveTo>
                      <a:pt x="1661" y="659"/>
                    </a:moveTo>
                    <a:lnTo>
                      <a:pt x="1079" y="583"/>
                    </a:lnTo>
                    <a:lnTo>
                      <a:pt x="807" y="807"/>
                    </a:lnTo>
                    <a:lnTo>
                      <a:pt x="559" y="487"/>
                    </a:lnTo>
                    <a:lnTo>
                      <a:pt x="0" y="385"/>
                    </a:lnTo>
                    <a:lnTo>
                      <a:pt x="0" y="0"/>
                    </a:lnTo>
                    <a:lnTo>
                      <a:pt x="1661" y="265"/>
                    </a:lnTo>
                    <a:lnTo>
                      <a:pt x="1661" y="659"/>
                    </a:lnTo>
                    <a:close/>
                  </a:path>
                </a:pathLst>
              </a:custGeom>
              <a:gradFill rotWithShape="1">
                <a:gsLst>
                  <a:gs pos="0">
                    <a:srgbClr val="66327E"/>
                  </a:gs>
                  <a:gs pos="100000">
                    <a:srgbClr val="8A44AA"/>
                  </a:gs>
                </a:gsLst>
                <a:lin ang="5400000" scaled="1"/>
              </a:gradFill>
              <a:ln w="9525">
                <a:noFill/>
                <a:round/>
                <a:headEnd/>
                <a:tailEnd/>
              </a:ln>
            </p:spPr>
            <p:txBody>
              <a:bodyPr wrap="none" lIns="73025" tIns="36511" rIns="73025" bIns="36511" anchor="ctr"/>
              <a:lstStyle/>
              <a:p>
                <a:endParaRPr lang="ru-RU"/>
              </a:p>
            </p:txBody>
          </p:sp>
          <p:sp>
            <p:nvSpPr>
              <p:cNvPr id="61456" name="Line 218"/>
              <p:cNvSpPr>
                <a:spLocks noChangeShapeType="1"/>
              </p:cNvSpPr>
              <p:nvPr/>
            </p:nvSpPr>
            <p:spPr bwMode="auto">
              <a:xfrm>
                <a:off x="6022975" y="3074988"/>
                <a:ext cx="406400" cy="0"/>
              </a:xfrm>
              <a:prstGeom prst="line">
                <a:avLst/>
              </a:prstGeom>
              <a:noFill/>
              <a:ln w="25400">
                <a:solidFill>
                  <a:srgbClr val="C0C0C0"/>
                </a:solidFill>
                <a:round/>
                <a:headEnd/>
                <a:tailEnd type="oval" w="med" len="med"/>
              </a:ln>
            </p:spPr>
            <p:txBody>
              <a:bodyPr wrap="none" anchor="ctr"/>
              <a:lstStyle/>
              <a:p>
                <a:endParaRPr lang="en-US"/>
              </a:p>
            </p:txBody>
          </p:sp>
          <p:sp>
            <p:nvSpPr>
              <p:cNvPr id="61457" name="Line 219"/>
              <p:cNvSpPr>
                <a:spLocks noChangeShapeType="1"/>
              </p:cNvSpPr>
              <p:nvPr/>
            </p:nvSpPr>
            <p:spPr bwMode="auto">
              <a:xfrm>
                <a:off x="6022975" y="2693988"/>
                <a:ext cx="406400" cy="0"/>
              </a:xfrm>
              <a:prstGeom prst="line">
                <a:avLst/>
              </a:prstGeom>
              <a:noFill/>
              <a:ln w="25400">
                <a:solidFill>
                  <a:srgbClr val="C0C0C0"/>
                </a:solidFill>
                <a:round/>
                <a:headEnd/>
                <a:tailEnd type="oval" w="med" len="med"/>
              </a:ln>
            </p:spPr>
            <p:txBody>
              <a:bodyPr wrap="none" anchor="ctr"/>
              <a:lstStyle/>
              <a:p>
                <a:endParaRPr lang="en-US"/>
              </a:p>
            </p:txBody>
          </p:sp>
          <p:sp>
            <p:nvSpPr>
              <p:cNvPr id="61458" name="Text Box 223"/>
              <p:cNvSpPr txBox="1">
                <a:spLocks noChangeArrowheads="1"/>
              </p:cNvSpPr>
              <p:nvPr/>
            </p:nvSpPr>
            <p:spPr bwMode="auto">
              <a:xfrm>
                <a:off x="4419600" y="2945971"/>
                <a:ext cx="1593627" cy="274797"/>
              </a:xfrm>
              <a:prstGeom prst="rect">
                <a:avLst/>
              </a:prstGeom>
              <a:noFill/>
              <a:ln w="9525">
                <a:noFill/>
                <a:miter lim="800000"/>
                <a:headEnd/>
                <a:tailEnd/>
              </a:ln>
              <a:effectLst>
                <a:prstShdw prst="shdw17" dist="17961" dir="2700000">
                  <a:srgbClr val="7F8184">
                    <a:alpha val="74997"/>
                  </a:srgbClr>
                </a:prstShdw>
              </a:effectLst>
            </p:spPr>
            <p:txBody>
              <a:bodyPr>
                <a:spAutoFit/>
              </a:bodyPr>
              <a:lstStyle/>
              <a:p>
                <a:pPr algn="r"/>
                <a:r>
                  <a:rPr lang="ru-RU" sz="1200"/>
                  <a:t>Опреацион.сис-мы</a:t>
                </a:r>
                <a:endParaRPr lang="en-US" sz="1200"/>
              </a:p>
            </p:txBody>
          </p:sp>
          <p:sp>
            <p:nvSpPr>
              <p:cNvPr id="61459" name="Text Box 224"/>
              <p:cNvSpPr txBox="1">
                <a:spLocks noChangeArrowheads="1"/>
              </p:cNvSpPr>
              <p:nvPr/>
            </p:nvSpPr>
            <p:spPr bwMode="auto">
              <a:xfrm>
                <a:off x="4939709" y="2564749"/>
                <a:ext cx="1073518" cy="274798"/>
              </a:xfrm>
              <a:prstGeom prst="rect">
                <a:avLst/>
              </a:prstGeom>
              <a:noFill/>
              <a:ln w="9525">
                <a:noFill/>
                <a:miter lim="800000"/>
                <a:headEnd/>
                <a:tailEnd/>
              </a:ln>
              <a:effectLst>
                <a:prstShdw prst="shdw17" dist="17961" dir="2700000">
                  <a:srgbClr val="7F8184">
                    <a:alpha val="74997"/>
                  </a:srgbClr>
                </a:prstShdw>
              </a:effectLst>
            </p:spPr>
            <p:txBody>
              <a:bodyPr wrap="none">
                <a:spAutoFit/>
              </a:bodyPr>
              <a:lstStyle/>
              <a:p>
                <a:pPr algn="r"/>
                <a:r>
                  <a:rPr lang="ru-RU" sz="1200"/>
                  <a:t>Приложения</a:t>
                </a:r>
                <a:endParaRPr lang="en-US" sz="1200"/>
              </a:p>
            </p:txBody>
          </p:sp>
          <p:sp>
            <p:nvSpPr>
              <p:cNvPr id="61460" name="Freeform 226"/>
              <p:cNvSpPr>
                <a:spLocks/>
              </p:cNvSpPr>
              <p:nvPr/>
            </p:nvSpPr>
            <p:spPr bwMode="auto">
              <a:xfrm>
                <a:off x="6605587" y="2105025"/>
                <a:ext cx="1676400" cy="657225"/>
              </a:xfrm>
              <a:custGeom>
                <a:avLst/>
                <a:gdLst>
                  <a:gd name="T0" fmla="*/ 0 w 1056"/>
                  <a:gd name="T1" fmla="*/ 0 h 414"/>
                  <a:gd name="T2" fmla="*/ 2147483647 w 1056"/>
                  <a:gd name="T3" fmla="*/ 2147483647 h 414"/>
                  <a:gd name="T4" fmla="*/ 2147483647 w 1056"/>
                  <a:gd name="T5" fmla="*/ 2147483647 h 414"/>
                  <a:gd name="T6" fmla="*/ 0 60000 65536"/>
                  <a:gd name="T7" fmla="*/ 0 60000 65536"/>
                  <a:gd name="T8" fmla="*/ 0 60000 65536"/>
                  <a:gd name="T9" fmla="*/ 0 w 1056"/>
                  <a:gd name="T10" fmla="*/ 0 h 414"/>
                  <a:gd name="T11" fmla="*/ 1056 w 1056"/>
                  <a:gd name="T12" fmla="*/ 414 h 414"/>
                </a:gdLst>
                <a:ahLst/>
                <a:cxnLst>
                  <a:cxn ang="T6">
                    <a:pos x="T0" y="T1"/>
                  </a:cxn>
                  <a:cxn ang="T7">
                    <a:pos x="T2" y="T3"/>
                  </a:cxn>
                  <a:cxn ang="T8">
                    <a:pos x="T4" y="T5"/>
                  </a:cxn>
                </a:cxnLst>
                <a:rect l="T9" t="T10" r="T11" b="T12"/>
                <a:pathLst>
                  <a:path w="1056" h="414">
                    <a:moveTo>
                      <a:pt x="0" y="0"/>
                    </a:moveTo>
                    <a:lnTo>
                      <a:pt x="1056" y="179"/>
                    </a:lnTo>
                    <a:lnTo>
                      <a:pt x="1056" y="414"/>
                    </a:lnTo>
                  </a:path>
                </a:pathLst>
              </a:custGeom>
              <a:noFill/>
              <a:ln w="25400">
                <a:solidFill>
                  <a:srgbClr val="C0C0C0"/>
                </a:solidFill>
                <a:round/>
                <a:headEnd/>
                <a:tailEnd/>
              </a:ln>
            </p:spPr>
            <p:txBody>
              <a:bodyPr wrap="none" anchor="ctr"/>
              <a:lstStyle/>
              <a:p>
                <a:endParaRPr lang="ru-RU"/>
              </a:p>
            </p:txBody>
          </p:sp>
          <p:sp>
            <p:nvSpPr>
              <p:cNvPr id="61461" name="Line 227"/>
              <p:cNvSpPr>
                <a:spLocks noChangeShapeType="1"/>
              </p:cNvSpPr>
              <p:nvPr/>
            </p:nvSpPr>
            <p:spPr bwMode="auto">
              <a:xfrm flipH="1">
                <a:off x="8467725" y="1830044"/>
                <a:ext cx="0" cy="597243"/>
              </a:xfrm>
              <a:prstGeom prst="line">
                <a:avLst/>
              </a:prstGeom>
              <a:noFill/>
              <a:ln w="25400">
                <a:solidFill>
                  <a:srgbClr val="C0C0C0"/>
                </a:solidFill>
                <a:round/>
                <a:headEnd/>
                <a:tailEnd type="oval" w="med" len="med"/>
              </a:ln>
            </p:spPr>
            <p:txBody>
              <a:bodyPr wrap="none" anchor="ctr"/>
              <a:lstStyle/>
              <a:p>
                <a:endParaRPr lang="en-US"/>
              </a:p>
            </p:txBody>
          </p:sp>
          <p:sp>
            <p:nvSpPr>
              <p:cNvPr id="61462" name="Text Box 230"/>
              <p:cNvSpPr txBox="1">
                <a:spLocks noChangeArrowheads="1"/>
              </p:cNvSpPr>
              <p:nvPr/>
            </p:nvSpPr>
            <p:spPr bwMode="auto">
              <a:xfrm>
                <a:off x="7495854" y="1600576"/>
                <a:ext cx="1114746" cy="274797"/>
              </a:xfrm>
              <a:prstGeom prst="rect">
                <a:avLst/>
              </a:prstGeom>
              <a:noFill/>
              <a:ln w="9525">
                <a:noFill/>
                <a:miter lim="800000"/>
                <a:headEnd/>
                <a:tailEnd/>
              </a:ln>
              <a:effectLst>
                <a:prstShdw prst="shdw17" dist="17961" dir="2700000">
                  <a:srgbClr val="7F8184">
                    <a:alpha val="74997"/>
                  </a:srgbClr>
                </a:prstShdw>
              </a:effectLst>
            </p:spPr>
            <p:txBody>
              <a:bodyPr wrap="none">
                <a:spAutoFit/>
              </a:bodyPr>
              <a:lstStyle/>
              <a:p>
                <a:pPr algn="r"/>
                <a:r>
                  <a:rPr lang="ru-RU" sz="1200"/>
                  <a:t>Информация</a:t>
                </a:r>
                <a:endParaRPr lang="en-US" sz="1200"/>
              </a:p>
            </p:txBody>
          </p:sp>
        </p:grpSp>
        <p:sp>
          <p:nvSpPr>
            <p:cNvPr id="61449" name="Line 228"/>
            <p:cNvSpPr>
              <a:spLocks noChangeShapeType="1"/>
            </p:cNvSpPr>
            <p:nvPr/>
          </p:nvSpPr>
          <p:spPr bwMode="gray">
            <a:xfrm>
              <a:off x="5239" y="2668"/>
              <a:ext cx="72" cy="798"/>
            </a:xfrm>
            <a:custGeom>
              <a:avLst/>
              <a:gdLst>
                <a:gd name="T0" fmla="*/ 0 w 616"/>
                <a:gd name="T1" fmla="*/ 1539704214 h 1113"/>
                <a:gd name="T2" fmla="*/ 251004423 w 616"/>
                <a:gd name="T3" fmla="*/ 1539704214 h 1113"/>
                <a:gd name="T4" fmla="*/ 251004423 w 616"/>
                <a:gd name="T5" fmla="*/ 0 h 1113"/>
                <a:gd name="T6" fmla="*/ 0 60000 65536"/>
                <a:gd name="T7" fmla="*/ 0 60000 65536"/>
                <a:gd name="T8" fmla="*/ 0 60000 65536"/>
                <a:gd name="T9" fmla="*/ 0 w 616"/>
                <a:gd name="T10" fmla="*/ 0 h 1113"/>
                <a:gd name="T11" fmla="*/ 616 w 616"/>
                <a:gd name="T12" fmla="*/ 1113 h 1113"/>
              </a:gdLst>
              <a:ahLst/>
              <a:cxnLst>
                <a:cxn ang="T6">
                  <a:pos x="T0" y="T1"/>
                </a:cxn>
                <a:cxn ang="T7">
                  <a:pos x="T2" y="T3"/>
                </a:cxn>
                <a:cxn ang="T8">
                  <a:pos x="T4" y="T5"/>
                </a:cxn>
              </a:cxnLst>
              <a:rect l="T9" t="T10" r="T11" b="T12"/>
              <a:pathLst>
                <a:path w="616" h="1113">
                  <a:moveTo>
                    <a:pt x="0" y="1113"/>
                  </a:moveTo>
                  <a:lnTo>
                    <a:pt x="615" y="1112"/>
                  </a:lnTo>
                  <a:lnTo>
                    <a:pt x="616" y="0"/>
                  </a:lnTo>
                </a:path>
              </a:pathLst>
            </a:custGeom>
            <a:noFill/>
            <a:ln w="25400">
              <a:solidFill>
                <a:srgbClr val="C0C0C0"/>
              </a:solidFill>
              <a:round/>
              <a:headEnd/>
              <a:tailEnd type="oval" w="med" len="med"/>
            </a:ln>
          </p:spPr>
          <p:txBody>
            <a:bodyPr wrap="none" anchor="ctr"/>
            <a:lstStyle/>
            <a:p>
              <a:endParaRPr lang="ru-RU"/>
            </a:p>
          </p:txBody>
        </p:sp>
        <p:sp>
          <p:nvSpPr>
            <p:cNvPr id="57390" name="Text Box 46"/>
            <p:cNvSpPr txBox="1">
              <a:spLocks noChangeArrowheads="1"/>
            </p:cNvSpPr>
            <p:nvPr/>
          </p:nvSpPr>
          <p:spPr bwMode="auto">
            <a:xfrm>
              <a:off x="4948" y="3394"/>
              <a:ext cx="327" cy="17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ru-RU" sz="1200"/>
                <a:t>СХД</a:t>
              </a:r>
            </a:p>
          </p:txBody>
        </p:sp>
      </p:gr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Заголовок 1"/>
          <p:cNvSpPr>
            <a:spLocks noGrp="1"/>
          </p:cNvSpPr>
          <p:nvPr>
            <p:ph type="title" idx="4294967295"/>
          </p:nvPr>
        </p:nvSpPr>
        <p:spPr bwMode="gray">
          <a:xfrm>
            <a:off x="366713" y="203200"/>
            <a:ext cx="8410575" cy="920750"/>
          </a:xfrm>
          <a:prstGeom prst="rect">
            <a:avLst/>
          </a:prstGeom>
          <a:noFill/>
          <a:ln>
            <a:miter lim="800000"/>
            <a:headEnd/>
            <a:tailEnd/>
          </a:ln>
        </p:spPr>
        <p:txBody>
          <a:bodyPr lIns="0" tIns="0" rIns="0" bIns="0" anchor="b"/>
          <a:lstStyle/>
          <a:p>
            <a:pPr eaLnBrk="1" hangingPunct="1">
              <a:lnSpc>
                <a:spcPts val="3600"/>
              </a:lnSpc>
            </a:pPr>
            <a:r>
              <a:rPr lang="en-US" sz="2800" smtClean="0">
                <a:cs typeface="Arial" charset="0"/>
              </a:rPr>
              <a:t>vBlock</a:t>
            </a:r>
            <a:r>
              <a:rPr lang="ru-RU" sz="2800" smtClean="0">
                <a:latin typeface="Arial" charset="0"/>
                <a:cs typeface="Arial" charset="0"/>
              </a:rPr>
              <a:t> – «по дороге с облаками»</a:t>
            </a:r>
          </a:p>
        </p:txBody>
      </p:sp>
      <p:sp>
        <p:nvSpPr>
          <p:cNvPr id="63490" name="Текст 2"/>
          <p:cNvSpPr>
            <a:spLocks noGrp="1"/>
          </p:cNvSpPr>
          <p:nvPr>
            <p:ph type="body" idx="4294967295"/>
          </p:nvPr>
        </p:nvSpPr>
        <p:spPr bwMode="gray">
          <a:xfrm>
            <a:off x="4802188" y="1931988"/>
            <a:ext cx="3859212" cy="1209675"/>
          </a:xfrm>
          <a:prstGeom prst="rect">
            <a:avLst/>
          </a:prstGeom>
          <a:noFill/>
          <a:ln>
            <a:miter lim="800000"/>
            <a:headEnd/>
            <a:tailEnd/>
          </a:ln>
        </p:spPr>
        <p:txBody>
          <a:bodyPr lIns="0" tIns="0" rIns="0" bIns="0"/>
          <a:lstStyle/>
          <a:p>
            <a:pPr marL="0" indent="0" eaLnBrk="1" hangingPunct="1">
              <a:buFont typeface="Arial" charset="0"/>
              <a:buNone/>
              <a:tabLst>
                <a:tab pos="800100" algn="l"/>
              </a:tabLst>
            </a:pPr>
            <a:r>
              <a:rPr lang="en-US" sz="2400" smtClean="0">
                <a:solidFill>
                  <a:schemeClr val="bg2"/>
                </a:solidFill>
                <a:latin typeface="Arial" charset="0"/>
              </a:rPr>
              <a:t>vBlock - </a:t>
            </a:r>
            <a:r>
              <a:rPr lang="ru-RU" sz="2400" smtClean="0">
                <a:solidFill>
                  <a:schemeClr val="bg2"/>
                </a:solidFill>
              </a:rPr>
              <a:t>строительный элемент ЦОД</a:t>
            </a:r>
            <a:r>
              <a:rPr lang="ru-RU" sz="2400" smtClean="0">
                <a:solidFill>
                  <a:schemeClr val="bg2"/>
                </a:solidFill>
                <a:latin typeface="Arial" charset="0"/>
              </a:rPr>
              <a:t>ов</a:t>
            </a:r>
            <a:r>
              <a:rPr lang="ru-RU" sz="2400" smtClean="0">
                <a:solidFill>
                  <a:schemeClr val="bg2"/>
                </a:solidFill>
              </a:rPr>
              <a:t> нового поколения</a:t>
            </a:r>
          </a:p>
        </p:txBody>
      </p:sp>
      <p:sp>
        <p:nvSpPr>
          <p:cNvPr id="63491" name="Содержимое 3"/>
          <p:cNvSpPr>
            <a:spLocks noGrp="1"/>
          </p:cNvSpPr>
          <p:nvPr>
            <p:ph sz="half" idx="4294967295"/>
          </p:nvPr>
        </p:nvSpPr>
        <p:spPr bwMode="gray">
          <a:xfrm>
            <a:off x="366713" y="1296988"/>
            <a:ext cx="4205287" cy="3727450"/>
          </a:xfrm>
          <a:prstGeom prst="rect">
            <a:avLst/>
          </a:prstGeom>
          <a:noFill/>
          <a:ln>
            <a:miter lim="800000"/>
            <a:headEnd/>
            <a:tailEnd/>
          </a:ln>
        </p:spPr>
        <p:txBody>
          <a:bodyPr lIns="0" tIns="0" rIns="0" bIns="0"/>
          <a:lstStyle/>
          <a:p>
            <a:pPr marL="230188" indent="-230188" eaLnBrk="1" hangingPunct="1">
              <a:spcBef>
                <a:spcPts val="1200"/>
              </a:spcBef>
              <a:buClr>
                <a:schemeClr val="tx2"/>
              </a:buClr>
            </a:pPr>
            <a:r>
              <a:rPr lang="ru-RU" sz="2000" smtClean="0">
                <a:solidFill>
                  <a:schemeClr val="bg2"/>
                </a:solidFill>
                <a:latin typeface="Arial" charset="0"/>
              </a:rPr>
              <a:t>Минимальное время для развертывания виртуальной инфраструктуры</a:t>
            </a:r>
          </a:p>
          <a:p>
            <a:pPr marL="230188" indent="-230188" eaLnBrk="1" hangingPunct="1">
              <a:spcBef>
                <a:spcPts val="1200"/>
              </a:spcBef>
              <a:buClr>
                <a:schemeClr val="tx2"/>
              </a:buClr>
            </a:pPr>
            <a:r>
              <a:rPr lang="ru-RU" sz="2000" smtClean="0">
                <a:solidFill>
                  <a:schemeClr val="bg2"/>
                </a:solidFill>
                <a:latin typeface="Arial" charset="0"/>
              </a:rPr>
              <a:t>Интегрированые и проверенные  решения сокращают совокупную стоимость владения</a:t>
            </a:r>
          </a:p>
          <a:p>
            <a:pPr marL="230188" indent="-230188" eaLnBrk="1" hangingPunct="1">
              <a:spcBef>
                <a:spcPts val="1200"/>
              </a:spcBef>
              <a:buClr>
                <a:schemeClr val="tx2"/>
              </a:buClr>
            </a:pPr>
            <a:r>
              <a:rPr lang="ru-RU" sz="2000" smtClean="0">
                <a:solidFill>
                  <a:schemeClr val="bg2"/>
                </a:solidFill>
                <a:latin typeface="Arial" charset="0"/>
              </a:rPr>
              <a:t>Высокий </a:t>
            </a:r>
            <a:r>
              <a:rPr lang="en-US" sz="2000" smtClean="0">
                <a:solidFill>
                  <a:schemeClr val="bg2"/>
                </a:solidFill>
                <a:latin typeface="Arial" charset="0"/>
              </a:rPr>
              <a:t>SLA</a:t>
            </a:r>
            <a:r>
              <a:rPr lang="ru-RU" sz="2000" smtClean="0">
                <a:solidFill>
                  <a:schemeClr val="bg2"/>
                </a:solidFill>
                <a:latin typeface="Arial" charset="0"/>
              </a:rPr>
              <a:t> благодаря предсказуемым характеристикам производительности </a:t>
            </a:r>
          </a:p>
          <a:p>
            <a:pPr marL="230188" indent="-230188" eaLnBrk="1" hangingPunct="1">
              <a:spcBef>
                <a:spcPts val="1200"/>
              </a:spcBef>
              <a:buClr>
                <a:schemeClr val="tx2"/>
              </a:buClr>
            </a:pPr>
            <a:r>
              <a:rPr lang="ru-RU" sz="2000" smtClean="0">
                <a:solidFill>
                  <a:schemeClr val="bg2"/>
                </a:solidFill>
                <a:latin typeface="Arial" charset="0"/>
              </a:rPr>
              <a:t>Высокий уровень безопасности, минимизация операционных рисков</a:t>
            </a:r>
          </a:p>
        </p:txBody>
      </p:sp>
      <p:pic>
        <p:nvPicPr>
          <p:cNvPr id="63492" name="Picture 21" descr="vBlock Workshop 2_image.png"/>
          <p:cNvPicPr>
            <a:picLocks noChangeAspect="1"/>
          </p:cNvPicPr>
          <p:nvPr/>
        </p:nvPicPr>
        <p:blipFill>
          <a:blip r:embed="rId4" cstate="print"/>
          <a:srcRect/>
          <a:stretch>
            <a:fillRect/>
          </a:stretch>
        </p:blipFill>
        <p:spPr bwMode="auto">
          <a:xfrm>
            <a:off x="3681413" y="2909888"/>
            <a:ext cx="5462587" cy="40957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Заголовок 1"/>
          <p:cNvSpPr>
            <a:spLocks noGrp="1"/>
          </p:cNvSpPr>
          <p:nvPr>
            <p:ph type="title" idx="4294967295"/>
          </p:nvPr>
        </p:nvSpPr>
        <p:spPr bwMode="gray">
          <a:xfrm>
            <a:off x="366713" y="203200"/>
            <a:ext cx="8410575" cy="920750"/>
          </a:xfrm>
          <a:prstGeom prst="rect">
            <a:avLst/>
          </a:prstGeom>
          <a:noFill/>
          <a:ln>
            <a:miter lim="800000"/>
            <a:headEnd/>
            <a:tailEnd/>
          </a:ln>
        </p:spPr>
        <p:txBody>
          <a:bodyPr lIns="0" tIns="0" rIns="0" bIns="0" anchor="b"/>
          <a:lstStyle/>
          <a:p>
            <a:pPr eaLnBrk="1" hangingPunct="1">
              <a:lnSpc>
                <a:spcPts val="3600"/>
              </a:lnSpc>
            </a:pPr>
            <a:r>
              <a:rPr lang="en-US" sz="2800" smtClean="0">
                <a:latin typeface="Arial" charset="0"/>
                <a:cs typeface="Arial" charset="0"/>
              </a:rPr>
              <a:t>vBlock </a:t>
            </a:r>
            <a:r>
              <a:rPr lang="ru-RU" sz="2800" smtClean="0">
                <a:latin typeface="Arial" charset="0"/>
                <a:cs typeface="Arial" charset="0"/>
              </a:rPr>
              <a:t>– масштабная виртуализация</a:t>
            </a:r>
          </a:p>
        </p:txBody>
      </p:sp>
      <p:sp>
        <p:nvSpPr>
          <p:cNvPr id="59394" name="Текст 2"/>
          <p:cNvSpPr>
            <a:spLocks noGrp="1"/>
          </p:cNvSpPr>
          <p:nvPr>
            <p:ph type="body" idx="4294967295"/>
          </p:nvPr>
        </p:nvSpPr>
        <p:spPr bwMode="gray">
          <a:xfrm>
            <a:off x="366713" y="1123950"/>
            <a:ext cx="8410575" cy="403225"/>
          </a:xfrm>
          <a:prstGeom prst="rect">
            <a:avLst/>
          </a:prstGeom>
          <a:noFill/>
          <a:ln>
            <a:miter lim="800000"/>
            <a:headEnd/>
            <a:tailEnd/>
          </a:ln>
        </p:spPr>
        <p:txBody>
          <a:bodyPr lIns="0" tIns="0" rIns="0" bIns="0"/>
          <a:lstStyle/>
          <a:p>
            <a:pPr marL="0" indent="0">
              <a:buFont typeface="Arial" charset="0"/>
              <a:buNone/>
              <a:tabLst>
                <a:tab pos="800100" algn="l"/>
              </a:tabLst>
            </a:pPr>
            <a:r>
              <a:rPr lang="ru-RU" sz="2400" smtClean="0">
                <a:solidFill>
                  <a:schemeClr val="bg2"/>
                </a:solidFill>
                <a:latin typeface="Arial" charset="0"/>
              </a:rPr>
              <a:t>Путь ИТ к стандартизации и упрощению</a:t>
            </a:r>
          </a:p>
        </p:txBody>
      </p:sp>
      <p:pic>
        <p:nvPicPr>
          <p:cNvPr id="5" name="Picture 12" descr="vBlock Plus Cloud2_1_image_VCE 3.png"/>
          <p:cNvPicPr>
            <a:picLocks noChangeAspect="1"/>
          </p:cNvPicPr>
          <p:nvPr/>
        </p:nvPicPr>
        <p:blipFill>
          <a:blip r:embed="rId3" cstate="print"/>
          <a:srcRect/>
          <a:stretch>
            <a:fillRect/>
          </a:stretch>
        </p:blipFill>
        <p:spPr bwMode="auto">
          <a:xfrm>
            <a:off x="2536825" y="4235450"/>
            <a:ext cx="4378325" cy="1920875"/>
          </a:xfrm>
          <a:prstGeom prst="rect">
            <a:avLst/>
          </a:prstGeom>
          <a:noFill/>
          <a:ln w="9525">
            <a:noFill/>
            <a:miter lim="800000"/>
            <a:headEnd/>
            <a:tailEnd/>
          </a:ln>
        </p:spPr>
      </p:pic>
      <p:sp>
        <p:nvSpPr>
          <p:cNvPr id="6" name="Oval 73"/>
          <p:cNvSpPr>
            <a:spLocks noChangeArrowheads="1"/>
          </p:cNvSpPr>
          <p:nvPr/>
        </p:nvSpPr>
        <p:spPr bwMode="auto">
          <a:xfrm>
            <a:off x="5199063" y="4705350"/>
            <a:ext cx="60325" cy="60325"/>
          </a:xfrm>
          <a:prstGeom prst="ellipse">
            <a:avLst/>
          </a:prstGeom>
          <a:solidFill>
            <a:srgbClr val="00CC00"/>
          </a:solidFill>
          <a:ln w="19050">
            <a:solidFill>
              <a:srgbClr val="006600"/>
            </a:solidFill>
            <a:round/>
            <a:headEnd/>
            <a:tailEnd/>
          </a:ln>
        </p:spPr>
        <p:txBody>
          <a:bodyPr wrap="none" lIns="0" tIns="0" rIns="0" bIns="0" anchor="ctr"/>
          <a:lstStyle/>
          <a:p>
            <a:endParaRPr lang="ru-RU"/>
          </a:p>
        </p:txBody>
      </p:sp>
      <p:sp>
        <p:nvSpPr>
          <p:cNvPr id="7" name="Oval 74"/>
          <p:cNvSpPr>
            <a:spLocks noChangeArrowheads="1"/>
          </p:cNvSpPr>
          <p:nvPr/>
        </p:nvSpPr>
        <p:spPr bwMode="auto">
          <a:xfrm>
            <a:off x="3436938" y="4651375"/>
            <a:ext cx="60325" cy="60325"/>
          </a:xfrm>
          <a:prstGeom prst="ellipse">
            <a:avLst/>
          </a:prstGeom>
          <a:solidFill>
            <a:srgbClr val="00CC00"/>
          </a:solidFill>
          <a:ln w="19050">
            <a:solidFill>
              <a:srgbClr val="006600"/>
            </a:solidFill>
            <a:round/>
            <a:headEnd/>
            <a:tailEnd/>
          </a:ln>
        </p:spPr>
        <p:txBody>
          <a:bodyPr wrap="none" lIns="0" tIns="0" rIns="0" bIns="0" anchor="ctr"/>
          <a:lstStyle/>
          <a:p>
            <a:endParaRPr lang="ru-RU"/>
          </a:p>
        </p:txBody>
      </p:sp>
      <p:sp>
        <p:nvSpPr>
          <p:cNvPr id="8" name="Oval 75"/>
          <p:cNvSpPr>
            <a:spLocks noChangeArrowheads="1"/>
          </p:cNvSpPr>
          <p:nvPr/>
        </p:nvSpPr>
        <p:spPr bwMode="auto">
          <a:xfrm>
            <a:off x="3584575" y="4849813"/>
            <a:ext cx="60325" cy="60325"/>
          </a:xfrm>
          <a:prstGeom prst="ellipse">
            <a:avLst/>
          </a:prstGeom>
          <a:solidFill>
            <a:srgbClr val="00CC00"/>
          </a:solidFill>
          <a:ln w="19050">
            <a:solidFill>
              <a:srgbClr val="006600"/>
            </a:solidFill>
            <a:round/>
            <a:headEnd/>
            <a:tailEnd/>
          </a:ln>
        </p:spPr>
        <p:txBody>
          <a:bodyPr wrap="none" lIns="0" tIns="0" rIns="0" bIns="0" anchor="ctr"/>
          <a:lstStyle/>
          <a:p>
            <a:endParaRPr lang="ru-RU"/>
          </a:p>
        </p:txBody>
      </p:sp>
      <p:sp>
        <p:nvSpPr>
          <p:cNvPr id="9" name="Oval 76"/>
          <p:cNvSpPr>
            <a:spLocks noChangeArrowheads="1"/>
          </p:cNvSpPr>
          <p:nvPr/>
        </p:nvSpPr>
        <p:spPr bwMode="auto">
          <a:xfrm>
            <a:off x="4324350" y="4957763"/>
            <a:ext cx="60325" cy="60325"/>
          </a:xfrm>
          <a:prstGeom prst="ellipse">
            <a:avLst/>
          </a:prstGeom>
          <a:solidFill>
            <a:srgbClr val="00CC00"/>
          </a:solidFill>
          <a:ln w="19050">
            <a:solidFill>
              <a:srgbClr val="006600"/>
            </a:solidFill>
            <a:round/>
            <a:headEnd/>
            <a:tailEnd/>
          </a:ln>
        </p:spPr>
        <p:txBody>
          <a:bodyPr wrap="none" lIns="0" tIns="0" rIns="0" bIns="0" anchor="ctr"/>
          <a:lstStyle/>
          <a:p>
            <a:endParaRPr lang="ru-RU"/>
          </a:p>
        </p:txBody>
      </p:sp>
      <p:sp>
        <p:nvSpPr>
          <p:cNvPr id="10" name="Oval 77"/>
          <p:cNvSpPr>
            <a:spLocks noChangeArrowheads="1"/>
          </p:cNvSpPr>
          <p:nvPr/>
        </p:nvSpPr>
        <p:spPr bwMode="auto">
          <a:xfrm>
            <a:off x="4046538" y="4575175"/>
            <a:ext cx="60325" cy="60325"/>
          </a:xfrm>
          <a:prstGeom prst="ellipse">
            <a:avLst/>
          </a:prstGeom>
          <a:solidFill>
            <a:srgbClr val="00CC00"/>
          </a:solidFill>
          <a:ln w="19050">
            <a:solidFill>
              <a:srgbClr val="006600"/>
            </a:solidFill>
            <a:round/>
            <a:headEnd/>
            <a:tailEnd/>
          </a:ln>
        </p:spPr>
        <p:txBody>
          <a:bodyPr wrap="none" lIns="0" tIns="0" rIns="0" bIns="0" anchor="ctr"/>
          <a:lstStyle/>
          <a:p>
            <a:endParaRPr lang="ru-RU"/>
          </a:p>
        </p:txBody>
      </p:sp>
      <p:sp>
        <p:nvSpPr>
          <p:cNvPr id="11" name="Oval 78"/>
          <p:cNvSpPr>
            <a:spLocks noChangeArrowheads="1"/>
          </p:cNvSpPr>
          <p:nvPr/>
        </p:nvSpPr>
        <p:spPr bwMode="auto">
          <a:xfrm>
            <a:off x="5022850" y="4748213"/>
            <a:ext cx="60325" cy="60325"/>
          </a:xfrm>
          <a:prstGeom prst="ellipse">
            <a:avLst/>
          </a:prstGeom>
          <a:solidFill>
            <a:srgbClr val="FF0000"/>
          </a:solidFill>
          <a:ln w="19050">
            <a:solidFill>
              <a:srgbClr val="800000"/>
            </a:solidFill>
            <a:round/>
            <a:headEnd/>
            <a:tailEnd/>
          </a:ln>
        </p:spPr>
        <p:txBody>
          <a:bodyPr wrap="none" lIns="0" tIns="0" rIns="0" bIns="0" anchor="ctr"/>
          <a:lstStyle/>
          <a:p>
            <a:endParaRPr lang="ru-RU"/>
          </a:p>
        </p:txBody>
      </p:sp>
      <p:sp>
        <p:nvSpPr>
          <p:cNvPr id="12" name="Oval 79"/>
          <p:cNvSpPr>
            <a:spLocks noChangeArrowheads="1"/>
          </p:cNvSpPr>
          <p:nvPr/>
        </p:nvSpPr>
        <p:spPr bwMode="auto">
          <a:xfrm>
            <a:off x="5314950" y="4724400"/>
            <a:ext cx="60325" cy="60325"/>
          </a:xfrm>
          <a:prstGeom prst="ellipse">
            <a:avLst/>
          </a:prstGeom>
          <a:solidFill>
            <a:srgbClr val="FF0000"/>
          </a:solidFill>
          <a:ln w="19050">
            <a:solidFill>
              <a:srgbClr val="800000"/>
            </a:solidFill>
            <a:round/>
            <a:headEnd/>
            <a:tailEnd/>
          </a:ln>
        </p:spPr>
        <p:txBody>
          <a:bodyPr wrap="none" lIns="0" tIns="0" rIns="0" bIns="0" anchor="ctr"/>
          <a:lstStyle/>
          <a:p>
            <a:endParaRPr lang="ru-RU"/>
          </a:p>
        </p:txBody>
      </p:sp>
      <p:sp>
        <p:nvSpPr>
          <p:cNvPr id="13" name="Oval 80"/>
          <p:cNvSpPr>
            <a:spLocks noChangeArrowheads="1"/>
          </p:cNvSpPr>
          <p:nvPr/>
        </p:nvSpPr>
        <p:spPr bwMode="auto">
          <a:xfrm>
            <a:off x="3584575" y="4538663"/>
            <a:ext cx="60325" cy="60325"/>
          </a:xfrm>
          <a:prstGeom prst="ellipse">
            <a:avLst/>
          </a:prstGeom>
          <a:solidFill>
            <a:srgbClr val="FF0000"/>
          </a:solidFill>
          <a:ln w="19050">
            <a:solidFill>
              <a:srgbClr val="800000"/>
            </a:solidFill>
            <a:round/>
            <a:headEnd/>
            <a:tailEnd/>
          </a:ln>
        </p:spPr>
        <p:txBody>
          <a:bodyPr wrap="none" lIns="0" tIns="0" rIns="0" bIns="0" anchor="ctr"/>
          <a:lstStyle/>
          <a:p>
            <a:endParaRPr lang="ru-RU"/>
          </a:p>
        </p:txBody>
      </p:sp>
      <p:sp>
        <p:nvSpPr>
          <p:cNvPr id="14" name="Oval 81"/>
          <p:cNvSpPr>
            <a:spLocks noChangeArrowheads="1"/>
          </p:cNvSpPr>
          <p:nvPr/>
        </p:nvSpPr>
        <p:spPr bwMode="auto">
          <a:xfrm>
            <a:off x="3386138" y="4973638"/>
            <a:ext cx="60325" cy="60325"/>
          </a:xfrm>
          <a:prstGeom prst="ellipse">
            <a:avLst/>
          </a:prstGeom>
          <a:solidFill>
            <a:srgbClr val="FF0000"/>
          </a:solidFill>
          <a:ln w="19050">
            <a:solidFill>
              <a:srgbClr val="800000"/>
            </a:solidFill>
            <a:round/>
            <a:headEnd/>
            <a:tailEnd/>
          </a:ln>
        </p:spPr>
        <p:txBody>
          <a:bodyPr wrap="none" lIns="0" tIns="0" rIns="0" bIns="0" anchor="ctr"/>
          <a:lstStyle/>
          <a:p>
            <a:endParaRPr lang="ru-RU"/>
          </a:p>
        </p:txBody>
      </p:sp>
      <p:sp>
        <p:nvSpPr>
          <p:cNvPr id="15" name="Oval 82"/>
          <p:cNvSpPr>
            <a:spLocks noChangeArrowheads="1"/>
          </p:cNvSpPr>
          <p:nvPr/>
        </p:nvSpPr>
        <p:spPr bwMode="auto">
          <a:xfrm>
            <a:off x="4062413" y="5133975"/>
            <a:ext cx="60325" cy="60325"/>
          </a:xfrm>
          <a:prstGeom prst="ellipse">
            <a:avLst/>
          </a:prstGeom>
          <a:solidFill>
            <a:srgbClr val="FF0000"/>
          </a:solidFill>
          <a:ln w="19050">
            <a:solidFill>
              <a:srgbClr val="800000"/>
            </a:solidFill>
            <a:round/>
            <a:headEnd/>
            <a:tailEnd/>
          </a:ln>
        </p:spPr>
        <p:txBody>
          <a:bodyPr wrap="none" lIns="0" tIns="0" rIns="0" bIns="0" anchor="ctr"/>
          <a:lstStyle/>
          <a:p>
            <a:endParaRPr lang="ru-RU"/>
          </a:p>
        </p:txBody>
      </p:sp>
      <p:sp>
        <p:nvSpPr>
          <p:cNvPr id="16" name="Oval 83"/>
          <p:cNvSpPr>
            <a:spLocks noChangeArrowheads="1"/>
          </p:cNvSpPr>
          <p:nvPr/>
        </p:nvSpPr>
        <p:spPr bwMode="auto">
          <a:xfrm>
            <a:off x="5018088" y="5300663"/>
            <a:ext cx="60325" cy="60325"/>
          </a:xfrm>
          <a:prstGeom prst="ellipse">
            <a:avLst/>
          </a:prstGeom>
          <a:solidFill>
            <a:srgbClr val="FF0000"/>
          </a:solidFill>
          <a:ln w="19050">
            <a:solidFill>
              <a:srgbClr val="800000"/>
            </a:solidFill>
            <a:round/>
            <a:headEnd/>
            <a:tailEnd/>
          </a:ln>
        </p:spPr>
        <p:txBody>
          <a:bodyPr wrap="none" lIns="0" tIns="0" rIns="0" bIns="0" anchor="ctr"/>
          <a:lstStyle/>
          <a:p>
            <a:endParaRPr lang="ru-RU"/>
          </a:p>
        </p:txBody>
      </p:sp>
      <p:sp>
        <p:nvSpPr>
          <p:cNvPr id="17" name="Oval 84"/>
          <p:cNvSpPr>
            <a:spLocks noChangeArrowheads="1"/>
          </p:cNvSpPr>
          <p:nvPr/>
        </p:nvSpPr>
        <p:spPr bwMode="auto">
          <a:xfrm>
            <a:off x="4168775" y="4752975"/>
            <a:ext cx="60325" cy="60325"/>
          </a:xfrm>
          <a:prstGeom prst="ellipse">
            <a:avLst/>
          </a:prstGeom>
          <a:solidFill>
            <a:srgbClr val="FF0000"/>
          </a:solidFill>
          <a:ln w="19050">
            <a:solidFill>
              <a:srgbClr val="800000"/>
            </a:solidFill>
            <a:round/>
            <a:headEnd/>
            <a:tailEnd/>
          </a:ln>
        </p:spPr>
        <p:txBody>
          <a:bodyPr wrap="none" lIns="0" tIns="0" rIns="0" bIns="0" anchor="ctr"/>
          <a:lstStyle/>
          <a:p>
            <a:endParaRPr lang="ru-RU"/>
          </a:p>
        </p:txBody>
      </p:sp>
      <p:sp>
        <p:nvSpPr>
          <p:cNvPr id="18" name="Oval 85"/>
          <p:cNvSpPr>
            <a:spLocks noChangeArrowheads="1"/>
          </p:cNvSpPr>
          <p:nvPr/>
        </p:nvSpPr>
        <p:spPr bwMode="auto">
          <a:xfrm>
            <a:off x="4089400" y="4914900"/>
            <a:ext cx="60325" cy="60325"/>
          </a:xfrm>
          <a:prstGeom prst="ellipse">
            <a:avLst/>
          </a:prstGeom>
          <a:solidFill>
            <a:srgbClr val="3333FF"/>
          </a:solidFill>
          <a:ln w="19050">
            <a:solidFill>
              <a:srgbClr val="000066"/>
            </a:solidFill>
            <a:round/>
            <a:headEnd/>
            <a:tailEnd/>
          </a:ln>
        </p:spPr>
        <p:txBody>
          <a:bodyPr wrap="none" lIns="0" tIns="0" rIns="0" bIns="0" anchor="ctr"/>
          <a:lstStyle/>
          <a:p>
            <a:endParaRPr lang="ru-RU"/>
          </a:p>
        </p:txBody>
      </p:sp>
      <p:sp>
        <p:nvSpPr>
          <p:cNvPr id="19" name="Oval 86"/>
          <p:cNvSpPr>
            <a:spLocks noChangeArrowheads="1"/>
          </p:cNvSpPr>
          <p:nvPr/>
        </p:nvSpPr>
        <p:spPr bwMode="auto">
          <a:xfrm>
            <a:off x="5192713" y="5083175"/>
            <a:ext cx="60325" cy="60325"/>
          </a:xfrm>
          <a:prstGeom prst="ellipse">
            <a:avLst/>
          </a:prstGeom>
          <a:solidFill>
            <a:srgbClr val="3333FF"/>
          </a:solidFill>
          <a:ln w="19050">
            <a:solidFill>
              <a:srgbClr val="000066"/>
            </a:solidFill>
            <a:round/>
            <a:headEnd/>
            <a:tailEnd/>
          </a:ln>
        </p:spPr>
        <p:txBody>
          <a:bodyPr wrap="none" lIns="0" tIns="0" rIns="0" bIns="0" anchor="ctr"/>
          <a:lstStyle/>
          <a:p>
            <a:endParaRPr lang="ru-RU"/>
          </a:p>
        </p:txBody>
      </p:sp>
      <p:sp>
        <p:nvSpPr>
          <p:cNvPr id="20" name="Oval 87"/>
          <p:cNvSpPr>
            <a:spLocks noChangeArrowheads="1"/>
          </p:cNvSpPr>
          <p:nvPr/>
        </p:nvSpPr>
        <p:spPr bwMode="auto">
          <a:xfrm>
            <a:off x="4416425" y="5141913"/>
            <a:ext cx="60325" cy="60325"/>
          </a:xfrm>
          <a:prstGeom prst="ellipse">
            <a:avLst/>
          </a:prstGeom>
          <a:solidFill>
            <a:srgbClr val="3333FF"/>
          </a:solidFill>
          <a:ln w="19050">
            <a:solidFill>
              <a:srgbClr val="000066"/>
            </a:solidFill>
            <a:round/>
            <a:headEnd/>
            <a:tailEnd/>
          </a:ln>
        </p:spPr>
        <p:txBody>
          <a:bodyPr wrap="none" lIns="0" tIns="0" rIns="0" bIns="0" anchor="ctr"/>
          <a:lstStyle/>
          <a:p>
            <a:endParaRPr lang="ru-RU"/>
          </a:p>
        </p:txBody>
      </p:sp>
      <p:sp>
        <p:nvSpPr>
          <p:cNvPr id="21" name="Oval 88"/>
          <p:cNvSpPr>
            <a:spLocks noChangeArrowheads="1"/>
          </p:cNvSpPr>
          <p:nvPr/>
        </p:nvSpPr>
        <p:spPr bwMode="auto">
          <a:xfrm>
            <a:off x="3470275" y="5040313"/>
            <a:ext cx="60325" cy="60325"/>
          </a:xfrm>
          <a:prstGeom prst="ellipse">
            <a:avLst/>
          </a:prstGeom>
          <a:solidFill>
            <a:srgbClr val="3333FF"/>
          </a:solidFill>
          <a:ln w="19050">
            <a:solidFill>
              <a:srgbClr val="000066"/>
            </a:solidFill>
            <a:round/>
            <a:headEnd/>
            <a:tailEnd/>
          </a:ln>
        </p:spPr>
        <p:txBody>
          <a:bodyPr wrap="none" lIns="0" tIns="0" rIns="0" bIns="0" anchor="ctr"/>
          <a:lstStyle/>
          <a:p>
            <a:endParaRPr lang="ru-RU"/>
          </a:p>
        </p:txBody>
      </p:sp>
      <p:sp>
        <p:nvSpPr>
          <p:cNvPr id="22" name="Oval 89"/>
          <p:cNvSpPr>
            <a:spLocks noChangeArrowheads="1"/>
          </p:cNvSpPr>
          <p:nvPr/>
        </p:nvSpPr>
        <p:spPr bwMode="auto">
          <a:xfrm>
            <a:off x="4413250" y="4860925"/>
            <a:ext cx="60325" cy="60325"/>
          </a:xfrm>
          <a:prstGeom prst="ellipse">
            <a:avLst/>
          </a:prstGeom>
          <a:solidFill>
            <a:srgbClr val="3333FF"/>
          </a:solidFill>
          <a:ln w="19050">
            <a:solidFill>
              <a:srgbClr val="000066"/>
            </a:solidFill>
            <a:round/>
            <a:headEnd/>
            <a:tailEnd/>
          </a:ln>
        </p:spPr>
        <p:txBody>
          <a:bodyPr wrap="none" lIns="0" tIns="0" rIns="0" bIns="0" anchor="ctr"/>
          <a:lstStyle/>
          <a:p>
            <a:endParaRPr lang="ru-RU"/>
          </a:p>
        </p:txBody>
      </p:sp>
      <p:sp>
        <p:nvSpPr>
          <p:cNvPr id="23" name="Oval 90"/>
          <p:cNvSpPr>
            <a:spLocks noChangeArrowheads="1"/>
          </p:cNvSpPr>
          <p:nvPr/>
        </p:nvSpPr>
        <p:spPr bwMode="auto">
          <a:xfrm>
            <a:off x="4360863" y="4649788"/>
            <a:ext cx="60325" cy="60325"/>
          </a:xfrm>
          <a:prstGeom prst="ellipse">
            <a:avLst/>
          </a:prstGeom>
          <a:solidFill>
            <a:srgbClr val="CC0099"/>
          </a:solidFill>
          <a:ln w="19050">
            <a:solidFill>
              <a:srgbClr val="800080"/>
            </a:solidFill>
            <a:round/>
            <a:headEnd/>
            <a:tailEnd/>
          </a:ln>
        </p:spPr>
        <p:txBody>
          <a:bodyPr wrap="none" lIns="0" tIns="0" rIns="0" bIns="0" anchor="ctr"/>
          <a:lstStyle/>
          <a:p>
            <a:endParaRPr lang="ru-RU"/>
          </a:p>
        </p:txBody>
      </p:sp>
      <p:sp>
        <p:nvSpPr>
          <p:cNvPr id="24" name="Oval 91"/>
          <p:cNvSpPr>
            <a:spLocks noChangeArrowheads="1"/>
          </p:cNvSpPr>
          <p:nvPr/>
        </p:nvSpPr>
        <p:spPr bwMode="auto">
          <a:xfrm>
            <a:off x="4068763" y="4794250"/>
            <a:ext cx="60325" cy="60325"/>
          </a:xfrm>
          <a:prstGeom prst="ellipse">
            <a:avLst/>
          </a:prstGeom>
          <a:solidFill>
            <a:srgbClr val="CC0099"/>
          </a:solidFill>
          <a:ln w="19050">
            <a:solidFill>
              <a:srgbClr val="800080"/>
            </a:solidFill>
            <a:round/>
            <a:headEnd/>
            <a:tailEnd/>
          </a:ln>
        </p:spPr>
        <p:txBody>
          <a:bodyPr wrap="none" lIns="0" tIns="0" rIns="0" bIns="0" anchor="ctr"/>
          <a:lstStyle/>
          <a:p>
            <a:endParaRPr lang="ru-RU"/>
          </a:p>
        </p:txBody>
      </p:sp>
      <p:sp>
        <p:nvSpPr>
          <p:cNvPr id="25" name="Oval 92"/>
          <p:cNvSpPr>
            <a:spLocks noChangeArrowheads="1"/>
          </p:cNvSpPr>
          <p:nvPr/>
        </p:nvSpPr>
        <p:spPr bwMode="auto">
          <a:xfrm>
            <a:off x="4416425" y="5033963"/>
            <a:ext cx="60325" cy="60325"/>
          </a:xfrm>
          <a:prstGeom prst="ellipse">
            <a:avLst/>
          </a:prstGeom>
          <a:solidFill>
            <a:srgbClr val="CC0099"/>
          </a:solidFill>
          <a:ln w="19050">
            <a:solidFill>
              <a:srgbClr val="800080"/>
            </a:solidFill>
            <a:round/>
            <a:headEnd/>
            <a:tailEnd/>
          </a:ln>
        </p:spPr>
        <p:txBody>
          <a:bodyPr wrap="none" lIns="0" tIns="0" rIns="0" bIns="0" anchor="ctr"/>
          <a:lstStyle/>
          <a:p>
            <a:endParaRPr lang="ru-RU"/>
          </a:p>
        </p:txBody>
      </p:sp>
      <p:sp>
        <p:nvSpPr>
          <p:cNvPr id="26" name="Oval 93"/>
          <p:cNvSpPr>
            <a:spLocks noChangeArrowheads="1"/>
          </p:cNvSpPr>
          <p:nvPr/>
        </p:nvSpPr>
        <p:spPr bwMode="auto">
          <a:xfrm>
            <a:off x="5022850" y="5129213"/>
            <a:ext cx="60325" cy="60325"/>
          </a:xfrm>
          <a:prstGeom prst="ellipse">
            <a:avLst/>
          </a:prstGeom>
          <a:solidFill>
            <a:srgbClr val="CC0099"/>
          </a:solidFill>
          <a:ln w="19050">
            <a:solidFill>
              <a:srgbClr val="800080"/>
            </a:solidFill>
            <a:round/>
            <a:headEnd/>
            <a:tailEnd/>
          </a:ln>
        </p:spPr>
        <p:txBody>
          <a:bodyPr wrap="none" lIns="0" tIns="0" rIns="0" bIns="0" anchor="ctr"/>
          <a:lstStyle/>
          <a:p>
            <a:endParaRPr lang="ru-RU"/>
          </a:p>
        </p:txBody>
      </p:sp>
      <p:sp>
        <p:nvSpPr>
          <p:cNvPr id="27" name="Oval 94"/>
          <p:cNvSpPr>
            <a:spLocks noChangeArrowheads="1"/>
          </p:cNvSpPr>
          <p:nvPr/>
        </p:nvSpPr>
        <p:spPr bwMode="auto">
          <a:xfrm>
            <a:off x="5307013" y="4922838"/>
            <a:ext cx="60325" cy="60325"/>
          </a:xfrm>
          <a:prstGeom prst="ellipse">
            <a:avLst/>
          </a:prstGeom>
          <a:solidFill>
            <a:srgbClr val="CC0099"/>
          </a:solidFill>
          <a:ln w="19050">
            <a:solidFill>
              <a:srgbClr val="800080"/>
            </a:solidFill>
            <a:round/>
            <a:headEnd/>
            <a:tailEnd/>
          </a:ln>
        </p:spPr>
        <p:txBody>
          <a:bodyPr wrap="none" lIns="0" tIns="0" rIns="0" bIns="0" anchor="ctr"/>
          <a:lstStyle/>
          <a:p>
            <a:endParaRPr lang="ru-RU"/>
          </a:p>
        </p:txBody>
      </p:sp>
      <p:sp>
        <p:nvSpPr>
          <p:cNvPr id="28" name="Oval 95"/>
          <p:cNvSpPr>
            <a:spLocks noChangeArrowheads="1"/>
          </p:cNvSpPr>
          <p:nvPr/>
        </p:nvSpPr>
        <p:spPr bwMode="auto">
          <a:xfrm>
            <a:off x="5330825" y="5375275"/>
            <a:ext cx="60325" cy="60325"/>
          </a:xfrm>
          <a:prstGeom prst="ellipse">
            <a:avLst/>
          </a:prstGeom>
          <a:solidFill>
            <a:srgbClr val="3333FF"/>
          </a:solidFill>
          <a:ln w="19050">
            <a:solidFill>
              <a:srgbClr val="000066"/>
            </a:solidFill>
            <a:round/>
            <a:headEnd/>
            <a:tailEnd/>
          </a:ln>
        </p:spPr>
        <p:txBody>
          <a:bodyPr wrap="none" lIns="0" tIns="0" rIns="0" bIns="0" anchor="ctr"/>
          <a:lstStyle/>
          <a:p>
            <a:endParaRPr lang="ru-RU"/>
          </a:p>
        </p:txBody>
      </p:sp>
      <p:sp>
        <p:nvSpPr>
          <p:cNvPr id="29" name="Oval 96"/>
          <p:cNvSpPr>
            <a:spLocks noChangeArrowheads="1"/>
          </p:cNvSpPr>
          <p:nvPr/>
        </p:nvSpPr>
        <p:spPr bwMode="auto">
          <a:xfrm>
            <a:off x="5200650" y="4962525"/>
            <a:ext cx="60325" cy="60325"/>
          </a:xfrm>
          <a:prstGeom prst="ellipse">
            <a:avLst/>
          </a:prstGeom>
          <a:solidFill>
            <a:srgbClr val="00CC00"/>
          </a:solidFill>
          <a:ln w="19050">
            <a:solidFill>
              <a:srgbClr val="006600"/>
            </a:solidFill>
            <a:round/>
            <a:headEnd/>
            <a:tailEnd/>
          </a:ln>
        </p:spPr>
        <p:txBody>
          <a:bodyPr wrap="none" lIns="0" tIns="0" rIns="0" bIns="0" anchor="ctr"/>
          <a:lstStyle/>
          <a:p>
            <a:endParaRPr lang="ru-RU"/>
          </a:p>
        </p:txBody>
      </p:sp>
      <p:sp>
        <p:nvSpPr>
          <p:cNvPr id="30" name="Oval 97"/>
          <p:cNvSpPr>
            <a:spLocks noChangeArrowheads="1"/>
          </p:cNvSpPr>
          <p:nvPr/>
        </p:nvSpPr>
        <p:spPr bwMode="auto">
          <a:xfrm>
            <a:off x="3629025" y="4954588"/>
            <a:ext cx="60325" cy="60325"/>
          </a:xfrm>
          <a:prstGeom prst="ellipse">
            <a:avLst/>
          </a:prstGeom>
          <a:solidFill>
            <a:schemeClr val="bg2"/>
          </a:solidFill>
          <a:ln w="19050">
            <a:solidFill>
              <a:schemeClr val="accent2"/>
            </a:solidFill>
            <a:round/>
            <a:headEnd/>
            <a:tailEnd/>
          </a:ln>
        </p:spPr>
        <p:txBody>
          <a:bodyPr wrap="none" lIns="0" tIns="0" rIns="0" bIns="0" anchor="ctr"/>
          <a:lstStyle/>
          <a:p>
            <a:endParaRPr lang="ru-RU"/>
          </a:p>
        </p:txBody>
      </p:sp>
      <p:sp>
        <p:nvSpPr>
          <p:cNvPr id="31" name="Oval 98"/>
          <p:cNvSpPr>
            <a:spLocks noChangeArrowheads="1"/>
          </p:cNvSpPr>
          <p:nvPr/>
        </p:nvSpPr>
        <p:spPr bwMode="auto">
          <a:xfrm>
            <a:off x="4165600" y="5091113"/>
            <a:ext cx="60325" cy="60325"/>
          </a:xfrm>
          <a:prstGeom prst="ellipse">
            <a:avLst/>
          </a:prstGeom>
          <a:solidFill>
            <a:schemeClr val="bg2"/>
          </a:solidFill>
          <a:ln w="19050">
            <a:solidFill>
              <a:schemeClr val="accent2"/>
            </a:solidFill>
            <a:round/>
            <a:headEnd/>
            <a:tailEnd/>
          </a:ln>
        </p:spPr>
        <p:txBody>
          <a:bodyPr wrap="none" lIns="0" tIns="0" rIns="0" bIns="0" anchor="ctr"/>
          <a:lstStyle/>
          <a:p>
            <a:endParaRPr lang="ru-RU"/>
          </a:p>
        </p:txBody>
      </p:sp>
      <p:sp>
        <p:nvSpPr>
          <p:cNvPr id="32" name="Oval 99"/>
          <p:cNvSpPr>
            <a:spLocks noChangeArrowheads="1"/>
          </p:cNvSpPr>
          <p:nvPr/>
        </p:nvSpPr>
        <p:spPr bwMode="auto">
          <a:xfrm>
            <a:off x="4329113" y="4784725"/>
            <a:ext cx="60325" cy="60325"/>
          </a:xfrm>
          <a:prstGeom prst="ellipse">
            <a:avLst/>
          </a:prstGeom>
          <a:solidFill>
            <a:schemeClr val="bg2"/>
          </a:solidFill>
          <a:ln w="19050">
            <a:solidFill>
              <a:schemeClr val="accent2"/>
            </a:solidFill>
            <a:round/>
            <a:headEnd/>
            <a:tailEnd/>
          </a:ln>
        </p:spPr>
        <p:txBody>
          <a:bodyPr wrap="none" lIns="0" tIns="0" rIns="0" bIns="0" anchor="ctr"/>
          <a:lstStyle/>
          <a:p>
            <a:endParaRPr lang="ru-RU"/>
          </a:p>
        </p:txBody>
      </p:sp>
      <p:sp>
        <p:nvSpPr>
          <p:cNvPr id="33" name="Oval 100"/>
          <p:cNvSpPr>
            <a:spLocks noChangeArrowheads="1"/>
          </p:cNvSpPr>
          <p:nvPr/>
        </p:nvSpPr>
        <p:spPr bwMode="auto">
          <a:xfrm>
            <a:off x="5003800" y="4930775"/>
            <a:ext cx="60325" cy="60325"/>
          </a:xfrm>
          <a:prstGeom prst="ellipse">
            <a:avLst/>
          </a:prstGeom>
          <a:solidFill>
            <a:srgbClr val="3333FF"/>
          </a:solidFill>
          <a:ln w="19050">
            <a:solidFill>
              <a:srgbClr val="000066"/>
            </a:solidFill>
            <a:round/>
            <a:headEnd/>
            <a:tailEnd/>
          </a:ln>
        </p:spPr>
        <p:txBody>
          <a:bodyPr wrap="none" lIns="0" tIns="0" rIns="0" bIns="0" anchor="ctr"/>
          <a:lstStyle/>
          <a:p>
            <a:endParaRPr lang="ru-RU"/>
          </a:p>
        </p:txBody>
      </p:sp>
      <p:sp>
        <p:nvSpPr>
          <p:cNvPr id="34" name="Freeform 101"/>
          <p:cNvSpPr>
            <a:spLocks/>
          </p:cNvSpPr>
          <p:nvPr/>
        </p:nvSpPr>
        <p:spPr bwMode="auto">
          <a:xfrm>
            <a:off x="1076325" y="3733800"/>
            <a:ext cx="2343150" cy="1270000"/>
          </a:xfrm>
          <a:custGeom>
            <a:avLst/>
            <a:gdLst>
              <a:gd name="T0" fmla="*/ 0 w 1476"/>
              <a:gd name="T1" fmla="*/ 0 h 1234"/>
              <a:gd name="T2" fmla="*/ 2147483647 w 1476"/>
              <a:gd name="T3" fmla="*/ 2147483647 h 1234"/>
              <a:gd name="T4" fmla="*/ 2147483647 w 1476"/>
              <a:gd name="T5" fmla="*/ 2147483647 h 1234"/>
              <a:gd name="T6" fmla="*/ 0 60000 65536"/>
              <a:gd name="T7" fmla="*/ 0 60000 65536"/>
              <a:gd name="T8" fmla="*/ 0 60000 65536"/>
              <a:gd name="T9" fmla="*/ 0 w 1476"/>
              <a:gd name="T10" fmla="*/ 0 h 1234"/>
              <a:gd name="T11" fmla="*/ 1476 w 1476"/>
              <a:gd name="T12" fmla="*/ 1234 h 1234"/>
            </a:gdLst>
            <a:ahLst/>
            <a:cxnLst>
              <a:cxn ang="T6">
                <a:pos x="T0" y="T1"/>
              </a:cxn>
              <a:cxn ang="T7">
                <a:pos x="T2" y="T3"/>
              </a:cxn>
              <a:cxn ang="T8">
                <a:pos x="T4" y="T5"/>
              </a:cxn>
            </a:cxnLst>
            <a:rect l="T9" t="T10" r="T11" b="T12"/>
            <a:pathLst>
              <a:path w="1476" h="1234">
                <a:moveTo>
                  <a:pt x="0" y="0"/>
                </a:moveTo>
                <a:lnTo>
                  <a:pt x="11" y="1234"/>
                </a:lnTo>
                <a:lnTo>
                  <a:pt x="1476" y="1234"/>
                </a:lnTo>
              </a:path>
            </a:pathLst>
          </a:custGeom>
          <a:noFill/>
          <a:ln w="28575">
            <a:solidFill>
              <a:srgbClr val="800000"/>
            </a:solidFill>
            <a:round/>
            <a:headEnd/>
            <a:tailEnd type="oval" w="med" len="med"/>
          </a:ln>
        </p:spPr>
        <p:txBody>
          <a:bodyPr lIns="0" tIns="0" rIns="0" bIns="0"/>
          <a:lstStyle/>
          <a:p>
            <a:endParaRPr lang="ru-RU"/>
          </a:p>
        </p:txBody>
      </p:sp>
      <p:sp>
        <p:nvSpPr>
          <p:cNvPr id="35" name="Oval 108"/>
          <p:cNvSpPr>
            <a:spLocks noChangeArrowheads="1"/>
          </p:cNvSpPr>
          <p:nvPr/>
        </p:nvSpPr>
        <p:spPr bwMode="auto">
          <a:xfrm>
            <a:off x="3397250" y="4749800"/>
            <a:ext cx="60325" cy="60325"/>
          </a:xfrm>
          <a:prstGeom prst="ellipse">
            <a:avLst/>
          </a:prstGeom>
          <a:solidFill>
            <a:srgbClr val="FF0000"/>
          </a:solidFill>
          <a:ln w="19050">
            <a:solidFill>
              <a:srgbClr val="800000"/>
            </a:solidFill>
            <a:round/>
            <a:headEnd/>
            <a:tailEnd/>
          </a:ln>
        </p:spPr>
        <p:txBody>
          <a:bodyPr wrap="none" lIns="0" tIns="0" rIns="0" bIns="0" anchor="ctr"/>
          <a:lstStyle/>
          <a:p>
            <a:endParaRPr lang="ru-RU"/>
          </a:p>
        </p:txBody>
      </p:sp>
      <p:sp>
        <p:nvSpPr>
          <p:cNvPr id="36" name="Freeform 109"/>
          <p:cNvSpPr>
            <a:spLocks/>
          </p:cNvSpPr>
          <p:nvPr/>
        </p:nvSpPr>
        <p:spPr bwMode="auto">
          <a:xfrm>
            <a:off x="2819400" y="3608388"/>
            <a:ext cx="600075" cy="971550"/>
          </a:xfrm>
          <a:custGeom>
            <a:avLst/>
            <a:gdLst>
              <a:gd name="T0" fmla="*/ 0 w 1476"/>
              <a:gd name="T1" fmla="*/ 0 h 1234"/>
              <a:gd name="T2" fmla="*/ 2147483647 w 1476"/>
              <a:gd name="T3" fmla="*/ 2147483647 h 1234"/>
              <a:gd name="T4" fmla="*/ 2147483647 w 1476"/>
              <a:gd name="T5" fmla="*/ 2147483647 h 1234"/>
              <a:gd name="T6" fmla="*/ 0 60000 65536"/>
              <a:gd name="T7" fmla="*/ 0 60000 65536"/>
              <a:gd name="T8" fmla="*/ 0 60000 65536"/>
              <a:gd name="T9" fmla="*/ 0 w 1476"/>
              <a:gd name="T10" fmla="*/ 0 h 1234"/>
              <a:gd name="T11" fmla="*/ 1476 w 1476"/>
              <a:gd name="T12" fmla="*/ 1234 h 1234"/>
            </a:gdLst>
            <a:ahLst/>
            <a:cxnLst>
              <a:cxn ang="T6">
                <a:pos x="T0" y="T1"/>
              </a:cxn>
              <a:cxn ang="T7">
                <a:pos x="T2" y="T3"/>
              </a:cxn>
              <a:cxn ang="T8">
                <a:pos x="T4" y="T5"/>
              </a:cxn>
            </a:cxnLst>
            <a:rect l="T9" t="T10" r="T11" b="T12"/>
            <a:pathLst>
              <a:path w="1476" h="1234">
                <a:moveTo>
                  <a:pt x="0" y="0"/>
                </a:moveTo>
                <a:lnTo>
                  <a:pt x="11" y="1234"/>
                </a:lnTo>
                <a:lnTo>
                  <a:pt x="1476" y="1234"/>
                </a:lnTo>
              </a:path>
            </a:pathLst>
          </a:custGeom>
          <a:noFill/>
          <a:ln w="28575">
            <a:solidFill>
              <a:srgbClr val="336699"/>
            </a:solidFill>
            <a:round/>
            <a:headEnd/>
            <a:tailEnd type="oval" w="med" len="med"/>
          </a:ln>
        </p:spPr>
        <p:txBody>
          <a:bodyPr lIns="0" tIns="0" rIns="0" bIns="0"/>
          <a:lstStyle/>
          <a:p>
            <a:endParaRPr lang="ru-RU"/>
          </a:p>
        </p:txBody>
      </p:sp>
      <p:sp>
        <p:nvSpPr>
          <p:cNvPr id="37" name="Oval 110"/>
          <p:cNvSpPr>
            <a:spLocks noChangeArrowheads="1"/>
          </p:cNvSpPr>
          <p:nvPr/>
        </p:nvSpPr>
        <p:spPr bwMode="auto">
          <a:xfrm>
            <a:off x="3384550" y="4557713"/>
            <a:ext cx="60325" cy="60325"/>
          </a:xfrm>
          <a:prstGeom prst="ellipse">
            <a:avLst/>
          </a:prstGeom>
          <a:solidFill>
            <a:srgbClr val="3333FF"/>
          </a:solidFill>
          <a:ln w="19050">
            <a:solidFill>
              <a:srgbClr val="000066"/>
            </a:solidFill>
            <a:round/>
            <a:headEnd/>
            <a:tailEnd/>
          </a:ln>
        </p:spPr>
        <p:txBody>
          <a:bodyPr wrap="none" lIns="0" tIns="0" rIns="0" bIns="0" anchor="ctr"/>
          <a:lstStyle/>
          <a:p>
            <a:endParaRPr lang="ru-RU"/>
          </a:p>
        </p:txBody>
      </p:sp>
      <p:sp>
        <p:nvSpPr>
          <p:cNvPr id="38" name="Freeform 117"/>
          <p:cNvSpPr>
            <a:spLocks/>
          </p:cNvSpPr>
          <p:nvPr/>
        </p:nvSpPr>
        <p:spPr bwMode="auto">
          <a:xfrm>
            <a:off x="4559300" y="3784600"/>
            <a:ext cx="358775" cy="1295400"/>
          </a:xfrm>
          <a:custGeom>
            <a:avLst/>
            <a:gdLst>
              <a:gd name="T0" fmla="*/ 0 w 1476"/>
              <a:gd name="T1" fmla="*/ 0 h 1234"/>
              <a:gd name="T2" fmla="*/ 2147483647 w 1476"/>
              <a:gd name="T3" fmla="*/ 2147483647 h 1234"/>
              <a:gd name="T4" fmla="*/ 2147483647 w 1476"/>
              <a:gd name="T5" fmla="*/ 2147483647 h 1234"/>
              <a:gd name="T6" fmla="*/ 0 60000 65536"/>
              <a:gd name="T7" fmla="*/ 0 60000 65536"/>
              <a:gd name="T8" fmla="*/ 0 60000 65536"/>
              <a:gd name="T9" fmla="*/ 0 w 1476"/>
              <a:gd name="T10" fmla="*/ 0 h 1234"/>
              <a:gd name="T11" fmla="*/ 1476 w 1476"/>
              <a:gd name="T12" fmla="*/ 1234 h 1234"/>
            </a:gdLst>
            <a:ahLst/>
            <a:cxnLst>
              <a:cxn ang="T6">
                <a:pos x="T0" y="T1"/>
              </a:cxn>
              <a:cxn ang="T7">
                <a:pos x="T2" y="T3"/>
              </a:cxn>
              <a:cxn ang="T8">
                <a:pos x="T4" y="T5"/>
              </a:cxn>
            </a:cxnLst>
            <a:rect l="T9" t="T10" r="T11" b="T12"/>
            <a:pathLst>
              <a:path w="1476" h="1234">
                <a:moveTo>
                  <a:pt x="0" y="0"/>
                </a:moveTo>
                <a:lnTo>
                  <a:pt x="11" y="1234"/>
                </a:lnTo>
                <a:lnTo>
                  <a:pt x="1476" y="1234"/>
                </a:lnTo>
              </a:path>
            </a:pathLst>
          </a:custGeom>
          <a:noFill/>
          <a:ln w="28575">
            <a:solidFill>
              <a:srgbClr val="003300"/>
            </a:solidFill>
            <a:round/>
            <a:headEnd/>
            <a:tailEnd type="oval" w="med" len="med"/>
          </a:ln>
        </p:spPr>
        <p:txBody>
          <a:bodyPr lIns="0" tIns="0" rIns="0" bIns="0"/>
          <a:lstStyle/>
          <a:p>
            <a:endParaRPr lang="ru-RU"/>
          </a:p>
        </p:txBody>
      </p:sp>
      <p:sp>
        <p:nvSpPr>
          <p:cNvPr id="39" name="Oval 118"/>
          <p:cNvSpPr>
            <a:spLocks noChangeArrowheads="1"/>
          </p:cNvSpPr>
          <p:nvPr/>
        </p:nvSpPr>
        <p:spPr bwMode="auto">
          <a:xfrm>
            <a:off x="4889500" y="5054600"/>
            <a:ext cx="60325" cy="60325"/>
          </a:xfrm>
          <a:prstGeom prst="ellipse">
            <a:avLst/>
          </a:prstGeom>
          <a:solidFill>
            <a:srgbClr val="00CC00"/>
          </a:solidFill>
          <a:ln w="19050">
            <a:solidFill>
              <a:srgbClr val="006600"/>
            </a:solidFill>
            <a:round/>
            <a:headEnd/>
            <a:tailEnd/>
          </a:ln>
        </p:spPr>
        <p:txBody>
          <a:bodyPr wrap="none" lIns="0" tIns="0" rIns="0" bIns="0" anchor="ctr"/>
          <a:lstStyle/>
          <a:p>
            <a:endParaRPr lang="ru-RU"/>
          </a:p>
        </p:txBody>
      </p:sp>
      <p:sp>
        <p:nvSpPr>
          <p:cNvPr id="40" name="Oval 119"/>
          <p:cNvSpPr>
            <a:spLocks noChangeArrowheads="1"/>
          </p:cNvSpPr>
          <p:nvPr/>
        </p:nvSpPr>
        <p:spPr bwMode="auto">
          <a:xfrm>
            <a:off x="4895850" y="4667250"/>
            <a:ext cx="60325" cy="60325"/>
          </a:xfrm>
          <a:prstGeom prst="ellipse">
            <a:avLst/>
          </a:prstGeom>
          <a:solidFill>
            <a:srgbClr val="00CC00"/>
          </a:solidFill>
          <a:ln w="19050">
            <a:solidFill>
              <a:srgbClr val="006600"/>
            </a:solidFill>
            <a:round/>
            <a:headEnd/>
            <a:tailEnd/>
          </a:ln>
        </p:spPr>
        <p:txBody>
          <a:bodyPr wrap="none" lIns="0" tIns="0" rIns="0" bIns="0" anchor="ctr"/>
          <a:lstStyle/>
          <a:p>
            <a:endParaRPr lang="ru-RU"/>
          </a:p>
        </p:txBody>
      </p:sp>
      <p:sp>
        <p:nvSpPr>
          <p:cNvPr id="41" name="Oval 120"/>
          <p:cNvSpPr>
            <a:spLocks noChangeArrowheads="1"/>
          </p:cNvSpPr>
          <p:nvPr/>
        </p:nvSpPr>
        <p:spPr bwMode="auto">
          <a:xfrm>
            <a:off x="4906963" y="4826000"/>
            <a:ext cx="60325" cy="60325"/>
          </a:xfrm>
          <a:prstGeom prst="ellipse">
            <a:avLst/>
          </a:prstGeom>
          <a:solidFill>
            <a:schemeClr val="bg2"/>
          </a:solidFill>
          <a:ln w="19050">
            <a:solidFill>
              <a:schemeClr val="accent2"/>
            </a:solidFill>
            <a:round/>
            <a:headEnd/>
            <a:tailEnd/>
          </a:ln>
        </p:spPr>
        <p:txBody>
          <a:bodyPr wrap="none" lIns="0" tIns="0" rIns="0" bIns="0" anchor="ctr"/>
          <a:lstStyle/>
          <a:p>
            <a:endParaRPr lang="ru-RU"/>
          </a:p>
        </p:txBody>
      </p:sp>
      <p:sp>
        <p:nvSpPr>
          <p:cNvPr id="42" name="Freeform 126"/>
          <p:cNvSpPr>
            <a:spLocks/>
          </p:cNvSpPr>
          <p:nvPr/>
        </p:nvSpPr>
        <p:spPr bwMode="auto">
          <a:xfrm flipH="1">
            <a:off x="5340350" y="3817938"/>
            <a:ext cx="946150" cy="1376362"/>
          </a:xfrm>
          <a:custGeom>
            <a:avLst/>
            <a:gdLst>
              <a:gd name="T0" fmla="*/ 0 w 1476"/>
              <a:gd name="T1" fmla="*/ 0 h 1234"/>
              <a:gd name="T2" fmla="*/ 2147483647 w 1476"/>
              <a:gd name="T3" fmla="*/ 2147483647 h 1234"/>
              <a:gd name="T4" fmla="*/ 2147483647 w 1476"/>
              <a:gd name="T5" fmla="*/ 2147483647 h 1234"/>
              <a:gd name="T6" fmla="*/ 0 60000 65536"/>
              <a:gd name="T7" fmla="*/ 0 60000 65536"/>
              <a:gd name="T8" fmla="*/ 0 60000 65536"/>
              <a:gd name="T9" fmla="*/ 0 w 1476"/>
              <a:gd name="T10" fmla="*/ 0 h 1234"/>
              <a:gd name="T11" fmla="*/ 1476 w 1476"/>
              <a:gd name="T12" fmla="*/ 1234 h 1234"/>
            </a:gdLst>
            <a:ahLst/>
            <a:cxnLst>
              <a:cxn ang="T6">
                <a:pos x="T0" y="T1"/>
              </a:cxn>
              <a:cxn ang="T7">
                <a:pos x="T2" y="T3"/>
              </a:cxn>
              <a:cxn ang="T8">
                <a:pos x="T4" y="T5"/>
              </a:cxn>
            </a:cxnLst>
            <a:rect l="T9" t="T10" r="T11" b="T12"/>
            <a:pathLst>
              <a:path w="1476" h="1234">
                <a:moveTo>
                  <a:pt x="0" y="0"/>
                </a:moveTo>
                <a:lnTo>
                  <a:pt x="11" y="1234"/>
                </a:lnTo>
                <a:lnTo>
                  <a:pt x="1476" y="1234"/>
                </a:lnTo>
              </a:path>
            </a:pathLst>
          </a:custGeom>
          <a:noFill/>
          <a:ln w="28575">
            <a:solidFill>
              <a:srgbClr val="5F5F5F"/>
            </a:solidFill>
            <a:round/>
            <a:headEnd/>
            <a:tailEnd type="oval" w="med" len="med"/>
          </a:ln>
        </p:spPr>
        <p:txBody>
          <a:bodyPr lIns="0" tIns="0" rIns="0" bIns="0"/>
          <a:lstStyle/>
          <a:p>
            <a:endParaRPr lang="ru-RU"/>
          </a:p>
        </p:txBody>
      </p:sp>
      <p:sp>
        <p:nvSpPr>
          <p:cNvPr id="43" name="Oval 132"/>
          <p:cNvSpPr>
            <a:spLocks noChangeArrowheads="1"/>
          </p:cNvSpPr>
          <p:nvPr/>
        </p:nvSpPr>
        <p:spPr bwMode="auto">
          <a:xfrm>
            <a:off x="5311775" y="5164138"/>
            <a:ext cx="60325" cy="60325"/>
          </a:xfrm>
          <a:prstGeom prst="ellipse">
            <a:avLst/>
          </a:prstGeom>
          <a:solidFill>
            <a:schemeClr val="bg2"/>
          </a:solidFill>
          <a:ln w="19050">
            <a:solidFill>
              <a:schemeClr val="accent2"/>
            </a:solidFill>
            <a:round/>
            <a:headEnd/>
            <a:tailEnd/>
          </a:ln>
        </p:spPr>
        <p:txBody>
          <a:bodyPr wrap="none" lIns="0" tIns="0" rIns="0" bIns="0" anchor="ctr"/>
          <a:lstStyle/>
          <a:p>
            <a:endParaRPr lang="ru-RU"/>
          </a:p>
        </p:txBody>
      </p:sp>
      <p:sp>
        <p:nvSpPr>
          <p:cNvPr id="44" name="Freeform 133"/>
          <p:cNvSpPr>
            <a:spLocks/>
          </p:cNvSpPr>
          <p:nvPr/>
        </p:nvSpPr>
        <p:spPr bwMode="auto">
          <a:xfrm flipH="1">
            <a:off x="5224463" y="3810000"/>
            <a:ext cx="2800350" cy="1500188"/>
          </a:xfrm>
          <a:custGeom>
            <a:avLst/>
            <a:gdLst>
              <a:gd name="T0" fmla="*/ 2147483647 w 9950"/>
              <a:gd name="T1" fmla="*/ 0 h 10033"/>
              <a:gd name="T2" fmla="*/ 2147483647 w 9950"/>
              <a:gd name="T3" fmla="*/ 2147483647 h 10033"/>
              <a:gd name="T4" fmla="*/ 2147483647 w 9950"/>
              <a:gd name="T5" fmla="*/ 2147483647 h 10033"/>
              <a:gd name="T6" fmla="*/ 0 60000 65536"/>
              <a:gd name="T7" fmla="*/ 0 60000 65536"/>
              <a:gd name="T8" fmla="*/ 0 60000 65536"/>
              <a:gd name="T9" fmla="*/ 0 w 9950"/>
              <a:gd name="T10" fmla="*/ 0 h 10033"/>
              <a:gd name="T11" fmla="*/ 9950 w 9950"/>
              <a:gd name="T12" fmla="*/ 10033 h 10033"/>
            </a:gdLst>
            <a:ahLst/>
            <a:cxnLst>
              <a:cxn ang="T6">
                <a:pos x="T0" y="T1"/>
              </a:cxn>
              <a:cxn ang="T7">
                <a:pos x="T2" y="T3"/>
              </a:cxn>
              <a:cxn ang="T8">
                <a:pos x="T4" y="T5"/>
              </a:cxn>
            </a:cxnLst>
            <a:rect l="T9" t="T10" r="T11" b="T12"/>
            <a:pathLst>
              <a:path w="9950" h="10033">
                <a:moveTo>
                  <a:pt x="26" y="0"/>
                </a:moveTo>
                <a:cubicBezTo>
                  <a:pt x="51" y="3333"/>
                  <a:pt x="0" y="6700"/>
                  <a:pt x="25" y="10033"/>
                </a:cubicBezTo>
                <a:lnTo>
                  <a:pt x="9950" y="10033"/>
                </a:lnTo>
              </a:path>
            </a:pathLst>
          </a:custGeom>
          <a:noFill/>
          <a:ln w="28575">
            <a:solidFill>
              <a:srgbClr val="7030A0"/>
            </a:solidFill>
            <a:round/>
            <a:headEnd/>
            <a:tailEnd type="oval" w="med" len="med"/>
          </a:ln>
        </p:spPr>
        <p:txBody>
          <a:bodyPr lIns="0" tIns="0" rIns="0" bIns="0"/>
          <a:lstStyle/>
          <a:p>
            <a:endParaRPr lang="ru-RU"/>
          </a:p>
        </p:txBody>
      </p:sp>
      <p:sp>
        <p:nvSpPr>
          <p:cNvPr id="45" name="Oval 134"/>
          <p:cNvSpPr>
            <a:spLocks noChangeArrowheads="1"/>
          </p:cNvSpPr>
          <p:nvPr/>
        </p:nvSpPr>
        <p:spPr bwMode="auto">
          <a:xfrm>
            <a:off x="5184775" y="5273675"/>
            <a:ext cx="60325" cy="60325"/>
          </a:xfrm>
          <a:prstGeom prst="ellipse">
            <a:avLst/>
          </a:prstGeom>
          <a:solidFill>
            <a:srgbClr val="CC0099"/>
          </a:solidFill>
          <a:ln w="19050">
            <a:solidFill>
              <a:srgbClr val="800080"/>
            </a:solidFill>
            <a:round/>
            <a:headEnd/>
            <a:tailEnd/>
          </a:ln>
        </p:spPr>
        <p:txBody>
          <a:bodyPr wrap="none" lIns="0" tIns="0" rIns="0" bIns="0" anchor="ctr"/>
          <a:lstStyle/>
          <a:p>
            <a:endParaRPr lang="ru-RU"/>
          </a:p>
        </p:txBody>
      </p:sp>
      <p:sp>
        <p:nvSpPr>
          <p:cNvPr id="59436" name="Rectangle 102"/>
          <p:cNvSpPr>
            <a:spLocks noChangeArrowheads="1"/>
          </p:cNvSpPr>
          <p:nvPr/>
        </p:nvSpPr>
        <p:spPr bwMode="auto">
          <a:xfrm>
            <a:off x="304800" y="2209800"/>
            <a:ext cx="1587500" cy="1638300"/>
          </a:xfrm>
          <a:prstGeom prst="rect">
            <a:avLst/>
          </a:prstGeom>
          <a:solidFill>
            <a:srgbClr val="B21A1A"/>
          </a:solidFill>
          <a:ln w="9525" algn="ctr">
            <a:noFill/>
            <a:miter lim="800000"/>
            <a:headEnd/>
            <a:tailEnd/>
          </a:ln>
        </p:spPr>
        <p:txBody>
          <a:bodyPr vert="eaVert" wrap="none" lIns="73025" tIns="36511" rIns="73025" bIns="36511" anchor="ctr"/>
          <a:lstStyle/>
          <a:p>
            <a:endParaRPr lang="ru-RU">
              <a:solidFill>
                <a:srgbClr val="000000"/>
              </a:solidFill>
            </a:endParaRPr>
          </a:p>
        </p:txBody>
      </p:sp>
      <p:sp>
        <p:nvSpPr>
          <p:cNvPr id="59437" name="Rectangle 102"/>
          <p:cNvSpPr>
            <a:spLocks noChangeArrowheads="1"/>
          </p:cNvSpPr>
          <p:nvPr/>
        </p:nvSpPr>
        <p:spPr bwMode="auto">
          <a:xfrm>
            <a:off x="2028825" y="2209800"/>
            <a:ext cx="1587500" cy="1638300"/>
          </a:xfrm>
          <a:prstGeom prst="rect">
            <a:avLst/>
          </a:prstGeom>
          <a:solidFill>
            <a:srgbClr val="3E67A4"/>
          </a:solidFill>
          <a:ln w="9525" algn="ctr">
            <a:solidFill>
              <a:srgbClr val="3E67A4"/>
            </a:solidFill>
            <a:miter lim="800000"/>
            <a:headEnd/>
            <a:tailEnd/>
          </a:ln>
        </p:spPr>
        <p:txBody>
          <a:bodyPr wrap="none" lIns="73025" tIns="36511" rIns="73025" bIns="36511" anchor="ctr"/>
          <a:lstStyle/>
          <a:p>
            <a:endParaRPr lang="ru-RU">
              <a:solidFill>
                <a:srgbClr val="000000"/>
              </a:solidFill>
            </a:endParaRPr>
          </a:p>
        </p:txBody>
      </p:sp>
      <p:sp>
        <p:nvSpPr>
          <p:cNvPr id="59438" name="Rectangle 102"/>
          <p:cNvSpPr>
            <a:spLocks noChangeArrowheads="1"/>
          </p:cNvSpPr>
          <p:nvPr/>
        </p:nvSpPr>
        <p:spPr bwMode="auto">
          <a:xfrm>
            <a:off x="3752850" y="2209800"/>
            <a:ext cx="1587500" cy="1638300"/>
          </a:xfrm>
          <a:prstGeom prst="rect">
            <a:avLst/>
          </a:prstGeom>
          <a:solidFill>
            <a:srgbClr val="497E2E"/>
          </a:solidFill>
          <a:ln w="9525" algn="ctr">
            <a:noFill/>
            <a:miter lim="800000"/>
            <a:headEnd/>
            <a:tailEnd/>
          </a:ln>
        </p:spPr>
        <p:txBody>
          <a:bodyPr vert="eaVert" wrap="none" anchor="ctr"/>
          <a:lstStyle/>
          <a:p>
            <a:endParaRPr lang="ru-RU">
              <a:solidFill>
                <a:srgbClr val="000000"/>
              </a:solidFill>
            </a:endParaRPr>
          </a:p>
        </p:txBody>
      </p:sp>
      <p:sp>
        <p:nvSpPr>
          <p:cNvPr id="59439" name="Rectangle 102"/>
          <p:cNvSpPr>
            <a:spLocks noChangeArrowheads="1"/>
          </p:cNvSpPr>
          <p:nvPr/>
        </p:nvSpPr>
        <p:spPr bwMode="auto">
          <a:xfrm>
            <a:off x="5476875" y="2209800"/>
            <a:ext cx="1587500" cy="1638300"/>
          </a:xfrm>
          <a:prstGeom prst="rect">
            <a:avLst/>
          </a:prstGeom>
          <a:solidFill>
            <a:srgbClr val="5F5F65"/>
          </a:solidFill>
          <a:ln w="9525" algn="ctr">
            <a:noFill/>
            <a:miter lim="800000"/>
            <a:headEnd/>
            <a:tailEnd/>
          </a:ln>
        </p:spPr>
        <p:txBody>
          <a:bodyPr wrap="none" lIns="73025" tIns="36511" rIns="73025" bIns="36511" anchor="ctr"/>
          <a:lstStyle/>
          <a:p>
            <a:endParaRPr lang="ru-RU">
              <a:solidFill>
                <a:srgbClr val="000000"/>
              </a:solidFill>
            </a:endParaRPr>
          </a:p>
        </p:txBody>
      </p:sp>
      <p:sp>
        <p:nvSpPr>
          <p:cNvPr id="59440" name="Rectangle 102"/>
          <p:cNvSpPr>
            <a:spLocks noChangeArrowheads="1"/>
          </p:cNvSpPr>
          <p:nvPr/>
        </p:nvSpPr>
        <p:spPr bwMode="auto">
          <a:xfrm>
            <a:off x="7200900" y="2209800"/>
            <a:ext cx="1587500" cy="1638300"/>
          </a:xfrm>
          <a:prstGeom prst="rect">
            <a:avLst/>
          </a:prstGeom>
          <a:solidFill>
            <a:srgbClr val="66327E"/>
          </a:solidFill>
          <a:ln w="9525" algn="ctr">
            <a:noFill/>
            <a:miter lim="800000"/>
            <a:headEnd/>
            <a:tailEnd/>
          </a:ln>
        </p:spPr>
        <p:txBody>
          <a:bodyPr wrap="none" lIns="73025" tIns="36511" rIns="73025" bIns="36511" anchor="ctr"/>
          <a:lstStyle/>
          <a:p>
            <a:endParaRPr lang="ru-RU">
              <a:solidFill>
                <a:srgbClr val="000000"/>
              </a:solidFill>
            </a:endParaRPr>
          </a:p>
        </p:txBody>
      </p:sp>
      <p:sp>
        <p:nvSpPr>
          <p:cNvPr id="59441" name="Rectangle 113"/>
          <p:cNvSpPr>
            <a:spLocks noChangeArrowheads="1"/>
          </p:cNvSpPr>
          <p:nvPr/>
        </p:nvSpPr>
        <p:spPr bwMode="auto">
          <a:xfrm>
            <a:off x="304800" y="3390900"/>
            <a:ext cx="1562100" cy="457200"/>
          </a:xfrm>
          <a:prstGeom prst="rect">
            <a:avLst/>
          </a:prstGeom>
          <a:gradFill rotWithShape="1">
            <a:gsLst>
              <a:gs pos="0">
                <a:srgbClr val="000000">
                  <a:alpha val="35001"/>
                </a:srgbClr>
              </a:gs>
              <a:gs pos="100000">
                <a:srgbClr val="000000">
                  <a:alpha val="0"/>
                </a:srgbClr>
              </a:gs>
            </a:gsLst>
            <a:lin ang="0" scaled="1"/>
          </a:gradFill>
          <a:ln w="9525">
            <a:noFill/>
            <a:miter lim="800000"/>
            <a:headEnd/>
            <a:tailEnd/>
          </a:ln>
        </p:spPr>
        <p:txBody>
          <a:bodyPr wrap="none" lIns="73025" tIns="36511" rIns="73025" bIns="36511" anchor="ctr"/>
          <a:lstStyle/>
          <a:p>
            <a:endParaRPr lang="ru-RU">
              <a:solidFill>
                <a:srgbClr val="000000"/>
              </a:solidFill>
            </a:endParaRPr>
          </a:p>
        </p:txBody>
      </p:sp>
      <p:sp>
        <p:nvSpPr>
          <p:cNvPr id="59442" name="Rectangle 113"/>
          <p:cNvSpPr>
            <a:spLocks noChangeArrowheads="1"/>
          </p:cNvSpPr>
          <p:nvPr/>
        </p:nvSpPr>
        <p:spPr bwMode="auto">
          <a:xfrm>
            <a:off x="2027238" y="3390900"/>
            <a:ext cx="1562100" cy="457200"/>
          </a:xfrm>
          <a:prstGeom prst="rect">
            <a:avLst/>
          </a:prstGeom>
          <a:gradFill rotWithShape="1">
            <a:gsLst>
              <a:gs pos="0">
                <a:srgbClr val="000000">
                  <a:alpha val="35001"/>
                </a:srgbClr>
              </a:gs>
              <a:gs pos="100000">
                <a:srgbClr val="000000">
                  <a:alpha val="0"/>
                </a:srgbClr>
              </a:gs>
            </a:gsLst>
            <a:lin ang="0" scaled="1"/>
          </a:gradFill>
          <a:ln w="9525">
            <a:noFill/>
            <a:miter lim="800000"/>
            <a:headEnd/>
            <a:tailEnd/>
          </a:ln>
        </p:spPr>
        <p:txBody>
          <a:bodyPr wrap="none" lIns="73025" tIns="36511" rIns="73025" bIns="36511" anchor="ctr"/>
          <a:lstStyle/>
          <a:p>
            <a:endParaRPr lang="ru-RU">
              <a:solidFill>
                <a:srgbClr val="000000"/>
              </a:solidFill>
            </a:endParaRPr>
          </a:p>
        </p:txBody>
      </p:sp>
      <p:sp>
        <p:nvSpPr>
          <p:cNvPr id="59443" name="Rectangle 113"/>
          <p:cNvSpPr>
            <a:spLocks noChangeArrowheads="1"/>
          </p:cNvSpPr>
          <p:nvPr/>
        </p:nvSpPr>
        <p:spPr bwMode="auto">
          <a:xfrm>
            <a:off x="3752850" y="3390900"/>
            <a:ext cx="1562100" cy="457200"/>
          </a:xfrm>
          <a:prstGeom prst="rect">
            <a:avLst/>
          </a:prstGeom>
          <a:gradFill rotWithShape="1">
            <a:gsLst>
              <a:gs pos="0">
                <a:srgbClr val="000000">
                  <a:alpha val="35001"/>
                </a:srgbClr>
              </a:gs>
              <a:gs pos="100000">
                <a:srgbClr val="000000">
                  <a:alpha val="0"/>
                </a:srgbClr>
              </a:gs>
            </a:gsLst>
            <a:lin ang="0" scaled="1"/>
          </a:gradFill>
          <a:ln w="9525">
            <a:noFill/>
            <a:miter lim="800000"/>
            <a:headEnd/>
            <a:tailEnd/>
          </a:ln>
        </p:spPr>
        <p:txBody>
          <a:bodyPr wrap="none" lIns="73025" tIns="36511" rIns="73025" bIns="36511" anchor="ctr"/>
          <a:lstStyle/>
          <a:p>
            <a:endParaRPr lang="ru-RU">
              <a:solidFill>
                <a:srgbClr val="000000"/>
              </a:solidFill>
            </a:endParaRPr>
          </a:p>
        </p:txBody>
      </p:sp>
      <p:sp>
        <p:nvSpPr>
          <p:cNvPr id="59444" name="Rectangle 113"/>
          <p:cNvSpPr>
            <a:spLocks noChangeArrowheads="1"/>
          </p:cNvSpPr>
          <p:nvPr/>
        </p:nvSpPr>
        <p:spPr bwMode="auto">
          <a:xfrm>
            <a:off x="5476875" y="3390900"/>
            <a:ext cx="1562100" cy="457200"/>
          </a:xfrm>
          <a:prstGeom prst="rect">
            <a:avLst/>
          </a:prstGeom>
          <a:gradFill rotWithShape="1">
            <a:gsLst>
              <a:gs pos="0">
                <a:srgbClr val="000000">
                  <a:alpha val="35001"/>
                </a:srgbClr>
              </a:gs>
              <a:gs pos="100000">
                <a:srgbClr val="000000">
                  <a:alpha val="0"/>
                </a:srgbClr>
              </a:gs>
            </a:gsLst>
            <a:lin ang="0" scaled="1"/>
          </a:gradFill>
          <a:ln w="9525">
            <a:noFill/>
            <a:miter lim="800000"/>
            <a:headEnd/>
            <a:tailEnd/>
          </a:ln>
        </p:spPr>
        <p:txBody>
          <a:bodyPr wrap="none" lIns="73025" tIns="36511" rIns="73025" bIns="36511" anchor="ctr"/>
          <a:lstStyle/>
          <a:p>
            <a:endParaRPr lang="ru-RU">
              <a:solidFill>
                <a:srgbClr val="000000"/>
              </a:solidFill>
            </a:endParaRPr>
          </a:p>
        </p:txBody>
      </p:sp>
      <p:sp>
        <p:nvSpPr>
          <p:cNvPr id="59445" name="Rectangle 113"/>
          <p:cNvSpPr>
            <a:spLocks noChangeArrowheads="1"/>
          </p:cNvSpPr>
          <p:nvPr/>
        </p:nvSpPr>
        <p:spPr bwMode="auto">
          <a:xfrm>
            <a:off x="7199313" y="3390900"/>
            <a:ext cx="1562100" cy="457200"/>
          </a:xfrm>
          <a:prstGeom prst="rect">
            <a:avLst/>
          </a:prstGeom>
          <a:gradFill rotWithShape="1">
            <a:gsLst>
              <a:gs pos="0">
                <a:srgbClr val="000000">
                  <a:alpha val="35001"/>
                </a:srgbClr>
              </a:gs>
              <a:gs pos="100000">
                <a:srgbClr val="000000">
                  <a:alpha val="0"/>
                </a:srgbClr>
              </a:gs>
            </a:gsLst>
            <a:lin ang="0" scaled="1"/>
          </a:gradFill>
          <a:ln w="9525">
            <a:noFill/>
            <a:miter lim="800000"/>
            <a:headEnd/>
            <a:tailEnd/>
          </a:ln>
        </p:spPr>
        <p:txBody>
          <a:bodyPr wrap="none" lIns="73025" tIns="36511" rIns="73025" bIns="36511" anchor="ctr"/>
          <a:lstStyle/>
          <a:p>
            <a:endParaRPr lang="ru-RU">
              <a:solidFill>
                <a:srgbClr val="000000"/>
              </a:solidFill>
            </a:endParaRPr>
          </a:p>
        </p:txBody>
      </p:sp>
      <p:pic>
        <p:nvPicPr>
          <p:cNvPr id="59446" name="Picture 9"/>
          <p:cNvPicPr>
            <a:picLocks noChangeArrowheads="1"/>
          </p:cNvPicPr>
          <p:nvPr/>
        </p:nvPicPr>
        <p:blipFill>
          <a:blip r:embed="rId4" cstate="print"/>
          <a:srcRect/>
          <a:stretch>
            <a:fillRect/>
          </a:stretch>
        </p:blipFill>
        <p:spPr bwMode="auto">
          <a:xfrm>
            <a:off x="457200" y="2438400"/>
            <a:ext cx="773113" cy="784225"/>
          </a:xfrm>
          <a:prstGeom prst="rect">
            <a:avLst/>
          </a:prstGeom>
          <a:noFill/>
          <a:ln w="9525">
            <a:noFill/>
            <a:miter lim="800000"/>
            <a:headEnd/>
            <a:tailEnd/>
          </a:ln>
        </p:spPr>
      </p:pic>
      <p:pic>
        <p:nvPicPr>
          <p:cNvPr id="59447" name="Picture 22"/>
          <p:cNvPicPr>
            <a:picLocks noChangeArrowheads="1"/>
          </p:cNvPicPr>
          <p:nvPr/>
        </p:nvPicPr>
        <p:blipFill>
          <a:blip r:embed="rId5" cstate="print"/>
          <a:srcRect/>
          <a:stretch>
            <a:fillRect/>
          </a:stretch>
        </p:blipFill>
        <p:spPr bwMode="auto">
          <a:xfrm>
            <a:off x="2362200" y="2438400"/>
            <a:ext cx="468313" cy="381000"/>
          </a:xfrm>
          <a:prstGeom prst="rect">
            <a:avLst/>
          </a:prstGeom>
          <a:noFill/>
          <a:ln w="9525">
            <a:noFill/>
            <a:miter lim="800000"/>
            <a:headEnd/>
            <a:tailEnd/>
          </a:ln>
        </p:spPr>
      </p:pic>
      <p:pic>
        <p:nvPicPr>
          <p:cNvPr id="59448" name="Picture 8"/>
          <p:cNvPicPr>
            <a:picLocks noChangeArrowheads="1"/>
          </p:cNvPicPr>
          <p:nvPr/>
        </p:nvPicPr>
        <p:blipFill>
          <a:blip r:embed="rId6" cstate="print"/>
          <a:srcRect/>
          <a:stretch>
            <a:fillRect/>
          </a:stretch>
        </p:blipFill>
        <p:spPr bwMode="auto">
          <a:xfrm>
            <a:off x="7581900" y="2278063"/>
            <a:ext cx="381000" cy="160337"/>
          </a:xfrm>
          <a:prstGeom prst="rect">
            <a:avLst/>
          </a:prstGeom>
          <a:noFill/>
          <a:ln w="9525">
            <a:noFill/>
            <a:miter lim="800000"/>
            <a:headEnd/>
            <a:tailEnd/>
          </a:ln>
        </p:spPr>
      </p:pic>
      <p:grpSp>
        <p:nvGrpSpPr>
          <p:cNvPr id="59449" name="Group 26"/>
          <p:cNvGrpSpPr>
            <a:grpSpLocks/>
          </p:cNvGrpSpPr>
          <p:nvPr/>
        </p:nvGrpSpPr>
        <p:grpSpPr bwMode="auto">
          <a:xfrm>
            <a:off x="2419350" y="2689225"/>
            <a:ext cx="342900" cy="84138"/>
            <a:chOff x="2760" y="2063"/>
            <a:chExt cx="290" cy="73"/>
          </a:xfrm>
        </p:grpSpPr>
        <p:sp>
          <p:nvSpPr>
            <p:cNvPr id="59513" name="Oval 27"/>
            <p:cNvSpPr>
              <a:spLocks noChangeArrowheads="1"/>
            </p:cNvSpPr>
            <p:nvPr/>
          </p:nvSpPr>
          <p:spPr bwMode="auto">
            <a:xfrm>
              <a:off x="2831" y="2063"/>
              <a:ext cx="73" cy="73"/>
            </a:xfrm>
            <a:prstGeom prst="ellipse">
              <a:avLst/>
            </a:prstGeom>
            <a:gradFill rotWithShape="1">
              <a:gsLst>
                <a:gs pos="0">
                  <a:srgbClr val="C4DDEE">
                    <a:alpha val="3000"/>
                  </a:srgbClr>
                </a:gs>
                <a:gs pos="100000">
                  <a:srgbClr val="DFECF6">
                    <a:alpha val="64000"/>
                  </a:srgbClr>
                </a:gs>
              </a:gsLst>
              <a:lin ang="5400000" scaled="1"/>
            </a:gradFill>
            <a:ln w="9525">
              <a:noFill/>
              <a:round/>
              <a:headEnd/>
              <a:tailEnd/>
            </a:ln>
          </p:spPr>
          <p:txBody>
            <a:bodyPr wrap="none" lIns="82124" tIns="41061" rIns="82124" bIns="41061" anchor="ctr"/>
            <a:lstStyle/>
            <a:p>
              <a:pPr defTabSz="814388" eaLnBrk="0" hangingPunct="0">
                <a:lnSpc>
                  <a:spcPct val="90000"/>
                </a:lnSpc>
              </a:pPr>
              <a:r>
                <a:rPr lang="en-US" sz="600"/>
                <a:t>V</a:t>
              </a:r>
            </a:p>
          </p:txBody>
        </p:sp>
        <p:sp>
          <p:nvSpPr>
            <p:cNvPr id="59514" name="Oval 28"/>
            <p:cNvSpPr>
              <a:spLocks noChangeArrowheads="1"/>
            </p:cNvSpPr>
            <p:nvPr/>
          </p:nvSpPr>
          <p:spPr bwMode="auto">
            <a:xfrm>
              <a:off x="2904" y="2063"/>
              <a:ext cx="73" cy="73"/>
            </a:xfrm>
            <a:prstGeom prst="ellipse">
              <a:avLst/>
            </a:prstGeom>
            <a:gradFill rotWithShape="1">
              <a:gsLst>
                <a:gs pos="0">
                  <a:srgbClr val="C4DDEE">
                    <a:alpha val="3000"/>
                  </a:srgbClr>
                </a:gs>
                <a:gs pos="100000">
                  <a:srgbClr val="DFECF6">
                    <a:alpha val="64000"/>
                  </a:srgbClr>
                </a:gs>
              </a:gsLst>
              <a:lin ang="5400000" scaled="1"/>
            </a:gradFill>
            <a:ln w="9525">
              <a:noFill/>
              <a:round/>
              <a:headEnd/>
              <a:tailEnd/>
            </a:ln>
          </p:spPr>
          <p:txBody>
            <a:bodyPr wrap="none" lIns="82124" tIns="41061" rIns="82124" bIns="41061" anchor="ctr"/>
            <a:lstStyle/>
            <a:p>
              <a:pPr defTabSz="814388" eaLnBrk="0" hangingPunct="0">
                <a:lnSpc>
                  <a:spcPct val="90000"/>
                </a:lnSpc>
              </a:pPr>
              <a:r>
                <a:rPr lang="en-US" sz="600"/>
                <a:t>V</a:t>
              </a:r>
            </a:p>
          </p:txBody>
        </p:sp>
        <p:sp>
          <p:nvSpPr>
            <p:cNvPr id="59515" name="Oval 29"/>
            <p:cNvSpPr>
              <a:spLocks noChangeArrowheads="1"/>
            </p:cNvSpPr>
            <p:nvPr/>
          </p:nvSpPr>
          <p:spPr bwMode="auto">
            <a:xfrm>
              <a:off x="2760" y="2063"/>
              <a:ext cx="72" cy="73"/>
            </a:xfrm>
            <a:prstGeom prst="ellipse">
              <a:avLst/>
            </a:prstGeom>
            <a:gradFill rotWithShape="1">
              <a:gsLst>
                <a:gs pos="0">
                  <a:srgbClr val="C4DDEE">
                    <a:alpha val="3000"/>
                  </a:srgbClr>
                </a:gs>
                <a:gs pos="100000">
                  <a:srgbClr val="DFECF6">
                    <a:alpha val="64000"/>
                  </a:srgbClr>
                </a:gs>
              </a:gsLst>
              <a:lin ang="5400000" scaled="1"/>
            </a:gradFill>
            <a:ln w="9525">
              <a:noFill/>
              <a:round/>
              <a:headEnd/>
              <a:tailEnd/>
            </a:ln>
          </p:spPr>
          <p:txBody>
            <a:bodyPr wrap="none" lIns="82124" tIns="41061" rIns="82124" bIns="41061" anchor="ctr"/>
            <a:lstStyle/>
            <a:p>
              <a:pPr defTabSz="814388" eaLnBrk="0" hangingPunct="0">
                <a:lnSpc>
                  <a:spcPct val="90000"/>
                </a:lnSpc>
              </a:pPr>
              <a:r>
                <a:rPr lang="en-US" sz="600"/>
                <a:t>V</a:t>
              </a:r>
            </a:p>
          </p:txBody>
        </p:sp>
        <p:sp>
          <p:nvSpPr>
            <p:cNvPr id="59516" name="Oval 30"/>
            <p:cNvSpPr>
              <a:spLocks noChangeArrowheads="1"/>
            </p:cNvSpPr>
            <p:nvPr/>
          </p:nvSpPr>
          <p:spPr bwMode="auto">
            <a:xfrm>
              <a:off x="2977" y="2063"/>
              <a:ext cx="73" cy="73"/>
            </a:xfrm>
            <a:prstGeom prst="ellipse">
              <a:avLst/>
            </a:prstGeom>
            <a:gradFill rotWithShape="1">
              <a:gsLst>
                <a:gs pos="0">
                  <a:srgbClr val="C4DDEE">
                    <a:alpha val="3000"/>
                  </a:srgbClr>
                </a:gs>
                <a:gs pos="100000">
                  <a:srgbClr val="DFECF6">
                    <a:alpha val="64000"/>
                  </a:srgbClr>
                </a:gs>
              </a:gsLst>
              <a:lin ang="5400000" scaled="1"/>
            </a:gradFill>
            <a:ln w="9525">
              <a:noFill/>
              <a:round/>
              <a:headEnd/>
              <a:tailEnd/>
            </a:ln>
          </p:spPr>
          <p:txBody>
            <a:bodyPr wrap="none" lIns="82124" tIns="41061" rIns="82124" bIns="41061" anchor="ctr"/>
            <a:lstStyle/>
            <a:p>
              <a:pPr defTabSz="814388" eaLnBrk="0" hangingPunct="0">
                <a:lnSpc>
                  <a:spcPct val="90000"/>
                </a:lnSpc>
              </a:pPr>
              <a:r>
                <a:rPr lang="en-US" sz="600"/>
                <a:t>V</a:t>
              </a:r>
            </a:p>
          </p:txBody>
        </p:sp>
      </p:grpSp>
      <p:pic>
        <p:nvPicPr>
          <p:cNvPr id="59450" name="Picture 22"/>
          <p:cNvPicPr>
            <a:picLocks noChangeArrowheads="1"/>
          </p:cNvPicPr>
          <p:nvPr/>
        </p:nvPicPr>
        <p:blipFill>
          <a:blip r:embed="rId5" cstate="print"/>
          <a:srcRect/>
          <a:stretch>
            <a:fillRect/>
          </a:stretch>
        </p:blipFill>
        <p:spPr bwMode="auto">
          <a:xfrm>
            <a:off x="2857500" y="2438400"/>
            <a:ext cx="468313" cy="381000"/>
          </a:xfrm>
          <a:prstGeom prst="rect">
            <a:avLst/>
          </a:prstGeom>
          <a:noFill/>
          <a:ln w="9525">
            <a:noFill/>
            <a:miter lim="800000"/>
            <a:headEnd/>
            <a:tailEnd/>
          </a:ln>
        </p:spPr>
      </p:pic>
      <p:grpSp>
        <p:nvGrpSpPr>
          <p:cNvPr id="59451" name="Group 26"/>
          <p:cNvGrpSpPr>
            <a:grpSpLocks/>
          </p:cNvGrpSpPr>
          <p:nvPr/>
        </p:nvGrpSpPr>
        <p:grpSpPr bwMode="auto">
          <a:xfrm>
            <a:off x="2914650" y="2689225"/>
            <a:ext cx="342900" cy="84138"/>
            <a:chOff x="2760" y="2063"/>
            <a:chExt cx="290" cy="73"/>
          </a:xfrm>
        </p:grpSpPr>
        <p:sp>
          <p:nvSpPr>
            <p:cNvPr id="59509" name="Oval 27"/>
            <p:cNvSpPr>
              <a:spLocks noChangeArrowheads="1"/>
            </p:cNvSpPr>
            <p:nvPr/>
          </p:nvSpPr>
          <p:spPr bwMode="auto">
            <a:xfrm>
              <a:off x="2831" y="2063"/>
              <a:ext cx="73" cy="73"/>
            </a:xfrm>
            <a:prstGeom prst="ellipse">
              <a:avLst/>
            </a:prstGeom>
            <a:gradFill rotWithShape="1">
              <a:gsLst>
                <a:gs pos="0">
                  <a:srgbClr val="C4DDEE">
                    <a:alpha val="3000"/>
                  </a:srgbClr>
                </a:gs>
                <a:gs pos="100000">
                  <a:srgbClr val="DFECF6">
                    <a:alpha val="64000"/>
                  </a:srgbClr>
                </a:gs>
              </a:gsLst>
              <a:lin ang="5400000" scaled="1"/>
            </a:gradFill>
            <a:ln w="9525">
              <a:noFill/>
              <a:round/>
              <a:headEnd/>
              <a:tailEnd/>
            </a:ln>
          </p:spPr>
          <p:txBody>
            <a:bodyPr wrap="none" lIns="82124" tIns="41061" rIns="82124" bIns="41061" anchor="ctr"/>
            <a:lstStyle/>
            <a:p>
              <a:pPr defTabSz="814388" eaLnBrk="0" hangingPunct="0">
                <a:lnSpc>
                  <a:spcPct val="90000"/>
                </a:lnSpc>
              </a:pPr>
              <a:r>
                <a:rPr lang="en-US" sz="600"/>
                <a:t>V</a:t>
              </a:r>
            </a:p>
          </p:txBody>
        </p:sp>
        <p:sp>
          <p:nvSpPr>
            <p:cNvPr id="59510" name="Oval 28"/>
            <p:cNvSpPr>
              <a:spLocks noChangeArrowheads="1"/>
            </p:cNvSpPr>
            <p:nvPr/>
          </p:nvSpPr>
          <p:spPr bwMode="auto">
            <a:xfrm>
              <a:off x="2904" y="2063"/>
              <a:ext cx="73" cy="73"/>
            </a:xfrm>
            <a:prstGeom prst="ellipse">
              <a:avLst/>
            </a:prstGeom>
            <a:gradFill rotWithShape="1">
              <a:gsLst>
                <a:gs pos="0">
                  <a:srgbClr val="C4DDEE">
                    <a:alpha val="3000"/>
                  </a:srgbClr>
                </a:gs>
                <a:gs pos="100000">
                  <a:srgbClr val="DFECF6">
                    <a:alpha val="64000"/>
                  </a:srgbClr>
                </a:gs>
              </a:gsLst>
              <a:lin ang="5400000" scaled="1"/>
            </a:gradFill>
            <a:ln w="9525">
              <a:noFill/>
              <a:round/>
              <a:headEnd/>
              <a:tailEnd/>
            </a:ln>
          </p:spPr>
          <p:txBody>
            <a:bodyPr wrap="none" lIns="82124" tIns="41061" rIns="82124" bIns="41061" anchor="ctr"/>
            <a:lstStyle/>
            <a:p>
              <a:pPr defTabSz="814388" eaLnBrk="0" hangingPunct="0">
                <a:lnSpc>
                  <a:spcPct val="90000"/>
                </a:lnSpc>
              </a:pPr>
              <a:r>
                <a:rPr lang="en-US" sz="600"/>
                <a:t>V</a:t>
              </a:r>
            </a:p>
          </p:txBody>
        </p:sp>
        <p:sp>
          <p:nvSpPr>
            <p:cNvPr id="59511" name="Oval 29"/>
            <p:cNvSpPr>
              <a:spLocks noChangeArrowheads="1"/>
            </p:cNvSpPr>
            <p:nvPr/>
          </p:nvSpPr>
          <p:spPr bwMode="auto">
            <a:xfrm>
              <a:off x="2760" y="2063"/>
              <a:ext cx="72" cy="73"/>
            </a:xfrm>
            <a:prstGeom prst="ellipse">
              <a:avLst/>
            </a:prstGeom>
            <a:gradFill rotWithShape="1">
              <a:gsLst>
                <a:gs pos="0">
                  <a:srgbClr val="C4DDEE">
                    <a:alpha val="3000"/>
                  </a:srgbClr>
                </a:gs>
                <a:gs pos="100000">
                  <a:srgbClr val="DFECF6">
                    <a:alpha val="64000"/>
                  </a:srgbClr>
                </a:gs>
              </a:gsLst>
              <a:lin ang="5400000" scaled="1"/>
            </a:gradFill>
            <a:ln w="9525">
              <a:noFill/>
              <a:round/>
              <a:headEnd/>
              <a:tailEnd/>
            </a:ln>
          </p:spPr>
          <p:txBody>
            <a:bodyPr wrap="none" lIns="82124" tIns="41061" rIns="82124" bIns="41061" anchor="ctr"/>
            <a:lstStyle/>
            <a:p>
              <a:pPr defTabSz="814388" eaLnBrk="0" hangingPunct="0">
                <a:lnSpc>
                  <a:spcPct val="90000"/>
                </a:lnSpc>
              </a:pPr>
              <a:r>
                <a:rPr lang="en-US" sz="600"/>
                <a:t>V</a:t>
              </a:r>
            </a:p>
          </p:txBody>
        </p:sp>
        <p:sp>
          <p:nvSpPr>
            <p:cNvPr id="59512" name="Oval 30"/>
            <p:cNvSpPr>
              <a:spLocks noChangeArrowheads="1"/>
            </p:cNvSpPr>
            <p:nvPr/>
          </p:nvSpPr>
          <p:spPr bwMode="auto">
            <a:xfrm>
              <a:off x="2977" y="2063"/>
              <a:ext cx="73" cy="73"/>
            </a:xfrm>
            <a:prstGeom prst="ellipse">
              <a:avLst/>
            </a:prstGeom>
            <a:gradFill rotWithShape="1">
              <a:gsLst>
                <a:gs pos="0">
                  <a:srgbClr val="C4DDEE">
                    <a:alpha val="3000"/>
                  </a:srgbClr>
                </a:gs>
                <a:gs pos="100000">
                  <a:srgbClr val="DFECF6">
                    <a:alpha val="64000"/>
                  </a:srgbClr>
                </a:gs>
              </a:gsLst>
              <a:lin ang="5400000" scaled="1"/>
            </a:gradFill>
            <a:ln w="9525">
              <a:noFill/>
              <a:round/>
              <a:headEnd/>
              <a:tailEnd/>
            </a:ln>
          </p:spPr>
          <p:txBody>
            <a:bodyPr wrap="none" lIns="82124" tIns="41061" rIns="82124" bIns="41061" anchor="ctr"/>
            <a:lstStyle/>
            <a:p>
              <a:pPr defTabSz="814388" eaLnBrk="0" hangingPunct="0">
                <a:lnSpc>
                  <a:spcPct val="90000"/>
                </a:lnSpc>
              </a:pPr>
              <a:r>
                <a:rPr lang="en-US" sz="600"/>
                <a:t>V</a:t>
              </a:r>
            </a:p>
          </p:txBody>
        </p:sp>
      </p:grpSp>
      <p:pic>
        <p:nvPicPr>
          <p:cNvPr id="59452" name="Picture 22"/>
          <p:cNvPicPr>
            <a:picLocks noChangeArrowheads="1"/>
          </p:cNvPicPr>
          <p:nvPr/>
        </p:nvPicPr>
        <p:blipFill>
          <a:blip r:embed="rId5" cstate="print"/>
          <a:srcRect/>
          <a:stretch>
            <a:fillRect/>
          </a:stretch>
        </p:blipFill>
        <p:spPr bwMode="auto">
          <a:xfrm>
            <a:off x="2362200" y="2819400"/>
            <a:ext cx="468313" cy="381000"/>
          </a:xfrm>
          <a:prstGeom prst="rect">
            <a:avLst/>
          </a:prstGeom>
          <a:noFill/>
          <a:ln w="9525">
            <a:noFill/>
            <a:miter lim="800000"/>
            <a:headEnd/>
            <a:tailEnd/>
          </a:ln>
        </p:spPr>
      </p:pic>
      <p:grpSp>
        <p:nvGrpSpPr>
          <p:cNvPr id="59453" name="Group 26"/>
          <p:cNvGrpSpPr>
            <a:grpSpLocks/>
          </p:cNvGrpSpPr>
          <p:nvPr/>
        </p:nvGrpSpPr>
        <p:grpSpPr bwMode="auto">
          <a:xfrm>
            <a:off x="2419350" y="3070225"/>
            <a:ext cx="342900" cy="84138"/>
            <a:chOff x="2760" y="2063"/>
            <a:chExt cx="290" cy="73"/>
          </a:xfrm>
        </p:grpSpPr>
        <p:sp>
          <p:nvSpPr>
            <p:cNvPr id="59505" name="Oval 27"/>
            <p:cNvSpPr>
              <a:spLocks noChangeArrowheads="1"/>
            </p:cNvSpPr>
            <p:nvPr/>
          </p:nvSpPr>
          <p:spPr bwMode="auto">
            <a:xfrm>
              <a:off x="2831" y="2063"/>
              <a:ext cx="73" cy="73"/>
            </a:xfrm>
            <a:prstGeom prst="ellipse">
              <a:avLst/>
            </a:prstGeom>
            <a:gradFill rotWithShape="1">
              <a:gsLst>
                <a:gs pos="0">
                  <a:srgbClr val="C4DDEE">
                    <a:alpha val="3000"/>
                  </a:srgbClr>
                </a:gs>
                <a:gs pos="100000">
                  <a:srgbClr val="DFECF6">
                    <a:alpha val="64000"/>
                  </a:srgbClr>
                </a:gs>
              </a:gsLst>
              <a:lin ang="5400000" scaled="1"/>
            </a:gradFill>
            <a:ln w="9525">
              <a:noFill/>
              <a:round/>
              <a:headEnd/>
              <a:tailEnd/>
            </a:ln>
          </p:spPr>
          <p:txBody>
            <a:bodyPr wrap="none" lIns="82124" tIns="41061" rIns="82124" bIns="41061" anchor="ctr"/>
            <a:lstStyle/>
            <a:p>
              <a:pPr defTabSz="814388" eaLnBrk="0" hangingPunct="0">
                <a:lnSpc>
                  <a:spcPct val="90000"/>
                </a:lnSpc>
              </a:pPr>
              <a:r>
                <a:rPr lang="en-US" sz="600"/>
                <a:t>V</a:t>
              </a:r>
            </a:p>
          </p:txBody>
        </p:sp>
        <p:sp>
          <p:nvSpPr>
            <p:cNvPr id="59506" name="Oval 28"/>
            <p:cNvSpPr>
              <a:spLocks noChangeArrowheads="1"/>
            </p:cNvSpPr>
            <p:nvPr/>
          </p:nvSpPr>
          <p:spPr bwMode="auto">
            <a:xfrm>
              <a:off x="2904" y="2063"/>
              <a:ext cx="73" cy="73"/>
            </a:xfrm>
            <a:prstGeom prst="ellipse">
              <a:avLst/>
            </a:prstGeom>
            <a:gradFill rotWithShape="1">
              <a:gsLst>
                <a:gs pos="0">
                  <a:srgbClr val="C4DDEE">
                    <a:alpha val="3000"/>
                  </a:srgbClr>
                </a:gs>
                <a:gs pos="100000">
                  <a:srgbClr val="DFECF6">
                    <a:alpha val="64000"/>
                  </a:srgbClr>
                </a:gs>
              </a:gsLst>
              <a:lin ang="5400000" scaled="1"/>
            </a:gradFill>
            <a:ln w="9525">
              <a:noFill/>
              <a:round/>
              <a:headEnd/>
              <a:tailEnd/>
            </a:ln>
          </p:spPr>
          <p:txBody>
            <a:bodyPr wrap="none" lIns="82124" tIns="41061" rIns="82124" bIns="41061" anchor="ctr"/>
            <a:lstStyle/>
            <a:p>
              <a:pPr defTabSz="814388" eaLnBrk="0" hangingPunct="0">
                <a:lnSpc>
                  <a:spcPct val="90000"/>
                </a:lnSpc>
              </a:pPr>
              <a:r>
                <a:rPr lang="en-US" sz="600"/>
                <a:t>V</a:t>
              </a:r>
            </a:p>
          </p:txBody>
        </p:sp>
        <p:sp>
          <p:nvSpPr>
            <p:cNvPr id="59507" name="Oval 29"/>
            <p:cNvSpPr>
              <a:spLocks noChangeArrowheads="1"/>
            </p:cNvSpPr>
            <p:nvPr/>
          </p:nvSpPr>
          <p:spPr bwMode="auto">
            <a:xfrm>
              <a:off x="2760" y="2063"/>
              <a:ext cx="72" cy="73"/>
            </a:xfrm>
            <a:prstGeom prst="ellipse">
              <a:avLst/>
            </a:prstGeom>
            <a:gradFill rotWithShape="1">
              <a:gsLst>
                <a:gs pos="0">
                  <a:srgbClr val="C4DDEE">
                    <a:alpha val="3000"/>
                  </a:srgbClr>
                </a:gs>
                <a:gs pos="100000">
                  <a:srgbClr val="DFECF6">
                    <a:alpha val="64000"/>
                  </a:srgbClr>
                </a:gs>
              </a:gsLst>
              <a:lin ang="5400000" scaled="1"/>
            </a:gradFill>
            <a:ln w="9525">
              <a:noFill/>
              <a:round/>
              <a:headEnd/>
              <a:tailEnd/>
            </a:ln>
          </p:spPr>
          <p:txBody>
            <a:bodyPr wrap="none" lIns="82124" tIns="41061" rIns="82124" bIns="41061" anchor="ctr"/>
            <a:lstStyle/>
            <a:p>
              <a:pPr defTabSz="814388" eaLnBrk="0" hangingPunct="0">
                <a:lnSpc>
                  <a:spcPct val="90000"/>
                </a:lnSpc>
              </a:pPr>
              <a:r>
                <a:rPr lang="en-US" sz="600"/>
                <a:t>V</a:t>
              </a:r>
            </a:p>
          </p:txBody>
        </p:sp>
        <p:sp>
          <p:nvSpPr>
            <p:cNvPr id="59508" name="Oval 30"/>
            <p:cNvSpPr>
              <a:spLocks noChangeArrowheads="1"/>
            </p:cNvSpPr>
            <p:nvPr/>
          </p:nvSpPr>
          <p:spPr bwMode="auto">
            <a:xfrm>
              <a:off x="2977" y="2063"/>
              <a:ext cx="73" cy="73"/>
            </a:xfrm>
            <a:prstGeom prst="ellipse">
              <a:avLst/>
            </a:prstGeom>
            <a:gradFill rotWithShape="1">
              <a:gsLst>
                <a:gs pos="0">
                  <a:srgbClr val="C4DDEE">
                    <a:alpha val="3000"/>
                  </a:srgbClr>
                </a:gs>
                <a:gs pos="100000">
                  <a:srgbClr val="DFECF6">
                    <a:alpha val="64000"/>
                  </a:srgbClr>
                </a:gs>
              </a:gsLst>
              <a:lin ang="5400000" scaled="1"/>
            </a:gradFill>
            <a:ln w="9525">
              <a:noFill/>
              <a:round/>
              <a:headEnd/>
              <a:tailEnd/>
            </a:ln>
          </p:spPr>
          <p:txBody>
            <a:bodyPr wrap="none" lIns="82124" tIns="41061" rIns="82124" bIns="41061" anchor="ctr"/>
            <a:lstStyle/>
            <a:p>
              <a:pPr defTabSz="814388" eaLnBrk="0" hangingPunct="0">
                <a:lnSpc>
                  <a:spcPct val="90000"/>
                </a:lnSpc>
              </a:pPr>
              <a:r>
                <a:rPr lang="en-US" sz="600"/>
                <a:t>V</a:t>
              </a:r>
            </a:p>
          </p:txBody>
        </p:sp>
      </p:grpSp>
      <p:pic>
        <p:nvPicPr>
          <p:cNvPr id="59454" name="Picture 22"/>
          <p:cNvPicPr>
            <a:picLocks noChangeArrowheads="1"/>
          </p:cNvPicPr>
          <p:nvPr/>
        </p:nvPicPr>
        <p:blipFill>
          <a:blip r:embed="rId5" cstate="print"/>
          <a:srcRect/>
          <a:stretch>
            <a:fillRect/>
          </a:stretch>
        </p:blipFill>
        <p:spPr bwMode="auto">
          <a:xfrm>
            <a:off x="2857500" y="2819400"/>
            <a:ext cx="468313" cy="381000"/>
          </a:xfrm>
          <a:prstGeom prst="rect">
            <a:avLst/>
          </a:prstGeom>
          <a:noFill/>
          <a:ln w="9525">
            <a:noFill/>
            <a:miter lim="800000"/>
            <a:headEnd/>
            <a:tailEnd/>
          </a:ln>
        </p:spPr>
      </p:pic>
      <p:grpSp>
        <p:nvGrpSpPr>
          <p:cNvPr id="59455" name="Group 26"/>
          <p:cNvGrpSpPr>
            <a:grpSpLocks/>
          </p:cNvGrpSpPr>
          <p:nvPr/>
        </p:nvGrpSpPr>
        <p:grpSpPr bwMode="auto">
          <a:xfrm>
            <a:off x="2914650" y="3070225"/>
            <a:ext cx="342900" cy="84138"/>
            <a:chOff x="2760" y="2063"/>
            <a:chExt cx="290" cy="73"/>
          </a:xfrm>
        </p:grpSpPr>
        <p:sp>
          <p:nvSpPr>
            <p:cNvPr id="59501" name="Oval 27"/>
            <p:cNvSpPr>
              <a:spLocks noChangeArrowheads="1"/>
            </p:cNvSpPr>
            <p:nvPr/>
          </p:nvSpPr>
          <p:spPr bwMode="auto">
            <a:xfrm>
              <a:off x="2831" y="2063"/>
              <a:ext cx="73" cy="73"/>
            </a:xfrm>
            <a:prstGeom prst="ellipse">
              <a:avLst/>
            </a:prstGeom>
            <a:gradFill rotWithShape="1">
              <a:gsLst>
                <a:gs pos="0">
                  <a:srgbClr val="C4DDEE">
                    <a:alpha val="3000"/>
                  </a:srgbClr>
                </a:gs>
                <a:gs pos="100000">
                  <a:srgbClr val="DFECF6">
                    <a:alpha val="64000"/>
                  </a:srgbClr>
                </a:gs>
              </a:gsLst>
              <a:lin ang="5400000" scaled="1"/>
            </a:gradFill>
            <a:ln w="9525">
              <a:noFill/>
              <a:round/>
              <a:headEnd/>
              <a:tailEnd/>
            </a:ln>
          </p:spPr>
          <p:txBody>
            <a:bodyPr wrap="none" lIns="82124" tIns="41061" rIns="82124" bIns="41061" anchor="ctr"/>
            <a:lstStyle/>
            <a:p>
              <a:pPr defTabSz="814388" eaLnBrk="0" hangingPunct="0">
                <a:lnSpc>
                  <a:spcPct val="90000"/>
                </a:lnSpc>
              </a:pPr>
              <a:r>
                <a:rPr lang="en-US" sz="600"/>
                <a:t>V</a:t>
              </a:r>
            </a:p>
          </p:txBody>
        </p:sp>
        <p:sp>
          <p:nvSpPr>
            <p:cNvPr id="59502" name="Oval 28"/>
            <p:cNvSpPr>
              <a:spLocks noChangeArrowheads="1"/>
            </p:cNvSpPr>
            <p:nvPr/>
          </p:nvSpPr>
          <p:spPr bwMode="auto">
            <a:xfrm>
              <a:off x="2904" y="2063"/>
              <a:ext cx="73" cy="73"/>
            </a:xfrm>
            <a:prstGeom prst="ellipse">
              <a:avLst/>
            </a:prstGeom>
            <a:gradFill rotWithShape="1">
              <a:gsLst>
                <a:gs pos="0">
                  <a:srgbClr val="C4DDEE">
                    <a:alpha val="3000"/>
                  </a:srgbClr>
                </a:gs>
                <a:gs pos="100000">
                  <a:srgbClr val="DFECF6">
                    <a:alpha val="64000"/>
                  </a:srgbClr>
                </a:gs>
              </a:gsLst>
              <a:lin ang="5400000" scaled="1"/>
            </a:gradFill>
            <a:ln w="9525">
              <a:noFill/>
              <a:round/>
              <a:headEnd/>
              <a:tailEnd/>
            </a:ln>
          </p:spPr>
          <p:txBody>
            <a:bodyPr wrap="none" lIns="82124" tIns="41061" rIns="82124" bIns="41061" anchor="ctr"/>
            <a:lstStyle/>
            <a:p>
              <a:pPr defTabSz="814388" eaLnBrk="0" hangingPunct="0">
                <a:lnSpc>
                  <a:spcPct val="90000"/>
                </a:lnSpc>
              </a:pPr>
              <a:r>
                <a:rPr lang="en-US" sz="600"/>
                <a:t>V</a:t>
              </a:r>
            </a:p>
          </p:txBody>
        </p:sp>
        <p:sp>
          <p:nvSpPr>
            <p:cNvPr id="59503" name="Oval 29"/>
            <p:cNvSpPr>
              <a:spLocks noChangeArrowheads="1"/>
            </p:cNvSpPr>
            <p:nvPr/>
          </p:nvSpPr>
          <p:spPr bwMode="auto">
            <a:xfrm>
              <a:off x="2760" y="2063"/>
              <a:ext cx="72" cy="73"/>
            </a:xfrm>
            <a:prstGeom prst="ellipse">
              <a:avLst/>
            </a:prstGeom>
            <a:gradFill rotWithShape="1">
              <a:gsLst>
                <a:gs pos="0">
                  <a:srgbClr val="C4DDEE">
                    <a:alpha val="3000"/>
                  </a:srgbClr>
                </a:gs>
                <a:gs pos="100000">
                  <a:srgbClr val="DFECF6">
                    <a:alpha val="64000"/>
                  </a:srgbClr>
                </a:gs>
              </a:gsLst>
              <a:lin ang="5400000" scaled="1"/>
            </a:gradFill>
            <a:ln w="9525">
              <a:noFill/>
              <a:round/>
              <a:headEnd/>
              <a:tailEnd/>
            </a:ln>
          </p:spPr>
          <p:txBody>
            <a:bodyPr wrap="none" lIns="82124" tIns="41061" rIns="82124" bIns="41061" anchor="ctr"/>
            <a:lstStyle/>
            <a:p>
              <a:pPr defTabSz="814388" eaLnBrk="0" hangingPunct="0">
                <a:lnSpc>
                  <a:spcPct val="90000"/>
                </a:lnSpc>
              </a:pPr>
              <a:r>
                <a:rPr lang="en-US" sz="600"/>
                <a:t>V</a:t>
              </a:r>
            </a:p>
          </p:txBody>
        </p:sp>
        <p:sp>
          <p:nvSpPr>
            <p:cNvPr id="59504" name="Oval 30"/>
            <p:cNvSpPr>
              <a:spLocks noChangeArrowheads="1"/>
            </p:cNvSpPr>
            <p:nvPr/>
          </p:nvSpPr>
          <p:spPr bwMode="auto">
            <a:xfrm>
              <a:off x="2977" y="2063"/>
              <a:ext cx="73" cy="73"/>
            </a:xfrm>
            <a:prstGeom prst="ellipse">
              <a:avLst/>
            </a:prstGeom>
            <a:gradFill rotWithShape="1">
              <a:gsLst>
                <a:gs pos="0">
                  <a:srgbClr val="C4DDEE">
                    <a:alpha val="3000"/>
                  </a:srgbClr>
                </a:gs>
                <a:gs pos="100000">
                  <a:srgbClr val="DFECF6">
                    <a:alpha val="64000"/>
                  </a:srgbClr>
                </a:gs>
              </a:gsLst>
              <a:lin ang="5400000" scaled="1"/>
            </a:gradFill>
            <a:ln w="9525">
              <a:noFill/>
              <a:round/>
              <a:headEnd/>
              <a:tailEnd/>
            </a:ln>
          </p:spPr>
          <p:txBody>
            <a:bodyPr wrap="none" lIns="82124" tIns="41061" rIns="82124" bIns="41061" anchor="ctr"/>
            <a:lstStyle/>
            <a:p>
              <a:pPr defTabSz="814388" eaLnBrk="0" hangingPunct="0">
                <a:lnSpc>
                  <a:spcPct val="90000"/>
                </a:lnSpc>
              </a:pPr>
              <a:r>
                <a:rPr lang="en-US" sz="600"/>
                <a:t>V</a:t>
              </a:r>
            </a:p>
          </p:txBody>
        </p:sp>
      </p:grpSp>
      <p:grpSp>
        <p:nvGrpSpPr>
          <p:cNvPr id="59456" name="Group 387"/>
          <p:cNvGrpSpPr>
            <a:grpSpLocks/>
          </p:cNvGrpSpPr>
          <p:nvPr/>
        </p:nvGrpSpPr>
        <p:grpSpPr bwMode="auto">
          <a:xfrm>
            <a:off x="3962400" y="2324100"/>
            <a:ext cx="746125" cy="920750"/>
            <a:chOff x="4091287" y="1905000"/>
            <a:chExt cx="616939" cy="762000"/>
          </a:xfrm>
        </p:grpSpPr>
        <p:pic>
          <p:nvPicPr>
            <p:cNvPr id="59497" name="Picture 42" descr="File Server_Updated2005"/>
            <p:cNvPicPr>
              <a:picLocks noChangeAspect="1" noChangeArrowheads="1"/>
            </p:cNvPicPr>
            <p:nvPr/>
          </p:nvPicPr>
          <p:blipFill>
            <a:blip r:embed="rId7" cstate="print"/>
            <a:srcRect/>
            <a:stretch>
              <a:fillRect/>
            </a:stretch>
          </p:blipFill>
          <p:spPr bwMode="auto">
            <a:xfrm>
              <a:off x="4456113" y="1905000"/>
              <a:ext cx="252113" cy="335311"/>
            </a:xfrm>
            <a:prstGeom prst="rect">
              <a:avLst/>
            </a:prstGeom>
            <a:noFill/>
            <a:ln w="9525">
              <a:noFill/>
              <a:miter lim="800000"/>
              <a:headEnd/>
              <a:tailEnd/>
            </a:ln>
          </p:spPr>
        </p:pic>
        <p:pic>
          <p:nvPicPr>
            <p:cNvPr id="59498" name="Picture 42" descr="File Server_Updated2005"/>
            <p:cNvPicPr>
              <a:picLocks noChangeAspect="1" noChangeArrowheads="1"/>
            </p:cNvPicPr>
            <p:nvPr/>
          </p:nvPicPr>
          <p:blipFill>
            <a:blip r:embed="rId7" cstate="print"/>
            <a:srcRect/>
            <a:stretch>
              <a:fillRect/>
            </a:stretch>
          </p:blipFill>
          <p:spPr bwMode="auto">
            <a:xfrm>
              <a:off x="4334505" y="2047230"/>
              <a:ext cx="252113" cy="335311"/>
            </a:xfrm>
            <a:prstGeom prst="rect">
              <a:avLst/>
            </a:prstGeom>
            <a:noFill/>
            <a:ln w="9525">
              <a:noFill/>
              <a:miter lim="800000"/>
              <a:headEnd/>
              <a:tailEnd/>
            </a:ln>
          </p:spPr>
        </p:pic>
        <p:pic>
          <p:nvPicPr>
            <p:cNvPr id="59499" name="Picture 42" descr="File Server_Updated2005"/>
            <p:cNvPicPr>
              <a:picLocks noChangeAspect="1" noChangeArrowheads="1"/>
            </p:cNvPicPr>
            <p:nvPr/>
          </p:nvPicPr>
          <p:blipFill>
            <a:blip r:embed="rId7" cstate="print"/>
            <a:srcRect/>
            <a:stretch>
              <a:fillRect/>
            </a:stretch>
          </p:blipFill>
          <p:spPr bwMode="auto">
            <a:xfrm>
              <a:off x="4212896" y="2189460"/>
              <a:ext cx="252113" cy="335311"/>
            </a:xfrm>
            <a:prstGeom prst="rect">
              <a:avLst/>
            </a:prstGeom>
            <a:noFill/>
            <a:ln w="9525">
              <a:noFill/>
              <a:miter lim="800000"/>
              <a:headEnd/>
              <a:tailEnd/>
            </a:ln>
          </p:spPr>
        </p:pic>
        <p:pic>
          <p:nvPicPr>
            <p:cNvPr id="59500" name="Picture 42" descr="File Server_Updated2005"/>
            <p:cNvPicPr>
              <a:picLocks noChangeAspect="1" noChangeArrowheads="1"/>
            </p:cNvPicPr>
            <p:nvPr/>
          </p:nvPicPr>
          <p:blipFill>
            <a:blip r:embed="rId7" cstate="print"/>
            <a:srcRect/>
            <a:stretch>
              <a:fillRect/>
            </a:stretch>
          </p:blipFill>
          <p:spPr bwMode="auto">
            <a:xfrm>
              <a:off x="4091287" y="2331689"/>
              <a:ext cx="252113" cy="335311"/>
            </a:xfrm>
            <a:prstGeom prst="rect">
              <a:avLst/>
            </a:prstGeom>
            <a:noFill/>
            <a:ln w="9525">
              <a:noFill/>
              <a:miter lim="800000"/>
              <a:headEnd/>
              <a:tailEnd/>
            </a:ln>
          </p:spPr>
        </p:pic>
      </p:grpSp>
      <p:grpSp>
        <p:nvGrpSpPr>
          <p:cNvPr id="59457" name="Group 388"/>
          <p:cNvGrpSpPr>
            <a:grpSpLocks/>
          </p:cNvGrpSpPr>
          <p:nvPr/>
        </p:nvGrpSpPr>
        <p:grpSpPr bwMode="auto">
          <a:xfrm>
            <a:off x="5622925" y="2324100"/>
            <a:ext cx="746125" cy="920750"/>
            <a:chOff x="4091287" y="1905000"/>
            <a:chExt cx="616939" cy="762000"/>
          </a:xfrm>
        </p:grpSpPr>
        <p:pic>
          <p:nvPicPr>
            <p:cNvPr id="59493" name="Picture 42" descr="File Server_Updated2005"/>
            <p:cNvPicPr>
              <a:picLocks noChangeAspect="1" noChangeArrowheads="1"/>
            </p:cNvPicPr>
            <p:nvPr/>
          </p:nvPicPr>
          <p:blipFill>
            <a:blip r:embed="rId7" cstate="print"/>
            <a:srcRect/>
            <a:stretch>
              <a:fillRect/>
            </a:stretch>
          </p:blipFill>
          <p:spPr bwMode="auto">
            <a:xfrm>
              <a:off x="4456113" y="1905000"/>
              <a:ext cx="252113" cy="335311"/>
            </a:xfrm>
            <a:prstGeom prst="rect">
              <a:avLst/>
            </a:prstGeom>
            <a:noFill/>
            <a:ln w="9525">
              <a:noFill/>
              <a:miter lim="800000"/>
              <a:headEnd/>
              <a:tailEnd/>
            </a:ln>
          </p:spPr>
        </p:pic>
        <p:pic>
          <p:nvPicPr>
            <p:cNvPr id="59494" name="Picture 42" descr="File Server_Updated2005"/>
            <p:cNvPicPr>
              <a:picLocks noChangeAspect="1" noChangeArrowheads="1"/>
            </p:cNvPicPr>
            <p:nvPr/>
          </p:nvPicPr>
          <p:blipFill>
            <a:blip r:embed="rId7" cstate="print"/>
            <a:srcRect/>
            <a:stretch>
              <a:fillRect/>
            </a:stretch>
          </p:blipFill>
          <p:spPr bwMode="auto">
            <a:xfrm>
              <a:off x="4334505" y="2047230"/>
              <a:ext cx="252113" cy="335311"/>
            </a:xfrm>
            <a:prstGeom prst="rect">
              <a:avLst/>
            </a:prstGeom>
            <a:noFill/>
            <a:ln w="9525">
              <a:noFill/>
              <a:miter lim="800000"/>
              <a:headEnd/>
              <a:tailEnd/>
            </a:ln>
          </p:spPr>
        </p:pic>
        <p:pic>
          <p:nvPicPr>
            <p:cNvPr id="59495" name="Picture 42" descr="File Server_Updated2005"/>
            <p:cNvPicPr>
              <a:picLocks noChangeAspect="1" noChangeArrowheads="1"/>
            </p:cNvPicPr>
            <p:nvPr/>
          </p:nvPicPr>
          <p:blipFill>
            <a:blip r:embed="rId7" cstate="print"/>
            <a:srcRect/>
            <a:stretch>
              <a:fillRect/>
            </a:stretch>
          </p:blipFill>
          <p:spPr bwMode="auto">
            <a:xfrm>
              <a:off x="4212896" y="2189460"/>
              <a:ext cx="252113" cy="335311"/>
            </a:xfrm>
            <a:prstGeom prst="rect">
              <a:avLst/>
            </a:prstGeom>
            <a:noFill/>
            <a:ln w="9525">
              <a:noFill/>
              <a:miter lim="800000"/>
              <a:headEnd/>
              <a:tailEnd/>
            </a:ln>
          </p:spPr>
        </p:pic>
        <p:pic>
          <p:nvPicPr>
            <p:cNvPr id="59496" name="Picture 42" descr="File Server_Updated2005"/>
            <p:cNvPicPr>
              <a:picLocks noChangeAspect="1" noChangeArrowheads="1"/>
            </p:cNvPicPr>
            <p:nvPr/>
          </p:nvPicPr>
          <p:blipFill>
            <a:blip r:embed="rId7" cstate="print"/>
            <a:srcRect/>
            <a:stretch>
              <a:fillRect/>
            </a:stretch>
          </p:blipFill>
          <p:spPr bwMode="auto">
            <a:xfrm>
              <a:off x="4091287" y="2331689"/>
              <a:ext cx="252113" cy="335311"/>
            </a:xfrm>
            <a:prstGeom prst="rect">
              <a:avLst/>
            </a:prstGeom>
            <a:noFill/>
            <a:ln w="9525">
              <a:noFill/>
              <a:miter lim="800000"/>
              <a:headEnd/>
              <a:tailEnd/>
            </a:ln>
          </p:spPr>
        </p:pic>
      </p:grpSp>
      <p:grpSp>
        <p:nvGrpSpPr>
          <p:cNvPr id="59458" name="Group 393"/>
          <p:cNvGrpSpPr>
            <a:grpSpLocks/>
          </p:cNvGrpSpPr>
          <p:nvPr/>
        </p:nvGrpSpPr>
        <p:grpSpPr bwMode="auto">
          <a:xfrm>
            <a:off x="5927725" y="2324100"/>
            <a:ext cx="746125" cy="920750"/>
            <a:chOff x="4091287" y="1905000"/>
            <a:chExt cx="616939" cy="762000"/>
          </a:xfrm>
        </p:grpSpPr>
        <p:pic>
          <p:nvPicPr>
            <p:cNvPr id="59489" name="Picture 42" descr="File Server_Updated2005"/>
            <p:cNvPicPr>
              <a:picLocks noChangeAspect="1" noChangeArrowheads="1"/>
            </p:cNvPicPr>
            <p:nvPr/>
          </p:nvPicPr>
          <p:blipFill>
            <a:blip r:embed="rId7" cstate="print"/>
            <a:srcRect/>
            <a:stretch>
              <a:fillRect/>
            </a:stretch>
          </p:blipFill>
          <p:spPr bwMode="auto">
            <a:xfrm>
              <a:off x="4456113" y="1905000"/>
              <a:ext cx="252113" cy="335311"/>
            </a:xfrm>
            <a:prstGeom prst="rect">
              <a:avLst/>
            </a:prstGeom>
            <a:noFill/>
            <a:ln w="9525">
              <a:noFill/>
              <a:miter lim="800000"/>
              <a:headEnd/>
              <a:tailEnd/>
            </a:ln>
          </p:spPr>
        </p:pic>
        <p:pic>
          <p:nvPicPr>
            <p:cNvPr id="59490" name="Picture 42" descr="File Server_Updated2005"/>
            <p:cNvPicPr>
              <a:picLocks noChangeAspect="1" noChangeArrowheads="1"/>
            </p:cNvPicPr>
            <p:nvPr/>
          </p:nvPicPr>
          <p:blipFill>
            <a:blip r:embed="rId7" cstate="print"/>
            <a:srcRect/>
            <a:stretch>
              <a:fillRect/>
            </a:stretch>
          </p:blipFill>
          <p:spPr bwMode="auto">
            <a:xfrm>
              <a:off x="4334505" y="2047230"/>
              <a:ext cx="252113" cy="335311"/>
            </a:xfrm>
            <a:prstGeom prst="rect">
              <a:avLst/>
            </a:prstGeom>
            <a:noFill/>
            <a:ln w="9525">
              <a:noFill/>
              <a:miter lim="800000"/>
              <a:headEnd/>
              <a:tailEnd/>
            </a:ln>
          </p:spPr>
        </p:pic>
        <p:pic>
          <p:nvPicPr>
            <p:cNvPr id="59491" name="Picture 42" descr="File Server_Updated2005"/>
            <p:cNvPicPr>
              <a:picLocks noChangeAspect="1" noChangeArrowheads="1"/>
            </p:cNvPicPr>
            <p:nvPr/>
          </p:nvPicPr>
          <p:blipFill>
            <a:blip r:embed="rId7" cstate="print"/>
            <a:srcRect/>
            <a:stretch>
              <a:fillRect/>
            </a:stretch>
          </p:blipFill>
          <p:spPr bwMode="auto">
            <a:xfrm>
              <a:off x="4212896" y="2189460"/>
              <a:ext cx="252113" cy="335311"/>
            </a:xfrm>
            <a:prstGeom prst="rect">
              <a:avLst/>
            </a:prstGeom>
            <a:noFill/>
            <a:ln w="9525">
              <a:noFill/>
              <a:miter lim="800000"/>
              <a:headEnd/>
              <a:tailEnd/>
            </a:ln>
          </p:spPr>
        </p:pic>
        <p:pic>
          <p:nvPicPr>
            <p:cNvPr id="59492" name="Picture 42" descr="File Server_Updated2005"/>
            <p:cNvPicPr>
              <a:picLocks noChangeAspect="1" noChangeArrowheads="1"/>
            </p:cNvPicPr>
            <p:nvPr/>
          </p:nvPicPr>
          <p:blipFill>
            <a:blip r:embed="rId7" cstate="print"/>
            <a:srcRect/>
            <a:stretch>
              <a:fillRect/>
            </a:stretch>
          </p:blipFill>
          <p:spPr bwMode="auto">
            <a:xfrm>
              <a:off x="4091287" y="2331689"/>
              <a:ext cx="252113" cy="335311"/>
            </a:xfrm>
            <a:prstGeom prst="rect">
              <a:avLst/>
            </a:prstGeom>
            <a:noFill/>
            <a:ln w="9525">
              <a:noFill/>
              <a:miter lim="800000"/>
              <a:headEnd/>
              <a:tailEnd/>
            </a:ln>
          </p:spPr>
        </p:pic>
      </p:grpSp>
      <p:pic>
        <p:nvPicPr>
          <p:cNvPr id="59459" name="Picture 8"/>
          <p:cNvPicPr>
            <a:picLocks noChangeArrowheads="1"/>
          </p:cNvPicPr>
          <p:nvPr/>
        </p:nvPicPr>
        <p:blipFill>
          <a:blip r:embed="rId6" cstate="print"/>
          <a:srcRect/>
          <a:stretch>
            <a:fillRect/>
          </a:stretch>
        </p:blipFill>
        <p:spPr bwMode="auto">
          <a:xfrm>
            <a:off x="7581900" y="2403475"/>
            <a:ext cx="381000" cy="160338"/>
          </a:xfrm>
          <a:prstGeom prst="rect">
            <a:avLst/>
          </a:prstGeom>
          <a:noFill/>
          <a:ln w="9525">
            <a:noFill/>
            <a:miter lim="800000"/>
            <a:headEnd/>
            <a:tailEnd/>
          </a:ln>
        </p:spPr>
      </p:pic>
      <p:pic>
        <p:nvPicPr>
          <p:cNvPr id="59460" name="Picture 8"/>
          <p:cNvPicPr>
            <a:picLocks noChangeArrowheads="1"/>
          </p:cNvPicPr>
          <p:nvPr/>
        </p:nvPicPr>
        <p:blipFill>
          <a:blip r:embed="rId6" cstate="print"/>
          <a:srcRect/>
          <a:stretch>
            <a:fillRect/>
          </a:stretch>
        </p:blipFill>
        <p:spPr bwMode="auto">
          <a:xfrm>
            <a:off x="7581900" y="2528888"/>
            <a:ext cx="381000" cy="160337"/>
          </a:xfrm>
          <a:prstGeom prst="rect">
            <a:avLst/>
          </a:prstGeom>
          <a:noFill/>
          <a:ln w="9525">
            <a:noFill/>
            <a:miter lim="800000"/>
            <a:headEnd/>
            <a:tailEnd/>
          </a:ln>
        </p:spPr>
      </p:pic>
      <p:pic>
        <p:nvPicPr>
          <p:cNvPr id="59461" name="Picture 8"/>
          <p:cNvPicPr>
            <a:picLocks noChangeArrowheads="1"/>
          </p:cNvPicPr>
          <p:nvPr/>
        </p:nvPicPr>
        <p:blipFill>
          <a:blip r:embed="rId6" cstate="print"/>
          <a:srcRect/>
          <a:stretch>
            <a:fillRect/>
          </a:stretch>
        </p:blipFill>
        <p:spPr bwMode="auto">
          <a:xfrm>
            <a:off x="7581900" y="2654300"/>
            <a:ext cx="381000" cy="160338"/>
          </a:xfrm>
          <a:prstGeom prst="rect">
            <a:avLst/>
          </a:prstGeom>
          <a:noFill/>
          <a:ln w="9525">
            <a:noFill/>
            <a:miter lim="800000"/>
            <a:headEnd/>
            <a:tailEnd/>
          </a:ln>
        </p:spPr>
      </p:pic>
      <p:pic>
        <p:nvPicPr>
          <p:cNvPr id="59462" name="Picture 8"/>
          <p:cNvPicPr>
            <a:picLocks noChangeArrowheads="1"/>
          </p:cNvPicPr>
          <p:nvPr/>
        </p:nvPicPr>
        <p:blipFill>
          <a:blip r:embed="rId6" cstate="print"/>
          <a:srcRect/>
          <a:stretch>
            <a:fillRect/>
          </a:stretch>
        </p:blipFill>
        <p:spPr bwMode="auto">
          <a:xfrm>
            <a:off x="7581900" y="2779713"/>
            <a:ext cx="381000" cy="158750"/>
          </a:xfrm>
          <a:prstGeom prst="rect">
            <a:avLst/>
          </a:prstGeom>
          <a:noFill/>
          <a:ln w="9525">
            <a:noFill/>
            <a:miter lim="800000"/>
            <a:headEnd/>
            <a:tailEnd/>
          </a:ln>
        </p:spPr>
      </p:pic>
      <p:pic>
        <p:nvPicPr>
          <p:cNvPr id="59463" name="Picture 8"/>
          <p:cNvPicPr>
            <a:picLocks noChangeArrowheads="1"/>
          </p:cNvPicPr>
          <p:nvPr/>
        </p:nvPicPr>
        <p:blipFill>
          <a:blip r:embed="rId6" cstate="print"/>
          <a:srcRect/>
          <a:stretch>
            <a:fillRect/>
          </a:stretch>
        </p:blipFill>
        <p:spPr bwMode="auto">
          <a:xfrm>
            <a:off x="7581900" y="2905125"/>
            <a:ext cx="381000" cy="158750"/>
          </a:xfrm>
          <a:prstGeom prst="rect">
            <a:avLst/>
          </a:prstGeom>
          <a:noFill/>
          <a:ln w="9525">
            <a:noFill/>
            <a:miter lim="800000"/>
            <a:headEnd/>
            <a:tailEnd/>
          </a:ln>
        </p:spPr>
      </p:pic>
      <p:pic>
        <p:nvPicPr>
          <p:cNvPr id="59464" name="Picture 8"/>
          <p:cNvPicPr>
            <a:picLocks noChangeArrowheads="1"/>
          </p:cNvPicPr>
          <p:nvPr/>
        </p:nvPicPr>
        <p:blipFill>
          <a:blip r:embed="rId6" cstate="print"/>
          <a:srcRect/>
          <a:stretch>
            <a:fillRect/>
          </a:stretch>
        </p:blipFill>
        <p:spPr bwMode="auto">
          <a:xfrm>
            <a:off x="7581900" y="3028950"/>
            <a:ext cx="381000" cy="160338"/>
          </a:xfrm>
          <a:prstGeom prst="rect">
            <a:avLst/>
          </a:prstGeom>
          <a:noFill/>
          <a:ln w="9525">
            <a:noFill/>
            <a:miter lim="800000"/>
            <a:headEnd/>
            <a:tailEnd/>
          </a:ln>
        </p:spPr>
      </p:pic>
      <p:pic>
        <p:nvPicPr>
          <p:cNvPr id="59465" name="Picture 8"/>
          <p:cNvPicPr>
            <a:picLocks noChangeArrowheads="1"/>
          </p:cNvPicPr>
          <p:nvPr/>
        </p:nvPicPr>
        <p:blipFill>
          <a:blip r:embed="rId6" cstate="print"/>
          <a:srcRect/>
          <a:stretch>
            <a:fillRect/>
          </a:stretch>
        </p:blipFill>
        <p:spPr bwMode="auto">
          <a:xfrm>
            <a:off x="7581900" y="3154363"/>
            <a:ext cx="381000" cy="160337"/>
          </a:xfrm>
          <a:prstGeom prst="rect">
            <a:avLst/>
          </a:prstGeom>
          <a:noFill/>
          <a:ln w="9525">
            <a:noFill/>
            <a:miter lim="800000"/>
            <a:headEnd/>
            <a:tailEnd/>
          </a:ln>
        </p:spPr>
      </p:pic>
      <p:pic>
        <p:nvPicPr>
          <p:cNvPr id="59466" name="Picture 8"/>
          <p:cNvPicPr>
            <a:picLocks noChangeArrowheads="1"/>
          </p:cNvPicPr>
          <p:nvPr/>
        </p:nvPicPr>
        <p:blipFill>
          <a:blip r:embed="rId6" cstate="print"/>
          <a:srcRect/>
          <a:stretch>
            <a:fillRect/>
          </a:stretch>
        </p:blipFill>
        <p:spPr bwMode="auto">
          <a:xfrm>
            <a:off x="8039100" y="2278063"/>
            <a:ext cx="381000" cy="160337"/>
          </a:xfrm>
          <a:prstGeom prst="rect">
            <a:avLst/>
          </a:prstGeom>
          <a:noFill/>
          <a:ln w="9525">
            <a:noFill/>
            <a:miter lim="800000"/>
            <a:headEnd/>
            <a:tailEnd/>
          </a:ln>
        </p:spPr>
      </p:pic>
      <p:pic>
        <p:nvPicPr>
          <p:cNvPr id="59467" name="Picture 8"/>
          <p:cNvPicPr>
            <a:picLocks noChangeArrowheads="1"/>
          </p:cNvPicPr>
          <p:nvPr/>
        </p:nvPicPr>
        <p:blipFill>
          <a:blip r:embed="rId6" cstate="print"/>
          <a:srcRect/>
          <a:stretch>
            <a:fillRect/>
          </a:stretch>
        </p:blipFill>
        <p:spPr bwMode="auto">
          <a:xfrm>
            <a:off x="8039100" y="2403475"/>
            <a:ext cx="381000" cy="160338"/>
          </a:xfrm>
          <a:prstGeom prst="rect">
            <a:avLst/>
          </a:prstGeom>
          <a:noFill/>
          <a:ln w="9525">
            <a:noFill/>
            <a:miter lim="800000"/>
            <a:headEnd/>
            <a:tailEnd/>
          </a:ln>
        </p:spPr>
      </p:pic>
      <p:pic>
        <p:nvPicPr>
          <p:cNvPr id="59468" name="Picture 8"/>
          <p:cNvPicPr>
            <a:picLocks noChangeArrowheads="1"/>
          </p:cNvPicPr>
          <p:nvPr/>
        </p:nvPicPr>
        <p:blipFill>
          <a:blip r:embed="rId6" cstate="print"/>
          <a:srcRect/>
          <a:stretch>
            <a:fillRect/>
          </a:stretch>
        </p:blipFill>
        <p:spPr bwMode="auto">
          <a:xfrm>
            <a:off x="8039100" y="2528888"/>
            <a:ext cx="381000" cy="160337"/>
          </a:xfrm>
          <a:prstGeom prst="rect">
            <a:avLst/>
          </a:prstGeom>
          <a:noFill/>
          <a:ln w="9525">
            <a:noFill/>
            <a:miter lim="800000"/>
            <a:headEnd/>
            <a:tailEnd/>
          </a:ln>
        </p:spPr>
      </p:pic>
      <p:pic>
        <p:nvPicPr>
          <p:cNvPr id="59469" name="Picture 8"/>
          <p:cNvPicPr>
            <a:picLocks noChangeArrowheads="1"/>
          </p:cNvPicPr>
          <p:nvPr/>
        </p:nvPicPr>
        <p:blipFill>
          <a:blip r:embed="rId6" cstate="print"/>
          <a:srcRect/>
          <a:stretch>
            <a:fillRect/>
          </a:stretch>
        </p:blipFill>
        <p:spPr bwMode="auto">
          <a:xfrm>
            <a:off x="8039100" y="2654300"/>
            <a:ext cx="381000" cy="160338"/>
          </a:xfrm>
          <a:prstGeom prst="rect">
            <a:avLst/>
          </a:prstGeom>
          <a:noFill/>
          <a:ln w="9525">
            <a:noFill/>
            <a:miter lim="800000"/>
            <a:headEnd/>
            <a:tailEnd/>
          </a:ln>
        </p:spPr>
      </p:pic>
      <p:pic>
        <p:nvPicPr>
          <p:cNvPr id="59470" name="Picture 8"/>
          <p:cNvPicPr>
            <a:picLocks noChangeArrowheads="1"/>
          </p:cNvPicPr>
          <p:nvPr/>
        </p:nvPicPr>
        <p:blipFill>
          <a:blip r:embed="rId6" cstate="print"/>
          <a:srcRect/>
          <a:stretch>
            <a:fillRect/>
          </a:stretch>
        </p:blipFill>
        <p:spPr bwMode="auto">
          <a:xfrm>
            <a:off x="8039100" y="2779713"/>
            <a:ext cx="381000" cy="158750"/>
          </a:xfrm>
          <a:prstGeom prst="rect">
            <a:avLst/>
          </a:prstGeom>
          <a:noFill/>
          <a:ln w="9525">
            <a:noFill/>
            <a:miter lim="800000"/>
            <a:headEnd/>
            <a:tailEnd/>
          </a:ln>
        </p:spPr>
      </p:pic>
      <p:pic>
        <p:nvPicPr>
          <p:cNvPr id="59471" name="Picture 8"/>
          <p:cNvPicPr>
            <a:picLocks noChangeArrowheads="1"/>
          </p:cNvPicPr>
          <p:nvPr/>
        </p:nvPicPr>
        <p:blipFill>
          <a:blip r:embed="rId6" cstate="print"/>
          <a:srcRect/>
          <a:stretch>
            <a:fillRect/>
          </a:stretch>
        </p:blipFill>
        <p:spPr bwMode="auto">
          <a:xfrm>
            <a:off x="8039100" y="2905125"/>
            <a:ext cx="381000" cy="158750"/>
          </a:xfrm>
          <a:prstGeom prst="rect">
            <a:avLst/>
          </a:prstGeom>
          <a:noFill/>
          <a:ln w="9525">
            <a:noFill/>
            <a:miter lim="800000"/>
            <a:headEnd/>
            <a:tailEnd/>
          </a:ln>
        </p:spPr>
      </p:pic>
      <p:pic>
        <p:nvPicPr>
          <p:cNvPr id="59472" name="Picture 8"/>
          <p:cNvPicPr>
            <a:picLocks noChangeArrowheads="1"/>
          </p:cNvPicPr>
          <p:nvPr/>
        </p:nvPicPr>
        <p:blipFill>
          <a:blip r:embed="rId6" cstate="print"/>
          <a:srcRect/>
          <a:stretch>
            <a:fillRect/>
          </a:stretch>
        </p:blipFill>
        <p:spPr bwMode="auto">
          <a:xfrm>
            <a:off x="8039100" y="3028950"/>
            <a:ext cx="381000" cy="160338"/>
          </a:xfrm>
          <a:prstGeom prst="rect">
            <a:avLst/>
          </a:prstGeom>
          <a:noFill/>
          <a:ln w="9525">
            <a:noFill/>
            <a:miter lim="800000"/>
            <a:headEnd/>
            <a:tailEnd/>
          </a:ln>
        </p:spPr>
      </p:pic>
      <p:pic>
        <p:nvPicPr>
          <p:cNvPr id="59473" name="Picture 8"/>
          <p:cNvPicPr>
            <a:picLocks noChangeArrowheads="1"/>
          </p:cNvPicPr>
          <p:nvPr/>
        </p:nvPicPr>
        <p:blipFill>
          <a:blip r:embed="rId6" cstate="print"/>
          <a:srcRect/>
          <a:stretch>
            <a:fillRect/>
          </a:stretch>
        </p:blipFill>
        <p:spPr bwMode="auto">
          <a:xfrm>
            <a:off x="8039100" y="3154363"/>
            <a:ext cx="381000" cy="160337"/>
          </a:xfrm>
          <a:prstGeom prst="rect">
            <a:avLst/>
          </a:prstGeom>
          <a:noFill/>
          <a:ln w="9525">
            <a:noFill/>
            <a:miter lim="800000"/>
            <a:headEnd/>
            <a:tailEnd/>
          </a:ln>
        </p:spPr>
      </p:pic>
      <p:sp>
        <p:nvSpPr>
          <p:cNvPr id="59474" name="Rectangle 418"/>
          <p:cNvSpPr>
            <a:spLocks noChangeArrowheads="1"/>
          </p:cNvSpPr>
          <p:nvPr/>
        </p:nvSpPr>
        <p:spPr bwMode="auto">
          <a:xfrm>
            <a:off x="571500" y="3467100"/>
            <a:ext cx="979488" cy="307975"/>
          </a:xfrm>
          <a:prstGeom prst="rect">
            <a:avLst/>
          </a:prstGeom>
          <a:noFill/>
          <a:ln w="9525">
            <a:noFill/>
            <a:miter lim="800000"/>
            <a:headEnd/>
            <a:tailEnd/>
          </a:ln>
        </p:spPr>
        <p:txBody>
          <a:bodyPr wrap="none">
            <a:spAutoFit/>
          </a:bodyPr>
          <a:lstStyle/>
          <a:p>
            <a:r>
              <a:rPr lang="en-US" sz="1400">
                <a:solidFill>
                  <a:srgbClr val="FFFFFF"/>
                </a:solidFill>
              </a:rPr>
              <a:t>Database</a:t>
            </a:r>
            <a:endParaRPr lang="en-US"/>
          </a:p>
        </p:txBody>
      </p:sp>
      <p:sp>
        <p:nvSpPr>
          <p:cNvPr id="59475" name="Rectangle 419"/>
          <p:cNvSpPr>
            <a:spLocks noChangeArrowheads="1"/>
          </p:cNvSpPr>
          <p:nvPr/>
        </p:nvSpPr>
        <p:spPr bwMode="auto">
          <a:xfrm>
            <a:off x="2025650" y="3467100"/>
            <a:ext cx="1593850" cy="307975"/>
          </a:xfrm>
          <a:prstGeom prst="rect">
            <a:avLst/>
          </a:prstGeom>
          <a:noFill/>
          <a:ln w="9525">
            <a:noFill/>
            <a:miter lim="800000"/>
            <a:headEnd/>
            <a:tailEnd/>
          </a:ln>
        </p:spPr>
        <p:txBody>
          <a:bodyPr wrap="none">
            <a:spAutoFit/>
          </a:bodyPr>
          <a:lstStyle/>
          <a:p>
            <a:r>
              <a:rPr lang="en-US" sz="1400">
                <a:solidFill>
                  <a:srgbClr val="FFFFFF"/>
                </a:solidFill>
              </a:rPr>
              <a:t>Virtual Desktops</a:t>
            </a:r>
            <a:endParaRPr lang="en-US"/>
          </a:p>
        </p:txBody>
      </p:sp>
      <p:sp>
        <p:nvSpPr>
          <p:cNvPr id="59476" name="Rectangle 420"/>
          <p:cNvSpPr>
            <a:spLocks noChangeArrowheads="1"/>
          </p:cNvSpPr>
          <p:nvPr/>
        </p:nvSpPr>
        <p:spPr bwMode="auto">
          <a:xfrm>
            <a:off x="4244975" y="3467100"/>
            <a:ext cx="665163" cy="307975"/>
          </a:xfrm>
          <a:prstGeom prst="rect">
            <a:avLst/>
          </a:prstGeom>
          <a:noFill/>
          <a:ln w="9525">
            <a:noFill/>
            <a:miter lim="800000"/>
            <a:headEnd/>
            <a:tailEnd/>
          </a:ln>
        </p:spPr>
        <p:txBody>
          <a:bodyPr wrap="none">
            <a:spAutoFit/>
          </a:bodyPr>
          <a:lstStyle/>
          <a:p>
            <a:r>
              <a:rPr lang="en-US" sz="1400">
                <a:solidFill>
                  <a:srgbClr val="FFFFFF"/>
                </a:solidFill>
              </a:rPr>
              <a:t>Email</a:t>
            </a:r>
            <a:endParaRPr lang="en-US"/>
          </a:p>
        </p:txBody>
      </p:sp>
      <p:sp>
        <p:nvSpPr>
          <p:cNvPr id="59477" name="Rectangle 421"/>
          <p:cNvSpPr>
            <a:spLocks noChangeArrowheads="1"/>
          </p:cNvSpPr>
          <p:nvPr/>
        </p:nvSpPr>
        <p:spPr bwMode="auto">
          <a:xfrm>
            <a:off x="5827713" y="3467100"/>
            <a:ext cx="852487" cy="307975"/>
          </a:xfrm>
          <a:prstGeom prst="rect">
            <a:avLst/>
          </a:prstGeom>
          <a:noFill/>
          <a:ln w="9525">
            <a:noFill/>
            <a:miter lim="800000"/>
            <a:headEnd/>
            <a:tailEnd/>
          </a:ln>
        </p:spPr>
        <p:txBody>
          <a:bodyPr wrap="none">
            <a:spAutoFit/>
          </a:bodyPr>
          <a:lstStyle/>
          <a:p>
            <a:r>
              <a:rPr lang="en-US" sz="1400">
                <a:solidFill>
                  <a:srgbClr val="FFFFFF"/>
                </a:solidFill>
              </a:rPr>
              <a:t>Custom</a:t>
            </a:r>
            <a:endParaRPr lang="en-US"/>
          </a:p>
        </p:txBody>
      </p:sp>
      <p:sp>
        <p:nvSpPr>
          <p:cNvPr id="59478" name="Rectangle 422"/>
          <p:cNvSpPr>
            <a:spLocks noChangeArrowheads="1"/>
          </p:cNvSpPr>
          <p:nvPr/>
        </p:nvSpPr>
        <p:spPr bwMode="auto">
          <a:xfrm>
            <a:off x="7740650" y="3467100"/>
            <a:ext cx="560388" cy="307975"/>
          </a:xfrm>
          <a:prstGeom prst="rect">
            <a:avLst/>
          </a:prstGeom>
          <a:noFill/>
          <a:ln w="9525">
            <a:noFill/>
            <a:miter lim="800000"/>
            <a:headEnd/>
            <a:tailEnd/>
          </a:ln>
        </p:spPr>
        <p:txBody>
          <a:bodyPr wrap="none">
            <a:spAutoFit/>
          </a:bodyPr>
          <a:lstStyle/>
          <a:p>
            <a:r>
              <a:rPr lang="en-US" sz="1400">
                <a:solidFill>
                  <a:srgbClr val="FFFFFF"/>
                </a:solidFill>
              </a:rPr>
              <a:t>Web</a:t>
            </a:r>
            <a:endParaRPr lang="en-US"/>
          </a:p>
        </p:txBody>
      </p:sp>
      <p:pic>
        <p:nvPicPr>
          <p:cNvPr id="59479" name="Picture 146"/>
          <p:cNvPicPr>
            <a:picLocks noChangeAspect="1" noChangeArrowheads="1"/>
          </p:cNvPicPr>
          <p:nvPr/>
        </p:nvPicPr>
        <p:blipFill>
          <a:blip r:embed="rId8" cstate="print"/>
          <a:srcRect/>
          <a:stretch>
            <a:fillRect/>
          </a:stretch>
        </p:blipFill>
        <p:spPr bwMode="auto">
          <a:xfrm>
            <a:off x="1066800" y="2717800"/>
            <a:ext cx="723900" cy="604838"/>
          </a:xfrm>
          <a:prstGeom prst="rect">
            <a:avLst/>
          </a:prstGeom>
          <a:noFill/>
          <a:ln w="9525">
            <a:noFill/>
            <a:miter lim="800000"/>
            <a:headEnd/>
            <a:tailEnd/>
          </a:ln>
        </p:spPr>
      </p:pic>
      <p:pic>
        <p:nvPicPr>
          <p:cNvPr id="59480" name="Picture 146"/>
          <p:cNvPicPr>
            <a:picLocks noChangeAspect="1" noChangeArrowheads="1"/>
          </p:cNvPicPr>
          <p:nvPr/>
        </p:nvPicPr>
        <p:blipFill>
          <a:blip r:embed="rId8" cstate="print"/>
          <a:srcRect/>
          <a:stretch>
            <a:fillRect/>
          </a:stretch>
        </p:blipFill>
        <p:spPr bwMode="auto">
          <a:xfrm>
            <a:off x="4381500" y="2717800"/>
            <a:ext cx="723900" cy="604838"/>
          </a:xfrm>
          <a:prstGeom prst="rect">
            <a:avLst/>
          </a:prstGeom>
          <a:noFill/>
          <a:ln w="9525">
            <a:noFill/>
            <a:miter lim="800000"/>
            <a:headEnd/>
            <a:tailEnd/>
          </a:ln>
        </p:spPr>
      </p:pic>
      <p:pic>
        <p:nvPicPr>
          <p:cNvPr id="59481" name="Picture 146"/>
          <p:cNvPicPr>
            <a:picLocks noChangeAspect="1" noChangeArrowheads="1"/>
          </p:cNvPicPr>
          <p:nvPr/>
        </p:nvPicPr>
        <p:blipFill>
          <a:blip r:embed="rId8" cstate="print"/>
          <a:srcRect/>
          <a:stretch>
            <a:fillRect/>
          </a:stretch>
        </p:blipFill>
        <p:spPr bwMode="auto">
          <a:xfrm>
            <a:off x="6210300" y="2717800"/>
            <a:ext cx="723900" cy="604838"/>
          </a:xfrm>
          <a:prstGeom prst="rect">
            <a:avLst/>
          </a:prstGeom>
          <a:noFill/>
          <a:ln w="9525">
            <a:noFill/>
            <a:miter lim="800000"/>
            <a:headEnd/>
            <a:tailEnd/>
          </a:ln>
        </p:spPr>
      </p:pic>
      <p:sp>
        <p:nvSpPr>
          <p:cNvPr id="121" name="Rectangle 423"/>
          <p:cNvSpPr>
            <a:spLocks noChangeArrowheads="1"/>
          </p:cNvSpPr>
          <p:nvPr/>
        </p:nvSpPr>
        <p:spPr bwMode="auto">
          <a:xfrm>
            <a:off x="228600" y="2146300"/>
            <a:ext cx="1714500" cy="1257300"/>
          </a:xfrm>
          <a:prstGeom prst="rect">
            <a:avLst/>
          </a:prstGeom>
          <a:solidFill>
            <a:schemeClr val="bg1"/>
          </a:solidFill>
          <a:ln w="9525">
            <a:noFill/>
            <a:round/>
            <a:headEnd/>
            <a:tailEnd/>
          </a:ln>
        </p:spPr>
        <p:txBody>
          <a:bodyPr lIns="0" tIns="0" rIns="0" bIns="0"/>
          <a:lstStyle/>
          <a:p>
            <a:endParaRPr lang="ru-RU"/>
          </a:p>
        </p:txBody>
      </p:sp>
      <p:sp>
        <p:nvSpPr>
          <p:cNvPr id="122" name="Rectangle 424"/>
          <p:cNvSpPr>
            <a:spLocks noChangeArrowheads="1"/>
          </p:cNvSpPr>
          <p:nvPr/>
        </p:nvSpPr>
        <p:spPr bwMode="auto">
          <a:xfrm>
            <a:off x="2019300" y="2146300"/>
            <a:ext cx="1638300" cy="1257300"/>
          </a:xfrm>
          <a:prstGeom prst="rect">
            <a:avLst/>
          </a:prstGeom>
          <a:solidFill>
            <a:schemeClr val="bg1"/>
          </a:solidFill>
          <a:ln w="9525">
            <a:noFill/>
            <a:round/>
            <a:headEnd/>
            <a:tailEnd/>
          </a:ln>
        </p:spPr>
        <p:txBody>
          <a:bodyPr lIns="0" tIns="0" rIns="0" bIns="0"/>
          <a:lstStyle/>
          <a:p>
            <a:endParaRPr lang="ru-RU"/>
          </a:p>
        </p:txBody>
      </p:sp>
      <p:sp>
        <p:nvSpPr>
          <p:cNvPr id="123" name="Rectangle 425"/>
          <p:cNvSpPr>
            <a:spLocks noChangeArrowheads="1"/>
          </p:cNvSpPr>
          <p:nvPr/>
        </p:nvSpPr>
        <p:spPr bwMode="auto">
          <a:xfrm>
            <a:off x="3733800" y="2146300"/>
            <a:ext cx="1638300" cy="1257300"/>
          </a:xfrm>
          <a:prstGeom prst="rect">
            <a:avLst/>
          </a:prstGeom>
          <a:solidFill>
            <a:schemeClr val="bg1"/>
          </a:solidFill>
          <a:ln w="9525">
            <a:noFill/>
            <a:round/>
            <a:headEnd/>
            <a:tailEnd/>
          </a:ln>
        </p:spPr>
        <p:txBody>
          <a:bodyPr lIns="0" tIns="0" rIns="0" bIns="0"/>
          <a:lstStyle/>
          <a:p>
            <a:endParaRPr lang="ru-RU"/>
          </a:p>
        </p:txBody>
      </p:sp>
      <p:sp>
        <p:nvSpPr>
          <p:cNvPr id="124" name="Rectangle 426"/>
          <p:cNvSpPr>
            <a:spLocks noChangeArrowheads="1"/>
          </p:cNvSpPr>
          <p:nvPr/>
        </p:nvSpPr>
        <p:spPr bwMode="auto">
          <a:xfrm>
            <a:off x="5430838" y="2146300"/>
            <a:ext cx="1638300" cy="1257300"/>
          </a:xfrm>
          <a:prstGeom prst="rect">
            <a:avLst/>
          </a:prstGeom>
          <a:solidFill>
            <a:schemeClr val="bg1"/>
          </a:solidFill>
          <a:ln w="9525">
            <a:noFill/>
            <a:round/>
            <a:headEnd/>
            <a:tailEnd/>
          </a:ln>
        </p:spPr>
        <p:txBody>
          <a:bodyPr lIns="0" tIns="0" rIns="0" bIns="0"/>
          <a:lstStyle/>
          <a:p>
            <a:endParaRPr lang="ru-RU"/>
          </a:p>
        </p:txBody>
      </p:sp>
      <p:sp>
        <p:nvSpPr>
          <p:cNvPr id="125" name="Rectangle 427"/>
          <p:cNvSpPr>
            <a:spLocks noChangeArrowheads="1"/>
          </p:cNvSpPr>
          <p:nvPr/>
        </p:nvSpPr>
        <p:spPr bwMode="auto">
          <a:xfrm>
            <a:off x="7150100" y="2146300"/>
            <a:ext cx="1638300" cy="1257300"/>
          </a:xfrm>
          <a:prstGeom prst="rect">
            <a:avLst/>
          </a:prstGeom>
          <a:solidFill>
            <a:schemeClr val="bg1"/>
          </a:solidFill>
          <a:ln w="9525">
            <a:noFill/>
            <a:round/>
            <a:headEnd/>
            <a:tailEnd/>
          </a:ln>
        </p:spPr>
        <p:txBody>
          <a:bodyPr lIns="0" tIns="0" rIns="0" bIns="0"/>
          <a:lstStyle/>
          <a:p>
            <a:endParaRPr lang="ru-RU"/>
          </a:p>
        </p:txBody>
      </p:sp>
      <p:sp>
        <p:nvSpPr>
          <p:cNvPr id="58492" name="Rectangle 124"/>
          <p:cNvSpPr>
            <a:spLocks noChangeArrowheads="1"/>
          </p:cNvSpPr>
          <p:nvPr/>
        </p:nvSpPr>
        <p:spPr bwMode="auto">
          <a:xfrm>
            <a:off x="596900" y="2392363"/>
            <a:ext cx="7893050" cy="5794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0" hangingPunct="0">
              <a:spcBef>
                <a:spcPct val="20000"/>
              </a:spcBef>
              <a:buClr>
                <a:srgbClr val="2C95DD"/>
              </a:buClr>
              <a:buFont typeface="Arial" charset="0"/>
              <a:buNone/>
            </a:pPr>
            <a:r>
              <a:rPr lang="ru-RU" sz="3200">
                <a:solidFill>
                  <a:schemeClr val="bg2"/>
                </a:solidFill>
              </a:rPr>
              <a:t>Управляйте сервисами, а не серверами!</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par>
                          <p:cTn id="55" fill="hold">
                            <p:stCondLst>
                              <p:cond delay="1500"/>
                            </p:stCondLst>
                            <p:childTnLst>
                              <p:par>
                                <p:cTn id="56" presetID="22" presetClass="entr" presetSubtype="1" fill="hold" grpId="0" nodeType="afterEffect">
                                  <p:stCondLst>
                                    <p:cond delay="0"/>
                                  </p:stCondLst>
                                  <p:childTnLst>
                                    <p:set>
                                      <p:cBhvr>
                                        <p:cTn id="57" dur="1" fill="hold">
                                          <p:stCondLst>
                                            <p:cond delay="0"/>
                                          </p:stCondLst>
                                        </p:cTn>
                                        <p:tgtEl>
                                          <p:spTgt spid="121"/>
                                        </p:tgtEl>
                                        <p:attrNameLst>
                                          <p:attrName>style.visibility</p:attrName>
                                        </p:attrNameLst>
                                      </p:cBhvr>
                                      <p:to>
                                        <p:strVal val="visible"/>
                                      </p:to>
                                    </p:set>
                                    <p:animEffect transition="in" filter="wipe(up)">
                                      <p:cBhvr>
                                        <p:cTn id="58" dur="500"/>
                                        <p:tgtEl>
                                          <p:spTgt spid="121"/>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left)">
                                      <p:cBhvr>
                                        <p:cTn id="62" dur="500"/>
                                        <p:tgtEl>
                                          <p:spTgt spid="36"/>
                                        </p:tgtEl>
                                      </p:cBhvr>
                                    </p:animEffect>
                                  </p:childTnLst>
                                </p:cTn>
                              </p:par>
                            </p:childTnLst>
                          </p:cTn>
                        </p:par>
                        <p:par>
                          <p:cTn id="63" fill="hold">
                            <p:stCondLst>
                              <p:cond delay="2500"/>
                            </p:stCondLst>
                            <p:childTnLst>
                              <p:par>
                                <p:cTn id="64" presetID="53" presetClass="entr" presetSubtype="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par>
                                <p:cTn id="74" presetID="53"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par>
                                <p:cTn id="79" presetID="53"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par>
                                <p:cTn id="84" presetID="53"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500" fill="hold"/>
                                        <p:tgtEl>
                                          <p:spTgt spid="20"/>
                                        </p:tgtEl>
                                        <p:attrNameLst>
                                          <p:attrName>ppt_w</p:attrName>
                                        </p:attrNameLst>
                                      </p:cBhvr>
                                      <p:tavLst>
                                        <p:tav tm="0">
                                          <p:val>
                                            <p:fltVal val="0"/>
                                          </p:val>
                                        </p:tav>
                                        <p:tav tm="100000">
                                          <p:val>
                                            <p:strVal val="#ppt_w"/>
                                          </p:val>
                                        </p:tav>
                                      </p:tavLst>
                                    </p:anim>
                                    <p:anim calcmode="lin" valueType="num">
                                      <p:cBhvr>
                                        <p:cTn id="87" dur="500" fill="hold"/>
                                        <p:tgtEl>
                                          <p:spTgt spid="20"/>
                                        </p:tgtEl>
                                        <p:attrNameLst>
                                          <p:attrName>ppt_h</p:attrName>
                                        </p:attrNameLst>
                                      </p:cBhvr>
                                      <p:tavLst>
                                        <p:tav tm="0">
                                          <p:val>
                                            <p:fltVal val="0"/>
                                          </p:val>
                                        </p:tav>
                                        <p:tav tm="100000">
                                          <p:val>
                                            <p:strVal val="#ppt_h"/>
                                          </p:val>
                                        </p:tav>
                                      </p:tavLst>
                                    </p:anim>
                                    <p:animEffect transition="in" filter="fade">
                                      <p:cBhvr>
                                        <p:cTn id="88" dur="500"/>
                                        <p:tgtEl>
                                          <p:spTgt spid="20"/>
                                        </p:tgtEl>
                                      </p:cBhvr>
                                    </p:animEffect>
                                  </p:childTnLst>
                                </p:cTn>
                              </p:par>
                              <p:par>
                                <p:cTn id="89" presetID="53"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p:cTn id="91" dur="500" fill="hold"/>
                                        <p:tgtEl>
                                          <p:spTgt spid="33"/>
                                        </p:tgtEl>
                                        <p:attrNameLst>
                                          <p:attrName>ppt_w</p:attrName>
                                        </p:attrNameLst>
                                      </p:cBhvr>
                                      <p:tavLst>
                                        <p:tav tm="0">
                                          <p:val>
                                            <p:fltVal val="0"/>
                                          </p:val>
                                        </p:tav>
                                        <p:tav tm="100000">
                                          <p:val>
                                            <p:strVal val="#ppt_w"/>
                                          </p:val>
                                        </p:tav>
                                      </p:tavLst>
                                    </p:anim>
                                    <p:anim calcmode="lin" valueType="num">
                                      <p:cBhvr>
                                        <p:cTn id="92" dur="500" fill="hold"/>
                                        <p:tgtEl>
                                          <p:spTgt spid="33"/>
                                        </p:tgtEl>
                                        <p:attrNameLst>
                                          <p:attrName>ppt_h</p:attrName>
                                        </p:attrNameLst>
                                      </p:cBhvr>
                                      <p:tavLst>
                                        <p:tav tm="0">
                                          <p:val>
                                            <p:fltVal val="0"/>
                                          </p:val>
                                        </p:tav>
                                        <p:tav tm="100000">
                                          <p:val>
                                            <p:strVal val="#ppt_h"/>
                                          </p:val>
                                        </p:tav>
                                      </p:tavLst>
                                    </p:anim>
                                    <p:animEffect transition="in" filter="fade">
                                      <p:cBhvr>
                                        <p:cTn id="93" dur="500"/>
                                        <p:tgtEl>
                                          <p:spTgt spid="33"/>
                                        </p:tgtEl>
                                      </p:cBhvr>
                                    </p:animEffect>
                                  </p:childTnLst>
                                </p:cTn>
                              </p:par>
                              <p:par>
                                <p:cTn id="94" presetID="53" presetClass="entr" presetSubtype="0"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p:cTn id="96" dur="500" fill="hold"/>
                                        <p:tgtEl>
                                          <p:spTgt spid="19"/>
                                        </p:tgtEl>
                                        <p:attrNameLst>
                                          <p:attrName>ppt_w</p:attrName>
                                        </p:attrNameLst>
                                      </p:cBhvr>
                                      <p:tavLst>
                                        <p:tav tm="0">
                                          <p:val>
                                            <p:fltVal val="0"/>
                                          </p:val>
                                        </p:tav>
                                        <p:tav tm="100000">
                                          <p:val>
                                            <p:strVal val="#ppt_w"/>
                                          </p:val>
                                        </p:tav>
                                      </p:tavLst>
                                    </p:anim>
                                    <p:anim calcmode="lin" valueType="num">
                                      <p:cBhvr>
                                        <p:cTn id="97" dur="500" fill="hold"/>
                                        <p:tgtEl>
                                          <p:spTgt spid="19"/>
                                        </p:tgtEl>
                                        <p:attrNameLst>
                                          <p:attrName>ppt_h</p:attrName>
                                        </p:attrNameLst>
                                      </p:cBhvr>
                                      <p:tavLst>
                                        <p:tav tm="0">
                                          <p:val>
                                            <p:fltVal val="0"/>
                                          </p:val>
                                        </p:tav>
                                        <p:tav tm="100000">
                                          <p:val>
                                            <p:strVal val="#ppt_h"/>
                                          </p:val>
                                        </p:tav>
                                      </p:tavLst>
                                    </p:anim>
                                    <p:animEffect transition="in" filter="fade">
                                      <p:cBhvr>
                                        <p:cTn id="98" dur="500"/>
                                        <p:tgtEl>
                                          <p:spTgt spid="19"/>
                                        </p:tgtEl>
                                      </p:cBhvr>
                                    </p:animEffect>
                                  </p:childTnLst>
                                </p:cTn>
                              </p:par>
                              <p:par>
                                <p:cTn id="99" presetID="53" presetClass="entr" presetSubtype="0"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500" fill="hold"/>
                                        <p:tgtEl>
                                          <p:spTgt spid="28"/>
                                        </p:tgtEl>
                                        <p:attrNameLst>
                                          <p:attrName>ppt_w</p:attrName>
                                        </p:attrNameLst>
                                      </p:cBhvr>
                                      <p:tavLst>
                                        <p:tav tm="0">
                                          <p:val>
                                            <p:fltVal val="0"/>
                                          </p:val>
                                        </p:tav>
                                        <p:tav tm="100000">
                                          <p:val>
                                            <p:strVal val="#ppt_w"/>
                                          </p:val>
                                        </p:tav>
                                      </p:tavLst>
                                    </p:anim>
                                    <p:anim calcmode="lin" valueType="num">
                                      <p:cBhvr>
                                        <p:cTn id="102" dur="500" fill="hold"/>
                                        <p:tgtEl>
                                          <p:spTgt spid="28"/>
                                        </p:tgtEl>
                                        <p:attrNameLst>
                                          <p:attrName>ppt_h</p:attrName>
                                        </p:attrNameLst>
                                      </p:cBhvr>
                                      <p:tavLst>
                                        <p:tav tm="0">
                                          <p:val>
                                            <p:fltVal val="0"/>
                                          </p:val>
                                        </p:tav>
                                        <p:tav tm="100000">
                                          <p:val>
                                            <p:strVal val="#ppt_h"/>
                                          </p:val>
                                        </p:tav>
                                      </p:tavLst>
                                    </p:anim>
                                    <p:animEffect transition="in" filter="fade">
                                      <p:cBhvr>
                                        <p:cTn id="103" dur="500"/>
                                        <p:tgtEl>
                                          <p:spTgt spid="28"/>
                                        </p:tgtEl>
                                      </p:cBhvr>
                                    </p:animEffect>
                                  </p:childTnLst>
                                </p:cTn>
                              </p:par>
                            </p:childTnLst>
                          </p:cTn>
                        </p:par>
                        <p:par>
                          <p:cTn id="104" fill="hold">
                            <p:stCondLst>
                              <p:cond delay="3000"/>
                            </p:stCondLst>
                            <p:childTnLst>
                              <p:par>
                                <p:cTn id="105" presetID="22" presetClass="entr" presetSubtype="1" fill="hold" grpId="0" nodeType="afterEffect">
                                  <p:stCondLst>
                                    <p:cond delay="0"/>
                                  </p:stCondLst>
                                  <p:childTnLst>
                                    <p:set>
                                      <p:cBhvr>
                                        <p:cTn id="106" dur="1" fill="hold">
                                          <p:stCondLst>
                                            <p:cond delay="0"/>
                                          </p:stCondLst>
                                        </p:cTn>
                                        <p:tgtEl>
                                          <p:spTgt spid="122"/>
                                        </p:tgtEl>
                                        <p:attrNameLst>
                                          <p:attrName>style.visibility</p:attrName>
                                        </p:attrNameLst>
                                      </p:cBhvr>
                                      <p:to>
                                        <p:strVal val="visible"/>
                                      </p:to>
                                    </p:set>
                                    <p:animEffect transition="in" filter="wipe(up)">
                                      <p:cBhvr>
                                        <p:cTn id="107" dur="500"/>
                                        <p:tgtEl>
                                          <p:spTgt spid="122"/>
                                        </p:tgtEl>
                                      </p:cBhvr>
                                    </p:animEffect>
                                  </p:childTnLst>
                                </p:cTn>
                              </p:par>
                            </p:childTnLst>
                          </p:cTn>
                        </p:par>
                        <p:par>
                          <p:cTn id="108" fill="hold">
                            <p:stCondLst>
                              <p:cond delay="3500"/>
                            </p:stCondLst>
                            <p:childTnLst>
                              <p:par>
                                <p:cTn id="109" presetID="22" presetClass="entr" presetSubtype="8" fill="hold" grpId="0" nodeType="after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wipe(left)">
                                      <p:cBhvr>
                                        <p:cTn id="111" dur="500"/>
                                        <p:tgtEl>
                                          <p:spTgt spid="38"/>
                                        </p:tgtEl>
                                      </p:cBhvr>
                                    </p:animEffect>
                                  </p:childTnLst>
                                </p:cTn>
                              </p:par>
                            </p:childTnLst>
                          </p:cTn>
                        </p:par>
                        <p:par>
                          <p:cTn id="112" fill="hold">
                            <p:stCondLst>
                              <p:cond delay="4000"/>
                            </p:stCondLst>
                            <p:childTnLst>
                              <p:par>
                                <p:cTn id="113" presetID="53" presetClass="entr" presetSubtype="0"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p:cTn id="115" dur="500" fill="hold"/>
                                        <p:tgtEl>
                                          <p:spTgt spid="7"/>
                                        </p:tgtEl>
                                        <p:attrNameLst>
                                          <p:attrName>ppt_w</p:attrName>
                                        </p:attrNameLst>
                                      </p:cBhvr>
                                      <p:tavLst>
                                        <p:tav tm="0">
                                          <p:val>
                                            <p:fltVal val="0"/>
                                          </p:val>
                                        </p:tav>
                                        <p:tav tm="100000">
                                          <p:val>
                                            <p:strVal val="#ppt_w"/>
                                          </p:val>
                                        </p:tav>
                                      </p:tavLst>
                                    </p:anim>
                                    <p:anim calcmode="lin" valueType="num">
                                      <p:cBhvr>
                                        <p:cTn id="116" dur="500" fill="hold"/>
                                        <p:tgtEl>
                                          <p:spTgt spid="7"/>
                                        </p:tgtEl>
                                        <p:attrNameLst>
                                          <p:attrName>ppt_h</p:attrName>
                                        </p:attrNameLst>
                                      </p:cBhvr>
                                      <p:tavLst>
                                        <p:tav tm="0">
                                          <p:val>
                                            <p:fltVal val="0"/>
                                          </p:val>
                                        </p:tav>
                                        <p:tav tm="100000">
                                          <p:val>
                                            <p:strVal val="#ppt_h"/>
                                          </p:val>
                                        </p:tav>
                                      </p:tavLst>
                                    </p:anim>
                                    <p:animEffect transition="in" filter="fade">
                                      <p:cBhvr>
                                        <p:cTn id="117" dur="500"/>
                                        <p:tgtEl>
                                          <p:spTgt spid="7"/>
                                        </p:tgtEl>
                                      </p:cBhvr>
                                    </p:animEffect>
                                  </p:childTnLst>
                                </p:cTn>
                              </p:par>
                              <p:par>
                                <p:cTn id="118" presetID="53" presetClass="entr" presetSubtype="0" fill="hold" grpId="0" nodeType="with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par>
                                <p:cTn id="123" presetID="53" presetClass="entr" presetSubtype="0" fill="hold" grpId="0" nodeType="with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p:cTn id="125" dur="500" fill="hold"/>
                                        <p:tgtEl>
                                          <p:spTgt spid="10"/>
                                        </p:tgtEl>
                                        <p:attrNameLst>
                                          <p:attrName>ppt_w</p:attrName>
                                        </p:attrNameLst>
                                      </p:cBhvr>
                                      <p:tavLst>
                                        <p:tav tm="0">
                                          <p:val>
                                            <p:fltVal val="0"/>
                                          </p:val>
                                        </p:tav>
                                        <p:tav tm="100000">
                                          <p:val>
                                            <p:strVal val="#ppt_w"/>
                                          </p:val>
                                        </p:tav>
                                      </p:tavLst>
                                    </p:anim>
                                    <p:anim calcmode="lin" valueType="num">
                                      <p:cBhvr>
                                        <p:cTn id="126" dur="500" fill="hold"/>
                                        <p:tgtEl>
                                          <p:spTgt spid="10"/>
                                        </p:tgtEl>
                                        <p:attrNameLst>
                                          <p:attrName>ppt_h</p:attrName>
                                        </p:attrNameLst>
                                      </p:cBhvr>
                                      <p:tavLst>
                                        <p:tav tm="0">
                                          <p:val>
                                            <p:fltVal val="0"/>
                                          </p:val>
                                        </p:tav>
                                        <p:tav tm="100000">
                                          <p:val>
                                            <p:strVal val="#ppt_h"/>
                                          </p:val>
                                        </p:tav>
                                      </p:tavLst>
                                    </p:anim>
                                    <p:animEffect transition="in" filter="fade">
                                      <p:cBhvr>
                                        <p:cTn id="127" dur="500"/>
                                        <p:tgtEl>
                                          <p:spTgt spid="10"/>
                                        </p:tgtEl>
                                      </p:cBhvr>
                                    </p:animEffect>
                                  </p:childTnLst>
                                </p:cTn>
                              </p:par>
                              <p:par>
                                <p:cTn id="128" presetID="53" presetClass="entr" presetSubtype="0" fill="hold" grpId="0" nodeType="withEffect">
                                  <p:stCondLst>
                                    <p:cond delay="0"/>
                                  </p:stCondLst>
                                  <p:childTnLst>
                                    <p:set>
                                      <p:cBhvr>
                                        <p:cTn id="129" dur="1" fill="hold">
                                          <p:stCondLst>
                                            <p:cond delay="0"/>
                                          </p:stCondLst>
                                        </p:cTn>
                                        <p:tgtEl>
                                          <p:spTgt spid="9"/>
                                        </p:tgtEl>
                                        <p:attrNameLst>
                                          <p:attrName>style.visibility</p:attrName>
                                        </p:attrNameLst>
                                      </p:cBhvr>
                                      <p:to>
                                        <p:strVal val="visible"/>
                                      </p:to>
                                    </p:set>
                                    <p:anim calcmode="lin" valueType="num">
                                      <p:cBhvr>
                                        <p:cTn id="130" dur="500" fill="hold"/>
                                        <p:tgtEl>
                                          <p:spTgt spid="9"/>
                                        </p:tgtEl>
                                        <p:attrNameLst>
                                          <p:attrName>ppt_w</p:attrName>
                                        </p:attrNameLst>
                                      </p:cBhvr>
                                      <p:tavLst>
                                        <p:tav tm="0">
                                          <p:val>
                                            <p:fltVal val="0"/>
                                          </p:val>
                                        </p:tav>
                                        <p:tav tm="100000">
                                          <p:val>
                                            <p:strVal val="#ppt_w"/>
                                          </p:val>
                                        </p:tav>
                                      </p:tavLst>
                                    </p:anim>
                                    <p:anim calcmode="lin" valueType="num">
                                      <p:cBhvr>
                                        <p:cTn id="131" dur="500" fill="hold"/>
                                        <p:tgtEl>
                                          <p:spTgt spid="9"/>
                                        </p:tgtEl>
                                        <p:attrNameLst>
                                          <p:attrName>ppt_h</p:attrName>
                                        </p:attrNameLst>
                                      </p:cBhvr>
                                      <p:tavLst>
                                        <p:tav tm="0">
                                          <p:val>
                                            <p:fltVal val="0"/>
                                          </p:val>
                                        </p:tav>
                                        <p:tav tm="100000">
                                          <p:val>
                                            <p:strVal val="#ppt_h"/>
                                          </p:val>
                                        </p:tav>
                                      </p:tavLst>
                                    </p:anim>
                                    <p:animEffect transition="in" filter="fade">
                                      <p:cBhvr>
                                        <p:cTn id="132" dur="500"/>
                                        <p:tgtEl>
                                          <p:spTgt spid="9"/>
                                        </p:tgtEl>
                                      </p:cBhvr>
                                    </p:animEffect>
                                  </p:childTnLst>
                                </p:cTn>
                              </p:par>
                              <p:par>
                                <p:cTn id="133" presetID="53" presetClass="entr" presetSubtype="0" fill="hold" grpId="0" nodeType="withEffect">
                                  <p:stCondLst>
                                    <p:cond delay="0"/>
                                  </p:stCondLst>
                                  <p:childTnLst>
                                    <p:set>
                                      <p:cBhvr>
                                        <p:cTn id="134" dur="1" fill="hold">
                                          <p:stCondLst>
                                            <p:cond delay="0"/>
                                          </p:stCondLst>
                                        </p:cTn>
                                        <p:tgtEl>
                                          <p:spTgt spid="39"/>
                                        </p:tgtEl>
                                        <p:attrNameLst>
                                          <p:attrName>style.visibility</p:attrName>
                                        </p:attrNameLst>
                                      </p:cBhvr>
                                      <p:to>
                                        <p:strVal val="visible"/>
                                      </p:to>
                                    </p:set>
                                    <p:anim calcmode="lin" valueType="num">
                                      <p:cBhvr>
                                        <p:cTn id="135" dur="500" fill="hold"/>
                                        <p:tgtEl>
                                          <p:spTgt spid="39"/>
                                        </p:tgtEl>
                                        <p:attrNameLst>
                                          <p:attrName>ppt_w</p:attrName>
                                        </p:attrNameLst>
                                      </p:cBhvr>
                                      <p:tavLst>
                                        <p:tav tm="0">
                                          <p:val>
                                            <p:fltVal val="0"/>
                                          </p:val>
                                        </p:tav>
                                        <p:tav tm="100000">
                                          <p:val>
                                            <p:strVal val="#ppt_w"/>
                                          </p:val>
                                        </p:tav>
                                      </p:tavLst>
                                    </p:anim>
                                    <p:anim calcmode="lin" valueType="num">
                                      <p:cBhvr>
                                        <p:cTn id="136" dur="500" fill="hold"/>
                                        <p:tgtEl>
                                          <p:spTgt spid="39"/>
                                        </p:tgtEl>
                                        <p:attrNameLst>
                                          <p:attrName>ppt_h</p:attrName>
                                        </p:attrNameLst>
                                      </p:cBhvr>
                                      <p:tavLst>
                                        <p:tav tm="0">
                                          <p:val>
                                            <p:fltVal val="0"/>
                                          </p:val>
                                        </p:tav>
                                        <p:tav tm="100000">
                                          <p:val>
                                            <p:strVal val="#ppt_h"/>
                                          </p:val>
                                        </p:tav>
                                      </p:tavLst>
                                    </p:anim>
                                    <p:animEffect transition="in" filter="fade">
                                      <p:cBhvr>
                                        <p:cTn id="137" dur="500"/>
                                        <p:tgtEl>
                                          <p:spTgt spid="39"/>
                                        </p:tgtEl>
                                      </p:cBhvr>
                                    </p:animEffect>
                                  </p:childTnLst>
                                </p:cTn>
                              </p:par>
                              <p:par>
                                <p:cTn id="138" presetID="53" presetClass="entr" presetSubtype="0" fill="hold" grpId="0" nodeType="withEffect">
                                  <p:stCondLst>
                                    <p:cond delay="0"/>
                                  </p:stCondLst>
                                  <p:childTnLst>
                                    <p:set>
                                      <p:cBhvr>
                                        <p:cTn id="139" dur="1" fill="hold">
                                          <p:stCondLst>
                                            <p:cond delay="0"/>
                                          </p:stCondLst>
                                        </p:cTn>
                                        <p:tgtEl>
                                          <p:spTgt spid="29"/>
                                        </p:tgtEl>
                                        <p:attrNameLst>
                                          <p:attrName>style.visibility</p:attrName>
                                        </p:attrNameLst>
                                      </p:cBhvr>
                                      <p:to>
                                        <p:strVal val="visible"/>
                                      </p:to>
                                    </p:set>
                                    <p:anim calcmode="lin" valueType="num">
                                      <p:cBhvr>
                                        <p:cTn id="140" dur="500" fill="hold"/>
                                        <p:tgtEl>
                                          <p:spTgt spid="29"/>
                                        </p:tgtEl>
                                        <p:attrNameLst>
                                          <p:attrName>ppt_w</p:attrName>
                                        </p:attrNameLst>
                                      </p:cBhvr>
                                      <p:tavLst>
                                        <p:tav tm="0">
                                          <p:val>
                                            <p:fltVal val="0"/>
                                          </p:val>
                                        </p:tav>
                                        <p:tav tm="100000">
                                          <p:val>
                                            <p:strVal val="#ppt_w"/>
                                          </p:val>
                                        </p:tav>
                                      </p:tavLst>
                                    </p:anim>
                                    <p:anim calcmode="lin" valueType="num">
                                      <p:cBhvr>
                                        <p:cTn id="141" dur="500" fill="hold"/>
                                        <p:tgtEl>
                                          <p:spTgt spid="29"/>
                                        </p:tgtEl>
                                        <p:attrNameLst>
                                          <p:attrName>ppt_h</p:attrName>
                                        </p:attrNameLst>
                                      </p:cBhvr>
                                      <p:tavLst>
                                        <p:tav tm="0">
                                          <p:val>
                                            <p:fltVal val="0"/>
                                          </p:val>
                                        </p:tav>
                                        <p:tav tm="100000">
                                          <p:val>
                                            <p:strVal val="#ppt_h"/>
                                          </p:val>
                                        </p:tav>
                                      </p:tavLst>
                                    </p:anim>
                                    <p:animEffect transition="in" filter="fade">
                                      <p:cBhvr>
                                        <p:cTn id="142" dur="500"/>
                                        <p:tgtEl>
                                          <p:spTgt spid="29"/>
                                        </p:tgtEl>
                                      </p:cBhvr>
                                    </p:animEffect>
                                  </p:childTnLst>
                                </p:cTn>
                              </p:par>
                              <p:par>
                                <p:cTn id="143" presetID="53" presetClass="entr" presetSubtype="0" fill="hold" grpId="0" nodeType="withEffect">
                                  <p:stCondLst>
                                    <p:cond delay="0"/>
                                  </p:stCondLst>
                                  <p:childTnLst>
                                    <p:set>
                                      <p:cBhvr>
                                        <p:cTn id="144" dur="1" fill="hold">
                                          <p:stCondLst>
                                            <p:cond delay="0"/>
                                          </p:stCondLst>
                                        </p:cTn>
                                        <p:tgtEl>
                                          <p:spTgt spid="6"/>
                                        </p:tgtEl>
                                        <p:attrNameLst>
                                          <p:attrName>style.visibility</p:attrName>
                                        </p:attrNameLst>
                                      </p:cBhvr>
                                      <p:to>
                                        <p:strVal val="visible"/>
                                      </p:to>
                                    </p:set>
                                    <p:anim calcmode="lin" valueType="num">
                                      <p:cBhvr>
                                        <p:cTn id="145" dur="500" fill="hold"/>
                                        <p:tgtEl>
                                          <p:spTgt spid="6"/>
                                        </p:tgtEl>
                                        <p:attrNameLst>
                                          <p:attrName>ppt_w</p:attrName>
                                        </p:attrNameLst>
                                      </p:cBhvr>
                                      <p:tavLst>
                                        <p:tav tm="0">
                                          <p:val>
                                            <p:fltVal val="0"/>
                                          </p:val>
                                        </p:tav>
                                        <p:tav tm="100000">
                                          <p:val>
                                            <p:strVal val="#ppt_w"/>
                                          </p:val>
                                        </p:tav>
                                      </p:tavLst>
                                    </p:anim>
                                    <p:anim calcmode="lin" valueType="num">
                                      <p:cBhvr>
                                        <p:cTn id="146" dur="500" fill="hold"/>
                                        <p:tgtEl>
                                          <p:spTgt spid="6"/>
                                        </p:tgtEl>
                                        <p:attrNameLst>
                                          <p:attrName>ppt_h</p:attrName>
                                        </p:attrNameLst>
                                      </p:cBhvr>
                                      <p:tavLst>
                                        <p:tav tm="0">
                                          <p:val>
                                            <p:fltVal val="0"/>
                                          </p:val>
                                        </p:tav>
                                        <p:tav tm="100000">
                                          <p:val>
                                            <p:strVal val="#ppt_h"/>
                                          </p:val>
                                        </p:tav>
                                      </p:tavLst>
                                    </p:anim>
                                    <p:animEffect transition="in" filter="fade">
                                      <p:cBhvr>
                                        <p:cTn id="147" dur="500"/>
                                        <p:tgtEl>
                                          <p:spTgt spid="6"/>
                                        </p:tgtEl>
                                      </p:cBhvr>
                                    </p:animEffect>
                                  </p:childTnLst>
                                </p:cTn>
                              </p:par>
                              <p:par>
                                <p:cTn id="148" presetID="53" presetClass="entr" presetSubtype="0" fill="hold" grpId="0" nodeType="withEffect">
                                  <p:stCondLst>
                                    <p:cond delay="0"/>
                                  </p:stCondLst>
                                  <p:childTnLst>
                                    <p:set>
                                      <p:cBhvr>
                                        <p:cTn id="149" dur="1" fill="hold">
                                          <p:stCondLst>
                                            <p:cond delay="0"/>
                                          </p:stCondLst>
                                        </p:cTn>
                                        <p:tgtEl>
                                          <p:spTgt spid="40"/>
                                        </p:tgtEl>
                                        <p:attrNameLst>
                                          <p:attrName>style.visibility</p:attrName>
                                        </p:attrNameLst>
                                      </p:cBhvr>
                                      <p:to>
                                        <p:strVal val="visible"/>
                                      </p:to>
                                    </p:set>
                                    <p:anim calcmode="lin" valueType="num">
                                      <p:cBhvr>
                                        <p:cTn id="150" dur="500" fill="hold"/>
                                        <p:tgtEl>
                                          <p:spTgt spid="40"/>
                                        </p:tgtEl>
                                        <p:attrNameLst>
                                          <p:attrName>ppt_w</p:attrName>
                                        </p:attrNameLst>
                                      </p:cBhvr>
                                      <p:tavLst>
                                        <p:tav tm="0">
                                          <p:val>
                                            <p:fltVal val="0"/>
                                          </p:val>
                                        </p:tav>
                                        <p:tav tm="100000">
                                          <p:val>
                                            <p:strVal val="#ppt_w"/>
                                          </p:val>
                                        </p:tav>
                                      </p:tavLst>
                                    </p:anim>
                                    <p:anim calcmode="lin" valueType="num">
                                      <p:cBhvr>
                                        <p:cTn id="151" dur="500" fill="hold"/>
                                        <p:tgtEl>
                                          <p:spTgt spid="40"/>
                                        </p:tgtEl>
                                        <p:attrNameLst>
                                          <p:attrName>ppt_h</p:attrName>
                                        </p:attrNameLst>
                                      </p:cBhvr>
                                      <p:tavLst>
                                        <p:tav tm="0">
                                          <p:val>
                                            <p:fltVal val="0"/>
                                          </p:val>
                                        </p:tav>
                                        <p:tav tm="100000">
                                          <p:val>
                                            <p:strVal val="#ppt_h"/>
                                          </p:val>
                                        </p:tav>
                                      </p:tavLst>
                                    </p:anim>
                                    <p:animEffect transition="in" filter="fade">
                                      <p:cBhvr>
                                        <p:cTn id="152" dur="500"/>
                                        <p:tgtEl>
                                          <p:spTgt spid="40"/>
                                        </p:tgtEl>
                                      </p:cBhvr>
                                    </p:animEffect>
                                  </p:childTnLst>
                                </p:cTn>
                              </p:par>
                            </p:childTnLst>
                          </p:cTn>
                        </p:par>
                        <p:par>
                          <p:cTn id="153" fill="hold">
                            <p:stCondLst>
                              <p:cond delay="4500"/>
                            </p:stCondLst>
                            <p:childTnLst>
                              <p:par>
                                <p:cTn id="154" presetID="22" presetClass="entr" presetSubtype="1" fill="hold" grpId="0" nodeType="afterEffect">
                                  <p:stCondLst>
                                    <p:cond delay="0"/>
                                  </p:stCondLst>
                                  <p:childTnLst>
                                    <p:set>
                                      <p:cBhvr>
                                        <p:cTn id="155" dur="1" fill="hold">
                                          <p:stCondLst>
                                            <p:cond delay="0"/>
                                          </p:stCondLst>
                                        </p:cTn>
                                        <p:tgtEl>
                                          <p:spTgt spid="123"/>
                                        </p:tgtEl>
                                        <p:attrNameLst>
                                          <p:attrName>style.visibility</p:attrName>
                                        </p:attrNameLst>
                                      </p:cBhvr>
                                      <p:to>
                                        <p:strVal val="visible"/>
                                      </p:to>
                                    </p:set>
                                    <p:animEffect transition="in" filter="wipe(up)">
                                      <p:cBhvr>
                                        <p:cTn id="156" dur="500"/>
                                        <p:tgtEl>
                                          <p:spTgt spid="123"/>
                                        </p:tgtEl>
                                      </p:cBhvr>
                                    </p:animEffect>
                                  </p:childTnLst>
                                </p:cTn>
                              </p:par>
                            </p:childTnLst>
                          </p:cTn>
                        </p:par>
                        <p:par>
                          <p:cTn id="157" fill="hold">
                            <p:stCondLst>
                              <p:cond delay="5000"/>
                            </p:stCondLst>
                            <p:childTnLst>
                              <p:par>
                                <p:cTn id="158" presetID="22" presetClass="entr" presetSubtype="2" fill="hold" grpId="0" nodeType="afterEffect">
                                  <p:stCondLst>
                                    <p:cond delay="0"/>
                                  </p:stCondLst>
                                  <p:childTnLst>
                                    <p:set>
                                      <p:cBhvr>
                                        <p:cTn id="159" dur="1" fill="hold">
                                          <p:stCondLst>
                                            <p:cond delay="0"/>
                                          </p:stCondLst>
                                        </p:cTn>
                                        <p:tgtEl>
                                          <p:spTgt spid="42"/>
                                        </p:tgtEl>
                                        <p:attrNameLst>
                                          <p:attrName>style.visibility</p:attrName>
                                        </p:attrNameLst>
                                      </p:cBhvr>
                                      <p:to>
                                        <p:strVal val="visible"/>
                                      </p:to>
                                    </p:set>
                                    <p:animEffect transition="in" filter="wipe(right)">
                                      <p:cBhvr>
                                        <p:cTn id="160" dur="500"/>
                                        <p:tgtEl>
                                          <p:spTgt spid="42"/>
                                        </p:tgtEl>
                                      </p:cBhvr>
                                    </p:animEffect>
                                  </p:childTnLst>
                                </p:cTn>
                              </p:par>
                            </p:childTnLst>
                          </p:cTn>
                        </p:par>
                        <p:par>
                          <p:cTn id="161" fill="hold">
                            <p:stCondLst>
                              <p:cond delay="5500"/>
                            </p:stCondLst>
                            <p:childTnLst>
                              <p:par>
                                <p:cTn id="162" presetID="53" presetClass="entr" presetSubtype="0" fill="hold" grpId="0" nodeType="afterEffect">
                                  <p:stCondLst>
                                    <p:cond delay="0"/>
                                  </p:stCondLst>
                                  <p:childTnLst>
                                    <p:set>
                                      <p:cBhvr>
                                        <p:cTn id="163" dur="1" fill="hold">
                                          <p:stCondLst>
                                            <p:cond delay="0"/>
                                          </p:stCondLst>
                                        </p:cTn>
                                        <p:tgtEl>
                                          <p:spTgt spid="30"/>
                                        </p:tgtEl>
                                        <p:attrNameLst>
                                          <p:attrName>style.visibility</p:attrName>
                                        </p:attrNameLst>
                                      </p:cBhvr>
                                      <p:to>
                                        <p:strVal val="visible"/>
                                      </p:to>
                                    </p:set>
                                    <p:anim calcmode="lin" valueType="num">
                                      <p:cBhvr>
                                        <p:cTn id="164" dur="500" fill="hold"/>
                                        <p:tgtEl>
                                          <p:spTgt spid="30"/>
                                        </p:tgtEl>
                                        <p:attrNameLst>
                                          <p:attrName>ppt_w</p:attrName>
                                        </p:attrNameLst>
                                      </p:cBhvr>
                                      <p:tavLst>
                                        <p:tav tm="0">
                                          <p:val>
                                            <p:fltVal val="0"/>
                                          </p:val>
                                        </p:tav>
                                        <p:tav tm="100000">
                                          <p:val>
                                            <p:strVal val="#ppt_w"/>
                                          </p:val>
                                        </p:tav>
                                      </p:tavLst>
                                    </p:anim>
                                    <p:anim calcmode="lin" valueType="num">
                                      <p:cBhvr>
                                        <p:cTn id="165" dur="500" fill="hold"/>
                                        <p:tgtEl>
                                          <p:spTgt spid="30"/>
                                        </p:tgtEl>
                                        <p:attrNameLst>
                                          <p:attrName>ppt_h</p:attrName>
                                        </p:attrNameLst>
                                      </p:cBhvr>
                                      <p:tavLst>
                                        <p:tav tm="0">
                                          <p:val>
                                            <p:fltVal val="0"/>
                                          </p:val>
                                        </p:tav>
                                        <p:tav tm="100000">
                                          <p:val>
                                            <p:strVal val="#ppt_h"/>
                                          </p:val>
                                        </p:tav>
                                      </p:tavLst>
                                    </p:anim>
                                    <p:animEffect transition="in" filter="fade">
                                      <p:cBhvr>
                                        <p:cTn id="166" dur="500"/>
                                        <p:tgtEl>
                                          <p:spTgt spid="30"/>
                                        </p:tgtEl>
                                      </p:cBhvr>
                                    </p:animEffect>
                                  </p:childTnLst>
                                </p:cTn>
                              </p:par>
                              <p:par>
                                <p:cTn id="167" presetID="53" presetClass="entr" presetSubtype="0" fill="hold" grpId="0" nodeType="withEffect">
                                  <p:stCondLst>
                                    <p:cond delay="0"/>
                                  </p:stCondLst>
                                  <p:childTnLst>
                                    <p:set>
                                      <p:cBhvr>
                                        <p:cTn id="168" dur="1" fill="hold">
                                          <p:stCondLst>
                                            <p:cond delay="0"/>
                                          </p:stCondLst>
                                        </p:cTn>
                                        <p:tgtEl>
                                          <p:spTgt spid="41"/>
                                        </p:tgtEl>
                                        <p:attrNameLst>
                                          <p:attrName>style.visibility</p:attrName>
                                        </p:attrNameLst>
                                      </p:cBhvr>
                                      <p:to>
                                        <p:strVal val="visible"/>
                                      </p:to>
                                    </p:set>
                                    <p:anim calcmode="lin" valueType="num">
                                      <p:cBhvr>
                                        <p:cTn id="169" dur="500" fill="hold"/>
                                        <p:tgtEl>
                                          <p:spTgt spid="41"/>
                                        </p:tgtEl>
                                        <p:attrNameLst>
                                          <p:attrName>ppt_w</p:attrName>
                                        </p:attrNameLst>
                                      </p:cBhvr>
                                      <p:tavLst>
                                        <p:tav tm="0">
                                          <p:val>
                                            <p:fltVal val="0"/>
                                          </p:val>
                                        </p:tav>
                                        <p:tav tm="100000">
                                          <p:val>
                                            <p:strVal val="#ppt_w"/>
                                          </p:val>
                                        </p:tav>
                                      </p:tavLst>
                                    </p:anim>
                                    <p:anim calcmode="lin" valueType="num">
                                      <p:cBhvr>
                                        <p:cTn id="170" dur="500" fill="hold"/>
                                        <p:tgtEl>
                                          <p:spTgt spid="41"/>
                                        </p:tgtEl>
                                        <p:attrNameLst>
                                          <p:attrName>ppt_h</p:attrName>
                                        </p:attrNameLst>
                                      </p:cBhvr>
                                      <p:tavLst>
                                        <p:tav tm="0">
                                          <p:val>
                                            <p:fltVal val="0"/>
                                          </p:val>
                                        </p:tav>
                                        <p:tav tm="100000">
                                          <p:val>
                                            <p:strVal val="#ppt_h"/>
                                          </p:val>
                                        </p:tav>
                                      </p:tavLst>
                                    </p:anim>
                                    <p:animEffect transition="in" filter="fade">
                                      <p:cBhvr>
                                        <p:cTn id="171" dur="500"/>
                                        <p:tgtEl>
                                          <p:spTgt spid="41"/>
                                        </p:tgtEl>
                                      </p:cBhvr>
                                    </p:animEffect>
                                  </p:childTnLst>
                                </p:cTn>
                              </p:par>
                              <p:par>
                                <p:cTn id="172" presetID="53" presetClass="entr" presetSubtype="0"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 calcmode="lin" valueType="num">
                                      <p:cBhvr>
                                        <p:cTn id="174" dur="500" fill="hold"/>
                                        <p:tgtEl>
                                          <p:spTgt spid="32"/>
                                        </p:tgtEl>
                                        <p:attrNameLst>
                                          <p:attrName>ppt_w</p:attrName>
                                        </p:attrNameLst>
                                      </p:cBhvr>
                                      <p:tavLst>
                                        <p:tav tm="0">
                                          <p:val>
                                            <p:fltVal val="0"/>
                                          </p:val>
                                        </p:tav>
                                        <p:tav tm="100000">
                                          <p:val>
                                            <p:strVal val="#ppt_w"/>
                                          </p:val>
                                        </p:tav>
                                      </p:tavLst>
                                    </p:anim>
                                    <p:anim calcmode="lin" valueType="num">
                                      <p:cBhvr>
                                        <p:cTn id="175" dur="500" fill="hold"/>
                                        <p:tgtEl>
                                          <p:spTgt spid="32"/>
                                        </p:tgtEl>
                                        <p:attrNameLst>
                                          <p:attrName>ppt_h</p:attrName>
                                        </p:attrNameLst>
                                      </p:cBhvr>
                                      <p:tavLst>
                                        <p:tav tm="0">
                                          <p:val>
                                            <p:fltVal val="0"/>
                                          </p:val>
                                        </p:tav>
                                        <p:tav tm="100000">
                                          <p:val>
                                            <p:strVal val="#ppt_h"/>
                                          </p:val>
                                        </p:tav>
                                      </p:tavLst>
                                    </p:anim>
                                    <p:animEffect transition="in" filter="fade">
                                      <p:cBhvr>
                                        <p:cTn id="176" dur="500"/>
                                        <p:tgtEl>
                                          <p:spTgt spid="32"/>
                                        </p:tgtEl>
                                      </p:cBhvr>
                                    </p:animEffect>
                                  </p:childTnLst>
                                </p:cTn>
                              </p:par>
                              <p:par>
                                <p:cTn id="177" presetID="53" presetClass="entr" presetSubtype="0" fill="hold" grpId="0" nodeType="withEffect">
                                  <p:stCondLst>
                                    <p:cond delay="0"/>
                                  </p:stCondLst>
                                  <p:childTnLst>
                                    <p:set>
                                      <p:cBhvr>
                                        <p:cTn id="178" dur="1" fill="hold">
                                          <p:stCondLst>
                                            <p:cond delay="0"/>
                                          </p:stCondLst>
                                        </p:cTn>
                                        <p:tgtEl>
                                          <p:spTgt spid="43"/>
                                        </p:tgtEl>
                                        <p:attrNameLst>
                                          <p:attrName>style.visibility</p:attrName>
                                        </p:attrNameLst>
                                      </p:cBhvr>
                                      <p:to>
                                        <p:strVal val="visible"/>
                                      </p:to>
                                    </p:set>
                                    <p:anim calcmode="lin" valueType="num">
                                      <p:cBhvr>
                                        <p:cTn id="179" dur="500" fill="hold"/>
                                        <p:tgtEl>
                                          <p:spTgt spid="43"/>
                                        </p:tgtEl>
                                        <p:attrNameLst>
                                          <p:attrName>ppt_w</p:attrName>
                                        </p:attrNameLst>
                                      </p:cBhvr>
                                      <p:tavLst>
                                        <p:tav tm="0">
                                          <p:val>
                                            <p:fltVal val="0"/>
                                          </p:val>
                                        </p:tav>
                                        <p:tav tm="100000">
                                          <p:val>
                                            <p:strVal val="#ppt_w"/>
                                          </p:val>
                                        </p:tav>
                                      </p:tavLst>
                                    </p:anim>
                                    <p:anim calcmode="lin" valueType="num">
                                      <p:cBhvr>
                                        <p:cTn id="180" dur="500" fill="hold"/>
                                        <p:tgtEl>
                                          <p:spTgt spid="43"/>
                                        </p:tgtEl>
                                        <p:attrNameLst>
                                          <p:attrName>ppt_h</p:attrName>
                                        </p:attrNameLst>
                                      </p:cBhvr>
                                      <p:tavLst>
                                        <p:tav tm="0">
                                          <p:val>
                                            <p:fltVal val="0"/>
                                          </p:val>
                                        </p:tav>
                                        <p:tav tm="100000">
                                          <p:val>
                                            <p:strVal val="#ppt_h"/>
                                          </p:val>
                                        </p:tav>
                                      </p:tavLst>
                                    </p:anim>
                                    <p:animEffect transition="in" filter="fade">
                                      <p:cBhvr>
                                        <p:cTn id="181" dur="500"/>
                                        <p:tgtEl>
                                          <p:spTgt spid="43"/>
                                        </p:tgtEl>
                                      </p:cBhvr>
                                    </p:animEffect>
                                  </p:childTnLst>
                                </p:cTn>
                              </p:par>
                              <p:par>
                                <p:cTn id="182" presetID="53" presetClass="entr" presetSubtype="0" fill="hold" grpId="0" nodeType="withEffect">
                                  <p:stCondLst>
                                    <p:cond delay="0"/>
                                  </p:stCondLst>
                                  <p:childTnLst>
                                    <p:set>
                                      <p:cBhvr>
                                        <p:cTn id="183" dur="1" fill="hold">
                                          <p:stCondLst>
                                            <p:cond delay="0"/>
                                          </p:stCondLst>
                                        </p:cTn>
                                        <p:tgtEl>
                                          <p:spTgt spid="31"/>
                                        </p:tgtEl>
                                        <p:attrNameLst>
                                          <p:attrName>style.visibility</p:attrName>
                                        </p:attrNameLst>
                                      </p:cBhvr>
                                      <p:to>
                                        <p:strVal val="visible"/>
                                      </p:to>
                                    </p:set>
                                    <p:anim calcmode="lin" valueType="num">
                                      <p:cBhvr>
                                        <p:cTn id="184" dur="500" fill="hold"/>
                                        <p:tgtEl>
                                          <p:spTgt spid="31"/>
                                        </p:tgtEl>
                                        <p:attrNameLst>
                                          <p:attrName>ppt_w</p:attrName>
                                        </p:attrNameLst>
                                      </p:cBhvr>
                                      <p:tavLst>
                                        <p:tav tm="0">
                                          <p:val>
                                            <p:fltVal val="0"/>
                                          </p:val>
                                        </p:tav>
                                        <p:tav tm="100000">
                                          <p:val>
                                            <p:strVal val="#ppt_w"/>
                                          </p:val>
                                        </p:tav>
                                      </p:tavLst>
                                    </p:anim>
                                    <p:anim calcmode="lin" valueType="num">
                                      <p:cBhvr>
                                        <p:cTn id="185" dur="500" fill="hold"/>
                                        <p:tgtEl>
                                          <p:spTgt spid="31"/>
                                        </p:tgtEl>
                                        <p:attrNameLst>
                                          <p:attrName>ppt_h</p:attrName>
                                        </p:attrNameLst>
                                      </p:cBhvr>
                                      <p:tavLst>
                                        <p:tav tm="0">
                                          <p:val>
                                            <p:fltVal val="0"/>
                                          </p:val>
                                        </p:tav>
                                        <p:tav tm="100000">
                                          <p:val>
                                            <p:strVal val="#ppt_h"/>
                                          </p:val>
                                        </p:tav>
                                      </p:tavLst>
                                    </p:anim>
                                    <p:animEffect transition="in" filter="fade">
                                      <p:cBhvr>
                                        <p:cTn id="186" dur="500"/>
                                        <p:tgtEl>
                                          <p:spTgt spid="31"/>
                                        </p:tgtEl>
                                      </p:cBhvr>
                                    </p:animEffect>
                                  </p:childTnLst>
                                </p:cTn>
                              </p:par>
                            </p:childTnLst>
                          </p:cTn>
                        </p:par>
                        <p:par>
                          <p:cTn id="187" fill="hold">
                            <p:stCondLst>
                              <p:cond delay="6000"/>
                            </p:stCondLst>
                            <p:childTnLst>
                              <p:par>
                                <p:cTn id="188" presetID="22" presetClass="entr" presetSubtype="1" fill="hold" grpId="0" nodeType="afterEffect">
                                  <p:stCondLst>
                                    <p:cond delay="0"/>
                                  </p:stCondLst>
                                  <p:childTnLst>
                                    <p:set>
                                      <p:cBhvr>
                                        <p:cTn id="189" dur="1" fill="hold">
                                          <p:stCondLst>
                                            <p:cond delay="0"/>
                                          </p:stCondLst>
                                        </p:cTn>
                                        <p:tgtEl>
                                          <p:spTgt spid="124"/>
                                        </p:tgtEl>
                                        <p:attrNameLst>
                                          <p:attrName>style.visibility</p:attrName>
                                        </p:attrNameLst>
                                      </p:cBhvr>
                                      <p:to>
                                        <p:strVal val="visible"/>
                                      </p:to>
                                    </p:set>
                                    <p:animEffect transition="in" filter="wipe(up)">
                                      <p:cBhvr>
                                        <p:cTn id="190" dur="500"/>
                                        <p:tgtEl>
                                          <p:spTgt spid="124"/>
                                        </p:tgtEl>
                                      </p:cBhvr>
                                    </p:animEffect>
                                  </p:childTnLst>
                                </p:cTn>
                              </p:par>
                            </p:childTnLst>
                          </p:cTn>
                        </p:par>
                        <p:par>
                          <p:cTn id="191" fill="hold">
                            <p:stCondLst>
                              <p:cond delay="6500"/>
                            </p:stCondLst>
                            <p:childTnLst>
                              <p:par>
                                <p:cTn id="192" presetID="22" presetClass="entr" presetSubtype="2" fill="hold" grpId="0" nodeType="afterEffect">
                                  <p:stCondLst>
                                    <p:cond delay="0"/>
                                  </p:stCondLst>
                                  <p:childTnLst>
                                    <p:set>
                                      <p:cBhvr>
                                        <p:cTn id="193" dur="1" fill="hold">
                                          <p:stCondLst>
                                            <p:cond delay="0"/>
                                          </p:stCondLst>
                                        </p:cTn>
                                        <p:tgtEl>
                                          <p:spTgt spid="44"/>
                                        </p:tgtEl>
                                        <p:attrNameLst>
                                          <p:attrName>style.visibility</p:attrName>
                                        </p:attrNameLst>
                                      </p:cBhvr>
                                      <p:to>
                                        <p:strVal val="visible"/>
                                      </p:to>
                                    </p:set>
                                    <p:animEffect transition="in" filter="wipe(right)">
                                      <p:cBhvr>
                                        <p:cTn id="194" dur="500"/>
                                        <p:tgtEl>
                                          <p:spTgt spid="44"/>
                                        </p:tgtEl>
                                      </p:cBhvr>
                                    </p:animEffect>
                                  </p:childTnLst>
                                </p:cTn>
                              </p:par>
                            </p:childTnLst>
                          </p:cTn>
                        </p:par>
                        <p:par>
                          <p:cTn id="195" fill="hold">
                            <p:stCondLst>
                              <p:cond delay="7000"/>
                            </p:stCondLst>
                            <p:childTnLst>
                              <p:par>
                                <p:cTn id="196" presetID="53" presetClass="entr" presetSubtype="0" fill="hold" grpId="0" nodeType="afterEffect">
                                  <p:stCondLst>
                                    <p:cond delay="0"/>
                                  </p:stCondLst>
                                  <p:childTnLst>
                                    <p:set>
                                      <p:cBhvr>
                                        <p:cTn id="197" dur="1" fill="hold">
                                          <p:stCondLst>
                                            <p:cond delay="0"/>
                                          </p:stCondLst>
                                        </p:cTn>
                                        <p:tgtEl>
                                          <p:spTgt spid="23"/>
                                        </p:tgtEl>
                                        <p:attrNameLst>
                                          <p:attrName>style.visibility</p:attrName>
                                        </p:attrNameLst>
                                      </p:cBhvr>
                                      <p:to>
                                        <p:strVal val="visible"/>
                                      </p:to>
                                    </p:set>
                                    <p:anim calcmode="lin" valueType="num">
                                      <p:cBhvr>
                                        <p:cTn id="198" dur="500" fill="hold"/>
                                        <p:tgtEl>
                                          <p:spTgt spid="23"/>
                                        </p:tgtEl>
                                        <p:attrNameLst>
                                          <p:attrName>ppt_w</p:attrName>
                                        </p:attrNameLst>
                                      </p:cBhvr>
                                      <p:tavLst>
                                        <p:tav tm="0">
                                          <p:val>
                                            <p:fltVal val="0"/>
                                          </p:val>
                                        </p:tav>
                                        <p:tav tm="100000">
                                          <p:val>
                                            <p:strVal val="#ppt_w"/>
                                          </p:val>
                                        </p:tav>
                                      </p:tavLst>
                                    </p:anim>
                                    <p:anim calcmode="lin" valueType="num">
                                      <p:cBhvr>
                                        <p:cTn id="199" dur="500" fill="hold"/>
                                        <p:tgtEl>
                                          <p:spTgt spid="23"/>
                                        </p:tgtEl>
                                        <p:attrNameLst>
                                          <p:attrName>ppt_h</p:attrName>
                                        </p:attrNameLst>
                                      </p:cBhvr>
                                      <p:tavLst>
                                        <p:tav tm="0">
                                          <p:val>
                                            <p:fltVal val="0"/>
                                          </p:val>
                                        </p:tav>
                                        <p:tav tm="100000">
                                          <p:val>
                                            <p:strVal val="#ppt_h"/>
                                          </p:val>
                                        </p:tav>
                                      </p:tavLst>
                                    </p:anim>
                                    <p:animEffect transition="in" filter="fade">
                                      <p:cBhvr>
                                        <p:cTn id="200" dur="500"/>
                                        <p:tgtEl>
                                          <p:spTgt spid="23"/>
                                        </p:tgtEl>
                                      </p:cBhvr>
                                    </p:animEffect>
                                  </p:childTnLst>
                                </p:cTn>
                              </p:par>
                              <p:par>
                                <p:cTn id="201" presetID="53" presetClass="entr" presetSubtype="0" fill="hold" grpId="0" nodeType="withEffect">
                                  <p:stCondLst>
                                    <p:cond delay="0"/>
                                  </p:stCondLst>
                                  <p:childTnLst>
                                    <p:set>
                                      <p:cBhvr>
                                        <p:cTn id="202" dur="1" fill="hold">
                                          <p:stCondLst>
                                            <p:cond delay="0"/>
                                          </p:stCondLst>
                                        </p:cTn>
                                        <p:tgtEl>
                                          <p:spTgt spid="24"/>
                                        </p:tgtEl>
                                        <p:attrNameLst>
                                          <p:attrName>style.visibility</p:attrName>
                                        </p:attrNameLst>
                                      </p:cBhvr>
                                      <p:to>
                                        <p:strVal val="visible"/>
                                      </p:to>
                                    </p:set>
                                    <p:anim calcmode="lin" valueType="num">
                                      <p:cBhvr>
                                        <p:cTn id="203" dur="500" fill="hold"/>
                                        <p:tgtEl>
                                          <p:spTgt spid="24"/>
                                        </p:tgtEl>
                                        <p:attrNameLst>
                                          <p:attrName>ppt_w</p:attrName>
                                        </p:attrNameLst>
                                      </p:cBhvr>
                                      <p:tavLst>
                                        <p:tav tm="0">
                                          <p:val>
                                            <p:fltVal val="0"/>
                                          </p:val>
                                        </p:tav>
                                        <p:tav tm="100000">
                                          <p:val>
                                            <p:strVal val="#ppt_w"/>
                                          </p:val>
                                        </p:tav>
                                      </p:tavLst>
                                    </p:anim>
                                    <p:anim calcmode="lin" valueType="num">
                                      <p:cBhvr>
                                        <p:cTn id="204" dur="500" fill="hold"/>
                                        <p:tgtEl>
                                          <p:spTgt spid="24"/>
                                        </p:tgtEl>
                                        <p:attrNameLst>
                                          <p:attrName>ppt_h</p:attrName>
                                        </p:attrNameLst>
                                      </p:cBhvr>
                                      <p:tavLst>
                                        <p:tav tm="0">
                                          <p:val>
                                            <p:fltVal val="0"/>
                                          </p:val>
                                        </p:tav>
                                        <p:tav tm="100000">
                                          <p:val>
                                            <p:strVal val="#ppt_h"/>
                                          </p:val>
                                        </p:tav>
                                      </p:tavLst>
                                    </p:anim>
                                    <p:animEffect transition="in" filter="fade">
                                      <p:cBhvr>
                                        <p:cTn id="205" dur="500"/>
                                        <p:tgtEl>
                                          <p:spTgt spid="24"/>
                                        </p:tgtEl>
                                      </p:cBhvr>
                                    </p:animEffect>
                                  </p:childTnLst>
                                </p:cTn>
                              </p:par>
                              <p:par>
                                <p:cTn id="206" presetID="53" presetClass="entr" presetSubtype="0" fill="hold" grpId="0" nodeType="withEffect">
                                  <p:stCondLst>
                                    <p:cond delay="0"/>
                                  </p:stCondLst>
                                  <p:childTnLst>
                                    <p:set>
                                      <p:cBhvr>
                                        <p:cTn id="207" dur="1" fill="hold">
                                          <p:stCondLst>
                                            <p:cond delay="0"/>
                                          </p:stCondLst>
                                        </p:cTn>
                                        <p:tgtEl>
                                          <p:spTgt spid="25"/>
                                        </p:tgtEl>
                                        <p:attrNameLst>
                                          <p:attrName>style.visibility</p:attrName>
                                        </p:attrNameLst>
                                      </p:cBhvr>
                                      <p:to>
                                        <p:strVal val="visible"/>
                                      </p:to>
                                    </p:set>
                                    <p:anim calcmode="lin" valueType="num">
                                      <p:cBhvr>
                                        <p:cTn id="208" dur="500" fill="hold"/>
                                        <p:tgtEl>
                                          <p:spTgt spid="25"/>
                                        </p:tgtEl>
                                        <p:attrNameLst>
                                          <p:attrName>ppt_w</p:attrName>
                                        </p:attrNameLst>
                                      </p:cBhvr>
                                      <p:tavLst>
                                        <p:tav tm="0">
                                          <p:val>
                                            <p:fltVal val="0"/>
                                          </p:val>
                                        </p:tav>
                                        <p:tav tm="100000">
                                          <p:val>
                                            <p:strVal val="#ppt_w"/>
                                          </p:val>
                                        </p:tav>
                                      </p:tavLst>
                                    </p:anim>
                                    <p:anim calcmode="lin" valueType="num">
                                      <p:cBhvr>
                                        <p:cTn id="209" dur="500" fill="hold"/>
                                        <p:tgtEl>
                                          <p:spTgt spid="25"/>
                                        </p:tgtEl>
                                        <p:attrNameLst>
                                          <p:attrName>ppt_h</p:attrName>
                                        </p:attrNameLst>
                                      </p:cBhvr>
                                      <p:tavLst>
                                        <p:tav tm="0">
                                          <p:val>
                                            <p:fltVal val="0"/>
                                          </p:val>
                                        </p:tav>
                                        <p:tav tm="100000">
                                          <p:val>
                                            <p:strVal val="#ppt_h"/>
                                          </p:val>
                                        </p:tav>
                                      </p:tavLst>
                                    </p:anim>
                                    <p:animEffect transition="in" filter="fade">
                                      <p:cBhvr>
                                        <p:cTn id="210" dur="500"/>
                                        <p:tgtEl>
                                          <p:spTgt spid="25"/>
                                        </p:tgtEl>
                                      </p:cBhvr>
                                    </p:animEffect>
                                  </p:childTnLst>
                                </p:cTn>
                              </p:par>
                              <p:par>
                                <p:cTn id="211" presetID="53" presetClass="entr" presetSubtype="0" fill="hold" grpId="0" nodeType="withEffect">
                                  <p:stCondLst>
                                    <p:cond delay="0"/>
                                  </p:stCondLst>
                                  <p:childTnLst>
                                    <p:set>
                                      <p:cBhvr>
                                        <p:cTn id="212" dur="1" fill="hold">
                                          <p:stCondLst>
                                            <p:cond delay="0"/>
                                          </p:stCondLst>
                                        </p:cTn>
                                        <p:tgtEl>
                                          <p:spTgt spid="26"/>
                                        </p:tgtEl>
                                        <p:attrNameLst>
                                          <p:attrName>style.visibility</p:attrName>
                                        </p:attrNameLst>
                                      </p:cBhvr>
                                      <p:to>
                                        <p:strVal val="visible"/>
                                      </p:to>
                                    </p:set>
                                    <p:anim calcmode="lin" valueType="num">
                                      <p:cBhvr>
                                        <p:cTn id="213" dur="500" fill="hold"/>
                                        <p:tgtEl>
                                          <p:spTgt spid="26"/>
                                        </p:tgtEl>
                                        <p:attrNameLst>
                                          <p:attrName>ppt_w</p:attrName>
                                        </p:attrNameLst>
                                      </p:cBhvr>
                                      <p:tavLst>
                                        <p:tav tm="0">
                                          <p:val>
                                            <p:fltVal val="0"/>
                                          </p:val>
                                        </p:tav>
                                        <p:tav tm="100000">
                                          <p:val>
                                            <p:strVal val="#ppt_w"/>
                                          </p:val>
                                        </p:tav>
                                      </p:tavLst>
                                    </p:anim>
                                    <p:anim calcmode="lin" valueType="num">
                                      <p:cBhvr>
                                        <p:cTn id="214" dur="500" fill="hold"/>
                                        <p:tgtEl>
                                          <p:spTgt spid="26"/>
                                        </p:tgtEl>
                                        <p:attrNameLst>
                                          <p:attrName>ppt_h</p:attrName>
                                        </p:attrNameLst>
                                      </p:cBhvr>
                                      <p:tavLst>
                                        <p:tav tm="0">
                                          <p:val>
                                            <p:fltVal val="0"/>
                                          </p:val>
                                        </p:tav>
                                        <p:tav tm="100000">
                                          <p:val>
                                            <p:strVal val="#ppt_h"/>
                                          </p:val>
                                        </p:tav>
                                      </p:tavLst>
                                    </p:anim>
                                    <p:animEffect transition="in" filter="fade">
                                      <p:cBhvr>
                                        <p:cTn id="215" dur="500"/>
                                        <p:tgtEl>
                                          <p:spTgt spid="26"/>
                                        </p:tgtEl>
                                      </p:cBhvr>
                                    </p:animEffect>
                                  </p:childTnLst>
                                </p:cTn>
                              </p:par>
                              <p:par>
                                <p:cTn id="216" presetID="53" presetClass="entr" presetSubtype="0" fill="hold" grpId="0" nodeType="withEffect">
                                  <p:stCondLst>
                                    <p:cond delay="0"/>
                                  </p:stCondLst>
                                  <p:childTnLst>
                                    <p:set>
                                      <p:cBhvr>
                                        <p:cTn id="217" dur="1" fill="hold">
                                          <p:stCondLst>
                                            <p:cond delay="0"/>
                                          </p:stCondLst>
                                        </p:cTn>
                                        <p:tgtEl>
                                          <p:spTgt spid="45"/>
                                        </p:tgtEl>
                                        <p:attrNameLst>
                                          <p:attrName>style.visibility</p:attrName>
                                        </p:attrNameLst>
                                      </p:cBhvr>
                                      <p:to>
                                        <p:strVal val="visible"/>
                                      </p:to>
                                    </p:set>
                                    <p:anim calcmode="lin" valueType="num">
                                      <p:cBhvr>
                                        <p:cTn id="218" dur="500" fill="hold"/>
                                        <p:tgtEl>
                                          <p:spTgt spid="45"/>
                                        </p:tgtEl>
                                        <p:attrNameLst>
                                          <p:attrName>ppt_w</p:attrName>
                                        </p:attrNameLst>
                                      </p:cBhvr>
                                      <p:tavLst>
                                        <p:tav tm="0">
                                          <p:val>
                                            <p:fltVal val="0"/>
                                          </p:val>
                                        </p:tav>
                                        <p:tav tm="100000">
                                          <p:val>
                                            <p:strVal val="#ppt_w"/>
                                          </p:val>
                                        </p:tav>
                                      </p:tavLst>
                                    </p:anim>
                                    <p:anim calcmode="lin" valueType="num">
                                      <p:cBhvr>
                                        <p:cTn id="219" dur="500" fill="hold"/>
                                        <p:tgtEl>
                                          <p:spTgt spid="45"/>
                                        </p:tgtEl>
                                        <p:attrNameLst>
                                          <p:attrName>ppt_h</p:attrName>
                                        </p:attrNameLst>
                                      </p:cBhvr>
                                      <p:tavLst>
                                        <p:tav tm="0">
                                          <p:val>
                                            <p:fltVal val="0"/>
                                          </p:val>
                                        </p:tav>
                                        <p:tav tm="100000">
                                          <p:val>
                                            <p:strVal val="#ppt_h"/>
                                          </p:val>
                                        </p:tav>
                                      </p:tavLst>
                                    </p:anim>
                                    <p:animEffect transition="in" filter="fade">
                                      <p:cBhvr>
                                        <p:cTn id="220" dur="500"/>
                                        <p:tgtEl>
                                          <p:spTgt spid="45"/>
                                        </p:tgtEl>
                                      </p:cBhvr>
                                    </p:animEffect>
                                  </p:childTnLst>
                                </p:cTn>
                              </p:par>
                              <p:par>
                                <p:cTn id="221" presetID="53" presetClass="entr" presetSubtype="0" fill="hold" grpId="0" nodeType="withEffect">
                                  <p:stCondLst>
                                    <p:cond delay="0"/>
                                  </p:stCondLst>
                                  <p:childTnLst>
                                    <p:set>
                                      <p:cBhvr>
                                        <p:cTn id="222" dur="1" fill="hold">
                                          <p:stCondLst>
                                            <p:cond delay="0"/>
                                          </p:stCondLst>
                                        </p:cTn>
                                        <p:tgtEl>
                                          <p:spTgt spid="27"/>
                                        </p:tgtEl>
                                        <p:attrNameLst>
                                          <p:attrName>style.visibility</p:attrName>
                                        </p:attrNameLst>
                                      </p:cBhvr>
                                      <p:to>
                                        <p:strVal val="visible"/>
                                      </p:to>
                                    </p:set>
                                    <p:anim calcmode="lin" valueType="num">
                                      <p:cBhvr>
                                        <p:cTn id="223" dur="500" fill="hold"/>
                                        <p:tgtEl>
                                          <p:spTgt spid="27"/>
                                        </p:tgtEl>
                                        <p:attrNameLst>
                                          <p:attrName>ppt_w</p:attrName>
                                        </p:attrNameLst>
                                      </p:cBhvr>
                                      <p:tavLst>
                                        <p:tav tm="0">
                                          <p:val>
                                            <p:fltVal val="0"/>
                                          </p:val>
                                        </p:tav>
                                        <p:tav tm="100000">
                                          <p:val>
                                            <p:strVal val="#ppt_w"/>
                                          </p:val>
                                        </p:tav>
                                      </p:tavLst>
                                    </p:anim>
                                    <p:anim calcmode="lin" valueType="num">
                                      <p:cBhvr>
                                        <p:cTn id="224" dur="500" fill="hold"/>
                                        <p:tgtEl>
                                          <p:spTgt spid="27"/>
                                        </p:tgtEl>
                                        <p:attrNameLst>
                                          <p:attrName>ppt_h</p:attrName>
                                        </p:attrNameLst>
                                      </p:cBhvr>
                                      <p:tavLst>
                                        <p:tav tm="0">
                                          <p:val>
                                            <p:fltVal val="0"/>
                                          </p:val>
                                        </p:tav>
                                        <p:tav tm="100000">
                                          <p:val>
                                            <p:strVal val="#ppt_h"/>
                                          </p:val>
                                        </p:tav>
                                      </p:tavLst>
                                    </p:anim>
                                    <p:animEffect transition="in" filter="fade">
                                      <p:cBhvr>
                                        <p:cTn id="225" dur="500"/>
                                        <p:tgtEl>
                                          <p:spTgt spid="27"/>
                                        </p:tgtEl>
                                      </p:cBhvr>
                                    </p:animEffect>
                                  </p:childTnLst>
                                </p:cTn>
                              </p:par>
                            </p:childTnLst>
                          </p:cTn>
                        </p:par>
                        <p:par>
                          <p:cTn id="226" fill="hold">
                            <p:stCondLst>
                              <p:cond delay="7500"/>
                            </p:stCondLst>
                            <p:childTnLst>
                              <p:par>
                                <p:cTn id="227" presetID="22" presetClass="entr" presetSubtype="1" fill="hold" grpId="0" nodeType="afterEffect">
                                  <p:stCondLst>
                                    <p:cond delay="0"/>
                                  </p:stCondLst>
                                  <p:childTnLst>
                                    <p:set>
                                      <p:cBhvr>
                                        <p:cTn id="228" dur="1" fill="hold">
                                          <p:stCondLst>
                                            <p:cond delay="0"/>
                                          </p:stCondLst>
                                        </p:cTn>
                                        <p:tgtEl>
                                          <p:spTgt spid="125"/>
                                        </p:tgtEl>
                                        <p:attrNameLst>
                                          <p:attrName>style.visibility</p:attrName>
                                        </p:attrNameLst>
                                      </p:cBhvr>
                                      <p:to>
                                        <p:strVal val="visible"/>
                                      </p:to>
                                    </p:set>
                                    <p:animEffect transition="in" filter="wipe(up)">
                                      <p:cBhvr>
                                        <p:cTn id="229" dur="500"/>
                                        <p:tgtEl>
                                          <p:spTgt spid="125"/>
                                        </p:tgtEl>
                                      </p:cBhvr>
                                    </p:animEffect>
                                  </p:childTnLst>
                                </p:cTn>
                              </p:par>
                              <p:par>
                                <p:cTn id="230" presetID="9" presetClass="entr" presetSubtype="0" fill="hold" grpId="0" nodeType="withEffect">
                                  <p:stCondLst>
                                    <p:cond delay="0"/>
                                  </p:stCondLst>
                                  <p:childTnLst>
                                    <p:set>
                                      <p:cBhvr>
                                        <p:cTn id="231" dur="1" fill="hold">
                                          <p:stCondLst>
                                            <p:cond delay="0"/>
                                          </p:stCondLst>
                                        </p:cTn>
                                        <p:tgtEl>
                                          <p:spTgt spid="58492"/>
                                        </p:tgtEl>
                                        <p:attrNameLst>
                                          <p:attrName>style.visibility</p:attrName>
                                        </p:attrNameLst>
                                      </p:cBhvr>
                                      <p:to>
                                        <p:strVal val="visible"/>
                                      </p:to>
                                    </p:set>
                                    <p:animEffect transition="in" filter="dissolve">
                                      <p:cBhvr>
                                        <p:cTn id="232" dur="500"/>
                                        <p:tgtEl>
                                          <p:spTgt spid="58492"/>
                                        </p:tgtEl>
                                      </p:cBhvr>
                                    </p:animEffect>
                                  </p:childTnLst>
                                </p:cTn>
                              </p:par>
                            </p:childTnLst>
                          </p:cTn>
                        </p:par>
                        <p:par>
                          <p:cTn id="233" fill="hold">
                            <p:stCondLst>
                              <p:cond delay="8000"/>
                            </p:stCondLst>
                            <p:childTnLst>
                              <p:par>
                                <p:cTn id="234" presetID="55" presetClass="entr" presetSubtype="0" fill="hold" grpId="1" nodeType="afterEffect">
                                  <p:stCondLst>
                                    <p:cond delay="0"/>
                                  </p:stCondLst>
                                  <p:childTnLst>
                                    <p:set>
                                      <p:cBhvr>
                                        <p:cTn id="235" dur="1" fill="hold">
                                          <p:stCondLst>
                                            <p:cond delay="0"/>
                                          </p:stCondLst>
                                        </p:cTn>
                                        <p:tgtEl>
                                          <p:spTgt spid="58492"/>
                                        </p:tgtEl>
                                        <p:attrNameLst>
                                          <p:attrName>style.visibility</p:attrName>
                                        </p:attrNameLst>
                                      </p:cBhvr>
                                      <p:to>
                                        <p:strVal val="visible"/>
                                      </p:to>
                                    </p:set>
                                    <p:anim calcmode="lin" valueType="num">
                                      <p:cBhvr>
                                        <p:cTn id="236" dur="1000" fill="hold"/>
                                        <p:tgtEl>
                                          <p:spTgt spid="58492"/>
                                        </p:tgtEl>
                                        <p:attrNameLst>
                                          <p:attrName>ppt_w</p:attrName>
                                        </p:attrNameLst>
                                      </p:cBhvr>
                                      <p:tavLst>
                                        <p:tav tm="0">
                                          <p:val>
                                            <p:strVal val="#ppt_w*0.70"/>
                                          </p:val>
                                        </p:tav>
                                        <p:tav tm="100000">
                                          <p:val>
                                            <p:strVal val="#ppt_w"/>
                                          </p:val>
                                        </p:tav>
                                      </p:tavLst>
                                    </p:anim>
                                    <p:anim calcmode="lin" valueType="num">
                                      <p:cBhvr>
                                        <p:cTn id="237" dur="1000" fill="hold"/>
                                        <p:tgtEl>
                                          <p:spTgt spid="58492"/>
                                        </p:tgtEl>
                                        <p:attrNameLst>
                                          <p:attrName>ppt_h</p:attrName>
                                        </p:attrNameLst>
                                      </p:cBhvr>
                                      <p:tavLst>
                                        <p:tav tm="0">
                                          <p:val>
                                            <p:strVal val="#ppt_h"/>
                                          </p:val>
                                        </p:tav>
                                        <p:tav tm="100000">
                                          <p:val>
                                            <p:strVal val="#ppt_h"/>
                                          </p:val>
                                        </p:tav>
                                      </p:tavLst>
                                    </p:anim>
                                    <p:animEffect transition="in" filter="fade">
                                      <p:cBhvr>
                                        <p:cTn id="238" dur="1000"/>
                                        <p:tgtEl>
                                          <p:spTgt spid="58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121" grpId="0" animBg="1"/>
      <p:bldP spid="122" grpId="0" animBg="1"/>
      <p:bldP spid="123" grpId="0" animBg="1"/>
      <p:bldP spid="124" grpId="0" animBg="1"/>
      <p:bldP spid="125" grpId="0" animBg="1"/>
      <p:bldP spid="58492" grpId="0"/>
      <p:bldP spid="5849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2" name="Picture 12"/>
          <p:cNvPicPr>
            <a:picLocks noChangeAspect="1" noChangeArrowheads="1"/>
          </p:cNvPicPr>
          <p:nvPr/>
        </p:nvPicPr>
        <p:blipFill>
          <a:blip r:embed="rId2" cstate="print"/>
          <a:srcRect/>
          <a:stretch>
            <a:fillRect/>
          </a:stretch>
        </p:blipFill>
        <p:spPr bwMode="auto">
          <a:xfrm>
            <a:off x="0" y="12700"/>
            <a:ext cx="9144000" cy="6831013"/>
          </a:xfrm>
          <a:prstGeom prst="rect">
            <a:avLst/>
          </a:prstGeom>
          <a:noFill/>
        </p:spPr>
      </p:pic>
      <p:sp>
        <p:nvSpPr>
          <p:cNvPr id="71683" name="Title 1"/>
          <p:cNvSpPr>
            <a:spLocks noGrp="1"/>
          </p:cNvSpPr>
          <p:nvPr>
            <p:ph type="ctrTitle" idx="4294967295"/>
          </p:nvPr>
        </p:nvSpPr>
        <p:spPr bwMode="auto">
          <a:xfrm>
            <a:off x="3132138" y="433388"/>
            <a:ext cx="3455987" cy="690562"/>
          </a:xfrm>
          <a:prstGeom prst="rect">
            <a:avLst/>
          </a:prstGeom>
          <a:noFill/>
          <a:ln>
            <a:miter lim="800000"/>
            <a:headEnd/>
            <a:tailEnd/>
          </a:ln>
        </p:spPr>
        <p:txBody>
          <a:bodyPr lIns="0" tIns="0" rIns="0" bIns="0" anchor="b"/>
          <a:lstStyle/>
          <a:p>
            <a:pPr eaLnBrk="1" hangingPunct="1"/>
            <a:r>
              <a:rPr lang="ru-RU" sz="2400" smtClean="0">
                <a:solidFill>
                  <a:schemeClr val="tx2"/>
                </a:solidFill>
                <a:latin typeface="Arial" charset="0"/>
              </a:rPr>
              <a:t>Организация больших массивов данных</a:t>
            </a:r>
            <a:endParaRPr lang="en-US" sz="2400" smtClean="0">
              <a:solidFill>
                <a:srgbClr val="4D9E40"/>
              </a:solidFill>
              <a:latin typeface="Arial" charset="0"/>
            </a:endParaRPr>
          </a:p>
        </p:txBody>
      </p:sp>
      <p:sp>
        <p:nvSpPr>
          <p:cNvPr id="71684" name="Subtitle 2"/>
          <p:cNvSpPr>
            <a:spLocks noGrp="1"/>
          </p:cNvSpPr>
          <p:nvPr>
            <p:ph type="subTitle" idx="4294967295"/>
          </p:nvPr>
        </p:nvSpPr>
        <p:spPr bwMode="auto">
          <a:xfrm>
            <a:off x="3132138" y="1296988"/>
            <a:ext cx="4205287" cy="576262"/>
          </a:xfrm>
          <a:prstGeom prst="rect">
            <a:avLst/>
          </a:prstGeom>
          <a:noFill/>
          <a:ln>
            <a:miter lim="800000"/>
            <a:headEnd/>
            <a:tailEnd/>
          </a:ln>
        </p:spPr>
        <p:txBody>
          <a:bodyPr lIns="0" tIns="0" rIns="0" bIns="0"/>
          <a:lstStyle/>
          <a:p>
            <a:pPr marL="0" indent="0" eaLnBrk="1" hangingPunct="1">
              <a:lnSpc>
                <a:spcPct val="80000"/>
              </a:lnSpc>
              <a:spcBef>
                <a:spcPct val="0"/>
              </a:spcBef>
              <a:buFont typeface="Arial" charset="0"/>
              <a:buNone/>
            </a:pPr>
            <a:r>
              <a:rPr lang="ru-RU" sz="1400" smtClean="0">
                <a:solidFill>
                  <a:schemeClr val="bg2"/>
                </a:solidFill>
                <a:latin typeface="Arial" charset="0"/>
              </a:rPr>
              <a:t>Максим Зубарев</a:t>
            </a:r>
            <a:endParaRPr lang="en-US" sz="1400" smtClean="0">
              <a:solidFill>
                <a:schemeClr val="bg2"/>
              </a:solidFill>
              <a:latin typeface="Arial" charset="0"/>
            </a:endParaRPr>
          </a:p>
          <a:p>
            <a:pPr marL="0" indent="0" eaLnBrk="1" hangingPunct="1">
              <a:lnSpc>
                <a:spcPct val="80000"/>
              </a:lnSpc>
              <a:spcBef>
                <a:spcPct val="0"/>
              </a:spcBef>
              <a:buFont typeface="Arial" charset="0"/>
              <a:buNone/>
            </a:pPr>
            <a:r>
              <a:rPr lang="ru-RU" sz="1400" smtClean="0">
                <a:solidFill>
                  <a:schemeClr val="bg2"/>
                </a:solidFill>
                <a:latin typeface="Arial" charset="0"/>
              </a:rPr>
              <a:t>Директор Департамента корпоративных продаж</a:t>
            </a:r>
            <a:br>
              <a:rPr lang="ru-RU" sz="1400" smtClean="0">
                <a:solidFill>
                  <a:schemeClr val="bg2"/>
                </a:solidFill>
                <a:latin typeface="Arial" charset="0"/>
              </a:rPr>
            </a:br>
            <a:r>
              <a:rPr lang="en-US" sz="1400" smtClean="0">
                <a:solidFill>
                  <a:schemeClr val="bg2"/>
                </a:solidFill>
                <a:latin typeface="Arial" charset="0"/>
              </a:rPr>
              <a:t>EMC </a:t>
            </a:r>
            <a:r>
              <a:rPr lang="ru-RU" sz="1400" smtClean="0">
                <a:solidFill>
                  <a:schemeClr val="bg2"/>
                </a:solidFill>
                <a:latin typeface="Arial" charset="0"/>
              </a:rPr>
              <a:t>Россия</a:t>
            </a:r>
            <a:endParaRPr lang="en-US" sz="1400" smtClean="0">
              <a:solidFill>
                <a:schemeClr val="bg2"/>
              </a:solidFill>
              <a:latin typeface="Calibri" pitchFamily="34" charset="0"/>
            </a:endParaRPr>
          </a:p>
        </p:txBody>
      </p:sp>
      <p:pic>
        <p:nvPicPr>
          <p:cNvPr id="71686" name="Picture 9"/>
          <p:cNvPicPr>
            <a:picLocks noChangeAspect="1" noChangeArrowheads="1"/>
          </p:cNvPicPr>
          <p:nvPr/>
        </p:nvPicPr>
        <p:blipFill>
          <a:blip r:embed="rId3" cstate="print"/>
          <a:srcRect/>
          <a:stretch>
            <a:fillRect/>
          </a:stretch>
        </p:blipFill>
        <p:spPr bwMode="auto">
          <a:xfrm>
            <a:off x="0" y="0"/>
            <a:ext cx="2995613" cy="1827213"/>
          </a:xfrm>
          <a:prstGeom prst="rect">
            <a:avLst/>
          </a:prstGeom>
          <a:noFill/>
          <a:ln w="9525">
            <a:noFill/>
            <a:miter lim="800000"/>
            <a:headEnd/>
            <a:tailEnd/>
          </a:ln>
        </p:spPr>
      </p:pic>
      <p:pic>
        <p:nvPicPr>
          <p:cNvPr id="71687" name="Picture 7"/>
          <p:cNvPicPr>
            <a:picLocks noChangeAspect="1" noChangeArrowheads="1"/>
          </p:cNvPicPr>
          <p:nvPr/>
        </p:nvPicPr>
        <p:blipFill>
          <a:blip r:embed="rId4" cstate="print"/>
          <a:srcRect/>
          <a:stretch>
            <a:fillRect/>
          </a:stretch>
        </p:blipFill>
        <p:spPr bwMode="auto">
          <a:xfrm>
            <a:off x="0" y="0"/>
            <a:ext cx="942975" cy="438150"/>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Oval 2"/>
          <p:cNvSpPr>
            <a:spLocks noChangeArrowheads="1"/>
          </p:cNvSpPr>
          <p:nvPr/>
        </p:nvSpPr>
        <p:spPr bwMode="auto">
          <a:xfrm>
            <a:off x="1114425" y="4048125"/>
            <a:ext cx="1047750" cy="1047750"/>
          </a:xfrm>
          <a:prstGeom prst="ellipse">
            <a:avLst/>
          </a:prstGeom>
          <a:solidFill>
            <a:srgbClr val="FFFF66"/>
          </a:solidFill>
          <a:ln w="28575" algn="ctr">
            <a:solidFill>
              <a:schemeClr val="accent2"/>
            </a:solidFill>
            <a:round/>
            <a:headEnd/>
            <a:tailEnd/>
          </a:ln>
        </p:spPr>
        <p:txBody>
          <a:bodyPr wrap="none" lIns="0" tIns="0" rIns="0" bIns="0" anchor="ctr"/>
          <a:lstStyle/>
          <a:p>
            <a:endParaRPr lang="ru-RU"/>
          </a:p>
        </p:txBody>
      </p:sp>
      <p:sp>
        <p:nvSpPr>
          <p:cNvPr id="72707" name="Oval 3"/>
          <p:cNvSpPr>
            <a:spLocks noChangeArrowheads="1"/>
          </p:cNvSpPr>
          <p:nvPr/>
        </p:nvSpPr>
        <p:spPr bwMode="auto">
          <a:xfrm>
            <a:off x="7753350" y="1162050"/>
            <a:ext cx="1047750" cy="1047750"/>
          </a:xfrm>
          <a:prstGeom prst="ellipse">
            <a:avLst/>
          </a:prstGeom>
          <a:solidFill>
            <a:srgbClr val="FFFF66"/>
          </a:solidFill>
          <a:ln w="28575" algn="ctr">
            <a:solidFill>
              <a:schemeClr val="accent2"/>
            </a:solidFill>
            <a:round/>
            <a:headEnd/>
            <a:tailEnd/>
          </a:ln>
        </p:spPr>
        <p:txBody>
          <a:bodyPr wrap="none" lIns="0" tIns="0" rIns="0" bIns="0" anchor="ctr"/>
          <a:lstStyle/>
          <a:p>
            <a:endParaRPr lang="ru-RU"/>
          </a:p>
        </p:txBody>
      </p:sp>
      <p:sp>
        <p:nvSpPr>
          <p:cNvPr id="72708" name="Freeform 4"/>
          <p:cNvSpPr>
            <a:spLocks/>
          </p:cNvSpPr>
          <p:nvPr/>
        </p:nvSpPr>
        <p:spPr bwMode="auto">
          <a:xfrm>
            <a:off x="1152525" y="1952625"/>
            <a:ext cx="7124700" cy="3867150"/>
          </a:xfrm>
          <a:custGeom>
            <a:avLst/>
            <a:gdLst>
              <a:gd name="T0" fmla="*/ 0 w 4488"/>
              <a:gd name="T1" fmla="*/ 0 h 2436"/>
              <a:gd name="T2" fmla="*/ 0 w 4488"/>
              <a:gd name="T3" fmla="*/ 2147483647 h 2436"/>
              <a:gd name="T4" fmla="*/ 2147483647 w 4488"/>
              <a:gd name="T5" fmla="*/ 2147483647 h 2436"/>
              <a:gd name="T6" fmla="*/ 0 60000 65536"/>
              <a:gd name="T7" fmla="*/ 0 60000 65536"/>
              <a:gd name="T8" fmla="*/ 0 60000 65536"/>
              <a:gd name="T9" fmla="*/ 0 w 4488"/>
              <a:gd name="T10" fmla="*/ 0 h 2436"/>
              <a:gd name="T11" fmla="*/ 4488 w 4488"/>
              <a:gd name="T12" fmla="*/ 2436 h 2436"/>
            </a:gdLst>
            <a:ahLst/>
            <a:cxnLst>
              <a:cxn ang="T6">
                <a:pos x="T0" y="T1"/>
              </a:cxn>
              <a:cxn ang="T7">
                <a:pos x="T2" y="T3"/>
              </a:cxn>
              <a:cxn ang="T8">
                <a:pos x="T4" y="T5"/>
              </a:cxn>
            </a:cxnLst>
            <a:rect l="T9" t="T10" r="T11" b="T12"/>
            <a:pathLst>
              <a:path w="4488" h="2436">
                <a:moveTo>
                  <a:pt x="0" y="0"/>
                </a:moveTo>
                <a:lnTo>
                  <a:pt x="0" y="2436"/>
                </a:lnTo>
                <a:lnTo>
                  <a:pt x="4488" y="2436"/>
                </a:lnTo>
              </a:path>
            </a:pathLst>
          </a:custGeom>
          <a:noFill/>
          <a:ln w="28575">
            <a:solidFill>
              <a:schemeClr val="bg2"/>
            </a:solidFill>
            <a:round/>
            <a:headEnd type="none" w="sm" len="sm"/>
            <a:tailEnd type="none" w="sm" len="sm"/>
          </a:ln>
        </p:spPr>
        <p:txBody>
          <a:bodyPr/>
          <a:lstStyle/>
          <a:p>
            <a:endParaRPr lang="ru-RU"/>
          </a:p>
        </p:txBody>
      </p:sp>
      <p:sp>
        <p:nvSpPr>
          <p:cNvPr id="72709" name="Freeform 5"/>
          <p:cNvSpPr>
            <a:spLocks/>
          </p:cNvSpPr>
          <p:nvPr/>
        </p:nvSpPr>
        <p:spPr bwMode="auto">
          <a:xfrm>
            <a:off x="1152525" y="1965325"/>
            <a:ext cx="7137400" cy="3862388"/>
          </a:xfrm>
          <a:custGeom>
            <a:avLst/>
            <a:gdLst>
              <a:gd name="T0" fmla="*/ 0 w 4496"/>
              <a:gd name="T1" fmla="*/ 2147483647 h 2433"/>
              <a:gd name="T2" fmla="*/ 0 w 4496"/>
              <a:gd name="T3" fmla="*/ 2147483647 h 2433"/>
              <a:gd name="T4" fmla="*/ 2147483647 w 4496"/>
              <a:gd name="T5" fmla="*/ 2147483647 h 2433"/>
              <a:gd name="T6" fmla="*/ 2147483647 w 4496"/>
              <a:gd name="T7" fmla="*/ 2147483647 h 2433"/>
              <a:gd name="T8" fmla="*/ 2147483647 w 4496"/>
              <a:gd name="T9" fmla="*/ 2147483647 h 2433"/>
              <a:gd name="T10" fmla="*/ 2147483647 w 4496"/>
              <a:gd name="T11" fmla="*/ 0 h 2433"/>
              <a:gd name="T12" fmla="*/ 2147483647 w 4496"/>
              <a:gd name="T13" fmla="*/ 2147483647 h 2433"/>
              <a:gd name="T14" fmla="*/ 2147483647 w 4496"/>
              <a:gd name="T15" fmla="*/ 2147483647 h 2433"/>
              <a:gd name="T16" fmla="*/ 2147483647 w 4496"/>
              <a:gd name="T17" fmla="*/ 2147483647 h 2433"/>
              <a:gd name="T18" fmla="*/ 2147483647 w 4496"/>
              <a:gd name="T19" fmla="*/ 2147483647 h 2433"/>
              <a:gd name="T20" fmla="*/ 0 w 4496"/>
              <a:gd name="T21" fmla="*/ 2147483647 h 2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6"/>
              <a:gd name="T34" fmla="*/ 0 h 2433"/>
              <a:gd name="T35" fmla="*/ 4496 w 4496"/>
              <a:gd name="T36" fmla="*/ 2433 h 24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6" h="2433">
                <a:moveTo>
                  <a:pt x="0" y="2433"/>
                </a:moveTo>
                <a:lnTo>
                  <a:pt x="0" y="1959"/>
                </a:lnTo>
                <a:lnTo>
                  <a:pt x="1122" y="1680"/>
                </a:lnTo>
                <a:lnTo>
                  <a:pt x="2251" y="1311"/>
                </a:lnTo>
                <a:lnTo>
                  <a:pt x="3374" y="766"/>
                </a:lnTo>
                <a:lnTo>
                  <a:pt x="4496" y="0"/>
                </a:lnTo>
                <a:lnTo>
                  <a:pt x="4496" y="2433"/>
                </a:lnTo>
                <a:lnTo>
                  <a:pt x="3374" y="2433"/>
                </a:lnTo>
                <a:lnTo>
                  <a:pt x="2251" y="2433"/>
                </a:lnTo>
                <a:lnTo>
                  <a:pt x="1122" y="2433"/>
                </a:lnTo>
                <a:lnTo>
                  <a:pt x="0" y="2433"/>
                </a:lnTo>
                <a:close/>
              </a:path>
            </a:pathLst>
          </a:custGeom>
          <a:solidFill>
            <a:schemeClr val="tx2"/>
          </a:solidFill>
          <a:ln w="9525">
            <a:noFill/>
            <a:round/>
            <a:headEnd/>
            <a:tailEnd/>
          </a:ln>
        </p:spPr>
        <p:txBody>
          <a:bodyPr/>
          <a:lstStyle/>
          <a:p>
            <a:endParaRPr lang="ru-RU"/>
          </a:p>
        </p:txBody>
      </p:sp>
      <p:sp>
        <p:nvSpPr>
          <p:cNvPr id="72710" name="Line 6"/>
          <p:cNvSpPr>
            <a:spLocks noChangeShapeType="1"/>
          </p:cNvSpPr>
          <p:nvPr/>
        </p:nvSpPr>
        <p:spPr bwMode="auto">
          <a:xfrm>
            <a:off x="1101725" y="5827713"/>
            <a:ext cx="50800" cy="0"/>
          </a:xfrm>
          <a:prstGeom prst="line">
            <a:avLst/>
          </a:prstGeom>
          <a:noFill/>
          <a:ln w="19050">
            <a:solidFill>
              <a:srgbClr val="808080"/>
            </a:solidFill>
            <a:round/>
            <a:headEnd/>
            <a:tailEnd/>
          </a:ln>
        </p:spPr>
        <p:txBody>
          <a:bodyPr/>
          <a:lstStyle/>
          <a:p>
            <a:endParaRPr lang="en-US"/>
          </a:p>
        </p:txBody>
      </p:sp>
      <p:sp>
        <p:nvSpPr>
          <p:cNvPr id="72711" name="Line 7"/>
          <p:cNvSpPr>
            <a:spLocks noChangeShapeType="1"/>
          </p:cNvSpPr>
          <p:nvPr/>
        </p:nvSpPr>
        <p:spPr bwMode="auto">
          <a:xfrm>
            <a:off x="1101725" y="5053013"/>
            <a:ext cx="50800" cy="0"/>
          </a:xfrm>
          <a:prstGeom prst="line">
            <a:avLst/>
          </a:prstGeom>
          <a:noFill/>
          <a:ln w="19050">
            <a:solidFill>
              <a:srgbClr val="808080"/>
            </a:solidFill>
            <a:round/>
            <a:headEnd/>
            <a:tailEnd/>
          </a:ln>
        </p:spPr>
        <p:txBody>
          <a:bodyPr/>
          <a:lstStyle/>
          <a:p>
            <a:endParaRPr lang="en-US"/>
          </a:p>
        </p:txBody>
      </p:sp>
      <p:sp>
        <p:nvSpPr>
          <p:cNvPr id="72712" name="Line 8"/>
          <p:cNvSpPr>
            <a:spLocks noChangeShapeType="1"/>
          </p:cNvSpPr>
          <p:nvPr/>
        </p:nvSpPr>
        <p:spPr bwMode="auto">
          <a:xfrm>
            <a:off x="1101725" y="4278313"/>
            <a:ext cx="50800" cy="0"/>
          </a:xfrm>
          <a:prstGeom prst="line">
            <a:avLst/>
          </a:prstGeom>
          <a:noFill/>
          <a:ln w="19050">
            <a:solidFill>
              <a:srgbClr val="808080"/>
            </a:solidFill>
            <a:round/>
            <a:headEnd/>
            <a:tailEnd/>
          </a:ln>
        </p:spPr>
        <p:txBody>
          <a:bodyPr/>
          <a:lstStyle/>
          <a:p>
            <a:endParaRPr lang="en-US"/>
          </a:p>
        </p:txBody>
      </p:sp>
      <p:sp>
        <p:nvSpPr>
          <p:cNvPr id="72713" name="Line 9"/>
          <p:cNvSpPr>
            <a:spLocks noChangeShapeType="1"/>
          </p:cNvSpPr>
          <p:nvPr/>
        </p:nvSpPr>
        <p:spPr bwMode="auto">
          <a:xfrm>
            <a:off x="1101725" y="3505200"/>
            <a:ext cx="50800" cy="0"/>
          </a:xfrm>
          <a:prstGeom prst="line">
            <a:avLst/>
          </a:prstGeom>
          <a:noFill/>
          <a:ln w="19050">
            <a:solidFill>
              <a:srgbClr val="808080"/>
            </a:solidFill>
            <a:round/>
            <a:headEnd/>
            <a:tailEnd/>
          </a:ln>
        </p:spPr>
        <p:txBody>
          <a:bodyPr/>
          <a:lstStyle/>
          <a:p>
            <a:endParaRPr lang="en-US"/>
          </a:p>
        </p:txBody>
      </p:sp>
      <p:sp>
        <p:nvSpPr>
          <p:cNvPr id="72714" name="Line 10"/>
          <p:cNvSpPr>
            <a:spLocks noChangeShapeType="1"/>
          </p:cNvSpPr>
          <p:nvPr/>
        </p:nvSpPr>
        <p:spPr bwMode="auto">
          <a:xfrm>
            <a:off x="1101725" y="2730500"/>
            <a:ext cx="50800" cy="0"/>
          </a:xfrm>
          <a:prstGeom prst="line">
            <a:avLst/>
          </a:prstGeom>
          <a:noFill/>
          <a:ln w="19050">
            <a:solidFill>
              <a:srgbClr val="808080"/>
            </a:solidFill>
            <a:round/>
            <a:headEnd/>
            <a:tailEnd/>
          </a:ln>
        </p:spPr>
        <p:txBody>
          <a:bodyPr/>
          <a:lstStyle/>
          <a:p>
            <a:endParaRPr lang="en-US"/>
          </a:p>
        </p:txBody>
      </p:sp>
      <p:sp>
        <p:nvSpPr>
          <p:cNvPr id="72715" name="Line 11"/>
          <p:cNvSpPr>
            <a:spLocks noChangeShapeType="1"/>
          </p:cNvSpPr>
          <p:nvPr/>
        </p:nvSpPr>
        <p:spPr bwMode="auto">
          <a:xfrm>
            <a:off x="1101725" y="1957388"/>
            <a:ext cx="50800" cy="0"/>
          </a:xfrm>
          <a:prstGeom prst="line">
            <a:avLst/>
          </a:prstGeom>
          <a:noFill/>
          <a:ln w="19050">
            <a:solidFill>
              <a:srgbClr val="808080"/>
            </a:solidFill>
            <a:round/>
            <a:headEnd/>
            <a:tailEnd/>
          </a:ln>
        </p:spPr>
        <p:txBody>
          <a:bodyPr/>
          <a:lstStyle/>
          <a:p>
            <a:endParaRPr lang="en-US"/>
          </a:p>
        </p:txBody>
      </p:sp>
      <p:sp>
        <p:nvSpPr>
          <p:cNvPr id="72716" name="Rectangle 12"/>
          <p:cNvSpPr>
            <a:spLocks noChangeArrowheads="1"/>
          </p:cNvSpPr>
          <p:nvPr/>
        </p:nvSpPr>
        <p:spPr bwMode="auto">
          <a:xfrm>
            <a:off x="927100" y="5700713"/>
            <a:ext cx="112713" cy="244475"/>
          </a:xfrm>
          <a:prstGeom prst="rect">
            <a:avLst/>
          </a:prstGeom>
          <a:noFill/>
          <a:ln w="9525">
            <a:noFill/>
            <a:miter lim="800000"/>
            <a:headEnd/>
            <a:tailEnd/>
          </a:ln>
        </p:spPr>
        <p:txBody>
          <a:bodyPr wrap="none" lIns="0" tIns="0" rIns="0" bIns="0" anchor="ctr">
            <a:spAutoFit/>
          </a:bodyPr>
          <a:lstStyle/>
          <a:p>
            <a:pPr algn="r"/>
            <a:r>
              <a:rPr lang="en-US" sz="1600" b="1">
                <a:solidFill>
                  <a:srgbClr val="808080"/>
                </a:solidFill>
              </a:rPr>
              <a:t>0</a:t>
            </a:r>
            <a:endParaRPr lang="en-US" sz="1600" b="1">
              <a:solidFill>
                <a:srgbClr val="808080"/>
              </a:solidFill>
              <a:latin typeface="Times New Roman" pitchFamily="18" charset="0"/>
            </a:endParaRPr>
          </a:p>
        </p:txBody>
      </p:sp>
      <p:sp>
        <p:nvSpPr>
          <p:cNvPr id="72717" name="Rectangle 13"/>
          <p:cNvSpPr>
            <a:spLocks noChangeArrowheads="1"/>
          </p:cNvSpPr>
          <p:nvPr/>
        </p:nvSpPr>
        <p:spPr bwMode="auto">
          <a:xfrm>
            <a:off x="531813" y="4151313"/>
            <a:ext cx="508000" cy="244475"/>
          </a:xfrm>
          <a:prstGeom prst="rect">
            <a:avLst/>
          </a:prstGeom>
          <a:noFill/>
          <a:ln w="9525">
            <a:noFill/>
            <a:miter lim="800000"/>
            <a:headEnd/>
            <a:tailEnd/>
          </a:ln>
        </p:spPr>
        <p:txBody>
          <a:bodyPr wrap="none" lIns="0" tIns="0" rIns="0" bIns="0" anchor="ctr">
            <a:spAutoFit/>
          </a:bodyPr>
          <a:lstStyle/>
          <a:p>
            <a:pPr algn="r"/>
            <a:r>
              <a:rPr lang="en-US" sz="1600" b="1">
                <a:solidFill>
                  <a:srgbClr val="808080"/>
                </a:solidFill>
              </a:rPr>
              <a:t>1,000</a:t>
            </a:r>
            <a:endParaRPr lang="en-US" sz="1600" b="1">
              <a:solidFill>
                <a:srgbClr val="808080"/>
              </a:solidFill>
              <a:latin typeface="Times New Roman" pitchFamily="18" charset="0"/>
            </a:endParaRPr>
          </a:p>
        </p:txBody>
      </p:sp>
      <p:sp>
        <p:nvSpPr>
          <p:cNvPr id="72718" name="Rectangle 14"/>
          <p:cNvSpPr>
            <a:spLocks noChangeArrowheads="1"/>
          </p:cNvSpPr>
          <p:nvPr/>
        </p:nvSpPr>
        <p:spPr bwMode="auto">
          <a:xfrm>
            <a:off x="531813" y="3378200"/>
            <a:ext cx="508000" cy="244475"/>
          </a:xfrm>
          <a:prstGeom prst="rect">
            <a:avLst/>
          </a:prstGeom>
          <a:noFill/>
          <a:ln w="9525">
            <a:noFill/>
            <a:miter lim="800000"/>
            <a:headEnd/>
            <a:tailEnd/>
          </a:ln>
        </p:spPr>
        <p:txBody>
          <a:bodyPr wrap="none" lIns="0" tIns="0" rIns="0" bIns="0" anchor="ctr">
            <a:spAutoFit/>
          </a:bodyPr>
          <a:lstStyle/>
          <a:p>
            <a:pPr algn="r"/>
            <a:r>
              <a:rPr lang="en-US" sz="1600" b="1">
                <a:solidFill>
                  <a:srgbClr val="808080"/>
                </a:solidFill>
              </a:rPr>
              <a:t>1,500</a:t>
            </a:r>
            <a:endParaRPr lang="en-US" sz="1600" b="1">
              <a:solidFill>
                <a:srgbClr val="808080"/>
              </a:solidFill>
              <a:latin typeface="Times New Roman" pitchFamily="18" charset="0"/>
            </a:endParaRPr>
          </a:p>
        </p:txBody>
      </p:sp>
      <p:sp>
        <p:nvSpPr>
          <p:cNvPr id="72719" name="Rectangle 15"/>
          <p:cNvSpPr>
            <a:spLocks noChangeArrowheads="1"/>
          </p:cNvSpPr>
          <p:nvPr/>
        </p:nvSpPr>
        <p:spPr bwMode="auto">
          <a:xfrm>
            <a:off x="531813" y="2603500"/>
            <a:ext cx="508000" cy="244475"/>
          </a:xfrm>
          <a:prstGeom prst="rect">
            <a:avLst/>
          </a:prstGeom>
          <a:noFill/>
          <a:ln w="9525">
            <a:noFill/>
            <a:miter lim="800000"/>
            <a:headEnd/>
            <a:tailEnd/>
          </a:ln>
        </p:spPr>
        <p:txBody>
          <a:bodyPr wrap="none" lIns="0" tIns="0" rIns="0" bIns="0" anchor="ctr">
            <a:spAutoFit/>
          </a:bodyPr>
          <a:lstStyle/>
          <a:p>
            <a:pPr algn="r"/>
            <a:r>
              <a:rPr lang="en-US" sz="1600" b="1">
                <a:solidFill>
                  <a:srgbClr val="808080"/>
                </a:solidFill>
              </a:rPr>
              <a:t>2,000</a:t>
            </a:r>
            <a:endParaRPr lang="en-US" sz="1600" b="1">
              <a:solidFill>
                <a:srgbClr val="808080"/>
              </a:solidFill>
              <a:latin typeface="Times New Roman" pitchFamily="18" charset="0"/>
            </a:endParaRPr>
          </a:p>
        </p:txBody>
      </p:sp>
      <p:sp>
        <p:nvSpPr>
          <p:cNvPr id="72720" name="Rectangle 16"/>
          <p:cNvSpPr>
            <a:spLocks noChangeArrowheads="1"/>
          </p:cNvSpPr>
          <p:nvPr/>
        </p:nvSpPr>
        <p:spPr bwMode="auto">
          <a:xfrm>
            <a:off x="531813" y="1830388"/>
            <a:ext cx="508000" cy="244475"/>
          </a:xfrm>
          <a:prstGeom prst="rect">
            <a:avLst/>
          </a:prstGeom>
          <a:noFill/>
          <a:ln w="9525">
            <a:noFill/>
            <a:miter lim="800000"/>
            <a:headEnd/>
            <a:tailEnd/>
          </a:ln>
        </p:spPr>
        <p:txBody>
          <a:bodyPr wrap="none" lIns="0" tIns="0" rIns="0" bIns="0" anchor="ctr">
            <a:spAutoFit/>
          </a:bodyPr>
          <a:lstStyle/>
          <a:p>
            <a:pPr algn="r"/>
            <a:r>
              <a:rPr lang="en-US" sz="1600" b="1">
                <a:solidFill>
                  <a:srgbClr val="808080"/>
                </a:solidFill>
              </a:rPr>
              <a:t>2,500</a:t>
            </a:r>
            <a:endParaRPr lang="en-US" sz="1600" b="1">
              <a:solidFill>
                <a:srgbClr val="808080"/>
              </a:solidFill>
              <a:latin typeface="Times New Roman" pitchFamily="18" charset="0"/>
            </a:endParaRPr>
          </a:p>
        </p:txBody>
      </p:sp>
      <p:sp>
        <p:nvSpPr>
          <p:cNvPr id="72721" name="Rectangle 17"/>
          <p:cNvSpPr>
            <a:spLocks noChangeArrowheads="1"/>
          </p:cNvSpPr>
          <p:nvPr/>
        </p:nvSpPr>
        <p:spPr bwMode="auto">
          <a:xfrm>
            <a:off x="930275" y="5929313"/>
            <a:ext cx="450850" cy="244475"/>
          </a:xfrm>
          <a:prstGeom prst="rect">
            <a:avLst/>
          </a:prstGeom>
          <a:noFill/>
          <a:ln w="9525" algn="ctr">
            <a:noFill/>
            <a:miter lim="800000"/>
            <a:headEnd/>
            <a:tailEnd/>
          </a:ln>
        </p:spPr>
        <p:txBody>
          <a:bodyPr wrap="none" lIns="0" tIns="0" rIns="0" bIns="0" anchor="ctr">
            <a:spAutoFit/>
          </a:bodyPr>
          <a:lstStyle/>
          <a:p>
            <a:pPr algn="ctr"/>
            <a:r>
              <a:rPr lang="en-US" sz="1600" b="1">
                <a:solidFill>
                  <a:srgbClr val="808080"/>
                </a:solidFill>
              </a:rPr>
              <a:t>2008</a:t>
            </a:r>
          </a:p>
        </p:txBody>
      </p:sp>
      <p:sp>
        <p:nvSpPr>
          <p:cNvPr id="72722" name="Rectangle 18"/>
          <p:cNvSpPr>
            <a:spLocks noChangeArrowheads="1"/>
          </p:cNvSpPr>
          <p:nvPr/>
        </p:nvSpPr>
        <p:spPr bwMode="auto">
          <a:xfrm>
            <a:off x="2703513" y="5929313"/>
            <a:ext cx="450850" cy="244475"/>
          </a:xfrm>
          <a:prstGeom prst="rect">
            <a:avLst/>
          </a:prstGeom>
          <a:noFill/>
          <a:ln w="9525" algn="ctr">
            <a:noFill/>
            <a:miter lim="800000"/>
            <a:headEnd/>
            <a:tailEnd/>
          </a:ln>
        </p:spPr>
        <p:txBody>
          <a:bodyPr wrap="none" lIns="0" tIns="0" rIns="0" bIns="0" anchor="ctr">
            <a:spAutoFit/>
          </a:bodyPr>
          <a:lstStyle/>
          <a:p>
            <a:pPr algn="ctr"/>
            <a:r>
              <a:rPr lang="en-US" sz="1600" b="1">
                <a:solidFill>
                  <a:srgbClr val="808080"/>
                </a:solidFill>
              </a:rPr>
              <a:t>2009</a:t>
            </a:r>
          </a:p>
        </p:txBody>
      </p:sp>
      <p:sp>
        <p:nvSpPr>
          <p:cNvPr id="72723" name="Rectangle 19"/>
          <p:cNvSpPr>
            <a:spLocks noChangeArrowheads="1"/>
          </p:cNvSpPr>
          <p:nvPr/>
        </p:nvSpPr>
        <p:spPr bwMode="auto">
          <a:xfrm>
            <a:off x="4484688" y="5929313"/>
            <a:ext cx="450850" cy="244475"/>
          </a:xfrm>
          <a:prstGeom prst="rect">
            <a:avLst/>
          </a:prstGeom>
          <a:noFill/>
          <a:ln w="9525" algn="ctr">
            <a:noFill/>
            <a:miter lim="800000"/>
            <a:headEnd/>
            <a:tailEnd/>
          </a:ln>
        </p:spPr>
        <p:txBody>
          <a:bodyPr wrap="none" lIns="0" tIns="0" rIns="0" bIns="0" anchor="ctr">
            <a:spAutoFit/>
          </a:bodyPr>
          <a:lstStyle/>
          <a:p>
            <a:pPr algn="ctr"/>
            <a:r>
              <a:rPr lang="en-US" sz="1600" b="1">
                <a:solidFill>
                  <a:srgbClr val="808080"/>
                </a:solidFill>
              </a:rPr>
              <a:t>2010</a:t>
            </a:r>
          </a:p>
        </p:txBody>
      </p:sp>
      <p:sp>
        <p:nvSpPr>
          <p:cNvPr id="72724" name="Rectangle 20"/>
          <p:cNvSpPr>
            <a:spLocks noChangeArrowheads="1"/>
          </p:cNvSpPr>
          <p:nvPr/>
        </p:nvSpPr>
        <p:spPr bwMode="auto">
          <a:xfrm>
            <a:off x="6276975" y="5929313"/>
            <a:ext cx="450850" cy="244475"/>
          </a:xfrm>
          <a:prstGeom prst="rect">
            <a:avLst/>
          </a:prstGeom>
          <a:noFill/>
          <a:ln w="9525" algn="ctr">
            <a:noFill/>
            <a:miter lim="800000"/>
            <a:headEnd/>
            <a:tailEnd/>
          </a:ln>
        </p:spPr>
        <p:txBody>
          <a:bodyPr wrap="none" lIns="0" tIns="0" rIns="0" bIns="0" anchor="ctr">
            <a:spAutoFit/>
          </a:bodyPr>
          <a:lstStyle/>
          <a:p>
            <a:pPr algn="ctr"/>
            <a:r>
              <a:rPr lang="en-US" sz="1600" b="1">
                <a:solidFill>
                  <a:srgbClr val="808080"/>
                </a:solidFill>
              </a:rPr>
              <a:t>2011</a:t>
            </a:r>
          </a:p>
        </p:txBody>
      </p:sp>
      <p:sp>
        <p:nvSpPr>
          <p:cNvPr id="72725" name="Rectangle 21"/>
          <p:cNvSpPr>
            <a:spLocks noChangeArrowheads="1"/>
          </p:cNvSpPr>
          <p:nvPr/>
        </p:nvSpPr>
        <p:spPr bwMode="auto">
          <a:xfrm>
            <a:off x="8048625" y="5929313"/>
            <a:ext cx="450850" cy="244475"/>
          </a:xfrm>
          <a:prstGeom prst="rect">
            <a:avLst/>
          </a:prstGeom>
          <a:noFill/>
          <a:ln w="9525" algn="ctr">
            <a:noFill/>
            <a:miter lim="800000"/>
            <a:headEnd/>
            <a:tailEnd/>
          </a:ln>
        </p:spPr>
        <p:txBody>
          <a:bodyPr wrap="none" lIns="0" tIns="0" rIns="0" bIns="0" anchor="ctr">
            <a:spAutoFit/>
          </a:bodyPr>
          <a:lstStyle/>
          <a:p>
            <a:pPr algn="ctr"/>
            <a:r>
              <a:rPr lang="en-US" sz="1600" b="1">
                <a:solidFill>
                  <a:srgbClr val="808080"/>
                </a:solidFill>
              </a:rPr>
              <a:t>2012</a:t>
            </a:r>
          </a:p>
        </p:txBody>
      </p:sp>
      <p:sp>
        <p:nvSpPr>
          <p:cNvPr id="72726" name="Text Box 23"/>
          <p:cNvSpPr txBox="1">
            <a:spLocks noChangeArrowheads="1"/>
          </p:cNvSpPr>
          <p:nvPr/>
        </p:nvSpPr>
        <p:spPr bwMode="auto">
          <a:xfrm>
            <a:off x="1155700" y="2346325"/>
            <a:ext cx="7054850" cy="3387725"/>
          </a:xfrm>
          <a:prstGeom prst="rect">
            <a:avLst/>
          </a:prstGeom>
          <a:noFill/>
          <a:ln w="12700">
            <a:noFill/>
            <a:miter lim="800000"/>
            <a:headEnd type="none" w="sm" len="sm"/>
            <a:tailEnd type="none" w="sm" len="sm"/>
          </a:ln>
        </p:spPr>
        <p:txBody>
          <a:bodyPr wrap="none">
            <a:spAutoFit/>
          </a:bodyPr>
          <a:lstStyle/>
          <a:p>
            <a:pPr algn="r"/>
            <a:r>
              <a:rPr lang="en-US">
                <a:solidFill>
                  <a:schemeClr val="bg1"/>
                </a:solidFill>
              </a:rPr>
              <a:t>DVD</a:t>
            </a:r>
          </a:p>
          <a:p>
            <a:pPr algn="r"/>
            <a:r>
              <a:rPr lang="en-US">
                <a:solidFill>
                  <a:schemeClr val="bg1"/>
                </a:solidFill>
              </a:rPr>
              <a:t>RFID</a:t>
            </a:r>
          </a:p>
          <a:p>
            <a:pPr algn="r"/>
            <a:r>
              <a:rPr lang="en-US">
                <a:solidFill>
                  <a:schemeClr val="bg1"/>
                </a:solidFill>
              </a:rPr>
              <a:t>Digital TV</a:t>
            </a:r>
          </a:p>
          <a:p>
            <a:pPr algn="r"/>
            <a:r>
              <a:rPr lang="en-US">
                <a:solidFill>
                  <a:schemeClr val="bg1"/>
                </a:solidFill>
              </a:rPr>
              <a:t>MP3 players</a:t>
            </a:r>
          </a:p>
          <a:p>
            <a:pPr algn="r"/>
            <a:r>
              <a:rPr lang="en-US">
                <a:solidFill>
                  <a:schemeClr val="bg1"/>
                </a:solidFill>
              </a:rPr>
              <a:t>Digital cameras</a:t>
            </a:r>
          </a:p>
          <a:p>
            <a:pPr algn="r"/>
            <a:r>
              <a:rPr lang="en-US">
                <a:solidFill>
                  <a:schemeClr val="bg1"/>
                </a:solidFill>
              </a:rPr>
              <a:t>Camera phones, VoIP</a:t>
            </a:r>
          </a:p>
          <a:p>
            <a:pPr algn="r"/>
            <a:r>
              <a:rPr lang="en-US">
                <a:solidFill>
                  <a:schemeClr val="bg1"/>
                </a:solidFill>
              </a:rPr>
              <a:t>Medical imaging, Laptops,</a:t>
            </a:r>
          </a:p>
          <a:p>
            <a:pPr algn="r"/>
            <a:r>
              <a:rPr lang="en-US">
                <a:solidFill>
                  <a:schemeClr val="bg1"/>
                </a:solidFill>
              </a:rPr>
              <a:t>Data center applications, Games</a:t>
            </a:r>
          </a:p>
          <a:p>
            <a:pPr algn="r"/>
            <a:r>
              <a:rPr lang="en-US">
                <a:solidFill>
                  <a:schemeClr val="bg1"/>
                </a:solidFill>
              </a:rPr>
              <a:t>Satellite images, GPS, ATMs, Scanners</a:t>
            </a:r>
          </a:p>
          <a:p>
            <a:pPr algn="r"/>
            <a:r>
              <a:rPr lang="en-US">
                <a:solidFill>
                  <a:schemeClr val="bg1"/>
                </a:solidFill>
              </a:rPr>
              <a:t>Sensors, Digital radio, DLP theaters, Telematics</a:t>
            </a:r>
          </a:p>
          <a:p>
            <a:pPr algn="r"/>
            <a:r>
              <a:rPr lang="en-US">
                <a:solidFill>
                  <a:schemeClr val="bg1"/>
                </a:solidFill>
              </a:rPr>
              <a:t>Peer-to-peer, Email, Instant messaging, Videoconferencing,</a:t>
            </a:r>
          </a:p>
          <a:p>
            <a:pPr algn="r"/>
            <a:r>
              <a:rPr lang="en-US">
                <a:solidFill>
                  <a:schemeClr val="bg1"/>
                </a:solidFill>
              </a:rPr>
              <a:t>CAD/CAM, Toys, Industrial machines, Security systems, Appliances</a:t>
            </a:r>
          </a:p>
        </p:txBody>
      </p:sp>
      <p:sp>
        <p:nvSpPr>
          <p:cNvPr id="72727" name="Text Box 24"/>
          <p:cNvSpPr txBox="1">
            <a:spLocks noChangeArrowheads="1"/>
          </p:cNvSpPr>
          <p:nvPr/>
        </p:nvSpPr>
        <p:spPr bwMode="auto">
          <a:xfrm>
            <a:off x="1236663" y="4351338"/>
            <a:ext cx="808037" cy="439737"/>
          </a:xfrm>
          <a:prstGeom prst="rect">
            <a:avLst/>
          </a:prstGeom>
          <a:noFill/>
          <a:ln w="12700">
            <a:noFill/>
            <a:miter lim="800000"/>
            <a:headEnd type="none" w="sm" len="sm"/>
            <a:tailEnd type="none" w="sm" len="sm"/>
          </a:ln>
        </p:spPr>
        <p:txBody>
          <a:bodyPr wrap="none" lIns="0" tIns="0" rIns="0" bIns="0">
            <a:spAutoFit/>
          </a:bodyPr>
          <a:lstStyle/>
          <a:p>
            <a:pPr algn="ctr">
              <a:lnSpc>
                <a:spcPct val="90000"/>
              </a:lnSpc>
            </a:pPr>
            <a:r>
              <a:rPr lang="en-US" b="1">
                <a:solidFill>
                  <a:schemeClr val="hlink"/>
                </a:solidFill>
              </a:rPr>
              <a:t>486</a:t>
            </a:r>
            <a:br>
              <a:rPr lang="en-US" b="1">
                <a:solidFill>
                  <a:schemeClr val="hlink"/>
                </a:solidFill>
              </a:rPr>
            </a:br>
            <a:r>
              <a:rPr lang="ru-RU" sz="1400" b="1">
                <a:solidFill>
                  <a:schemeClr val="hlink"/>
                </a:solidFill>
              </a:rPr>
              <a:t>Экзабайт</a:t>
            </a:r>
            <a:endParaRPr lang="en-US" sz="1400" b="1">
              <a:solidFill>
                <a:schemeClr val="hlink"/>
              </a:solidFill>
            </a:endParaRPr>
          </a:p>
        </p:txBody>
      </p:sp>
      <p:sp>
        <p:nvSpPr>
          <p:cNvPr id="72728" name="Text Box 25"/>
          <p:cNvSpPr txBox="1">
            <a:spLocks noChangeArrowheads="1"/>
          </p:cNvSpPr>
          <p:nvPr/>
        </p:nvSpPr>
        <p:spPr bwMode="auto">
          <a:xfrm>
            <a:off x="7875588" y="1465263"/>
            <a:ext cx="808037" cy="439737"/>
          </a:xfrm>
          <a:prstGeom prst="rect">
            <a:avLst/>
          </a:prstGeom>
          <a:noFill/>
          <a:ln w="12700">
            <a:noFill/>
            <a:miter lim="800000"/>
            <a:headEnd type="none" w="sm" len="sm"/>
            <a:tailEnd type="none" w="sm" len="sm"/>
          </a:ln>
        </p:spPr>
        <p:txBody>
          <a:bodyPr wrap="none" lIns="0" tIns="0" rIns="0" bIns="0">
            <a:spAutoFit/>
          </a:bodyPr>
          <a:lstStyle/>
          <a:p>
            <a:pPr algn="ctr">
              <a:lnSpc>
                <a:spcPct val="90000"/>
              </a:lnSpc>
            </a:pPr>
            <a:r>
              <a:rPr lang="en-US" b="1">
                <a:solidFill>
                  <a:schemeClr val="hlink"/>
                </a:solidFill>
              </a:rPr>
              <a:t>2,502</a:t>
            </a:r>
            <a:br>
              <a:rPr lang="en-US" b="1">
                <a:solidFill>
                  <a:schemeClr val="hlink"/>
                </a:solidFill>
              </a:rPr>
            </a:br>
            <a:r>
              <a:rPr lang="ru-RU" sz="1400" b="1">
                <a:solidFill>
                  <a:schemeClr val="hlink"/>
                </a:solidFill>
              </a:rPr>
              <a:t>Экзабайт</a:t>
            </a:r>
            <a:endParaRPr lang="en-US" sz="1400" b="1">
              <a:solidFill>
                <a:schemeClr val="hlink"/>
              </a:solidFill>
            </a:endParaRPr>
          </a:p>
        </p:txBody>
      </p:sp>
      <p:sp>
        <p:nvSpPr>
          <p:cNvPr id="72729" name="Text Box 26"/>
          <p:cNvSpPr txBox="1">
            <a:spLocks noChangeArrowheads="1"/>
          </p:cNvSpPr>
          <p:nvPr/>
        </p:nvSpPr>
        <p:spPr bwMode="auto">
          <a:xfrm>
            <a:off x="365125" y="6535738"/>
            <a:ext cx="4278313" cy="152400"/>
          </a:xfrm>
          <a:prstGeom prst="rect">
            <a:avLst/>
          </a:prstGeom>
          <a:noFill/>
          <a:ln w="12700">
            <a:noFill/>
            <a:miter lim="800000"/>
            <a:headEnd type="none" w="sm" len="sm"/>
            <a:tailEnd type="none" w="sm" len="sm"/>
          </a:ln>
        </p:spPr>
        <p:txBody>
          <a:bodyPr wrap="none" lIns="0" tIns="0" rIns="0" bIns="0">
            <a:spAutoFit/>
          </a:bodyPr>
          <a:lstStyle/>
          <a:p>
            <a:r>
              <a:rPr lang="ru-RU" sz="1000"/>
              <a:t>Источник</a:t>
            </a:r>
            <a:r>
              <a:rPr lang="en-US" sz="1000"/>
              <a:t>: IDC Digital Universe White Paper, Sponsored by EMC, May 2009</a:t>
            </a:r>
          </a:p>
        </p:txBody>
      </p:sp>
      <p:sp>
        <p:nvSpPr>
          <p:cNvPr id="72730" name="Rectangle 27"/>
          <p:cNvSpPr>
            <a:spLocks noChangeArrowheads="1"/>
          </p:cNvSpPr>
          <p:nvPr/>
        </p:nvSpPr>
        <p:spPr bwMode="auto">
          <a:xfrm>
            <a:off x="701675" y="4926013"/>
            <a:ext cx="338138" cy="244475"/>
          </a:xfrm>
          <a:prstGeom prst="rect">
            <a:avLst/>
          </a:prstGeom>
          <a:noFill/>
          <a:ln w="9525">
            <a:noFill/>
            <a:miter lim="800000"/>
            <a:headEnd/>
            <a:tailEnd/>
          </a:ln>
        </p:spPr>
        <p:txBody>
          <a:bodyPr wrap="none" lIns="0" tIns="0" rIns="0" bIns="0" anchor="ctr">
            <a:spAutoFit/>
          </a:bodyPr>
          <a:lstStyle/>
          <a:p>
            <a:pPr algn="r"/>
            <a:r>
              <a:rPr lang="en-US" sz="1600" b="1">
                <a:solidFill>
                  <a:srgbClr val="808080"/>
                </a:solidFill>
              </a:rPr>
              <a:t>500</a:t>
            </a:r>
            <a:endParaRPr lang="en-US" sz="1600" b="1">
              <a:solidFill>
                <a:srgbClr val="808080"/>
              </a:solidFill>
              <a:latin typeface="Times New Roman" pitchFamily="18" charset="0"/>
            </a:endParaRPr>
          </a:p>
        </p:txBody>
      </p:sp>
      <p:sp>
        <p:nvSpPr>
          <p:cNvPr id="72731" name="Line 28"/>
          <p:cNvSpPr>
            <a:spLocks noChangeShapeType="1"/>
          </p:cNvSpPr>
          <p:nvPr/>
        </p:nvSpPr>
        <p:spPr bwMode="auto">
          <a:xfrm flipV="1">
            <a:off x="1152525" y="5837238"/>
            <a:ext cx="0" cy="41275"/>
          </a:xfrm>
          <a:prstGeom prst="line">
            <a:avLst/>
          </a:prstGeom>
          <a:noFill/>
          <a:ln w="19050">
            <a:solidFill>
              <a:schemeClr val="bg2"/>
            </a:solidFill>
            <a:round/>
            <a:headEnd/>
            <a:tailEnd/>
          </a:ln>
        </p:spPr>
        <p:txBody>
          <a:bodyPr/>
          <a:lstStyle/>
          <a:p>
            <a:endParaRPr lang="en-US"/>
          </a:p>
        </p:txBody>
      </p:sp>
      <p:sp>
        <p:nvSpPr>
          <p:cNvPr id="72732" name="Line 29"/>
          <p:cNvSpPr>
            <a:spLocks noChangeShapeType="1"/>
          </p:cNvSpPr>
          <p:nvPr/>
        </p:nvSpPr>
        <p:spPr bwMode="auto">
          <a:xfrm flipV="1">
            <a:off x="2936875" y="5837238"/>
            <a:ext cx="0" cy="41275"/>
          </a:xfrm>
          <a:prstGeom prst="line">
            <a:avLst/>
          </a:prstGeom>
          <a:noFill/>
          <a:ln w="19050">
            <a:solidFill>
              <a:schemeClr val="bg2"/>
            </a:solidFill>
            <a:round/>
            <a:headEnd/>
            <a:tailEnd/>
          </a:ln>
        </p:spPr>
        <p:txBody>
          <a:bodyPr/>
          <a:lstStyle/>
          <a:p>
            <a:endParaRPr lang="en-US"/>
          </a:p>
        </p:txBody>
      </p:sp>
      <p:sp>
        <p:nvSpPr>
          <p:cNvPr id="72733" name="Line 30"/>
          <p:cNvSpPr>
            <a:spLocks noChangeShapeType="1"/>
          </p:cNvSpPr>
          <p:nvPr/>
        </p:nvSpPr>
        <p:spPr bwMode="auto">
          <a:xfrm flipV="1">
            <a:off x="4721225" y="5837238"/>
            <a:ext cx="0" cy="41275"/>
          </a:xfrm>
          <a:prstGeom prst="line">
            <a:avLst/>
          </a:prstGeom>
          <a:noFill/>
          <a:ln w="19050">
            <a:solidFill>
              <a:schemeClr val="bg2"/>
            </a:solidFill>
            <a:round/>
            <a:headEnd/>
            <a:tailEnd/>
          </a:ln>
        </p:spPr>
        <p:txBody>
          <a:bodyPr/>
          <a:lstStyle/>
          <a:p>
            <a:endParaRPr lang="en-US"/>
          </a:p>
        </p:txBody>
      </p:sp>
      <p:sp>
        <p:nvSpPr>
          <p:cNvPr id="72734" name="Line 31"/>
          <p:cNvSpPr>
            <a:spLocks noChangeShapeType="1"/>
          </p:cNvSpPr>
          <p:nvPr/>
        </p:nvSpPr>
        <p:spPr bwMode="auto">
          <a:xfrm flipV="1">
            <a:off x="6505575" y="5837238"/>
            <a:ext cx="0" cy="41275"/>
          </a:xfrm>
          <a:prstGeom prst="line">
            <a:avLst/>
          </a:prstGeom>
          <a:noFill/>
          <a:ln w="19050">
            <a:solidFill>
              <a:schemeClr val="bg2"/>
            </a:solidFill>
            <a:round/>
            <a:headEnd/>
            <a:tailEnd/>
          </a:ln>
        </p:spPr>
        <p:txBody>
          <a:bodyPr/>
          <a:lstStyle/>
          <a:p>
            <a:endParaRPr lang="en-US"/>
          </a:p>
        </p:txBody>
      </p:sp>
      <p:sp>
        <p:nvSpPr>
          <p:cNvPr id="72735" name="Line 32"/>
          <p:cNvSpPr>
            <a:spLocks noChangeShapeType="1"/>
          </p:cNvSpPr>
          <p:nvPr/>
        </p:nvSpPr>
        <p:spPr bwMode="auto">
          <a:xfrm flipV="1">
            <a:off x="8274050" y="5837238"/>
            <a:ext cx="0" cy="41275"/>
          </a:xfrm>
          <a:prstGeom prst="line">
            <a:avLst/>
          </a:prstGeom>
          <a:noFill/>
          <a:ln w="19050">
            <a:solidFill>
              <a:schemeClr val="bg2"/>
            </a:solidFill>
            <a:round/>
            <a:headEnd/>
            <a:tailEnd/>
          </a:ln>
        </p:spPr>
        <p:txBody>
          <a:bodyPr/>
          <a:lstStyle/>
          <a:p>
            <a:endParaRPr lang="en-US"/>
          </a:p>
        </p:txBody>
      </p:sp>
      <p:sp>
        <p:nvSpPr>
          <p:cNvPr id="72736" name="Text Box 33"/>
          <p:cNvSpPr txBox="1">
            <a:spLocks noChangeArrowheads="1"/>
          </p:cNvSpPr>
          <p:nvPr/>
        </p:nvSpPr>
        <p:spPr bwMode="auto">
          <a:xfrm>
            <a:off x="704850" y="2212975"/>
            <a:ext cx="890588" cy="244475"/>
          </a:xfrm>
          <a:prstGeom prst="rect">
            <a:avLst/>
          </a:prstGeom>
          <a:solidFill>
            <a:schemeClr val="bg1"/>
          </a:solidFill>
          <a:ln w="9525" algn="ctr">
            <a:noFill/>
            <a:miter lim="800000"/>
            <a:headEnd type="none" w="sm" len="sm"/>
            <a:tailEnd type="none" w="sm" len="sm"/>
          </a:ln>
        </p:spPr>
        <p:txBody>
          <a:bodyPr wrap="none" lIns="0" tIns="0" rIns="0" bIns="0" anchor="ctr">
            <a:spAutoFit/>
          </a:bodyPr>
          <a:lstStyle/>
          <a:p>
            <a:pPr algn="r"/>
            <a:r>
              <a:rPr lang="en-US" sz="1600" b="1">
                <a:solidFill>
                  <a:srgbClr val="808080"/>
                </a:solidFill>
              </a:rPr>
              <a:t>Exabytes</a:t>
            </a:r>
          </a:p>
        </p:txBody>
      </p:sp>
      <p:sp>
        <p:nvSpPr>
          <p:cNvPr id="72737" name="Line 34"/>
          <p:cNvSpPr>
            <a:spLocks noChangeShapeType="1"/>
          </p:cNvSpPr>
          <p:nvPr/>
        </p:nvSpPr>
        <p:spPr bwMode="auto">
          <a:xfrm flipH="1">
            <a:off x="1200150" y="4838700"/>
            <a:ext cx="180975" cy="180975"/>
          </a:xfrm>
          <a:prstGeom prst="line">
            <a:avLst/>
          </a:prstGeom>
          <a:noFill/>
          <a:ln w="19050">
            <a:solidFill>
              <a:schemeClr val="hlink"/>
            </a:solidFill>
            <a:round/>
            <a:headEnd type="none" w="sm" len="sm"/>
            <a:tailEnd type="triangle" w="sm" len="sm"/>
          </a:ln>
        </p:spPr>
        <p:txBody>
          <a:bodyPr/>
          <a:lstStyle/>
          <a:p>
            <a:endParaRPr lang="en-US"/>
          </a:p>
        </p:txBody>
      </p:sp>
      <p:grpSp>
        <p:nvGrpSpPr>
          <p:cNvPr id="72738" name="Group 41"/>
          <p:cNvGrpSpPr>
            <a:grpSpLocks/>
          </p:cNvGrpSpPr>
          <p:nvPr/>
        </p:nvGrpSpPr>
        <p:grpSpPr bwMode="auto">
          <a:xfrm>
            <a:off x="2901950" y="2103438"/>
            <a:ext cx="2890838" cy="1096962"/>
            <a:chOff x="2521" y="1267"/>
            <a:chExt cx="1821" cy="691"/>
          </a:xfrm>
        </p:grpSpPr>
        <p:sp>
          <p:nvSpPr>
            <p:cNvPr id="72739" name="Text Box 38"/>
            <p:cNvSpPr txBox="1">
              <a:spLocks noChangeArrowheads="1"/>
            </p:cNvSpPr>
            <p:nvPr/>
          </p:nvSpPr>
          <p:spPr bwMode="auto">
            <a:xfrm>
              <a:off x="2521" y="1267"/>
              <a:ext cx="338" cy="691"/>
            </a:xfrm>
            <a:prstGeom prst="rect">
              <a:avLst/>
            </a:prstGeom>
            <a:solidFill>
              <a:schemeClr val="bg1"/>
            </a:solidFill>
            <a:ln w="9525" algn="ctr">
              <a:noFill/>
              <a:miter lim="800000"/>
              <a:headEnd type="none" w="sm" len="sm"/>
              <a:tailEnd type="none" w="sm" len="sm"/>
            </a:ln>
          </p:spPr>
          <p:txBody>
            <a:bodyPr wrap="none" lIns="0" tIns="0" rIns="0" bIns="0" anchor="ctr">
              <a:spAutoFit/>
            </a:bodyPr>
            <a:lstStyle/>
            <a:p>
              <a:r>
                <a:rPr lang="ru-RU" sz="7200" b="1">
                  <a:solidFill>
                    <a:schemeClr val="hlink"/>
                  </a:solidFill>
                  <a:latin typeface="Trebuchet MS" pitchFamily="34" charset="0"/>
                </a:rPr>
                <a:t>5</a:t>
              </a:r>
              <a:endParaRPr lang="en-US" sz="7200" b="1">
                <a:solidFill>
                  <a:schemeClr val="hlink"/>
                </a:solidFill>
                <a:latin typeface="Trebuchet MS" pitchFamily="34" charset="0"/>
              </a:endParaRPr>
            </a:p>
          </p:txBody>
        </p:sp>
        <p:sp>
          <p:nvSpPr>
            <p:cNvPr id="72740" name="Text Box 39"/>
            <p:cNvSpPr txBox="1">
              <a:spLocks noChangeArrowheads="1"/>
            </p:cNvSpPr>
            <p:nvPr/>
          </p:nvSpPr>
          <p:spPr bwMode="auto">
            <a:xfrm>
              <a:off x="2874" y="1542"/>
              <a:ext cx="1468" cy="269"/>
            </a:xfrm>
            <a:prstGeom prst="rect">
              <a:avLst/>
            </a:prstGeom>
            <a:solidFill>
              <a:schemeClr val="bg1"/>
            </a:solidFill>
            <a:ln w="9525" algn="ctr">
              <a:noFill/>
              <a:miter lim="800000"/>
              <a:headEnd type="none" w="sm" len="sm"/>
              <a:tailEnd type="none" w="sm" len="sm"/>
            </a:ln>
          </p:spPr>
          <p:txBody>
            <a:bodyPr wrap="none" lIns="0" tIns="0" rIns="0" bIns="0" anchor="ctr">
              <a:spAutoFit/>
            </a:bodyPr>
            <a:lstStyle/>
            <a:p>
              <a:r>
                <a:rPr lang="ru-RU" sz="2800" b="1">
                  <a:solidFill>
                    <a:srgbClr val="1C77D2"/>
                  </a:solidFill>
                  <a:latin typeface="Trebuchet MS" pitchFamily="34" charset="0"/>
                </a:rPr>
                <a:t>кратный рост</a:t>
              </a:r>
              <a:endParaRPr lang="en-US" sz="2800" b="1">
                <a:solidFill>
                  <a:srgbClr val="1C77D2"/>
                </a:solidFill>
                <a:latin typeface="Trebuchet MS" pitchFamily="34" charset="0"/>
              </a:endParaRPr>
            </a:p>
          </p:txBody>
        </p:sp>
      </p:grpSp>
      <p:grpSp>
        <p:nvGrpSpPr>
          <p:cNvPr id="72741" name="Group 40"/>
          <p:cNvGrpSpPr>
            <a:grpSpLocks/>
          </p:cNvGrpSpPr>
          <p:nvPr/>
        </p:nvGrpSpPr>
        <p:grpSpPr bwMode="auto">
          <a:xfrm>
            <a:off x="2095500" y="1470025"/>
            <a:ext cx="1649413" cy="1096963"/>
            <a:chOff x="1102" y="1057"/>
            <a:chExt cx="1039" cy="691"/>
          </a:xfrm>
        </p:grpSpPr>
        <p:sp>
          <p:nvSpPr>
            <p:cNvPr id="72742" name="Text Box 35"/>
            <p:cNvSpPr txBox="1">
              <a:spLocks noChangeArrowheads="1"/>
            </p:cNvSpPr>
            <p:nvPr/>
          </p:nvSpPr>
          <p:spPr bwMode="auto">
            <a:xfrm>
              <a:off x="1309" y="1057"/>
              <a:ext cx="338" cy="691"/>
            </a:xfrm>
            <a:prstGeom prst="rect">
              <a:avLst/>
            </a:prstGeom>
            <a:solidFill>
              <a:schemeClr val="bg1"/>
            </a:solidFill>
            <a:ln w="9525" algn="ctr">
              <a:noFill/>
              <a:miter lim="800000"/>
              <a:headEnd type="none" w="sm" len="sm"/>
              <a:tailEnd type="none" w="sm" len="sm"/>
            </a:ln>
          </p:spPr>
          <p:txBody>
            <a:bodyPr lIns="0" tIns="0" rIns="0" bIns="0" anchor="ctr">
              <a:spAutoFit/>
            </a:bodyPr>
            <a:lstStyle/>
            <a:p>
              <a:pPr algn="r"/>
              <a:r>
                <a:rPr lang="ru-RU" sz="7200" b="1">
                  <a:solidFill>
                    <a:schemeClr val="hlink"/>
                  </a:solidFill>
                  <a:latin typeface="Trebuchet MS" pitchFamily="34" charset="0"/>
                </a:rPr>
                <a:t>4</a:t>
              </a:r>
              <a:endParaRPr lang="en-US" sz="7200" b="1">
                <a:solidFill>
                  <a:schemeClr val="hlink"/>
                </a:solidFill>
                <a:latin typeface="Trebuchet MS" pitchFamily="34" charset="0"/>
              </a:endParaRPr>
            </a:p>
          </p:txBody>
        </p:sp>
        <p:sp>
          <p:nvSpPr>
            <p:cNvPr id="72743" name="Text Box 36"/>
            <p:cNvSpPr txBox="1">
              <a:spLocks noChangeArrowheads="1"/>
            </p:cNvSpPr>
            <p:nvPr/>
          </p:nvSpPr>
          <p:spPr bwMode="auto">
            <a:xfrm>
              <a:off x="1650" y="1326"/>
              <a:ext cx="491" cy="269"/>
            </a:xfrm>
            <a:prstGeom prst="rect">
              <a:avLst/>
            </a:prstGeom>
            <a:solidFill>
              <a:schemeClr val="bg1"/>
            </a:solidFill>
            <a:ln w="9525" algn="ctr">
              <a:noFill/>
              <a:miter lim="800000"/>
              <a:headEnd type="none" w="sm" len="sm"/>
              <a:tailEnd type="none" w="sm" len="sm"/>
            </a:ln>
          </p:spPr>
          <p:txBody>
            <a:bodyPr wrap="none" lIns="0" tIns="0" rIns="0" bIns="0" anchor="ctr">
              <a:spAutoFit/>
            </a:bodyPr>
            <a:lstStyle/>
            <a:p>
              <a:r>
                <a:rPr lang="ru-RU" sz="2800" b="1">
                  <a:solidFill>
                    <a:srgbClr val="1C77D2"/>
                  </a:solidFill>
                  <a:latin typeface="Trebuchet MS" pitchFamily="34" charset="0"/>
                </a:rPr>
                <a:t>года</a:t>
              </a:r>
              <a:endParaRPr lang="en-US" sz="2800" b="1">
                <a:solidFill>
                  <a:srgbClr val="1C77D2"/>
                </a:solidFill>
                <a:latin typeface="Trebuchet MS" pitchFamily="34" charset="0"/>
              </a:endParaRPr>
            </a:p>
          </p:txBody>
        </p:sp>
        <p:sp>
          <p:nvSpPr>
            <p:cNvPr id="72744" name="Text Box 37"/>
            <p:cNvSpPr txBox="1">
              <a:spLocks noChangeArrowheads="1"/>
            </p:cNvSpPr>
            <p:nvPr/>
          </p:nvSpPr>
          <p:spPr bwMode="auto">
            <a:xfrm>
              <a:off x="1102" y="1398"/>
              <a:ext cx="218" cy="192"/>
            </a:xfrm>
            <a:prstGeom prst="rect">
              <a:avLst/>
            </a:prstGeom>
            <a:solidFill>
              <a:schemeClr val="bg1"/>
            </a:solidFill>
            <a:ln w="9525" algn="ctr">
              <a:noFill/>
              <a:miter lim="800000"/>
              <a:headEnd type="none" w="sm" len="sm"/>
              <a:tailEnd type="none" w="sm" len="sm"/>
            </a:ln>
          </p:spPr>
          <p:txBody>
            <a:bodyPr lIns="0" tIns="0" rIns="0" bIns="0" anchor="ctr">
              <a:spAutoFit/>
            </a:bodyPr>
            <a:lstStyle/>
            <a:p>
              <a:r>
                <a:rPr lang="ru-RU" sz="2000" b="1">
                  <a:solidFill>
                    <a:srgbClr val="1C77D2"/>
                  </a:solidFill>
                  <a:latin typeface="Trebuchet MS" pitchFamily="34" charset="0"/>
                </a:rPr>
                <a:t>за</a:t>
              </a:r>
              <a:endParaRPr lang="en-US" sz="2000" b="1">
                <a:solidFill>
                  <a:srgbClr val="1C77D2"/>
                </a:solidFill>
                <a:latin typeface="Trebuchet MS" pitchFamily="34" charset="0"/>
              </a:endParaRPr>
            </a:p>
          </p:txBody>
        </p:sp>
      </p:grpSp>
      <p:sp>
        <p:nvSpPr>
          <p:cNvPr id="72745" name="Rectangle 44"/>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pPr eaLnBrk="1" hangingPunct="1"/>
            <a:r>
              <a:rPr lang="ru-RU" smtClean="0">
                <a:latin typeface="Arial" charset="0"/>
              </a:rPr>
              <a:t>Цифровая информация</a:t>
            </a:r>
            <a:br>
              <a:rPr lang="ru-RU" smtClean="0">
                <a:latin typeface="Arial" charset="0"/>
              </a:rPr>
            </a:br>
            <a:r>
              <a:rPr lang="ru-RU" smtClean="0">
                <a:latin typeface="Arial" charset="0"/>
              </a:rPr>
              <a:t>Рост в геометрической прогрессии</a:t>
            </a:r>
            <a:endParaRPr lang="en-US" smtClean="0">
              <a:latin typeface="Arial"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Freeform 2"/>
          <p:cNvSpPr>
            <a:spLocks/>
          </p:cNvSpPr>
          <p:nvPr/>
        </p:nvSpPr>
        <p:spPr bwMode="auto">
          <a:xfrm>
            <a:off x="1600200" y="5502275"/>
            <a:ext cx="5943600" cy="1588"/>
          </a:xfrm>
          <a:custGeom>
            <a:avLst/>
            <a:gdLst>
              <a:gd name="T0" fmla="*/ 2147483647 w 3744"/>
              <a:gd name="T1" fmla="*/ 0 h 1"/>
              <a:gd name="T2" fmla="*/ 0 w 3744"/>
              <a:gd name="T3" fmla="*/ 0 h 1"/>
              <a:gd name="T4" fmla="*/ 0 60000 65536"/>
              <a:gd name="T5" fmla="*/ 0 60000 65536"/>
              <a:gd name="T6" fmla="*/ 0 w 3744"/>
              <a:gd name="T7" fmla="*/ 0 h 1"/>
              <a:gd name="T8" fmla="*/ 3744 w 3744"/>
              <a:gd name="T9" fmla="*/ 1 h 1"/>
            </a:gdLst>
            <a:ahLst/>
            <a:cxnLst>
              <a:cxn ang="T4">
                <a:pos x="T0" y="T1"/>
              </a:cxn>
              <a:cxn ang="T5">
                <a:pos x="T2" y="T3"/>
              </a:cxn>
            </a:cxnLst>
            <a:rect l="T6" t="T7" r="T8" b="T9"/>
            <a:pathLst>
              <a:path w="3744" h="1">
                <a:moveTo>
                  <a:pt x="3744" y="0"/>
                </a:moveTo>
                <a:lnTo>
                  <a:pt x="0" y="0"/>
                </a:lnTo>
              </a:path>
            </a:pathLst>
          </a:custGeom>
          <a:noFill/>
          <a:ln w="28575">
            <a:solidFill>
              <a:schemeClr val="bg2"/>
            </a:solidFill>
            <a:round/>
            <a:headEnd type="none" w="sm" len="sm"/>
            <a:tailEnd type="none" w="sm" len="sm"/>
          </a:ln>
        </p:spPr>
        <p:txBody>
          <a:bodyPr/>
          <a:lstStyle/>
          <a:p>
            <a:endParaRPr lang="ru-RU"/>
          </a:p>
        </p:txBody>
      </p:sp>
      <p:sp>
        <p:nvSpPr>
          <p:cNvPr id="25602" name="Text Box 4"/>
          <p:cNvSpPr txBox="1">
            <a:spLocks noChangeArrowheads="1"/>
          </p:cNvSpPr>
          <p:nvPr/>
        </p:nvSpPr>
        <p:spPr bwMode="auto">
          <a:xfrm>
            <a:off x="593725" y="1447800"/>
            <a:ext cx="4743450" cy="274638"/>
          </a:xfrm>
          <a:prstGeom prst="rect">
            <a:avLst/>
          </a:prstGeom>
          <a:noFill/>
          <a:ln w="12700">
            <a:noFill/>
            <a:miter lim="800000"/>
            <a:headEnd type="none" w="sm" len="sm"/>
            <a:tailEnd type="none" w="sm" len="sm"/>
          </a:ln>
        </p:spPr>
        <p:txBody>
          <a:bodyPr wrap="none" lIns="0" tIns="0" rIns="0" bIns="0">
            <a:spAutoFit/>
          </a:bodyPr>
          <a:lstStyle/>
          <a:p>
            <a:r>
              <a:rPr lang="ru-RU" b="1">
                <a:solidFill>
                  <a:schemeClr val="tx2"/>
                </a:solidFill>
              </a:rPr>
              <a:t>Среднегодовой рост</a:t>
            </a:r>
            <a:r>
              <a:rPr lang="en-US" b="1">
                <a:solidFill>
                  <a:schemeClr val="tx2"/>
                </a:solidFill>
              </a:rPr>
              <a:t> </a:t>
            </a:r>
            <a:r>
              <a:rPr lang="ru-RU" b="1">
                <a:solidFill>
                  <a:schemeClr val="tx2"/>
                </a:solidFill>
              </a:rPr>
              <a:t>за 5 лет </a:t>
            </a:r>
            <a:r>
              <a:rPr lang="en-US" b="1">
                <a:solidFill>
                  <a:schemeClr val="tx2"/>
                </a:solidFill>
              </a:rPr>
              <a:t>(2008 </a:t>
            </a:r>
            <a:r>
              <a:rPr lang="ru-RU" b="1">
                <a:solidFill>
                  <a:schemeClr val="tx2"/>
                </a:solidFill>
              </a:rPr>
              <a:t>- </a:t>
            </a:r>
            <a:r>
              <a:rPr lang="en-US" b="1">
                <a:solidFill>
                  <a:schemeClr val="tx2"/>
                </a:solidFill>
              </a:rPr>
              <a:t>2012)</a:t>
            </a:r>
          </a:p>
        </p:txBody>
      </p:sp>
      <p:sp>
        <p:nvSpPr>
          <p:cNvPr id="25603" name="Rectangle 5"/>
          <p:cNvSpPr>
            <a:spLocks noChangeArrowheads="1"/>
          </p:cNvSpPr>
          <p:nvPr/>
        </p:nvSpPr>
        <p:spPr bwMode="auto">
          <a:xfrm>
            <a:off x="1866900" y="2349500"/>
            <a:ext cx="1644650" cy="3149600"/>
          </a:xfrm>
          <a:prstGeom prst="rect">
            <a:avLst/>
          </a:prstGeom>
          <a:solidFill>
            <a:schemeClr val="tx2"/>
          </a:solidFill>
          <a:ln w="9525">
            <a:noFill/>
            <a:miter lim="800000"/>
            <a:headEnd/>
            <a:tailEnd/>
          </a:ln>
        </p:spPr>
        <p:txBody>
          <a:bodyPr/>
          <a:lstStyle/>
          <a:p>
            <a:endParaRPr lang="ru-RU"/>
          </a:p>
        </p:txBody>
      </p:sp>
      <p:sp>
        <p:nvSpPr>
          <p:cNvPr id="25606" name="Rectangle 8"/>
          <p:cNvSpPr>
            <a:spLocks noChangeArrowheads="1"/>
          </p:cNvSpPr>
          <p:nvPr/>
        </p:nvSpPr>
        <p:spPr bwMode="auto">
          <a:xfrm>
            <a:off x="2147888" y="5626100"/>
            <a:ext cx="1089025" cy="441325"/>
          </a:xfrm>
          <a:prstGeom prst="rect">
            <a:avLst/>
          </a:prstGeom>
          <a:noFill/>
          <a:ln w="9525" algn="ctr">
            <a:noFill/>
            <a:miter lim="800000"/>
            <a:headEnd/>
            <a:tailEnd/>
          </a:ln>
        </p:spPr>
        <p:txBody>
          <a:bodyPr wrap="none" lIns="0" tIns="0" rIns="0" bIns="0">
            <a:spAutoFit/>
          </a:bodyPr>
          <a:lstStyle/>
          <a:p>
            <a:pPr algn="ctr">
              <a:lnSpc>
                <a:spcPct val="90000"/>
              </a:lnSpc>
            </a:pPr>
            <a:r>
              <a:rPr lang="ru-RU" sz="1600" b="1"/>
              <a:t>Цифровая</a:t>
            </a:r>
          </a:p>
          <a:p>
            <a:pPr algn="ctr">
              <a:lnSpc>
                <a:spcPct val="90000"/>
              </a:lnSpc>
            </a:pPr>
            <a:r>
              <a:rPr lang="ru-RU" sz="1600" b="1"/>
              <a:t>Вселенная</a:t>
            </a:r>
            <a:endParaRPr lang="en-US" sz="1600" b="1"/>
          </a:p>
        </p:txBody>
      </p:sp>
      <p:sp>
        <p:nvSpPr>
          <p:cNvPr id="25607" name="Rectangle 9"/>
          <p:cNvSpPr>
            <a:spLocks noChangeArrowheads="1"/>
          </p:cNvSpPr>
          <p:nvPr/>
        </p:nvSpPr>
        <p:spPr bwMode="auto">
          <a:xfrm>
            <a:off x="4110038" y="5626100"/>
            <a:ext cx="1368425" cy="549275"/>
          </a:xfrm>
          <a:prstGeom prst="rect">
            <a:avLst/>
          </a:prstGeom>
          <a:noFill/>
          <a:ln w="9525" algn="ctr">
            <a:noFill/>
            <a:miter lim="800000"/>
            <a:headEnd/>
            <a:tailEnd/>
          </a:ln>
        </p:spPr>
        <p:txBody>
          <a:bodyPr wrap="none" lIns="0" tIns="0" rIns="0" bIns="0">
            <a:spAutoFit/>
          </a:bodyPr>
          <a:lstStyle/>
          <a:p>
            <a:pPr algn="ctr"/>
            <a:r>
              <a:rPr lang="ru-RU" b="1"/>
              <a:t>ИТ расходы</a:t>
            </a:r>
          </a:p>
          <a:p>
            <a:pPr algn="ctr"/>
            <a:r>
              <a:rPr lang="ru-RU" b="1"/>
              <a:t>в мире</a:t>
            </a:r>
            <a:endParaRPr lang="en-US" b="1"/>
          </a:p>
        </p:txBody>
      </p:sp>
      <p:sp>
        <p:nvSpPr>
          <p:cNvPr id="25608" name="Rectangle 10"/>
          <p:cNvSpPr>
            <a:spLocks noChangeArrowheads="1"/>
          </p:cNvSpPr>
          <p:nvPr/>
        </p:nvSpPr>
        <p:spPr bwMode="auto">
          <a:xfrm>
            <a:off x="6076950" y="5626100"/>
            <a:ext cx="1449388" cy="549275"/>
          </a:xfrm>
          <a:prstGeom prst="rect">
            <a:avLst/>
          </a:prstGeom>
          <a:noFill/>
          <a:ln w="9525" algn="ctr">
            <a:noFill/>
            <a:miter lim="800000"/>
            <a:headEnd/>
            <a:tailEnd/>
          </a:ln>
        </p:spPr>
        <p:txBody>
          <a:bodyPr wrap="none" lIns="0" tIns="0" rIns="0" bIns="0">
            <a:spAutoFit/>
          </a:bodyPr>
          <a:lstStyle/>
          <a:p>
            <a:pPr algn="ctr"/>
            <a:r>
              <a:rPr lang="ru-RU" b="1"/>
              <a:t>ИТ персонал</a:t>
            </a:r>
          </a:p>
          <a:p>
            <a:pPr algn="ctr"/>
            <a:r>
              <a:rPr lang="ru-RU" b="1"/>
              <a:t>в мире</a:t>
            </a:r>
            <a:endParaRPr lang="en-US" b="1"/>
          </a:p>
        </p:txBody>
      </p:sp>
      <p:sp>
        <p:nvSpPr>
          <p:cNvPr id="25609" name="Text Box 11"/>
          <p:cNvSpPr txBox="1">
            <a:spLocks noChangeArrowheads="1"/>
          </p:cNvSpPr>
          <p:nvPr/>
        </p:nvSpPr>
        <p:spPr bwMode="gray">
          <a:xfrm>
            <a:off x="411163" y="6535738"/>
            <a:ext cx="4278312" cy="152400"/>
          </a:xfrm>
          <a:prstGeom prst="rect">
            <a:avLst/>
          </a:prstGeom>
          <a:noFill/>
          <a:ln w="12700">
            <a:noFill/>
            <a:miter lim="800000"/>
            <a:headEnd type="none" w="sm" len="sm"/>
            <a:tailEnd type="none" w="sm" len="sm"/>
          </a:ln>
        </p:spPr>
        <p:txBody>
          <a:bodyPr wrap="none" lIns="0" tIns="0" rIns="0" bIns="0">
            <a:spAutoFit/>
          </a:bodyPr>
          <a:lstStyle/>
          <a:p>
            <a:r>
              <a:rPr lang="ru-RU" sz="1000"/>
              <a:t>Источник</a:t>
            </a:r>
            <a:r>
              <a:rPr lang="en-US" sz="1000"/>
              <a:t>: IDC Digital Universe White Paper, Sponsored by EMC, May 2009</a:t>
            </a:r>
          </a:p>
        </p:txBody>
      </p:sp>
      <p:sp>
        <p:nvSpPr>
          <p:cNvPr id="25610" name="Rectangle 12"/>
          <p:cNvSpPr>
            <a:spLocks noChangeArrowheads="1"/>
          </p:cNvSpPr>
          <p:nvPr/>
        </p:nvSpPr>
        <p:spPr bwMode="gray">
          <a:xfrm>
            <a:off x="2460625" y="2039938"/>
            <a:ext cx="457200" cy="247650"/>
          </a:xfrm>
          <a:prstGeom prst="rect">
            <a:avLst/>
          </a:prstGeom>
          <a:noFill/>
          <a:ln w="9525" algn="ctr">
            <a:noFill/>
            <a:miter lim="800000"/>
            <a:headEnd/>
            <a:tailEnd/>
          </a:ln>
        </p:spPr>
        <p:txBody>
          <a:bodyPr wrap="none" lIns="0" tIns="0" rIns="0" bIns="0">
            <a:spAutoFit/>
          </a:bodyPr>
          <a:lstStyle/>
          <a:p>
            <a:pPr algn="ctr">
              <a:lnSpc>
                <a:spcPct val="90000"/>
              </a:lnSpc>
            </a:pPr>
            <a:r>
              <a:rPr lang="en-US" b="1"/>
              <a:t>51%</a:t>
            </a:r>
          </a:p>
        </p:txBody>
      </p:sp>
      <p:grpSp>
        <p:nvGrpSpPr>
          <p:cNvPr id="25615" name="Group 15"/>
          <p:cNvGrpSpPr>
            <a:grpSpLocks/>
          </p:cNvGrpSpPr>
          <p:nvPr/>
        </p:nvGrpSpPr>
        <p:grpSpPr bwMode="auto">
          <a:xfrm>
            <a:off x="3749675" y="5094288"/>
            <a:ext cx="1644650" cy="404812"/>
            <a:chOff x="2362" y="3209"/>
            <a:chExt cx="1036" cy="255"/>
          </a:xfrm>
        </p:grpSpPr>
        <p:sp>
          <p:nvSpPr>
            <p:cNvPr id="25604" name="Rectangle 6"/>
            <p:cNvSpPr>
              <a:spLocks noChangeArrowheads="1"/>
            </p:cNvSpPr>
            <p:nvPr/>
          </p:nvSpPr>
          <p:spPr bwMode="auto">
            <a:xfrm>
              <a:off x="2362" y="3384"/>
              <a:ext cx="1036" cy="80"/>
            </a:xfrm>
            <a:prstGeom prst="rect">
              <a:avLst/>
            </a:prstGeom>
            <a:solidFill>
              <a:schemeClr val="accent2"/>
            </a:solidFill>
            <a:ln w="9525">
              <a:noFill/>
              <a:miter lim="800000"/>
              <a:headEnd/>
              <a:tailEnd/>
            </a:ln>
          </p:spPr>
          <p:txBody>
            <a:bodyPr/>
            <a:lstStyle/>
            <a:p>
              <a:endParaRPr lang="ru-RU"/>
            </a:p>
          </p:txBody>
        </p:sp>
        <p:sp>
          <p:nvSpPr>
            <p:cNvPr id="25611" name="Rectangle 13"/>
            <p:cNvSpPr>
              <a:spLocks noChangeArrowheads="1"/>
            </p:cNvSpPr>
            <p:nvPr/>
          </p:nvSpPr>
          <p:spPr bwMode="gray">
            <a:xfrm>
              <a:off x="2776" y="3209"/>
              <a:ext cx="208" cy="156"/>
            </a:xfrm>
            <a:prstGeom prst="rect">
              <a:avLst/>
            </a:prstGeom>
            <a:noFill/>
            <a:ln w="9525" algn="ctr">
              <a:noFill/>
              <a:miter lim="800000"/>
              <a:headEnd/>
              <a:tailEnd/>
            </a:ln>
          </p:spPr>
          <p:txBody>
            <a:bodyPr wrap="none" lIns="0" tIns="0" rIns="0" bIns="0">
              <a:spAutoFit/>
            </a:bodyPr>
            <a:lstStyle/>
            <a:p>
              <a:pPr algn="ctr">
                <a:lnSpc>
                  <a:spcPct val="90000"/>
                </a:lnSpc>
              </a:pPr>
              <a:r>
                <a:rPr lang="en-US" b="1"/>
                <a:t>2%</a:t>
              </a:r>
            </a:p>
          </p:txBody>
        </p:sp>
      </p:grpSp>
      <p:grpSp>
        <p:nvGrpSpPr>
          <p:cNvPr id="25616" name="Group 16"/>
          <p:cNvGrpSpPr>
            <a:grpSpLocks/>
          </p:cNvGrpSpPr>
          <p:nvPr/>
        </p:nvGrpSpPr>
        <p:grpSpPr bwMode="auto">
          <a:xfrm>
            <a:off x="5632450" y="5151438"/>
            <a:ext cx="1644650" cy="347662"/>
            <a:chOff x="3548" y="3245"/>
            <a:chExt cx="1036" cy="219"/>
          </a:xfrm>
        </p:grpSpPr>
        <p:sp>
          <p:nvSpPr>
            <p:cNvPr id="25605" name="Rectangle 7"/>
            <p:cNvSpPr>
              <a:spLocks noChangeArrowheads="1"/>
            </p:cNvSpPr>
            <p:nvPr/>
          </p:nvSpPr>
          <p:spPr bwMode="auto">
            <a:xfrm>
              <a:off x="3548" y="3432"/>
              <a:ext cx="1036" cy="32"/>
            </a:xfrm>
            <a:prstGeom prst="rect">
              <a:avLst/>
            </a:prstGeom>
            <a:solidFill>
              <a:schemeClr val="hlink"/>
            </a:solidFill>
            <a:ln w="9525">
              <a:noFill/>
              <a:miter lim="800000"/>
              <a:headEnd/>
              <a:tailEnd/>
            </a:ln>
          </p:spPr>
          <p:txBody>
            <a:bodyPr/>
            <a:lstStyle/>
            <a:p>
              <a:endParaRPr lang="ru-RU"/>
            </a:p>
          </p:txBody>
        </p:sp>
        <p:sp>
          <p:nvSpPr>
            <p:cNvPr id="25612" name="Rectangle 14"/>
            <p:cNvSpPr>
              <a:spLocks noChangeArrowheads="1"/>
            </p:cNvSpPr>
            <p:nvPr/>
          </p:nvSpPr>
          <p:spPr bwMode="gray">
            <a:xfrm>
              <a:off x="3962" y="3245"/>
              <a:ext cx="208" cy="156"/>
            </a:xfrm>
            <a:prstGeom prst="rect">
              <a:avLst/>
            </a:prstGeom>
            <a:noFill/>
            <a:ln w="9525" algn="ctr">
              <a:noFill/>
              <a:miter lim="800000"/>
              <a:headEnd/>
              <a:tailEnd/>
            </a:ln>
          </p:spPr>
          <p:txBody>
            <a:bodyPr wrap="none" lIns="0" tIns="0" rIns="0" bIns="0">
              <a:spAutoFit/>
            </a:bodyPr>
            <a:lstStyle/>
            <a:p>
              <a:pPr algn="ctr">
                <a:lnSpc>
                  <a:spcPct val="90000"/>
                </a:lnSpc>
              </a:pPr>
              <a:r>
                <a:rPr lang="en-US" b="1"/>
                <a:t>1%</a:t>
              </a:r>
            </a:p>
          </p:txBody>
        </p:sp>
      </p:grpSp>
      <p:sp>
        <p:nvSpPr>
          <p:cNvPr id="25613" name="Rectangle 15"/>
          <p:cNvSpPr>
            <a:spLocks noGrp="1" noChangeArrowheads="1"/>
          </p:cNvSpPr>
          <p:nvPr>
            <p:ph type="title"/>
          </p:nvPr>
        </p:nvSpPr>
        <p:spPr bwMode="auto">
          <a:xfrm>
            <a:off x="457200" y="274638"/>
            <a:ext cx="8229600" cy="1143000"/>
          </a:xfrm>
          <a:noFill/>
          <a:ln>
            <a:miter lim="800000"/>
            <a:headEnd/>
            <a:tailEnd/>
          </a:ln>
        </p:spPr>
        <p:txBody>
          <a:bodyPr vert="horz" wrap="square" lIns="91440" tIns="45720" rIns="91440" bIns="45720" numCol="1" anchor="t" compatLnSpc="1">
            <a:prstTxWarp prst="textNoShape">
              <a:avLst/>
            </a:prstTxWarp>
          </a:bodyPr>
          <a:lstStyle/>
          <a:p>
            <a:pPr>
              <a:lnSpc>
                <a:spcPct val="100000"/>
              </a:lnSpc>
            </a:pPr>
            <a:r>
              <a:rPr lang="ru-RU" sz="2800" smtClean="0">
                <a:solidFill>
                  <a:srgbClr val="2C95DD"/>
                </a:solidFill>
                <a:latin typeface="Arial" charset="0"/>
              </a:rPr>
              <a:t>Рост цифровой информации в разы опережает рост ИТ ресурсов</a:t>
            </a:r>
            <a:r>
              <a:rPr sz="2800" smtClean="0">
                <a:solidFill>
                  <a:srgbClr val="2C95DD"/>
                </a:solidFill>
                <a:latin typeface="Arial" charset="0"/>
              </a:rPr>
              <a:t> </a:t>
            </a:r>
            <a:r>
              <a:rPr lang="ru-RU" sz="2800" smtClean="0">
                <a:solidFill>
                  <a:srgbClr val="2C95DD"/>
                </a:solidFill>
                <a:latin typeface="Arial" charset="0"/>
              </a:rPr>
              <a:t>на ее управление</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615"/>
                                        </p:tgtEl>
                                        <p:attrNameLst>
                                          <p:attrName>style.visibility</p:attrName>
                                        </p:attrNameLst>
                                      </p:cBhvr>
                                      <p:to>
                                        <p:strVal val="visible"/>
                                      </p:to>
                                    </p:set>
                                    <p:animEffect transition="in" filter="wipe(down)">
                                      <p:cBhvr>
                                        <p:cTn id="7" dur="5000"/>
                                        <p:tgtEl>
                                          <p:spTgt spid="25615"/>
                                        </p:tgtEl>
                                      </p:cBhvr>
                                    </p:animEffect>
                                  </p:childTnLst>
                                </p:cTn>
                              </p:par>
                            </p:childTnLst>
                          </p:cTn>
                        </p:par>
                        <p:par>
                          <p:cTn id="8" fill="hold">
                            <p:stCondLst>
                              <p:cond delay="5000"/>
                            </p:stCondLst>
                            <p:childTnLst>
                              <p:par>
                                <p:cTn id="9" presetID="22" presetClass="entr" presetSubtype="4" fill="hold" nodeType="afterEffect">
                                  <p:stCondLst>
                                    <p:cond delay="0"/>
                                  </p:stCondLst>
                                  <p:childTnLst>
                                    <p:set>
                                      <p:cBhvr>
                                        <p:cTn id="10" dur="1" fill="hold">
                                          <p:stCondLst>
                                            <p:cond delay="0"/>
                                          </p:stCondLst>
                                        </p:cTn>
                                        <p:tgtEl>
                                          <p:spTgt spid="25616"/>
                                        </p:tgtEl>
                                        <p:attrNameLst>
                                          <p:attrName>style.visibility</p:attrName>
                                        </p:attrNameLst>
                                      </p:cBhvr>
                                      <p:to>
                                        <p:strVal val="visible"/>
                                      </p:to>
                                    </p:set>
                                    <p:animEffect transition="in" filter="wipe(down)">
                                      <p:cBhvr>
                                        <p:cTn id="11" dur="5000"/>
                                        <p:tgtEl>
                                          <p:spTgt spid="25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Rectangle 13"/>
          <p:cNvSpPr>
            <a:spLocks noChangeArrowheads="1"/>
          </p:cNvSpPr>
          <p:nvPr/>
        </p:nvSpPr>
        <p:spPr bwMode="auto">
          <a:xfrm>
            <a:off x="366713" y="260350"/>
            <a:ext cx="8353425" cy="1066800"/>
          </a:xfrm>
          <a:prstGeom prst="rect">
            <a:avLst/>
          </a:prstGeom>
          <a:noFill/>
          <a:ln w="9525">
            <a:noFill/>
            <a:miter lim="800000"/>
            <a:headEnd/>
            <a:tailEnd/>
          </a:ln>
        </p:spPr>
        <p:txBody>
          <a:bodyPr>
            <a:spAutoFit/>
          </a:bodyPr>
          <a:lstStyle/>
          <a:p>
            <a:r>
              <a:rPr lang="ru-RU" sz="3200">
                <a:solidFill>
                  <a:srgbClr val="2C95DD"/>
                </a:solidFill>
              </a:rPr>
              <a:t>ИТ-инфраструктура пора менять</a:t>
            </a:r>
          </a:p>
          <a:p>
            <a:r>
              <a:rPr lang="ru-RU" sz="3200">
                <a:solidFill>
                  <a:srgbClr val="2C95DD"/>
                </a:solidFill>
              </a:rPr>
              <a:t>Слишком сложная и неуправляемая!</a:t>
            </a:r>
          </a:p>
        </p:txBody>
      </p:sp>
      <p:grpSp>
        <p:nvGrpSpPr>
          <p:cNvPr id="27677" name="Group 29"/>
          <p:cNvGrpSpPr>
            <a:grpSpLocks/>
          </p:cNvGrpSpPr>
          <p:nvPr/>
        </p:nvGrpSpPr>
        <p:grpSpPr bwMode="auto">
          <a:xfrm>
            <a:off x="309563" y="2259013"/>
            <a:ext cx="3582987" cy="3590925"/>
            <a:chOff x="195" y="1423"/>
            <a:chExt cx="2257" cy="2262"/>
          </a:xfrm>
        </p:grpSpPr>
        <p:sp>
          <p:nvSpPr>
            <p:cNvPr id="27662" name="Arc 14"/>
            <p:cNvSpPr>
              <a:spLocks/>
            </p:cNvSpPr>
            <p:nvPr/>
          </p:nvSpPr>
          <p:spPr bwMode="auto">
            <a:xfrm>
              <a:off x="1312" y="1437"/>
              <a:ext cx="1134" cy="1144"/>
            </a:xfrm>
            <a:custGeom>
              <a:avLst/>
              <a:gdLst>
                <a:gd name="G0" fmla="+- 0 0 0"/>
                <a:gd name="G1" fmla="+- 21600 0 0"/>
                <a:gd name="G2" fmla="+- 21600 0 0"/>
                <a:gd name="T0" fmla="*/ 0 w 21392"/>
                <a:gd name="T1" fmla="*/ 0 h 21600"/>
                <a:gd name="T2" fmla="*/ 21392 w 21392"/>
                <a:gd name="T3" fmla="*/ 18611 h 21600"/>
                <a:gd name="T4" fmla="*/ 0 w 21392"/>
                <a:gd name="T5" fmla="*/ 21600 h 21600"/>
              </a:gdLst>
              <a:ahLst/>
              <a:cxnLst>
                <a:cxn ang="0">
                  <a:pos x="T0" y="T1"/>
                </a:cxn>
                <a:cxn ang="0">
                  <a:pos x="T2" y="T3"/>
                </a:cxn>
                <a:cxn ang="0">
                  <a:pos x="T4" y="T5"/>
                </a:cxn>
              </a:cxnLst>
              <a:rect l="0" t="0" r="r" b="b"/>
              <a:pathLst>
                <a:path w="21392" h="21600" fill="none" extrusionOk="0">
                  <a:moveTo>
                    <a:pt x="-1" y="0"/>
                  </a:moveTo>
                  <a:cubicBezTo>
                    <a:pt x="10774" y="0"/>
                    <a:pt x="19901" y="7940"/>
                    <a:pt x="21392" y="18610"/>
                  </a:cubicBezTo>
                </a:path>
                <a:path w="21392" h="21600" stroke="0" extrusionOk="0">
                  <a:moveTo>
                    <a:pt x="-1" y="0"/>
                  </a:moveTo>
                  <a:cubicBezTo>
                    <a:pt x="10774" y="0"/>
                    <a:pt x="19901" y="7940"/>
                    <a:pt x="21392" y="18610"/>
                  </a:cubicBezTo>
                  <a:lnTo>
                    <a:pt x="0" y="21600"/>
                  </a:lnTo>
                  <a:close/>
                </a:path>
              </a:pathLst>
            </a:custGeom>
            <a:solidFill>
              <a:srgbClr val="1C77D2"/>
            </a:solidFill>
            <a:ln w="76200">
              <a:solidFill>
                <a:schemeClr val="tx2"/>
              </a:solidFill>
              <a:round/>
              <a:headEnd/>
              <a:tailEnd/>
            </a:ln>
            <a:effectLst/>
          </p:spPr>
          <p:txBody>
            <a:bodyPr/>
            <a:lstStyle/>
            <a:p>
              <a:endParaRPr lang="en-US"/>
            </a:p>
          </p:txBody>
        </p:sp>
        <p:sp>
          <p:nvSpPr>
            <p:cNvPr id="27663" name="Arc 15"/>
            <p:cNvSpPr>
              <a:spLocks/>
            </p:cNvSpPr>
            <p:nvPr/>
          </p:nvSpPr>
          <p:spPr bwMode="auto">
            <a:xfrm>
              <a:off x="195" y="1428"/>
              <a:ext cx="2257" cy="2257"/>
            </a:xfrm>
            <a:custGeom>
              <a:avLst/>
              <a:gdLst>
                <a:gd name="G0" fmla="+- 21600 0 0"/>
                <a:gd name="G1" fmla="+- 21600 0 0"/>
                <a:gd name="G2" fmla="+- 21600 0 0"/>
                <a:gd name="T0" fmla="*/ 43028 w 43200"/>
                <a:gd name="T1" fmla="*/ 18883 h 43200"/>
                <a:gd name="T2" fmla="*/ 21645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028" y="18882"/>
                  </a:moveTo>
                  <a:cubicBezTo>
                    <a:pt x="43142" y="19784"/>
                    <a:pt x="43200" y="20691"/>
                    <a:pt x="43200" y="21600"/>
                  </a:cubicBezTo>
                  <a:cubicBezTo>
                    <a:pt x="43200" y="33529"/>
                    <a:pt x="33529" y="43200"/>
                    <a:pt x="21600" y="43200"/>
                  </a:cubicBezTo>
                  <a:cubicBezTo>
                    <a:pt x="9670" y="43200"/>
                    <a:pt x="0" y="33529"/>
                    <a:pt x="0" y="21600"/>
                  </a:cubicBezTo>
                  <a:cubicBezTo>
                    <a:pt x="0" y="9670"/>
                    <a:pt x="9670" y="0"/>
                    <a:pt x="21600" y="0"/>
                  </a:cubicBezTo>
                  <a:cubicBezTo>
                    <a:pt x="21614" y="-1"/>
                    <a:pt x="21629" y="0"/>
                    <a:pt x="21644" y="0"/>
                  </a:cubicBezTo>
                </a:path>
                <a:path w="43200" h="43200" stroke="0" extrusionOk="0">
                  <a:moveTo>
                    <a:pt x="43028" y="18882"/>
                  </a:moveTo>
                  <a:cubicBezTo>
                    <a:pt x="43142" y="19784"/>
                    <a:pt x="43200" y="20691"/>
                    <a:pt x="43200" y="21600"/>
                  </a:cubicBezTo>
                  <a:cubicBezTo>
                    <a:pt x="43200" y="33529"/>
                    <a:pt x="33529" y="43200"/>
                    <a:pt x="21600" y="43200"/>
                  </a:cubicBezTo>
                  <a:cubicBezTo>
                    <a:pt x="9670" y="43200"/>
                    <a:pt x="0" y="33529"/>
                    <a:pt x="0" y="21600"/>
                  </a:cubicBezTo>
                  <a:cubicBezTo>
                    <a:pt x="0" y="9670"/>
                    <a:pt x="9670" y="0"/>
                    <a:pt x="21600" y="0"/>
                  </a:cubicBezTo>
                  <a:cubicBezTo>
                    <a:pt x="21614" y="-1"/>
                    <a:pt x="21629" y="0"/>
                    <a:pt x="21644" y="0"/>
                  </a:cubicBezTo>
                  <a:lnTo>
                    <a:pt x="21600" y="21600"/>
                  </a:lnTo>
                  <a:close/>
                </a:path>
              </a:pathLst>
            </a:custGeom>
            <a:solidFill>
              <a:schemeClr val="tx2"/>
            </a:solidFill>
            <a:ln w="57150">
              <a:solidFill>
                <a:schemeClr val="tx1"/>
              </a:solidFill>
              <a:round/>
              <a:headEnd/>
              <a:tailEnd/>
            </a:ln>
            <a:effectLst/>
          </p:spPr>
          <p:txBody>
            <a:bodyPr/>
            <a:lstStyle/>
            <a:p>
              <a:endParaRPr lang="en-US"/>
            </a:p>
          </p:txBody>
        </p:sp>
        <p:sp>
          <p:nvSpPr>
            <p:cNvPr id="27664" name="Freeform 16"/>
            <p:cNvSpPr>
              <a:spLocks/>
            </p:cNvSpPr>
            <p:nvPr/>
          </p:nvSpPr>
          <p:spPr bwMode="gray">
            <a:xfrm>
              <a:off x="1326" y="1423"/>
              <a:ext cx="1121" cy="1132"/>
            </a:xfrm>
            <a:custGeom>
              <a:avLst/>
              <a:gdLst/>
              <a:ahLst/>
              <a:cxnLst>
                <a:cxn ang="0">
                  <a:pos x="0" y="0"/>
                </a:cxn>
                <a:cxn ang="0">
                  <a:pos x="0" y="1005"/>
                </a:cxn>
                <a:cxn ang="0">
                  <a:pos x="996" y="879"/>
                </a:cxn>
              </a:cxnLst>
              <a:rect l="0" t="0" r="r" b="b"/>
              <a:pathLst>
                <a:path w="996" h="1005">
                  <a:moveTo>
                    <a:pt x="0" y="0"/>
                  </a:moveTo>
                  <a:lnTo>
                    <a:pt x="0" y="1005"/>
                  </a:lnTo>
                  <a:lnTo>
                    <a:pt x="996" y="879"/>
                  </a:lnTo>
                </a:path>
              </a:pathLst>
            </a:custGeom>
            <a:noFill/>
            <a:ln w="57150" cap="flat" cmpd="sng">
              <a:solidFill>
                <a:schemeClr val="bg1"/>
              </a:solidFill>
              <a:prstDash val="solid"/>
              <a:round/>
              <a:headEnd/>
              <a:tailEnd/>
            </a:ln>
            <a:effectLst/>
          </p:spPr>
          <p:txBody>
            <a:bodyPr wrap="none" anchor="ctr"/>
            <a:lstStyle/>
            <a:p>
              <a:endParaRPr lang="en-US"/>
            </a:p>
          </p:txBody>
        </p:sp>
        <p:sp>
          <p:nvSpPr>
            <p:cNvPr id="27665" name="Text Box 21"/>
            <p:cNvSpPr txBox="1">
              <a:spLocks noChangeArrowheads="1"/>
            </p:cNvSpPr>
            <p:nvPr/>
          </p:nvSpPr>
          <p:spPr bwMode="gray">
            <a:xfrm>
              <a:off x="1356" y="1906"/>
              <a:ext cx="871" cy="468"/>
            </a:xfrm>
            <a:prstGeom prst="rect">
              <a:avLst/>
            </a:prstGeom>
            <a:noFill/>
            <a:ln w="9525">
              <a:noFill/>
              <a:miter lim="800000"/>
              <a:headEnd/>
              <a:tailEnd/>
            </a:ln>
          </p:spPr>
          <p:txBody>
            <a:bodyPr lIns="0" tIns="0" rIns="0" bIns="0">
              <a:spAutoFit/>
            </a:bodyPr>
            <a:lstStyle/>
            <a:p>
              <a:pPr algn="ctr">
                <a:lnSpc>
                  <a:spcPct val="90000"/>
                </a:lnSpc>
              </a:pPr>
              <a:r>
                <a:rPr lang="ru-RU">
                  <a:solidFill>
                    <a:schemeClr val="bg1"/>
                  </a:solidFill>
                </a:rPr>
                <a:t>Операци-онные расходы</a:t>
              </a:r>
              <a:endParaRPr lang="en-US">
                <a:solidFill>
                  <a:schemeClr val="bg1"/>
                </a:solidFill>
              </a:endParaRPr>
            </a:p>
          </p:txBody>
        </p:sp>
        <p:sp>
          <p:nvSpPr>
            <p:cNvPr id="27666" name="Text Box 18"/>
            <p:cNvSpPr txBox="1">
              <a:spLocks noChangeArrowheads="1"/>
            </p:cNvSpPr>
            <p:nvPr/>
          </p:nvSpPr>
          <p:spPr bwMode="gray">
            <a:xfrm>
              <a:off x="777" y="2845"/>
              <a:ext cx="931" cy="346"/>
            </a:xfrm>
            <a:prstGeom prst="rect">
              <a:avLst/>
            </a:prstGeom>
            <a:noFill/>
            <a:ln w="12700" algn="ctr">
              <a:noFill/>
              <a:miter lim="800000"/>
              <a:headEnd/>
              <a:tailEnd/>
            </a:ln>
            <a:effectLst/>
          </p:spPr>
          <p:txBody>
            <a:bodyPr wrap="none" lIns="0" tIns="0" rIns="0" bIns="0">
              <a:spAutoFit/>
            </a:bodyPr>
            <a:lstStyle/>
            <a:p>
              <a:pPr algn="ctr"/>
              <a:r>
                <a:rPr lang="ru-RU">
                  <a:solidFill>
                    <a:schemeClr val="bg1"/>
                  </a:solidFill>
                </a:rPr>
                <a:t>Капитальные </a:t>
              </a:r>
            </a:p>
            <a:p>
              <a:pPr algn="ctr"/>
              <a:r>
                <a:rPr lang="ru-RU">
                  <a:solidFill>
                    <a:schemeClr val="bg1"/>
                  </a:solidFill>
                </a:rPr>
                <a:t>затраты</a:t>
              </a:r>
              <a:endParaRPr lang="en-US">
                <a:solidFill>
                  <a:schemeClr val="bg1"/>
                </a:solidFill>
              </a:endParaRPr>
            </a:p>
          </p:txBody>
        </p:sp>
      </p:grpSp>
      <p:sp>
        <p:nvSpPr>
          <p:cNvPr id="27667" name="Rectangle 19"/>
          <p:cNvSpPr>
            <a:spLocks noChangeArrowheads="1"/>
          </p:cNvSpPr>
          <p:nvPr/>
        </p:nvSpPr>
        <p:spPr bwMode="auto">
          <a:xfrm>
            <a:off x="1000125" y="1758950"/>
            <a:ext cx="2222500"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ru-RU" sz="2000" b="1">
                <a:solidFill>
                  <a:srgbClr val="000000"/>
                </a:solidFill>
              </a:rPr>
              <a:t>ИТ-бюджет 1995</a:t>
            </a:r>
          </a:p>
        </p:txBody>
      </p:sp>
      <p:sp>
        <p:nvSpPr>
          <p:cNvPr id="27657" name="AutoShape 10"/>
          <p:cNvSpPr>
            <a:spLocks noChangeArrowheads="1"/>
          </p:cNvSpPr>
          <p:nvPr/>
        </p:nvSpPr>
        <p:spPr bwMode="auto">
          <a:xfrm>
            <a:off x="4225925" y="3025775"/>
            <a:ext cx="576263" cy="1958975"/>
          </a:xfrm>
          <a:prstGeom prst="rightArrow">
            <a:avLst>
              <a:gd name="adj1" fmla="val 100000"/>
              <a:gd name="adj2" fmla="val 100000"/>
            </a:avLst>
          </a:prstGeom>
          <a:solidFill>
            <a:srgbClr val="7F7F7F"/>
          </a:solidFill>
          <a:ln w="9360">
            <a:solidFill>
              <a:srgbClr val="007DC3"/>
            </a:solidFill>
            <a:round/>
            <a:headEnd/>
            <a:tailEnd/>
          </a:ln>
        </p:spPr>
        <p:txBody>
          <a:bodyPr wrap="none" anchor="ctr"/>
          <a:lstStyle/>
          <a:p>
            <a:pPr hangingPunct="0">
              <a:lnSpc>
                <a:spcPct val="96000"/>
              </a:lnSpc>
              <a:buClr>
                <a:srgbClr val="000000"/>
              </a:buClr>
              <a:buSzPct val="100000"/>
              <a:buFont typeface="Times New Roman" pitchFamily="18" charset="0"/>
              <a:buNone/>
            </a:pPr>
            <a:endParaRPr lang="ru-RU">
              <a:solidFill>
                <a:schemeClr val="bg1"/>
              </a:solidFill>
              <a:cs typeface="Tahoma" pitchFamily="34" charset="0"/>
            </a:endParaRPr>
          </a:p>
        </p:txBody>
      </p:sp>
      <p:grpSp>
        <p:nvGrpSpPr>
          <p:cNvPr id="27678" name="Group 30"/>
          <p:cNvGrpSpPr>
            <a:grpSpLocks/>
          </p:cNvGrpSpPr>
          <p:nvPr/>
        </p:nvGrpSpPr>
        <p:grpSpPr bwMode="auto">
          <a:xfrm>
            <a:off x="5032375" y="2327275"/>
            <a:ext cx="3582988" cy="3590925"/>
            <a:chOff x="3170" y="1466"/>
            <a:chExt cx="2257" cy="2262"/>
          </a:xfrm>
        </p:grpSpPr>
        <p:sp>
          <p:nvSpPr>
            <p:cNvPr id="27668" name="Arc 20"/>
            <p:cNvSpPr>
              <a:spLocks/>
            </p:cNvSpPr>
            <p:nvPr/>
          </p:nvSpPr>
          <p:spPr bwMode="auto">
            <a:xfrm>
              <a:off x="4287" y="1480"/>
              <a:ext cx="1134" cy="1144"/>
            </a:xfrm>
            <a:custGeom>
              <a:avLst/>
              <a:gdLst>
                <a:gd name="G0" fmla="+- 0 0 0"/>
                <a:gd name="G1" fmla="+- 21600 0 0"/>
                <a:gd name="G2" fmla="+- 21600 0 0"/>
                <a:gd name="T0" fmla="*/ 0 w 21392"/>
                <a:gd name="T1" fmla="*/ 0 h 21600"/>
                <a:gd name="T2" fmla="*/ 21392 w 21392"/>
                <a:gd name="T3" fmla="*/ 18611 h 21600"/>
                <a:gd name="T4" fmla="*/ 0 w 21392"/>
                <a:gd name="T5" fmla="*/ 21600 h 21600"/>
              </a:gdLst>
              <a:ahLst/>
              <a:cxnLst>
                <a:cxn ang="0">
                  <a:pos x="T0" y="T1"/>
                </a:cxn>
                <a:cxn ang="0">
                  <a:pos x="T2" y="T3"/>
                </a:cxn>
                <a:cxn ang="0">
                  <a:pos x="T4" y="T5"/>
                </a:cxn>
              </a:cxnLst>
              <a:rect l="0" t="0" r="r" b="b"/>
              <a:pathLst>
                <a:path w="21392" h="21600" fill="none" extrusionOk="0">
                  <a:moveTo>
                    <a:pt x="-1" y="0"/>
                  </a:moveTo>
                  <a:cubicBezTo>
                    <a:pt x="10774" y="0"/>
                    <a:pt x="19901" y="7940"/>
                    <a:pt x="21392" y="18610"/>
                  </a:cubicBezTo>
                </a:path>
                <a:path w="21392" h="21600" stroke="0" extrusionOk="0">
                  <a:moveTo>
                    <a:pt x="-1" y="0"/>
                  </a:moveTo>
                  <a:cubicBezTo>
                    <a:pt x="10774" y="0"/>
                    <a:pt x="19901" y="7940"/>
                    <a:pt x="21392" y="18610"/>
                  </a:cubicBezTo>
                  <a:lnTo>
                    <a:pt x="0" y="21600"/>
                  </a:lnTo>
                  <a:close/>
                </a:path>
              </a:pathLst>
            </a:custGeom>
            <a:solidFill>
              <a:srgbClr val="1C77D2"/>
            </a:solidFill>
            <a:ln w="76200">
              <a:solidFill>
                <a:schemeClr val="tx2"/>
              </a:solidFill>
              <a:round/>
              <a:headEnd/>
              <a:tailEnd/>
            </a:ln>
            <a:effectLst/>
          </p:spPr>
          <p:txBody>
            <a:bodyPr/>
            <a:lstStyle/>
            <a:p>
              <a:endParaRPr lang="en-US"/>
            </a:p>
          </p:txBody>
        </p:sp>
        <p:sp>
          <p:nvSpPr>
            <p:cNvPr id="27669" name="Arc 21"/>
            <p:cNvSpPr>
              <a:spLocks/>
            </p:cNvSpPr>
            <p:nvPr/>
          </p:nvSpPr>
          <p:spPr bwMode="auto">
            <a:xfrm>
              <a:off x="3170" y="1471"/>
              <a:ext cx="2257" cy="2257"/>
            </a:xfrm>
            <a:custGeom>
              <a:avLst/>
              <a:gdLst>
                <a:gd name="G0" fmla="+- 21600 0 0"/>
                <a:gd name="G1" fmla="+- 21600 0 0"/>
                <a:gd name="G2" fmla="+- 21600 0 0"/>
                <a:gd name="T0" fmla="*/ 43028 w 43200"/>
                <a:gd name="T1" fmla="*/ 18883 h 43200"/>
                <a:gd name="T2" fmla="*/ 21645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028" y="18882"/>
                  </a:moveTo>
                  <a:cubicBezTo>
                    <a:pt x="43142" y="19784"/>
                    <a:pt x="43200" y="20691"/>
                    <a:pt x="43200" y="21600"/>
                  </a:cubicBezTo>
                  <a:cubicBezTo>
                    <a:pt x="43200" y="33529"/>
                    <a:pt x="33529" y="43200"/>
                    <a:pt x="21600" y="43200"/>
                  </a:cubicBezTo>
                  <a:cubicBezTo>
                    <a:pt x="9670" y="43200"/>
                    <a:pt x="0" y="33529"/>
                    <a:pt x="0" y="21600"/>
                  </a:cubicBezTo>
                  <a:cubicBezTo>
                    <a:pt x="0" y="9670"/>
                    <a:pt x="9670" y="0"/>
                    <a:pt x="21600" y="0"/>
                  </a:cubicBezTo>
                  <a:cubicBezTo>
                    <a:pt x="21614" y="-1"/>
                    <a:pt x="21629" y="0"/>
                    <a:pt x="21644" y="0"/>
                  </a:cubicBezTo>
                </a:path>
                <a:path w="43200" h="43200" stroke="0" extrusionOk="0">
                  <a:moveTo>
                    <a:pt x="43028" y="18882"/>
                  </a:moveTo>
                  <a:cubicBezTo>
                    <a:pt x="43142" y="19784"/>
                    <a:pt x="43200" y="20691"/>
                    <a:pt x="43200" y="21600"/>
                  </a:cubicBezTo>
                  <a:cubicBezTo>
                    <a:pt x="43200" y="33529"/>
                    <a:pt x="33529" y="43200"/>
                    <a:pt x="21600" y="43200"/>
                  </a:cubicBezTo>
                  <a:cubicBezTo>
                    <a:pt x="9670" y="43200"/>
                    <a:pt x="0" y="33529"/>
                    <a:pt x="0" y="21600"/>
                  </a:cubicBezTo>
                  <a:cubicBezTo>
                    <a:pt x="0" y="9670"/>
                    <a:pt x="9670" y="0"/>
                    <a:pt x="21600" y="0"/>
                  </a:cubicBezTo>
                  <a:cubicBezTo>
                    <a:pt x="21614" y="-1"/>
                    <a:pt x="21629" y="0"/>
                    <a:pt x="21644" y="0"/>
                  </a:cubicBezTo>
                  <a:lnTo>
                    <a:pt x="21600" y="21600"/>
                  </a:lnTo>
                  <a:close/>
                </a:path>
              </a:pathLst>
            </a:custGeom>
            <a:solidFill>
              <a:schemeClr val="tx2"/>
            </a:solidFill>
            <a:ln w="57150">
              <a:solidFill>
                <a:schemeClr val="tx1"/>
              </a:solidFill>
              <a:round/>
              <a:headEnd/>
              <a:tailEnd/>
            </a:ln>
            <a:effectLst/>
          </p:spPr>
          <p:txBody>
            <a:bodyPr/>
            <a:lstStyle/>
            <a:p>
              <a:endParaRPr lang="en-US"/>
            </a:p>
          </p:txBody>
        </p:sp>
        <p:sp>
          <p:nvSpPr>
            <p:cNvPr id="27670" name="Freeform 22"/>
            <p:cNvSpPr>
              <a:spLocks/>
            </p:cNvSpPr>
            <p:nvPr/>
          </p:nvSpPr>
          <p:spPr bwMode="gray">
            <a:xfrm>
              <a:off x="4301" y="1466"/>
              <a:ext cx="1121" cy="1132"/>
            </a:xfrm>
            <a:custGeom>
              <a:avLst/>
              <a:gdLst/>
              <a:ahLst/>
              <a:cxnLst>
                <a:cxn ang="0">
                  <a:pos x="0" y="0"/>
                </a:cxn>
                <a:cxn ang="0">
                  <a:pos x="0" y="1005"/>
                </a:cxn>
                <a:cxn ang="0">
                  <a:pos x="996" y="879"/>
                </a:cxn>
              </a:cxnLst>
              <a:rect l="0" t="0" r="r" b="b"/>
              <a:pathLst>
                <a:path w="996" h="1005">
                  <a:moveTo>
                    <a:pt x="0" y="0"/>
                  </a:moveTo>
                  <a:lnTo>
                    <a:pt x="0" y="1005"/>
                  </a:lnTo>
                  <a:lnTo>
                    <a:pt x="996" y="879"/>
                  </a:lnTo>
                </a:path>
              </a:pathLst>
            </a:custGeom>
            <a:noFill/>
            <a:ln w="57150" cap="flat" cmpd="sng">
              <a:solidFill>
                <a:schemeClr val="bg1"/>
              </a:solidFill>
              <a:prstDash val="solid"/>
              <a:round/>
              <a:headEnd/>
              <a:tailEnd/>
            </a:ln>
            <a:effectLst/>
          </p:spPr>
          <p:txBody>
            <a:bodyPr wrap="none" anchor="ctr"/>
            <a:lstStyle/>
            <a:p>
              <a:endParaRPr lang="en-US"/>
            </a:p>
          </p:txBody>
        </p:sp>
        <p:sp>
          <p:nvSpPr>
            <p:cNvPr id="27671" name="Text Box 21"/>
            <p:cNvSpPr txBox="1">
              <a:spLocks noChangeArrowheads="1"/>
            </p:cNvSpPr>
            <p:nvPr/>
          </p:nvSpPr>
          <p:spPr bwMode="gray">
            <a:xfrm>
              <a:off x="4331" y="2087"/>
              <a:ext cx="980" cy="312"/>
            </a:xfrm>
            <a:prstGeom prst="rect">
              <a:avLst/>
            </a:prstGeom>
            <a:noFill/>
            <a:ln w="9525">
              <a:noFill/>
              <a:miter lim="800000"/>
              <a:headEnd/>
              <a:tailEnd/>
            </a:ln>
          </p:spPr>
          <p:txBody>
            <a:bodyPr lIns="0" tIns="0" rIns="0" bIns="0">
              <a:spAutoFit/>
            </a:bodyPr>
            <a:lstStyle/>
            <a:p>
              <a:pPr algn="ctr">
                <a:lnSpc>
                  <a:spcPct val="90000"/>
                </a:lnSpc>
              </a:pPr>
              <a:r>
                <a:rPr lang="ru-RU">
                  <a:solidFill>
                    <a:schemeClr val="bg1"/>
                  </a:solidFill>
                </a:rPr>
                <a:t>Капитальные затраты</a:t>
              </a:r>
              <a:endParaRPr lang="en-US">
                <a:solidFill>
                  <a:schemeClr val="bg1"/>
                </a:solidFill>
              </a:endParaRPr>
            </a:p>
          </p:txBody>
        </p:sp>
        <p:sp>
          <p:nvSpPr>
            <p:cNvPr id="27672" name="Text Box 24"/>
            <p:cNvSpPr txBox="1">
              <a:spLocks noChangeArrowheads="1"/>
            </p:cNvSpPr>
            <p:nvPr/>
          </p:nvSpPr>
          <p:spPr bwMode="gray">
            <a:xfrm>
              <a:off x="3709" y="2888"/>
              <a:ext cx="1016" cy="346"/>
            </a:xfrm>
            <a:prstGeom prst="rect">
              <a:avLst/>
            </a:prstGeom>
            <a:noFill/>
            <a:ln w="12700" algn="ctr">
              <a:noFill/>
              <a:miter lim="800000"/>
              <a:headEnd/>
              <a:tailEnd/>
            </a:ln>
            <a:effectLst/>
          </p:spPr>
          <p:txBody>
            <a:bodyPr wrap="none" lIns="0" tIns="0" rIns="0" bIns="0">
              <a:spAutoFit/>
            </a:bodyPr>
            <a:lstStyle/>
            <a:p>
              <a:pPr algn="ctr"/>
              <a:r>
                <a:rPr lang="ru-RU">
                  <a:solidFill>
                    <a:schemeClr val="bg1"/>
                  </a:solidFill>
                </a:rPr>
                <a:t>Операционные</a:t>
              </a:r>
            </a:p>
            <a:p>
              <a:pPr algn="ctr"/>
              <a:r>
                <a:rPr lang="ru-RU">
                  <a:solidFill>
                    <a:schemeClr val="bg1"/>
                  </a:solidFill>
                </a:rPr>
                <a:t>расходы</a:t>
              </a:r>
              <a:endParaRPr lang="en-US">
                <a:solidFill>
                  <a:schemeClr val="bg1"/>
                </a:solidFill>
              </a:endParaRPr>
            </a:p>
          </p:txBody>
        </p:sp>
      </p:grpSp>
      <p:sp>
        <p:nvSpPr>
          <p:cNvPr id="27673" name="Rectangle 25"/>
          <p:cNvSpPr>
            <a:spLocks noChangeArrowheads="1"/>
          </p:cNvSpPr>
          <p:nvPr/>
        </p:nvSpPr>
        <p:spPr bwMode="auto">
          <a:xfrm>
            <a:off x="5722938" y="1816100"/>
            <a:ext cx="2222500"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ru-RU" sz="2000" b="1">
                <a:solidFill>
                  <a:srgbClr val="000000"/>
                </a:solidFill>
              </a:rPr>
              <a:t>ИТ-бюджет </a:t>
            </a:r>
            <a:r>
              <a:rPr lang="en-US" sz="2000" b="1">
                <a:solidFill>
                  <a:srgbClr val="000000"/>
                </a:solidFill>
              </a:rPr>
              <a:t>2010</a:t>
            </a:r>
            <a:endParaRPr lang="ru-RU" sz="2000" b="1">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678"/>
                                        </p:tgtEl>
                                        <p:attrNameLst>
                                          <p:attrName>style.visibility</p:attrName>
                                        </p:attrNameLst>
                                      </p:cBhvr>
                                      <p:to>
                                        <p:strVal val="visible"/>
                                      </p:to>
                                    </p:set>
                                    <p:animEffect transition="in" filter="fade">
                                      <p:cBhvr>
                                        <p:cTn id="7" dur="2000"/>
                                        <p:tgtEl>
                                          <p:spTgt spid="27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15"/>
          <p:cNvGrpSpPr>
            <a:grpSpLocks/>
          </p:cNvGrpSpPr>
          <p:nvPr/>
        </p:nvGrpSpPr>
        <p:grpSpPr bwMode="auto">
          <a:xfrm>
            <a:off x="193675" y="-719138"/>
            <a:ext cx="8332788" cy="8585201"/>
            <a:chOff x="127" y="-260"/>
            <a:chExt cx="5249" cy="5408"/>
          </a:xfrm>
        </p:grpSpPr>
        <p:sp>
          <p:nvSpPr>
            <p:cNvPr id="330759" name="Arc 7"/>
            <p:cNvSpPr>
              <a:spLocks/>
            </p:cNvSpPr>
            <p:nvPr/>
          </p:nvSpPr>
          <p:spPr bwMode="gray">
            <a:xfrm>
              <a:off x="2495" y="-260"/>
              <a:ext cx="2833" cy="2703"/>
            </a:xfrm>
            <a:custGeom>
              <a:avLst/>
              <a:gdLst>
                <a:gd name="T0" fmla="*/ 2147483647 w 18986"/>
                <a:gd name="T1" fmla="*/ 2147483647 h 21600"/>
                <a:gd name="T2" fmla="*/ 0 w 18986"/>
                <a:gd name="T3" fmla="*/ 2147483647 h 21600"/>
                <a:gd name="T4" fmla="*/ 2147483647 w 18986"/>
                <a:gd name="T5" fmla="*/ 0 h 21600"/>
                <a:gd name="T6" fmla="*/ 0 60000 65536"/>
                <a:gd name="T7" fmla="*/ 0 60000 65536"/>
                <a:gd name="T8" fmla="*/ 0 60000 65536"/>
                <a:gd name="T9" fmla="*/ 0 w 18986"/>
                <a:gd name="T10" fmla="*/ 0 h 21600"/>
                <a:gd name="T11" fmla="*/ 18986 w 18986"/>
                <a:gd name="T12" fmla="*/ 21600 h 21600"/>
              </a:gdLst>
              <a:ahLst/>
              <a:cxnLst>
                <a:cxn ang="T6">
                  <a:pos x="T0" y="T1"/>
                </a:cxn>
                <a:cxn ang="T7">
                  <a:pos x="T2" y="T3"/>
                </a:cxn>
                <a:cxn ang="T8">
                  <a:pos x="T4" y="T5"/>
                </a:cxn>
              </a:cxnLst>
              <a:rect l="T9" t="T10" r="T11" b="T12"/>
              <a:pathLst>
                <a:path w="18986" h="21600" fill="none" extrusionOk="0">
                  <a:moveTo>
                    <a:pt x="18986" y="10320"/>
                  </a:moveTo>
                  <a:cubicBezTo>
                    <a:pt x="15205" y="17272"/>
                    <a:pt x="7924" y="21599"/>
                    <a:pt x="11" y="21600"/>
                  </a:cubicBezTo>
                  <a:cubicBezTo>
                    <a:pt x="7" y="21600"/>
                    <a:pt x="3" y="21599"/>
                    <a:pt x="0" y="21599"/>
                  </a:cubicBezTo>
                </a:path>
                <a:path w="18986" h="21600" stroke="0" extrusionOk="0">
                  <a:moveTo>
                    <a:pt x="18986" y="10320"/>
                  </a:moveTo>
                  <a:cubicBezTo>
                    <a:pt x="15205" y="17272"/>
                    <a:pt x="7924" y="21599"/>
                    <a:pt x="11" y="21600"/>
                  </a:cubicBezTo>
                  <a:cubicBezTo>
                    <a:pt x="7" y="21600"/>
                    <a:pt x="3" y="21599"/>
                    <a:pt x="0" y="21599"/>
                  </a:cubicBezTo>
                  <a:lnTo>
                    <a:pt x="11" y="0"/>
                  </a:lnTo>
                  <a:close/>
                </a:path>
              </a:pathLst>
            </a:custGeom>
            <a:noFill/>
            <a:ln w="76200">
              <a:solidFill>
                <a:schemeClr val="accent4"/>
              </a:solidFill>
              <a:round/>
              <a:headEnd type="triangle" w="med" len="med"/>
              <a:tailEnd/>
            </a:ln>
          </p:spPr>
          <p:txBody>
            <a:bodyPr wrap="none" lIns="0" tIns="0" rIns="0" bIns="0" anchor="ctr"/>
            <a:lstStyle/>
            <a:p>
              <a:pPr algn="ctr">
                <a:defRPr/>
              </a:pPr>
              <a:endParaRPr lang="en-US" sz="2000"/>
            </a:p>
          </p:txBody>
        </p:sp>
        <p:sp>
          <p:nvSpPr>
            <p:cNvPr id="330760" name="Arc 8"/>
            <p:cNvSpPr>
              <a:spLocks/>
            </p:cNvSpPr>
            <p:nvPr/>
          </p:nvSpPr>
          <p:spPr bwMode="gray">
            <a:xfrm>
              <a:off x="2544" y="2448"/>
              <a:ext cx="2832" cy="2700"/>
            </a:xfrm>
            <a:custGeom>
              <a:avLst/>
              <a:gdLst>
                <a:gd name="T0" fmla="*/ 0 w 18969"/>
                <a:gd name="T1" fmla="*/ 0 h 21600"/>
                <a:gd name="T2" fmla="*/ 2147483647 w 18969"/>
                <a:gd name="T3" fmla="*/ 2147483647 h 21600"/>
                <a:gd name="T4" fmla="*/ 2147483647 w 18969"/>
                <a:gd name="T5" fmla="*/ 2147483647 h 21600"/>
                <a:gd name="T6" fmla="*/ 0 60000 65536"/>
                <a:gd name="T7" fmla="*/ 0 60000 65536"/>
                <a:gd name="T8" fmla="*/ 0 60000 65536"/>
                <a:gd name="T9" fmla="*/ 0 w 18969"/>
                <a:gd name="T10" fmla="*/ 0 h 21600"/>
                <a:gd name="T11" fmla="*/ 18969 w 18969"/>
                <a:gd name="T12" fmla="*/ 21600 h 21600"/>
              </a:gdLst>
              <a:ahLst/>
              <a:cxnLst>
                <a:cxn ang="T6">
                  <a:pos x="T0" y="T1"/>
                </a:cxn>
                <a:cxn ang="T7">
                  <a:pos x="T2" y="T3"/>
                </a:cxn>
                <a:cxn ang="T8">
                  <a:pos x="T4" y="T5"/>
                </a:cxn>
              </a:cxnLst>
              <a:rect l="T9" t="T10" r="T11" b="T12"/>
              <a:pathLst>
                <a:path w="18969" h="21600" fill="none" extrusionOk="0">
                  <a:moveTo>
                    <a:pt x="0" y="0"/>
                  </a:moveTo>
                  <a:cubicBezTo>
                    <a:pt x="8" y="0"/>
                    <a:pt x="16" y="-1"/>
                    <a:pt x="24" y="0"/>
                  </a:cubicBezTo>
                  <a:cubicBezTo>
                    <a:pt x="7915" y="0"/>
                    <a:pt x="15178" y="4303"/>
                    <a:pt x="18968" y="11224"/>
                  </a:cubicBezTo>
                </a:path>
                <a:path w="18969" h="21600" stroke="0" extrusionOk="0">
                  <a:moveTo>
                    <a:pt x="0" y="0"/>
                  </a:moveTo>
                  <a:cubicBezTo>
                    <a:pt x="8" y="0"/>
                    <a:pt x="16" y="-1"/>
                    <a:pt x="24" y="0"/>
                  </a:cubicBezTo>
                  <a:cubicBezTo>
                    <a:pt x="7915" y="0"/>
                    <a:pt x="15178" y="4303"/>
                    <a:pt x="18968" y="11224"/>
                  </a:cubicBezTo>
                  <a:lnTo>
                    <a:pt x="24" y="21600"/>
                  </a:lnTo>
                  <a:close/>
                </a:path>
              </a:pathLst>
            </a:custGeom>
            <a:noFill/>
            <a:ln w="76200">
              <a:solidFill>
                <a:schemeClr val="accent5"/>
              </a:solidFill>
              <a:round/>
              <a:headEnd/>
              <a:tailEnd type="triangle" w="med" len="med"/>
            </a:ln>
          </p:spPr>
          <p:txBody>
            <a:bodyPr wrap="none" lIns="0" tIns="0" rIns="0" bIns="0" anchor="ctr"/>
            <a:lstStyle/>
            <a:p>
              <a:pPr algn="ctr">
                <a:defRPr/>
              </a:pPr>
              <a:endParaRPr lang="en-US" sz="2000"/>
            </a:p>
          </p:txBody>
        </p:sp>
        <p:sp>
          <p:nvSpPr>
            <p:cNvPr id="29701" name="Oval 17"/>
            <p:cNvSpPr>
              <a:spLocks noChangeArrowheads="1"/>
            </p:cNvSpPr>
            <p:nvPr/>
          </p:nvSpPr>
          <p:spPr bwMode="gray">
            <a:xfrm>
              <a:off x="2396" y="2342"/>
              <a:ext cx="200" cy="200"/>
            </a:xfrm>
            <a:prstGeom prst="ellipse">
              <a:avLst/>
            </a:prstGeom>
            <a:solidFill>
              <a:srgbClr val="FFFF00"/>
            </a:solidFill>
            <a:ln w="38100" algn="ctr">
              <a:solidFill>
                <a:schemeClr val="accent2"/>
              </a:solidFill>
              <a:round/>
              <a:headEnd/>
              <a:tailEnd/>
            </a:ln>
          </p:spPr>
          <p:txBody>
            <a:bodyPr wrap="none" lIns="0" tIns="0" rIns="0" bIns="0" anchor="ctr"/>
            <a:lstStyle/>
            <a:p>
              <a:pPr algn="ctr"/>
              <a:endParaRPr lang="ru-RU" sz="2000">
                <a:solidFill>
                  <a:srgbClr val="000000"/>
                </a:solidFill>
              </a:endParaRPr>
            </a:p>
          </p:txBody>
        </p:sp>
        <p:sp>
          <p:nvSpPr>
            <p:cNvPr id="29702" name="Arc 4"/>
            <p:cNvSpPr>
              <a:spLocks/>
            </p:cNvSpPr>
            <p:nvPr/>
          </p:nvSpPr>
          <p:spPr bwMode="gray">
            <a:xfrm>
              <a:off x="127" y="2444"/>
              <a:ext cx="2371" cy="2704"/>
            </a:xfrm>
            <a:custGeom>
              <a:avLst/>
              <a:gdLst>
                <a:gd name="T0" fmla="*/ 0 w 18943"/>
                <a:gd name="T1" fmla="*/ 268832977 h 21600"/>
                <a:gd name="T2" fmla="*/ 268789548 w 18943"/>
                <a:gd name="T3" fmla="*/ 0 h 21600"/>
                <a:gd name="T4" fmla="*/ 268789548 w 18943"/>
                <a:gd name="T5" fmla="*/ 268832977 h 21600"/>
                <a:gd name="T6" fmla="*/ 0 60000 65536"/>
                <a:gd name="T7" fmla="*/ 0 60000 65536"/>
                <a:gd name="T8" fmla="*/ 0 60000 65536"/>
                <a:gd name="T9" fmla="*/ 0 w 18943"/>
                <a:gd name="T10" fmla="*/ 0 h 21600"/>
                <a:gd name="T11" fmla="*/ 18943 w 18943"/>
                <a:gd name="T12" fmla="*/ 21600 h 21600"/>
              </a:gdLst>
              <a:ahLst/>
              <a:cxnLst>
                <a:cxn ang="T6">
                  <a:pos x="T0" y="T1"/>
                </a:cxn>
                <a:cxn ang="T7">
                  <a:pos x="T2" y="T3"/>
                </a:cxn>
                <a:cxn ang="T8">
                  <a:pos x="T4" y="T5"/>
                </a:cxn>
              </a:cxnLst>
              <a:rect l="T9" t="T10" r="T11" b="T12"/>
              <a:pathLst>
                <a:path w="18943" h="21600" fill="none" extrusionOk="0">
                  <a:moveTo>
                    <a:pt x="-1" y="11221"/>
                  </a:moveTo>
                  <a:cubicBezTo>
                    <a:pt x="3785" y="4312"/>
                    <a:pt x="11032" y="11"/>
                    <a:pt x="18911" y="0"/>
                  </a:cubicBezTo>
                </a:path>
                <a:path w="18943" h="21600" stroke="0" extrusionOk="0">
                  <a:moveTo>
                    <a:pt x="-1" y="11221"/>
                  </a:moveTo>
                  <a:cubicBezTo>
                    <a:pt x="3785" y="4312"/>
                    <a:pt x="11032" y="11"/>
                    <a:pt x="18911" y="0"/>
                  </a:cubicBezTo>
                  <a:lnTo>
                    <a:pt x="18943" y="21600"/>
                  </a:lnTo>
                  <a:close/>
                </a:path>
              </a:pathLst>
            </a:custGeom>
            <a:noFill/>
            <a:ln w="76200">
              <a:solidFill>
                <a:schemeClr val="tx2"/>
              </a:solidFill>
              <a:round/>
              <a:headEnd/>
              <a:tailEnd type="triangle" w="med" len="med"/>
            </a:ln>
          </p:spPr>
          <p:txBody>
            <a:bodyPr wrap="none" lIns="0" tIns="0" rIns="0" bIns="0" anchor="ctr"/>
            <a:lstStyle/>
            <a:p>
              <a:endParaRPr lang="ru-RU"/>
            </a:p>
          </p:txBody>
        </p:sp>
        <p:sp>
          <p:nvSpPr>
            <p:cNvPr id="29703" name="Text Box 20"/>
            <p:cNvSpPr txBox="1">
              <a:spLocks noChangeArrowheads="1"/>
            </p:cNvSpPr>
            <p:nvPr/>
          </p:nvSpPr>
          <p:spPr bwMode="gray">
            <a:xfrm>
              <a:off x="1764" y="1908"/>
              <a:ext cx="1439" cy="307"/>
            </a:xfrm>
            <a:prstGeom prst="rect">
              <a:avLst/>
            </a:prstGeom>
            <a:noFill/>
            <a:ln w="12700" algn="ctr">
              <a:noFill/>
              <a:miter lim="800000"/>
              <a:headEnd/>
              <a:tailEnd/>
            </a:ln>
          </p:spPr>
          <p:txBody>
            <a:bodyPr wrap="none" lIns="0" tIns="0" rIns="0" bIns="0">
              <a:spAutoFit/>
            </a:bodyPr>
            <a:lstStyle/>
            <a:p>
              <a:pPr algn="ctr"/>
              <a:r>
                <a:rPr lang="ru-RU" sz="3200" b="1">
                  <a:solidFill>
                    <a:srgbClr val="000000"/>
                  </a:solidFill>
                  <a:latin typeface="Arial Black" pitchFamily="34" charset="0"/>
                </a:rPr>
                <a:t>ИТ сегодня</a:t>
              </a:r>
              <a:endParaRPr lang="en-US" sz="3200" b="1">
                <a:solidFill>
                  <a:srgbClr val="000000"/>
                </a:solidFill>
                <a:latin typeface="Arial Black" pitchFamily="34" charset="0"/>
              </a:endParaRPr>
            </a:p>
          </p:txBody>
        </p:sp>
        <p:grpSp>
          <p:nvGrpSpPr>
            <p:cNvPr id="29704" name="Group 13"/>
            <p:cNvGrpSpPr>
              <a:grpSpLocks/>
            </p:cNvGrpSpPr>
            <p:nvPr/>
          </p:nvGrpSpPr>
          <p:grpSpPr bwMode="auto">
            <a:xfrm>
              <a:off x="2807" y="1071"/>
              <a:ext cx="2352" cy="417"/>
              <a:chOff x="3091" y="1071"/>
              <a:chExt cx="2352" cy="417"/>
            </a:xfrm>
          </p:grpSpPr>
          <p:sp>
            <p:nvSpPr>
              <p:cNvPr id="29708" name="Text Box 22"/>
              <p:cNvSpPr txBox="1">
                <a:spLocks noChangeArrowheads="1"/>
              </p:cNvSpPr>
              <p:nvPr/>
            </p:nvSpPr>
            <p:spPr bwMode="gray">
              <a:xfrm>
                <a:off x="4368" y="1071"/>
                <a:ext cx="1075" cy="417"/>
              </a:xfrm>
              <a:prstGeom prst="rect">
                <a:avLst/>
              </a:prstGeom>
              <a:noFill/>
              <a:ln w="12700" algn="ctr">
                <a:noFill/>
                <a:miter lim="800000"/>
                <a:headEnd/>
                <a:tailEnd/>
              </a:ln>
            </p:spPr>
            <p:txBody>
              <a:bodyPr wrap="none" lIns="0" tIns="0" rIns="0" bIns="0">
                <a:spAutoFit/>
              </a:bodyPr>
              <a:lstStyle/>
              <a:p>
                <a:pPr>
                  <a:lnSpc>
                    <a:spcPct val="90000"/>
                  </a:lnSpc>
                </a:pPr>
                <a:r>
                  <a:rPr lang="ru-RU" sz="1600" b="1">
                    <a:solidFill>
                      <a:srgbClr val="000000"/>
                    </a:solidFill>
                  </a:rPr>
                  <a:t>Эффективность</a:t>
                </a:r>
                <a:r>
                  <a:rPr lang="en-US" sz="1600" b="1">
                    <a:solidFill>
                      <a:srgbClr val="000000"/>
                    </a:solidFill>
                  </a:rPr>
                  <a:t>,</a:t>
                </a:r>
                <a:br>
                  <a:rPr lang="en-US" sz="1600" b="1">
                    <a:solidFill>
                      <a:srgbClr val="000000"/>
                    </a:solidFill>
                  </a:rPr>
                </a:br>
                <a:r>
                  <a:rPr lang="ru-RU" sz="1600" b="1">
                    <a:solidFill>
                      <a:srgbClr val="000000"/>
                    </a:solidFill>
                  </a:rPr>
                  <a:t>Выбор</a:t>
                </a:r>
                <a:r>
                  <a:rPr lang="en-US" sz="1600" b="1">
                    <a:solidFill>
                      <a:srgbClr val="000000"/>
                    </a:solidFill>
                  </a:rPr>
                  <a:t>,</a:t>
                </a:r>
                <a:br>
                  <a:rPr lang="en-US" sz="1600" b="1">
                    <a:solidFill>
                      <a:srgbClr val="000000"/>
                    </a:solidFill>
                  </a:rPr>
                </a:br>
                <a:r>
                  <a:rPr lang="ru-RU" sz="1600" b="1">
                    <a:solidFill>
                      <a:srgbClr val="000000"/>
                    </a:solidFill>
                  </a:rPr>
                  <a:t>Контроль</a:t>
                </a:r>
                <a:endParaRPr lang="en-US" sz="1600" b="1">
                  <a:solidFill>
                    <a:srgbClr val="000000"/>
                  </a:solidFill>
                </a:endParaRPr>
              </a:p>
            </p:txBody>
          </p:sp>
          <p:sp>
            <p:nvSpPr>
              <p:cNvPr id="29709" name="Text Box 24"/>
              <p:cNvSpPr txBox="1">
                <a:spLocks noChangeArrowheads="1"/>
              </p:cNvSpPr>
              <p:nvPr/>
            </p:nvSpPr>
            <p:spPr bwMode="gray">
              <a:xfrm>
                <a:off x="3091" y="1071"/>
                <a:ext cx="1198" cy="192"/>
              </a:xfrm>
              <a:prstGeom prst="rect">
                <a:avLst/>
              </a:prstGeom>
              <a:noFill/>
              <a:ln w="12700" algn="ctr">
                <a:noFill/>
                <a:miter lim="800000"/>
                <a:headEnd/>
                <a:tailEnd/>
              </a:ln>
            </p:spPr>
            <p:txBody>
              <a:bodyPr wrap="none" lIns="0" tIns="0" rIns="0" bIns="0">
                <a:spAutoFit/>
              </a:bodyPr>
              <a:lstStyle/>
              <a:p>
                <a:pPr algn="r"/>
                <a:r>
                  <a:rPr lang="ru-RU" sz="2000" b="1">
                    <a:solidFill>
                      <a:srgbClr val="000000"/>
                    </a:solidFill>
                  </a:rPr>
                  <a:t>Новая модель:</a:t>
                </a:r>
                <a:endParaRPr lang="en-US" sz="2000" b="1">
                  <a:solidFill>
                    <a:srgbClr val="000000"/>
                  </a:solidFill>
                </a:endParaRPr>
              </a:p>
            </p:txBody>
          </p:sp>
        </p:grpSp>
        <p:grpSp>
          <p:nvGrpSpPr>
            <p:cNvPr id="29705" name="Group 14"/>
            <p:cNvGrpSpPr>
              <a:grpSpLocks/>
            </p:cNvGrpSpPr>
            <p:nvPr/>
          </p:nvGrpSpPr>
          <p:grpSpPr bwMode="auto">
            <a:xfrm>
              <a:off x="1864" y="3539"/>
              <a:ext cx="3266" cy="430"/>
              <a:chOff x="2408" y="3539"/>
              <a:chExt cx="3266" cy="430"/>
            </a:xfrm>
          </p:grpSpPr>
          <p:sp>
            <p:nvSpPr>
              <p:cNvPr id="29706" name="Text Box 23"/>
              <p:cNvSpPr txBox="1">
                <a:spLocks noChangeArrowheads="1"/>
              </p:cNvSpPr>
              <p:nvPr/>
            </p:nvSpPr>
            <p:spPr bwMode="gray">
              <a:xfrm>
                <a:off x="4416" y="3552"/>
                <a:ext cx="1258" cy="417"/>
              </a:xfrm>
              <a:prstGeom prst="rect">
                <a:avLst/>
              </a:prstGeom>
              <a:noFill/>
              <a:ln w="12700" algn="ctr">
                <a:noFill/>
                <a:miter lim="800000"/>
                <a:headEnd/>
                <a:tailEnd/>
              </a:ln>
            </p:spPr>
            <p:txBody>
              <a:bodyPr lIns="0" tIns="0" rIns="0" bIns="0">
                <a:spAutoFit/>
              </a:bodyPr>
              <a:lstStyle/>
              <a:p>
                <a:pPr>
                  <a:lnSpc>
                    <a:spcPct val="90000"/>
                  </a:lnSpc>
                </a:pPr>
                <a:r>
                  <a:rPr lang="ru-RU" sz="1600" b="1">
                    <a:solidFill>
                      <a:srgbClr val="AAD4EA"/>
                    </a:solidFill>
                  </a:rPr>
                  <a:t>Высокие завтраты</a:t>
                </a:r>
                <a:r>
                  <a:rPr lang="en-US" sz="1600" b="1">
                    <a:solidFill>
                      <a:srgbClr val="AAD4EA"/>
                    </a:solidFill>
                  </a:rPr>
                  <a:t>,</a:t>
                </a:r>
              </a:p>
              <a:p>
                <a:pPr>
                  <a:lnSpc>
                    <a:spcPct val="90000"/>
                  </a:lnSpc>
                </a:pPr>
                <a:r>
                  <a:rPr lang="ru-RU" sz="1600" b="1">
                    <a:solidFill>
                      <a:srgbClr val="AAD4EA"/>
                    </a:solidFill>
                  </a:rPr>
                  <a:t>сложность</a:t>
                </a:r>
                <a:r>
                  <a:rPr lang="en-US" sz="1600" b="1">
                    <a:solidFill>
                      <a:srgbClr val="AAD4EA"/>
                    </a:solidFill>
                  </a:rPr>
                  <a:t>,</a:t>
                </a:r>
                <a:r>
                  <a:rPr lang="ru-RU" sz="1600" b="1">
                    <a:solidFill>
                      <a:srgbClr val="AAD4EA"/>
                    </a:solidFill>
                  </a:rPr>
                  <a:t> и неповоротливость</a:t>
                </a:r>
                <a:endParaRPr lang="en-US" sz="1600" b="1">
                  <a:solidFill>
                    <a:srgbClr val="AAD4EA"/>
                  </a:solidFill>
                </a:endParaRPr>
              </a:p>
            </p:txBody>
          </p:sp>
          <p:sp>
            <p:nvSpPr>
              <p:cNvPr id="29707" name="Text Box 25"/>
              <p:cNvSpPr txBox="1">
                <a:spLocks noChangeArrowheads="1"/>
              </p:cNvSpPr>
              <p:nvPr/>
            </p:nvSpPr>
            <p:spPr bwMode="gray">
              <a:xfrm>
                <a:off x="2408" y="3539"/>
                <a:ext cx="1941" cy="192"/>
              </a:xfrm>
              <a:prstGeom prst="rect">
                <a:avLst/>
              </a:prstGeom>
              <a:noFill/>
              <a:ln w="12700" algn="ctr">
                <a:noFill/>
                <a:miter lim="800000"/>
                <a:headEnd/>
                <a:tailEnd/>
              </a:ln>
            </p:spPr>
            <p:txBody>
              <a:bodyPr wrap="none" lIns="0" tIns="0" rIns="0" bIns="0">
                <a:spAutoFit/>
              </a:bodyPr>
              <a:lstStyle/>
              <a:p>
                <a:pPr algn="ctr"/>
                <a:r>
                  <a:rPr lang="ru-RU" sz="2000" b="1">
                    <a:solidFill>
                      <a:srgbClr val="AAD4EA"/>
                    </a:solidFill>
                  </a:rPr>
                  <a:t>Существующая модель</a:t>
                </a:r>
                <a:r>
                  <a:rPr lang="en-US" sz="2000" b="1">
                    <a:solidFill>
                      <a:srgbClr val="AAD4EA"/>
                    </a:solidFill>
                  </a:rPr>
                  <a:t>:</a:t>
                </a:r>
              </a:p>
            </p:txBody>
          </p:sp>
        </p:grpSp>
      </p:grpSp>
      <p:sp>
        <p:nvSpPr>
          <p:cNvPr id="66572" name="Rectangle 12"/>
          <p:cNvSpPr>
            <a:spLocks noChangeArrowheads="1"/>
          </p:cNvSpPr>
          <p:nvPr/>
        </p:nvSpPr>
        <p:spPr bwMode="auto">
          <a:xfrm>
            <a:off x="482600" y="260350"/>
            <a:ext cx="4838700" cy="5794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ru-RU" sz="3200">
                <a:solidFill>
                  <a:srgbClr val="2C95DD"/>
                </a:solidFill>
              </a:rPr>
              <a:t>«Точка перегиба»</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3"/>
          <p:cNvSpPr txBox="1">
            <a:spLocks noChangeArrowheads="1"/>
          </p:cNvSpPr>
          <p:nvPr/>
        </p:nvSpPr>
        <p:spPr bwMode="auto">
          <a:xfrm>
            <a:off x="1116013" y="720725"/>
            <a:ext cx="7113587" cy="579438"/>
          </a:xfrm>
          <a:prstGeom prst="rect">
            <a:avLst/>
          </a:prstGeom>
          <a:noFill/>
          <a:ln w="9525">
            <a:noFill/>
            <a:miter lim="800000"/>
            <a:headEnd/>
            <a:tailEnd/>
          </a:ln>
        </p:spPr>
        <p:txBody>
          <a:bodyPr wrap="none">
            <a:spAutoFit/>
          </a:bodyPr>
          <a:lstStyle/>
          <a:p>
            <a:r>
              <a:rPr lang="ru-RU" sz="3200">
                <a:solidFill>
                  <a:srgbClr val="7F7F7F"/>
                </a:solidFill>
                <a:latin typeface="Calibri" pitchFamily="34" charset="0"/>
              </a:rPr>
              <a:t>Технологии «облачных вычислений»</a:t>
            </a:r>
            <a:endParaRPr lang="en-US" sz="3200">
              <a:solidFill>
                <a:srgbClr val="7F7F7F"/>
              </a:solidFill>
              <a:latin typeface="Calibri" pitchFamily="34" charset="0"/>
            </a:endParaRPr>
          </a:p>
        </p:txBody>
      </p:sp>
      <p:sp>
        <p:nvSpPr>
          <p:cNvPr id="31746" name="Rectangle 3"/>
          <p:cNvSpPr>
            <a:spLocks noChangeArrowheads="1"/>
          </p:cNvSpPr>
          <p:nvPr/>
        </p:nvSpPr>
        <p:spPr bwMode="auto">
          <a:xfrm>
            <a:off x="4168775" y="4638675"/>
            <a:ext cx="1222375" cy="579438"/>
          </a:xfrm>
          <a:prstGeom prst="rect">
            <a:avLst/>
          </a:prstGeom>
          <a:noFill/>
          <a:ln w="9525">
            <a:noFill/>
            <a:miter lim="800000"/>
            <a:headEnd/>
            <a:tailEnd/>
          </a:ln>
        </p:spPr>
        <p:txBody>
          <a:bodyPr wrap="none">
            <a:spAutoFit/>
          </a:bodyPr>
          <a:lstStyle/>
          <a:p>
            <a:r>
              <a:rPr lang="en-US" sz="3200">
                <a:solidFill>
                  <a:srgbClr val="2C95DD"/>
                </a:solidFill>
              </a:rPr>
              <a:t>FAST</a:t>
            </a:r>
            <a:endParaRPr lang="ru-RU" sz="3200">
              <a:solidFill>
                <a:srgbClr val="2C95DD"/>
              </a:solidFill>
            </a:endParaRPr>
          </a:p>
        </p:txBody>
      </p:sp>
      <p:pic>
        <p:nvPicPr>
          <p:cNvPr id="31747" name="Picture 5"/>
          <p:cNvPicPr>
            <a:picLocks noChangeAspect="1" noChangeArrowheads="1"/>
          </p:cNvPicPr>
          <p:nvPr/>
        </p:nvPicPr>
        <p:blipFill>
          <a:blip r:embed="rId2" cstate="print"/>
          <a:srcRect/>
          <a:stretch>
            <a:fillRect/>
          </a:stretch>
        </p:blipFill>
        <p:spPr bwMode="auto">
          <a:xfrm>
            <a:off x="3016250" y="1989138"/>
            <a:ext cx="3225800" cy="196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bwMode="auto">
          <a:xfrm>
            <a:off x="285750" y="0"/>
            <a:ext cx="8410575" cy="920750"/>
          </a:xfrm>
          <a:noFill/>
          <a:ln>
            <a:miter lim="800000"/>
            <a:headEnd/>
            <a:tailEnd/>
          </a:ln>
        </p:spPr>
        <p:txBody>
          <a:bodyPr vert="horz" wrap="square" numCol="1" compatLnSpc="1">
            <a:prstTxWarp prst="textNoShape">
              <a:avLst/>
            </a:prstTxWarp>
          </a:bodyPr>
          <a:lstStyle/>
          <a:p>
            <a:r>
              <a:rPr sz="2800" smtClean="0">
                <a:solidFill>
                  <a:srgbClr val="88BEE3"/>
                </a:solidFill>
                <a:sym typeface="Arial" charset="0"/>
              </a:rPr>
              <a:t>Организация уровней хранения сегодня</a:t>
            </a:r>
          </a:p>
        </p:txBody>
      </p:sp>
      <p:pic>
        <p:nvPicPr>
          <p:cNvPr id="32770" name="Picture 3"/>
          <p:cNvPicPr>
            <a:picLocks noChangeAspect="1" noChangeArrowheads="1"/>
          </p:cNvPicPr>
          <p:nvPr/>
        </p:nvPicPr>
        <p:blipFill>
          <a:blip r:embed="rId3" cstate="print">
            <a:clrChange>
              <a:clrFrom>
                <a:srgbClr val="FFFFFF"/>
              </a:clrFrom>
              <a:clrTo>
                <a:srgbClr val="FFFFFF">
                  <a:alpha val="0"/>
                </a:srgbClr>
              </a:clrTo>
            </a:clrChange>
          </a:blip>
          <a:srcRect l="20660" r="17726" b="9650"/>
          <a:stretch>
            <a:fillRect/>
          </a:stretch>
        </p:blipFill>
        <p:spPr bwMode="gray">
          <a:xfrm>
            <a:off x="4857750" y="1257300"/>
            <a:ext cx="2060575" cy="4572000"/>
          </a:xfrm>
          <a:prstGeom prst="rect">
            <a:avLst/>
          </a:prstGeom>
          <a:noFill/>
          <a:ln w="12700" algn="ctr">
            <a:noFill/>
            <a:miter lim="800000"/>
            <a:headEnd/>
            <a:tailEnd/>
          </a:ln>
        </p:spPr>
      </p:pic>
      <p:sp>
        <p:nvSpPr>
          <p:cNvPr id="408580" name="Text Box 4"/>
          <p:cNvSpPr txBox="1">
            <a:spLocks noChangeArrowheads="1"/>
          </p:cNvSpPr>
          <p:nvPr/>
        </p:nvSpPr>
        <p:spPr bwMode="gray">
          <a:xfrm>
            <a:off x="6934200" y="2171700"/>
            <a:ext cx="2209800" cy="769938"/>
          </a:xfrm>
          <a:prstGeom prst="rect">
            <a:avLst/>
          </a:prstGeom>
          <a:noFill/>
          <a:ln w="12700" algn="ctr">
            <a:noFill/>
            <a:miter lim="800000"/>
            <a:headEnd/>
            <a:tailEnd/>
          </a:ln>
        </p:spPr>
        <p:txBody>
          <a:bodyPr lIns="0" tIns="0" rIns="0" bIns="0">
            <a:spAutoFit/>
          </a:bodyPr>
          <a:lstStyle/>
          <a:p>
            <a:pPr>
              <a:lnSpc>
                <a:spcPct val="90000"/>
              </a:lnSpc>
            </a:pPr>
            <a:r>
              <a:rPr lang="ru-RU" sz="2400" b="1">
                <a:solidFill>
                  <a:schemeClr val="accent2"/>
                </a:solidFill>
              </a:rPr>
              <a:t>Повышение</a:t>
            </a:r>
          </a:p>
          <a:p>
            <a:pPr>
              <a:lnSpc>
                <a:spcPct val="90000"/>
              </a:lnSpc>
            </a:pPr>
            <a:r>
              <a:rPr lang="ru-RU" sz="1600"/>
              <a:t>производительности приложений</a:t>
            </a:r>
            <a:endParaRPr lang="en-US" sz="1600">
              <a:latin typeface="MetaNormalLF-Roman" pitchFamily="34" charset="0"/>
            </a:endParaRPr>
          </a:p>
        </p:txBody>
      </p:sp>
      <p:sp>
        <p:nvSpPr>
          <p:cNvPr id="408581" name="Text Box 5"/>
          <p:cNvSpPr txBox="1">
            <a:spLocks noChangeArrowheads="1"/>
          </p:cNvSpPr>
          <p:nvPr/>
        </p:nvSpPr>
        <p:spPr bwMode="gray">
          <a:xfrm>
            <a:off x="6972300" y="4800600"/>
            <a:ext cx="1900238" cy="935038"/>
          </a:xfrm>
          <a:prstGeom prst="rect">
            <a:avLst/>
          </a:prstGeom>
          <a:noFill/>
          <a:ln w="12700" algn="ctr">
            <a:noFill/>
            <a:miter lim="800000"/>
            <a:headEnd/>
            <a:tailEnd/>
          </a:ln>
        </p:spPr>
        <p:txBody>
          <a:bodyPr lIns="0" tIns="0" rIns="0" bIns="0">
            <a:spAutoFit/>
          </a:bodyPr>
          <a:lstStyle/>
          <a:p>
            <a:pPr>
              <a:lnSpc>
                <a:spcPct val="85000"/>
              </a:lnSpc>
            </a:pPr>
            <a:r>
              <a:rPr lang="ru-RU" sz="2400" b="1">
                <a:solidFill>
                  <a:schemeClr val="tx2"/>
                </a:solidFill>
              </a:rPr>
              <a:t>Сокращение</a:t>
            </a:r>
            <a:endParaRPr lang="en-US" sz="2400" b="1">
              <a:solidFill>
                <a:schemeClr val="tx2"/>
              </a:solidFill>
            </a:endParaRPr>
          </a:p>
          <a:p>
            <a:pPr>
              <a:lnSpc>
                <a:spcPct val="85000"/>
              </a:lnSpc>
            </a:pPr>
            <a:r>
              <a:rPr lang="en-US" sz="1600">
                <a:solidFill>
                  <a:srgbClr val="000000"/>
                </a:solidFill>
                <a:sym typeface="Arial" charset="0"/>
              </a:rPr>
              <a:t>затрат на хранение </a:t>
            </a:r>
            <a:br>
              <a:rPr lang="en-US" sz="1600">
                <a:solidFill>
                  <a:srgbClr val="000000"/>
                </a:solidFill>
                <a:sym typeface="Arial" charset="0"/>
              </a:rPr>
            </a:br>
            <a:r>
              <a:rPr lang="en-US" sz="1600">
                <a:solidFill>
                  <a:srgbClr val="000000"/>
                </a:solidFill>
                <a:sym typeface="Arial" charset="0"/>
              </a:rPr>
              <a:t>и снижение энергопотребления</a:t>
            </a:r>
          </a:p>
        </p:txBody>
      </p:sp>
      <p:grpSp>
        <p:nvGrpSpPr>
          <p:cNvPr id="2" name="Group 6"/>
          <p:cNvGrpSpPr>
            <a:grpSpLocks/>
          </p:cNvGrpSpPr>
          <p:nvPr/>
        </p:nvGrpSpPr>
        <p:grpSpPr bwMode="auto">
          <a:xfrm>
            <a:off x="285750" y="2400300"/>
            <a:ext cx="4681538" cy="3341688"/>
            <a:chOff x="74" y="1735"/>
            <a:chExt cx="2949" cy="2105"/>
          </a:xfrm>
        </p:grpSpPr>
        <p:sp>
          <p:nvSpPr>
            <p:cNvPr id="408583" name="AutoShape 7"/>
            <p:cNvSpPr>
              <a:spLocks noChangeArrowheads="1"/>
            </p:cNvSpPr>
            <p:nvPr/>
          </p:nvSpPr>
          <p:spPr bwMode="gray">
            <a:xfrm rot="16200000">
              <a:off x="1823" y="2592"/>
              <a:ext cx="2016" cy="384"/>
            </a:xfrm>
            <a:custGeom>
              <a:avLst/>
              <a:gdLst>
                <a:gd name="G0" fmla="+- 2662 0 0"/>
                <a:gd name="G1" fmla="+- 21600 0 2662"/>
                <a:gd name="G2" fmla="*/ 2662 1 2"/>
                <a:gd name="G3" fmla="+- 21600 0 G2"/>
                <a:gd name="G4" fmla="+/ 2662 21600 2"/>
                <a:gd name="G5" fmla="+/ G1 0 2"/>
                <a:gd name="G6" fmla="*/ 21600 21600 2662"/>
                <a:gd name="G7" fmla="*/ G6 1 2"/>
                <a:gd name="G8" fmla="+- 21600 0 G7"/>
                <a:gd name="G9" fmla="*/ 21600 1 2"/>
                <a:gd name="G10" fmla="+- 2662 0 G9"/>
                <a:gd name="G11" fmla="?: G10 G8 0"/>
                <a:gd name="G12" fmla="?: G10 G7 21600"/>
                <a:gd name="T0" fmla="*/ 20269 w 21600"/>
                <a:gd name="T1" fmla="*/ 10800 h 21600"/>
                <a:gd name="T2" fmla="*/ 10800 w 21600"/>
                <a:gd name="T3" fmla="*/ 21600 h 21600"/>
                <a:gd name="T4" fmla="*/ 1331 w 21600"/>
                <a:gd name="T5" fmla="*/ 10800 h 21600"/>
                <a:gd name="T6" fmla="*/ 10800 w 21600"/>
                <a:gd name="T7" fmla="*/ 0 h 21600"/>
                <a:gd name="T8" fmla="*/ 3131 w 21600"/>
                <a:gd name="T9" fmla="*/ 3131 h 21600"/>
                <a:gd name="T10" fmla="*/ 18469 w 21600"/>
                <a:gd name="T11" fmla="*/ 18469 h 21600"/>
              </a:gdLst>
              <a:ahLst/>
              <a:cxnLst>
                <a:cxn ang="0">
                  <a:pos x="T0" y="T1"/>
                </a:cxn>
                <a:cxn ang="0">
                  <a:pos x="T2" y="T3"/>
                </a:cxn>
                <a:cxn ang="0">
                  <a:pos x="T4" y="T5"/>
                </a:cxn>
                <a:cxn ang="0">
                  <a:pos x="T6" y="T7"/>
                </a:cxn>
              </a:cxnLst>
              <a:rect l="T8" t="T9" r="T10" b="T11"/>
              <a:pathLst>
                <a:path w="21600" h="21600">
                  <a:moveTo>
                    <a:pt x="0" y="0"/>
                  </a:moveTo>
                  <a:lnTo>
                    <a:pt x="2662" y="21600"/>
                  </a:lnTo>
                  <a:lnTo>
                    <a:pt x="18938" y="21600"/>
                  </a:lnTo>
                  <a:lnTo>
                    <a:pt x="21600" y="0"/>
                  </a:lnTo>
                  <a:close/>
                </a:path>
              </a:pathLst>
            </a:custGeom>
            <a:gradFill rotWithShape="1">
              <a:gsLst>
                <a:gs pos="0">
                  <a:schemeClr val="bg2">
                    <a:alpha val="60001"/>
                  </a:schemeClr>
                </a:gs>
                <a:gs pos="100000">
                  <a:schemeClr val="bg2">
                    <a:gamma/>
                    <a:shade val="46275"/>
                    <a:invGamma/>
                    <a:alpha val="0"/>
                  </a:schemeClr>
                </a:gs>
              </a:gsLst>
              <a:lin ang="5400000" scaled="1"/>
            </a:gradFill>
            <a:ln w="12700" algn="ctr">
              <a:noFill/>
              <a:miter lim="800000"/>
              <a:headEnd/>
              <a:tailEnd/>
            </a:ln>
            <a:effectLst/>
          </p:spPr>
          <p:txBody>
            <a:bodyPr rot="10800000" vert="eaVert" wrap="none" lIns="0" tIns="0" rIns="0" bIns="0" anchor="ctr"/>
            <a:lstStyle/>
            <a:p>
              <a:pPr fontAlgn="auto">
                <a:spcBef>
                  <a:spcPts val="0"/>
                </a:spcBef>
                <a:spcAft>
                  <a:spcPts val="0"/>
                </a:spcAft>
                <a:defRPr/>
              </a:pPr>
              <a:endParaRPr lang="en-US">
                <a:latin typeface="+mn-lt"/>
                <a:cs typeface="+mn-cs"/>
              </a:endParaRPr>
            </a:p>
          </p:txBody>
        </p:sp>
        <p:grpSp>
          <p:nvGrpSpPr>
            <p:cNvPr id="32793" name="Group 8"/>
            <p:cNvGrpSpPr>
              <a:grpSpLocks/>
            </p:cNvGrpSpPr>
            <p:nvPr/>
          </p:nvGrpSpPr>
          <p:grpSpPr bwMode="auto">
            <a:xfrm>
              <a:off x="74" y="1735"/>
              <a:ext cx="2592" cy="2105"/>
              <a:chOff x="123" y="1543"/>
              <a:chExt cx="2592" cy="1824"/>
            </a:xfrm>
          </p:grpSpPr>
          <p:sp>
            <p:nvSpPr>
              <p:cNvPr id="32794" name="AutoShape 9"/>
              <p:cNvSpPr>
                <a:spLocks noChangeArrowheads="1"/>
              </p:cNvSpPr>
              <p:nvPr/>
            </p:nvSpPr>
            <p:spPr bwMode="gray">
              <a:xfrm>
                <a:off x="123" y="1543"/>
                <a:ext cx="2592" cy="1824"/>
              </a:xfrm>
              <a:prstGeom prst="roundRect">
                <a:avLst>
                  <a:gd name="adj" fmla="val 4222"/>
                </a:avLst>
              </a:prstGeom>
              <a:solidFill>
                <a:schemeClr val="bg1"/>
              </a:solidFill>
              <a:ln w="12700" algn="ctr">
                <a:solidFill>
                  <a:schemeClr val="bg2"/>
                </a:solidFill>
                <a:round/>
                <a:headEnd/>
                <a:tailEnd/>
              </a:ln>
            </p:spPr>
            <p:txBody>
              <a:bodyPr wrap="none" lIns="0" tIns="0" rIns="0" bIns="0" anchor="ctr"/>
              <a:lstStyle/>
              <a:p>
                <a:endParaRPr lang="ru-RU">
                  <a:latin typeface="MetaNormalLF-Roman" pitchFamily="34" charset="0"/>
                </a:endParaRPr>
              </a:p>
            </p:txBody>
          </p:sp>
          <p:pic>
            <p:nvPicPr>
              <p:cNvPr id="32795" name="Picture 10"/>
              <p:cNvPicPr>
                <a:picLocks noChangeAspect="1" noChangeArrowheads="1"/>
              </p:cNvPicPr>
              <p:nvPr/>
            </p:nvPicPr>
            <p:blipFill>
              <a:blip r:embed="rId4" cstate="print"/>
              <a:srcRect/>
              <a:stretch>
                <a:fillRect/>
              </a:stretch>
            </p:blipFill>
            <p:spPr bwMode="gray">
              <a:xfrm>
                <a:off x="192" y="1680"/>
                <a:ext cx="2496" cy="1617"/>
              </a:xfrm>
              <a:prstGeom prst="rect">
                <a:avLst/>
              </a:prstGeom>
              <a:noFill/>
              <a:ln w="12700" algn="ctr">
                <a:noFill/>
                <a:miter lim="800000"/>
                <a:headEnd/>
                <a:tailEnd/>
              </a:ln>
            </p:spPr>
          </p:pic>
          <p:sp>
            <p:nvSpPr>
              <p:cNvPr id="32796" name="Text Box 11"/>
              <p:cNvSpPr txBox="1">
                <a:spLocks noChangeArrowheads="1"/>
              </p:cNvSpPr>
              <p:nvPr/>
            </p:nvSpPr>
            <p:spPr bwMode="gray">
              <a:xfrm>
                <a:off x="847" y="1576"/>
                <a:ext cx="1582" cy="116"/>
              </a:xfrm>
              <a:prstGeom prst="rect">
                <a:avLst/>
              </a:prstGeom>
              <a:noFill/>
              <a:ln w="12700" algn="ctr">
                <a:noFill/>
                <a:miter lim="800000"/>
                <a:headEnd/>
                <a:tailEnd/>
              </a:ln>
            </p:spPr>
            <p:txBody>
              <a:bodyPr wrap="none" lIns="0" tIns="0" rIns="0" bIns="0">
                <a:spAutoFit/>
              </a:bodyPr>
              <a:lstStyle/>
              <a:p>
                <a:r>
                  <a:rPr lang="ru-RU" sz="1400" b="1">
                    <a:solidFill>
                      <a:srgbClr val="777777"/>
                    </a:solidFill>
                  </a:rPr>
                  <a:t>Отчет об активности дисков</a:t>
                </a:r>
                <a:endParaRPr lang="en-US" sz="1400" b="1">
                  <a:solidFill>
                    <a:schemeClr val="bg2"/>
                  </a:solidFill>
                </a:endParaRPr>
              </a:p>
            </p:txBody>
          </p:sp>
        </p:grpSp>
      </p:grpSp>
      <p:sp>
        <p:nvSpPr>
          <p:cNvPr id="408588" name="Rectangle 7"/>
          <p:cNvSpPr>
            <a:spLocks noChangeArrowheads="1"/>
          </p:cNvSpPr>
          <p:nvPr/>
        </p:nvSpPr>
        <p:spPr bwMode="gray">
          <a:xfrm>
            <a:off x="400050" y="2686050"/>
            <a:ext cx="258763" cy="2725738"/>
          </a:xfrm>
          <a:prstGeom prst="roundRect">
            <a:avLst>
              <a:gd name="adj" fmla="val 13620"/>
            </a:avLst>
          </a:prstGeom>
          <a:noFill/>
          <a:ln w="38100" algn="ctr">
            <a:solidFill>
              <a:schemeClr val="hlink"/>
            </a:solidFill>
            <a:round/>
            <a:headEnd/>
            <a:tailEnd/>
          </a:ln>
        </p:spPr>
        <p:txBody>
          <a:bodyPr lIns="0" tIns="0" rIns="0" bIns="0" anchor="ctr"/>
          <a:lstStyle/>
          <a:p>
            <a:endParaRPr lang="ru-RU" sz="2000">
              <a:latin typeface="MetaNormalLF-Roman" pitchFamily="34" charset="0"/>
            </a:endParaRPr>
          </a:p>
        </p:txBody>
      </p:sp>
      <p:sp>
        <p:nvSpPr>
          <p:cNvPr id="408589" name="Rectangle 10"/>
          <p:cNvSpPr>
            <a:spLocks noChangeArrowheads="1"/>
          </p:cNvSpPr>
          <p:nvPr/>
        </p:nvSpPr>
        <p:spPr bwMode="gray">
          <a:xfrm>
            <a:off x="1543050" y="5143500"/>
            <a:ext cx="2830513" cy="350838"/>
          </a:xfrm>
          <a:prstGeom prst="roundRect">
            <a:avLst>
              <a:gd name="adj" fmla="val 16667"/>
            </a:avLst>
          </a:prstGeom>
          <a:noFill/>
          <a:ln w="38100" algn="ctr">
            <a:solidFill>
              <a:schemeClr val="hlink"/>
            </a:solidFill>
            <a:round/>
            <a:headEnd/>
            <a:tailEnd/>
          </a:ln>
        </p:spPr>
        <p:txBody>
          <a:bodyPr lIns="0" tIns="0" rIns="0" bIns="0" anchor="ctr"/>
          <a:lstStyle/>
          <a:p>
            <a:endParaRPr lang="ru-RU" sz="600">
              <a:latin typeface="MetaNormalLF-Roman" pitchFamily="34" charset="0"/>
            </a:endParaRPr>
          </a:p>
        </p:txBody>
      </p:sp>
      <p:grpSp>
        <p:nvGrpSpPr>
          <p:cNvPr id="4" name="Group 14"/>
          <p:cNvGrpSpPr>
            <a:grpSpLocks/>
          </p:cNvGrpSpPr>
          <p:nvPr/>
        </p:nvGrpSpPr>
        <p:grpSpPr bwMode="auto">
          <a:xfrm>
            <a:off x="5586413" y="2041525"/>
            <a:ext cx="1143000" cy="1036638"/>
            <a:chOff x="2592" y="1200"/>
            <a:chExt cx="720" cy="653"/>
          </a:xfrm>
        </p:grpSpPr>
        <p:pic>
          <p:nvPicPr>
            <p:cNvPr id="32790" name="Picture 6" descr="disc orange"/>
            <p:cNvPicPr>
              <a:picLocks noChangeAspect="1" noChangeArrowheads="1"/>
            </p:cNvPicPr>
            <p:nvPr/>
          </p:nvPicPr>
          <p:blipFill>
            <a:blip r:embed="rId5" cstate="print">
              <a:lum bright="-6000"/>
            </a:blip>
            <a:srcRect/>
            <a:stretch>
              <a:fillRect/>
            </a:stretch>
          </p:blipFill>
          <p:spPr bwMode="gray">
            <a:xfrm>
              <a:off x="2592" y="1200"/>
              <a:ext cx="720" cy="653"/>
            </a:xfrm>
            <a:prstGeom prst="rect">
              <a:avLst/>
            </a:prstGeom>
            <a:noFill/>
            <a:ln w="9525">
              <a:noFill/>
              <a:miter lim="800000"/>
              <a:headEnd/>
              <a:tailEnd/>
            </a:ln>
          </p:spPr>
        </p:pic>
        <p:sp>
          <p:nvSpPr>
            <p:cNvPr id="32791" name="Text Box 16"/>
            <p:cNvSpPr txBox="1">
              <a:spLocks noChangeArrowheads="1"/>
            </p:cNvSpPr>
            <p:nvPr/>
          </p:nvSpPr>
          <p:spPr bwMode="gray">
            <a:xfrm>
              <a:off x="2742" y="1500"/>
              <a:ext cx="359" cy="192"/>
            </a:xfrm>
            <a:prstGeom prst="rect">
              <a:avLst/>
            </a:prstGeom>
            <a:noFill/>
            <a:ln w="12700" algn="ctr">
              <a:noFill/>
              <a:miter lim="800000"/>
              <a:headEnd/>
              <a:tailEnd/>
            </a:ln>
          </p:spPr>
          <p:txBody>
            <a:bodyPr wrap="none" lIns="0" tIns="0" rIns="0" bIns="0">
              <a:spAutoFit/>
            </a:bodyPr>
            <a:lstStyle/>
            <a:p>
              <a:r>
                <a:rPr lang="en-US" sz="2000" b="1">
                  <a:solidFill>
                    <a:schemeClr val="bg1"/>
                  </a:solidFill>
                  <a:latin typeface="MetaNormalLF-Roman" pitchFamily="34" charset="0"/>
                </a:rPr>
                <a:t>Flash</a:t>
              </a:r>
              <a:endParaRPr lang="en-US" sz="2000" b="1">
                <a:solidFill>
                  <a:schemeClr val="bg1"/>
                </a:solidFill>
              </a:endParaRPr>
            </a:p>
          </p:txBody>
        </p:sp>
      </p:grpSp>
      <p:grpSp>
        <p:nvGrpSpPr>
          <p:cNvPr id="5" name="Group 17"/>
          <p:cNvGrpSpPr>
            <a:grpSpLocks/>
          </p:cNvGrpSpPr>
          <p:nvPr/>
        </p:nvGrpSpPr>
        <p:grpSpPr bwMode="auto">
          <a:xfrm>
            <a:off x="5586413" y="4479925"/>
            <a:ext cx="1143000" cy="1036638"/>
            <a:chOff x="2544" y="2995"/>
            <a:chExt cx="720" cy="653"/>
          </a:xfrm>
        </p:grpSpPr>
        <p:pic>
          <p:nvPicPr>
            <p:cNvPr id="32788" name="Picture 4" descr="disc blue"/>
            <p:cNvPicPr>
              <a:picLocks noChangeAspect="1" noChangeArrowheads="1"/>
            </p:cNvPicPr>
            <p:nvPr/>
          </p:nvPicPr>
          <p:blipFill>
            <a:blip r:embed="rId6" cstate="print"/>
            <a:srcRect/>
            <a:stretch>
              <a:fillRect/>
            </a:stretch>
          </p:blipFill>
          <p:spPr bwMode="gray">
            <a:xfrm>
              <a:off x="2544" y="2995"/>
              <a:ext cx="720" cy="653"/>
            </a:xfrm>
            <a:prstGeom prst="rect">
              <a:avLst/>
            </a:prstGeom>
            <a:noFill/>
            <a:ln w="9525">
              <a:noFill/>
              <a:miter lim="800000"/>
              <a:headEnd/>
              <a:tailEnd/>
            </a:ln>
          </p:spPr>
        </p:pic>
        <p:sp>
          <p:nvSpPr>
            <p:cNvPr id="32789" name="Text Box 19"/>
            <p:cNvSpPr txBox="1">
              <a:spLocks noChangeArrowheads="1"/>
            </p:cNvSpPr>
            <p:nvPr/>
          </p:nvSpPr>
          <p:spPr bwMode="gray">
            <a:xfrm>
              <a:off x="2685" y="3302"/>
              <a:ext cx="437" cy="192"/>
            </a:xfrm>
            <a:prstGeom prst="rect">
              <a:avLst/>
            </a:prstGeom>
            <a:noFill/>
            <a:ln w="12700" algn="ctr">
              <a:noFill/>
              <a:miter lim="800000"/>
              <a:headEnd/>
              <a:tailEnd/>
            </a:ln>
          </p:spPr>
          <p:txBody>
            <a:bodyPr wrap="none" lIns="0" tIns="0" rIns="0" bIns="0">
              <a:spAutoFit/>
            </a:bodyPr>
            <a:lstStyle/>
            <a:p>
              <a:r>
                <a:rPr lang="en-US" sz="2000" b="1">
                  <a:solidFill>
                    <a:schemeClr val="bg1"/>
                  </a:solidFill>
                  <a:latin typeface="MetaNormalLF-Roman" pitchFamily="34" charset="0"/>
                </a:rPr>
                <a:t>SATA</a:t>
              </a:r>
            </a:p>
          </p:txBody>
        </p:sp>
      </p:grpSp>
      <p:pic>
        <p:nvPicPr>
          <p:cNvPr id="408596" name="Picture 6" descr="disc orange"/>
          <p:cNvPicPr>
            <a:picLocks noChangeAspect="1" noChangeArrowheads="1"/>
          </p:cNvPicPr>
          <p:nvPr/>
        </p:nvPicPr>
        <p:blipFill>
          <a:blip r:embed="rId7" cstate="print">
            <a:lum bright="-6000"/>
          </a:blip>
          <a:srcRect/>
          <a:stretch>
            <a:fillRect/>
          </a:stretch>
        </p:blipFill>
        <p:spPr bwMode="gray">
          <a:xfrm>
            <a:off x="5815013" y="3565525"/>
            <a:ext cx="701675" cy="636588"/>
          </a:xfrm>
          <a:prstGeom prst="rect">
            <a:avLst/>
          </a:prstGeom>
          <a:noFill/>
          <a:ln w="9525">
            <a:noFill/>
            <a:miter lim="800000"/>
            <a:headEnd/>
            <a:tailEnd/>
          </a:ln>
        </p:spPr>
      </p:pic>
      <p:pic>
        <p:nvPicPr>
          <p:cNvPr id="408597" name="Picture 4" descr="disc blue"/>
          <p:cNvPicPr>
            <a:picLocks noChangeAspect="1" noChangeArrowheads="1"/>
          </p:cNvPicPr>
          <p:nvPr/>
        </p:nvPicPr>
        <p:blipFill>
          <a:blip r:embed="rId8" cstate="print"/>
          <a:srcRect/>
          <a:stretch>
            <a:fillRect/>
          </a:stretch>
        </p:blipFill>
        <p:spPr bwMode="gray">
          <a:xfrm>
            <a:off x="5819775" y="3565525"/>
            <a:ext cx="701675" cy="636588"/>
          </a:xfrm>
          <a:prstGeom prst="rect">
            <a:avLst/>
          </a:prstGeom>
          <a:noFill/>
          <a:ln w="9525">
            <a:noFill/>
            <a:miter lim="800000"/>
            <a:headEnd/>
            <a:tailEnd/>
          </a:ln>
        </p:spPr>
      </p:pic>
      <p:grpSp>
        <p:nvGrpSpPr>
          <p:cNvPr id="6" name="Group 22"/>
          <p:cNvGrpSpPr>
            <a:grpSpLocks/>
          </p:cNvGrpSpPr>
          <p:nvPr/>
        </p:nvGrpSpPr>
        <p:grpSpPr bwMode="auto">
          <a:xfrm>
            <a:off x="5581650" y="3262313"/>
            <a:ext cx="1150938" cy="1033462"/>
            <a:chOff x="2026" y="2089"/>
            <a:chExt cx="725" cy="651"/>
          </a:xfrm>
        </p:grpSpPr>
        <p:pic>
          <p:nvPicPr>
            <p:cNvPr id="32786" name="Picture 5" descr="Disk 312"/>
            <p:cNvPicPr>
              <a:picLocks noChangeAspect="1" noChangeArrowheads="1"/>
            </p:cNvPicPr>
            <p:nvPr/>
          </p:nvPicPr>
          <p:blipFill>
            <a:blip r:embed="rId9" cstate="print"/>
            <a:srcRect/>
            <a:stretch>
              <a:fillRect/>
            </a:stretch>
          </p:blipFill>
          <p:spPr bwMode="gray">
            <a:xfrm>
              <a:off x="2026" y="2089"/>
              <a:ext cx="725" cy="651"/>
            </a:xfrm>
            <a:prstGeom prst="rect">
              <a:avLst/>
            </a:prstGeom>
            <a:noFill/>
            <a:ln w="9525">
              <a:noFill/>
              <a:miter lim="800000"/>
              <a:headEnd/>
              <a:tailEnd/>
            </a:ln>
          </p:spPr>
        </p:pic>
        <p:sp>
          <p:nvSpPr>
            <p:cNvPr id="32787" name="Text Box 24"/>
            <p:cNvSpPr txBox="1">
              <a:spLocks noChangeArrowheads="1"/>
            </p:cNvSpPr>
            <p:nvPr/>
          </p:nvSpPr>
          <p:spPr bwMode="gray">
            <a:xfrm>
              <a:off x="2052" y="2339"/>
              <a:ext cx="672" cy="312"/>
            </a:xfrm>
            <a:prstGeom prst="rect">
              <a:avLst/>
            </a:prstGeom>
            <a:noFill/>
            <a:ln w="12700" algn="ctr">
              <a:noFill/>
              <a:miter lim="800000"/>
              <a:headEnd/>
              <a:tailEnd/>
            </a:ln>
          </p:spPr>
          <p:txBody>
            <a:bodyPr lIns="0" tIns="0" rIns="0" bIns="0">
              <a:spAutoFit/>
            </a:bodyPr>
            <a:lstStyle/>
            <a:p>
              <a:pPr>
                <a:lnSpc>
                  <a:spcPct val="90000"/>
                </a:lnSpc>
              </a:pPr>
              <a:r>
                <a:rPr lang="en-US" b="1">
                  <a:solidFill>
                    <a:schemeClr val="bg1"/>
                  </a:solidFill>
                  <a:latin typeface="MetaNormalLF-Roman" pitchFamily="34" charset="0"/>
                </a:rPr>
                <a:t>Fibre Channel</a:t>
              </a:r>
            </a:p>
          </p:txBody>
        </p:sp>
      </p:grpSp>
      <p:sp>
        <p:nvSpPr>
          <p:cNvPr id="408601" name="Rectangle 25"/>
          <p:cNvSpPr>
            <a:spLocks noChangeArrowheads="1"/>
          </p:cNvSpPr>
          <p:nvPr/>
        </p:nvSpPr>
        <p:spPr bwMode="gray">
          <a:xfrm>
            <a:off x="342900" y="1257300"/>
            <a:ext cx="3744913" cy="1314450"/>
          </a:xfrm>
          <a:prstGeom prst="rect">
            <a:avLst/>
          </a:prstGeom>
          <a:noFill/>
          <a:ln w="12700" algn="ctr">
            <a:noFill/>
            <a:miter lim="800000"/>
            <a:headEnd/>
            <a:tailEnd/>
          </a:ln>
        </p:spPr>
        <p:txBody>
          <a:bodyPr lIns="0" tIns="0" rIns="0" bIns="0">
            <a:spAutoFit/>
          </a:bodyPr>
          <a:lstStyle/>
          <a:p>
            <a:pPr>
              <a:lnSpc>
                <a:spcPct val="90000"/>
              </a:lnSpc>
            </a:pPr>
            <a:r>
              <a:rPr lang="en-US" sz="2400">
                <a:solidFill>
                  <a:schemeClr val="accent1"/>
                </a:solidFill>
                <a:latin typeface="MetaNormalLF-Roman" pitchFamily="34" charset="0"/>
                <a:sym typeface="Arial" charset="0"/>
              </a:rPr>
              <a:t>Перемещение </a:t>
            </a:r>
            <a:br>
              <a:rPr lang="en-US" sz="2400">
                <a:solidFill>
                  <a:schemeClr val="accent1"/>
                </a:solidFill>
                <a:latin typeface="MetaNormalLF-Roman" pitchFamily="34" charset="0"/>
                <a:sym typeface="Arial" charset="0"/>
              </a:rPr>
            </a:br>
            <a:r>
              <a:rPr lang="en-US" sz="2400">
                <a:solidFill>
                  <a:schemeClr val="accent1"/>
                </a:solidFill>
                <a:latin typeface="MetaNormalLF-Roman" pitchFamily="34" charset="0"/>
                <a:sym typeface="Arial" charset="0"/>
              </a:rPr>
              <a:t>нужных данных </a:t>
            </a:r>
            <a:br>
              <a:rPr lang="en-US" sz="2400">
                <a:solidFill>
                  <a:schemeClr val="accent1"/>
                </a:solidFill>
                <a:latin typeface="MetaNormalLF-Roman" pitchFamily="34" charset="0"/>
                <a:sym typeface="Arial" charset="0"/>
              </a:rPr>
            </a:br>
            <a:r>
              <a:rPr lang="en-US" sz="2400">
                <a:solidFill>
                  <a:schemeClr val="accent1"/>
                </a:solidFill>
                <a:latin typeface="MetaNormalLF-Roman" pitchFamily="34" charset="0"/>
                <a:sym typeface="Arial" charset="0"/>
              </a:rPr>
              <a:t>в </a:t>
            </a:r>
            <a:r>
              <a:rPr lang="ru-RU" sz="2400">
                <a:solidFill>
                  <a:schemeClr val="accent1"/>
                </a:solidFill>
                <a:latin typeface="MetaNormalLF-Roman" pitchFamily="34" charset="0"/>
                <a:sym typeface="Arial" charset="0"/>
              </a:rPr>
              <a:t>нужное</a:t>
            </a:r>
            <a:r>
              <a:rPr lang="en-US" sz="2400">
                <a:solidFill>
                  <a:schemeClr val="accent1"/>
                </a:solidFill>
                <a:latin typeface="MetaNormalLF-Roman" pitchFamily="34" charset="0"/>
                <a:sym typeface="Arial" charset="0"/>
              </a:rPr>
              <a:t> место</a:t>
            </a:r>
          </a:p>
          <a:p>
            <a:pPr>
              <a:lnSpc>
                <a:spcPct val="90000"/>
              </a:lnSpc>
            </a:pPr>
            <a:endParaRPr lang="en-US" sz="2400">
              <a:solidFill>
                <a:schemeClr val="accent1"/>
              </a:solidFill>
              <a:latin typeface="MetaNormalLF-Roman" pitchFamily="34" charset="0"/>
            </a:endParaRPr>
          </a:p>
        </p:txBody>
      </p:sp>
      <p:sp>
        <p:nvSpPr>
          <p:cNvPr id="408602" name="Rectangle 11"/>
          <p:cNvSpPr>
            <a:spLocks noChangeArrowheads="1"/>
          </p:cNvSpPr>
          <p:nvPr/>
        </p:nvSpPr>
        <p:spPr bwMode="gray">
          <a:xfrm>
            <a:off x="1749425" y="4465638"/>
            <a:ext cx="1760538" cy="476250"/>
          </a:xfrm>
          <a:prstGeom prst="wedgeRectCallout">
            <a:avLst>
              <a:gd name="adj1" fmla="val 70162"/>
              <a:gd name="adj2" fmla="val 125000"/>
            </a:avLst>
          </a:prstGeom>
          <a:solidFill>
            <a:schemeClr val="hlink"/>
          </a:solidFill>
          <a:ln w="9525" algn="ctr">
            <a:noFill/>
            <a:round/>
            <a:headEnd/>
            <a:tailEnd/>
          </a:ln>
        </p:spPr>
        <p:txBody>
          <a:bodyPr wrap="none">
            <a:spAutoFit/>
          </a:bodyPr>
          <a:lstStyle/>
          <a:p>
            <a:pPr>
              <a:lnSpc>
                <a:spcPct val="90000"/>
              </a:lnSpc>
            </a:pPr>
            <a:r>
              <a:rPr lang="ru-RU" sz="1400" b="1">
                <a:solidFill>
                  <a:schemeClr val="bg1"/>
                </a:solidFill>
              </a:rPr>
              <a:t>Целевые данные </a:t>
            </a:r>
          </a:p>
          <a:p>
            <a:pPr>
              <a:lnSpc>
                <a:spcPct val="90000"/>
              </a:lnSpc>
            </a:pPr>
            <a:r>
              <a:rPr lang="ru-RU" sz="1400" b="1">
                <a:solidFill>
                  <a:schemeClr val="bg1"/>
                </a:solidFill>
              </a:rPr>
              <a:t>для </a:t>
            </a:r>
            <a:r>
              <a:rPr lang="en-US" sz="1400" b="1">
                <a:solidFill>
                  <a:schemeClr val="bg1"/>
                </a:solidFill>
                <a:latin typeface="MetaNormalLF-Roman" pitchFamily="34" charset="0"/>
              </a:rPr>
              <a:t>SATA?</a:t>
            </a:r>
          </a:p>
        </p:txBody>
      </p:sp>
      <p:sp>
        <p:nvSpPr>
          <p:cNvPr id="408603" name="Rectangle 6"/>
          <p:cNvSpPr>
            <a:spLocks noChangeArrowheads="1"/>
          </p:cNvSpPr>
          <p:nvPr/>
        </p:nvSpPr>
        <p:spPr bwMode="gray">
          <a:xfrm>
            <a:off x="800100" y="3314700"/>
            <a:ext cx="1730375" cy="476250"/>
          </a:xfrm>
          <a:prstGeom prst="wedgeRectCallout">
            <a:avLst>
              <a:gd name="adj1" fmla="val -61074"/>
              <a:gd name="adj2" fmla="val 90810"/>
            </a:avLst>
          </a:prstGeom>
          <a:solidFill>
            <a:schemeClr val="hlink"/>
          </a:solidFill>
          <a:ln w="9525" algn="ctr">
            <a:noFill/>
            <a:round/>
            <a:headEnd/>
            <a:tailEnd/>
          </a:ln>
        </p:spPr>
        <p:txBody>
          <a:bodyPr wrap="none">
            <a:spAutoFit/>
          </a:bodyPr>
          <a:lstStyle/>
          <a:p>
            <a:pPr>
              <a:lnSpc>
                <a:spcPct val="90000"/>
              </a:lnSpc>
            </a:pPr>
            <a:r>
              <a:rPr lang="ru-RU" sz="1400" b="1">
                <a:solidFill>
                  <a:schemeClr val="bg1"/>
                </a:solidFill>
              </a:rPr>
              <a:t>Целевые данные</a:t>
            </a:r>
          </a:p>
          <a:p>
            <a:pPr>
              <a:lnSpc>
                <a:spcPct val="90000"/>
              </a:lnSpc>
            </a:pPr>
            <a:r>
              <a:rPr lang="ru-RU" sz="1400" b="1">
                <a:solidFill>
                  <a:schemeClr val="bg1"/>
                </a:solidFill>
              </a:rPr>
              <a:t>для флэш диков</a:t>
            </a:r>
            <a:r>
              <a:rPr lang="en-US" sz="1400" b="1">
                <a:solidFill>
                  <a:schemeClr val="bg1"/>
                </a:solidFill>
                <a:latin typeface="MetaNormalLF-Roman" pitchFamily="34" charset="0"/>
              </a:rPr>
              <a:t>?</a:t>
            </a:r>
          </a:p>
        </p:txBody>
      </p:sp>
      <p:sp>
        <p:nvSpPr>
          <p:cNvPr id="408604" name="AutoShape 28"/>
          <p:cNvSpPr>
            <a:spLocks noChangeArrowheads="1"/>
          </p:cNvSpPr>
          <p:nvPr/>
        </p:nvSpPr>
        <p:spPr bwMode="gray">
          <a:xfrm>
            <a:off x="5805488" y="3060700"/>
            <a:ext cx="717550" cy="387350"/>
          </a:xfrm>
          <a:prstGeom prst="upDownArrow">
            <a:avLst>
              <a:gd name="adj1" fmla="val 66546"/>
              <a:gd name="adj2" fmla="val 32824"/>
            </a:avLst>
          </a:prstGeom>
          <a:solidFill>
            <a:srgbClr val="FFC425"/>
          </a:solidFill>
          <a:ln w="12700" algn="ctr">
            <a:solidFill>
              <a:schemeClr val="bg1"/>
            </a:solidFill>
            <a:miter lim="800000"/>
            <a:headEnd/>
            <a:tailEnd/>
          </a:ln>
        </p:spPr>
        <p:txBody>
          <a:bodyPr wrap="none" lIns="0" tIns="0" rIns="0" bIns="0" anchor="ctr"/>
          <a:lstStyle/>
          <a:p>
            <a:r>
              <a:rPr lang="en-US" sz="1200" b="1">
                <a:latin typeface="MetaNormalLF-Roman" pitchFamily="34" charset="0"/>
              </a:rPr>
              <a:t>V-LUN</a:t>
            </a:r>
          </a:p>
        </p:txBody>
      </p:sp>
      <p:sp>
        <p:nvSpPr>
          <p:cNvPr id="408605" name="AutoShape 29"/>
          <p:cNvSpPr>
            <a:spLocks noChangeArrowheads="1"/>
          </p:cNvSpPr>
          <p:nvPr/>
        </p:nvSpPr>
        <p:spPr bwMode="gray">
          <a:xfrm>
            <a:off x="5805488" y="4270375"/>
            <a:ext cx="717550" cy="387350"/>
          </a:xfrm>
          <a:prstGeom prst="upDownArrow">
            <a:avLst>
              <a:gd name="adj1" fmla="val 66546"/>
              <a:gd name="adj2" fmla="val 32824"/>
            </a:avLst>
          </a:prstGeom>
          <a:solidFill>
            <a:srgbClr val="FFC425"/>
          </a:solidFill>
          <a:ln w="12700" algn="ctr">
            <a:solidFill>
              <a:schemeClr val="bg1"/>
            </a:solidFill>
            <a:miter lim="800000"/>
            <a:headEnd/>
            <a:tailEnd/>
          </a:ln>
        </p:spPr>
        <p:txBody>
          <a:bodyPr wrap="none" lIns="0" tIns="0" rIns="0" bIns="0" anchor="ctr"/>
          <a:lstStyle/>
          <a:p>
            <a:r>
              <a:rPr lang="en-US" sz="1200" b="1">
                <a:latin typeface="MetaNormalLF-Roman" pitchFamily="34" charset="0"/>
              </a:rPr>
              <a:t>V-LUN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8601"/>
                                        </p:tgtEl>
                                        <p:attrNameLst>
                                          <p:attrName>style.visibility</p:attrName>
                                        </p:attrNameLst>
                                      </p:cBhvr>
                                      <p:to>
                                        <p:strVal val="visible"/>
                                      </p:to>
                                    </p:set>
                                    <p:animEffect transition="in" filter="fade">
                                      <p:cBhvr>
                                        <p:cTn id="7" dur="1000"/>
                                        <p:tgtEl>
                                          <p:spTgt spid="40860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408596"/>
                                        </p:tgtEl>
                                        <p:attrNameLst>
                                          <p:attrName>style.visibility</p:attrName>
                                        </p:attrNameLst>
                                      </p:cBhvr>
                                      <p:to>
                                        <p:strVal val="visible"/>
                                      </p:to>
                                    </p:set>
                                    <p:animEffect transition="in" filter="fade">
                                      <p:cBhvr>
                                        <p:cTn id="18" dur="500"/>
                                        <p:tgtEl>
                                          <p:spTgt spid="408596"/>
                                        </p:tgtEl>
                                      </p:cBhvr>
                                    </p:animEffect>
                                  </p:childTnLst>
                                </p:cTn>
                              </p:par>
                              <p:par>
                                <p:cTn id="19" presetID="10" presetClass="entr" presetSubtype="0" fill="hold" nodeType="withEffect">
                                  <p:stCondLst>
                                    <p:cond delay="0"/>
                                  </p:stCondLst>
                                  <p:childTnLst>
                                    <p:set>
                                      <p:cBhvr>
                                        <p:cTn id="20" dur="1" fill="hold">
                                          <p:stCondLst>
                                            <p:cond delay="0"/>
                                          </p:stCondLst>
                                        </p:cTn>
                                        <p:tgtEl>
                                          <p:spTgt spid="408597"/>
                                        </p:tgtEl>
                                        <p:attrNameLst>
                                          <p:attrName>style.visibility</p:attrName>
                                        </p:attrNameLst>
                                      </p:cBhvr>
                                      <p:to>
                                        <p:strVal val="visible"/>
                                      </p:to>
                                    </p:set>
                                    <p:animEffect transition="in" filter="fade">
                                      <p:cBhvr>
                                        <p:cTn id="21" dur="500"/>
                                        <p:tgtEl>
                                          <p:spTgt spid="40859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408588"/>
                                        </p:tgtEl>
                                        <p:attrNameLst>
                                          <p:attrName>style.visibility</p:attrName>
                                        </p:attrNameLst>
                                      </p:cBhvr>
                                      <p:to>
                                        <p:strVal val="visible"/>
                                      </p:to>
                                    </p:set>
                                    <p:animEffect transition="in" filter="wheel(1)">
                                      <p:cBhvr>
                                        <p:cTn id="26" dur="500"/>
                                        <p:tgtEl>
                                          <p:spTgt spid="408588"/>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408603"/>
                                        </p:tgtEl>
                                        <p:attrNameLst>
                                          <p:attrName>style.visibility</p:attrName>
                                        </p:attrNameLst>
                                      </p:cBhvr>
                                      <p:to>
                                        <p:strVal val="visible"/>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408604"/>
                                        </p:tgtEl>
                                        <p:attrNameLst>
                                          <p:attrName>style.visibility</p:attrName>
                                        </p:attrNameLst>
                                      </p:cBhvr>
                                      <p:to>
                                        <p:strVal val="visible"/>
                                      </p:to>
                                    </p:set>
                                  </p:childTnLst>
                                </p:cTn>
                              </p:par>
                            </p:childTnLst>
                          </p:cTn>
                        </p:par>
                        <p:par>
                          <p:cTn id="37" fill="hold">
                            <p:stCondLst>
                              <p:cond delay="1000"/>
                            </p:stCondLst>
                            <p:childTnLst>
                              <p:par>
                                <p:cTn id="38" presetID="0" presetClass="path" presetSubtype="0" repeatCount="3000" accel="50000" decel="50000" fill="hold" nodeType="afterEffect">
                                  <p:stCondLst>
                                    <p:cond delay="0"/>
                                  </p:stCondLst>
                                  <p:childTnLst>
                                    <p:animMotion origin="layout" path="M 0.00035 4.81481E-6 C -0.04323 -0.04167 -0.08663 -0.08334 -0.08663 -0.11436 C -0.08646 -0.14538 -0.0184 -0.17639 0.00122 -0.18588 " pathEditMode="relative" rAng="0" ptsTypes="aaA">
                                      <p:cBhvr>
                                        <p:cTn id="39" dur="1000" fill="hold"/>
                                        <p:tgtEl>
                                          <p:spTgt spid="408596"/>
                                        </p:tgtEl>
                                        <p:attrNameLst>
                                          <p:attrName>ppt_x</p:attrName>
                                          <p:attrName>ppt_y</p:attrName>
                                        </p:attrNameLst>
                                      </p:cBhvr>
                                      <p:rCtr x="-43" y="-93"/>
                                    </p:animMotion>
                                  </p:childTnLst>
                                  <p:subTnLst>
                                    <p:set>
                                      <p:cBhvr override="childStyle">
                                        <p:cTn dur="1" fill="hold" display="0" masterRel="sameClick" afterEffect="1">
                                          <p:stCondLst>
                                            <p:cond evt="end" delay="0">
                                              <p:tn val="38"/>
                                            </p:cond>
                                          </p:stCondLst>
                                        </p:cTn>
                                        <p:tgtEl>
                                          <p:spTgt spid="408596"/>
                                        </p:tgtEl>
                                        <p:attrNameLst>
                                          <p:attrName>style.visibility</p:attrName>
                                        </p:attrNameLst>
                                      </p:cBhvr>
                                      <p:to>
                                        <p:strVal val="hidden"/>
                                      </p:to>
                                    </p:set>
                                  </p:subTnLst>
                                </p:cTn>
                              </p:par>
                              <p:par>
                                <p:cTn id="40" presetID="9" presetClass="emph" presetSubtype="0" nodeType="withEffect">
                                  <p:stCondLst>
                                    <p:cond delay="0"/>
                                  </p:stCondLst>
                                  <p:childTnLst>
                                    <p:set>
                                      <p:cBhvr rctx="PPT">
                                        <p:cTn id="41" dur="indefinite"/>
                                        <p:tgtEl>
                                          <p:spTgt spid="408596"/>
                                        </p:tgtEl>
                                        <p:attrNameLst>
                                          <p:attrName>style.opacity</p:attrName>
                                        </p:attrNameLst>
                                      </p:cBhvr>
                                      <p:to>
                                        <p:strVal val="0.75"/>
                                      </p:to>
                                    </p:set>
                                    <p:animEffect filter="image" prLst="opacity: 0.75">
                                      <p:cBhvr rctx="IE">
                                        <p:cTn id="42" dur="indefinite"/>
                                        <p:tgtEl>
                                          <p:spTgt spid="40859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08580"/>
                                        </p:tgtEl>
                                        <p:attrNameLst>
                                          <p:attrName>style.visibility</p:attrName>
                                        </p:attrNameLst>
                                      </p:cBhvr>
                                      <p:to>
                                        <p:strVal val="visible"/>
                                      </p:to>
                                    </p:set>
                                    <p:animEffect transition="in" filter="wipe(left)">
                                      <p:cBhvr>
                                        <p:cTn id="45" dur="500"/>
                                        <p:tgtEl>
                                          <p:spTgt spid="408580"/>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408589"/>
                                        </p:tgtEl>
                                        <p:attrNameLst>
                                          <p:attrName>style.visibility</p:attrName>
                                        </p:attrNameLst>
                                      </p:cBhvr>
                                      <p:to>
                                        <p:strVal val="visible"/>
                                      </p:to>
                                    </p:set>
                                    <p:animEffect transition="in" filter="wheel(1)">
                                      <p:cBhvr>
                                        <p:cTn id="50" dur="500"/>
                                        <p:tgtEl>
                                          <p:spTgt spid="408589"/>
                                        </p:tgtEl>
                                      </p:cBhvr>
                                    </p:animEffec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408602"/>
                                        </p:tgtEl>
                                        <p:attrNameLst>
                                          <p:attrName>style.visibility</p:attrName>
                                        </p:attrNameLst>
                                      </p:cBhvr>
                                      <p:to>
                                        <p:strVal val="visible"/>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par>
                          <p:cTn id="58" fill="hold">
                            <p:stCondLst>
                              <p:cond delay="1000"/>
                            </p:stCondLst>
                            <p:childTnLst>
                              <p:par>
                                <p:cTn id="59" presetID="1" presetClass="entr" presetSubtype="0" fill="hold" grpId="0" nodeType="afterEffect">
                                  <p:stCondLst>
                                    <p:cond delay="0"/>
                                  </p:stCondLst>
                                  <p:childTnLst>
                                    <p:set>
                                      <p:cBhvr>
                                        <p:cTn id="60" dur="1" fill="hold">
                                          <p:stCondLst>
                                            <p:cond delay="0"/>
                                          </p:stCondLst>
                                        </p:cTn>
                                        <p:tgtEl>
                                          <p:spTgt spid="408605"/>
                                        </p:tgtEl>
                                        <p:attrNameLst>
                                          <p:attrName>style.visibility</p:attrName>
                                        </p:attrNameLst>
                                      </p:cBhvr>
                                      <p:to>
                                        <p:strVal val="visible"/>
                                      </p:to>
                                    </p:set>
                                  </p:childTnLst>
                                </p:cTn>
                              </p:par>
                            </p:childTnLst>
                          </p:cTn>
                        </p:par>
                        <p:par>
                          <p:cTn id="61" fill="hold">
                            <p:stCondLst>
                              <p:cond delay="1000"/>
                            </p:stCondLst>
                            <p:childTnLst>
                              <p:par>
                                <p:cTn id="62" presetID="0" presetClass="path" presetSubtype="0" repeatCount="3000" accel="50000" decel="50000" fill="hold" nodeType="afterEffect">
                                  <p:stCondLst>
                                    <p:cond delay="0"/>
                                  </p:stCondLst>
                                  <p:childTnLst>
                                    <p:animMotion origin="layout" path="M 0.0007 4.81481E-6 C -0.04323 0.025 -0.08715 0.05 -0.0868 0.07939 C -0.08646 0.10879 -0.02552 0.16458 0.00348 0.17615 " pathEditMode="relative" rAng="0" ptsTypes="aaA">
                                      <p:cBhvr>
                                        <p:cTn id="63" dur="1000" fill="hold"/>
                                        <p:tgtEl>
                                          <p:spTgt spid="408597"/>
                                        </p:tgtEl>
                                        <p:attrNameLst>
                                          <p:attrName>ppt_x</p:attrName>
                                          <p:attrName>ppt_y</p:attrName>
                                        </p:attrNameLst>
                                      </p:cBhvr>
                                      <p:rCtr x="-43" y="88"/>
                                    </p:animMotion>
                                  </p:childTnLst>
                                  <p:subTnLst>
                                    <p:set>
                                      <p:cBhvr override="childStyle">
                                        <p:cTn dur="1" fill="hold" display="0" masterRel="sameClick" afterEffect="1">
                                          <p:stCondLst>
                                            <p:cond evt="end" delay="0">
                                              <p:tn val="62"/>
                                            </p:cond>
                                          </p:stCondLst>
                                        </p:cTn>
                                        <p:tgtEl>
                                          <p:spTgt spid="408597"/>
                                        </p:tgtEl>
                                        <p:attrNameLst>
                                          <p:attrName>style.visibility</p:attrName>
                                        </p:attrNameLst>
                                      </p:cBhvr>
                                      <p:to>
                                        <p:strVal val="hidden"/>
                                      </p:to>
                                    </p:set>
                                  </p:subTnLst>
                                </p:cTn>
                              </p:par>
                              <p:par>
                                <p:cTn id="64" presetID="9" presetClass="emph" presetSubtype="0" nodeType="withEffect">
                                  <p:stCondLst>
                                    <p:cond delay="0"/>
                                  </p:stCondLst>
                                  <p:childTnLst>
                                    <p:set>
                                      <p:cBhvr rctx="PPT">
                                        <p:cTn id="65" dur="indefinite"/>
                                        <p:tgtEl>
                                          <p:spTgt spid="408597"/>
                                        </p:tgtEl>
                                        <p:attrNameLst>
                                          <p:attrName>style.opacity</p:attrName>
                                        </p:attrNameLst>
                                      </p:cBhvr>
                                      <p:to>
                                        <p:strVal val="0.75"/>
                                      </p:to>
                                    </p:set>
                                    <p:animEffect filter="image" prLst="opacity: 0.75">
                                      <p:cBhvr rctx="IE">
                                        <p:cTn id="66" dur="indefinite"/>
                                        <p:tgtEl>
                                          <p:spTgt spid="408597"/>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08581"/>
                                        </p:tgtEl>
                                        <p:attrNameLst>
                                          <p:attrName>style.visibility</p:attrName>
                                        </p:attrNameLst>
                                      </p:cBhvr>
                                      <p:to>
                                        <p:strVal val="visible"/>
                                      </p:to>
                                    </p:set>
                                    <p:animEffect transition="in" filter="wipe(left)">
                                      <p:cBhvr>
                                        <p:cTn id="69" dur="500"/>
                                        <p:tgtEl>
                                          <p:spTgt spid="408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0" grpId="0"/>
      <p:bldP spid="408581" grpId="0"/>
      <p:bldP spid="408588" grpId="0" animBg="1"/>
      <p:bldP spid="408589" grpId="0" animBg="1"/>
      <p:bldP spid="408601" grpId="0"/>
      <p:bldP spid="408602" grpId="0" animBg="1"/>
      <p:bldP spid="408603" grpId="0" animBg="1"/>
      <p:bldP spid="408604" grpId="0" animBg="1"/>
      <p:bldP spid="4086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6515100" y="2743200"/>
            <a:ext cx="2455863" cy="2392363"/>
          </a:xfrm>
          <a:prstGeom prst="rect">
            <a:avLst/>
          </a:prstGeom>
          <a:noFill/>
          <a:ln w="9525">
            <a:noFill/>
            <a:miter lim="800000"/>
            <a:headEnd/>
            <a:tailEnd/>
          </a:ln>
        </p:spPr>
        <p:txBody>
          <a:bodyPr>
            <a:spAutoFit/>
          </a:bodyPr>
          <a:lstStyle/>
          <a:p>
            <a:pPr>
              <a:lnSpc>
                <a:spcPct val="90000"/>
              </a:lnSpc>
            </a:pPr>
            <a:r>
              <a:rPr lang="en-US" sz="2400" b="1">
                <a:solidFill>
                  <a:srgbClr val="00AFDB"/>
                </a:solidFill>
                <a:latin typeface="MetaNormalLF-Roman" pitchFamily="34" charset="0"/>
              </a:rPr>
              <a:t>FAST </a:t>
            </a:r>
            <a:r>
              <a:rPr lang="ru-RU" sz="2400" b="1"/>
              <a:t>Визард</a:t>
            </a:r>
            <a:r>
              <a:rPr lang="en-US" sz="2400" b="1">
                <a:solidFill>
                  <a:srgbClr val="00AFDB"/>
                </a:solidFill>
                <a:latin typeface="MetaNormalLF-Roman" pitchFamily="34" charset="0"/>
              </a:rPr>
              <a:t> </a:t>
            </a:r>
            <a:r>
              <a:rPr lang="ru-RU" sz="2400" b="1">
                <a:solidFill>
                  <a:srgbClr val="00AFDB"/>
                </a:solidFill>
              </a:rPr>
              <a:t>позволяет перемещать данные между уровнями хранения за </a:t>
            </a:r>
            <a:r>
              <a:rPr lang="ru-RU" sz="2400" b="1"/>
              <a:t>минуты</a:t>
            </a:r>
            <a:endParaRPr lang="en-US" sz="2400" b="1"/>
          </a:p>
        </p:txBody>
      </p:sp>
      <p:pic>
        <p:nvPicPr>
          <p:cNvPr id="34818" name="Picture 3"/>
          <p:cNvPicPr>
            <a:picLocks noChangeAspect="1" noChangeArrowheads="1"/>
          </p:cNvPicPr>
          <p:nvPr/>
        </p:nvPicPr>
        <p:blipFill>
          <a:blip r:embed="rId3" cstate="print">
            <a:clrChange>
              <a:clrFrom>
                <a:srgbClr val="FFFFFF"/>
              </a:clrFrom>
              <a:clrTo>
                <a:srgbClr val="FFFFFF">
                  <a:alpha val="0"/>
                </a:srgbClr>
              </a:clrTo>
            </a:clrChange>
          </a:blip>
          <a:srcRect l="20660" r="17726" b="9650"/>
          <a:stretch>
            <a:fillRect/>
          </a:stretch>
        </p:blipFill>
        <p:spPr bwMode="auto">
          <a:xfrm>
            <a:off x="4430713" y="1485900"/>
            <a:ext cx="2060575" cy="4572000"/>
          </a:xfrm>
          <a:prstGeom prst="rect">
            <a:avLst/>
          </a:prstGeom>
          <a:noFill/>
          <a:ln w="12700" algn="ctr">
            <a:noFill/>
            <a:miter lim="800000"/>
            <a:headEnd/>
            <a:tailEnd/>
          </a:ln>
        </p:spPr>
      </p:pic>
      <p:sp>
        <p:nvSpPr>
          <p:cNvPr id="34819" name="Rectangle 4"/>
          <p:cNvSpPr>
            <a:spLocks noGrp="1" noChangeArrowheads="1"/>
          </p:cNvSpPr>
          <p:nvPr>
            <p:ph type="title"/>
          </p:nvPr>
        </p:nvSpPr>
        <p:spPr bwMode="auto">
          <a:xfrm>
            <a:off x="285750" y="285750"/>
            <a:ext cx="8147050" cy="86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sz="2800" smtClean="0">
                <a:solidFill>
                  <a:srgbClr val="88BEE3"/>
                </a:solidFill>
                <a:latin typeface="Arial" charset="0"/>
              </a:rPr>
              <a:t>Организация уровней хранения с </a:t>
            </a:r>
            <a:r>
              <a:rPr lang="en-US" sz="2800" smtClean="0">
                <a:solidFill>
                  <a:srgbClr val="88BEE3"/>
                </a:solidFill>
                <a:latin typeface="Arial" charset="0"/>
              </a:rPr>
              <a:t>EMC FAST</a:t>
            </a:r>
            <a:r>
              <a:rPr lang="ru-RU" sz="2800" smtClean="0">
                <a:solidFill>
                  <a:srgbClr val="88BEE3"/>
                </a:solidFill>
                <a:latin typeface="Arial" charset="0"/>
              </a:rPr>
              <a:t> проще и полностью автоматизирована</a:t>
            </a:r>
            <a:endParaRPr lang="en-US" sz="2800" smtClean="0">
              <a:solidFill>
                <a:srgbClr val="88BEE3"/>
              </a:solidFill>
            </a:endParaRPr>
          </a:p>
        </p:txBody>
      </p:sp>
      <p:grpSp>
        <p:nvGrpSpPr>
          <p:cNvPr id="34820" name="Group 5"/>
          <p:cNvGrpSpPr>
            <a:grpSpLocks/>
          </p:cNvGrpSpPr>
          <p:nvPr/>
        </p:nvGrpSpPr>
        <p:grpSpPr bwMode="auto">
          <a:xfrm>
            <a:off x="5159375" y="2278063"/>
            <a:ext cx="1143000" cy="1036637"/>
            <a:chOff x="2592" y="1200"/>
            <a:chExt cx="720" cy="653"/>
          </a:xfrm>
        </p:grpSpPr>
        <p:pic>
          <p:nvPicPr>
            <p:cNvPr id="34838" name="Picture 6" descr="disc orange"/>
            <p:cNvPicPr>
              <a:picLocks noChangeAspect="1" noChangeArrowheads="1"/>
            </p:cNvPicPr>
            <p:nvPr/>
          </p:nvPicPr>
          <p:blipFill>
            <a:blip r:embed="rId4" cstate="print">
              <a:lum bright="-6000"/>
            </a:blip>
            <a:srcRect/>
            <a:stretch>
              <a:fillRect/>
            </a:stretch>
          </p:blipFill>
          <p:spPr bwMode="gray">
            <a:xfrm>
              <a:off x="2592" y="1200"/>
              <a:ext cx="720" cy="653"/>
            </a:xfrm>
            <a:prstGeom prst="rect">
              <a:avLst/>
            </a:prstGeom>
            <a:noFill/>
            <a:ln w="9525">
              <a:noFill/>
              <a:miter lim="800000"/>
              <a:headEnd/>
              <a:tailEnd/>
            </a:ln>
          </p:spPr>
        </p:pic>
        <p:sp>
          <p:nvSpPr>
            <p:cNvPr id="34839" name="Text Box 7"/>
            <p:cNvSpPr txBox="1">
              <a:spLocks noChangeArrowheads="1"/>
            </p:cNvSpPr>
            <p:nvPr/>
          </p:nvSpPr>
          <p:spPr bwMode="auto">
            <a:xfrm>
              <a:off x="2701" y="1470"/>
              <a:ext cx="501" cy="230"/>
            </a:xfrm>
            <a:prstGeom prst="rect">
              <a:avLst/>
            </a:prstGeom>
            <a:noFill/>
            <a:ln w="12700" algn="ctr">
              <a:noFill/>
              <a:miter lim="800000"/>
              <a:headEnd/>
              <a:tailEnd/>
            </a:ln>
          </p:spPr>
          <p:txBody>
            <a:bodyPr wrap="none" lIns="0" tIns="0" rIns="0" bIns="0">
              <a:spAutoFit/>
            </a:bodyPr>
            <a:lstStyle/>
            <a:p>
              <a:r>
                <a:rPr lang="en-US" sz="2400" b="1">
                  <a:solidFill>
                    <a:srgbClr val="FFFFFF"/>
                  </a:solidFill>
                  <a:latin typeface="MetaNormalLF-Roman" pitchFamily="34" charset="0"/>
                </a:rPr>
                <a:t>Flash</a:t>
              </a:r>
            </a:p>
          </p:txBody>
        </p:sp>
      </p:grpSp>
      <p:grpSp>
        <p:nvGrpSpPr>
          <p:cNvPr id="34821" name="Group 8"/>
          <p:cNvGrpSpPr>
            <a:grpSpLocks/>
          </p:cNvGrpSpPr>
          <p:nvPr/>
        </p:nvGrpSpPr>
        <p:grpSpPr bwMode="auto">
          <a:xfrm>
            <a:off x="5159375" y="4716463"/>
            <a:ext cx="1143000" cy="1036637"/>
            <a:chOff x="2544" y="2995"/>
            <a:chExt cx="720" cy="653"/>
          </a:xfrm>
        </p:grpSpPr>
        <p:pic>
          <p:nvPicPr>
            <p:cNvPr id="34836" name="Picture 4" descr="disc blue"/>
            <p:cNvPicPr>
              <a:picLocks noChangeAspect="1" noChangeArrowheads="1"/>
            </p:cNvPicPr>
            <p:nvPr/>
          </p:nvPicPr>
          <p:blipFill>
            <a:blip r:embed="rId5" cstate="print"/>
            <a:srcRect/>
            <a:stretch>
              <a:fillRect/>
            </a:stretch>
          </p:blipFill>
          <p:spPr bwMode="gray">
            <a:xfrm>
              <a:off x="2544" y="2995"/>
              <a:ext cx="720" cy="653"/>
            </a:xfrm>
            <a:prstGeom prst="rect">
              <a:avLst/>
            </a:prstGeom>
            <a:noFill/>
            <a:ln w="9525">
              <a:noFill/>
              <a:miter lim="800000"/>
              <a:headEnd/>
              <a:tailEnd/>
            </a:ln>
          </p:spPr>
        </p:pic>
        <p:sp>
          <p:nvSpPr>
            <p:cNvPr id="34837" name="Text Box 10"/>
            <p:cNvSpPr txBox="1">
              <a:spLocks noChangeArrowheads="1"/>
            </p:cNvSpPr>
            <p:nvPr/>
          </p:nvSpPr>
          <p:spPr bwMode="auto">
            <a:xfrm>
              <a:off x="2642" y="3272"/>
              <a:ext cx="524" cy="230"/>
            </a:xfrm>
            <a:prstGeom prst="rect">
              <a:avLst/>
            </a:prstGeom>
            <a:noFill/>
            <a:ln w="12700" algn="ctr">
              <a:noFill/>
              <a:miter lim="800000"/>
              <a:headEnd/>
              <a:tailEnd/>
            </a:ln>
          </p:spPr>
          <p:txBody>
            <a:bodyPr wrap="none" lIns="0" tIns="0" rIns="0" bIns="0">
              <a:spAutoFit/>
            </a:bodyPr>
            <a:lstStyle/>
            <a:p>
              <a:r>
                <a:rPr lang="en-US" sz="2400" b="1">
                  <a:solidFill>
                    <a:srgbClr val="FFFFFF"/>
                  </a:solidFill>
                  <a:latin typeface="MetaNormalLF-Roman" pitchFamily="34" charset="0"/>
                </a:rPr>
                <a:t>SATA</a:t>
              </a:r>
            </a:p>
          </p:txBody>
        </p:sp>
      </p:grpSp>
      <p:pic>
        <p:nvPicPr>
          <p:cNvPr id="196619" name="Picture 6" descr="disc orange"/>
          <p:cNvPicPr>
            <a:picLocks noChangeAspect="1" noChangeArrowheads="1"/>
          </p:cNvPicPr>
          <p:nvPr/>
        </p:nvPicPr>
        <p:blipFill>
          <a:blip r:embed="rId6" cstate="print">
            <a:lum bright="-6000"/>
          </a:blip>
          <a:srcRect/>
          <a:stretch>
            <a:fillRect/>
          </a:stretch>
        </p:blipFill>
        <p:spPr bwMode="gray">
          <a:xfrm>
            <a:off x="5387975" y="3802063"/>
            <a:ext cx="701675" cy="636587"/>
          </a:xfrm>
          <a:prstGeom prst="rect">
            <a:avLst/>
          </a:prstGeom>
          <a:noFill/>
          <a:ln w="9525">
            <a:noFill/>
            <a:miter lim="800000"/>
            <a:headEnd/>
            <a:tailEnd/>
          </a:ln>
        </p:spPr>
      </p:pic>
      <p:pic>
        <p:nvPicPr>
          <p:cNvPr id="196620" name="Picture 4" descr="disc blue"/>
          <p:cNvPicPr>
            <a:picLocks noChangeAspect="1" noChangeArrowheads="1"/>
          </p:cNvPicPr>
          <p:nvPr/>
        </p:nvPicPr>
        <p:blipFill>
          <a:blip r:embed="rId7" cstate="print"/>
          <a:srcRect/>
          <a:stretch>
            <a:fillRect/>
          </a:stretch>
        </p:blipFill>
        <p:spPr bwMode="gray">
          <a:xfrm>
            <a:off x="5392738" y="3802063"/>
            <a:ext cx="701675" cy="636587"/>
          </a:xfrm>
          <a:prstGeom prst="rect">
            <a:avLst/>
          </a:prstGeom>
          <a:noFill/>
          <a:ln w="9525">
            <a:noFill/>
            <a:miter lim="800000"/>
            <a:headEnd/>
            <a:tailEnd/>
          </a:ln>
        </p:spPr>
      </p:pic>
      <p:pic>
        <p:nvPicPr>
          <p:cNvPr id="196621" name="Picture 6" descr="disc orange"/>
          <p:cNvPicPr>
            <a:picLocks noChangeAspect="1" noChangeArrowheads="1"/>
          </p:cNvPicPr>
          <p:nvPr/>
        </p:nvPicPr>
        <p:blipFill>
          <a:blip r:embed="rId6" cstate="print">
            <a:lum bright="-6000"/>
          </a:blip>
          <a:srcRect/>
          <a:stretch>
            <a:fillRect/>
          </a:stretch>
        </p:blipFill>
        <p:spPr bwMode="gray">
          <a:xfrm>
            <a:off x="5365750" y="3802063"/>
            <a:ext cx="701675" cy="636587"/>
          </a:xfrm>
          <a:prstGeom prst="rect">
            <a:avLst/>
          </a:prstGeom>
          <a:noFill/>
          <a:ln w="9525">
            <a:noFill/>
            <a:miter lim="800000"/>
            <a:headEnd/>
            <a:tailEnd/>
          </a:ln>
        </p:spPr>
      </p:pic>
      <p:pic>
        <p:nvPicPr>
          <p:cNvPr id="196622" name="Picture 4" descr="disc blue"/>
          <p:cNvPicPr>
            <a:picLocks noChangeAspect="1" noChangeArrowheads="1"/>
          </p:cNvPicPr>
          <p:nvPr/>
        </p:nvPicPr>
        <p:blipFill>
          <a:blip r:embed="rId7" cstate="print"/>
          <a:srcRect/>
          <a:stretch>
            <a:fillRect/>
          </a:stretch>
        </p:blipFill>
        <p:spPr bwMode="gray">
          <a:xfrm>
            <a:off x="5365750" y="3784600"/>
            <a:ext cx="701675" cy="636588"/>
          </a:xfrm>
          <a:prstGeom prst="rect">
            <a:avLst/>
          </a:prstGeom>
          <a:noFill/>
          <a:ln w="9525">
            <a:noFill/>
            <a:miter lim="800000"/>
            <a:headEnd/>
            <a:tailEnd/>
          </a:ln>
        </p:spPr>
      </p:pic>
      <p:pic>
        <p:nvPicPr>
          <p:cNvPr id="196623" name="Picture 4" descr="disc blue"/>
          <p:cNvPicPr>
            <a:picLocks noChangeAspect="1" noChangeArrowheads="1"/>
          </p:cNvPicPr>
          <p:nvPr/>
        </p:nvPicPr>
        <p:blipFill>
          <a:blip r:embed="rId7" cstate="print"/>
          <a:srcRect/>
          <a:stretch>
            <a:fillRect/>
          </a:stretch>
        </p:blipFill>
        <p:spPr bwMode="gray">
          <a:xfrm>
            <a:off x="5365750" y="3802063"/>
            <a:ext cx="701675" cy="636587"/>
          </a:xfrm>
          <a:prstGeom prst="rect">
            <a:avLst/>
          </a:prstGeom>
          <a:noFill/>
          <a:ln w="9525">
            <a:noFill/>
            <a:miter lim="800000"/>
            <a:headEnd/>
            <a:tailEnd/>
          </a:ln>
        </p:spPr>
      </p:pic>
      <p:pic>
        <p:nvPicPr>
          <p:cNvPr id="196624" name="Picture 6" descr="disc orange"/>
          <p:cNvPicPr>
            <a:picLocks noChangeAspect="1" noChangeArrowheads="1"/>
          </p:cNvPicPr>
          <p:nvPr/>
        </p:nvPicPr>
        <p:blipFill>
          <a:blip r:embed="rId6" cstate="print">
            <a:lum bright="-6000"/>
          </a:blip>
          <a:srcRect/>
          <a:stretch>
            <a:fillRect/>
          </a:stretch>
        </p:blipFill>
        <p:spPr bwMode="gray">
          <a:xfrm>
            <a:off x="5365750" y="3802063"/>
            <a:ext cx="701675" cy="636587"/>
          </a:xfrm>
          <a:prstGeom prst="rect">
            <a:avLst/>
          </a:prstGeom>
          <a:noFill/>
          <a:ln w="9525">
            <a:noFill/>
            <a:miter lim="800000"/>
            <a:headEnd/>
            <a:tailEnd/>
          </a:ln>
        </p:spPr>
      </p:pic>
      <p:grpSp>
        <p:nvGrpSpPr>
          <p:cNvPr id="34828" name="Group 17"/>
          <p:cNvGrpSpPr>
            <a:grpSpLocks/>
          </p:cNvGrpSpPr>
          <p:nvPr/>
        </p:nvGrpSpPr>
        <p:grpSpPr bwMode="auto">
          <a:xfrm>
            <a:off x="5154613" y="3498850"/>
            <a:ext cx="1150937" cy="1033463"/>
            <a:chOff x="2026" y="2089"/>
            <a:chExt cx="725" cy="651"/>
          </a:xfrm>
        </p:grpSpPr>
        <p:pic>
          <p:nvPicPr>
            <p:cNvPr id="34834" name="Picture 5" descr="Disk 312"/>
            <p:cNvPicPr>
              <a:picLocks noChangeAspect="1" noChangeArrowheads="1"/>
            </p:cNvPicPr>
            <p:nvPr/>
          </p:nvPicPr>
          <p:blipFill>
            <a:blip r:embed="rId8" cstate="print"/>
            <a:srcRect/>
            <a:stretch>
              <a:fillRect/>
            </a:stretch>
          </p:blipFill>
          <p:spPr bwMode="gray">
            <a:xfrm>
              <a:off x="2026" y="2089"/>
              <a:ext cx="725" cy="651"/>
            </a:xfrm>
            <a:prstGeom prst="rect">
              <a:avLst/>
            </a:prstGeom>
            <a:noFill/>
            <a:ln w="9525">
              <a:noFill/>
              <a:miter lim="800000"/>
              <a:headEnd/>
              <a:tailEnd/>
            </a:ln>
          </p:spPr>
        </p:pic>
        <p:sp>
          <p:nvSpPr>
            <p:cNvPr id="34835" name="Text Box 19"/>
            <p:cNvSpPr txBox="1">
              <a:spLocks noChangeArrowheads="1"/>
            </p:cNvSpPr>
            <p:nvPr/>
          </p:nvSpPr>
          <p:spPr bwMode="auto">
            <a:xfrm>
              <a:off x="2052" y="2339"/>
              <a:ext cx="672" cy="262"/>
            </a:xfrm>
            <a:prstGeom prst="rect">
              <a:avLst/>
            </a:prstGeom>
            <a:noFill/>
            <a:ln w="12700" algn="ctr">
              <a:noFill/>
              <a:miter lim="800000"/>
              <a:headEnd/>
              <a:tailEnd/>
            </a:ln>
          </p:spPr>
          <p:txBody>
            <a:bodyPr lIns="0" tIns="0" rIns="0" bIns="0">
              <a:spAutoFit/>
            </a:bodyPr>
            <a:lstStyle/>
            <a:p>
              <a:pPr algn="ctr">
                <a:lnSpc>
                  <a:spcPct val="75000"/>
                </a:lnSpc>
              </a:pPr>
              <a:r>
                <a:rPr lang="en-US" b="1">
                  <a:solidFill>
                    <a:srgbClr val="FFFFFF"/>
                  </a:solidFill>
                  <a:latin typeface="MetaNormalLF-Roman" pitchFamily="34" charset="0"/>
                </a:rPr>
                <a:t>Fibre Channel</a:t>
              </a:r>
            </a:p>
          </p:txBody>
        </p:sp>
      </p:grpSp>
      <p:sp>
        <p:nvSpPr>
          <p:cNvPr id="196628" name="Rectangle 20"/>
          <p:cNvSpPr>
            <a:spLocks noChangeArrowheads="1"/>
          </p:cNvSpPr>
          <p:nvPr/>
        </p:nvSpPr>
        <p:spPr bwMode="auto">
          <a:xfrm>
            <a:off x="309563" y="1239838"/>
            <a:ext cx="3751262" cy="1460500"/>
          </a:xfrm>
          <a:prstGeom prst="rect">
            <a:avLst/>
          </a:prstGeom>
          <a:noFill/>
          <a:ln w="12700" algn="ctr">
            <a:noFill/>
            <a:miter lim="800000"/>
            <a:headEnd/>
            <a:tailEnd/>
          </a:ln>
        </p:spPr>
        <p:txBody>
          <a:bodyPr lIns="0" tIns="0" rIns="0" bIns="0">
            <a:spAutoFit/>
          </a:bodyPr>
          <a:lstStyle/>
          <a:p>
            <a:r>
              <a:rPr lang="en-US" sz="2400" b="1">
                <a:solidFill>
                  <a:srgbClr val="005596"/>
                </a:solidFill>
                <a:latin typeface="MetaNormalLF-Roman" pitchFamily="34" charset="0"/>
                <a:sym typeface="Arial" charset="0"/>
              </a:rPr>
              <a:t>Перемещение </a:t>
            </a:r>
            <a:br>
              <a:rPr lang="en-US" sz="2400" b="1">
                <a:solidFill>
                  <a:srgbClr val="005596"/>
                </a:solidFill>
                <a:latin typeface="MetaNormalLF-Roman" pitchFamily="34" charset="0"/>
                <a:sym typeface="Arial" charset="0"/>
              </a:rPr>
            </a:br>
            <a:r>
              <a:rPr lang="en-US" sz="2400" b="1">
                <a:solidFill>
                  <a:srgbClr val="005596"/>
                </a:solidFill>
                <a:latin typeface="MetaNormalLF-Roman" pitchFamily="34" charset="0"/>
                <a:sym typeface="Arial" charset="0"/>
              </a:rPr>
              <a:t>нужных данных </a:t>
            </a:r>
            <a:br>
              <a:rPr lang="en-US" sz="2400" b="1">
                <a:solidFill>
                  <a:srgbClr val="005596"/>
                </a:solidFill>
                <a:latin typeface="MetaNormalLF-Roman" pitchFamily="34" charset="0"/>
                <a:sym typeface="Arial" charset="0"/>
              </a:rPr>
            </a:br>
            <a:r>
              <a:rPr lang="en-US" sz="2400" b="1">
                <a:solidFill>
                  <a:srgbClr val="005596"/>
                </a:solidFill>
                <a:latin typeface="MetaNormalLF-Roman" pitchFamily="34" charset="0"/>
                <a:sym typeface="Arial" charset="0"/>
              </a:rPr>
              <a:t>в </a:t>
            </a:r>
            <a:r>
              <a:rPr lang="ru-RU" sz="2400" b="1">
                <a:solidFill>
                  <a:srgbClr val="005596"/>
                </a:solidFill>
                <a:latin typeface="MetaNormalLF-Roman" pitchFamily="34" charset="0"/>
                <a:sym typeface="Arial" charset="0"/>
              </a:rPr>
              <a:t>нужное</a:t>
            </a:r>
            <a:r>
              <a:rPr lang="en-US" sz="2400" b="1">
                <a:solidFill>
                  <a:srgbClr val="005596"/>
                </a:solidFill>
                <a:latin typeface="MetaNormalLF-Roman" pitchFamily="34" charset="0"/>
                <a:sym typeface="Arial" charset="0"/>
              </a:rPr>
              <a:t> место</a:t>
            </a:r>
          </a:p>
          <a:p>
            <a:endParaRPr lang="en-US" sz="2400" b="1">
              <a:solidFill>
                <a:srgbClr val="005596"/>
              </a:solidFill>
              <a:latin typeface="MetaNormalLF-Roman" pitchFamily="34" charset="0"/>
            </a:endParaRPr>
          </a:p>
        </p:txBody>
      </p:sp>
      <p:sp>
        <p:nvSpPr>
          <p:cNvPr id="196630" name="Rectangle 22"/>
          <p:cNvSpPr>
            <a:spLocks noChangeArrowheads="1"/>
          </p:cNvSpPr>
          <p:nvPr/>
        </p:nvSpPr>
        <p:spPr bwMode="auto">
          <a:xfrm>
            <a:off x="1692275" y="2276475"/>
            <a:ext cx="2609850" cy="365125"/>
          </a:xfrm>
          <a:prstGeom prst="rect">
            <a:avLst/>
          </a:prstGeom>
          <a:noFill/>
          <a:ln w="12700" algn="ctr">
            <a:noFill/>
            <a:miter lim="800000"/>
            <a:headEnd/>
            <a:tailEnd/>
          </a:ln>
        </p:spPr>
        <p:txBody>
          <a:bodyPr wrap="none" lIns="0" tIns="0" rIns="0" bIns="0">
            <a:spAutoFit/>
          </a:bodyPr>
          <a:lstStyle/>
          <a:p>
            <a:r>
              <a:rPr lang="en-US" sz="2400" b="1">
                <a:solidFill>
                  <a:srgbClr val="00AFDB"/>
                </a:solidFill>
                <a:latin typeface="MetaNormalLF-Roman" pitchFamily="34" charset="0"/>
              </a:rPr>
              <a:t>…</a:t>
            </a:r>
            <a:r>
              <a:rPr lang="ru-RU" sz="2400" b="1" i="1" u="sng">
                <a:solidFill>
                  <a:srgbClr val="00AFDB"/>
                </a:solidFill>
                <a:latin typeface="MetaNormalLF-Roman" pitchFamily="34" charset="0"/>
              </a:rPr>
              <a:t>в нужное время</a:t>
            </a:r>
            <a:endParaRPr lang="en-US" sz="2400" b="1" i="1" u="sng">
              <a:solidFill>
                <a:srgbClr val="00AFDB"/>
              </a:solidFill>
              <a:latin typeface="MetaNormalLF-Roman" pitchFamily="34" charset="0"/>
            </a:endParaRPr>
          </a:p>
        </p:txBody>
      </p:sp>
      <p:grpSp>
        <p:nvGrpSpPr>
          <p:cNvPr id="34831" name="Group 27"/>
          <p:cNvGrpSpPr>
            <a:grpSpLocks/>
          </p:cNvGrpSpPr>
          <p:nvPr/>
        </p:nvGrpSpPr>
        <p:grpSpPr bwMode="auto">
          <a:xfrm>
            <a:off x="250825" y="2738438"/>
            <a:ext cx="4089400" cy="3260725"/>
            <a:chOff x="228600" y="2514600"/>
            <a:chExt cx="4089400" cy="3260725"/>
          </a:xfrm>
        </p:grpSpPr>
        <p:pic>
          <p:nvPicPr>
            <p:cNvPr id="34832" name="Picture 23"/>
            <p:cNvPicPr>
              <a:picLocks noChangeAspect="1" noChangeArrowheads="1"/>
            </p:cNvPicPr>
            <p:nvPr/>
          </p:nvPicPr>
          <p:blipFill>
            <a:blip r:embed="rId9" cstate="print"/>
            <a:srcRect r="601" b="1111"/>
            <a:stretch>
              <a:fillRect/>
            </a:stretch>
          </p:blipFill>
          <p:spPr bwMode="auto">
            <a:xfrm>
              <a:off x="228600" y="2514600"/>
              <a:ext cx="4089400" cy="2435225"/>
            </a:xfrm>
            <a:prstGeom prst="rect">
              <a:avLst/>
            </a:prstGeom>
            <a:noFill/>
            <a:ln w="38100">
              <a:solidFill>
                <a:schemeClr val="bg2"/>
              </a:solidFill>
              <a:miter lim="800000"/>
              <a:headEnd/>
              <a:tailEnd/>
            </a:ln>
          </p:spPr>
        </p:pic>
        <p:pic>
          <p:nvPicPr>
            <p:cNvPr id="34833" name="Picture 24"/>
            <p:cNvPicPr>
              <a:picLocks noChangeAspect="1" noChangeArrowheads="1"/>
            </p:cNvPicPr>
            <p:nvPr/>
          </p:nvPicPr>
          <p:blipFill>
            <a:blip r:embed="rId10" cstate="print"/>
            <a:srcRect l="626" t="1167" r="752" b="1401"/>
            <a:stretch>
              <a:fillRect/>
            </a:stretch>
          </p:blipFill>
          <p:spPr bwMode="auto">
            <a:xfrm>
              <a:off x="661987" y="3513137"/>
              <a:ext cx="3201988" cy="2262188"/>
            </a:xfrm>
            <a:prstGeom prst="rect">
              <a:avLst/>
            </a:prstGeom>
            <a:noFill/>
            <a:ln w="38100" algn="ctr">
              <a:solidFill>
                <a:schemeClr val="bg2"/>
              </a:solid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6628"/>
                                        </p:tgtEl>
                                        <p:attrNameLst>
                                          <p:attrName>style.visibility</p:attrName>
                                        </p:attrNameLst>
                                      </p:cBhvr>
                                      <p:to>
                                        <p:strVal val="visible"/>
                                      </p:to>
                                    </p:set>
                                    <p:animEffect transition="in" filter="fade">
                                      <p:cBhvr>
                                        <p:cTn id="7" dur="500"/>
                                        <p:tgtEl>
                                          <p:spTgt spid="1966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6630"/>
                                        </p:tgtEl>
                                        <p:attrNameLst>
                                          <p:attrName>style.visibility</p:attrName>
                                        </p:attrNameLst>
                                      </p:cBhvr>
                                      <p:to>
                                        <p:strVal val="visible"/>
                                      </p:to>
                                    </p:set>
                                    <p:animEffect transition="in" filter="wipe(left)">
                                      <p:cBhvr>
                                        <p:cTn id="11" dur="500"/>
                                        <p:tgtEl>
                                          <p:spTgt spid="1966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6610"/>
                                        </p:tgtEl>
                                        <p:attrNameLst>
                                          <p:attrName>style.visibility</p:attrName>
                                        </p:attrNameLst>
                                      </p:cBhvr>
                                      <p:to>
                                        <p:strVal val="visible"/>
                                      </p:to>
                                    </p:set>
                                    <p:animEffect transition="in" filter="wipe(left)">
                                      <p:cBhvr>
                                        <p:cTn id="15" dur="500"/>
                                        <p:tgtEl>
                                          <p:spTgt spid="196610"/>
                                        </p:tgtEl>
                                      </p:cBhvr>
                                    </p:animEffect>
                                  </p:childTnLst>
                                </p:cTn>
                              </p:par>
                            </p:childTnLst>
                          </p:cTn>
                        </p:par>
                        <p:par>
                          <p:cTn id="16" fill="hold">
                            <p:stCondLst>
                              <p:cond delay="1500"/>
                            </p:stCondLst>
                            <p:childTnLst>
                              <p:par>
                                <p:cTn id="17" presetID="0" presetClass="path" presetSubtype="0" repeatCount="3000" fill="hold" nodeType="afterEffect">
                                  <p:stCondLst>
                                    <p:cond delay="0"/>
                                  </p:stCondLst>
                                  <p:childTnLst>
                                    <p:animMotion origin="layout" path="M 0.00035 4.81481E-6 C -0.04323 -0.04167 -0.08663 -0.08334 -0.08663 -0.11436 C -0.08646 -0.14538 -0.0184 -0.17639 0.00122 -0.18588 " pathEditMode="relative" rAng="0" ptsTypes="aaA">
                                      <p:cBhvr>
                                        <p:cTn id="18" dur="2000" fill="hold"/>
                                        <p:tgtEl>
                                          <p:spTgt spid="196621"/>
                                        </p:tgtEl>
                                        <p:attrNameLst>
                                          <p:attrName>ppt_x</p:attrName>
                                          <p:attrName>ppt_y</p:attrName>
                                        </p:attrNameLst>
                                      </p:cBhvr>
                                      <p:rCtr x="-43" y="-93"/>
                                    </p:animMotion>
                                  </p:childTnLst>
                                  <p:subTnLst>
                                    <p:set>
                                      <p:cBhvr override="childStyle">
                                        <p:cTn dur="1" fill="hold" display="0" masterRel="sameClick" afterEffect="1">
                                          <p:stCondLst>
                                            <p:cond evt="end" delay="0">
                                              <p:tn val="17"/>
                                            </p:cond>
                                          </p:stCondLst>
                                        </p:cTn>
                                        <p:tgtEl>
                                          <p:spTgt spid="196621"/>
                                        </p:tgtEl>
                                        <p:attrNameLst>
                                          <p:attrName>style.visibility</p:attrName>
                                        </p:attrNameLst>
                                      </p:cBhvr>
                                      <p:to>
                                        <p:strVal val="hidden"/>
                                      </p:to>
                                    </p:set>
                                  </p:subTnLst>
                                </p:cTn>
                              </p:par>
                              <p:par>
                                <p:cTn id="19" presetID="0" presetClass="path" presetSubtype="0" repeatCount="3000" fill="hold" nodeType="withEffect">
                                  <p:stCondLst>
                                    <p:cond delay="0"/>
                                  </p:stCondLst>
                                  <p:childTnLst>
                                    <p:animMotion origin="layout" path="M 0.00035 4.81481E-6 C 0.01614 -0.01922 0.09479 -0.08519 0.09496 -0.11621 C 0.09514 -0.14723 0.02066 -0.1713 0.00121 -0.18588 " pathEditMode="relative" rAng="0" ptsTypes="aaa">
                                      <p:cBhvr>
                                        <p:cTn id="20" dur="2000" spd="-100000" fill="hold"/>
                                        <p:tgtEl>
                                          <p:spTgt spid="196624"/>
                                        </p:tgtEl>
                                        <p:attrNameLst>
                                          <p:attrName>ppt_x</p:attrName>
                                          <p:attrName>ppt_y</p:attrName>
                                        </p:attrNameLst>
                                      </p:cBhvr>
                                      <p:rCtr x="47" y="-93"/>
                                    </p:animMotion>
                                  </p:childTnLst>
                                  <p:subTnLst>
                                    <p:set>
                                      <p:cBhvr override="childStyle">
                                        <p:cTn dur="1" fill="hold" display="0" masterRel="sameClick" afterEffect="1">
                                          <p:stCondLst>
                                            <p:cond evt="end" delay="0">
                                              <p:tn val="19"/>
                                            </p:cond>
                                          </p:stCondLst>
                                        </p:cTn>
                                        <p:tgtEl>
                                          <p:spTgt spid="196624"/>
                                        </p:tgtEl>
                                        <p:attrNameLst>
                                          <p:attrName>style.visibility</p:attrName>
                                        </p:attrNameLst>
                                      </p:cBhvr>
                                      <p:to>
                                        <p:strVal val="hidden"/>
                                      </p:to>
                                    </p:set>
                                  </p:subTnLst>
                                </p:cTn>
                              </p:par>
                              <p:par>
                                <p:cTn id="21" presetID="0" presetClass="path" presetSubtype="0" repeatCount="3000" fill="hold" nodeType="withEffect">
                                  <p:stCondLst>
                                    <p:cond delay="0"/>
                                  </p:stCondLst>
                                  <p:childTnLst>
                                    <p:animMotion origin="layout" path="M 0.0007 4.81481E-6 C -0.04323 0.025 -0.08715 0.05 -0.0868 0.07939 C -0.08646 0.10879 -0.02552 0.16458 0.00348 0.17615 " pathEditMode="relative" rAng="0" ptsTypes="aaA">
                                      <p:cBhvr>
                                        <p:cTn id="22" dur="2000" fill="hold"/>
                                        <p:tgtEl>
                                          <p:spTgt spid="196622"/>
                                        </p:tgtEl>
                                        <p:attrNameLst>
                                          <p:attrName>ppt_x</p:attrName>
                                          <p:attrName>ppt_y</p:attrName>
                                        </p:attrNameLst>
                                      </p:cBhvr>
                                      <p:rCtr x="-43" y="88"/>
                                    </p:animMotion>
                                  </p:childTnLst>
                                  <p:subTnLst>
                                    <p:set>
                                      <p:cBhvr override="childStyle">
                                        <p:cTn dur="1" fill="hold" display="0" masterRel="sameClick" afterEffect="1">
                                          <p:stCondLst>
                                            <p:cond evt="end" delay="0">
                                              <p:tn val="21"/>
                                            </p:cond>
                                          </p:stCondLst>
                                        </p:cTn>
                                        <p:tgtEl>
                                          <p:spTgt spid="196622"/>
                                        </p:tgtEl>
                                        <p:attrNameLst>
                                          <p:attrName>style.visibility</p:attrName>
                                        </p:attrNameLst>
                                      </p:cBhvr>
                                      <p:to>
                                        <p:strVal val="hidden"/>
                                      </p:to>
                                    </p:set>
                                  </p:subTnLst>
                                </p:cTn>
                              </p:par>
                              <p:par>
                                <p:cTn id="23" presetID="0" presetClass="path" presetSubtype="0" repeatCount="3000" fill="hold" nodeType="withEffect">
                                  <p:stCondLst>
                                    <p:cond delay="0"/>
                                  </p:stCondLst>
                                  <p:childTnLst>
                                    <p:animMotion origin="layout" path="M 0.00069 4.81481E-6 C 0.01788 0.01157 0.1033 0.04027 0.10382 0.06967 C 0.10434 0.09907 0.02448 0.15393 0.00347 0.17615 " pathEditMode="relative" rAng="0" ptsTypes="aaa">
                                      <p:cBhvr>
                                        <p:cTn id="24" dur="2000" spd="-100000" fill="hold"/>
                                        <p:tgtEl>
                                          <p:spTgt spid="196623"/>
                                        </p:tgtEl>
                                        <p:attrNameLst>
                                          <p:attrName>ppt_x</p:attrName>
                                          <p:attrName>ppt_y</p:attrName>
                                        </p:attrNameLst>
                                      </p:cBhvr>
                                      <p:rCtr x="52" y="88"/>
                                    </p:animMotion>
                                  </p:childTnLst>
                                  <p:subTnLst>
                                    <p:set>
                                      <p:cBhvr override="childStyle">
                                        <p:cTn dur="1" fill="hold" display="0" masterRel="sameClick" afterEffect="1">
                                          <p:stCondLst>
                                            <p:cond evt="end" delay="0">
                                              <p:tn val="23"/>
                                            </p:cond>
                                          </p:stCondLst>
                                        </p:cTn>
                                        <p:tgtEl>
                                          <p:spTgt spid="196623"/>
                                        </p:tgtEl>
                                        <p:attrNameLst>
                                          <p:attrName>style.visibility</p:attrName>
                                        </p:attrNameLst>
                                      </p:cBhvr>
                                      <p:to>
                                        <p:strVal val="hidden"/>
                                      </p:to>
                                    </p:set>
                                  </p:subTnLst>
                                </p:cTn>
                              </p:par>
                              <p:par>
                                <p:cTn id="25" presetID="9" presetClass="emph" presetSubtype="0" nodeType="withEffect">
                                  <p:stCondLst>
                                    <p:cond delay="0"/>
                                  </p:stCondLst>
                                  <p:childTnLst>
                                    <p:set>
                                      <p:cBhvr rctx="PPT">
                                        <p:cTn id="26" dur="indefinite"/>
                                        <p:tgtEl>
                                          <p:spTgt spid="196619"/>
                                        </p:tgtEl>
                                        <p:attrNameLst>
                                          <p:attrName>style.opacity</p:attrName>
                                        </p:attrNameLst>
                                      </p:cBhvr>
                                      <p:to>
                                        <p:strVal val="0.75"/>
                                      </p:to>
                                    </p:set>
                                    <p:animEffect filter="image" prLst="opacity: 0.75">
                                      <p:cBhvr rctx="IE">
                                        <p:cTn id="27" dur="indefinite"/>
                                        <p:tgtEl>
                                          <p:spTgt spid="196619"/>
                                        </p:tgtEl>
                                      </p:cBhvr>
                                    </p:animEffect>
                                  </p:childTnLst>
                                </p:cTn>
                              </p:par>
                              <p:par>
                                <p:cTn id="28" presetID="9" presetClass="emph" presetSubtype="0" nodeType="withEffect">
                                  <p:stCondLst>
                                    <p:cond delay="0"/>
                                  </p:stCondLst>
                                  <p:childTnLst>
                                    <p:set>
                                      <p:cBhvr rctx="PPT">
                                        <p:cTn id="29" dur="indefinite"/>
                                        <p:tgtEl>
                                          <p:spTgt spid="196620"/>
                                        </p:tgtEl>
                                        <p:attrNameLst>
                                          <p:attrName>style.opacity</p:attrName>
                                        </p:attrNameLst>
                                      </p:cBhvr>
                                      <p:to>
                                        <p:strVal val="0.75"/>
                                      </p:to>
                                    </p:set>
                                    <p:animEffect filter="image" prLst="opacity: 0.75">
                                      <p:cBhvr rctx="IE">
                                        <p:cTn id="30" dur="indefinite"/>
                                        <p:tgtEl>
                                          <p:spTgt spid="196620"/>
                                        </p:tgtEl>
                                      </p:cBhvr>
                                    </p:animEffect>
                                  </p:childTnLst>
                                </p:cTn>
                              </p:par>
                              <p:par>
                                <p:cTn id="31" presetID="9" presetClass="emph" presetSubtype="0" nodeType="withEffect">
                                  <p:stCondLst>
                                    <p:cond delay="0"/>
                                  </p:stCondLst>
                                  <p:childTnLst>
                                    <p:set>
                                      <p:cBhvr rctx="PPT">
                                        <p:cTn id="32" dur="indefinite"/>
                                        <p:tgtEl>
                                          <p:spTgt spid="196621"/>
                                        </p:tgtEl>
                                        <p:attrNameLst>
                                          <p:attrName>style.opacity</p:attrName>
                                        </p:attrNameLst>
                                      </p:cBhvr>
                                      <p:to>
                                        <p:strVal val="0.75"/>
                                      </p:to>
                                    </p:set>
                                    <p:animEffect filter="image" prLst="opacity: 0.75">
                                      <p:cBhvr rctx="IE">
                                        <p:cTn id="33" dur="indefinite"/>
                                        <p:tgtEl>
                                          <p:spTgt spid="196621"/>
                                        </p:tgtEl>
                                      </p:cBhvr>
                                    </p:animEffect>
                                  </p:childTnLst>
                                </p:cTn>
                              </p:par>
                              <p:par>
                                <p:cTn id="34" presetID="9" presetClass="emph" presetSubtype="0" nodeType="withEffect">
                                  <p:stCondLst>
                                    <p:cond delay="0"/>
                                  </p:stCondLst>
                                  <p:childTnLst>
                                    <p:set>
                                      <p:cBhvr rctx="PPT">
                                        <p:cTn id="35" dur="indefinite"/>
                                        <p:tgtEl>
                                          <p:spTgt spid="196622"/>
                                        </p:tgtEl>
                                        <p:attrNameLst>
                                          <p:attrName>style.opacity</p:attrName>
                                        </p:attrNameLst>
                                      </p:cBhvr>
                                      <p:to>
                                        <p:strVal val="0.75"/>
                                      </p:to>
                                    </p:set>
                                    <p:animEffect filter="image" prLst="opacity: 0.75">
                                      <p:cBhvr rctx="IE">
                                        <p:cTn id="36" dur="indefinite"/>
                                        <p:tgtEl>
                                          <p:spTgt spid="196622"/>
                                        </p:tgtEl>
                                      </p:cBhvr>
                                    </p:animEffect>
                                  </p:childTnLst>
                                </p:cTn>
                              </p:par>
                              <p:par>
                                <p:cTn id="37" presetID="9" presetClass="emph" presetSubtype="0" nodeType="withEffect">
                                  <p:stCondLst>
                                    <p:cond delay="0"/>
                                  </p:stCondLst>
                                  <p:childTnLst>
                                    <p:set>
                                      <p:cBhvr rctx="PPT">
                                        <p:cTn id="38" dur="indefinite"/>
                                        <p:tgtEl>
                                          <p:spTgt spid="196623"/>
                                        </p:tgtEl>
                                        <p:attrNameLst>
                                          <p:attrName>style.opacity</p:attrName>
                                        </p:attrNameLst>
                                      </p:cBhvr>
                                      <p:to>
                                        <p:strVal val="0.75"/>
                                      </p:to>
                                    </p:set>
                                    <p:animEffect filter="image" prLst="opacity: 0.75">
                                      <p:cBhvr rctx="IE">
                                        <p:cTn id="39" dur="indefinite"/>
                                        <p:tgtEl>
                                          <p:spTgt spid="196623"/>
                                        </p:tgtEl>
                                      </p:cBhvr>
                                    </p:animEffect>
                                  </p:childTnLst>
                                </p:cTn>
                              </p:par>
                              <p:par>
                                <p:cTn id="40" presetID="9" presetClass="emph" presetSubtype="0" nodeType="withEffect">
                                  <p:stCondLst>
                                    <p:cond delay="0"/>
                                  </p:stCondLst>
                                  <p:childTnLst>
                                    <p:set>
                                      <p:cBhvr rctx="PPT">
                                        <p:cTn id="41" dur="indefinite"/>
                                        <p:tgtEl>
                                          <p:spTgt spid="196624"/>
                                        </p:tgtEl>
                                        <p:attrNameLst>
                                          <p:attrName>style.opacity</p:attrName>
                                        </p:attrNameLst>
                                      </p:cBhvr>
                                      <p:to>
                                        <p:strVal val="0.75"/>
                                      </p:to>
                                    </p:set>
                                    <p:animEffect filter="image" prLst="opacity: 0.75">
                                      <p:cBhvr rctx="IE">
                                        <p:cTn id="42" dur="indefinite"/>
                                        <p:tgtEl>
                                          <p:spTgt spid="196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28" grpId="0"/>
      <p:bldP spid="1966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bwMode="auto">
          <a:xfrm>
            <a:off x="457200" y="457200"/>
            <a:ext cx="6280150" cy="571500"/>
          </a:xfrm>
          <a:prstGeom prst="rect">
            <a:avLst/>
          </a:prstGeom>
          <a:noFill/>
          <a:ln>
            <a:miter lim="800000"/>
            <a:headEnd/>
            <a:tailEnd/>
          </a:ln>
        </p:spPr>
        <p:txBody>
          <a:bodyPr/>
          <a:lstStyle/>
          <a:p>
            <a:pPr eaLnBrk="1" hangingPunct="1"/>
            <a:r>
              <a:rPr lang="en-US" sz="2800" smtClean="0"/>
              <a:t>FAST </a:t>
            </a:r>
            <a:r>
              <a:rPr lang="ru-RU" sz="2800" smtClean="0">
                <a:latin typeface="Arial" charset="0"/>
              </a:rPr>
              <a:t>в действии</a:t>
            </a:r>
            <a:endParaRPr lang="en-US" sz="2800" smtClean="0">
              <a:latin typeface="Arial" charset="0"/>
            </a:endParaRPr>
          </a:p>
        </p:txBody>
      </p:sp>
      <p:grpSp>
        <p:nvGrpSpPr>
          <p:cNvPr id="2" name="Group 3"/>
          <p:cNvGrpSpPr>
            <a:grpSpLocks/>
          </p:cNvGrpSpPr>
          <p:nvPr/>
        </p:nvGrpSpPr>
        <p:grpSpPr bwMode="auto">
          <a:xfrm>
            <a:off x="385763" y="2400300"/>
            <a:ext cx="5329237" cy="3352800"/>
            <a:chOff x="243" y="1824"/>
            <a:chExt cx="3357" cy="2112"/>
          </a:xfrm>
        </p:grpSpPr>
        <p:sp>
          <p:nvSpPr>
            <p:cNvPr id="58372" name="AutoShape 4"/>
            <p:cNvSpPr>
              <a:spLocks noChangeArrowheads="1"/>
            </p:cNvSpPr>
            <p:nvPr/>
          </p:nvSpPr>
          <p:spPr bwMode="gray">
            <a:xfrm rot="16200000">
              <a:off x="2184" y="2520"/>
              <a:ext cx="2112" cy="720"/>
            </a:xfrm>
            <a:custGeom>
              <a:avLst/>
              <a:gdLst>
                <a:gd name="G0" fmla="+- 6156 0 0"/>
                <a:gd name="G1" fmla="+- 21600 0 6156"/>
                <a:gd name="G2" fmla="*/ 6156 1 2"/>
                <a:gd name="G3" fmla="+- 21600 0 G2"/>
                <a:gd name="G4" fmla="+/ 6156 21600 2"/>
                <a:gd name="G5" fmla="+/ G1 0 2"/>
                <a:gd name="G6" fmla="*/ 21600 21600 6156"/>
                <a:gd name="G7" fmla="*/ G6 1 2"/>
                <a:gd name="G8" fmla="+- 21600 0 G7"/>
                <a:gd name="G9" fmla="*/ 21600 1 2"/>
                <a:gd name="G10" fmla="+- 6156 0 G9"/>
                <a:gd name="G11" fmla="?: G10 G8 0"/>
                <a:gd name="G12" fmla="?: G10 G7 21600"/>
                <a:gd name="T0" fmla="*/ 18522 w 21600"/>
                <a:gd name="T1" fmla="*/ 10800 h 21600"/>
                <a:gd name="T2" fmla="*/ 10800 w 21600"/>
                <a:gd name="T3" fmla="*/ 21600 h 21600"/>
                <a:gd name="T4" fmla="*/ 3078 w 21600"/>
                <a:gd name="T5" fmla="*/ 10800 h 21600"/>
                <a:gd name="T6" fmla="*/ 10800 w 21600"/>
                <a:gd name="T7" fmla="*/ 0 h 21600"/>
                <a:gd name="T8" fmla="*/ 4878 w 21600"/>
                <a:gd name="T9" fmla="*/ 4878 h 21600"/>
                <a:gd name="T10" fmla="*/ 16722 w 21600"/>
                <a:gd name="T11" fmla="*/ 16722 h 21600"/>
              </a:gdLst>
              <a:ahLst/>
              <a:cxnLst>
                <a:cxn ang="0">
                  <a:pos x="T0" y="T1"/>
                </a:cxn>
                <a:cxn ang="0">
                  <a:pos x="T2" y="T3"/>
                </a:cxn>
                <a:cxn ang="0">
                  <a:pos x="T4" y="T5"/>
                </a:cxn>
                <a:cxn ang="0">
                  <a:pos x="T6" y="T7"/>
                </a:cxn>
              </a:cxnLst>
              <a:rect l="T8" t="T9" r="T10" b="T11"/>
              <a:pathLst>
                <a:path w="21600" h="21600">
                  <a:moveTo>
                    <a:pt x="0" y="0"/>
                  </a:moveTo>
                  <a:lnTo>
                    <a:pt x="6156" y="21600"/>
                  </a:lnTo>
                  <a:lnTo>
                    <a:pt x="15444" y="21600"/>
                  </a:lnTo>
                  <a:lnTo>
                    <a:pt x="21600" y="0"/>
                  </a:lnTo>
                  <a:close/>
                </a:path>
              </a:pathLst>
            </a:custGeom>
            <a:gradFill rotWithShape="1">
              <a:gsLst>
                <a:gs pos="0">
                  <a:schemeClr val="bg2">
                    <a:alpha val="60001"/>
                  </a:schemeClr>
                </a:gs>
                <a:gs pos="100000">
                  <a:schemeClr val="bg2">
                    <a:gamma/>
                    <a:shade val="46275"/>
                    <a:invGamma/>
                    <a:alpha val="0"/>
                  </a:schemeClr>
                </a:gs>
              </a:gsLst>
              <a:lin ang="5400000" scaled="1"/>
            </a:gradFill>
            <a:ln w="12700" algn="ctr">
              <a:noFill/>
              <a:miter lim="800000"/>
              <a:headEnd/>
              <a:tailEnd/>
            </a:ln>
            <a:effectLst/>
          </p:spPr>
          <p:txBody>
            <a:bodyPr rot="10800000" vert="eaVert" wrap="none" lIns="0" tIns="0" rIns="0" bIns="0" anchor="ctr"/>
            <a:lstStyle/>
            <a:p>
              <a:pPr fontAlgn="auto">
                <a:spcBef>
                  <a:spcPts val="0"/>
                </a:spcBef>
                <a:spcAft>
                  <a:spcPts val="0"/>
                </a:spcAft>
                <a:defRPr/>
              </a:pPr>
              <a:endParaRPr lang="en-US">
                <a:solidFill>
                  <a:srgbClr val="000000"/>
                </a:solidFill>
                <a:latin typeface="+mn-lt"/>
                <a:cs typeface="+mn-cs"/>
              </a:endParaRPr>
            </a:p>
          </p:txBody>
        </p:sp>
        <p:pic>
          <p:nvPicPr>
            <p:cNvPr id="36931" name="Picture 13" descr="Picture 2.png"/>
            <p:cNvPicPr>
              <a:picLocks noChangeAspect="1"/>
            </p:cNvPicPr>
            <p:nvPr/>
          </p:nvPicPr>
          <p:blipFill>
            <a:blip r:embed="rId3" cstate="print"/>
            <a:srcRect/>
            <a:stretch>
              <a:fillRect/>
            </a:stretch>
          </p:blipFill>
          <p:spPr bwMode="auto">
            <a:xfrm>
              <a:off x="243" y="1839"/>
              <a:ext cx="2637" cy="2072"/>
            </a:xfrm>
            <a:prstGeom prst="rect">
              <a:avLst/>
            </a:prstGeom>
            <a:noFill/>
            <a:ln w="28575">
              <a:solidFill>
                <a:srgbClr val="000000"/>
              </a:solidFill>
              <a:miter lim="800000"/>
              <a:headEnd/>
              <a:tailEnd/>
            </a:ln>
          </p:spPr>
        </p:pic>
      </p:grpSp>
      <p:sp>
        <p:nvSpPr>
          <p:cNvPr id="58374" name="Rectangle 6"/>
          <p:cNvSpPr>
            <a:spLocks noChangeArrowheads="1"/>
          </p:cNvSpPr>
          <p:nvPr/>
        </p:nvSpPr>
        <p:spPr bwMode="auto">
          <a:xfrm>
            <a:off x="514350" y="971550"/>
            <a:ext cx="7886700" cy="365125"/>
          </a:xfrm>
          <a:prstGeom prst="rect">
            <a:avLst/>
          </a:prstGeom>
          <a:noFill/>
          <a:ln w="12700" algn="ctr">
            <a:noFill/>
            <a:miter lim="800000"/>
            <a:headEnd/>
            <a:tailEnd/>
          </a:ln>
        </p:spPr>
        <p:txBody>
          <a:bodyPr lIns="0" tIns="0" rIns="0" bIns="0">
            <a:spAutoFit/>
          </a:bodyPr>
          <a:lstStyle/>
          <a:p>
            <a:r>
              <a:rPr lang="en-US" sz="2400">
                <a:solidFill>
                  <a:srgbClr val="00AFDB"/>
                </a:solidFill>
                <a:latin typeface="MetaNormalLF-Roman" pitchFamily="34" charset="0"/>
              </a:rPr>
              <a:t>Symmetrix V-Max </a:t>
            </a:r>
            <a:r>
              <a:rPr lang="ru-RU" sz="2400">
                <a:solidFill>
                  <a:srgbClr val="00AFDB"/>
                </a:solidFill>
              </a:rPr>
              <a:t>в условиях виртуальной среды</a:t>
            </a:r>
            <a:endParaRPr lang="en-US" sz="2400">
              <a:solidFill>
                <a:srgbClr val="00AFDB"/>
              </a:solidFill>
              <a:latin typeface="MetaNormalLF-Roman" pitchFamily="34" charset="0"/>
            </a:endParaRPr>
          </a:p>
        </p:txBody>
      </p:sp>
      <p:grpSp>
        <p:nvGrpSpPr>
          <p:cNvPr id="3" name="Group 7"/>
          <p:cNvGrpSpPr>
            <a:grpSpLocks/>
          </p:cNvGrpSpPr>
          <p:nvPr/>
        </p:nvGrpSpPr>
        <p:grpSpPr bwMode="auto">
          <a:xfrm>
            <a:off x="5624513" y="2171700"/>
            <a:ext cx="2903537" cy="3549650"/>
            <a:chOff x="3543" y="1680"/>
            <a:chExt cx="1829" cy="2236"/>
          </a:xfrm>
        </p:grpSpPr>
        <p:grpSp>
          <p:nvGrpSpPr>
            <p:cNvPr id="36869" name="Group 8"/>
            <p:cNvGrpSpPr>
              <a:grpSpLocks/>
            </p:cNvGrpSpPr>
            <p:nvPr/>
          </p:nvGrpSpPr>
          <p:grpSpPr bwMode="auto">
            <a:xfrm>
              <a:off x="3543" y="1680"/>
              <a:ext cx="1829" cy="2236"/>
              <a:chOff x="3543" y="1392"/>
              <a:chExt cx="1829" cy="2236"/>
            </a:xfrm>
          </p:grpSpPr>
          <p:sp>
            <p:nvSpPr>
              <p:cNvPr id="36871" name="AutoShape 3"/>
              <p:cNvSpPr>
                <a:spLocks noChangeAspect="1" noChangeArrowheads="1"/>
              </p:cNvSpPr>
              <p:nvPr/>
            </p:nvSpPr>
            <p:spPr bwMode="gray">
              <a:xfrm>
                <a:off x="3553" y="1827"/>
                <a:ext cx="1808" cy="14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376 w 21600"/>
                  <a:gd name="T13" fmla="*/ 5381 h 21600"/>
                  <a:gd name="T14" fmla="*/ 16224 w 21600"/>
                  <a:gd name="T15" fmla="*/ 16219 h 21600"/>
                </a:gdLst>
                <a:ahLst/>
                <a:cxnLst>
                  <a:cxn ang="T8">
                    <a:pos x="T0" y="T1"/>
                  </a:cxn>
                  <a:cxn ang="T9">
                    <a:pos x="T2" y="T3"/>
                  </a:cxn>
                  <a:cxn ang="T10">
                    <a:pos x="T4" y="T5"/>
                  </a:cxn>
                  <a:cxn ang="T11">
                    <a:pos x="T6" y="T7"/>
                  </a:cxn>
                </a:cxnLst>
                <a:rect l="T12" t="T13" r="T14" b="T15"/>
                <a:pathLst>
                  <a:path w="21600" h="21600">
                    <a:moveTo>
                      <a:pt x="0" y="0"/>
                    </a:moveTo>
                    <a:lnTo>
                      <a:pt x="7163" y="21600"/>
                    </a:lnTo>
                    <a:lnTo>
                      <a:pt x="14437" y="21600"/>
                    </a:lnTo>
                    <a:lnTo>
                      <a:pt x="21600" y="0"/>
                    </a:lnTo>
                    <a:close/>
                  </a:path>
                </a:pathLst>
              </a:custGeom>
              <a:gradFill rotWithShape="1">
                <a:gsLst>
                  <a:gs pos="0">
                    <a:srgbClr val="B2CDE8">
                      <a:alpha val="60001"/>
                    </a:srgbClr>
                  </a:gs>
                  <a:gs pos="100000">
                    <a:srgbClr val="FFFFFF">
                      <a:alpha val="0"/>
                    </a:srgbClr>
                  </a:gs>
                </a:gsLst>
                <a:lin ang="5400000" scaled="1"/>
              </a:gradFill>
              <a:ln w="12700" algn="ctr">
                <a:noFill/>
                <a:miter lim="800000"/>
                <a:headEnd/>
                <a:tailEnd/>
              </a:ln>
            </p:spPr>
            <p:txBody>
              <a:bodyPr wrap="none" lIns="0" tIns="0" rIns="0" bIns="0" anchor="ctr"/>
              <a:lstStyle/>
              <a:p>
                <a:endParaRPr lang="ru-RU">
                  <a:latin typeface="MetaNormalLF-Roman" pitchFamily="34" charset="0"/>
                </a:endParaRPr>
              </a:p>
            </p:txBody>
          </p:sp>
          <p:pic>
            <p:nvPicPr>
              <p:cNvPr id="36872" name="Picture 10" descr="symm v-max 6bay"/>
              <p:cNvPicPr>
                <a:picLocks noChangeAspect="1" noChangeArrowheads="1"/>
              </p:cNvPicPr>
              <p:nvPr/>
            </p:nvPicPr>
            <p:blipFill>
              <a:blip r:embed="rId4" cstate="print"/>
              <a:srcRect r="50139"/>
              <a:stretch>
                <a:fillRect/>
              </a:stretch>
            </p:blipFill>
            <p:spPr bwMode="auto">
              <a:xfrm>
                <a:off x="3575" y="2122"/>
                <a:ext cx="1765" cy="1506"/>
              </a:xfrm>
              <a:prstGeom prst="rect">
                <a:avLst/>
              </a:prstGeom>
              <a:noFill/>
              <a:ln w="9525">
                <a:noFill/>
                <a:miter lim="800000"/>
                <a:headEnd/>
                <a:tailEnd/>
              </a:ln>
            </p:spPr>
          </p:pic>
          <p:grpSp>
            <p:nvGrpSpPr>
              <p:cNvPr id="36873" name="Group 11"/>
              <p:cNvGrpSpPr>
                <a:grpSpLocks/>
              </p:cNvGrpSpPr>
              <p:nvPr/>
            </p:nvGrpSpPr>
            <p:grpSpPr bwMode="auto">
              <a:xfrm>
                <a:off x="3543" y="1392"/>
                <a:ext cx="1829" cy="543"/>
                <a:chOff x="3547" y="1392"/>
                <a:chExt cx="1829" cy="543"/>
              </a:xfrm>
            </p:grpSpPr>
            <p:grpSp>
              <p:nvGrpSpPr>
                <p:cNvPr id="36874" name="Group 12"/>
                <p:cNvGrpSpPr>
                  <a:grpSpLocks noChangeAspect="1"/>
                </p:cNvGrpSpPr>
                <p:nvPr/>
              </p:nvGrpSpPr>
              <p:grpSpPr bwMode="auto">
                <a:xfrm>
                  <a:off x="3547" y="1392"/>
                  <a:ext cx="424" cy="543"/>
                  <a:chOff x="3424" y="3176"/>
                  <a:chExt cx="847" cy="1084"/>
                </a:xfrm>
              </p:grpSpPr>
              <p:grpSp>
                <p:nvGrpSpPr>
                  <p:cNvPr id="36917" name="Group 13"/>
                  <p:cNvGrpSpPr>
                    <a:grpSpLocks noChangeAspect="1"/>
                  </p:cNvGrpSpPr>
                  <p:nvPr/>
                </p:nvGrpSpPr>
                <p:grpSpPr bwMode="auto">
                  <a:xfrm>
                    <a:off x="3424" y="3757"/>
                    <a:ext cx="835" cy="252"/>
                    <a:chOff x="3315" y="1507"/>
                    <a:chExt cx="1561" cy="491"/>
                  </a:xfrm>
                </p:grpSpPr>
                <p:sp>
                  <p:nvSpPr>
                    <p:cNvPr id="36927" name="AutoShape 14"/>
                    <p:cNvSpPr>
                      <a:spLocks noChangeAspect="1" noChangeArrowheads="1"/>
                    </p:cNvSpPr>
                    <p:nvPr/>
                  </p:nvSpPr>
                  <p:spPr bwMode="gray">
                    <a:xfrm>
                      <a:off x="3315" y="1507"/>
                      <a:ext cx="1561" cy="491"/>
                    </a:xfrm>
                    <a:prstGeom prst="roundRect">
                      <a:avLst>
                        <a:gd name="adj" fmla="val 6519"/>
                      </a:avLst>
                    </a:prstGeom>
                    <a:solidFill>
                      <a:srgbClr val="3D96D1"/>
                    </a:solidFill>
                    <a:ln w="12700" algn="ctr">
                      <a:noFill/>
                      <a:round/>
                      <a:headEnd/>
                      <a:tailEnd/>
                    </a:ln>
                  </p:spPr>
                  <p:txBody>
                    <a:bodyPr wrap="none" lIns="0" tIns="0" rIns="0" bIns="0" anchor="ctr"/>
                    <a:lstStyle/>
                    <a:p>
                      <a:endParaRPr lang="ru-RU">
                        <a:solidFill>
                          <a:srgbClr val="000000"/>
                        </a:solidFill>
                        <a:latin typeface="MetaNormalLF-Roman" pitchFamily="34" charset="0"/>
                      </a:endParaRPr>
                    </a:p>
                  </p:txBody>
                </p:sp>
                <p:sp>
                  <p:nvSpPr>
                    <p:cNvPr id="36928" name="AutoShape 15"/>
                    <p:cNvSpPr>
                      <a:spLocks noChangeAspect="1" noChangeArrowheads="1"/>
                    </p:cNvSpPr>
                    <p:nvPr/>
                  </p:nvSpPr>
                  <p:spPr bwMode="gray">
                    <a:xfrm>
                      <a:off x="3315" y="1507"/>
                      <a:ext cx="1561" cy="218"/>
                    </a:xfrm>
                    <a:prstGeom prst="roundRect">
                      <a:avLst>
                        <a:gd name="adj" fmla="val 13759"/>
                      </a:avLst>
                    </a:prstGeom>
                    <a:gradFill rotWithShape="1">
                      <a:gsLst>
                        <a:gs pos="0">
                          <a:srgbClr val="A8DDF6"/>
                        </a:gs>
                        <a:gs pos="100000">
                          <a:srgbClr val="3D96D1"/>
                        </a:gs>
                      </a:gsLst>
                      <a:lin ang="5400000" scaled="1"/>
                    </a:gradFill>
                    <a:ln w="12700" algn="ctr">
                      <a:noFill/>
                      <a:round/>
                      <a:headEnd/>
                      <a:tailEnd/>
                    </a:ln>
                  </p:spPr>
                  <p:txBody>
                    <a:bodyPr wrap="none" lIns="0" tIns="0" rIns="0" bIns="0" anchor="ctr"/>
                    <a:lstStyle/>
                    <a:p>
                      <a:endParaRPr lang="ru-RU">
                        <a:solidFill>
                          <a:srgbClr val="000000"/>
                        </a:solidFill>
                        <a:latin typeface="MetaNormalLF-Roman" pitchFamily="34" charset="0"/>
                      </a:endParaRPr>
                    </a:p>
                  </p:txBody>
                </p:sp>
                <p:sp>
                  <p:nvSpPr>
                    <p:cNvPr id="36929" name="AutoShape 16"/>
                    <p:cNvSpPr>
                      <a:spLocks noChangeAspect="1" noChangeArrowheads="1"/>
                    </p:cNvSpPr>
                    <p:nvPr/>
                  </p:nvSpPr>
                  <p:spPr bwMode="gray">
                    <a:xfrm>
                      <a:off x="3315" y="1507"/>
                      <a:ext cx="1561" cy="491"/>
                    </a:xfrm>
                    <a:prstGeom prst="roundRect">
                      <a:avLst>
                        <a:gd name="adj" fmla="val 6519"/>
                      </a:avLst>
                    </a:prstGeom>
                    <a:noFill/>
                    <a:ln w="9525" algn="ctr">
                      <a:solidFill>
                        <a:srgbClr val="1291CF"/>
                      </a:solidFill>
                      <a:round/>
                      <a:headEnd/>
                      <a:tailEnd/>
                    </a:ln>
                  </p:spPr>
                  <p:txBody>
                    <a:bodyPr wrap="none" lIns="0" tIns="0" rIns="0" bIns="0" anchor="ctr"/>
                    <a:lstStyle/>
                    <a:p>
                      <a:r>
                        <a:rPr lang="en-US" sz="1000" b="1">
                          <a:solidFill>
                            <a:srgbClr val="FFFFFF"/>
                          </a:solidFill>
                          <a:latin typeface="MetaNormalLF-Roman" pitchFamily="34" charset="0"/>
                        </a:rPr>
                        <a:t>VMware</a:t>
                      </a:r>
                    </a:p>
                  </p:txBody>
                </p:sp>
              </p:grpSp>
              <p:grpSp>
                <p:nvGrpSpPr>
                  <p:cNvPr id="36918" name="Group 17"/>
                  <p:cNvGrpSpPr>
                    <a:grpSpLocks noChangeAspect="1"/>
                  </p:cNvGrpSpPr>
                  <p:nvPr/>
                </p:nvGrpSpPr>
                <p:grpSpPr bwMode="auto">
                  <a:xfrm>
                    <a:off x="3424" y="3467"/>
                    <a:ext cx="835" cy="254"/>
                    <a:chOff x="3388" y="3249"/>
                    <a:chExt cx="835" cy="254"/>
                  </a:xfrm>
                </p:grpSpPr>
                <p:pic>
                  <p:nvPicPr>
                    <p:cNvPr id="36924" name="Picture 18" descr="VM app-os"/>
                    <p:cNvPicPr>
                      <a:picLocks noChangeAspect="1" noChangeArrowheads="1"/>
                    </p:cNvPicPr>
                    <p:nvPr/>
                  </p:nvPicPr>
                  <p:blipFill>
                    <a:blip r:embed="rId5" cstate="print"/>
                    <a:srcRect/>
                    <a:stretch>
                      <a:fillRect/>
                    </a:stretch>
                  </p:blipFill>
                  <p:spPr bwMode="gray">
                    <a:xfrm>
                      <a:off x="3388" y="3249"/>
                      <a:ext cx="254" cy="254"/>
                    </a:xfrm>
                    <a:prstGeom prst="rect">
                      <a:avLst/>
                    </a:prstGeom>
                    <a:noFill/>
                    <a:ln w="9525">
                      <a:noFill/>
                      <a:miter lim="800000"/>
                      <a:headEnd/>
                      <a:tailEnd/>
                    </a:ln>
                  </p:spPr>
                </p:pic>
                <p:pic>
                  <p:nvPicPr>
                    <p:cNvPr id="36925" name="Picture 19" descr="VM app-os"/>
                    <p:cNvPicPr>
                      <a:picLocks noChangeAspect="1" noChangeArrowheads="1"/>
                    </p:cNvPicPr>
                    <p:nvPr/>
                  </p:nvPicPr>
                  <p:blipFill>
                    <a:blip r:embed="rId5" cstate="print"/>
                    <a:srcRect/>
                    <a:stretch>
                      <a:fillRect/>
                    </a:stretch>
                  </p:blipFill>
                  <p:spPr bwMode="gray">
                    <a:xfrm>
                      <a:off x="3678" y="3249"/>
                      <a:ext cx="254" cy="254"/>
                    </a:xfrm>
                    <a:prstGeom prst="rect">
                      <a:avLst/>
                    </a:prstGeom>
                    <a:noFill/>
                    <a:ln w="9525">
                      <a:noFill/>
                      <a:miter lim="800000"/>
                      <a:headEnd/>
                      <a:tailEnd/>
                    </a:ln>
                  </p:spPr>
                </p:pic>
                <p:pic>
                  <p:nvPicPr>
                    <p:cNvPr id="36926" name="Picture 20" descr="VM app-os"/>
                    <p:cNvPicPr>
                      <a:picLocks noChangeAspect="1" noChangeArrowheads="1"/>
                    </p:cNvPicPr>
                    <p:nvPr/>
                  </p:nvPicPr>
                  <p:blipFill>
                    <a:blip r:embed="rId5" cstate="print"/>
                    <a:srcRect/>
                    <a:stretch>
                      <a:fillRect/>
                    </a:stretch>
                  </p:blipFill>
                  <p:spPr bwMode="gray">
                    <a:xfrm>
                      <a:off x="3969" y="3249"/>
                      <a:ext cx="254" cy="254"/>
                    </a:xfrm>
                    <a:prstGeom prst="rect">
                      <a:avLst/>
                    </a:prstGeom>
                    <a:noFill/>
                    <a:ln w="9525">
                      <a:noFill/>
                      <a:miter lim="800000"/>
                      <a:headEnd/>
                      <a:tailEnd/>
                    </a:ln>
                  </p:spPr>
                </p:pic>
              </p:grpSp>
              <p:grpSp>
                <p:nvGrpSpPr>
                  <p:cNvPr id="36919" name="Group 21"/>
                  <p:cNvGrpSpPr>
                    <a:grpSpLocks noChangeAspect="1"/>
                  </p:cNvGrpSpPr>
                  <p:nvPr/>
                </p:nvGrpSpPr>
                <p:grpSpPr bwMode="auto">
                  <a:xfrm>
                    <a:off x="3424" y="3176"/>
                    <a:ext cx="835" cy="254"/>
                    <a:chOff x="3388" y="3249"/>
                    <a:chExt cx="835" cy="254"/>
                  </a:xfrm>
                </p:grpSpPr>
                <p:pic>
                  <p:nvPicPr>
                    <p:cNvPr id="36921" name="Picture 22" descr="VM app-os"/>
                    <p:cNvPicPr>
                      <a:picLocks noChangeAspect="1" noChangeArrowheads="1"/>
                    </p:cNvPicPr>
                    <p:nvPr/>
                  </p:nvPicPr>
                  <p:blipFill>
                    <a:blip r:embed="rId5" cstate="print"/>
                    <a:srcRect/>
                    <a:stretch>
                      <a:fillRect/>
                    </a:stretch>
                  </p:blipFill>
                  <p:spPr bwMode="gray">
                    <a:xfrm>
                      <a:off x="3388" y="3249"/>
                      <a:ext cx="254" cy="254"/>
                    </a:xfrm>
                    <a:prstGeom prst="rect">
                      <a:avLst/>
                    </a:prstGeom>
                    <a:noFill/>
                    <a:ln w="9525">
                      <a:noFill/>
                      <a:miter lim="800000"/>
                      <a:headEnd/>
                      <a:tailEnd/>
                    </a:ln>
                  </p:spPr>
                </p:pic>
                <p:pic>
                  <p:nvPicPr>
                    <p:cNvPr id="36922" name="Picture 23" descr="VM app-os"/>
                    <p:cNvPicPr>
                      <a:picLocks noChangeAspect="1" noChangeArrowheads="1"/>
                    </p:cNvPicPr>
                    <p:nvPr/>
                  </p:nvPicPr>
                  <p:blipFill>
                    <a:blip r:embed="rId5" cstate="print"/>
                    <a:srcRect/>
                    <a:stretch>
                      <a:fillRect/>
                    </a:stretch>
                  </p:blipFill>
                  <p:spPr bwMode="gray">
                    <a:xfrm>
                      <a:off x="3678" y="3249"/>
                      <a:ext cx="254" cy="254"/>
                    </a:xfrm>
                    <a:prstGeom prst="rect">
                      <a:avLst/>
                    </a:prstGeom>
                    <a:noFill/>
                    <a:ln w="9525">
                      <a:noFill/>
                      <a:miter lim="800000"/>
                      <a:headEnd/>
                      <a:tailEnd/>
                    </a:ln>
                  </p:spPr>
                </p:pic>
                <p:pic>
                  <p:nvPicPr>
                    <p:cNvPr id="36923" name="Picture 24" descr="VM app-os"/>
                    <p:cNvPicPr>
                      <a:picLocks noChangeAspect="1" noChangeArrowheads="1"/>
                    </p:cNvPicPr>
                    <p:nvPr/>
                  </p:nvPicPr>
                  <p:blipFill>
                    <a:blip r:embed="rId5" cstate="print"/>
                    <a:srcRect/>
                    <a:stretch>
                      <a:fillRect/>
                    </a:stretch>
                  </p:blipFill>
                  <p:spPr bwMode="gray">
                    <a:xfrm>
                      <a:off x="3969" y="3249"/>
                      <a:ext cx="254" cy="254"/>
                    </a:xfrm>
                    <a:prstGeom prst="rect">
                      <a:avLst/>
                    </a:prstGeom>
                    <a:noFill/>
                    <a:ln w="9525">
                      <a:noFill/>
                      <a:miter lim="800000"/>
                      <a:headEnd/>
                      <a:tailEnd/>
                    </a:ln>
                  </p:spPr>
                </p:pic>
              </p:grpSp>
              <p:pic>
                <p:nvPicPr>
                  <p:cNvPr id="36920" name="Picture 25" descr="server"/>
                  <p:cNvPicPr>
                    <a:picLocks noChangeAspect="1" noChangeArrowheads="1"/>
                  </p:cNvPicPr>
                  <p:nvPr/>
                </p:nvPicPr>
                <p:blipFill>
                  <a:blip r:embed="rId6" cstate="print"/>
                  <a:srcRect/>
                  <a:stretch>
                    <a:fillRect/>
                  </a:stretch>
                </p:blipFill>
                <p:spPr bwMode="gray">
                  <a:xfrm>
                    <a:off x="3424" y="4047"/>
                    <a:ext cx="847" cy="213"/>
                  </a:xfrm>
                  <a:prstGeom prst="rect">
                    <a:avLst/>
                  </a:prstGeom>
                  <a:noFill/>
                  <a:ln w="9525">
                    <a:noFill/>
                    <a:miter lim="800000"/>
                    <a:headEnd/>
                    <a:tailEnd/>
                  </a:ln>
                </p:spPr>
              </p:pic>
            </p:grpSp>
            <p:grpSp>
              <p:nvGrpSpPr>
                <p:cNvPr id="36875" name="Group 26"/>
                <p:cNvGrpSpPr>
                  <a:grpSpLocks noChangeAspect="1"/>
                </p:cNvGrpSpPr>
                <p:nvPr/>
              </p:nvGrpSpPr>
              <p:grpSpPr bwMode="auto">
                <a:xfrm>
                  <a:off x="4014" y="1392"/>
                  <a:ext cx="424" cy="543"/>
                  <a:chOff x="3424" y="3176"/>
                  <a:chExt cx="847" cy="1084"/>
                </a:xfrm>
              </p:grpSpPr>
              <p:grpSp>
                <p:nvGrpSpPr>
                  <p:cNvPr id="36904" name="Group 27"/>
                  <p:cNvGrpSpPr>
                    <a:grpSpLocks noChangeAspect="1"/>
                  </p:cNvGrpSpPr>
                  <p:nvPr/>
                </p:nvGrpSpPr>
                <p:grpSpPr bwMode="auto">
                  <a:xfrm>
                    <a:off x="3424" y="3757"/>
                    <a:ext cx="835" cy="252"/>
                    <a:chOff x="3315" y="1507"/>
                    <a:chExt cx="1561" cy="491"/>
                  </a:xfrm>
                </p:grpSpPr>
                <p:sp>
                  <p:nvSpPr>
                    <p:cNvPr id="36914" name="AutoShape 28"/>
                    <p:cNvSpPr>
                      <a:spLocks noChangeAspect="1" noChangeArrowheads="1"/>
                    </p:cNvSpPr>
                    <p:nvPr/>
                  </p:nvSpPr>
                  <p:spPr bwMode="gray">
                    <a:xfrm>
                      <a:off x="3315" y="1507"/>
                      <a:ext cx="1561" cy="491"/>
                    </a:xfrm>
                    <a:prstGeom prst="roundRect">
                      <a:avLst>
                        <a:gd name="adj" fmla="val 6519"/>
                      </a:avLst>
                    </a:prstGeom>
                    <a:solidFill>
                      <a:srgbClr val="3D96D1"/>
                    </a:solidFill>
                    <a:ln w="12700" algn="ctr">
                      <a:noFill/>
                      <a:round/>
                      <a:headEnd/>
                      <a:tailEnd/>
                    </a:ln>
                  </p:spPr>
                  <p:txBody>
                    <a:bodyPr wrap="none" lIns="0" tIns="0" rIns="0" bIns="0" anchor="ctr"/>
                    <a:lstStyle/>
                    <a:p>
                      <a:endParaRPr lang="ru-RU">
                        <a:solidFill>
                          <a:srgbClr val="000000"/>
                        </a:solidFill>
                        <a:latin typeface="MetaNormalLF-Roman" pitchFamily="34" charset="0"/>
                      </a:endParaRPr>
                    </a:p>
                  </p:txBody>
                </p:sp>
                <p:sp>
                  <p:nvSpPr>
                    <p:cNvPr id="36915" name="AutoShape 29"/>
                    <p:cNvSpPr>
                      <a:spLocks noChangeAspect="1" noChangeArrowheads="1"/>
                    </p:cNvSpPr>
                    <p:nvPr/>
                  </p:nvSpPr>
                  <p:spPr bwMode="gray">
                    <a:xfrm>
                      <a:off x="3315" y="1507"/>
                      <a:ext cx="1561" cy="218"/>
                    </a:xfrm>
                    <a:prstGeom prst="roundRect">
                      <a:avLst>
                        <a:gd name="adj" fmla="val 13759"/>
                      </a:avLst>
                    </a:prstGeom>
                    <a:gradFill rotWithShape="1">
                      <a:gsLst>
                        <a:gs pos="0">
                          <a:srgbClr val="A8DDF6"/>
                        </a:gs>
                        <a:gs pos="100000">
                          <a:srgbClr val="3D96D1"/>
                        </a:gs>
                      </a:gsLst>
                      <a:lin ang="5400000" scaled="1"/>
                    </a:gradFill>
                    <a:ln w="12700" algn="ctr">
                      <a:noFill/>
                      <a:round/>
                      <a:headEnd/>
                      <a:tailEnd/>
                    </a:ln>
                  </p:spPr>
                  <p:txBody>
                    <a:bodyPr wrap="none" lIns="0" tIns="0" rIns="0" bIns="0" anchor="ctr"/>
                    <a:lstStyle/>
                    <a:p>
                      <a:endParaRPr lang="ru-RU">
                        <a:solidFill>
                          <a:srgbClr val="000000"/>
                        </a:solidFill>
                        <a:latin typeface="MetaNormalLF-Roman" pitchFamily="34" charset="0"/>
                      </a:endParaRPr>
                    </a:p>
                  </p:txBody>
                </p:sp>
                <p:sp>
                  <p:nvSpPr>
                    <p:cNvPr id="36916" name="AutoShape 30"/>
                    <p:cNvSpPr>
                      <a:spLocks noChangeAspect="1" noChangeArrowheads="1"/>
                    </p:cNvSpPr>
                    <p:nvPr/>
                  </p:nvSpPr>
                  <p:spPr bwMode="gray">
                    <a:xfrm>
                      <a:off x="3315" y="1507"/>
                      <a:ext cx="1561" cy="491"/>
                    </a:xfrm>
                    <a:prstGeom prst="roundRect">
                      <a:avLst>
                        <a:gd name="adj" fmla="val 6519"/>
                      </a:avLst>
                    </a:prstGeom>
                    <a:noFill/>
                    <a:ln w="9525" algn="ctr">
                      <a:solidFill>
                        <a:srgbClr val="1291CF"/>
                      </a:solidFill>
                      <a:round/>
                      <a:headEnd/>
                      <a:tailEnd/>
                    </a:ln>
                  </p:spPr>
                  <p:txBody>
                    <a:bodyPr wrap="none" lIns="0" tIns="0" rIns="0" bIns="0" anchor="ctr"/>
                    <a:lstStyle/>
                    <a:p>
                      <a:r>
                        <a:rPr lang="en-US" sz="1000" b="1">
                          <a:solidFill>
                            <a:srgbClr val="FFFFFF"/>
                          </a:solidFill>
                          <a:latin typeface="MetaNormalLF-Roman" pitchFamily="34" charset="0"/>
                        </a:rPr>
                        <a:t>VMware</a:t>
                      </a:r>
                    </a:p>
                  </p:txBody>
                </p:sp>
              </p:grpSp>
              <p:grpSp>
                <p:nvGrpSpPr>
                  <p:cNvPr id="36905" name="Group 31"/>
                  <p:cNvGrpSpPr>
                    <a:grpSpLocks noChangeAspect="1"/>
                  </p:cNvGrpSpPr>
                  <p:nvPr/>
                </p:nvGrpSpPr>
                <p:grpSpPr bwMode="auto">
                  <a:xfrm>
                    <a:off x="3424" y="3467"/>
                    <a:ext cx="835" cy="254"/>
                    <a:chOff x="3388" y="3249"/>
                    <a:chExt cx="835" cy="254"/>
                  </a:xfrm>
                </p:grpSpPr>
                <p:pic>
                  <p:nvPicPr>
                    <p:cNvPr id="36911" name="Picture 32" descr="VM app-os"/>
                    <p:cNvPicPr>
                      <a:picLocks noChangeAspect="1" noChangeArrowheads="1"/>
                    </p:cNvPicPr>
                    <p:nvPr/>
                  </p:nvPicPr>
                  <p:blipFill>
                    <a:blip r:embed="rId5" cstate="print"/>
                    <a:srcRect/>
                    <a:stretch>
                      <a:fillRect/>
                    </a:stretch>
                  </p:blipFill>
                  <p:spPr bwMode="gray">
                    <a:xfrm>
                      <a:off x="3388" y="3249"/>
                      <a:ext cx="254" cy="254"/>
                    </a:xfrm>
                    <a:prstGeom prst="rect">
                      <a:avLst/>
                    </a:prstGeom>
                    <a:noFill/>
                    <a:ln w="9525">
                      <a:noFill/>
                      <a:miter lim="800000"/>
                      <a:headEnd/>
                      <a:tailEnd/>
                    </a:ln>
                  </p:spPr>
                </p:pic>
                <p:pic>
                  <p:nvPicPr>
                    <p:cNvPr id="36912" name="Picture 33" descr="VM app-os"/>
                    <p:cNvPicPr>
                      <a:picLocks noChangeAspect="1" noChangeArrowheads="1"/>
                    </p:cNvPicPr>
                    <p:nvPr/>
                  </p:nvPicPr>
                  <p:blipFill>
                    <a:blip r:embed="rId5" cstate="print"/>
                    <a:srcRect/>
                    <a:stretch>
                      <a:fillRect/>
                    </a:stretch>
                  </p:blipFill>
                  <p:spPr bwMode="gray">
                    <a:xfrm>
                      <a:off x="3678" y="3249"/>
                      <a:ext cx="254" cy="254"/>
                    </a:xfrm>
                    <a:prstGeom prst="rect">
                      <a:avLst/>
                    </a:prstGeom>
                    <a:noFill/>
                    <a:ln w="9525">
                      <a:noFill/>
                      <a:miter lim="800000"/>
                      <a:headEnd/>
                      <a:tailEnd/>
                    </a:ln>
                  </p:spPr>
                </p:pic>
                <p:pic>
                  <p:nvPicPr>
                    <p:cNvPr id="36913" name="Picture 34" descr="VM app-os"/>
                    <p:cNvPicPr>
                      <a:picLocks noChangeAspect="1" noChangeArrowheads="1"/>
                    </p:cNvPicPr>
                    <p:nvPr/>
                  </p:nvPicPr>
                  <p:blipFill>
                    <a:blip r:embed="rId5" cstate="print"/>
                    <a:srcRect/>
                    <a:stretch>
                      <a:fillRect/>
                    </a:stretch>
                  </p:blipFill>
                  <p:spPr bwMode="gray">
                    <a:xfrm>
                      <a:off x="3969" y="3249"/>
                      <a:ext cx="254" cy="254"/>
                    </a:xfrm>
                    <a:prstGeom prst="rect">
                      <a:avLst/>
                    </a:prstGeom>
                    <a:noFill/>
                    <a:ln w="9525">
                      <a:noFill/>
                      <a:miter lim="800000"/>
                      <a:headEnd/>
                      <a:tailEnd/>
                    </a:ln>
                  </p:spPr>
                </p:pic>
              </p:grpSp>
              <p:grpSp>
                <p:nvGrpSpPr>
                  <p:cNvPr id="36906" name="Group 35"/>
                  <p:cNvGrpSpPr>
                    <a:grpSpLocks noChangeAspect="1"/>
                  </p:cNvGrpSpPr>
                  <p:nvPr/>
                </p:nvGrpSpPr>
                <p:grpSpPr bwMode="auto">
                  <a:xfrm>
                    <a:off x="3424" y="3176"/>
                    <a:ext cx="835" cy="254"/>
                    <a:chOff x="3388" y="3249"/>
                    <a:chExt cx="835" cy="254"/>
                  </a:xfrm>
                </p:grpSpPr>
                <p:pic>
                  <p:nvPicPr>
                    <p:cNvPr id="36908" name="Picture 36" descr="VM app-os"/>
                    <p:cNvPicPr>
                      <a:picLocks noChangeAspect="1" noChangeArrowheads="1"/>
                    </p:cNvPicPr>
                    <p:nvPr/>
                  </p:nvPicPr>
                  <p:blipFill>
                    <a:blip r:embed="rId5" cstate="print"/>
                    <a:srcRect/>
                    <a:stretch>
                      <a:fillRect/>
                    </a:stretch>
                  </p:blipFill>
                  <p:spPr bwMode="gray">
                    <a:xfrm>
                      <a:off x="3388" y="3249"/>
                      <a:ext cx="254" cy="254"/>
                    </a:xfrm>
                    <a:prstGeom prst="rect">
                      <a:avLst/>
                    </a:prstGeom>
                    <a:noFill/>
                    <a:ln w="9525">
                      <a:noFill/>
                      <a:miter lim="800000"/>
                      <a:headEnd/>
                      <a:tailEnd/>
                    </a:ln>
                  </p:spPr>
                </p:pic>
                <p:pic>
                  <p:nvPicPr>
                    <p:cNvPr id="36909" name="Picture 37" descr="VM app-os"/>
                    <p:cNvPicPr>
                      <a:picLocks noChangeAspect="1" noChangeArrowheads="1"/>
                    </p:cNvPicPr>
                    <p:nvPr/>
                  </p:nvPicPr>
                  <p:blipFill>
                    <a:blip r:embed="rId5" cstate="print"/>
                    <a:srcRect/>
                    <a:stretch>
                      <a:fillRect/>
                    </a:stretch>
                  </p:blipFill>
                  <p:spPr bwMode="gray">
                    <a:xfrm>
                      <a:off x="3678" y="3249"/>
                      <a:ext cx="254" cy="254"/>
                    </a:xfrm>
                    <a:prstGeom prst="rect">
                      <a:avLst/>
                    </a:prstGeom>
                    <a:noFill/>
                    <a:ln w="9525">
                      <a:noFill/>
                      <a:miter lim="800000"/>
                      <a:headEnd/>
                      <a:tailEnd/>
                    </a:ln>
                  </p:spPr>
                </p:pic>
                <p:pic>
                  <p:nvPicPr>
                    <p:cNvPr id="36910" name="Picture 38" descr="VM app-os"/>
                    <p:cNvPicPr>
                      <a:picLocks noChangeAspect="1" noChangeArrowheads="1"/>
                    </p:cNvPicPr>
                    <p:nvPr/>
                  </p:nvPicPr>
                  <p:blipFill>
                    <a:blip r:embed="rId5" cstate="print"/>
                    <a:srcRect/>
                    <a:stretch>
                      <a:fillRect/>
                    </a:stretch>
                  </p:blipFill>
                  <p:spPr bwMode="gray">
                    <a:xfrm>
                      <a:off x="3969" y="3249"/>
                      <a:ext cx="254" cy="254"/>
                    </a:xfrm>
                    <a:prstGeom prst="rect">
                      <a:avLst/>
                    </a:prstGeom>
                    <a:noFill/>
                    <a:ln w="9525">
                      <a:noFill/>
                      <a:miter lim="800000"/>
                      <a:headEnd/>
                      <a:tailEnd/>
                    </a:ln>
                  </p:spPr>
                </p:pic>
              </p:grpSp>
              <p:pic>
                <p:nvPicPr>
                  <p:cNvPr id="36907" name="Picture 39" descr="server"/>
                  <p:cNvPicPr>
                    <a:picLocks noChangeAspect="1" noChangeArrowheads="1"/>
                  </p:cNvPicPr>
                  <p:nvPr/>
                </p:nvPicPr>
                <p:blipFill>
                  <a:blip r:embed="rId6" cstate="print"/>
                  <a:srcRect/>
                  <a:stretch>
                    <a:fillRect/>
                  </a:stretch>
                </p:blipFill>
                <p:spPr bwMode="gray">
                  <a:xfrm>
                    <a:off x="3424" y="4047"/>
                    <a:ext cx="847" cy="213"/>
                  </a:xfrm>
                  <a:prstGeom prst="rect">
                    <a:avLst/>
                  </a:prstGeom>
                  <a:noFill/>
                  <a:ln w="9525">
                    <a:noFill/>
                    <a:miter lim="800000"/>
                    <a:headEnd/>
                    <a:tailEnd/>
                  </a:ln>
                </p:spPr>
              </p:pic>
            </p:grpSp>
            <p:grpSp>
              <p:nvGrpSpPr>
                <p:cNvPr id="36876" name="Group 40"/>
                <p:cNvGrpSpPr>
                  <a:grpSpLocks noChangeAspect="1"/>
                </p:cNvGrpSpPr>
                <p:nvPr/>
              </p:nvGrpSpPr>
              <p:grpSpPr bwMode="auto">
                <a:xfrm>
                  <a:off x="4482" y="1392"/>
                  <a:ext cx="425" cy="543"/>
                  <a:chOff x="3424" y="3176"/>
                  <a:chExt cx="847" cy="1084"/>
                </a:xfrm>
              </p:grpSpPr>
              <p:grpSp>
                <p:nvGrpSpPr>
                  <p:cNvPr id="36891" name="Group 41"/>
                  <p:cNvGrpSpPr>
                    <a:grpSpLocks noChangeAspect="1"/>
                  </p:cNvGrpSpPr>
                  <p:nvPr/>
                </p:nvGrpSpPr>
                <p:grpSpPr bwMode="auto">
                  <a:xfrm>
                    <a:off x="3424" y="3757"/>
                    <a:ext cx="835" cy="252"/>
                    <a:chOff x="3315" y="1507"/>
                    <a:chExt cx="1561" cy="491"/>
                  </a:xfrm>
                </p:grpSpPr>
                <p:sp>
                  <p:nvSpPr>
                    <p:cNvPr id="36901" name="AutoShape 42"/>
                    <p:cNvSpPr>
                      <a:spLocks noChangeAspect="1" noChangeArrowheads="1"/>
                    </p:cNvSpPr>
                    <p:nvPr/>
                  </p:nvSpPr>
                  <p:spPr bwMode="gray">
                    <a:xfrm>
                      <a:off x="3315" y="1507"/>
                      <a:ext cx="1561" cy="491"/>
                    </a:xfrm>
                    <a:prstGeom prst="roundRect">
                      <a:avLst>
                        <a:gd name="adj" fmla="val 6519"/>
                      </a:avLst>
                    </a:prstGeom>
                    <a:solidFill>
                      <a:srgbClr val="3D96D1"/>
                    </a:solidFill>
                    <a:ln w="12700" algn="ctr">
                      <a:noFill/>
                      <a:round/>
                      <a:headEnd/>
                      <a:tailEnd/>
                    </a:ln>
                  </p:spPr>
                  <p:txBody>
                    <a:bodyPr wrap="none" lIns="0" tIns="0" rIns="0" bIns="0" anchor="ctr"/>
                    <a:lstStyle/>
                    <a:p>
                      <a:endParaRPr lang="ru-RU">
                        <a:solidFill>
                          <a:srgbClr val="000000"/>
                        </a:solidFill>
                        <a:latin typeface="MetaNormalLF-Roman" pitchFamily="34" charset="0"/>
                      </a:endParaRPr>
                    </a:p>
                  </p:txBody>
                </p:sp>
                <p:sp>
                  <p:nvSpPr>
                    <p:cNvPr id="36902" name="AutoShape 43"/>
                    <p:cNvSpPr>
                      <a:spLocks noChangeAspect="1" noChangeArrowheads="1"/>
                    </p:cNvSpPr>
                    <p:nvPr/>
                  </p:nvSpPr>
                  <p:spPr bwMode="gray">
                    <a:xfrm>
                      <a:off x="3315" y="1507"/>
                      <a:ext cx="1561" cy="218"/>
                    </a:xfrm>
                    <a:prstGeom prst="roundRect">
                      <a:avLst>
                        <a:gd name="adj" fmla="val 13759"/>
                      </a:avLst>
                    </a:prstGeom>
                    <a:gradFill rotWithShape="1">
                      <a:gsLst>
                        <a:gs pos="0">
                          <a:srgbClr val="A8DDF6"/>
                        </a:gs>
                        <a:gs pos="100000">
                          <a:srgbClr val="3D96D1"/>
                        </a:gs>
                      </a:gsLst>
                      <a:lin ang="5400000" scaled="1"/>
                    </a:gradFill>
                    <a:ln w="12700" algn="ctr">
                      <a:noFill/>
                      <a:round/>
                      <a:headEnd/>
                      <a:tailEnd/>
                    </a:ln>
                  </p:spPr>
                  <p:txBody>
                    <a:bodyPr wrap="none" lIns="0" tIns="0" rIns="0" bIns="0" anchor="ctr"/>
                    <a:lstStyle/>
                    <a:p>
                      <a:endParaRPr lang="ru-RU">
                        <a:solidFill>
                          <a:srgbClr val="000000"/>
                        </a:solidFill>
                        <a:latin typeface="MetaNormalLF-Roman" pitchFamily="34" charset="0"/>
                      </a:endParaRPr>
                    </a:p>
                  </p:txBody>
                </p:sp>
                <p:sp>
                  <p:nvSpPr>
                    <p:cNvPr id="36903" name="AutoShape 44"/>
                    <p:cNvSpPr>
                      <a:spLocks noChangeAspect="1" noChangeArrowheads="1"/>
                    </p:cNvSpPr>
                    <p:nvPr/>
                  </p:nvSpPr>
                  <p:spPr bwMode="gray">
                    <a:xfrm>
                      <a:off x="3315" y="1507"/>
                      <a:ext cx="1561" cy="491"/>
                    </a:xfrm>
                    <a:prstGeom prst="roundRect">
                      <a:avLst>
                        <a:gd name="adj" fmla="val 6519"/>
                      </a:avLst>
                    </a:prstGeom>
                    <a:noFill/>
                    <a:ln w="9525" algn="ctr">
                      <a:solidFill>
                        <a:srgbClr val="1291CF"/>
                      </a:solidFill>
                      <a:round/>
                      <a:headEnd/>
                      <a:tailEnd/>
                    </a:ln>
                  </p:spPr>
                  <p:txBody>
                    <a:bodyPr wrap="none" lIns="0" tIns="0" rIns="0" bIns="0" anchor="ctr"/>
                    <a:lstStyle/>
                    <a:p>
                      <a:r>
                        <a:rPr lang="en-US" sz="1000" b="1">
                          <a:solidFill>
                            <a:srgbClr val="FFFFFF"/>
                          </a:solidFill>
                          <a:latin typeface="MetaNormalLF-Roman" pitchFamily="34" charset="0"/>
                        </a:rPr>
                        <a:t>VMware</a:t>
                      </a:r>
                    </a:p>
                  </p:txBody>
                </p:sp>
              </p:grpSp>
              <p:grpSp>
                <p:nvGrpSpPr>
                  <p:cNvPr id="36892" name="Group 45"/>
                  <p:cNvGrpSpPr>
                    <a:grpSpLocks noChangeAspect="1"/>
                  </p:cNvGrpSpPr>
                  <p:nvPr/>
                </p:nvGrpSpPr>
                <p:grpSpPr bwMode="auto">
                  <a:xfrm>
                    <a:off x="3424" y="3467"/>
                    <a:ext cx="835" cy="254"/>
                    <a:chOff x="3388" y="3249"/>
                    <a:chExt cx="835" cy="254"/>
                  </a:xfrm>
                </p:grpSpPr>
                <p:pic>
                  <p:nvPicPr>
                    <p:cNvPr id="36898" name="Picture 46" descr="VM app-os"/>
                    <p:cNvPicPr>
                      <a:picLocks noChangeAspect="1" noChangeArrowheads="1"/>
                    </p:cNvPicPr>
                    <p:nvPr/>
                  </p:nvPicPr>
                  <p:blipFill>
                    <a:blip r:embed="rId5" cstate="print"/>
                    <a:srcRect/>
                    <a:stretch>
                      <a:fillRect/>
                    </a:stretch>
                  </p:blipFill>
                  <p:spPr bwMode="gray">
                    <a:xfrm>
                      <a:off x="3388" y="3249"/>
                      <a:ext cx="254" cy="254"/>
                    </a:xfrm>
                    <a:prstGeom prst="rect">
                      <a:avLst/>
                    </a:prstGeom>
                    <a:noFill/>
                    <a:ln w="9525">
                      <a:noFill/>
                      <a:miter lim="800000"/>
                      <a:headEnd/>
                      <a:tailEnd/>
                    </a:ln>
                  </p:spPr>
                </p:pic>
                <p:pic>
                  <p:nvPicPr>
                    <p:cNvPr id="36899" name="Picture 47" descr="VM app-os"/>
                    <p:cNvPicPr>
                      <a:picLocks noChangeAspect="1" noChangeArrowheads="1"/>
                    </p:cNvPicPr>
                    <p:nvPr/>
                  </p:nvPicPr>
                  <p:blipFill>
                    <a:blip r:embed="rId5" cstate="print"/>
                    <a:srcRect/>
                    <a:stretch>
                      <a:fillRect/>
                    </a:stretch>
                  </p:blipFill>
                  <p:spPr bwMode="gray">
                    <a:xfrm>
                      <a:off x="3678" y="3249"/>
                      <a:ext cx="254" cy="254"/>
                    </a:xfrm>
                    <a:prstGeom prst="rect">
                      <a:avLst/>
                    </a:prstGeom>
                    <a:noFill/>
                    <a:ln w="9525">
                      <a:noFill/>
                      <a:miter lim="800000"/>
                      <a:headEnd/>
                      <a:tailEnd/>
                    </a:ln>
                  </p:spPr>
                </p:pic>
                <p:pic>
                  <p:nvPicPr>
                    <p:cNvPr id="36900" name="Picture 48" descr="VM app-os"/>
                    <p:cNvPicPr>
                      <a:picLocks noChangeAspect="1" noChangeArrowheads="1"/>
                    </p:cNvPicPr>
                    <p:nvPr/>
                  </p:nvPicPr>
                  <p:blipFill>
                    <a:blip r:embed="rId5" cstate="print"/>
                    <a:srcRect/>
                    <a:stretch>
                      <a:fillRect/>
                    </a:stretch>
                  </p:blipFill>
                  <p:spPr bwMode="gray">
                    <a:xfrm>
                      <a:off x="3969" y="3249"/>
                      <a:ext cx="254" cy="254"/>
                    </a:xfrm>
                    <a:prstGeom prst="rect">
                      <a:avLst/>
                    </a:prstGeom>
                    <a:noFill/>
                    <a:ln w="9525">
                      <a:noFill/>
                      <a:miter lim="800000"/>
                      <a:headEnd/>
                      <a:tailEnd/>
                    </a:ln>
                  </p:spPr>
                </p:pic>
              </p:grpSp>
              <p:grpSp>
                <p:nvGrpSpPr>
                  <p:cNvPr id="36893" name="Group 49"/>
                  <p:cNvGrpSpPr>
                    <a:grpSpLocks noChangeAspect="1"/>
                  </p:cNvGrpSpPr>
                  <p:nvPr/>
                </p:nvGrpSpPr>
                <p:grpSpPr bwMode="auto">
                  <a:xfrm>
                    <a:off x="3424" y="3176"/>
                    <a:ext cx="835" cy="254"/>
                    <a:chOff x="3388" y="3249"/>
                    <a:chExt cx="835" cy="254"/>
                  </a:xfrm>
                </p:grpSpPr>
                <p:pic>
                  <p:nvPicPr>
                    <p:cNvPr id="36895" name="Picture 50" descr="VM app-os"/>
                    <p:cNvPicPr>
                      <a:picLocks noChangeAspect="1" noChangeArrowheads="1"/>
                    </p:cNvPicPr>
                    <p:nvPr/>
                  </p:nvPicPr>
                  <p:blipFill>
                    <a:blip r:embed="rId5" cstate="print"/>
                    <a:srcRect/>
                    <a:stretch>
                      <a:fillRect/>
                    </a:stretch>
                  </p:blipFill>
                  <p:spPr bwMode="gray">
                    <a:xfrm>
                      <a:off x="3388" y="3249"/>
                      <a:ext cx="254" cy="254"/>
                    </a:xfrm>
                    <a:prstGeom prst="rect">
                      <a:avLst/>
                    </a:prstGeom>
                    <a:noFill/>
                    <a:ln w="9525">
                      <a:noFill/>
                      <a:miter lim="800000"/>
                      <a:headEnd/>
                      <a:tailEnd/>
                    </a:ln>
                  </p:spPr>
                </p:pic>
                <p:pic>
                  <p:nvPicPr>
                    <p:cNvPr id="36896" name="Picture 51" descr="VM app-os"/>
                    <p:cNvPicPr>
                      <a:picLocks noChangeAspect="1" noChangeArrowheads="1"/>
                    </p:cNvPicPr>
                    <p:nvPr/>
                  </p:nvPicPr>
                  <p:blipFill>
                    <a:blip r:embed="rId5" cstate="print"/>
                    <a:srcRect/>
                    <a:stretch>
                      <a:fillRect/>
                    </a:stretch>
                  </p:blipFill>
                  <p:spPr bwMode="gray">
                    <a:xfrm>
                      <a:off x="3678" y="3249"/>
                      <a:ext cx="254" cy="254"/>
                    </a:xfrm>
                    <a:prstGeom prst="rect">
                      <a:avLst/>
                    </a:prstGeom>
                    <a:noFill/>
                    <a:ln w="9525">
                      <a:noFill/>
                      <a:miter lim="800000"/>
                      <a:headEnd/>
                      <a:tailEnd/>
                    </a:ln>
                  </p:spPr>
                </p:pic>
                <p:pic>
                  <p:nvPicPr>
                    <p:cNvPr id="36897" name="Picture 52" descr="VM app-os"/>
                    <p:cNvPicPr>
                      <a:picLocks noChangeAspect="1" noChangeArrowheads="1"/>
                    </p:cNvPicPr>
                    <p:nvPr/>
                  </p:nvPicPr>
                  <p:blipFill>
                    <a:blip r:embed="rId5" cstate="print"/>
                    <a:srcRect/>
                    <a:stretch>
                      <a:fillRect/>
                    </a:stretch>
                  </p:blipFill>
                  <p:spPr bwMode="gray">
                    <a:xfrm>
                      <a:off x="3969" y="3249"/>
                      <a:ext cx="254" cy="254"/>
                    </a:xfrm>
                    <a:prstGeom prst="rect">
                      <a:avLst/>
                    </a:prstGeom>
                    <a:noFill/>
                    <a:ln w="9525">
                      <a:noFill/>
                      <a:miter lim="800000"/>
                      <a:headEnd/>
                      <a:tailEnd/>
                    </a:ln>
                  </p:spPr>
                </p:pic>
              </p:grpSp>
              <p:pic>
                <p:nvPicPr>
                  <p:cNvPr id="36894" name="Picture 53" descr="server"/>
                  <p:cNvPicPr>
                    <a:picLocks noChangeAspect="1" noChangeArrowheads="1"/>
                  </p:cNvPicPr>
                  <p:nvPr/>
                </p:nvPicPr>
                <p:blipFill>
                  <a:blip r:embed="rId7" cstate="print"/>
                  <a:srcRect/>
                  <a:stretch>
                    <a:fillRect/>
                  </a:stretch>
                </p:blipFill>
                <p:spPr bwMode="gray">
                  <a:xfrm>
                    <a:off x="3424" y="4047"/>
                    <a:ext cx="847" cy="213"/>
                  </a:xfrm>
                  <a:prstGeom prst="rect">
                    <a:avLst/>
                  </a:prstGeom>
                  <a:noFill/>
                  <a:ln w="9525">
                    <a:noFill/>
                    <a:miter lim="800000"/>
                    <a:headEnd/>
                    <a:tailEnd/>
                  </a:ln>
                </p:spPr>
              </p:pic>
            </p:grpSp>
            <p:grpSp>
              <p:nvGrpSpPr>
                <p:cNvPr id="36877" name="Group 54"/>
                <p:cNvGrpSpPr>
                  <a:grpSpLocks noChangeAspect="1"/>
                </p:cNvGrpSpPr>
                <p:nvPr/>
              </p:nvGrpSpPr>
              <p:grpSpPr bwMode="auto">
                <a:xfrm>
                  <a:off x="4951" y="1392"/>
                  <a:ext cx="425" cy="543"/>
                  <a:chOff x="3424" y="3176"/>
                  <a:chExt cx="847" cy="1084"/>
                </a:xfrm>
              </p:grpSpPr>
              <p:grpSp>
                <p:nvGrpSpPr>
                  <p:cNvPr id="36878" name="Group 55"/>
                  <p:cNvGrpSpPr>
                    <a:grpSpLocks noChangeAspect="1"/>
                  </p:cNvGrpSpPr>
                  <p:nvPr/>
                </p:nvGrpSpPr>
                <p:grpSpPr bwMode="auto">
                  <a:xfrm>
                    <a:off x="3424" y="3757"/>
                    <a:ext cx="835" cy="252"/>
                    <a:chOff x="3315" y="1507"/>
                    <a:chExt cx="1561" cy="491"/>
                  </a:xfrm>
                </p:grpSpPr>
                <p:sp>
                  <p:nvSpPr>
                    <p:cNvPr id="36888" name="AutoShape 56"/>
                    <p:cNvSpPr>
                      <a:spLocks noChangeAspect="1" noChangeArrowheads="1"/>
                    </p:cNvSpPr>
                    <p:nvPr/>
                  </p:nvSpPr>
                  <p:spPr bwMode="gray">
                    <a:xfrm>
                      <a:off x="3315" y="1507"/>
                      <a:ext cx="1561" cy="491"/>
                    </a:xfrm>
                    <a:prstGeom prst="roundRect">
                      <a:avLst>
                        <a:gd name="adj" fmla="val 6519"/>
                      </a:avLst>
                    </a:prstGeom>
                    <a:solidFill>
                      <a:srgbClr val="3D96D1"/>
                    </a:solidFill>
                    <a:ln w="12700" algn="ctr">
                      <a:noFill/>
                      <a:round/>
                      <a:headEnd/>
                      <a:tailEnd/>
                    </a:ln>
                  </p:spPr>
                  <p:txBody>
                    <a:bodyPr wrap="none" lIns="0" tIns="0" rIns="0" bIns="0" anchor="ctr"/>
                    <a:lstStyle/>
                    <a:p>
                      <a:endParaRPr lang="ru-RU">
                        <a:solidFill>
                          <a:srgbClr val="000000"/>
                        </a:solidFill>
                        <a:latin typeface="MetaNormalLF-Roman" pitchFamily="34" charset="0"/>
                      </a:endParaRPr>
                    </a:p>
                  </p:txBody>
                </p:sp>
                <p:sp>
                  <p:nvSpPr>
                    <p:cNvPr id="36889" name="AutoShape 57"/>
                    <p:cNvSpPr>
                      <a:spLocks noChangeAspect="1" noChangeArrowheads="1"/>
                    </p:cNvSpPr>
                    <p:nvPr/>
                  </p:nvSpPr>
                  <p:spPr bwMode="gray">
                    <a:xfrm>
                      <a:off x="3315" y="1507"/>
                      <a:ext cx="1561" cy="218"/>
                    </a:xfrm>
                    <a:prstGeom prst="roundRect">
                      <a:avLst>
                        <a:gd name="adj" fmla="val 13759"/>
                      </a:avLst>
                    </a:prstGeom>
                    <a:gradFill rotWithShape="1">
                      <a:gsLst>
                        <a:gs pos="0">
                          <a:srgbClr val="A8DDF6"/>
                        </a:gs>
                        <a:gs pos="100000">
                          <a:srgbClr val="3D96D1"/>
                        </a:gs>
                      </a:gsLst>
                      <a:lin ang="5400000" scaled="1"/>
                    </a:gradFill>
                    <a:ln w="12700" algn="ctr">
                      <a:noFill/>
                      <a:round/>
                      <a:headEnd/>
                      <a:tailEnd/>
                    </a:ln>
                  </p:spPr>
                  <p:txBody>
                    <a:bodyPr wrap="none" lIns="0" tIns="0" rIns="0" bIns="0" anchor="ctr"/>
                    <a:lstStyle/>
                    <a:p>
                      <a:endParaRPr lang="ru-RU">
                        <a:solidFill>
                          <a:srgbClr val="000000"/>
                        </a:solidFill>
                        <a:latin typeface="MetaNormalLF-Roman" pitchFamily="34" charset="0"/>
                      </a:endParaRPr>
                    </a:p>
                  </p:txBody>
                </p:sp>
                <p:sp>
                  <p:nvSpPr>
                    <p:cNvPr id="36890" name="AutoShape 58"/>
                    <p:cNvSpPr>
                      <a:spLocks noChangeAspect="1" noChangeArrowheads="1"/>
                    </p:cNvSpPr>
                    <p:nvPr/>
                  </p:nvSpPr>
                  <p:spPr bwMode="gray">
                    <a:xfrm>
                      <a:off x="3315" y="1507"/>
                      <a:ext cx="1561" cy="491"/>
                    </a:xfrm>
                    <a:prstGeom prst="roundRect">
                      <a:avLst>
                        <a:gd name="adj" fmla="val 6519"/>
                      </a:avLst>
                    </a:prstGeom>
                    <a:noFill/>
                    <a:ln w="9525" algn="ctr">
                      <a:solidFill>
                        <a:srgbClr val="1291CF"/>
                      </a:solidFill>
                      <a:round/>
                      <a:headEnd/>
                      <a:tailEnd/>
                    </a:ln>
                  </p:spPr>
                  <p:txBody>
                    <a:bodyPr wrap="none" lIns="0" tIns="0" rIns="0" bIns="0" anchor="ctr"/>
                    <a:lstStyle/>
                    <a:p>
                      <a:r>
                        <a:rPr lang="en-US" sz="1000" b="1">
                          <a:solidFill>
                            <a:srgbClr val="FFFFFF"/>
                          </a:solidFill>
                          <a:latin typeface="MetaNormalLF-Roman" pitchFamily="34" charset="0"/>
                        </a:rPr>
                        <a:t>VMware</a:t>
                      </a:r>
                    </a:p>
                  </p:txBody>
                </p:sp>
              </p:grpSp>
              <p:grpSp>
                <p:nvGrpSpPr>
                  <p:cNvPr id="36879" name="Group 59"/>
                  <p:cNvGrpSpPr>
                    <a:grpSpLocks noChangeAspect="1"/>
                  </p:cNvGrpSpPr>
                  <p:nvPr/>
                </p:nvGrpSpPr>
                <p:grpSpPr bwMode="auto">
                  <a:xfrm>
                    <a:off x="3424" y="3467"/>
                    <a:ext cx="835" cy="254"/>
                    <a:chOff x="3388" y="3249"/>
                    <a:chExt cx="835" cy="254"/>
                  </a:xfrm>
                </p:grpSpPr>
                <p:pic>
                  <p:nvPicPr>
                    <p:cNvPr id="36885" name="Picture 60" descr="VM app-os"/>
                    <p:cNvPicPr>
                      <a:picLocks noChangeAspect="1" noChangeArrowheads="1"/>
                    </p:cNvPicPr>
                    <p:nvPr/>
                  </p:nvPicPr>
                  <p:blipFill>
                    <a:blip r:embed="rId5" cstate="print"/>
                    <a:srcRect/>
                    <a:stretch>
                      <a:fillRect/>
                    </a:stretch>
                  </p:blipFill>
                  <p:spPr bwMode="gray">
                    <a:xfrm>
                      <a:off x="3388" y="3249"/>
                      <a:ext cx="254" cy="254"/>
                    </a:xfrm>
                    <a:prstGeom prst="rect">
                      <a:avLst/>
                    </a:prstGeom>
                    <a:noFill/>
                    <a:ln w="9525">
                      <a:noFill/>
                      <a:miter lim="800000"/>
                      <a:headEnd/>
                      <a:tailEnd/>
                    </a:ln>
                  </p:spPr>
                </p:pic>
                <p:pic>
                  <p:nvPicPr>
                    <p:cNvPr id="36886" name="Picture 61" descr="VM app-os"/>
                    <p:cNvPicPr>
                      <a:picLocks noChangeAspect="1" noChangeArrowheads="1"/>
                    </p:cNvPicPr>
                    <p:nvPr/>
                  </p:nvPicPr>
                  <p:blipFill>
                    <a:blip r:embed="rId5" cstate="print"/>
                    <a:srcRect/>
                    <a:stretch>
                      <a:fillRect/>
                    </a:stretch>
                  </p:blipFill>
                  <p:spPr bwMode="gray">
                    <a:xfrm>
                      <a:off x="3678" y="3249"/>
                      <a:ext cx="254" cy="254"/>
                    </a:xfrm>
                    <a:prstGeom prst="rect">
                      <a:avLst/>
                    </a:prstGeom>
                    <a:noFill/>
                    <a:ln w="9525">
                      <a:noFill/>
                      <a:miter lim="800000"/>
                      <a:headEnd/>
                      <a:tailEnd/>
                    </a:ln>
                  </p:spPr>
                </p:pic>
                <p:pic>
                  <p:nvPicPr>
                    <p:cNvPr id="36887" name="Picture 62" descr="VM app-os"/>
                    <p:cNvPicPr>
                      <a:picLocks noChangeAspect="1" noChangeArrowheads="1"/>
                    </p:cNvPicPr>
                    <p:nvPr/>
                  </p:nvPicPr>
                  <p:blipFill>
                    <a:blip r:embed="rId5" cstate="print"/>
                    <a:srcRect/>
                    <a:stretch>
                      <a:fillRect/>
                    </a:stretch>
                  </p:blipFill>
                  <p:spPr bwMode="gray">
                    <a:xfrm>
                      <a:off x="3969" y="3249"/>
                      <a:ext cx="254" cy="254"/>
                    </a:xfrm>
                    <a:prstGeom prst="rect">
                      <a:avLst/>
                    </a:prstGeom>
                    <a:noFill/>
                    <a:ln w="9525">
                      <a:noFill/>
                      <a:miter lim="800000"/>
                      <a:headEnd/>
                      <a:tailEnd/>
                    </a:ln>
                  </p:spPr>
                </p:pic>
              </p:grpSp>
              <p:grpSp>
                <p:nvGrpSpPr>
                  <p:cNvPr id="36880" name="Group 63"/>
                  <p:cNvGrpSpPr>
                    <a:grpSpLocks noChangeAspect="1"/>
                  </p:cNvGrpSpPr>
                  <p:nvPr/>
                </p:nvGrpSpPr>
                <p:grpSpPr bwMode="auto">
                  <a:xfrm>
                    <a:off x="3424" y="3176"/>
                    <a:ext cx="835" cy="254"/>
                    <a:chOff x="3388" y="3249"/>
                    <a:chExt cx="835" cy="254"/>
                  </a:xfrm>
                </p:grpSpPr>
                <p:pic>
                  <p:nvPicPr>
                    <p:cNvPr id="36882" name="Picture 64" descr="VM app-os"/>
                    <p:cNvPicPr>
                      <a:picLocks noChangeAspect="1" noChangeArrowheads="1"/>
                    </p:cNvPicPr>
                    <p:nvPr/>
                  </p:nvPicPr>
                  <p:blipFill>
                    <a:blip r:embed="rId5" cstate="print"/>
                    <a:srcRect/>
                    <a:stretch>
                      <a:fillRect/>
                    </a:stretch>
                  </p:blipFill>
                  <p:spPr bwMode="gray">
                    <a:xfrm>
                      <a:off x="3388" y="3249"/>
                      <a:ext cx="254" cy="254"/>
                    </a:xfrm>
                    <a:prstGeom prst="rect">
                      <a:avLst/>
                    </a:prstGeom>
                    <a:noFill/>
                    <a:ln w="9525">
                      <a:noFill/>
                      <a:miter lim="800000"/>
                      <a:headEnd/>
                      <a:tailEnd/>
                    </a:ln>
                  </p:spPr>
                </p:pic>
                <p:pic>
                  <p:nvPicPr>
                    <p:cNvPr id="36883" name="Picture 65" descr="VM app-os"/>
                    <p:cNvPicPr>
                      <a:picLocks noChangeAspect="1" noChangeArrowheads="1"/>
                    </p:cNvPicPr>
                    <p:nvPr/>
                  </p:nvPicPr>
                  <p:blipFill>
                    <a:blip r:embed="rId5" cstate="print"/>
                    <a:srcRect/>
                    <a:stretch>
                      <a:fillRect/>
                    </a:stretch>
                  </p:blipFill>
                  <p:spPr bwMode="gray">
                    <a:xfrm>
                      <a:off x="3678" y="3249"/>
                      <a:ext cx="254" cy="254"/>
                    </a:xfrm>
                    <a:prstGeom prst="rect">
                      <a:avLst/>
                    </a:prstGeom>
                    <a:noFill/>
                    <a:ln w="9525">
                      <a:noFill/>
                      <a:miter lim="800000"/>
                      <a:headEnd/>
                      <a:tailEnd/>
                    </a:ln>
                  </p:spPr>
                </p:pic>
                <p:pic>
                  <p:nvPicPr>
                    <p:cNvPr id="36884" name="Picture 66" descr="VM app-os"/>
                    <p:cNvPicPr>
                      <a:picLocks noChangeAspect="1" noChangeArrowheads="1"/>
                    </p:cNvPicPr>
                    <p:nvPr/>
                  </p:nvPicPr>
                  <p:blipFill>
                    <a:blip r:embed="rId5" cstate="print"/>
                    <a:srcRect/>
                    <a:stretch>
                      <a:fillRect/>
                    </a:stretch>
                  </p:blipFill>
                  <p:spPr bwMode="gray">
                    <a:xfrm>
                      <a:off x="3969" y="3249"/>
                      <a:ext cx="254" cy="254"/>
                    </a:xfrm>
                    <a:prstGeom prst="rect">
                      <a:avLst/>
                    </a:prstGeom>
                    <a:noFill/>
                    <a:ln w="9525">
                      <a:noFill/>
                      <a:miter lim="800000"/>
                      <a:headEnd/>
                      <a:tailEnd/>
                    </a:ln>
                  </p:spPr>
                </p:pic>
              </p:grpSp>
              <p:pic>
                <p:nvPicPr>
                  <p:cNvPr id="36881" name="Picture 67" descr="server"/>
                  <p:cNvPicPr>
                    <a:picLocks noChangeAspect="1" noChangeArrowheads="1"/>
                  </p:cNvPicPr>
                  <p:nvPr/>
                </p:nvPicPr>
                <p:blipFill>
                  <a:blip r:embed="rId7" cstate="print"/>
                  <a:srcRect/>
                  <a:stretch>
                    <a:fillRect/>
                  </a:stretch>
                </p:blipFill>
                <p:spPr bwMode="gray">
                  <a:xfrm>
                    <a:off x="3424" y="4047"/>
                    <a:ext cx="847" cy="213"/>
                  </a:xfrm>
                  <a:prstGeom prst="rect">
                    <a:avLst/>
                  </a:prstGeom>
                  <a:noFill/>
                  <a:ln w="9525">
                    <a:noFill/>
                    <a:miter lim="800000"/>
                    <a:headEnd/>
                    <a:tailEnd/>
                  </a:ln>
                </p:spPr>
              </p:pic>
            </p:grpSp>
          </p:grpSp>
        </p:grpSp>
        <p:sp>
          <p:nvSpPr>
            <p:cNvPr id="36870" name="Text Box 68"/>
            <p:cNvSpPr txBox="1">
              <a:spLocks noChangeArrowheads="1"/>
            </p:cNvSpPr>
            <p:nvPr/>
          </p:nvSpPr>
          <p:spPr bwMode="auto">
            <a:xfrm>
              <a:off x="3632" y="3072"/>
              <a:ext cx="1198" cy="542"/>
            </a:xfrm>
            <a:prstGeom prst="rect">
              <a:avLst/>
            </a:prstGeom>
            <a:solidFill>
              <a:srgbClr val="FFFFFF">
                <a:alpha val="79999"/>
              </a:srgbClr>
            </a:solidFill>
            <a:ln w="38100" algn="ctr">
              <a:solidFill>
                <a:schemeClr val="bg1"/>
              </a:solidFill>
              <a:miter lim="800000"/>
              <a:headEnd/>
              <a:tailEnd/>
            </a:ln>
          </p:spPr>
          <p:txBody>
            <a:bodyPr wrap="none" lIns="45720" rIns="45720">
              <a:spAutoFit/>
            </a:bodyPr>
            <a:lstStyle/>
            <a:p>
              <a:r>
                <a:rPr lang="ru-RU" sz="2400" b="1">
                  <a:solidFill>
                    <a:srgbClr val="005596"/>
                  </a:solidFill>
                </a:rPr>
                <a:t>Все диски </a:t>
              </a:r>
            </a:p>
            <a:p>
              <a:r>
                <a:rPr lang="en-US" sz="2400" b="1">
                  <a:solidFill>
                    <a:srgbClr val="005596"/>
                  </a:solidFill>
                  <a:latin typeface="MetaNormalLF-Roman" pitchFamily="34" charset="0"/>
                </a:rPr>
                <a:t>Fibre Channel</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374"/>
                                        </p:tgtEl>
                                        <p:attrNameLst>
                                          <p:attrName>style.visibility</p:attrName>
                                        </p:attrNameLst>
                                      </p:cBhvr>
                                      <p:to>
                                        <p:strVal val="visible"/>
                                      </p:to>
                                    </p:set>
                                    <p:animEffect transition="in" filter="fade">
                                      <p:cBhvr>
                                        <p:cTn id="10" dur="500"/>
                                        <p:tgtEl>
                                          <p:spTgt spid="58374"/>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p:bldLst>
  </p:timing>
</p:sld>
</file>

<file path=ppt/theme/theme1.xml><?xml version="1.0" encoding="utf-8"?>
<a:theme xmlns:a="http://schemas.openxmlformats.org/drawingml/2006/main" name="2010 EMC Template Internal">
  <a:themeElements>
    <a:clrScheme name="**New 2010 Template">
      <a:dk1>
        <a:srgbClr val="000000"/>
      </a:dk1>
      <a:lt1>
        <a:srgbClr val="FFFFFF"/>
      </a:lt1>
      <a:dk2>
        <a:srgbClr val="007DC3"/>
      </a:dk2>
      <a:lt2>
        <a:srgbClr val="5F5F5F"/>
      </a:lt2>
      <a:accent1>
        <a:srgbClr val="3993D0"/>
      </a:accent1>
      <a:accent2>
        <a:srgbClr val="49A942"/>
      </a:accent2>
      <a:accent3>
        <a:srgbClr val="73C167"/>
      </a:accent3>
      <a:accent4>
        <a:srgbClr val="FFC425"/>
      </a:accent4>
      <a:accent5>
        <a:srgbClr val="E36F1E"/>
      </a:accent5>
      <a:accent6>
        <a:srgbClr val="B5121B"/>
      </a:accent6>
      <a:hlink>
        <a:srgbClr val="007DC3"/>
      </a:hlink>
      <a:folHlink>
        <a:srgbClr val="49A942"/>
      </a:folHlink>
    </a:clrScheme>
    <a:fontScheme name="Meta">
      <a:majorFont>
        <a:latin typeface="MetaNormalLF-Roman"/>
        <a:ea typeface=""/>
        <a:cs typeface=""/>
      </a:majorFont>
      <a:minorFont>
        <a:latin typeface="MetaNormalLF-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7DC3"/>
    </a:dk2>
    <a:lt2>
      <a:srgbClr val="5F5F5F"/>
    </a:lt2>
    <a:accent1>
      <a:srgbClr val="3993D0"/>
    </a:accent1>
    <a:accent2>
      <a:srgbClr val="49A942"/>
    </a:accent2>
    <a:accent3>
      <a:srgbClr val="FFFFFF"/>
    </a:accent3>
    <a:accent4>
      <a:srgbClr val="000000"/>
    </a:accent4>
    <a:accent5>
      <a:srgbClr val="AEC8E4"/>
    </a:accent5>
    <a:accent6>
      <a:srgbClr val="41993B"/>
    </a:accent6>
    <a:hlink>
      <a:srgbClr val="007DC3"/>
    </a:hlink>
    <a:folHlink>
      <a:srgbClr val="49A942"/>
    </a:folHlink>
  </a:clrScheme>
</a:themeOverride>
</file>

<file path=ppt/theme/themeOverride2.xml><?xml version="1.0" encoding="utf-8"?>
<a:themeOverride xmlns:a="http://schemas.openxmlformats.org/drawingml/2006/main">
  <a:clrScheme name="">
    <a:dk1>
      <a:srgbClr val="000000"/>
    </a:dk1>
    <a:lt1>
      <a:srgbClr val="FFFFFF"/>
    </a:lt1>
    <a:dk2>
      <a:srgbClr val="007DC3"/>
    </a:dk2>
    <a:lt2>
      <a:srgbClr val="5F5F5F"/>
    </a:lt2>
    <a:accent1>
      <a:srgbClr val="3993D0"/>
    </a:accent1>
    <a:accent2>
      <a:srgbClr val="49A942"/>
    </a:accent2>
    <a:accent3>
      <a:srgbClr val="FFFFFF"/>
    </a:accent3>
    <a:accent4>
      <a:srgbClr val="000000"/>
    </a:accent4>
    <a:accent5>
      <a:srgbClr val="AEC8E4"/>
    </a:accent5>
    <a:accent6>
      <a:srgbClr val="41993B"/>
    </a:accent6>
    <a:hlink>
      <a:srgbClr val="007DC3"/>
    </a:hlink>
    <a:folHlink>
      <a:srgbClr val="49A942"/>
    </a:folHlink>
  </a:clrScheme>
</a:themeOverride>
</file>

<file path=docProps/app.xml><?xml version="1.0" encoding="utf-8"?>
<Properties xmlns="http://schemas.openxmlformats.org/officeDocument/2006/extended-properties" xmlns:vt="http://schemas.openxmlformats.org/officeDocument/2006/docPropsVTypes">
  <Template/>
  <TotalTime>8329</TotalTime>
  <Words>2319</Words>
  <Application>Microsoft Office PowerPoint</Application>
  <PresentationFormat>Экран (4:3)</PresentationFormat>
  <Paragraphs>340</Paragraphs>
  <Slides>19</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2010 EMC Template Internal</vt:lpstr>
      <vt:lpstr>Организация больших массивов данных</vt:lpstr>
      <vt:lpstr>Цифровая информация Рост в геометрической прогрессии</vt:lpstr>
      <vt:lpstr>Рост цифровой информации в разы опережает рост ИТ ресурсов на ее управление</vt:lpstr>
      <vt:lpstr>Слайд 4</vt:lpstr>
      <vt:lpstr>Слайд 5</vt:lpstr>
      <vt:lpstr>Слайд 6</vt:lpstr>
      <vt:lpstr>Организация уровней хранения сегодня</vt:lpstr>
      <vt:lpstr>Организация уровней хранения с EMC FAST проще и полностью автоматизирована</vt:lpstr>
      <vt:lpstr>FAST в действии</vt:lpstr>
      <vt:lpstr>FAST в действии</vt:lpstr>
      <vt:lpstr>Слайд 11</vt:lpstr>
      <vt:lpstr>Слайд 12</vt:lpstr>
      <vt:lpstr>vPlex - новое слово в мобильности данных. Виртуализация систем хранения данных на расстоянии</vt:lpstr>
      <vt:lpstr>vPlex - новое слово в мобильности данных.  Миграция данных на 2ю площадку за минуты, а не часы</vt:lpstr>
      <vt:lpstr>Слайд 15</vt:lpstr>
      <vt:lpstr>Инфраструктурные пакеты vBlock - новый подход к ИТ сервисам</vt:lpstr>
      <vt:lpstr>vBlock – «по дороге с облаками»</vt:lpstr>
      <vt:lpstr>vBlock – масштабная виртуализация</vt:lpstr>
      <vt:lpstr>Организация больших массивов данных</vt:lpstr>
    </vt:vector>
  </TitlesOfParts>
  <Company>EMC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44 POINT META NORMAL LF ALL CAPS</dc:title>
  <dc:creator>leblad</dc:creator>
  <cp:lastModifiedBy>c400</cp:lastModifiedBy>
  <cp:revision>64</cp:revision>
  <dcterms:created xsi:type="dcterms:W3CDTF">2010-06-07T20:13:05Z</dcterms:created>
  <dcterms:modified xsi:type="dcterms:W3CDTF">2010-09-28T06:09:29Z</dcterms:modified>
</cp:coreProperties>
</file>