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6" r:id="rId2"/>
  </p:sldMasterIdLst>
  <p:notesMasterIdLst>
    <p:notesMasterId r:id="rId17"/>
  </p:notesMasterIdLst>
  <p:handoutMasterIdLst>
    <p:handoutMasterId r:id="rId18"/>
  </p:handoutMasterIdLst>
  <p:sldIdLst>
    <p:sldId id="256" r:id="rId3"/>
    <p:sldId id="356" r:id="rId4"/>
    <p:sldId id="476" r:id="rId5"/>
    <p:sldId id="453" r:id="rId6"/>
    <p:sldId id="469" r:id="rId7"/>
    <p:sldId id="454" r:id="rId8"/>
    <p:sldId id="470" r:id="rId9"/>
    <p:sldId id="471" r:id="rId10"/>
    <p:sldId id="474" r:id="rId11"/>
    <p:sldId id="472" r:id="rId12"/>
    <p:sldId id="459" r:id="rId13"/>
    <p:sldId id="461" r:id="rId14"/>
    <p:sldId id="464" r:id="rId15"/>
    <p:sldId id="460" r:id="rId16"/>
  </p:sldIdLst>
  <p:sldSz cx="9144000" cy="6858000" type="screen4x3"/>
  <p:notesSz cx="67945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 baseline="-250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 baseline="-250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 baseline="-250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 baseline="-250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 baseline="-250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 baseline="-250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 baseline="-250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 baseline="-250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 baseline="-250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6699FF"/>
    <a:srgbClr val="FF9966"/>
    <a:srgbClr val="99CCFF"/>
    <a:srgbClr val="1B3F94"/>
    <a:srgbClr val="99FF66"/>
    <a:srgbClr val="54B948"/>
    <a:srgbClr val="00CC00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31" autoAdjust="0"/>
  </p:normalViewPr>
  <p:slideViewPr>
    <p:cSldViewPr>
      <p:cViewPr>
        <p:scale>
          <a:sx n="50" d="100"/>
          <a:sy n="50" d="100"/>
        </p:scale>
        <p:origin x="-1728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1200" baseline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l">
              <a:defRPr sz="1200" baseline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218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1DD6916-F595-439A-A679-433308E83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1200" baseline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56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l">
              <a:defRPr sz="1200" baseline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218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820C227-EF6D-49A9-9F0E-6BF565DAF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rgbClr val="4B63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708400" y="1446213"/>
            <a:ext cx="5435600" cy="1238250"/>
            <a:chOff x="1973" y="1025"/>
            <a:chExt cx="3787" cy="86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73" y="1025"/>
              <a:ext cx="3787" cy="861"/>
            </a:xfrm>
            <a:prstGeom prst="rect">
              <a:avLst/>
            </a:prstGeom>
            <a:solidFill>
              <a:srgbClr val="1B3F9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baseline="0">
                <a:cs typeface="+mn-cs"/>
              </a:endParaRPr>
            </a:p>
          </p:txBody>
        </p:sp>
        <p:pic>
          <p:nvPicPr>
            <p:cNvPr id="6" name="Picture 6" descr="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5" y="1087"/>
              <a:ext cx="81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 rot="10800000">
              <a:off x="5547" y="1025"/>
              <a:ext cx="94" cy="862"/>
            </a:xfrm>
            <a:prstGeom prst="rect">
              <a:avLst/>
            </a:prstGeom>
            <a:solidFill>
              <a:srgbClr val="54B94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pic>
          <p:nvPicPr>
            <p:cNvPr id="8" name="Picture 8" descr="picture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40" y="1027"/>
              <a:ext cx="2607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>
              <a:off x="5636" y="1025"/>
              <a:ext cx="122" cy="862"/>
            </a:xfrm>
            <a:prstGeom prst="rect">
              <a:avLst/>
            </a:prstGeom>
            <a:solidFill>
              <a:srgbClr val="9AA1D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</p:grpSp>
      <p:pic>
        <p:nvPicPr>
          <p:cNvPr id="10" name="Picture 10" descr="tit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5963" y="269875"/>
            <a:ext cx="30226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symbol_comp_crop"/>
          <p:cNvPicPr>
            <a:picLocks noChangeAspect="1" noChangeArrowheads="1"/>
          </p:cNvPicPr>
          <p:nvPr/>
        </p:nvPicPr>
        <p:blipFill>
          <a:blip r:embed="rId5" cstate="print"/>
          <a:srcRect l="44698"/>
          <a:stretch>
            <a:fillRect/>
          </a:stretch>
        </p:blipFill>
        <p:spPr bwMode="auto">
          <a:xfrm>
            <a:off x="0" y="12700"/>
            <a:ext cx="3708400" cy="681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45088" y="5084763"/>
            <a:ext cx="3675062" cy="1152525"/>
          </a:xfrm>
        </p:spPr>
        <p:txBody>
          <a:bodyPr/>
          <a:lstStyle>
            <a:lvl1pPr algn="r">
              <a:defRPr sz="1600">
                <a:solidFill>
                  <a:srgbClr val="A9DCA3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068763" y="3098800"/>
            <a:ext cx="4751387" cy="1841500"/>
          </a:xfrm>
        </p:spPr>
        <p:txBody>
          <a:bodyPr anchor="t"/>
          <a:lstStyle>
            <a:lvl1pPr algn="r">
              <a:defRPr sz="2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691313" y="6437313"/>
            <a:ext cx="2133600" cy="288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B63BC35-AB24-4C33-B01C-33EBEF376B5C}" type="datetime1">
              <a:rPr lang="ru-RU"/>
              <a:pPr>
                <a:defRPr/>
              </a:pPr>
              <a:t>28.09.2010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11DF-DC68-47CD-8BD5-305E48A90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1138" y="131763"/>
            <a:ext cx="2125662" cy="63214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131763"/>
            <a:ext cx="6229350" cy="63214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A02D2-5A5B-44B2-B75A-FD6A3C1C9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19588" y="3895725"/>
            <a:ext cx="2170112" cy="2305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42100" y="3895725"/>
            <a:ext cx="2170113" cy="2305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D0449-0F4D-47C9-B644-B51411719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78738" y="3213100"/>
            <a:ext cx="1133475" cy="29876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276725" y="3213100"/>
            <a:ext cx="3249613" cy="2987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A604-1B90-43C4-A02A-BF35E5A50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6E143-7235-4744-818F-3B1653A41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197D5-CE6C-4B15-9ABA-7A56A8C4A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AA101-E632-41E2-8996-B56017DD1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CC195-6E69-4484-B39D-BD30BCFC2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3CEA4-5D39-46B5-AA13-1816D17CE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4DB19-8508-44C9-89A2-3C4655416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588" y="0"/>
            <a:ext cx="9142412" cy="981075"/>
          </a:xfrm>
          <a:prstGeom prst="rect">
            <a:avLst/>
          </a:prstGeom>
          <a:solidFill>
            <a:srgbClr val="4B63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 rot="5400000">
            <a:off x="8113712" y="-49212"/>
            <a:ext cx="981075" cy="1079500"/>
          </a:xfrm>
          <a:prstGeom prst="rect">
            <a:avLst/>
          </a:prstGeom>
          <a:solidFill>
            <a:srgbClr val="1B3F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35938" y="146050"/>
            <a:ext cx="94297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31763"/>
            <a:ext cx="7705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  <a:endParaRPr lang="en-US" smtClean="0"/>
          </a:p>
          <a:p>
            <a:pPr lvl="1"/>
            <a:r>
              <a:rPr lang="ru-RU" smtClean="0"/>
              <a:t>Первый уровень</a:t>
            </a:r>
          </a:p>
          <a:p>
            <a:pPr lvl="2"/>
            <a:r>
              <a:rPr lang="ru-RU" smtClean="0"/>
              <a:t>Второй уровень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981075"/>
            <a:ext cx="9144000" cy="71438"/>
            <a:chOff x="0" y="618"/>
            <a:chExt cx="5760" cy="45"/>
          </a:xfrm>
        </p:grpSpPr>
        <p:sp>
          <p:nvSpPr>
            <p:cNvPr id="66568" name="Rectangle 8"/>
            <p:cNvSpPr>
              <a:spLocks noChangeArrowheads="1"/>
            </p:cNvSpPr>
            <p:nvPr/>
          </p:nvSpPr>
          <p:spPr bwMode="auto">
            <a:xfrm rot="5400000">
              <a:off x="2529" y="-1911"/>
              <a:ext cx="45" cy="5103"/>
            </a:xfrm>
            <a:prstGeom prst="rect">
              <a:avLst/>
            </a:prstGeom>
            <a:solidFill>
              <a:srgbClr val="1B3F9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 </a:t>
              </a:r>
              <a:endParaRPr lang="ru-RU">
                <a:cs typeface="+mn-cs"/>
              </a:endParaRPr>
            </a:p>
          </p:txBody>
        </p:sp>
        <p:sp>
          <p:nvSpPr>
            <p:cNvPr id="66569" name="Rectangle 9"/>
            <p:cNvSpPr>
              <a:spLocks noChangeArrowheads="1"/>
            </p:cNvSpPr>
            <p:nvPr userDrawn="1"/>
          </p:nvSpPr>
          <p:spPr bwMode="auto">
            <a:xfrm rot="5400000">
              <a:off x="5397" y="300"/>
              <a:ext cx="45" cy="681"/>
            </a:xfrm>
            <a:prstGeom prst="rect">
              <a:avLst/>
            </a:prstGeom>
            <a:solidFill>
              <a:srgbClr val="1FBEC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 </a:t>
              </a:r>
              <a:endParaRPr lang="ru-RU">
                <a:cs typeface="+mn-cs"/>
              </a:endParaRPr>
            </a:p>
          </p:txBody>
        </p:sp>
      </p:grpSp>
      <p:pic>
        <p:nvPicPr>
          <p:cNvPr id="1032" name="Picture 10" descr="symbol_company_crop_smal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32813" y="6340475"/>
            <a:ext cx="611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36000" y="6546850"/>
            <a:ext cx="5048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aseline="0">
                <a:solidFill>
                  <a:srgbClr val="1B3F94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E00E494-1023-40CD-9722-B5DEB4686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6408738" y="6572250"/>
            <a:ext cx="216058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1200" baseline="0" dirty="0">
                <a:solidFill>
                  <a:srgbClr val="1B3F94"/>
                </a:solidFill>
              </a:rPr>
              <a:t>©</a:t>
            </a:r>
            <a:r>
              <a:rPr lang="ru-RU" sz="1200" baseline="0" dirty="0">
                <a:solidFill>
                  <a:srgbClr val="1B3F94"/>
                </a:solidFill>
              </a:rPr>
              <a:t> 20</a:t>
            </a:r>
            <a:r>
              <a:rPr lang="en-US" sz="1200" baseline="0" dirty="0">
                <a:solidFill>
                  <a:srgbClr val="1B3F94"/>
                </a:solidFill>
              </a:rPr>
              <a:t>10</a:t>
            </a:r>
            <a:r>
              <a:rPr lang="ru-RU" sz="1200" baseline="0" dirty="0">
                <a:solidFill>
                  <a:srgbClr val="1B3F94"/>
                </a:solidFill>
              </a:rPr>
              <a:t> </a:t>
            </a:r>
            <a:r>
              <a:rPr lang="ru-RU" sz="1200" baseline="0" dirty="0" err="1">
                <a:solidFill>
                  <a:srgbClr val="1B3F94"/>
                </a:solidFill>
              </a:rPr>
              <a:t>Инфосистемы</a:t>
            </a:r>
            <a:r>
              <a:rPr lang="ru-RU" sz="1200" baseline="0" dirty="0">
                <a:solidFill>
                  <a:srgbClr val="1B3F94"/>
                </a:solidFill>
              </a:rPr>
              <a:t> </a:t>
            </a:r>
            <a:r>
              <a:rPr lang="ru-RU" sz="1200" baseline="0" dirty="0" err="1">
                <a:solidFill>
                  <a:srgbClr val="1B3F94"/>
                </a:solidFill>
              </a:rPr>
              <a:t>Джет</a:t>
            </a:r>
            <a:endParaRPr lang="ru-RU" sz="1200" baseline="0" dirty="0">
              <a:solidFill>
                <a:srgbClr val="1B3F94"/>
              </a:solidFill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42913" y="6562725"/>
            <a:ext cx="3552825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200" baseline="0">
                <a:solidFill>
                  <a:srgbClr val="1B3F94"/>
                </a:solidFill>
                <a:cs typeface="+mn-cs"/>
              </a:rPr>
              <a:t>Центр информационной безопасности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 rot="16200000" flipV="1">
            <a:off x="4296569" y="3059907"/>
            <a:ext cx="34925" cy="7558087"/>
          </a:xfrm>
          <a:prstGeom prst="rect">
            <a:avLst/>
          </a:prstGeom>
          <a:solidFill>
            <a:srgbClr val="1B3F94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 </a:t>
            </a:r>
            <a:endParaRPr lang="ru-RU">
              <a:cs typeface="+mn-cs"/>
            </a:endParaRP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 rot="16200000" flipV="1">
            <a:off x="8243888" y="6640513"/>
            <a:ext cx="34925" cy="396875"/>
          </a:xfrm>
          <a:prstGeom prst="rect">
            <a:avLst/>
          </a:prstGeom>
          <a:solidFill>
            <a:srgbClr val="1FBEC9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 </a:t>
            </a:r>
            <a:endParaRPr lang="ru-RU">
              <a:cs typeface="+mn-cs"/>
            </a:endParaRPr>
          </a:p>
        </p:txBody>
      </p:sp>
      <p:sp>
        <p:nvSpPr>
          <p:cNvPr id="1038" name="Picture 17" descr="cib"/>
          <p:cNvSpPr>
            <a:spLocks noChangeAspect="1" noChangeArrowheads="1"/>
          </p:cNvSpPr>
          <p:nvPr/>
        </p:nvSpPr>
        <p:spPr bwMode="auto">
          <a:xfrm>
            <a:off x="50800" y="6580188"/>
            <a:ext cx="4318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8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  <p:sldLayoutId id="2147484423" r:id="rId8"/>
    <p:sldLayoutId id="2147484424" r:id="rId9"/>
    <p:sldLayoutId id="2147484425" r:id="rId10"/>
    <p:sldLayoutId id="21474844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876300" rtl="0" eaLnBrk="0" fontAlgn="base" hangingPunct="0">
        <a:spcBef>
          <a:spcPct val="20000"/>
        </a:spcBef>
        <a:spcAft>
          <a:spcPct val="0"/>
        </a:spcAft>
        <a:buClr>
          <a:srgbClr val="54B948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35013" indent="-285750" algn="l" defTabSz="876300" rtl="0" eaLnBrk="0" fontAlgn="base" hangingPunct="0">
        <a:spcBef>
          <a:spcPct val="20000"/>
        </a:spcBef>
        <a:spcAft>
          <a:spcPct val="0"/>
        </a:spcAft>
        <a:buClr>
          <a:srgbClr val="54B948"/>
        </a:buClr>
        <a:buSzPct val="80000"/>
        <a:buFont typeface="Arial" charset="0"/>
        <a:buChar char="●"/>
        <a:defRPr sz="2000">
          <a:solidFill>
            <a:schemeClr val="tx1"/>
          </a:solidFill>
          <a:latin typeface="+mn-lt"/>
        </a:defRPr>
      </a:lvl2pPr>
      <a:lvl3pPr marL="1143000" indent="-228600" algn="l" defTabSz="876300" rtl="0" eaLnBrk="0" fontAlgn="base" hangingPunct="0">
        <a:spcBef>
          <a:spcPct val="20000"/>
        </a:spcBef>
        <a:spcAft>
          <a:spcPct val="0"/>
        </a:spcAft>
        <a:buClr>
          <a:srgbClr val="54B948"/>
        </a:buClr>
        <a:buSzPct val="80000"/>
        <a:buFont typeface="Arial" charset="0"/>
        <a:buChar char="●"/>
        <a:defRPr sz="2000">
          <a:solidFill>
            <a:srgbClr val="4B63AE"/>
          </a:solidFill>
          <a:latin typeface="+mn-lt"/>
        </a:defRPr>
      </a:lvl3pPr>
      <a:lvl4pPr marL="1498600" indent="-176213" algn="l" defTabSz="876300" rtl="0" eaLnBrk="0" fontAlgn="base" hangingPunct="0">
        <a:spcBef>
          <a:spcPct val="20000"/>
        </a:spcBef>
        <a:spcAft>
          <a:spcPct val="0"/>
        </a:spcAft>
        <a:buClr>
          <a:srgbClr val="54B948"/>
        </a:buClr>
        <a:buSzPct val="80000"/>
        <a:buFont typeface="Arial" charset="0"/>
        <a:buChar char="●"/>
        <a:defRPr sz="2000">
          <a:solidFill>
            <a:srgbClr val="4B63AE"/>
          </a:solidFill>
          <a:latin typeface="+mn-lt"/>
        </a:defRPr>
      </a:lvl4pPr>
      <a:lvl5pPr marL="2232025" indent="-228600" algn="l" defTabSz="876300" rtl="0" eaLnBrk="0" fontAlgn="base" hangingPunct="0">
        <a:spcBef>
          <a:spcPct val="20000"/>
        </a:spcBef>
        <a:spcAft>
          <a:spcPct val="0"/>
        </a:spcAft>
        <a:buClr>
          <a:srgbClr val="54B948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5pPr>
      <a:lvl6pPr marL="2689225" indent="-228600" algn="l" defTabSz="876300" rtl="0" fontAlgn="base">
        <a:spcBef>
          <a:spcPct val="20000"/>
        </a:spcBef>
        <a:spcAft>
          <a:spcPct val="0"/>
        </a:spcAft>
        <a:buClr>
          <a:srgbClr val="54B948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6pPr>
      <a:lvl7pPr marL="3146425" indent="-228600" algn="l" defTabSz="876300" rtl="0" fontAlgn="base">
        <a:spcBef>
          <a:spcPct val="20000"/>
        </a:spcBef>
        <a:spcAft>
          <a:spcPct val="0"/>
        </a:spcAft>
        <a:buClr>
          <a:srgbClr val="54B948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7pPr>
      <a:lvl8pPr marL="3603625" indent="-228600" algn="l" defTabSz="876300" rtl="0" fontAlgn="base">
        <a:spcBef>
          <a:spcPct val="20000"/>
        </a:spcBef>
        <a:spcAft>
          <a:spcPct val="0"/>
        </a:spcAft>
        <a:buClr>
          <a:srgbClr val="54B948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8pPr>
      <a:lvl9pPr marL="4060825" indent="-228600" algn="l" defTabSz="876300" rtl="0" fontAlgn="base">
        <a:spcBef>
          <a:spcPct val="20000"/>
        </a:spcBef>
        <a:spcAft>
          <a:spcPct val="0"/>
        </a:spcAft>
        <a:buClr>
          <a:srgbClr val="54B948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63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9588" y="3895725"/>
            <a:ext cx="44926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76725" y="3213100"/>
            <a:ext cx="45354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705225" y="1446213"/>
            <a:ext cx="5435600" cy="1238250"/>
            <a:chOff x="1973" y="1025"/>
            <a:chExt cx="3787" cy="863"/>
          </a:xfrm>
        </p:grpSpPr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1973" y="1025"/>
              <a:ext cx="3787" cy="861"/>
            </a:xfrm>
            <a:prstGeom prst="rect">
              <a:avLst/>
            </a:prstGeom>
            <a:solidFill>
              <a:srgbClr val="1B3F9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baseline="0">
                <a:cs typeface="+mn-cs"/>
              </a:endParaRPr>
            </a:p>
          </p:txBody>
        </p:sp>
        <p:pic>
          <p:nvPicPr>
            <p:cNvPr id="2056" name="Picture 6" descr="logo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045" y="1087"/>
              <a:ext cx="81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 rot="10800000">
              <a:off x="5547" y="1025"/>
              <a:ext cx="94" cy="862"/>
            </a:xfrm>
            <a:prstGeom prst="rect">
              <a:avLst/>
            </a:prstGeom>
            <a:solidFill>
              <a:srgbClr val="54B94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pic>
          <p:nvPicPr>
            <p:cNvPr id="2058" name="Picture 8" descr="picture_small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940" y="1027"/>
              <a:ext cx="2607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 rot="10800000">
              <a:off x="5636" y="1025"/>
              <a:ext cx="122" cy="862"/>
            </a:xfrm>
            <a:prstGeom prst="rect">
              <a:avLst/>
            </a:prstGeom>
            <a:solidFill>
              <a:srgbClr val="9AA1D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</p:grpSp>
      <p:pic>
        <p:nvPicPr>
          <p:cNvPr id="2053" name="Picture 10" descr="symbol_comp_crop"/>
          <p:cNvPicPr>
            <a:picLocks noChangeAspect="1" noChangeArrowheads="1"/>
          </p:cNvPicPr>
          <p:nvPr/>
        </p:nvPicPr>
        <p:blipFill>
          <a:blip r:embed="rId15" cstate="print"/>
          <a:srcRect l="44698"/>
          <a:stretch>
            <a:fillRect/>
          </a:stretch>
        </p:blipFill>
        <p:spPr bwMode="auto">
          <a:xfrm>
            <a:off x="-3175" y="12700"/>
            <a:ext cx="3708400" cy="681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1" descr="titl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795963" y="269875"/>
            <a:ext cx="30226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7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33" r:id="rId7"/>
    <p:sldLayoutId id="2147484434" r:id="rId8"/>
    <p:sldLayoutId id="2147484435" r:id="rId9"/>
    <p:sldLayoutId id="2147484436" r:id="rId10"/>
    <p:sldLayoutId id="2147484437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82391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31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398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http://chasogorod.narod.ru/images/dnevniki/2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spinfo.ru/uploads/gallery/main/38/xddd.jpg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www.koncertina.ru/pic/razorwire1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aladdin.co.uk/App_Themes/Standard/Images/etoken/PK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.dvgu.ru/admin/iptables/images/rc_firewall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copypast.ru/uploads/posts/thumbs/1244572619_clamav_na_unixservere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chasogorod.narod.ru/images/dnevniki/2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hyperlink" Target="http://www.koncertina.ru/pic/razorwire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E42610D-6689-4782-A52E-906F03BEBED0}" type="datetime4">
              <a:rPr lang="ru-RU" smtClean="0"/>
              <a:pPr>
                <a:defRPr/>
              </a:pPr>
              <a:t>28 сентября 2010 г.</a:t>
            </a:fld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5084763"/>
            <a:ext cx="5472112" cy="1152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Ляпунов Игорь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Директор Центра информационной безопасности</a:t>
            </a:r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429000"/>
            <a:ext cx="8820150" cy="1857375"/>
          </a:xfrm>
        </p:spPr>
        <p:txBody>
          <a:bodyPr/>
          <a:lstStyle/>
          <a:p>
            <a:pPr eaLnBrk="1" hangingPunct="1"/>
            <a:r>
              <a:rPr lang="ru-RU" sz="2800" b="1" smtClean="0"/>
              <a:t>Эффективны ли современные бюджеты на ИБ?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 За 80% денег только 20% безопасности?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525621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Или больше собака?</a:t>
            </a:r>
            <a:endParaRPr lang="ru-RU" dirty="0" smtClean="0"/>
          </a:p>
        </p:txBody>
      </p:sp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повысить защищенность?</a:t>
            </a:r>
          </a:p>
        </p:txBody>
      </p:sp>
      <p:pic>
        <p:nvPicPr>
          <p:cNvPr id="7" name="Picture 12" descr="Картинка 33 из 53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contrast="40000"/>
            <a:grayscl/>
          </a:blip>
          <a:srcRect/>
          <a:stretch>
            <a:fillRect/>
          </a:stretch>
        </p:blipFill>
        <p:spPr bwMode="auto">
          <a:xfrm>
            <a:off x="571500" y="2288853"/>
            <a:ext cx="4286250" cy="23642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2293" name="Picture 6" descr="Картинка 14 из 70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40000"/>
            <a:grayscl/>
          </a:blip>
          <a:srcRect t="12070" b="8140"/>
          <a:stretch>
            <a:fillRect/>
          </a:stretch>
        </p:blipFill>
        <p:spPr bwMode="auto">
          <a:xfrm rot="698722">
            <a:off x="4220323" y="3575001"/>
            <a:ext cx="4071937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5" descr="Картинка 19 из 48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2924944"/>
            <a:ext cx="3640137" cy="20716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2832" y="4171404"/>
            <a:ext cx="3465512" cy="19939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61768">
            <a:off x="7177038" y="3214042"/>
            <a:ext cx="1657350" cy="1838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Безопасность не должна быть слепой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-108520" y="1916832"/>
            <a:ext cx="8229600" cy="324036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«Прозрение» это: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Мониторинг событий и инцидентов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Управление уязвимостями и обновлениями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Анализ конфигураций средств</a:t>
            </a:r>
            <a:r>
              <a:rPr lang="en-US" sz="2400" dirty="0" smtClean="0">
                <a:solidFill>
                  <a:srgbClr val="1B3F94"/>
                </a:solidFill>
              </a:rPr>
              <a:t> </a:t>
            </a:r>
            <a:r>
              <a:rPr lang="ru-RU" sz="2400" dirty="0" smtClean="0">
                <a:solidFill>
                  <a:srgbClr val="1B3F94"/>
                </a:solidFill>
              </a:rPr>
              <a:t>защиты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67015">
            <a:off x="6879771" y="1489252"/>
            <a:ext cx="1570610" cy="15624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Заметки на полях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40588">
            <a:off x="5492053" y="4374114"/>
            <a:ext cx="3354727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64328">
            <a:off x="390865" y="1467332"/>
            <a:ext cx="2952328" cy="15684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6536" y="1556792"/>
            <a:ext cx="3447912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797152"/>
            <a:ext cx="3739615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79857">
            <a:off x="3107204" y="2788589"/>
            <a:ext cx="2557463" cy="23066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Резюме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959024" y="1412776"/>
            <a:ext cx="6717432" cy="1969517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b="1" dirty="0" smtClean="0"/>
              <a:t>Активные средства безопасности стоят </a:t>
            </a:r>
            <a:br>
              <a:rPr lang="ru-RU" b="1" dirty="0" smtClean="0"/>
            </a:br>
            <a:r>
              <a:rPr lang="ru-RU" b="1" dirty="0" smtClean="0"/>
              <a:t>уже в «три ряда»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b="1" dirty="0" smtClean="0"/>
              <a:t>Инвестировать нужно в управляемость </a:t>
            </a:r>
            <a:br>
              <a:rPr lang="ru-RU" b="1" dirty="0" smtClean="0"/>
            </a:br>
            <a:r>
              <a:rPr lang="ru-RU" b="1" dirty="0" smtClean="0"/>
              <a:t>системы ИБ, в ее прозрачность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dirty="0" smtClean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dirty="0" smtClean="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861048"/>
            <a:ext cx="4680520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38" name="Picture 6" descr="C:\Users\Samsung\Pictures\Microsoft Clip Organizer\j04043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27" y="2321379"/>
            <a:ext cx="1122721" cy="10356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39" name="Picture 7" descr="C:\Users\Samsung\Pictures\Microsoft Clip Organizer\j04043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76" y="3356992"/>
            <a:ext cx="967956" cy="8210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40" name="Picture 8" descr="C:\Users\Samsung\Pictures\Microsoft Clip Organizer\j040428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62647">
            <a:off x="263052" y="1485250"/>
            <a:ext cx="1270962" cy="8502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41" name="Picture 9" descr="C:\Users\Samsung\Pictures\Microsoft Clip Organizer\j042829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930798">
            <a:off x="383153" y="4227273"/>
            <a:ext cx="778162" cy="8411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42" name="Picture 10" descr="C:\Users\Samsung\Pictures\Microsoft Clip Organizer\j0404269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797152"/>
            <a:ext cx="1107530" cy="9585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43" name="Picture 11" descr="C:\Users\Samsung\Pictures\Microsoft Clip Organizer\j0404279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669467">
            <a:off x="400661" y="5497223"/>
            <a:ext cx="621216" cy="8578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6725" y="2786063"/>
            <a:ext cx="4535488" cy="576262"/>
          </a:xfrm>
        </p:spPr>
        <p:txBody>
          <a:bodyPr/>
          <a:lstStyle/>
          <a:p>
            <a:pPr eaLnBrk="1" hangingPunct="1"/>
            <a:r>
              <a:rPr lang="ru-RU" smtClean="0"/>
              <a:t>Контакты: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813" y="3468688"/>
            <a:ext cx="6883400" cy="30321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/>
              <a:t>Ляпунов Игорь</a:t>
            </a:r>
          </a:p>
          <a:p>
            <a:pPr marL="0" indent="0" eaLnBrk="1" hangingPunct="1">
              <a:buFontTx/>
              <a:buNone/>
            </a:pPr>
            <a:r>
              <a:rPr lang="ru-RU" smtClean="0"/>
              <a:t>Директор Центра информационной</a:t>
            </a:r>
            <a:r>
              <a:rPr lang="en-US" smtClean="0"/>
              <a:t> </a:t>
            </a:r>
            <a:r>
              <a:rPr lang="ru-RU" smtClean="0"/>
              <a:t>безопасности</a:t>
            </a:r>
            <a:endParaRPr lang="en-US" smtClean="0"/>
          </a:p>
          <a:p>
            <a:pPr marL="0" indent="0" eaLnBrk="1" hangingPunct="1">
              <a:buFontTx/>
              <a:buNone/>
            </a:pPr>
            <a:endParaRPr lang="ru-RU" smtClean="0"/>
          </a:p>
          <a:p>
            <a:pPr marL="0" indent="0" eaLnBrk="1" hangingPunct="1">
              <a:buFontTx/>
              <a:buNone/>
            </a:pPr>
            <a:endParaRPr lang="en-US" smtClean="0"/>
          </a:p>
          <a:p>
            <a:pPr marL="0" indent="0" eaLnBrk="1" hangingPunct="1">
              <a:buFontTx/>
              <a:buNone/>
            </a:pPr>
            <a:r>
              <a:rPr lang="ru-RU" smtClean="0"/>
              <a:t>Москва: </a:t>
            </a:r>
            <a:r>
              <a:rPr lang="en-US" smtClean="0"/>
              <a:t>(495) </a:t>
            </a:r>
            <a:r>
              <a:rPr lang="ru-RU" smtClean="0"/>
              <a:t> 411-7601</a:t>
            </a:r>
          </a:p>
          <a:p>
            <a:pPr marL="0" indent="0" eaLnBrk="1" hangingPunct="1">
              <a:buFontTx/>
              <a:buNone/>
            </a:pPr>
            <a:r>
              <a:rPr lang="ru-RU" smtClean="0"/>
              <a:t>liapunov@jet.</a:t>
            </a:r>
            <a:r>
              <a:rPr lang="en-US" smtClean="0"/>
              <a:t>msk.</a:t>
            </a:r>
            <a:r>
              <a:rPr lang="ru-RU" smtClean="0"/>
              <a:t>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 чем речь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072437" cy="4786313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b="1" smtClean="0"/>
              <a:t>Пять вопросов про ЭТО: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smtClean="0">
                <a:solidFill>
                  <a:srgbClr val="1B3F94"/>
                </a:solidFill>
              </a:rPr>
              <a:t>А есть ли безопасность?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smtClean="0">
                <a:solidFill>
                  <a:srgbClr val="1B3F94"/>
                </a:solidFill>
              </a:rPr>
              <a:t>Кто виноват?!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smtClean="0">
                <a:solidFill>
                  <a:srgbClr val="1B3F94"/>
                </a:solidFill>
              </a:rPr>
              <a:t>На</a:t>
            </a:r>
            <a:r>
              <a:rPr lang="en-US" sz="2400" smtClean="0">
                <a:solidFill>
                  <a:srgbClr val="1B3F94"/>
                </a:solidFill>
              </a:rPr>
              <a:t> </a:t>
            </a:r>
            <a:r>
              <a:rPr lang="ru-RU" sz="2400" smtClean="0">
                <a:solidFill>
                  <a:srgbClr val="1B3F94"/>
                </a:solidFill>
              </a:rPr>
              <a:t>что мы тратим наши бюджеты</a:t>
            </a:r>
            <a:r>
              <a:rPr lang="en-US" sz="2400" smtClean="0">
                <a:solidFill>
                  <a:srgbClr val="1B3F94"/>
                </a:solidFill>
              </a:rPr>
              <a:t>?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smtClean="0">
                <a:solidFill>
                  <a:srgbClr val="1B3F94"/>
                </a:solidFill>
              </a:rPr>
              <a:t>Как перестать быть слепыми?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smtClean="0">
                <a:solidFill>
                  <a:srgbClr val="1B3F94"/>
                </a:solidFill>
              </a:rPr>
              <a:t>Кто? Как? Куда?</a:t>
            </a:r>
            <a:endParaRPr lang="en-US" sz="2400" smtClean="0">
              <a:solidFill>
                <a:srgbClr val="1B3F94"/>
              </a:solidFill>
            </a:endParaRP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endParaRPr lang="ru-RU" sz="2400" smtClean="0">
              <a:solidFill>
                <a:srgbClr val="1B3F94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smtClean="0"/>
          </a:p>
          <a:p>
            <a:pPr>
              <a:spcAft>
                <a:spcPts val="1200"/>
              </a:spcAft>
            </a:pPr>
            <a:endParaRPr lang="ru-RU" smtClean="0"/>
          </a:p>
          <a:p>
            <a:pPr>
              <a:spcAft>
                <a:spcPts val="1200"/>
              </a:spcAft>
            </a:pPr>
            <a:endParaRPr lang="ru-RU" smtClean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98571">
            <a:off x="6674079" y="3570302"/>
            <a:ext cx="1794495" cy="23089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есть ли безопасность?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504" y="1412776"/>
            <a:ext cx="8072437" cy="4786312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b="1" dirty="0" smtClean="0"/>
              <a:t>    Безопасности.</a:t>
            </a:r>
            <a:r>
              <a:rPr lang="en-US" b="1" dirty="0" smtClean="0"/>
              <a:t>NET</a:t>
            </a:r>
            <a:endParaRPr lang="ru-RU" b="1" dirty="0" smtClean="0"/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Наш каждый первый </a:t>
            </a:r>
            <a:r>
              <a:rPr lang="ru-RU" sz="2400" dirty="0" err="1" smtClean="0">
                <a:solidFill>
                  <a:srgbClr val="1B3F94"/>
                </a:solidFill>
              </a:rPr>
              <a:t>пен-тест</a:t>
            </a:r>
            <a:r>
              <a:rPr lang="ru-RU" sz="2400" dirty="0" smtClean="0">
                <a:solidFill>
                  <a:srgbClr val="1B3F94"/>
                </a:solidFill>
              </a:rPr>
              <a:t> успешен!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Может быть это сложно и дорого?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endParaRPr lang="ru-RU" sz="1800" dirty="0" smtClean="0">
              <a:solidFill>
                <a:srgbClr val="1B3F94"/>
              </a:solidFill>
            </a:endParaRP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endParaRPr lang="ru-RU" sz="2400" dirty="0" smtClean="0">
              <a:solidFill>
                <a:srgbClr val="1B3F94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dirty="0" smtClean="0"/>
          </a:p>
        </p:txBody>
      </p:sp>
      <p:pic>
        <p:nvPicPr>
          <p:cNvPr id="6152" name="Picture 8" descr="C:\Users\Samsung\Pictures\Microsoft Clip Organizer\j04282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303489"/>
            <a:ext cx="2371284" cy="193382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34412">
            <a:off x="7031981" y="1464985"/>
            <a:ext cx="1524000" cy="1838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153" name="Picture 9" descr="C:\Users\Samsung\Pictures\Microsoft Clip Organizer\j040426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1196" y="2945730"/>
            <a:ext cx="1838325" cy="1797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есть ли безопасность?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7504" y="1412776"/>
            <a:ext cx="8072437" cy="4786312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b="1" dirty="0" smtClean="0"/>
              <a:t>    Безопасности.</a:t>
            </a:r>
            <a:r>
              <a:rPr lang="en-US" b="1" dirty="0" smtClean="0"/>
              <a:t>NET</a:t>
            </a:r>
            <a:endParaRPr lang="ru-RU" b="1" dirty="0" smtClean="0"/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Наш каждый первый </a:t>
            </a:r>
            <a:r>
              <a:rPr lang="ru-RU" sz="2400" dirty="0" err="1" smtClean="0">
                <a:solidFill>
                  <a:srgbClr val="1B3F94"/>
                </a:solidFill>
              </a:rPr>
              <a:t>пен-тест</a:t>
            </a:r>
            <a:r>
              <a:rPr lang="ru-RU" sz="2400" dirty="0" smtClean="0">
                <a:solidFill>
                  <a:srgbClr val="1B3F94"/>
                </a:solidFill>
              </a:rPr>
              <a:t> успешен!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Может быть это сложно и дорого?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endParaRPr lang="ru-RU" sz="1800" dirty="0" smtClean="0">
              <a:solidFill>
                <a:srgbClr val="1B3F94"/>
              </a:solidFill>
            </a:endParaRP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Нет! Это «пионерские» методы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И размер бюджета на ИБ не </a:t>
            </a:r>
            <a:br>
              <a:rPr lang="ru-RU" sz="2400" dirty="0" smtClean="0">
                <a:solidFill>
                  <a:srgbClr val="1B3F94"/>
                </a:solidFill>
              </a:rPr>
            </a:br>
            <a:r>
              <a:rPr lang="ru-RU" sz="2400" dirty="0" smtClean="0">
                <a:solidFill>
                  <a:srgbClr val="1B3F94"/>
                </a:solidFill>
              </a:rPr>
              <a:t>имеет никакого значения </a:t>
            </a:r>
            <a:r>
              <a:rPr lang="ru-RU" sz="2400" dirty="0" smtClean="0">
                <a:solidFill>
                  <a:srgbClr val="1B3F94"/>
                </a:solidFill>
                <a:sym typeface="Wingdings" pitchFamily="2" charset="2"/>
              </a:rPr>
              <a:t></a:t>
            </a:r>
            <a:endParaRPr lang="ru-RU" sz="2400" dirty="0" smtClean="0">
              <a:solidFill>
                <a:srgbClr val="1B3F94"/>
              </a:solidFill>
            </a:endParaRP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endParaRPr lang="ru-RU" sz="2400" dirty="0" smtClean="0">
              <a:solidFill>
                <a:srgbClr val="1B3F94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dirty="0" smtClean="0"/>
          </a:p>
        </p:txBody>
      </p:sp>
      <p:pic>
        <p:nvPicPr>
          <p:cNvPr id="6152" name="Picture 8" descr="C:\Users\Samsung\Pictures\Microsoft Clip Organizer\j04282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303489"/>
            <a:ext cx="2371284" cy="193382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34412">
            <a:off x="7031981" y="1464985"/>
            <a:ext cx="1524000" cy="1838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153" name="Picture 9" descr="C:\Users\Samsung\Pictures\Microsoft Clip Organizer\j040426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1196" y="2945730"/>
            <a:ext cx="1838325" cy="1797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39552" y="1387475"/>
            <a:ext cx="8229600" cy="5256213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b="1" dirty="0" smtClean="0"/>
              <a:t>У вас нет межсетевых экранов, антивирусов, систем обнаружения атак?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sz="1800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b="1" dirty="0" smtClean="0"/>
              <a:t>Все гораздо проще: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1B3F94"/>
                </a:solidFill>
              </a:rPr>
              <a:t>Непропатченные</a:t>
            </a:r>
            <a:r>
              <a:rPr lang="ru-RU" sz="2400" dirty="0" smtClean="0">
                <a:solidFill>
                  <a:srgbClr val="1B3F94"/>
                </a:solidFill>
              </a:rPr>
              <a:t> ОС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1B3F94"/>
                </a:solidFill>
              </a:rPr>
              <a:t>Необновленные</a:t>
            </a:r>
            <a:r>
              <a:rPr lang="ru-RU" sz="2400" dirty="0" smtClean="0">
                <a:solidFill>
                  <a:srgbClr val="1B3F94"/>
                </a:solidFill>
              </a:rPr>
              <a:t> антивирусы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Кривые настройки экранов</a:t>
            </a:r>
          </a:p>
        </p:txBody>
      </p:sp>
      <p:pic>
        <p:nvPicPr>
          <p:cNvPr id="8" name="Picture 18" descr="Картинка 10 из 121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602138" y="4725144"/>
            <a:ext cx="3002310" cy="14891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9" descr="Картинка 9 из 308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862984">
            <a:off x="6689725" y="3167535"/>
            <a:ext cx="2126010" cy="2045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чем причины успешности?</a:t>
            </a:r>
          </a:p>
        </p:txBody>
      </p:sp>
      <p:pic>
        <p:nvPicPr>
          <p:cNvPr id="7" name="Picture 12" descr="Картинка 12 из 1466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7164288" y="2061343"/>
            <a:ext cx="1616825" cy="179970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395536" y="1629171"/>
            <a:ext cx="8229600" cy="4536133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b="1" dirty="0" smtClean="0"/>
              <a:t>Когда мне страшно, я зажмуриваюсь!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Мы не смотрим на реально </a:t>
            </a:r>
            <a:br>
              <a:rPr lang="ru-RU" sz="2400" dirty="0" smtClean="0">
                <a:solidFill>
                  <a:srgbClr val="1B3F94"/>
                </a:solidFill>
              </a:rPr>
            </a:br>
            <a:r>
              <a:rPr lang="ru-RU" sz="2400" dirty="0" smtClean="0">
                <a:solidFill>
                  <a:srgbClr val="1B3F94"/>
                </a:solidFill>
              </a:rPr>
              <a:t>происходящие процессы в ИС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Мы не смотрим на состояние </a:t>
            </a:r>
            <a:br>
              <a:rPr lang="ru-RU" sz="2400" dirty="0" smtClean="0">
                <a:solidFill>
                  <a:srgbClr val="1B3F94"/>
                </a:solidFill>
              </a:rPr>
            </a:br>
            <a:r>
              <a:rPr lang="ru-RU" sz="2400" dirty="0" smtClean="0">
                <a:solidFill>
                  <a:srgbClr val="1B3F94"/>
                </a:solidFill>
              </a:rPr>
              <a:t>ресурсов и средств защиты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1B3F94"/>
                </a:solidFill>
              </a:rPr>
              <a:t>Мы не анализируем причины </a:t>
            </a:r>
            <a:br>
              <a:rPr lang="ru-RU" sz="2400" dirty="0" smtClean="0">
                <a:solidFill>
                  <a:srgbClr val="1B3F94"/>
                </a:solidFill>
              </a:rPr>
            </a:br>
            <a:r>
              <a:rPr lang="ru-RU" sz="2400" dirty="0" smtClean="0">
                <a:solidFill>
                  <a:srgbClr val="1B3F94"/>
                </a:solidFill>
              </a:rPr>
              <a:t>инцидентов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dirty="0" smtClean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dirty="0" smtClean="0"/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Почему? Кто виноват?</a:t>
            </a: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4306912"/>
            <a:ext cx="2981325" cy="19304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24641">
            <a:off x="6550099" y="2680320"/>
            <a:ext cx="1838325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Экспресс-тест!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755576" y="1412776"/>
            <a:ext cx="7604125" cy="1584176"/>
            <a:chOff x="1043609" y="1268760"/>
            <a:chExt cx="7604125" cy="1584176"/>
          </a:xfrm>
        </p:grpSpPr>
        <p:pic>
          <p:nvPicPr>
            <p:cNvPr id="4710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43609" y="1484784"/>
              <a:ext cx="1483446" cy="136815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87195">
              <a:off x="2661261" y="1268760"/>
              <a:ext cx="1483446" cy="136815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804281">
              <a:off x="5574477" y="1340768"/>
              <a:ext cx="1483446" cy="136815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2650" y="1412776"/>
              <a:ext cx="1483446" cy="136815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4288" y="1484784"/>
              <a:ext cx="1483446" cy="136815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</p:grpSp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313184" y="3428653"/>
            <a:ext cx="8435280" cy="2664643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b="1" dirty="0" smtClean="0"/>
              <a:t>Ответьте для себя на три вопроса:</a:t>
            </a:r>
          </a:p>
          <a:p>
            <a:pPr lvl="1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1B3F94"/>
                </a:solidFill>
              </a:rPr>
              <a:t>#1.</a:t>
            </a:r>
            <a:r>
              <a:rPr lang="en-US" sz="2400" dirty="0" smtClean="0">
                <a:solidFill>
                  <a:srgbClr val="1B3F94"/>
                </a:solidFill>
              </a:rPr>
              <a:t> </a:t>
            </a:r>
            <a:r>
              <a:rPr lang="ru-RU" sz="2400" dirty="0" smtClean="0">
                <a:solidFill>
                  <a:srgbClr val="1B3F94"/>
                </a:solidFill>
              </a:rPr>
              <a:t>Какие проекты по ИБ вы реализовали за два года?</a:t>
            </a:r>
          </a:p>
          <a:p>
            <a:pPr lvl="1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1B3F94"/>
                </a:solidFill>
              </a:rPr>
              <a:t>#2.</a:t>
            </a:r>
            <a:r>
              <a:rPr lang="en-US" sz="2400" dirty="0" smtClean="0">
                <a:solidFill>
                  <a:srgbClr val="1B3F94"/>
                </a:solidFill>
              </a:rPr>
              <a:t> </a:t>
            </a:r>
            <a:r>
              <a:rPr lang="ru-RU" sz="2400" dirty="0" smtClean="0">
                <a:solidFill>
                  <a:srgbClr val="1B3F94"/>
                </a:solidFill>
              </a:rPr>
              <a:t>Что было драйвером проектов по ИБ?</a:t>
            </a:r>
          </a:p>
          <a:p>
            <a:pPr lvl="1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1B3F94"/>
                </a:solidFill>
              </a:rPr>
              <a:t>#3.</a:t>
            </a:r>
            <a:r>
              <a:rPr lang="en-US" sz="2400" dirty="0" smtClean="0">
                <a:solidFill>
                  <a:srgbClr val="1B3F94"/>
                </a:solidFill>
              </a:rPr>
              <a:t> </a:t>
            </a:r>
            <a:r>
              <a:rPr lang="ru-RU" sz="2400" dirty="0" smtClean="0">
                <a:solidFill>
                  <a:srgbClr val="1B3F94"/>
                </a:solidFill>
              </a:rPr>
              <a:t>Как оценивается успешность службы ИБ?</a:t>
            </a:r>
            <a:endParaRPr lang="en-US" sz="2400" dirty="0" smtClean="0">
              <a:solidFill>
                <a:srgbClr val="1B3F94"/>
              </a:solidFill>
            </a:endParaRPr>
          </a:p>
          <a:p>
            <a:pPr lvl="1">
              <a:spcAft>
                <a:spcPts val="1200"/>
              </a:spcAft>
              <a:buNone/>
            </a:pPr>
            <a:endParaRPr lang="en-US" sz="2400" dirty="0" smtClean="0">
              <a:solidFill>
                <a:srgbClr val="1B3F94"/>
              </a:solidFill>
            </a:endParaRPr>
          </a:p>
          <a:p>
            <a:pPr lvl="1">
              <a:spcAft>
                <a:spcPts val="1200"/>
              </a:spcAft>
              <a:buFont typeface="Wingdings" pitchFamily="2" charset="2"/>
              <a:buChar char="v"/>
            </a:pPr>
            <a:endParaRPr lang="ru-RU" sz="2400" dirty="0" smtClean="0">
              <a:solidFill>
                <a:srgbClr val="1B3F94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dirty="0" smtClean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dirty="0" smtClean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Экспресс-тест!</a:t>
            </a:r>
          </a:p>
        </p:txBody>
      </p:sp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313184" y="1484437"/>
            <a:ext cx="8830816" cy="2664643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b="1" dirty="0" smtClean="0"/>
              <a:t>Правильные ответы:</a:t>
            </a:r>
          </a:p>
          <a:p>
            <a:pPr lvl="1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1B3F94"/>
                </a:solidFill>
              </a:rPr>
              <a:t>#1.</a:t>
            </a:r>
            <a:r>
              <a:rPr lang="en-US" sz="2400" dirty="0" smtClean="0">
                <a:solidFill>
                  <a:srgbClr val="1B3F94"/>
                </a:solidFill>
              </a:rPr>
              <a:t> </a:t>
            </a:r>
            <a:r>
              <a:rPr lang="ru-RU" sz="2400" dirty="0" err="1" smtClean="0">
                <a:solidFill>
                  <a:srgbClr val="1B3F94"/>
                </a:solidFill>
              </a:rPr>
              <a:t>Инраструктура</a:t>
            </a:r>
            <a:r>
              <a:rPr lang="ru-RU" sz="2400" dirty="0" smtClean="0">
                <a:solidFill>
                  <a:srgbClr val="1B3F94"/>
                </a:solidFill>
              </a:rPr>
              <a:t> ИБ и </a:t>
            </a:r>
            <a:r>
              <a:rPr lang="en-US" sz="2400" dirty="0" err="1" smtClean="0">
                <a:solidFill>
                  <a:srgbClr val="1B3F94"/>
                </a:solidFill>
              </a:rPr>
              <a:t>compliace</a:t>
            </a:r>
            <a:endParaRPr lang="ru-RU" sz="2400" dirty="0" smtClean="0">
              <a:solidFill>
                <a:srgbClr val="1B3F94"/>
              </a:solidFill>
            </a:endParaRPr>
          </a:p>
          <a:p>
            <a:pPr lvl="1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1B3F94"/>
                </a:solidFill>
              </a:rPr>
              <a:t>#2.</a:t>
            </a:r>
            <a:r>
              <a:rPr lang="en-US" sz="2400" dirty="0" smtClean="0">
                <a:solidFill>
                  <a:srgbClr val="1B3F94"/>
                </a:solidFill>
              </a:rPr>
              <a:t> </a:t>
            </a:r>
            <a:r>
              <a:rPr lang="ru-RU" sz="2400" dirty="0" smtClean="0">
                <a:solidFill>
                  <a:srgbClr val="1B3F94"/>
                </a:solidFill>
              </a:rPr>
              <a:t>Нормативные требования и соображения «</a:t>
            </a:r>
            <a:r>
              <a:rPr lang="ru-RU" sz="2400" dirty="0" err="1" smtClean="0">
                <a:solidFill>
                  <a:srgbClr val="1B3F94"/>
                </a:solidFill>
              </a:rPr>
              <a:t>гигены</a:t>
            </a:r>
            <a:r>
              <a:rPr lang="ru-RU" sz="2400" dirty="0" smtClean="0">
                <a:solidFill>
                  <a:srgbClr val="1B3F94"/>
                </a:solidFill>
              </a:rPr>
              <a:t>»</a:t>
            </a:r>
          </a:p>
          <a:p>
            <a:pPr lvl="1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1B3F94"/>
                </a:solidFill>
              </a:rPr>
              <a:t>#3.</a:t>
            </a:r>
            <a:r>
              <a:rPr lang="en-US" sz="2400" dirty="0" smtClean="0">
                <a:solidFill>
                  <a:srgbClr val="1B3F94"/>
                </a:solidFill>
              </a:rPr>
              <a:t> </a:t>
            </a:r>
            <a:r>
              <a:rPr lang="ru-RU" sz="2400" dirty="0" smtClean="0">
                <a:solidFill>
                  <a:srgbClr val="1B3F94"/>
                </a:solidFill>
              </a:rPr>
              <a:t>Никак или «по понятиям»</a:t>
            </a:r>
            <a:endParaRPr lang="en-US" sz="2400" dirty="0" smtClean="0">
              <a:solidFill>
                <a:srgbClr val="1B3F94"/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ru-RU" dirty="0" smtClean="0"/>
          </a:p>
        </p:txBody>
      </p:sp>
      <p:grpSp>
        <p:nvGrpSpPr>
          <p:cNvPr id="17" name="Группа 16"/>
          <p:cNvGrpSpPr/>
          <p:nvPr/>
        </p:nvGrpSpPr>
        <p:grpSpPr>
          <a:xfrm>
            <a:off x="827584" y="4254720"/>
            <a:ext cx="7416824" cy="1766568"/>
            <a:chOff x="323528" y="4398736"/>
            <a:chExt cx="7416824" cy="1766568"/>
          </a:xfrm>
        </p:grpSpPr>
        <p:pic>
          <p:nvPicPr>
            <p:cNvPr id="4710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4398736"/>
              <a:ext cx="1374651" cy="158866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861398">
              <a:off x="1907704" y="4437112"/>
              <a:ext cx="1374651" cy="158866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765182">
              <a:off x="3374687" y="4506675"/>
              <a:ext cx="1374651" cy="158866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958272">
              <a:off x="4805515" y="4437112"/>
              <a:ext cx="1374651" cy="158866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5701" y="4576635"/>
              <a:ext cx="1374651" cy="158866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525621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Выше забор?</a:t>
            </a:r>
            <a:endParaRPr lang="ru-RU" dirty="0" smtClean="0"/>
          </a:p>
        </p:txBody>
      </p:sp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повысить защищенность?</a:t>
            </a:r>
          </a:p>
        </p:txBody>
      </p:sp>
      <p:pic>
        <p:nvPicPr>
          <p:cNvPr id="7" name="Picture 12" descr="Картинка 33 из 53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contrast="40000"/>
            <a:grayscl/>
          </a:blip>
          <a:srcRect/>
          <a:stretch>
            <a:fillRect/>
          </a:stretch>
        </p:blipFill>
        <p:spPr bwMode="auto">
          <a:xfrm>
            <a:off x="571500" y="2288853"/>
            <a:ext cx="4286250" cy="23642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2293" name="Picture 6" descr="Картинка 14 из 70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40000"/>
            <a:grayscl/>
          </a:blip>
          <a:srcRect t="12070" b="8140"/>
          <a:stretch>
            <a:fillRect/>
          </a:stretch>
        </p:blipFill>
        <p:spPr bwMode="auto">
          <a:xfrm rot="698722">
            <a:off x="4220323" y="3575001"/>
            <a:ext cx="4071937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iya_cib">
  <a:themeElements>
    <a:clrScheme name="prezentaciya_ci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iya_ci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iya_ci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ya_ci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ya_ci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ya_ci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ya_ci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ya_ci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ya_ci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ya_ci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ya_ci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ya_ci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ya_ci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ya_ci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prezentaciya_cib</Template>
  <TotalTime>3172</TotalTime>
  <Words>283</Words>
  <Application>Microsoft Office PowerPoint</Application>
  <PresentationFormat>Экран (4:3)</PresentationFormat>
  <Paragraphs>72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prezentaciya_cib</vt:lpstr>
      <vt:lpstr>2_Специальное оформление</vt:lpstr>
      <vt:lpstr>Эффективны ли современные бюджеты на ИБ?  За 80% денег только 20% безопасности?</vt:lpstr>
      <vt:lpstr>О чем речь</vt:lpstr>
      <vt:lpstr>А есть ли безопасность?</vt:lpstr>
      <vt:lpstr>А есть ли безопасность?</vt:lpstr>
      <vt:lpstr>В чем причины успешности?</vt:lpstr>
      <vt:lpstr>Почему? Кто виноват?</vt:lpstr>
      <vt:lpstr>Экспресс-тест!</vt:lpstr>
      <vt:lpstr>Экспресс-тест!</vt:lpstr>
      <vt:lpstr>Как повысить защищенность?</vt:lpstr>
      <vt:lpstr>Как повысить защищенность?</vt:lpstr>
      <vt:lpstr>Безопасность не должна быть слепой</vt:lpstr>
      <vt:lpstr>Заметки на полях</vt:lpstr>
      <vt:lpstr>Резюме</vt:lpstr>
      <vt:lpstr>Контакты: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Salnikova</dc:creator>
  <cp:lastModifiedBy>lgor Liapunov</cp:lastModifiedBy>
  <cp:revision>145</cp:revision>
  <dcterms:created xsi:type="dcterms:W3CDTF">2009-03-23T14:28:06Z</dcterms:created>
  <dcterms:modified xsi:type="dcterms:W3CDTF">2010-09-28T05:30:06Z</dcterms:modified>
</cp:coreProperties>
</file>