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1" r:id="rId2"/>
  </p:sldMasterIdLst>
  <p:notesMasterIdLst>
    <p:notesMasterId r:id="rId11"/>
  </p:notesMasterIdLst>
  <p:sldIdLst>
    <p:sldId id="256" r:id="rId3"/>
    <p:sldId id="297" r:id="rId4"/>
    <p:sldId id="306" r:id="rId5"/>
    <p:sldId id="301" r:id="rId6"/>
    <p:sldId id="303" r:id="rId7"/>
    <p:sldId id="304" r:id="rId8"/>
    <p:sldId id="30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orient="horz" pos="709"/>
        <p:guide orient="horz" pos="3884"/>
        <p:guide orient="horz" pos="354"/>
        <p:guide orient="horz" pos="3523"/>
        <p:guide orient="horz" pos="1142"/>
        <p:guide pos="2880"/>
        <p:guide pos="5511"/>
        <p:guide pos="249"/>
        <p:guide pos="292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180BF-9E68-41BF-AA68-CCFE02DA0AEC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63F0-0946-437F-B757-9809C1C43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y mai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0"/>
            <a:ext cx="9144000" cy="227687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658800 h 914400"/>
              <a:gd name="connsiteX4" fmla="*/ 0 w 914400"/>
              <a:gd name="connsiteY4" fmla="*/ 914400 h 914400"/>
              <a:gd name="connsiteX0" fmla="*/ 0 w 914400"/>
              <a:gd name="connsiteY0" fmla="*/ 1010250 h 1010250"/>
              <a:gd name="connsiteX1" fmla="*/ 0 w 914400"/>
              <a:gd name="connsiteY1" fmla="*/ 339300 h 1010250"/>
              <a:gd name="connsiteX2" fmla="*/ 914400 w 914400"/>
              <a:gd name="connsiteY2" fmla="*/ 0 h 1010250"/>
              <a:gd name="connsiteX3" fmla="*/ 914400 w 914400"/>
              <a:gd name="connsiteY3" fmla="*/ 658800 h 1010250"/>
              <a:gd name="connsiteX4" fmla="*/ 0 w 914400"/>
              <a:gd name="connsiteY4" fmla="*/ 1010250 h 10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010250">
                <a:moveTo>
                  <a:pt x="0" y="101025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658800"/>
                </a:lnTo>
                <a:lnTo>
                  <a:pt x="0" y="1010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rgb.png"/>
          <p:cNvPicPr>
            <a:picLocks noChangeAspect="1"/>
          </p:cNvPicPr>
          <p:nvPr userDrawn="1"/>
        </p:nvPicPr>
        <p:blipFill>
          <a:blip r:embed="rId3" cstate="print"/>
          <a:srcRect l="3336" t="26037"/>
          <a:stretch>
            <a:fillRect/>
          </a:stretch>
        </p:blipFill>
        <p:spPr>
          <a:xfrm>
            <a:off x="0" y="0"/>
            <a:ext cx="6700341" cy="3417872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6" y="5592764"/>
            <a:ext cx="8280400" cy="1000284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5" y="3016076"/>
            <a:ext cx="8372227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3491557"/>
            <a:ext cx="8353177" cy="1273696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alternative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_gradi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2703600"/>
              <a:gd name="connsiteX1" fmla="*/ 0 w 914400"/>
              <a:gd name="connsiteY1" fmla="*/ 339300 h 2703600"/>
              <a:gd name="connsiteX2" fmla="*/ 914400 w 914400"/>
              <a:gd name="connsiteY2" fmla="*/ 0 h 2703600"/>
              <a:gd name="connsiteX3" fmla="*/ 914400 w 914400"/>
              <a:gd name="connsiteY3" fmla="*/ 2703600 h 2703600"/>
              <a:gd name="connsiteX4" fmla="*/ 0 w 914400"/>
              <a:gd name="connsiteY4" fmla="*/ 1425600 h 2703600"/>
              <a:gd name="connsiteX0" fmla="*/ 0 w 914400"/>
              <a:gd name="connsiteY0" fmla="*/ 3042900 h 3042900"/>
              <a:gd name="connsiteX1" fmla="*/ 0 w 914400"/>
              <a:gd name="connsiteY1" fmla="*/ 339300 h 3042900"/>
              <a:gd name="connsiteX2" fmla="*/ 914400 w 914400"/>
              <a:gd name="connsiteY2" fmla="*/ 0 h 3042900"/>
              <a:gd name="connsiteX3" fmla="*/ 914400 w 914400"/>
              <a:gd name="connsiteY3" fmla="*/ 2703600 h 3042900"/>
              <a:gd name="connsiteX4" fmla="*/ 0 w 914400"/>
              <a:gd name="connsiteY4" fmla="*/ 3042900 h 30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042900">
                <a:moveTo>
                  <a:pt x="0" y="30429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2703600"/>
                </a:lnTo>
                <a:lnTo>
                  <a:pt x="0" y="3042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818953"/>
            <a:ext cx="8209160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85" y="2440913"/>
            <a:ext cx="8209161" cy="1273696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pic>
        <p:nvPicPr>
          <p:cNvPr id="11" name="Picture 10" descr="Kaspersky_RGB_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alternativ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41219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Kaspersky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38485" y="6342399"/>
            <a:ext cx="1605516" cy="515601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E6AB93EF-3529-45CD-869E-CBA0A6B1AD8C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smtClean="0"/>
              <a:t>  |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alternativ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41219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Kaspersky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38485" y="6342399"/>
            <a:ext cx="1605516" cy="515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288" y="1125538"/>
            <a:ext cx="4105275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3438" y="1125538"/>
            <a:ext cx="4105275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1BDEA03B-F92A-49C3-A19F-6E80D71705A1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smtClean="0"/>
              <a:t>  |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alternativ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1" y="274638"/>
            <a:ext cx="8355311" cy="850900"/>
          </a:xfrm>
          <a:effectLst/>
        </p:spPr>
        <p:txBody>
          <a:bodyPr anchor="t"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125539"/>
            <a:ext cx="4102100" cy="5032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5539"/>
            <a:ext cx="4103688" cy="5032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288" y="1628800"/>
            <a:ext cx="4105275" cy="453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7679" y="1628800"/>
            <a:ext cx="4105275" cy="4537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41219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Kaspersky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38485" y="6342399"/>
            <a:ext cx="1605516" cy="515601"/>
          </a:xfrm>
          <a:prstGeom prst="rect">
            <a:avLst/>
          </a:prstGeom>
        </p:spPr>
      </p:pic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026C028F-0172-405D-B917-623E2329A584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smtClean="0"/>
              <a:t>  |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main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0" y="0"/>
            <a:ext cx="9144000" cy="3212976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425600">
                <a:moveTo>
                  <a:pt x="0" y="14256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1074150"/>
                </a:lnTo>
                <a:lnTo>
                  <a:pt x="0" y="142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124744"/>
            <a:ext cx="8209160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12925"/>
            <a:ext cx="8209161" cy="1377603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pic>
        <p:nvPicPr>
          <p:cNvPr id="13" name="Picture 12" descr="Kaspersky_RGB_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3536" y="6348579"/>
            <a:ext cx="1561894" cy="501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mai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26372"/>
            <a:ext cx="9144000" cy="53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9" name="Picture 8" descr="Kaspersky_RGB_N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|  </a:t>
            </a:r>
            <a:r>
              <a:rPr lang="ru-RU" dirty="0" smtClean="0"/>
              <a:t>28 сентября 2010 г.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/>
              <a:t>Подмосковные вечера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dirty="0" smtClean="0"/>
              <a:t> 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mai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326372"/>
            <a:ext cx="9144000" cy="53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Kaspersky_RGB_N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5288" y="1125538"/>
            <a:ext cx="4105275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3438" y="1125538"/>
            <a:ext cx="4105275" cy="5040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62CAE554-F7CE-4123-AF1C-F922F3FBA796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mai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1" y="274638"/>
            <a:ext cx="8355311" cy="850900"/>
          </a:xfrm>
          <a:effectLst/>
        </p:spPr>
        <p:txBody>
          <a:bodyPr anchor="t"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125539"/>
            <a:ext cx="4102100" cy="5032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5539"/>
            <a:ext cx="4103688" cy="5032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288" y="1628800"/>
            <a:ext cx="4105275" cy="453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7679" y="1628800"/>
            <a:ext cx="4105275" cy="4537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326372"/>
            <a:ext cx="9144000" cy="53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Kaspersky_RGB_N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6582497F-25E2-4202-9D3A-AE5A02016ECC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dirty="0" smtClean="0"/>
              <a:t> 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main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_gradi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1619670" y="6165305"/>
            <a:ext cx="7524330" cy="69269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425600 h 1425600"/>
              <a:gd name="connsiteX4" fmla="*/ 0 w 914400"/>
              <a:gd name="connsiteY4" fmla="*/ 1425600 h 1425600"/>
              <a:gd name="connsiteX0" fmla="*/ 0 w 914400"/>
              <a:gd name="connsiteY0" fmla="*/ 1425600 h 1425600"/>
              <a:gd name="connsiteX1" fmla="*/ 914400 w 914400"/>
              <a:gd name="connsiteY1" fmla="*/ 0 h 1425600"/>
              <a:gd name="connsiteX2" fmla="*/ 914400 w 914400"/>
              <a:gd name="connsiteY2" fmla="*/ 1425600 h 1425600"/>
              <a:gd name="connsiteX3" fmla="*/ 0 w 914400"/>
              <a:gd name="connsiteY3" fmla="*/ 1425600 h 1425600"/>
              <a:gd name="connsiteX0" fmla="*/ 0 w 914400"/>
              <a:gd name="connsiteY0" fmla="*/ 179550 h 179550"/>
              <a:gd name="connsiteX1" fmla="*/ 914400 w 914400"/>
              <a:gd name="connsiteY1" fmla="*/ 0 h 179550"/>
              <a:gd name="connsiteX2" fmla="*/ 914400 w 914400"/>
              <a:gd name="connsiteY2" fmla="*/ 179550 h 179550"/>
              <a:gd name="connsiteX3" fmla="*/ 0 w 914400"/>
              <a:gd name="connsiteY3" fmla="*/ 179550 h 179550"/>
              <a:gd name="connsiteX0" fmla="*/ 0 w 914400"/>
              <a:gd name="connsiteY0" fmla="*/ 307349 h 307349"/>
              <a:gd name="connsiteX1" fmla="*/ 914400 w 914400"/>
              <a:gd name="connsiteY1" fmla="*/ 0 h 307349"/>
              <a:gd name="connsiteX2" fmla="*/ 914400 w 914400"/>
              <a:gd name="connsiteY2" fmla="*/ 307349 h 307349"/>
              <a:gd name="connsiteX3" fmla="*/ 0 w 914400"/>
              <a:gd name="connsiteY3" fmla="*/ 307349 h 307349"/>
              <a:gd name="connsiteX0" fmla="*/ 0 w 594015"/>
              <a:gd name="connsiteY0" fmla="*/ 307349 h 307349"/>
              <a:gd name="connsiteX1" fmla="*/ 594015 w 594015"/>
              <a:gd name="connsiteY1" fmla="*/ 0 h 307349"/>
              <a:gd name="connsiteX2" fmla="*/ 594015 w 594015"/>
              <a:gd name="connsiteY2" fmla="*/ 307349 h 307349"/>
              <a:gd name="connsiteX3" fmla="*/ 0 w 594015"/>
              <a:gd name="connsiteY3" fmla="*/ 307349 h 307349"/>
              <a:gd name="connsiteX0" fmla="*/ 0 w 752433"/>
              <a:gd name="connsiteY0" fmla="*/ 307349 h 307349"/>
              <a:gd name="connsiteX1" fmla="*/ 752433 w 752433"/>
              <a:gd name="connsiteY1" fmla="*/ 0 h 307349"/>
              <a:gd name="connsiteX2" fmla="*/ 752433 w 752433"/>
              <a:gd name="connsiteY2" fmla="*/ 307349 h 307349"/>
              <a:gd name="connsiteX3" fmla="*/ 0 w 752433"/>
              <a:gd name="connsiteY3" fmla="*/ 307349 h 30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33" h="307349">
                <a:moveTo>
                  <a:pt x="0" y="307349"/>
                </a:moveTo>
                <a:lnTo>
                  <a:pt x="752433" y="0"/>
                </a:lnTo>
                <a:lnTo>
                  <a:pt x="752433" y="307349"/>
                </a:lnTo>
                <a:lnTo>
                  <a:pt x="0" y="307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6" y="5595027"/>
            <a:ext cx="8280400" cy="432271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5" y="3031274"/>
            <a:ext cx="8372227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3506755"/>
            <a:ext cx="8353177" cy="1273696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95288" y="1628800"/>
            <a:ext cx="3528640" cy="769441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Thank</a:t>
            </a:r>
            <a:r>
              <a:rPr lang="en-US" sz="4400" b="1" baseline="0" dirty="0" smtClean="0">
                <a:solidFill>
                  <a:schemeClr val="bg1"/>
                </a:solidFill>
              </a:rPr>
              <a:t> You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Kaspersky_RGB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38485" y="6342399"/>
            <a:ext cx="1605516" cy="515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alternativ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6" y="5592764"/>
            <a:ext cx="8280400" cy="1000284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5" y="3016076"/>
            <a:ext cx="8372227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3491557"/>
            <a:ext cx="8353177" cy="1273696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8" name="Freeform 7"/>
          <p:cNvSpPr/>
          <p:nvPr userDrawn="1"/>
        </p:nvSpPr>
        <p:spPr>
          <a:xfrm>
            <a:off x="0" y="0"/>
            <a:ext cx="9144000" cy="206084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0" y="9144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562950"/>
                </a:lnTo>
                <a:lnTo>
                  <a:pt x="0" y="914400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8246" y="522178"/>
            <a:ext cx="5083092" cy="137072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1" y="274638"/>
            <a:ext cx="8355311" cy="346050"/>
          </a:xfrm>
          <a:prstGeom prst="rect">
            <a:avLst/>
          </a:prstGeom>
          <a:effectLst/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| </a:t>
            </a:r>
            <a:r>
              <a:rPr lang="ru-RU" dirty="0" smtClean="0"/>
              <a:t>28 сентября 2010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58" y="6426985"/>
            <a:ext cx="27363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/>
              <a:t>Подмосковные вечера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5043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287" y="1125538"/>
            <a:ext cx="8353425" cy="5040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6D55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8" r:id="rId3"/>
    <p:sldLayoutId id="2147483652" r:id="rId4"/>
    <p:sldLayoutId id="2147483680" r:id="rId5"/>
    <p:sldLayoutId id="2147483654" r:id="rId6"/>
    <p:sldLayoutId id="2147483655" r:id="rId7"/>
    <p:sldLayoutId id="2147483665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kumimoji="0" lang="ru-RU" sz="2200" b="1" i="0" u="none" strike="noStrike" kern="1200" cap="none" spc="0" normalizeH="0" baseline="0" noProof="0" dirty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900"/>
        </a:spcAft>
        <a:buClr>
          <a:schemeClr val="tx2"/>
        </a:buClr>
        <a:buFont typeface="Arial" pitchFamily="34" charset="0"/>
        <a:buNone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06D55"/>
        </a:buClr>
        <a:buSzTx/>
        <a:buFontTx/>
        <a:buBlip>
          <a:blip r:embed="rId10"/>
        </a:buBlip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spcBef>
          <a:spcPts val="0"/>
        </a:spcBef>
        <a:spcAft>
          <a:spcPts val="300"/>
        </a:spcAft>
        <a:buClr>
          <a:srgbClr val="D52B1E"/>
        </a:buClr>
        <a:buFont typeface="Arial" pitchFamily="34" charset="0"/>
        <a:buChar char="•"/>
        <a:defRPr kumimoji="0" lang="en-US" sz="16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n-US" sz="14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4pPr>
      <a:lvl5pPr marL="712788" indent="-169863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400" b="0" i="0" u="none" strike="noStrike" kern="1200" cap="none" spc="0" normalizeH="0" baseline="0" noProof="0" dirty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1" y="274638"/>
            <a:ext cx="8355311" cy="346050"/>
          </a:xfrm>
          <a:prstGeom prst="rect">
            <a:avLst/>
          </a:prstGeom>
          <a:effectLst/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</a:t>
            </a:r>
            <a:fld id="{5D4AE6EB-B516-4B0D-B676-2E4753C086CB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58" y="6426985"/>
            <a:ext cx="27363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5043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287" y="1125538"/>
            <a:ext cx="8353425" cy="5040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6D55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0" lang="ru-RU" sz="2200" b="1" i="0" u="none" strike="noStrike" kern="1200" cap="none" spc="0" normalizeH="0" baseline="0" noProof="0" dirty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900"/>
        </a:spcAft>
        <a:buClr>
          <a:schemeClr val="tx2"/>
        </a:buClr>
        <a:buFont typeface="Arial" pitchFamily="34" charset="0"/>
        <a:buNone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06D55"/>
        </a:buClr>
        <a:buSzTx/>
        <a:buFontTx/>
        <a:buBlip>
          <a:blip r:embed="rId7"/>
        </a:buBlip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spcBef>
          <a:spcPts val="0"/>
        </a:spcBef>
        <a:spcAft>
          <a:spcPts val="300"/>
        </a:spcAft>
        <a:buClr>
          <a:srgbClr val="D52B1E"/>
        </a:buClr>
        <a:buFont typeface="Arial" pitchFamily="34" charset="0"/>
        <a:buChar char="•"/>
        <a:defRPr kumimoji="0" lang="en-US" sz="16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n-US" sz="14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4pPr>
      <a:lvl5pPr marL="712788" indent="-169863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400" b="0" i="0" u="none" strike="noStrike" kern="1200" cap="none" spc="0" normalizeH="0" baseline="0" noProof="0" dirty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 smtClean="0"/>
              <a:t>Косичкин</a:t>
            </a:r>
            <a:r>
              <a:rPr lang="ru-RU" dirty="0" smtClean="0"/>
              <a:t> Роман</a:t>
            </a:r>
            <a:r>
              <a:rPr lang="en-US" dirty="0" smtClean="0"/>
              <a:t>, </a:t>
            </a:r>
            <a:r>
              <a:rPr lang="ru-RU" dirty="0" smtClean="0"/>
              <a:t>Руководитель группы консалтинга и предпродажной поддержки</a:t>
            </a:r>
            <a:r>
              <a:rPr lang="en-US" dirty="0" smtClean="0"/>
              <a:t>, Kaspersky Lab</a:t>
            </a:r>
          </a:p>
          <a:p>
            <a:pPr lvl="1"/>
            <a:r>
              <a:rPr lang="ru-RU" dirty="0" smtClean="0"/>
              <a:t>28 сентября 2010 г.</a:t>
            </a:r>
            <a:r>
              <a:rPr lang="en-US" dirty="0" smtClean="0"/>
              <a:t> / IV CIO &amp; CXO </a:t>
            </a:r>
            <a:r>
              <a:rPr lang="ru-RU" dirty="0" smtClean="0"/>
              <a:t>Конгресс «Подмосковные вечера»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нужно знать ИТ директору об антивирусной защите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ru-RU" sz="3200" dirty="0" smtClean="0"/>
              <a:t>Есть ли смысл в антивирусной защите?</a:t>
            </a:r>
          </a:p>
          <a:p>
            <a:pPr lvl="1"/>
            <a:endParaRPr lang="en-US" sz="2800" dirty="0" smtClean="0"/>
          </a:p>
          <a:p>
            <a:pPr lvl="1"/>
            <a:r>
              <a:rPr lang="ru-RU" sz="3200" dirty="0" smtClean="0"/>
              <a:t>Как изменилась </a:t>
            </a:r>
            <a:r>
              <a:rPr lang="ru-RU" sz="3200" dirty="0" err="1" smtClean="0"/>
              <a:t>кибер</a:t>
            </a:r>
            <a:r>
              <a:rPr lang="ru-RU" sz="3200" dirty="0" smtClean="0"/>
              <a:t>-преступность?</a:t>
            </a:r>
          </a:p>
          <a:p>
            <a:pPr lvl="1"/>
            <a:endParaRPr lang="en-US" sz="2800" dirty="0" smtClean="0"/>
          </a:p>
          <a:p>
            <a:pPr lvl="1"/>
            <a:r>
              <a:rPr lang="ru-RU" sz="3200" dirty="0" smtClean="0"/>
              <a:t>Что нового в подходе к антивирусной защите</a:t>
            </a:r>
          </a:p>
          <a:p>
            <a:pPr lvl="1"/>
            <a:endParaRPr lang="en-US" sz="2800" dirty="0" smtClean="0"/>
          </a:p>
          <a:p>
            <a:pPr lvl="1"/>
            <a:r>
              <a:rPr lang="ru-RU" sz="3200" dirty="0" smtClean="0"/>
              <a:t>Только ли антивирус?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|  </a:t>
            </a:r>
            <a:fld id="{11AEA328-FFEA-4E2C-89EA-EAFEDF108A68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Подмосковные вечера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ru-RU" dirty="0" smtClean="0"/>
              <a:t>Антивирусная защита установлена у 98% респондентов</a:t>
            </a:r>
            <a:r>
              <a:rPr lang="ru-RU" baseline="30000" dirty="0" smtClean="0"/>
              <a:t>*</a:t>
            </a:r>
          </a:p>
          <a:p>
            <a:pPr marL="0" lvl="1" indent="0">
              <a:buNone/>
            </a:pPr>
            <a:r>
              <a:rPr lang="ru-RU" sz="1400" baseline="30000" dirty="0" smtClean="0"/>
              <a:t>*</a:t>
            </a:r>
            <a:r>
              <a:rPr lang="ru-RU" sz="1400" dirty="0" smtClean="0"/>
              <a:t> по данным </a:t>
            </a:r>
            <a:r>
              <a:rPr lang="en-US" sz="1400" dirty="0" smtClean="0"/>
              <a:t>Computer Security Institute</a:t>
            </a:r>
            <a:endParaRPr lang="ru-RU" sz="1400" dirty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Выгода от использования антивирусной защиты составляет 12 000 000 рублей в год (500 защищаемых узлов)</a:t>
            </a:r>
            <a:r>
              <a:rPr lang="en-US" baseline="30000" dirty="0" smtClean="0"/>
              <a:t>*</a:t>
            </a:r>
            <a:endParaRPr lang="en-US" baseline="30000" dirty="0"/>
          </a:p>
          <a:p>
            <a:pPr marL="0" lvl="1" indent="0">
              <a:buNone/>
            </a:pPr>
            <a:r>
              <a:rPr lang="en-US" sz="1400" baseline="30000" dirty="0" smtClean="0"/>
              <a:t>*</a:t>
            </a:r>
            <a:r>
              <a:rPr lang="ru-RU" sz="1400" dirty="0" smtClean="0"/>
              <a:t>Телекоммуникации и транспорт, 2008</a:t>
            </a:r>
            <a:endParaRPr lang="en-US" sz="1400" dirty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ОАО «</a:t>
            </a:r>
            <a:r>
              <a:rPr lang="ru-RU" dirty="0" err="1" smtClean="0"/>
              <a:t>Вымпелком</a:t>
            </a:r>
            <a:r>
              <a:rPr lang="ru-RU" dirty="0" smtClean="0"/>
              <a:t>», используя защиту от спама, экономит порядка </a:t>
            </a:r>
            <a:r>
              <a:rPr lang="en-US" dirty="0" smtClean="0"/>
              <a:t>$ 500 000</a:t>
            </a:r>
            <a:r>
              <a:rPr lang="ru-RU" dirty="0" smtClean="0"/>
              <a:t> в год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38" y="1302544"/>
            <a:ext cx="3571875" cy="4686300"/>
          </a:xfr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62CAE554-F7CE-4123-AF1C-F922F3FBA796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82904" y="6426985"/>
            <a:ext cx="2725000" cy="365125"/>
          </a:xfrm>
        </p:spPr>
        <p:txBody>
          <a:bodyPr/>
          <a:lstStyle/>
          <a:p>
            <a:pPr algn="ctr"/>
            <a:r>
              <a:rPr lang="ru-RU" dirty="0"/>
              <a:t>Подмосковные вечера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Есть ли смысл в антивирусной защите?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41" y="1916832"/>
            <a:ext cx="4224223" cy="3312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2" y="1340768"/>
            <a:ext cx="39107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ru-RU" sz="2400" dirty="0" smtClean="0"/>
              <a:t>Середина – Конец 90х компьютерные хулиганы</a:t>
            </a:r>
          </a:p>
          <a:p>
            <a:pPr lvl="1"/>
            <a:endParaRPr lang="ru-RU" sz="2400" dirty="0"/>
          </a:p>
          <a:p>
            <a:pPr lvl="1"/>
            <a:r>
              <a:rPr lang="ru-RU" sz="2400" dirty="0" smtClean="0"/>
              <a:t>Начало 2000х – сетевые воры</a:t>
            </a:r>
          </a:p>
          <a:p>
            <a:pPr lvl="1"/>
            <a:endParaRPr lang="en-US" sz="2400" dirty="0"/>
          </a:p>
          <a:p>
            <a:pPr lvl="1"/>
            <a:r>
              <a:rPr lang="ru-RU" sz="2400" dirty="0" smtClean="0"/>
              <a:t>Середина 2000х – </a:t>
            </a:r>
            <a:r>
              <a:rPr lang="ru-RU" sz="2400" dirty="0" err="1" smtClean="0"/>
              <a:t>кибер</a:t>
            </a:r>
            <a:r>
              <a:rPr lang="ru-RU" sz="2400" dirty="0" smtClean="0"/>
              <a:t>-преступники</a:t>
            </a:r>
          </a:p>
          <a:p>
            <a:pPr lvl="1"/>
            <a:endParaRPr lang="en-US" sz="2400" dirty="0"/>
          </a:p>
          <a:p>
            <a:pPr lvl="1"/>
            <a:r>
              <a:rPr lang="ru-RU" sz="2400" dirty="0" smtClean="0"/>
              <a:t>Настоящее время – </a:t>
            </a:r>
            <a:r>
              <a:rPr lang="ru-RU" sz="2400" dirty="0" err="1" smtClean="0"/>
              <a:t>кибер</a:t>
            </a:r>
            <a:r>
              <a:rPr lang="ru-RU" sz="2400" dirty="0" smtClean="0"/>
              <a:t>-террористы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62CAE554-F7CE-4123-AF1C-F922F3FBA796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Подмосковные вечера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4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менялась </a:t>
            </a:r>
            <a:r>
              <a:rPr lang="ru-RU" dirty="0" err="1" smtClean="0"/>
              <a:t>кибер</a:t>
            </a:r>
            <a:r>
              <a:rPr lang="ru-RU" dirty="0" smtClean="0"/>
              <a:t>-преступность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52" y="1412776"/>
            <a:ext cx="3920282" cy="410445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590438" cy="4248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95657"/>
            <a:ext cx="2736304" cy="5092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026849"/>
            <a:ext cx="3424567" cy="52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ru-RU" dirty="0" smtClean="0"/>
              <a:t>Отсутствие традиционного периметра сети</a:t>
            </a:r>
            <a:r>
              <a:rPr lang="en-US" dirty="0" smtClean="0"/>
              <a:t> – </a:t>
            </a:r>
            <a:r>
              <a:rPr lang="ru-RU" dirty="0" smtClean="0"/>
              <a:t>защита мобильных устройств</a:t>
            </a:r>
            <a:endParaRPr lang="en-US" dirty="0" smtClean="0"/>
          </a:p>
          <a:p>
            <a:pPr lvl="1"/>
            <a:endParaRPr lang="ru-RU" dirty="0"/>
          </a:p>
          <a:p>
            <a:pPr lvl="1"/>
            <a:r>
              <a:rPr lang="ru-RU" dirty="0" smtClean="0"/>
              <a:t>Рост числа угроз – большее внимание </a:t>
            </a:r>
            <a:r>
              <a:rPr lang="ru-RU" dirty="0" err="1" smtClean="0"/>
              <a:t>проактивной</a:t>
            </a:r>
            <a:r>
              <a:rPr lang="ru-RU" dirty="0" smtClean="0"/>
              <a:t> защите</a:t>
            </a:r>
            <a:endParaRPr lang="en-US" dirty="0"/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62CAE554-F7CE-4123-AF1C-F922F3FBA796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Подмосковные вечера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5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нового в подходе к защите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42034"/>
            <a:ext cx="4981595" cy="314314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49116"/>
            <a:ext cx="3442296" cy="48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ru-RU" dirty="0" smtClean="0"/>
              <a:t>Неправильное (небезопасное) проектирование</a:t>
            </a:r>
            <a:endParaRPr lang="en-US" dirty="0" smtClean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Отсутствие системы работы с обновлениями</a:t>
            </a:r>
          </a:p>
          <a:p>
            <a:pPr lvl="1"/>
            <a:endParaRPr lang="en-US" dirty="0"/>
          </a:p>
          <a:p>
            <a:pPr lvl="1"/>
            <a:r>
              <a:rPr lang="ru-RU" dirty="0" smtClean="0"/>
              <a:t>Слабость парольной защиты</a:t>
            </a:r>
            <a:endParaRPr lang="en-US" dirty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Неосведомленность пользователей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62CAE554-F7CE-4123-AF1C-F922F3FBA796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Подмосковные вечера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6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Только ли антивирус?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110881"/>
            <a:ext cx="4105275" cy="306962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5004048" cy="3825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7" y="1340768"/>
            <a:ext cx="4991115" cy="42484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11238"/>
            <a:ext cx="4032448" cy="4032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67" y="1316103"/>
            <a:ext cx="4460313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Подводя итоги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ru-RU" sz="2800" dirty="0" smtClean="0"/>
              <a:t>Антивирусная защита нужна;</a:t>
            </a:r>
            <a:endParaRPr lang="en-US" sz="2800" dirty="0" smtClean="0"/>
          </a:p>
          <a:p>
            <a:pPr lvl="1"/>
            <a:r>
              <a:rPr lang="ru-RU" sz="2800" dirty="0" smtClean="0"/>
              <a:t>Современные </a:t>
            </a:r>
            <a:r>
              <a:rPr lang="ru-RU" sz="2800" dirty="0"/>
              <a:t>угрозы направлены именно </a:t>
            </a:r>
            <a:r>
              <a:rPr lang="ru-RU" sz="2800" dirty="0" smtClean="0"/>
              <a:t>на вашу отрасль, на вашу организацию;</a:t>
            </a:r>
            <a:endParaRPr lang="en-US" sz="2800" dirty="0" smtClean="0"/>
          </a:p>
          <a:p>
            <a:pPr lvl="1"/>
            <a:r>
              <a:rPr lang="ru-RU" sz="2800" dirty="0" smtClean="0"/>
              <a:t>Современная вычислительная сеть – это весь мир (полный опасностей);</a:t>
            </a:r>
            <a:endParaRPr lang="en-US" sz="2800" dirty="0" smtClean="0"/>
          </a:p>
          <a:p>
            <a:pPr lvl="1"/>
            <a:r>
              <a:rPr lang="ru-RU" sz="2800" dirty="0" smtClean="0"/>
              <a:t>Антивирус – не панацея, а одно из звеньев цепи защиты.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11AEA328-FFEA-4E2C-89EA-EAFEDF108A68}" type="datetime4">
              <a:rPr lang="en-GB" smtClean="0"/>
              <a:t>19 September 2010</a:t>
            </a:fld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7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Подмосковные вечера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err="1"/>
              <a:t>Косичкин</a:t>
            </a:r>
            <a:r>
              <a:rPr lang="ru-RU" dirty="0"/>
              <a:t> Роман</a:t>
            </a:r>
            <a:r>
              <a:rPr lang="en-US" dirty="0"/>
              <a:t>, </a:t>
            </a:r>
            <a:r>
              <a:rPr lang="ru-RU" dirty="0"/>
              <a:t>Руководитель группы консалтинга и предпродажной поддержки</a:t>
            </a:r>
            <a:r>
              <a:rPr lang="en-US" dirty="0" smtClean="0"/>
              <a:t>, Kaspersky Lab</a:t>
            </a:r>
          </a:p>
          <a:p>
            <a:pPr lvl="1">
              <a:defRPr/>
            </a:pPr>
            <a:r>
              <a:rPr lang="ru-RU" dirty="0"/>
              <a:t>28 сентября 2010 г.</a:t>
            </a:r>
            <a:r>
              <a:rPr lang="en-US" dirty="0"/>
              <a:t> / IV CIO &amp; CXO </a:t>
            </a:r>
            <a:r>
              <a:rPr lang="ru-RU" dirty="0"/>
              <a:t>Конгресс «Подмосковные вечера»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dirty="0"/>
              <a:t>Что нужно знать ИТ директору об антивирусной защите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spersky">
  <a:themeElements>
    <a:clrScheme name="Kaskersky 2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spersky alternative">
  <a:themeElements>
    <a:clrScheme name="Kaskersky 2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300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Kaspersky</vt:lpstr>
      <vt:lpstr>Kaspersky alternative</vt:lpstr>
      <vt:lpstr>Что нужно знать ИТ директору об антивирусной защите</vt:lpstr>
      <vt:lpstr>План</vt:lpstr>
      <vt:lpstr>Есть ли смысл в антивирусной защите?</vt:lpstr>
      <vt:lpstr>Как менялась кибер-преступность</vt:lpstr>
      <vt:lpstr>Что нового в подходе к защите</vt:lpstr>
      <vt:lpstr>Только ли антивирус?</vt:lpstr>
      <vt:lpstr>Подводя итоги</vt:lpstr>
      <vt:lpstr>Что нужно знать ИТ директору об антивирусной защите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osadchaya</dc:creator>
  <cp:lastModifiedBy>Roman Kosichkin</cp:lastModifiedBy>
  <cp:revision>222</cp:revision>
  <dcterms:created xsi:type="dcterms:W3CDTF">2010-08-10T13:59:33Z</dcterms:created>
  <dcterms:modified xsi:type="dcterms:W3CDTF">2010-09-19T14:35:29Z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