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9"/>
  </p:notesMasterIdLst>
  <p:handoutMasterIdLst>
    <p:handoutMasterId r:id="rId10"/>
  </p:handoutMasterIdLst>
  <p:sldIdLst>
    <p:sldId id="857" r:id="rId2"/>
    <p:sldId id="861" r:id="rId3"/>
    <p:sldId id="887" r:id="rId4"/>
    <p:sldId id="888" r:id="rId5"/>
    <p:sldId id="886" r:id="rId6"/>
    <p:sldId id="889" r:id="rId7"/>
    <p:sldId id="890" r:id="rId8"/>
  </p:sldIdLst>
  <p:sldSz cx="9144000" cy="6858000" type="screen4x3"/>
  <p:notesSz cx="6743700" cy="9880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9999"/>
    <a:srgbClr val="99CCFF"/>
    <a:srgbClr val="D6BA14"/>
    <a:srgbClr val="C5D8FF"/>
    <a:srgbClr val="D20000"/>
    <a:srgbClr val="FF9900"/>
    <a:srgbClr val="CC9900"/>
    <a:srgbClr val="E1AD19"/>
    <a:srgbClr val="F0F0F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9" autoAdjust="0"/>
    <p:restoredTop sz="97842" autoAdjust="0"/>
  </p:normalViewPr>
  <p:slideViewPr>
    <p:cSldViewPr snapToGrid="0">
      <p:cViewPr>
        <p:scale>
          <a:sx n="100" d="100"/>
          <a:sy n="100" d="100"/>
        </p:scale>
        <p:origin x="-312" y="-306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360" y="-108"/>
      </p:cViewPr>
      <p:guideLst>
        <p:guide orient="horz" pos="3112"/>
        <p:guide pos="212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fld id="{49472952-4DAB-40BA-A260-5F063C01C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1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92650"/>
            <a:ext cx="4946650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1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1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Demi" pitchFamily="34" charset="0"/>
              </a:defRPr>
            </a:lvl1pPr>
          </a:lstStyle>
          <a:p>
            <a:pPr>
              <a:defRPr/>
            </a:pPr>
            <a:fld id="{22ED2258-F09D-4B2C-8534-496A0072C1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47111-5607-44FA-A0F3-9A6DF968EE05}" type="slidenum">
              <a:rPr lang="en-GB" smtClean="0"/>
              <a:pPr/>
              <a:t>1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1143000" y="28956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" name="Рисунок 4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0638" y="2857500"/>
            <a:ext cx="4154487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14375" y="666750"/>
            <a:ext cx="7800976" cy="2152650"/>
          </a:xfrm>
        </p:spPr>
        <p:txBody>
          <a:bodyPr/>
          <a:lstStyle>
            <a:lvl1pPr marL="0" indent="0" algn="ctr">
              <a:spcBef>
                <a:spcPts val="0"/>
              </a:spcBef>
              <a:spcAft>
                <a:spcPts val="0"/>
              </a:spcAft>
              <a:defRPr sz="4800">
                <a:latin typeface="+mj-lt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 bwMode="auto">
          <a:xfrm>
            <a:off x="0" y="1320800"/>
            <a:ext cx="9144000" cy="479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" name="Рисунок 3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319088"/>
            <a:ext cx="168433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4" descr="peop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488" y="303213"/>
            <a:ext cx="119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 userDrawn="1"/>
        </p:nvCxnSpPr>
        <p:spPr bwMode="auto">
          <a:xfrm>
            <a:off x="381000" y="1554163"/>
            <a:ext cx="8469313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 userDrawn="1"/>
        </p:nvSpPr>
        <p:spPr>
          <a:xfrm>
            <a:off x="293688" y="6196013"/>
            <a:ext cx="102076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u="sng" dirty="0"/>
              <a:t>www.hh.ru</a:t>
            </a:r>
            <a:endParaRPr lang="ru-RU" sz="1400" u="sng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586663" y="1473200"/>
            <a:ext cx="1203325" cy="136525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900" i="1" dirty="0">
                <a:solidFill>
                  <a:srgbClr val="BFBFBF"/>
                </a:solidFill>
              </a:rPr>
              <a:t>Online Hiring Services</a:t>
            </a:r>
            <a:endParaRPr lang="ru-RU" sz="900" i="1" dirty="0">
              <a:solidFill>
                <a:srgbClr val="BFBFBF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7466013" y="1509713"/>
            <a:ext cx="46037" cy="79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Блок-схема: задержка 10"/>
          <p:cNvSpPr/>
          <p:nvPr userDrawn="1"/>
        </p:nvSpPr>
        <p:spPr bwMode="auto">
          <a:xfrm flipH="1">
            <a:off x="7955319" y="5960224"/>
            <a:ext cx="1188720" cy="847898"/>
          </a:xfrm>
          <a:prstGeom prst="flowChartDelay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pPr algn="ctr">
              <a:defRPr/>
            </a:pPr>
            <a:fld id="{D334AC75-CBCF-4F0E-AF45-B3F058DCE6C4}" type="slidenum">
              <a:rPr lang="ru-RU" b="1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740" y="1819921"/>
            <a:ext cx="8504808" cy="4083729"/>
          </a:xfr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defRPr sz="200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0"/>
          </p:nvPr>
        </p:nvSpPr>
        <p:spPr>
          <a:xfrm>
            <a:off x="5468646" y="736852"/>
            <a:ext cx="3426118" cy="514905"/>
          </a:xfr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319088"/>
            <a:ext cx="168433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4" descr="peopl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3488" y="303213"/>
            <a:ext cx="11969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единительная линия 3"/>
          <p:cNvCxnSpPr/>
          <p:nvPr userDrawn="1"/>
        </p:nvCxnSpPr>
        <p:spPr bwMode="auto">
          <a:xfrm>
            <a:off x="381000" y="1554163"/>
            <a:ext cx="8469313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 userDrawn="1"/>
        </p:nvSpPr>
        <p:spPr>
          <a:xfrm>
            <a:off x="7586663" y="1473200"/>
            <a:ext cx="1203325" cy="136525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en-US" sz="900" i="1" dirty="0">
                <a:solidFill>
                  <a:srgbClr val="BFBFBF"/>
                </a:solidFill>
              </a:rPr>
              <a:t>Online Hiring Services</a:t>
            </a:r>
            <a:endParaRPr lang="ru-RU" sz="900" i="1" dirty="0">
              <a:solidFill>
                <a:srgbClr val="BFBFBF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 bwMode="auto">
          <a:xfrm>
            <a:off x="7466013" y="1509713"/>
            <a:ext cx="46037" cy="79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944688"/>
            <a:ext cx="83820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</p:sldLayoutIdLst>
  <p:transition spd="med"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30000"/>
        </a:spcAft>
        <a:buChar char="•"/>
        <a:defRPr sz="2400" b="1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24567" y="487136"/>
            <a:ext cx="7800975" cy="21526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3600" dirty="0" smtClean="0"/>
              <a:t>Цикл жизни </a:t>
            </a:r>
            <a:r>
              <a:rPr lang="en-US" sz="3600" dirty="0" smtClean="0"/>
              <a:t>IT</a:t>
            </a:r>
            <a:r>
              <a:rPr lang="ru-RU" sz="3600" dirty="0" smtClean="0"/>
              <a:t>-специалиста </a:t>
            </a:r>
            <a:endParaRPr lang="ru-RU" sz="3600" dirty="0" smtClean="0"/>
          </a:p>
          <a:p>
            <a:pPr>
              <a:buFontTx/>
              <a:buNone/>
              <a:defRPr/>
            </a:pPr>
            <a:r>
              <a:rPr lang="ru-RU" sz="3600" dirty="0" smtClean="0"/>
              <a:t>в </a:t>
            </a:r>
            <a:r>
              <a:rPr lang="ru-RU" sz="3600" dirty="0" smtClean="0"/>
              <a:t>современной компании. </a:t>
            </a:r>
            <a:endParaRPr lang="ru-RU" sz="3600" dirty="0" smtClean="0"/>
          </a:p>
          <a:p>
            <a:pPr>
              <a:buFontTx/>
              <a:buNone/>
              <a:defRPr/>
            </a:pPr>
            <a:r>
              <a:rPr lang="en-US" sz="3600" dirty="0" smtClean="0"/>
              <a:t>IT </a:t>
            </a:r>
            <a:r>
              <a:rPr lang="ru-RU" sz="3600" dirty="0" smtClean="0"/>
              <a:t>и </a:t>
            </a:r>
            <a:r>
              <a:rPr lang="en-US" sz="3600" dirty="0" smtClean="0"/>
              <a:t>HR</a:t>
            </a:r>
            <a:r>
              <a:rPr lang="ru-RU" sz="3600" dirty="0" smtClean="0"/>
              <a:t>: взаимодействие</a:t>
            </a:r>
            <a:endParaRPr lang="ru-RU" sz="3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algn="just"/>
            <a:r>
              <a:rPr lang="ru-RU" dirty="0" smtClean="0"/>
              <a:t> Что мотивирует?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Как и сколько можно использовать эту мотивацию?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Дружба </a:t>
            </a:r>
            <a:r>
              <a:rPr lang="en-US" dirty="0" smtClean="0"/>
              <a:t>HR </a:t>
            </a:r>
            <a:r>
              <a:rPr lang="ru-RU" dirty="0" smtClean="0"/>
              <a:t>и </a:t>
            </a:r>
            <a:r>
              <a:rPr lang="en-US" dirty="0" smtClean="0"/>
              <a:t>IT</a:t>
            </a:r>
            <a:r>
              <a:rPr lang="ru-RU" dirty="0" smtClean="0"/>
              <a:t>. Выгодные стороны этой дружбы.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Правильный подбор. Эффективная работа.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Сопровождение по вопросам документооборота.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/>
              <a:t>О чём мы?!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/>
              <a:t>Что  мотивирует?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16401" y="1606599"/>
            <a:ext cx="4347427" cy="8623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C00000"/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Удовлетворение потребностей в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800" dirty="0" smtClean="0"/>
              <a:t>п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рофессиональной самореализации</a:t>
            </a:r>
          </a:p>
        </p:txBody>
      </p:sp>
      <p:sp>
        <p:nvSpPr>
          <p:cNvPr id="9" name="Содержимое 7"/>
          <p:cNvSpPr txBox="1">
            <a:spLocks/>
          </p:cNvSpPr>
          <p:nvPr/>
        </p:nvSpPr>
        <p:spPr bwMode="auto">
          <a:xfrm>
            <a:off x="418200" y="3443569"/>
            <a:ext cx="4371823" cy="8026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C00000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Ориентация на экономическое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Вознаграждение в различных формах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Содержимое 7"/>
          <p:cNvSpPr txBox="1">
            <a:spLocks/>
          </p:cNvSpPr>
          <p:nvPr/>
        </p:nvSpPr>
        <p:spPr bwMode="auto">
          <a:xfrm>
            <a:off x="445877" y="4318404"/>
            <a:ext cx="4333054" cy="8026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C00000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Удовлетворение материальных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потребностей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Содержимое 7"/>
          <p:cNvSpPr txBox="1">
            <a:spLocks/>
          </p:cNvSpPr>
          <p:nvPr/>
        </p:nvSpPr>
        <p:spPr bwMode="auto">
          <a:xfrm>
            <a:off x="447674" y="5185179"/>
            <a:ext cx="4336195" cy="8026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C00000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Комфорт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рабочего места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13" name="Прямая со стрелкой 12"/>
          <p:cNvCxnSpPr>
            <a:stCxn id="7" idx="3"/>
            <a:endCxn id="17" idx="1"/>
          </p:cNvCxnSpPr>
          <p:nvPr/>
        </p:nvCxnSpPr>
        <p:spPr bwMode="auto">
          <a:xfrm>
            <a:off x="4763828" y="2037779"/>
            <a:ext cx="905020" cy="515287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stealth"/>
          </a:ln>
          <a:effectLst>
            <a:outerShdw blurRad="50800" dist="50800" dir="54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8" idx="3"/>
            <a:endCxn id="17" idx="1"/>
          </p:cNvCxnSpPr>
          <p:nvPr/>
        </p:nvCxnSpPr>
        <p:spPr bwMode="auto">
          <a:xfrm flipV="1">
            <a:off x="4773353" y="2553066"/>
            <a:ext cx="895495" cy="40863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stealth"/>
          </a:ln>
          <a:effectLst>
            <a:outerShdw blurRad="50800" dist="50800" dir="54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Содержимое 7"/>
          <p:cNvSpPr txBox="1">
            <a:spLocks/>
          </p:cNvSpPr>
          <p:nvPr/>
        </p:nvSpPr>
        <p:spPr bwMode="auto">
          <a:xfrm>
            <a:off x="5668848" y="1740876"/>
            <a:ext cx="3088289" cy="16243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C00000"/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Внутренняя мотивация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2" name="Содержимое 7"/>
          <p:cNvSpPr txBox="1">
            <a:spLocks/>
          </p:cNvSpPr>
          <p:nvPr/>
        </p:nvSpPr>
        <p:spPr bwMode="auto">
          <a:xfrm>
            <a:off x="5722335" y="3909645"/>
            <a:ext cx="3088289" cy="16243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C00000"/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Инструментальная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1" dirty="0" smtClean="0"/>
              <a:t>экономическая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1" dirty="0" smtClean="0"/>
              <a:t>мотивация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24" name="Прямая со стрелкой 23"/>
          <p:cNvCxnSpPr>
            <a:stCxn id="9" idx="3"/>
            <a:endCxn id="22" idx="1"/>
          </p:cNvCxnSpPr>
          <p:nvPr/>
        </p:nvCxnSpPr>
        <p:spPr bwMode="auto">
          <a:xfrm>
            <a:off x="4790023" y="3844876"/>
            <a:ext cx="932312" cy="87695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stealth"/>
          </a:ln>
          <a:effectLst>
            <a:outerShdw blurRad="50800" dist="50800" dir="54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0" idx="3"/>
            <a:endCxn id="22" idx="1"/>
          </p:cNvCxnSpPr>
          <p:nvPr/>
        </p:nvCxnSpPr>
        <p:spPr bwMode="auto">
          <a:xfrm>
            <a:off x="4778931" y="4719711"/>
            <a:ext cx="943404" cy="2124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stealth"/>
          </a:ln>
          <a:effectLst>
            <a:outerShdw blurRad="50800" dist="50800" dir="54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1" idx="3"/>
            <a:endCxn id="22" idx="1"/>
          </p:cNvCxnSpPr>
          <p:nvPr/>
        </p:nvCxnSpPr>
        <p:spPr bwMode="auto">
          <a:xfrm flipV="1">
            <a:off x="4783869" y="4721835"/>
            <a:ext cx="938466" cy="864651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stealth"/>
          </a:ln>
          <a:effectLst>
            <a:outerShdw blurRad="50800" dist="50800" dir="54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 bwMode="auto">
          <a:xfrm>
            <a:off x="425926" y="2530524"/>
            <a:ext cx="4347427" cy="86235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C00000"/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800" dirty="0" smtClean="0"/>
              <a:t>Ориентация на творческий характер </a:t>
            </a:r>
          </a:p>
          <a:p>
            <a:pPr algn="ctr"/>
            <a:r>
              <a:rPr lang="ru-RU" sz="1800" dirty="0" smtClean="0"/>
              <a:t>труда, общественную значимость, </a:t>
            </a:r>
          </a:p>
          <a:p>
            <a:pPr algn="ctr"/>
            <a:r>
              <a:rPr lang="ru-RU" sz="1800" dirty="0" smtClean="0"/>
              <a:t>Определённую </a:t>
            </a:r>
            <a:r>
              <a:rPr lang="ru-RU" sz="1800" dirty="0" smtClean="0"/>
              <a:t>независимость</a:t>
            </a:r>
            <a:endParaRPr lang="ru-RU" sz="1800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7" grpId="0" animBg="1"/>
      <p:bldP spid="22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8986" y="1819921"/>
            <a:ext cx="8504808" cy="408372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270740" y="736852"/>
            <a:ext cx="3624024" cy="514905"/>
          </a:xfrm>
        </p:spPr>
        <p:txBody>
          <a:bodyPr/>
          <a:lstStyle/>
          <a:p>
            <a:pPr algn="l"/>
            <a:r>
              <a:rPr lang="ru-RU" dirty="0" smtClean="0"/>
              <a:t>Как и сколько можно использовать эту мотивацию?</a:t>
            </a:r>
            <a:endParaRPr lang="ru-RU" dirty="0"/>
          </a:p>
        </p:txBody>
      </p:sp>
      <p:pic>
        <p:nvPicPr>
          <p:cNvPr id="1026" name="Picture 2" descr="C:\Users\m.lvova\Pictures\букет невесты\42674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1" y="181262"/>
            <a:ext cx="1295399" cy="1314163"/>
          </a:xfrm>
          <a:prstGeom prst="rect">
            <a:avLst/>
          </a:prstGeom>
          <a:noFill/>
        </p:spPr>
      </p:pic>
      <p:grpSp>
        <p:nvGrpSpPr>
          <p:cNvPr id="34" name="Группа 33"/>
          <p:cNvGrpSpPr/>
          <p:nvPr/>
        </p:nvGrpSpPr>
        <p:grpSpPr>
          <a:xfrm>
            <a:off x="609600" y="1724025"/>
            <a:ext cx="8235463" cy="4569404"/>
            <a:chOff x="2486026" y="1765929"/>
            <a:chExt cx="6359037" cy="4375100"/>
          </a:xfrm>
        </p:grpSpPr>
        <p:sp>
          <p:nvSpPr>
            <p:cNvPr id="7" name="Прямоугольник 6"/>
            <p:cNvSpPr/>
            <p:nvPr/>
          </p:nvSpPr>
          <p:spPr bwMode="auto">
            <a:xfrm>
              <a:off x="2893795" y="1765929"/>
              <a:ext cx="5659655" cy="7841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rgbClr val="C00000"/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Рыночный уровень заработной платы.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Обеспечение ЧЁТКОЙ связи оплаты труда с результатами работы,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уровнем сложности</a:t>
              </a:r>
              <a:r>
                <a:rPr kumimoji="0" lang="ru-RU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труда и квалификации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2497016" y="2840689"/>
              <a:ext cx="1477107" cy="94000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rgbClr val="C00000"/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Поощрение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профессионального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роста</a:t>
              </a:r>
            </a:p>
          </p:txBody>
        </p:sp>
        <p:sp>
          <p:nvSpPr>
            <p:cNvPr id="9" name="Прямоугольник 8"/>
            <p:cNvSpPr/>
            <p:nvPr/>
          </p:nvSpPr>
          <p:spPr bwMode="auto">
            <a:xfrm>
              <a:off x="4056186" y="2834828"/>
              <a:ext cx="1570892" cy="9634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rgbClr val="C00000"/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Формирование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интереса к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выполнению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сложных задач</a:t>
              </a:r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>
              <a:off x="5659317" y="2846551"/>
              <a:ext cx="1570892" cy="9634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rgbClr val="C00000"/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Обогащение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содержания труда,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делегирование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полномочий </a:t>
              </a:r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7274171" y="2852412"/>
              <a:ext cx="1570892" cy="96344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rgbClr val="C00000"/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Привлечение к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принятию решений,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постановке целей</a:t>
              </a:r>
            </a:p>
          </p:txBody>
        </p:sp>
        <p:cxnSp>
          <p:nvCxnSpPr>
            <p:cNvPr id="18" name="Соединительная линия уступом 17"/>
            <p:cNvCxnSpPr>
              <a:stCxn id="7" idx="2"/>
              <a:endCxn id="8" idx="0"/>
            </p:cNvCxnSpPr>
            <p:nvPr/>
          </p:nvCxnSpPr>
          <p:spPr bwMode="auto">
            <a:xfrm rot="5400000">
              <a:off x="4334305" y="1451370"/>
              <a:ext cx="290585" cy="2488053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Соединительная линия уступом 19"/>
            <p:cNvCxnSpPr>
              <a:stCxn id="7" idx="2"/>
              <a:endCxn id="9" idx="0"/>
            </p:cNvCxnSpPr>
            <p:nvPr/>
          </p:nvCxnSpPr>
          <p:spPr bwMode="auto">
            <a:xfrm rot="5400000">
              <a:off x="5140266" y="2251471"/>
              <a:ext cx="284724" cy="88199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Соединительная линия уступом 21"/>
            <p:cNvCxnSpPr>
              <a:stCxn id="7" idx="2"/>
              <a:endCxn id="10" idx="0"/>
            </p:cNvCxnSpPr>
            <p:nvPr/>
          </p:nvCxnSpPr>
          <p:spPr bwMode="auto">
            <a:xfrm rot="16200000" flipH="1">
              <a:off x="5935970" y="2337757"/>
              <a:ext cx="296447" cy="72114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Соединительная линия уступом 23"/>
            <p:cNvCxnSpPr>
              <a:stCxn id="7" idx="2"/>
              <a:endCxn id="11" idx="0"/>
            </p:cNvCxnSpPr>
            <p:nvPr/>
          </p:nvCxnSpPr>
          <p:spPr bwMode="auto">
            <a:xfrm rot="16200000" flipH="1">
              <a:off x="6740466" y="1533261"/>
              <a:ext cx="302308" cy="2335994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Прямоугольник 24"/>
            <p:cNvSpPr/>
            <p:nvPr/>
          </p:nvSpPr>
          <p:spPr bwMode="auto">
            <a:xfrm>
              <a:off x="2760445" y="5356854"/>
              <a:ext cx="5581291" cy="7841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rgbClr val="C00000"/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Комфорт и безопасность.</a:t>
              </a:r>
            </a:p>
          </p:txBody>
        </p:sp>
        <p:sp>
          <p:nvSpPr>
            <p:cNvPr id="26" name="Прямоугольник 25"/>
            <p:cNvSpPr/>
            <p:nvPr/>
          </p:nvSpPr>
          <p:spPr bwMode="auto">
            <a:xfrm>
              <a:off x="2486026" y="4097989"/>
              <a:ext cx="1526198" cy="94000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rgbClr val="C00000"/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Правовое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оформление трудовых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отношений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4106741" y="4088464"/>
              <a:ext cx="1477107" cy="94000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rgbClr val="C00000"/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Комфортное рабочее</a:t>
              </a:r>
              <a:endParaRPr lang="ru-RU" sz="1400" dirty="0" smtClean="0"/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место</a:t>
              </a: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5716466" y="4097989"/>
              <a:ext cx="1477107" cy="94000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rgbClr val="C00000"/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Решение бытовых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проблем компанией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 bwMode="auto">
            <a:xfrm>
              <a:off x="7278566" y="4088464"/>
              <a:ext cx="1477107" cy="94000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rgbClr val="C00000"/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Прозрачная система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dirty="0" smtClean="0"/>
                <a:t>управления,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премирования</a:t>
              </a:r>
            </a:p>
          </p:txBody>
        </p:sp>
        <p:cxnSp>
          <p:nvCxnSpPr>
            <p:cNvPr id="31" name="Соединительная линия уступом 30"/>
            <p:cNvCxnSpPr>
              <a:stCxn id="25" idx="0"/>
              <a:endCxn id="26" idx="2"/>
            </p:cNvCxnSpPr>
            <p:nvPr/>
          </p:nvCxnSpPr>
          <p:spPr bwMode="auto">
            <a:xfrm rot="16200000" flipV="1">
              <a:off x="4240677" y="4046440"/>
              <a:ext cx="318862" cy="230196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Соединительная линия уступом 32"/>
            <p:cNvCxnSpPr>
              <a:stCxn id="25" idx="0"/>
              <a:endCxn id="27" idx="2"/>
            </p:cNvCxnSpPr>
            <p:nvPr/>
          </p:nvCxnSpPr>
          <p:spPr bwMode="auto">
            <a:xfrm rot="16200000" flipV="1">
              <a:off x="5034000" y="4839763"/>
              <a:ext cx="328387" cy="70579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Соединительная линия уступом 34"/>
            <p:cNvCxnSpPr>
              <a:stCxn id="25" idx="0"/>
              <a:endCxn id="28" idx="2"/>
            </p:cNvCxnSpPr>
            <p:nvPr/>
          </p:nvCxnSpPr>
          <p:spPr bwMode="auto">
            <a:xfrm rot="5400000" flipH="1" flipV="1">
              <a:off x="5843624" y="4745459"/>
              <a:ext cx="318862" cy="90392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Соединительная линия уступом 36"/>
            <p:cNvCxnSpPr>
              <a:stCxn id="25" idx="0"/>
              <a:endCxn id="29" idx="2"/>
            </p:cNvCxnSpPr>
            <p:nvPr/>
          </p:nvCxnSpPr>
          <p:spPr bwMode="auto">
            <a:xfrm rot="5400000" flipH="1" flipV="1">
              <a:off x="6619912" y="3959647"/>
              <a:ext cx="328387" cy="246602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43" name="Прямая со стрелкой 42"/>
          <p:cNvCxnSpPr/>
          <p:nvPr/>
        </p:nvCxnSpPr>
        <p:spPr bwMode="auto">
          <a:xfrm>
            <a:off x="409575" y="4038600"/>
            <a:ext cx="8572500" cy="1588"/>
          </a:xfrm>
          <a:prstGeom prst="straightConnector1">
            <a:avLst/>
          </a:prstGeom>
          <a:ln>
            <a:headEnd type="none" w="med" len="med"/>
            <a:tailEnd type="stealth" w="lg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0013" y="1847850"/>
            <a:ext cx="1249163" cy="1876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5478" y="1476374"/>
            <a:ext cx="1645682" cy="1047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4686300" y="736852"/>
            <a:ext cx="4208464" cy="514905"/>
          </a:xfrm>
        </p:spPr>
        <p:txBody>
          <a:bodyPr/>
          <a:lstStyle/>
          <a:p>
            <a:r>
              <a:rPr lang="ru-RU" dirty="0" smtClean="0"/>
              <a:t>Дружба </a:t>
            </a:r>
            <a:r>
              <a:rPr lang="en-US" dirty="0" smtClean="0"/>
              <a:t>HR </a:t>
            </a:r>
            <a:r>
              <a:rPr lang="ru-RU" dirty="0" smtClean="0"/>
              <a:t>и </a:t>
            </a:r>
            <a:r>
              <a:rPr lang="en-US" dirty="0" smtClean="0"/>
              <a:t>IT</a:t>
            </a:r>
            <a:r>
              <a:rPr lang="ru-RU" dirty="0" smtClean="0"/>
              <a:t>. Выгодные стороны этой дружбы..</a:t>
            </a:r>
            <a:endParaRPr lang="ru-RU" dirty="0"/>
          </a:p>
        </p:txBody>
      </p:sp>
      <p:pic>
        <p:nvPicPr>
          <p:cNvPr id="2051" name="Picture 3" descr="C:\Users\m.lvova\Pictures\букет невесты\1790742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80975"/>
            <a:ext cx="1990725" cy="12943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3375" y="1733550"/>
            <a:ext cx="837247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ru-RU" sz="1400" dirty="0" smtClean="0"/>
          </a:p>
          <a:p>
            <a:pPr>
              <a:buFont typeface="Arial" pitchFamily="34" charset="0"/>
              <a:buChar char="•"/>
            </a:pP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 smtClean="0"/>
              <a:t>Помочь разобраться в средних </a:t>
            </a:r>
            <a:r>
              <a:rPr lang="ru-RU" sz="1400" dirty="0" err="1" smtClean="0"/>
              <a:t>з.п</a:t>
            </a:r>
            <a:r>
              <a:rPr lang="ru-RU" sz="1400" dirty="0" smtClean="0"/>
              <a:t>. на </a:t>
            </a:r>
            <a:r>
              <a:rPr lang="ru-RU" sz="1400" dirty="0" smtClean="0"/>
              <a:t>рынке  и </a:t>
            </a:r>
            <a:r>
              <a:rPr lang="ru-RU" sz="1400" dirty="0" smtClean="0"/>
              <a:t>о</a:t>
            </a:r>
            <a:r>
              <a:rPr lang="ru-RU" sz="1400" dirty="0" smtClean="0"/>
              <a:t>ценить </a:t>
            </a:r>
            <a:r>
              <a:rPr lang="ru-RU" sz="1400" dirty="0" smtClean="0"/>
              <a:t>кадровый план на год</a:t>
            </a:r>
          </a:p>
          <a:p>
            <a:endParaRPr lang="ru-RU" sz="1400" dirty="0" smtClean="0"/>
          </a:p>
          <a:p>
            <a:pPr>
              <a:buFont typeface="Arial" pitchFamily="34" charset="0"/>
              <a:buChar char="•"/>
            </a:pP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Проработать </a:t>
            </a:r>
            <a:r>
              <a:rPr lang="ru-RU" sz="1400" dirty="0" smtClean="0"/>
              <a:t>вместе с вами </a:t>
            </a:r>
            <a:r>
              <a:rPr lang="ru-RU" sz="1400" dirty="0" smtClean="0"/>
              <a:t>компетенции и организовать </a:t>
            </a:r>
            <a:r>
              <a:rPr lang="ru-RU" sz="1400" dirty="0" smtClean="0"/>
              <a:t>подбор сотрудников и помочь их оценить</a:t>
            </a:r>
          </a:p>
          <a:p>
            <a:endParaRPr lang="ru-RU" sz="1400" dirty="0" smtClean="0"/>
          </a:p>
          <a:p>
            <a:r>
              <a:rPr lang="ru-RU" sz="1400" dirty="0" smtClean="0"/>
              <a:t> 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Разработать </a:t>
            </a:r>
            <a:r>
              <a:rPr lang="ru-RU" sz="1400" dirty="0" smtClean="0"/>
              <a:t>эффективные инструменты удержания и мотивации сотрудников</a:t>
            </a:r>
          </a:p>
          <a:p>
            <a:endParaRPr lang="ru-RU" sz="1400" dirty="0" smtClean="0"/>
          </a:p>
          <a:p>
            <a:r>
              <a:rPr lang="ru-RU" sz="1400" dirty="0" smtClean="0"/>
              <a:t> 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Подготовить </a:t>
            </a:r>
            <a:r>
              <a:rPr lang="ru-RU" sz="1400" dirty="0" smtClean="0"/>
              <a:t>людей к внедрению новой информационной системы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Организовать и провести обучение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 Примирить с огромным количеством </a:t>
            </a:r>
            <a:r>
              <a:rPr lang="ru-RU" sz="1400" dirty="0" smtClean="0"/>
              <a:t>документов и  уволить </a:t>
            </a:r>
            <a:r>
              <a:rPr lang="ru-RU" sz="1400" dirty="0" smtClean="0">
                <a:sym typeface="Wingdings" pitchFamily="2" charset="2"/>
              </a:rPr>
              <a:t>. 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34226" y="3476626"/>
            <a:ext cx="971550" cy="1465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5138739"/>
            <a:ext cx="1466850" cy="97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4276725" y="736852"/>
            <a:ext cx="4618039" cy="514905"/>
          </a:xfrm>
        </p:spPr>
        <p:txBody>
          <a:bodyPr/>
          <a:lstStyle/>
          <a:p>
            <a:r>
              <a:rPr lang="ru-RU" dirty="0" smtClean="0"/>
              <a:t>Правильный подбор. Эффективная работа.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2676" y="2504281"/>
            <a:ext cx="4209520" cy="315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19150" y="1714500"/>
            <a:ext cx="78962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Никаких секретов нет! </a:t>
            </a:r>
          </a:p>
          <a:p>
            <a:endParaRPr lang="ru-RU" sz="1600" dirty="0" smtClean="0"/>
          </a:p>
          <a:p>
            <a:pPr marL="342900" indent="-342900">
              <a:buAutoNum type="arabicPeriod"/>
            </a:pPr>
            <a:r>
              <a:rPr lang="ru-RU" sz="1600" dirty="0" smtClean="0"/>
              <a:t>Потратьте время, чтобы заполнить заявку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Потратьте время, чтобы проговорить вакансию вместе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По первым резюме давайте расширенную обратную связь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71525" y="5029200"/>
            <a:ext cx="758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4. Лучше всего видеть кандидатов уже на первом собеседовании</a:t>
            </a:r>
          </a:p>
          <a:p>
            <a:r>
              <a:rPr lang="ru-RU" sz="1600" dirty="0" smtClean="0"/>
              <a:t>5. Давайте обратную связь после собеседования</a:t>
            </a:r>
          </a:p>
          <a:p>
            <a:r>
              <a:rPr lang="ru-RU" sz="1600" dirty="0" smtClean="0"/>
              <a:t>6. Это Вы принимаете решение о найме</a:t>
            </a:r>
            <a:endParaRPr lang="ru-RU" sz="16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2819400" y="736852"/>
            <a:ext cx="6075365" cy="514905"/>
          </a:xfrm>
        </p:spPr>
        <p:txBody>
          <a:bodyPr/>
          <a:lstStyle/>
          <a:p>
            <a:r>
              <a:rPr lang="ru-RU" dirty="0" smtClean="0"/>
              <a:t>Сопровождение по вопросам документооборота.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 bwMode="auto">
          <a:xfrm>
            <a:off x="400791" y="1819922"/>
            <a:ext cx="8486034" cy="76135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C00000"/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Приём на работу</a:t>
            </a:r>
          </a:p>
        </p:txBody>
      </p:sp>
      <p:sp>
        <p:nvSpPr>
          <p:cNvPr id="5" name="Содержимое 3"/>
          <p:cNvSpPr txBox="1">
            <a:spLocks/>
          </p:cNvSpPr>
          <p:nvPr/>
        </p:nvSpPr>
        <p:spPr bwMode="auto">
          <a:xfrm>
            <a:off x="400791" y="2743847"/>
            <a:ext cx="8486034" cy="76135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C00000"/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Перевод сотрудника, изменение оклада</a:t>
            </a:r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410316" y="3686822"/>
            <a:ext cx="8486034" cy="76135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C00000"/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Отпуска, больничные</a:t>
            </a:r>
          </a:p>
        </p:txBody>
      </p:sp>
      <p:sp>
        <p:nvSpPr>
          <p:cNvPr id="7" name="Содержимое 3"/>
          <p:cNvSpPr txBox="1">
            <a:spLocks/>
          </p:cNvSpPr>
          <p:nvPr/>
        </p:nvSpPr>
        <p:spPr bwMode="auto">
          <a:xfrm>
            <a:off x="400791" y="4591697"/>
            <a:ext cx="8486034" cy="76135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C00000"/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Увольнение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proposalJune 200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proposalJune 2004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June 200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June 200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June 200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June 200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June 20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June 20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June 20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June 2004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24357</TotalTime>
  <Words>302</Words>
  <Application>Microsoft Office PowerPoint</Application>
  <PresentationFormat>Экран (4:3)</PresentationFormat>
  <Paragraphs>92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4_proposalJune 2004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Communicator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Igor</dc:creator>
  <cp:lastModifiedBy>m.lvova</cp:lastModifiedBy>
  <cp:revision>1586</cp:revision>
  <cp:lastPrinted>2003-08-19T11:28:36Z</cp:lastPrinted>
  <dcterms:created xsi:type="dcterms:W3CDTF">2004-07-19T10:23:06Z</dcterms:created>
  <dcterms:modified xsi:type="dcterms:W3CDTF">2010-09-27T13:50:18Z</dcterms:modified>
</cp:coreProperties>
</file>