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84" r:id="rId3"/>
    <p:sldId id="283" r:id="rId4"/>
    <p:sldId id="307" r:id="rId5"/>
    <p:sldId id="295" r:id="rId6"/>
    <p:sldId id="296" r:id="rId7"/>
    <p:sldId id="293" r:id="rId8"/>
    <p:sldId id="294" r:id="rId9"/>
    <p:sldId id="306" r:id="rId10"/>
    <p:sldId id="292" r:id="rId11"/>
    <p:sldId id="268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8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  <a:srgbClr val="FF9900"/>
    <a:srgbClr val="FF9966"/>
    <a:srgbClr val="FFFF99"/>
    <a:srgbClr val="FFCC99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5" autoAdjust="0"/>
  </p:normalViewPr>
  <p:slideViewPr>
    <p:cSldViewPr>
      <p:cViewPr>
        <p:scale>
          <a:sx n="66" d="100"/>
          <a:sy n="66" d="100"/>
        </p:scale>
        <p:origin x="-12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05D8313-3C45-4DB9-86D9-AA37FB0B5F1C}" type="datetimeFigureOut">
              <a:rPr lang="ru-RU"/>
              <a:pPr>
                <a:defRPr/>
              </a:pPr>
              <a:t>27.09.2010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5F4DE2F-9104-418E-81F1-B0B6679CE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A21168-655B-48C3-A8D0-786DE736F9E0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6CF599-E093-4C78-849A-B93A9124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36A2EF-B1F7-4B55-8035-EC2F4D688C59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Транспорт и логистика</a:t>
            </a:r>
            <a:endParaRPr lang="ru-RU" i="1" smtClean="0"/>
          </a:p>
          <a:p>
            <a:r>
              <a:rPr lang="ru-RU" i="1" smtClean="0"/>
              <a:t>мониторинг транспорта, грузоперевозки, логистика, общественный транспорт и др</a:t>
            </a:r>
            <a:endParaRPr lang="ru-RU" smtClean="0"/>
          </a:p>
          <a:p>
            <a:r>
              <a:rPr lang="ru-RU" smtClean="0"/>
              <a:t>Банки и платежные системы</a:t>
            </a:r>
            <a:endParaRPr lang="ru-RU" i="1" smtClean="0"/>
          </a:p>
          <a:p>
            <a:r>
              <a:rPr lang="ru-RU" i="1" smtClean="0"/>
              <a:t>банкоматы, терминалы оплаты и т.д.</a:t>
            </a:r>
            <a:endParaRPr lang="ru-RU" smtClean="0"/>
          </a:p>
          <a:p>
            <a:r>
              <a:rPr lang="ru-RU" smtClean="0"/>
              <a:t>Безопасность</a:t>
            </a:r>
            <a:endParaRPr lang="ru-RU" i="1" smtClean="0"/>
          </a:p>
          <a:p>
            <a:r>
              <a:rPr lang="ru-RU" i="1" smtClean="0"/>
              <a:t>госструктуры, частные охранные предприятия, системы безопасности</a:t>
            </a:r>
            <a:endParaRPr lang="ru-RU" smtClean="0"/>
          </a:p>
          <a:p>
            <a:r>
              <a:rPr lang="ru-RU" smtClean="0"/>
              <a:t>Телеметрия и мониторинг</a:t>
            </a:r>
            <a:endParaRPr lang="ru-RU" i="1" smtClean="0"/>
          </a:p>
          <a:p>
            <a:r>
              <a:rPr lang="ru-RU" i="1" smtClean="0"/>
              <a:t>электро-, газо-, водоснабжение, трубопроводы, оборудование и т.д.</a:t>
            </a:r>
            <a:endParaRPr lang="en-US" smtClean="0"/>
          </a:p>
          <a:p>
            <a:r>
              <a:rPr lang="en-US" smtClean="0"/>
              <a:t>Consumer Electronics</a:t>
            </a:r>
            <a:endParaRPr lang="ru-RU" i="1" smtClean="0"/>
          </a:p>
          <a:p>
            <a:r>
              <a:rPr lang="ru-RU" i="1" smtClean="0"/>
              <a:t>навигаторы, цифровые фоторамки, камеры, игровые консоли и др. персон. устройства</a:t>
            </a:r>
            <a:endParaRPr lang="ru-RU" smtClean="0"/>
          </a:p>
          <a:p>
            <a:r>
              <a:rPr lang="ru-RU" smtClean="0"/>
              <a:t>Системные интеграторы</a:t>
            </a:r>
            <a:endParaRPr lang="ru-RU" i="1" smtClean="0"/>
          </a:p>
          <a:p>
            <a:r>
              <a:rPr lang="ru-RU" i="1" smtClean="0"/>
              <a:t>комплексные решения для систем мониторинга и контроля</a:t>
            </a:r>
            <a:endParaRPr lang="ru-RU" smtClean="0"/>
          </a:p>
          <a:p>
            <a:r>
              <a:rPr lang="ru-RU" smtClean="0"/>
              <a:t>Другие компании</a:t>
            </a:r>
            <a:endParaRPr lang="ru-RU" i="1" smtClean="0"/>
          </a:p>
          <a:p>
            <a:r>
              <a:rPr lang="ru-RU" i="1" smtClean="0"/>
              <a:t>производственные линии в </a:t>
            </a:r>
            <a:r>
              <a:rPr lang="en-US" i="1" smtClean="0"/>
              <a:t>FMCG</a:t>
            </a:r>
            <a:r>
              <a:rPr lang="ru-RU" i="1" smtClean="0"/>
              <a:t>, машиностроении и др. отраслях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/>
              <a:t>Управление сим-картами в режиме реального времени</a:t>
            </a:r>
            <a:endParaRPr lang="ru-RU" sz="1000" i="1" dirty="0" smtClean="0"/>
          </a:p>
          <a:p>
            <a:r>
              <a:rPr lang="ru-RU" sz="1000" i="1" dirty="0" smtClean="0"/>
              <a:t>Активация/деактивация в реальном времени</a:t>
            </a:r>
          </a:p>
          <a:p>
            <a:r>
              <a:rPr lang="ru-RU" sz="1000" i="1" dirty="0" smtClean="0"/>
              <a:t>Блокировка/разблокировка вручную/автоматически по заданным параметрам</a:t>
            </a:r>
          </a:p>
          <a:p>
            <a:r>
              <a:rPr lang="ru-RU" sz="1000" i="1" dirty="0" smtClean="0"/>
              <a:t>Автоматические оповещения об изменениях состояния SIM</a:t>
            </a:r>
            <a:endParaRPr lang="ru-RU" sz="1000" b="1" dirty="0" smtClean="0"/>
          </a:p>
          <a:p>
            <a:r>
              <a:rPr lang="ru-RU" sz="1000" b="1" dirty="0" smtClean="0"/>
              <a:t>Предотвращение нецелевого использования</a:t>
            </a:r>
            <a:endParaRPr lang="ru-RU" sz="1000" i="1" dirty="0" smtClean="0"/>
          </a:p>
          <a:p>
            <a:r>
              <a:rPr lang="ru-RU" sz="1000" i="1" dirty="0" smtClean="0"/>
              <a:t>Сигнализация об изъятии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из устройства</a:t>
            </a:r>
          </a:p>
          <a:p>
            <a:r>
              <a:rPr lang="ru-RU" sz="1000" i="1" dirty="0" smtClean="0"/>
              <a:t>Блокировка сим-карты при изъятии из устройства </a:t>
            </a:r>
          </a:p>
          <a:p>
            <a:r>
              <a:rPr lang="ru-RU" sz="1000" i="1" dirty="0" smtClean="0"/>
              <a:t>Блокировка при использовании вне заданного устройства</a:t>
            </a:r>
            <a:endParaRPr lang="ru-RU" sz="1000" b="1" dirty="0" smtClean="0"/>
          </a:p>
          <a:p>
            <a:r>
              <a:rPr lang="ru-RU" sz="1000" b="1" dirty="0" smtClean="0"/>
              <a:t>Гибкий </a:t>
            </a:r>
            <a:r>
              <a:rPr lang="ru-RU" sz="1000" b="1" dirty="0" err="1" smtClean="0"/>
              <a:t>биллинг</a:t>
            </a:r>
            <a:r>
              <a:rPr lang="ru-RU" sz="1000" b="1" dirty="0" smtClean="0"/>
              <a:t> конечного пользователя</a:t>
            </a:r>
            <a:endParaRPr lang="ru-RU" sz="1000" i="1" dirty="0" smtClean="0"/>
          </a:p>
          <a:p>
            <a:r>
              <a:rPr lang="ru-RU" sz="1000" i="1" dirty="0" smtClean="0"/>
              <a:t>Удобный и прозрачный </a:t>
            </a:r>
            <a:r>
              <a:rPr lang="ru-RU" sz="1000" i="1" dirty="0" err="1" smtClean="0"/>
              <a:t>биллинг</a:t>
            </a:r>
            <a:endParaRPr lang="ru-RU" sz="1000" i="1" dirty="0" smtClean="0"/>
          </a:p>
          <a:p>
            <a:r>
              <a:rPr lang="ru-RU" sz="1000" i="1" dirty="0" smtClean="0"/>
              <a:t>Создание собственных ТП для конечных пользователей,</a:t>
            </a:r>
          </a:p>
          <a:p>
            <a:r>
              <a:rPr lang="ru-RU" sz="1000" i="1" dirty="0" smtClean="0"/>
              <a:t>Возможность </a:t>
            </a:r>
            <a:r>
              <a:rPr lang="ru-RU" sz="1000" i="1" dirty="0" err="1" smtClean="0"/>
              <a:t>биллинга</a:t>
            </a:r>
            <a:r>
              <a:rPr lang="ru-RU" sz="1000" i="1" dirty="0" smtClean="0"/>
              <a:t> пула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Гибкая тарификация</a:t>
            </a:r>
            <a:endParaRPr lang="ru-RU" sz="1000" b="1" dirty="0" smtClean="0"/>
          </a:p>
          <a:p>
            <a:r>
              <a:rPr lang="ru-RU" sz="1000" b="1" dirty="0" smtClean="0"/>
              <a:t>Контроль за трафиком</a:t>
            </a:r>
            <a:endParaRPr lang="ru-RU" sz="1000" i="1" dirty="0" smtClean="0"/>
          </a:p>
          <a:p>
            <a:r>
              <a:rPr lang="ru-RU" sz="1000" i="1" dirty="0" smtClean="0"/>
              <a:t>Контроль счета конечного пользователя в реальном времени,</a:t>
            </a:r>
          </a:p>
          <a:p>
            <a:r>
              <a:rPr lang="ru-RU" sz="1000" i="1" dirty="0" smtClean="0"/>
              <a:t>Возможность настройки ограниченного объема трафика на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Уведомление о перерасходе трафика/средств на счете.</a:t>
            </a:r>
            <a:endParaRPr lang="ru-RU" sz="1000" b="1" dirty="0" smtClean="0"/>
          </a:p>
          <a:p>
            <a:r>
              <a:rPr lang="ru-RU" sz="1000" b="1" dirty="0" smtClean="0"/>
              <a:t>Статистика и аналитика</a:t>
            </a:r>
            <a:endParaRPr lang="ru-RU" sz="1000" i="1" dirty="0" smtClean="0"/>
          </a:p>
          <a:p>
            <a:r>
              <a:rPr lang="ru-RU" sz="1000" i="1" dirty="0" smtClean="0"/>
              <a:t>Трафик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ТП, стране за период и т.д.</a:t>
            </a:r>
          </a:p>
          <a:p>
            <a:r>
              <a:rPr lang="ru-RU" sz="1000" i="1" dirty="0" smtClean="0"/>
              <a:t>Отчеты по активации и статусу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с разбивкой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 и т.д.</a:t>
            </a:r>
          </a:p>
          <a:p>
            <a:r>
              <a:rPr lang="ru-RU" sz="1000" i="1" dirty="0" smtClean="0"/>
              <a:t>История соединений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</a:t>
            </a:r>
          </a:p>
          <a:p>
            <a:r>
              <a:rPr lang="ru-RU" sz="1000" i="1" dirty="0" smtClean="0"/>
              <a:t>Выгрузка статистики в удобном формате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dirty="0" smtClean="0"/>
              <a:t>Управление сим-картами в режиме реального времени</a:t>
            </a:r>
            <a:endParaRPr lang="ru-RU" sz="1000" i="1" dirty="0" smtClean="0"/>
          </a:p>
          <a:p>
            <a:r>
              <a:rPr lang="ru-RU" sz="1000" i="1" dirty="0" smtClean="0"/>
              <a:t>Активация/деактивация в реальном времени</a:t>
            </a:r>
          </a:p>
          <a:p>
            <a:r>
              <a:rPr lang="ru-RU" sz="1000" i="1" dirty="0" smtClean="0"/>
              <a:t>Блокировка/разблокировка вручную/автоматически по заданным параметрам</a:t>
            </a:r>
          </a:p>
          <a:p>
            <a:r>
              <a:rPr lang="ru-RU" sz="1000" i="1" dirty="0" smtClean="0"/>
              <a:t>Автоматические оповещения об изменениях состояния SIM</a:t>
            </a:r>
            <a:endParaRPr lang="ru-RU" sz="1000" b="1" dirty="0" smtClean="0"/>
          </a:p>
          <a:p>
            <a:r>
              <a:rPr lang="ru-RU" sz="1000" b="1" dirty="0" smtClean="0"/>
              <a:t>Предотвращение нецелевого использования</a:t>
            </a:r>
            <a:endParaRPr lang="ru-RU" sz="1000" i="1" dirty="0" smtClean="0"/>
          </a:p>
          <a:p>
            <a:r>
              <a:rPr lang="ru-RU" sz="1000" i="1" dirty="0" smtClean="0"/>
              <a:t>Сигнализация об изъятии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из устройства</a:t>
            </a:r>
          </a:p>
          <a:p>
            <a:r>
              <a:rPr lang="ru-RU" sz="1000" i="1" dirty="0" smtClean="0"/>
              <a:t>Блокировка сим-карты при изъятии из устройства </a:t>
            </a:r>
          </a:p>
          <a:p>
            <a:r>
              <a:rPr lang="ru-RU" sz="1000" i="1" dirty="0" smtClean="0"/>
              <a:t>Блокировка при использовании вне заданного устройства</a:t>
            </a:r>
            <a:endParaRPr lang="ru-RU" sz="1000" b="1" dirty="0" smtClean="0"/>
          </a:p>
          <a:p>
            <a:r>
              <a:rPr lang="ru-RU" sz="1000" b="1" dirty="0" smtClean="0"/>
              <a:t>Гибкий </a:t>
            </a:r>
            <a:r>
              <a:rPr lang="ru-RU" sz="1000" b="1" dirty="0" err="1" smtClean="0"/>
              <a:t>биллинг</a:t>
            </a:r>
            <a:r>
              <a:rPr lang="ru-RU" sz="1000" b="1" dirty="0" smtClean="0"/>
              <a:t> конечного пользователя</a:t>
            </a:r>
            <a:endParaRPr lang="ru-RU" sz="1000" i="1" dirty="0" smtClean="0"/>
          </a:p>
          <a:p>
            <a:r>
              <a:rPr lang="ru-RU" sz="1000" i="1" dirty="0" smtClean="0"/>
              <a:t>Удобный и прозрачный </a:t>
            </a:r>
            <a:r>
              <a:rPr lang="ru-RU" sz="1000" i="1" dirty="0" err="1" smtClean="0"/>
              <a:t>биллинг</a:t>
            </a:r>
            <a:endParaRPr lang="ru-RU" sz="1000" i="1" dirty="0" smtClean="0"/>
          </a:p>
          <a:p>
            <a:r>
              <a:rPr lang="ru-RU" sz="1000" i="1" dirty="0" smtClean="0"/>
              <a:t>Создание собственных ТП для конечных пользователей,</a:t>
            </a:r>
          </a:p>
          <a:p>
            <a:r>
              <a:rPr lang="ru-RU" sz="1000" i="1" dirty="0" smtClean="0"/>
              <a:t>Возможность </a:t>
            </a:r>
            <a:r>
              <a:rPr lang="ru-RU" sz="1000" i="1" dirty="0" err="1" smtClean="0"/>
              <a:t>биллинга</a:t>
            </a:r>
            <a:r>
              <a:rPr lang="ru-RU" sz="1000" i="1" dirty="0" smtClean="0"/>
              <a:t> пула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Гибкая тарификация</a:t>
            </a:r>
            <a:endParaRPr lang="ru-RU" sz="1000" b="1" dirty="0" smtClean="0"/>
          </a:p>
          <a:p>
            <a:r>
              <a:rPr lang="ru-RU" sz="1000" b="1" dirty="0" smtClean="0"/>
              <a:t>Контроль за трафиком</a:t>
            </a:r>
            <a:endParaRPr lang="ru-RU" sz="1000" i="1" dirty="0" smtClean="0"/>
          </a:p>
          <a:p>
            <a:r>
              <a:rPr lang="ru-RU" sz="1000" i="1" dirty="0" smtClean="0"/>
              <a:t>Контроль счета конечного пользователя в реальном времени,</a:t>
            </a:r>
          </a:p>
          <a:p>
            <a:r>
              <a:rPr lang="ru-RU" sz="1000" i="1" dirty="0" smtClean="0"/>
              <a:t>Возможность настройки ограниченного объема трафика на </a:t>
            </a:r>
            <a:r>
              <a:rPr lang="en-US" sz="1000" i="1" dirty="0" smtClean="0"/>
              <a:t>SIM</a:t>
            </a:r>
            <a:endParaRPr lang="ru-RU" sz="1000" i="1" dirty="0" smtClean="0"/>
          </a:p>
          <a:p>
            <a:r>
              <a:rPr lang="ru-RU" sz="1000" i="1" dirty="0" smtClean="0"/>
              <a:t>Уведомление о перерасходе трафика/средств на счете.</a:t>
            </a:r>
            <a:endParaRPr lang="ru-RU" sz="1000" b="1" dirty="0" smtClean="0"/>
          </a:p>
          <a:p>
            <a:r>
              <a:rPr lang="ru-RU" sz="1000" b="1" dirty="0" smtClean="0"/>
              <a:t>Статистика и аналитика</a:t>
            </a:r>
            <a:endParaRPr lang="ru-RU" sz="1000" i="1" dirty="0" smtClean="0"/>
          </a:p>
          <a:p>
            <a:r>
              <a:rPr lang="ru-RU" sz="1000" i="1" dirty="0" smtClean="0"/>
              <a:t>Трафик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ТП, стране за период и т.д.</a:t>
            </a:r>
          </a:p>
          <a:p>
            <a:r>
              <a:rPr lang="ru-RU" sz="1000" i="1" dirty="0" smtClean="0"/>
              <a:t>Отчеты по активации и статусу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 с разбивкой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 и т.д.</a:t>
            </a:r>
          </a:p>
          <a:p>
            <a:r>
              <a:rPr lang="ru-RU" sz="1000" i="1" dirty="0" smtClean="0"/>
              <a:t>История соединений по </a:t>
            </a:r>
            <a:r>
              <a:rPr lang="en-US" sz="1000" i="1" dirty="0" smtClean="0"/>
              <a:t>SIM</a:t>
            </a:r>
            <a:r>
              <a:rPr lang="ru-RU" sz="1000" i="1" dirty="0" smtClean="0"/>
              <a:t>, Клиенту, ТП</a:t>
            </a:r>
          </a:p>
          <a:p>
            <a:r>
              <a:rPr lang="ru-RU" sz="1000" i="1" dirty="0" smtClean="0"/>
              <a:t>Выгрузка статистики в удобном формате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5D049D-90EE-4DAA-A7C1-F5AFA1BF0398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Header Placeholder 3"/>
          <p:cNvSpPr txBox="1">
            <a:spLocks noGrp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29701" name="Date Placeholder 4"/>
          <p:cNvSpPr txBox="1">
            <a:spLocks noGrp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>
              <a:latin typeface="Calibri" pitchFamily="34" charset="0"/>
            </a:endParaRPr>
          </a:p>
        </p:txBody>
      </p:sp>
      <p:sp>
        <p:nvSpPr>
          <p:cNvPr id="29702" name="Footer Placeholder 5"/>
          <p:cNvSpPr txBox="1">
            <a:spLocks noGrp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29703" name="Slide Number Placeholder 6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630CAC-2AF5-4CAB-8550-88CFD50896CF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D6E2-8A38-4DEC-AFCA-0C651CA2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1B8A-98A8-4E11-995D-EAC1D569F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9B13-9A03-42E2-BA8E-E73DA76A7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C0A4-9D78-447A-BB70-3F67258AE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06dc1d-9428-4389-a585-75820a41d9d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2" y="-24"/>
            <a:ext cx="7300906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BA10-B34E-4671-AC48-99D9E46CD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75B0F-3661-46FC-A308-F33ED8C2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26B4-2C9E-4AF8-BAA7-1706D630F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F452-02CB-4C69-9D00-3A5E22B55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851-D751-44E2-8857-E0F92FB96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DECE6-BF08-4CA9-B872-BE92357B4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B785-CD42-4CC4-A969-8B39F1E8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CBF7B-5624-4FED-A313-FDC41E40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5110F57-5D1D-4491-9519-39E060E8F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2m@beeline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se/imgres?imgurl=http://www.providence.edu/polisci/students/megaport/images/trein.jpg&amp;imgrefurl=http://www.providence.edu/polisci/students/megaport/ContainerShips.htm&amp;h=400&amp;w=600&amp;sz=133&amp;hl=sv&amp;start=4&amp;um=1&amp;tbnid=jAj6QOJrdNXj9M:&amp;tbnh=90&amp;tbnw=135&amp;prev=/images?q=container&amp;svnum=10&amp;um=1&amp;hl=sv&amp;sa=N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hyperlink" Target="http://www.vpm.ru/i/gallery/smr29.jpg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G_busines_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73200" y="1428750"/>
            <a:ext cx="51165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latin typeface="Verdana" pitchFamily="34" charset="0"/>
              </a:rPr>
              <a:t>М2М решения 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Verdana" pitchFamily="34" charset="0"/>
              </a:rPr>
              <a:t>от Билайн Бизнес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C:\Documents and Settings\SBalashov\Мои документы\М2М\Презентация для клиентов\consumer_electro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5157788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546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Что дают М2М решения?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86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/>
            <a:r>
              <a:rPr lang="ru-RU">
                <a:latin typeface="Verdana" pitchFamily="34" charset="0"/>
              </a:rPr>
              <a:t>Новые продукты от Билайн Бизнес позволят нашим клиентам:</a:t>
            </a:r>
            <a:endParaRPr lang="ru-RU"/>
          </a:p>
        </p:txBody>
      </p:sp>
      <p:pic>
        <p:nvPicPr>
          <p:cNvPr id="12294" name="Picture 5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2268538" y="4005263"/>
            <a:ext cx="6480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  <a:p>
            <a:endParaRPr lang="ru-RU" sz="1400">
              <a:latin typeface="Verdana" pitchFamily="34" charset="0"/>
            </a:endParaRPr>
          </a:p>
        </p:txBody>
      </p:sp>
      <p:pic>
        <p:nvPicPr>
          <p:cNvPr id="12296" name="Picture 5" descr="C:\Documents and Settings\SBalashov\Мои документы\М2М\Презентация для клиентов\co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13100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Documents and Settings\SBalashov\Мои документы\М2М\Презентация для клиентов\not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916113"/>
            <a:ext cx="12239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4"/>
          <p:cNvSpPr>
            <a:spLocks noChangeArrowheads="1"/>
          </p:cNvSpPr>
          <p:nvPr/>
        </p:nvSpPr>
        <p:spPr bwMode="auto">
          <a:xfrm>
            <a:off x="2286000" y="1970088"/>
            <a:ext cx="646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Идти в ногу со временем, используя передовые технологии </a:t>
            </a:r>
            <a:r>
              <a:rPr lang="ru-RU" sz="1400" dirty="0" smtClean="0">
                <a:latin typeface="Verdana" pitchFamily="34" charset="0"/>
              </a:rPr>
              <a:t>М2М</a:t>
            </a:r>
            <a:endParaRPr lang="ru-RU" sz="1400" dirty="0">
              <a:latin typeface="Verdana" pitchFamily="34" charset="0"/>
            </a:endParaRPr>
          </a:p>
          <a:p>
            <a:endParaRPr lang="ru-RU" sz="1400" dirty="0">
              <a:latin typeface="Verdana" pitchFamily="34" charset="0"/>
            </a:endParaRPr>
          </a:p>
        </p:txBody>
      </p:sp>
      <p:sp>
        <p:nvSpPr>
          <p:cNvPr id="12300" name="Прямоугольник 15"/>
          <p:cNvSpPr>
            <a:spLocks noChangeArrowheads="1"/>
          </p:cNvSpPr>
          <p:nvPr/>
        </p:nvSpPr>
        <p:spPr bwMode="auto">
          <a:xfrm>
            <a:off x="2339975" y="3429000"/>
            <a:ext cx="6408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Оптимизировать затраты (полный контроль за трафиком и возможности оперативного регулирования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), прозрачная отчетность</a:t>
            </a:r>
            <a:endParaRPr lang="ru-R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301" name="Прямоугольник 16"/>
          <p:cNvSpPr>
            <a:spLocks noChangeArrowheads="1"/>
          </p:cNvSpPr>
          <p:nvPr/>
        </p:nvSpPr>
        <p:spPr bwMode="auto">
          <a:xfrm>
            <a:off x="2339975" y="450912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Получить доступ к глобальной платформе</a:t>
            </a:r>
          </a:p>
        </p:txBody>
      </p:sp>
      <p:sp>
        <p:nvSpPr>
          <p:cNvPr id="12302" name="Прямоугольник 17"/>
          <p:cNvSpPr>
            <a:spLocks noChangeArrowheads="1"/>
          </p:cNvSpPr>
          <p:nvPr/>
        </p:nvSpPr>
        <p:spPr bwMode="auto">
          <a:xfrm>
            <a:off x="2374900" y="5157192"/>
            <a:ext cx="6769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Выходить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на рынок 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новым функционалом или расширить свое присутствие</a:t>
            </a:r>
          </a:p>
        </p:txBody>
      </p:sp>
      <p:sp>
        <p:nvSpPr>
          <p:cNvPr id="12303" name="Прямоугольник 18"/>
          <p:cNvSpPr>
            <a:spLocks noChangeArrowheads="1"/>
          </p:cNvSpPr>
          <p:nvPr/>
        </p:nvSpPr>
        <p:spPr bwMode="auto">
          <a:xfrm>
            <a:off x="2339975" y="2492375"/>
            <a:ext cx="631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Оперативно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подключать новые устройства в своей инфраструктуре</a:t>
            </a:r>
          </a:p>
        </p:txBody>
      </p:sp>
      <p:pic>
        <p:nvPicPr>
          <p:cNvPr id="12304" name="Picture 17" descr="C:\Documents and Settings\SBalashov\Мои документы\М2М\Презентация для клиентов\polychit-dost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2116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620713"/>
            <a:ext cx="2952750" cy="1752600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Verdana" pitchFamily="34" charset="0"/>
              </a:rPr>
              <a:t>3G</a:t>
            </a:r>
            <a:r>
              <a:rPr lang="en-US" sz="4400" smtClean="0">
                <a:solidFill>
                  <a:schemeClr val="bg1"/>
                </a:solidFill>
                <a:latin typeface="Verdana" pitchFamily="34" charset="0"/>
              </a:rPr>
              <a:t> b2b</a:t>
            </a:r>
            <a:endParaRPr lang="ru-RU" sz="440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3315" name="Picture 6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628775"/>
            <a:ext cx="2951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58888" y="5229225"/>
            <a:ext cx="7058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</a:rPr>
              <a:t>По всем вопросам пишите </a:t>
            </a:r>
            <a:r>
              <a:rPr lang="en-US" dirty="0" smtClean="0">
                <a:latin typeface="Verdana" pitchFamily="34" charset="0"/>
                <a:hlinkClick r:id="rId3"/>
              </a:rPr>
              <a:t>m2m@beeline.ru</a:t>
            </a:r>
            <a:endParaRPr lang="en-US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r>
              <a:rPr lang="ru-RU" dirty="0" smtClean="0">
                <a:latin typeface="Verdana" pitchFamily="34" charset="0"/>
              </a:rPr>
              <a:t>Григорий </a:t>
            </a:r>
            <a:r>
              <a:rPr lang="ru-RU" dirty="0" err="1" smtClean="0">
                <a:latin typeface="Verdana" pitchFamily="34" charset="0"/>
              </a:rPr>
              <a:t>Сизов</a:t>
            </a:r>
            <a:r>
              <a:rPr lang="ru-RU" dirty="0" smtClean="0">
                <a:latin typeface="Verdana" pitchFamily="34" charset="0"/>
              </a:rPr>
              <a:t>, Руководитель направления М2М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26988"/>
            <a:ext cx="8229600" cy="1143001"/>
          </a:xfrm>
          <a:noFill/>
        </p:spPr>
        <p:txBody>
          <a:bodyPr/>
          <a:lstStyle/>
          <a:p>
            <a:pPr algn="l"/>
            <a:r>
              <a:rPr lang="ru-RU" sz="2800" dirty="0" smtClean="0">
                <a:latin typeface="Verdana" pitchFamily="34" charset="0"/>
              </a:rPr>
              <a:t>Центр управления М2М</a:t>
            </a:r>
            <a:br>
              <a:rPr lang="ru-RU" sz="2800" dirty="0" smtClean="0">
                <a:latin typeface="Verdana" pitchFamily="34" charset="0"/>
              </a:rPr>
            </a:br>
            <a:r>
              <a:rPr lang="ru-RU" sz="1800" dirty="0" smtClean="0">
                <a:latin typeface="Verdana" pitchFamily="34" charset="0"/>
              </a:rPr>
              <a:t>главная страница</a:t>
            </a:r>
          </a:p>
        </p:txBody>
      </p:sp>
      <p:pic>
        <p:nvPicPr>
          <p:cNvPr id="14339" name="Picture 3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500" b="1">
              <a:latin typeface="Times New Roman" pitchFamily="18" charset="0"/>
            </a:endParaRPr>
          </a:p>
        </p:txBody>
      </p:sp>
      <p:pic>
        <p:nvPicPr>
          <p:cNvPr id="14341" name="Picture 7" descr="C:\Documents and Settings\SBalashov\Мои документы\М2М\Презентация для клиентов\Скриншоты\Jasper\1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52513"/>
            <a:ext cx="8493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8640763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Управление сим-картами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C:\Documents and Settings\SBalashov\Мои документы\М2М\Презентация для клиентов\Скриншоты\Jasper\3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96938"/>
            <a:ext cx="7545387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53975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диагностика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C:\Documents and Settings\SBalashov\Мои документы\М2М\Презентация для клиентов\Скриншоты\Jasper\4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4250"/>
            <a:ext cx="756126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latin typeface="Verdana" pitchFamily="34" charset="0"/>
              </a:rPr>
              <a:t>мониторинг и статистика по сим-картам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oot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 </a:t>
            </a:r>
            <a:r>
              <a:rPr lang="en-US" sz="9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CONFIDENTIAL  Jasper Wireless, Inc.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Osaka"/>
                <a:cs typeface="Osaka"/>
              </a:rPr>
              <a:t> </a:t>
            </a:r>
            <a:endParaRPr lang="en-US" sz="1200">
              <a:latin typeface="+mn-lt"/>
              <a:ea typeface="Osaka"/>
              <a:cs typeface="Osaka"/>
            </a:endParaRPr>
          </a:p>
        </p:txBody>
      </p:sp>
      <p:sp>
        <p:nvSpPr>
          <p:cNvPr id="16389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FE3A38E-1D77-4AFA-8829-5D134155E24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400">
              <a:latin typeface="+mn-lt"/>
            </a:endParaRPr>
          </a:p>
        </p:txBody>
      </p:sp>
      <p:pic>
        <p:nvPicPr>
          <p:cNvPr id="18437" name="Picture 8" descr="C:\Documents and Settings\SBalashov\Мои документы\М2М\Презентация для клиентов\Скриншоты\Jasper\5 C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025525"/>
            <a:ext cx="82311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Spot Light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 – расширенная диагностика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Documents and Settings\SBalashov\Мои документы\М2М\Презентация для клиентов\Скриншоты\Jasper\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81063"/>
            <a:ext cx="7848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Информация по каждой сим-карте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SBalashov\Мои документы\М2М\Презентация для клиентов\Скриншоты\Jasper\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962025"/>
            <a:ext cx="78835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Система уведомлений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SBalashov\Мои документы\М2М\Презентация для клиентов\Скриншоты\Jasper\9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77597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Настройка параметров доступа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550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Новые возможности М2М</a:t>
            </a:r>
          </a:p>
        </p:txBody>
      </p:sp>
      <p:pic>
        <p:nvPicPr>
          <p:cNvPr id="4100" name="Picture 3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68313" y="1317537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eaLnBrk="0" hangingPunct="0"/>
            <a:r>
              <a:rPr lang="ru-RU" sz="1600" b="1" dirty="0">
                <a:latin typeface="Verdana" pitchFamily="34" charset="0"/>
              </a:rPr>
              <a:t>Что такое </a:t>
            </a:r>
            <a:r>
              <a:rPr lang="en-US" sz="1600" b="1" dirty="0">
                <a:latin typeface="Verdana" pitchFamily="34" charset="0"/>
              </a:rPr>
              <a:t>machine-to-machine (M2M)</a:t>
            </a:r>
            <a:r>
              <a:rPr lang="ru-RU" sz="1600" b="1" dirty="0">
                <a:latin typeface="Verdana" pitchFamily="34" charset="0"/>
              </a:rPr>
              <a:t>?</a:t>
            </a:r>
          </a:p>
          <a:p>
            <a:pPr marL="266700" indent="-266700" eaLnBrk="0" hangingPunct="0"/>
            <a:endParaRPr lang="ru-RU" sz="1400" b="1" dirty="0">
              <a:latin typeface="Verdana" pitchFamily="34" charset="0"/>
            </a:endParaRPr>
          </a:p>
          <a:p>
            <a:pPr marL="266700" indent="-266700" eaLnBrk="0" hangingPunct="0"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Это беспроводной доступ к информации об удаленных 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стационарных и перемещающихся объектах 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для сбора данных и мониторинга их 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</a:rPr>
              <a:t>состояния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39752" y="2708920"/>
            <a:ext cx="5975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/>
            <a:r>
              <a:rPr lang="ru-RU" sz="1600" b="1" dirty="0">
                <a:latin typeface="Verdana" pitchFamily="34" charset="0"/>
              </a:rPr>
              <a:t>Какие задачи решает </a:t>
            </a:r>
            <a:r>
              <a:rPr lang="en-US" sz="1600" b="1" dirty="0">
                <a:latin typeface="Verdana" pitchFamily="34" charset="0"/>
              </a:rPr>
              <a:t>M2M</a:t>
            </a:r>
            <a:r>
              <a:rPr lang="ru-RU" sz="1600" b="1" dirty="0">
                <a:latin typeface="Verdana" pitchFamily="34" charset="0"/>
              </a:rPr>
              <a:t>?</a:t>
            </a:r>
          </a:p>
          <a:p>
            <a:pPr marL="358775" indent="-358775"/>
            <a:endParaRPr lang="ru-RU" sz="1400" b="1" dirty="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 dirty="0">
                <a:latin typeface="Verdana" pitchFamily="34" charset="0"/>
              </a:rPr>
              <a:t>Использование удаленного оборудования в труднодоступных местах или когда использование проводного соединения невозможно в принципе</a:t>
            </a:r>
          </a:p>
          <a:p>
            <a:pPr marL="358775" indent="-358775">
              <a:buFontTx/>
              <a:buChar char="•"/>
            </a:pPr>
            <a:endParaRPr lang="ru-RU" sz="1400" dirty="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 dirty="0">
                <a:latin typeface="Verdana" pitchFamily="34" charset="0"/>
              </a:rPr>
              <a:t>Оперативное подключение новых абонентских устройств к корпоративной сети без затрат на организацию проводных каналов</a:t>
            </a:r>
          </a:p>
          <a:p>
            <a:pPr marL="358775" indent="-358775">
              <a:buFontTx/>
              <a:buChar char="•"/>
            </a:pPr>
            <a:endParaRPr lang="ru-RU" sz="1400" dirty="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 dirty="0">
                <a:latin typeface="Verdana" pitchFamily="34" charset="0"/>
              </a:rPr>
              <a:t>Оптимизация затрат (полный контроль за трафиком и возможности оперативного регулирования)</a:t>
            </a:r>
          </a:p>
          <a:p>
            <a:pPr marL="358775" indent="-358775">
              <a:buFontTx/>
              <a:buChar char="•"/>
            </a:pPr>
            <a:endParaRPr lang="ru-RU" sz="1400" dirty="0">
              <a:latin typeface="Verdana" pitchFamily="34" charset="0"/>
            </a:endParaRPr>
          </a:p>
          <a:p>
            <a:pPr marL="358775" indent="-358775">
              <a:buFontTx/>
              <a:buChar char="•"/>
            </a:pPr>
            <a:r>
              <a:rPr lang="ru-RU" sz="1400" dirty="0">
                <a:latin typeface="Verdana" pitchFamily="34" charset="0"/>
              </a:rPr>
              <a:t>Новый функционал персональных устройств </a:t>
            </a:r>
            <a:r>
              <a:rPr lang="ru-RU" sz="1400" dirty="0" smtClean="0">
                <a:latin typeface="Verdana" pitchFamily="34" charset="0"/>
              </a:rPr>
              <a:t>для компаний</a:t>
            </a:r>
            <a:r>
              <a:rPr lang="en-US" sz="1400" dirty="0">
                <a:latin typeface="Verdana" pitchFamily="34" charset="0"/>
              </a:rPr>
              <a:t>,</a:t>
            </a:r>
            <a:r>
              <a:rPr lang="ru-RU" sz="1400" dirty="0" smtClean="0">
                <a:latin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</a:rPr>
              <a:t>работающих на </a:t>
            </a:r>
            <a:r>
              <a:rPr lang="ru-RU" sz="1400" dirty="0" smtClean="0">
                <a:latin typeface="Verdana" pitchFamily="34" charset="0"/>
              </a:rPr>
              <a:t>рынке </a:t>
            </a:r>
            <a:r>
              <a:rPr lang="en-US" sz="1400" dirty="0" smtClean="0">
                <a:latin typeface="Verdana" pitchFamily="34" charset="0"/>
              </a:rPr>
              <a:t>B2C</a:t>
            </a:r>
            <a:endParaRPr lang="ru-RU" sz="1200" dirty="0">
              <a:latin typeface="Verdana" pitchFamily="34" charset="0"/>
            </a:endParaRPr>
          </a:p>
          <a:p>
            <a:pPr marL="358775" indent="-358775"/>
            <a:endParaRPr lang="ru-RU" sz="1200" dirty="0">
              <a:latin typeface="Verdana" pitchFamily="34" charset="0"/>
            </a:endParaRPr>
          </a:p>
        </p:txBody>
      </p:sp>
      <p:pic>
        <p:nvPicPr>
          <p:cNvPr id="4103" name="Picture 6" descr="12_KeyHeizung"/>
          <p:cNvPicPr>
            <a:picLocks noChangeAspect="1" noChangeArrowheads="1"/>
          </p:cNvPicPr>
          <p:nvPr/>
        </p:nvPicPr>
        <p:blipFill>
          <a:blip r:embed="rId3" cstate="print"/>
          <a:srcRect l="4762" r="25337" b="1778"/>
          <a:stretch>
            <a:fillRect/>
          </a:stretch>
        </p:blipFill>
        <p:spPr bwMode="auto">
          <a:xfrm>
            <a:off x="900113" y="2924175"/>
            <a:ext cx="1106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KW"/>
          <p:cNvPicPr>
            <a:picLocks noChangeAspect="1" noChangeArrowheads="1"/>
          </p:cNvPicPr>
          <p:nvPr/>
        </p:nvPicPr>
        <p:blipFill>
          <a:blip r:embed="rId4" cstate="print"/>
          <a:srcRect l="33128" t="27095" b="12895"/>
          <a:stretch>
            <a:fillRect/>
          </a:stretch>
        </p:blipFill>
        <p:spPr bwMode="auto">
          <a:xfrm>
            <a:off x="6948488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tre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3113" y="1125538"/>
            <a:ext cx="1336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5" descr="Isabella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5013325"/>
            <a:ext cx="876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1268413"/>
            <a:ext cx="742950" cy="1268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SBalashov\Мои документы\М2М\Презентация для клиентов\Скриншоты\Jasper\10 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31925"/>
            <a:ext cx="77041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kern="0" dirty="0" smtClean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Администрирование </a:t>
            </a:r>
            <a:r>
              <a:rPr lang="ru-RU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и п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ерсональная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система идентификации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800" dirty="0">
                <a:latin typeface="Verdana" pitchFamily="34" charset="0"/>
              </a:rPr>
              <a:t>Центр управления М2М </a:t>
            </a:r>
            <a: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ru-RU" kern="0" dirty="0" smtClean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Интеграция с существующей </a:t>
            </a:r>
            <a:r>
              <a:rPr lang="en-US" kern="0" dirty="0" smtClean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IT </a:t>
            </a:r>
            <a:r>
              <a:rPr lang="ru-RU" kern="0" dirty="0" smtClean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инфраструктурой через </a:t>
            </a:r>
            <a:r>
              <a:rPr lang="en-US" kern="0" dirty="0" smtClean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rPr>
              <a:t>API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5" name="Рисунок 4" descr="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445080"/>
            <a:ext cx="9001000" cy="407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52413" y="4365625"/>
            <a:ext cx="2879725" cy="1439863"/>
            <a:chOff x="295" y="2296"/>
            <a:chExt cx="1814" cy="907"/>
          </a:xfrm>
        </p:grpSpPr>
        <p:grpSp>
          <p:nvGrpSpPr>
            <p:cNvPr id="5166" name="Group 3"/>
            <p:cNvGrpSpPr>
              <a:grpSpLocks/>
            </p:cNvGrpSpPr>
            <p:nvPr/>
          </p:nvGrpSpPr>
          <p:grpSpPr bwMode="auto">
            <a:xfrm>
              <a:off x="295" y="2931"/>
              <a:ext cx="1814" cy="272"/>
              <a:chOff x="295" y="2251"/>
              <a:chExt cx="1814" cy="227"/>
            </a:xfrm>
          </p:grpSpPr>
          <p:sp>
            <p:nvSpPr>
              <p:cNvPr id="5169" name="AutoShape 4"/>
              <p:cNvSpPr>
                <a:spLocks noChangeArrowheads="1"/>
              </p:cNvSpPr>
              <p:nvPr/>
            </p:nvSpPr>
            <p:spPr bwMode="auto">
              <a:xfrm>
                <a:off x="295" y="2251"/>
                <a:ext cx="1814" cy="22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0" name="Rectangle 5"/>
              <p:cNvSpPr>
                <a:spLocks noChangeArrowheads="1"/>
              </p:cNvSpPr>
              <p:nvPr/>
            </p:nvSpPr>
            <p:spPr bwMode="auto">
              <a:xfrm>
                <a:off x="430" y="2286"/>
                <a:ext cx="1565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latin typeface="Verdana" pitchFamily="34" charset="0"/>
                  </a:rPr>
                  <a:t>Телеметрия и мониторинг</a:t>
                </a:r>
              </a:p>
            </p:txBody>
          </p:sp>
        </p:grpSp>
        <p:pic>
          <p:nvPicPr>
            <p:cNvPr id="5167" name="Picture 20" descr="Weatherproof Night Vision CCTV Super HAD Sony CCD Camera - (PAL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1" y="2432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8" name="Picture 7" descr="Картинка 1 из 9412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2296"/>
              <a:ext cx="457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23850" y="328613"/>
            <a:ext cx="4257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Сфера применения</a:t>
            </a:r>
          </a:p>
        </p:txBody>
      </p:sp>
      <p:pic>
        <p:nvPicPr>
          <p:cNvPr id="5125" name="Picture 9" descr="9706dc1d-9428-4389-a585-75820a41d9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4787900" y="1484313"/>
            <a:ext cx="2663825" cy="1008062"/>
            <a:chOff x="5760" y="1661"/>
            <a:chExt cx="1678" cy="635"/>
          </a:xfrm>
        </p:grpSpPr>
        <p:pic>
          <p:nvPicPr>
            <p:cNvPr id="516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76" y="1661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62" name="Group 12"/>
            <p:cNvGrpSpPr>
              <a:grpSpLocks/>
            </p:cNvGrpSpPr>
            <p:nvPr/>
          </p:nvGrpSpPr>
          <p:grpSpPr bwMode="auto">
            <a:xfrm>
              <a:off x="5760" y="2024"/>
              <a:ext cx="1678" cy="272"/>
              <a:chOff x="295" y="754"/>
              <a:chExt cx="1587" cy="272"/>
            </a:xfrm>
          </p:grpSpPr>
          <p:sp>
            <p:nvSpPr>
              <p:cNvPr id="5164" name="AutoShape 13"/>
              <p:cNvSpPr>
                <a:spLocks noChangeArrowheads="1"/>
              </p:cNvSpPr>
              <p:nvPr/>
            </p:nvSpPr>
            <p:spPr bwMode="auto">
              <a:xfrm>
                <a:off x="295" y="754"/>
                <a:ext cx="1587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5" name="Rectangle 14"/>
              <p:cNvSpPr>
                <a:spLocks noChangeArrowheads="1"/>
              </p:cNvSpPr>
              <p:nvPr/>
            </p:nvSpPr>
            <p:spPr bwMode="auto">
              <a:xfrm>
                <a:off x="430" y="799"/>
                <a:ext cx="13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latin typeface="Verdana" pitchFamily="34" charset="0"/>
                  </a:rPr>
                  <a:t>Транспорт и логистика</a:t>
                </a:r>
              </a:p>
            </p:txBody>
          </p:sp>
        </p:grpSp>
        <p:pic>
          <p:nvPicPr>
            <p:cNvPr id="5163" name="Picture 14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86" y="1662"/>
              <a:ext cx="590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7" name="Group 16"/>
          <p:cNvGrpSpPr>
            <a:grpSpLocks/>
          </p:cNvGrpSpPr>
          <p:nvPr/>
        </p:nvGrpSpPr>
        <p:grpSpPr bwMode="auto">
          <a:xfrm>
            <a:off x="250825" y="2708275"/>
            <a:ext cx="2881313" cy="1438275"/>
            <a:chOff x="5125" y="527"/>
            <a:chExt cx="1815" cy="906"/>
          </a:xfrm>
        </p:grpSpPr>
        <p:pic>
          <p:nvPicPr>
            <p:cNvPr id="5153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 r="13699"/>
            <a:stretch>
              <a:fillRect/>
            </a:stretch>
          </p:blipFill>
          <p:spPr bwMode="auto">
            <a:xfrm>
              <a:off x="5624" y="573"/>
              <a:ext cx="296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54" name="Group 18"/>
            <p:cNvGrpSpPr>
              <a:grpSpLocks/>
            </p:cNvGrpSpPr>
            <p:nvPr/>
          </p:nvGrpSpPr>
          <p:grpSpPr bwMode="auto">
            <a:xfrm>
              <a:off x="5125" y="1162"/>
              <a:ext cx="1815" cy="271"/>
              <a:chOff x="295" y="1209"/>
              <a:chExt cx="1815" cy="271"/>
            </a:xfrm>
          </p:grpSpPr>
          <p:sp>
            <p:nvSpPr>
              <p:cNvPr id="5159" name="AutoShape 19"/>
              <p:cNvSpPr>
                <a:spLocks noChangeArrowheads="1"/>
              </p:cNvSpPr>
              <p:nvPr/>
            </p:nvSpPr>
            <p:spPr bwMode="auto">
              <a:xfrm>
                <a:off x="295" y="1209"/>
                <a:ext cx="1815" cy="2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0" name="Rectangle 20"/>
              <p:cNvSpPr>
                <a:spLocks noChangeArrowheads="1"/>
              </p:cNvSpPr>
              <p:nvPr/>
            </p:nvSpPr>
            <p:spPr bwMode="auto">
              <a:xfrm>
                <a:off x="332" y="1253"/>
                <a:ext cx="17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 b="1">
                    <a:latin typeface="Verdana" pitchFamily="34" charset="0"/>
                  </a:rPr>
                  <a:t>Банки и платежные системы</a:t>
                </a:r>
              </a:p>
            </p:txBody>
          </p:sp>
        </p:grpSp>
        <p:pic>
          <p:nvPicPr>
            <p:cNvPr id="5155" name="Picture 21" descr="Picture-AP-Lipman%20POS%20Terminals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0" y="799"/>
              <a:ext cx="44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56" name="Group 22"/>
            <p:cNvGrpSpPr>
              <a:grpSpLocks/>
            </p:cNvGrpSpPr>
            <p:nvPr/>
          </p:nvGrpSpPr>
          <p:grpSpPr bwMode="auto">
            <a:xfrm>
              <a:off x="6078" y="527"/>
              <a:ext cx="408" cy="573"/>
              <a:chOff x="653" y="1946"/>
              <a:chExt cx="753" cy="1370"/>
            </a:xfrm>
          </p:grpSpPr>
          <p:pic>
            <p:nvPicPr>
              <p:cNvPr id="5157" name="Picture 2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25" y="2133"/>
                <a:ext cx="581" cy="1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8" name="Picture 24" descr="Cale_access_log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53" y="1946"/>
                <a:ext cx="378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128" name="Group 25"/>
          <p:cNvGrpSpPr>
            <a:grpSpLocks/>
          </p:cNvGrpSpPr>
          <p:nvPr/>
        </p:nvGrpSpPr>
        <p:grpSpPr bwMode="auto">
          <a:xfrm>
            <a:off x="1547813" y="1268413"/>
            <a:ext cx="2736850" cy="1222375"/>
            <a:chOff x="1928" y="709"/>
            <a:chExt cx="1724" cy="770"/>
          </a:xfrm>
        </p:grpSpPr>
        <p:grpSp>
          <p:nvGrpSpPr>
            <p:cNvPr id="5148" name="Group 26"/>
            <p:cNvGrpSpPr>
              <a:grpSpLocks/>
            </p:cNvGrpSpPr>
            <p:nvPr/>
          </p:nvGrpSpPr>
          <p:grpSpPr bwMode="auto">
            <a:xfrm>
              <a:off x="1928" y="1208"/>
              <a:ext cx="1724" cy="271"/>
              <a:chOff x="295" y="2750"/>
              <a:chExt cx="1587" cy="271"/>
            </a:xfrm>
          </p:grpSpPr>
          <p:sp>
            <p:nvSpPr>
              <p:cNvPr id="5151" name="AutoShape 27"/>
              <p:cNvSpPr>
                <a:spLocks noChangeArrowheads="1"/>
              </p:cNvSpPr>
              <p:nvPr/>
            </p:nvSpPr>
            <p:spPr bwMode="auto">
              <a:xfrm>
                <a:off x="295" y="2750"/>
                <a:ext cx="1587" cy="2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2" name="Rectangle 28"/>
              <p:cNvSpPr>
                <a:spLocks noChangeArrowheads="1"/>
              </p:cNvSpPr>
              <p:nvPr/>
            </p:nvSpPr>
            <p:spPr bwMode="auto">
              <a:xfrm>
                <a:off x="464" y="2795"/>
                <a:ext cx="1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Verdana" pitchFamily="34" charset="0"/>
                  </a:rPr>
                  <a:t>Consumer Electronics</a:t>
                </a:r>
                <a:endParaRPr lang="ru-RU" sz="1200" b="1">
                  <a:latin typeface="Verdana" pitchFamily="34" charset="0"/>
                </a:endParaRPr>
              </a:p>
            </p:txBody>
          </p:sp>
        </p:grpSp>
        <p:pic>
          <p:nvPicPr>
            <p:cNvPr id="5149" name="Picture 2" descr="C:\Documents and Settings\jahangir.mohammed\Desktop\digital_camera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" y="709"/>
              <a:ext cx="474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0" name="Picture 38" descr="telenav_shotgun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9" y="845"/>
              <a:ext cx="56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9" name="Group 31"/>
          <p:cNvGrpSpPr>
            <a:grpSpLocks/>
          </p:cNvGrpSpPr>
          <p:nvPr/>
        </p:nvGrpSpPr>
        <p:grpSpPr bwMode="auto">
          <a:xfrm>
            <a:off x="6084888" y="2708275"/>
            <a:ext cx="2663825" cy="1366838"/>
            <a:chOff x="3606" y="1979"/>
            <a:chExt cx="1678" cy="861"/>
          </a:xfrm>
        </p:grpSpPr>
        <p:grpSp>
          <p:nvGrpSpPr>
            <p:cNvPr id="5142" name="Group 32"/>
            <p:cNvGrpSpPr>
              <a:grpSpLocks/>
            </p:cNvGrpSpPr>
            <p:nvPr/>
          </p:nvGrpSpPr>
          <p:grpSpPr bwMode="auto">
            <a:xfrm>
              <a:off x="3606" y="2568"/>
              <a:ext cx="1678" cy="272"/>
              <a:chOff x="295" y="1752"/>
              <a:chExt cx="1134" cy="227"/>
            </a:xfrm>
          </p:grpSpPr>
          <p:sp>
            <p:nvSpPr>
              <p:cNvPr id="5146" name="AutoShape 33"/>
              <p:cNvSpPr>
                <a:spLocks noChangeArrowheads="1"/>
              </p:cNvSpPr>
              <p:nvPr/>
            </p:nvSpPr>
            <p:spPr bwMode="auto">
              <a:xfrm>
                <a:off x="295" y="1752"/>
                <a:ext cx="1134" cy="22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Rectangle 34"/>
              <p:cNvSpPr>
                <a:spLocks noChangeArrowheads="1"/>
              </p:cNvSpPr>
              <p:nvPr/>
            </p:nvSpPr>
            <p:spPr bwMode="auto">
              <a:xfrm>
                <a:off x="571" y="1786"/>
                <a:ext cx="58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 dirty="0">
                    <a:latin typeface="Verdana" pitchFamily="34" charset="0"/>
                  </a:rPr>
                  <a:t>Безопасность</a:t>
                </a:r>
              </a:p>
            </p:txBody>
          </p:sp>
        </p:grpSp>
        <p:pic>
          <p:nvPicPr>
            <p:cNvPr id="5143" name="Picture 35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05" y="2024"/>
              <a:ext cx="726" cy="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44" name="Picture 6" descr="Afficher l'image en taille réell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2024"/>
              <a:ext cx="357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3" descr="C:\Documents and Settings\macario.Namie\My Documents\My Pictures\Stock Images\cellularsimon_alarmsystem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85" y="1979"/>
              <a:ext cx="421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0" name="Group 38"/>
          <p:cNvGrpSpPr>
            <a:grpSpLocks/>
          </p:cNvGrpSpPr>
          <p:nvPr/>
        </p:nvGrpSpPr>
        <p:grpSpPr bwMode="auto">
          <a:xfrm>
            <a:off x="6084888" y="4508500"/>
            <a:ext cx="2768600" cy="1293813"/>
            <a:chOff x="3334" y="2976"/>
            <a:chExt cx="1744" cy="815"/>
          </a:xfrm>
        </p:grpSpPr>
        <p:grpSp>
          <p:nvGrpSpPr>
            <p:cNvPr id="5138" name="Group 39"/>
            <p:cNvGrpSpPr>
              <a:grpSpLocks/>
            </p:cNvGrpSpPr>
            <p:nvPr/>
          </p:nvGrpSpPr>
          <p:grpSpPr bwMode="auto">
            <a:xfrm>
              <a:off x="3334" y="3521"/>
              <a:ext cx="1744" cy="270"/>
              <a:chOff x="295" y="3205"/>
              <a:chExt cx="1744" cy="270"/>
            </a:xfrm>
          </p:grpSpPr>
          <p:sp>
            <p:nvSpPr>
              <p:cNvPr id="5140" name="AutoShape 40"/>
              <p:cNvSpPr>
                <a:spLocks noChangeArrowheads="1"/>
              </p:cNvSpPr>
              <p:nvPr/>
            </p:nvSpPr>
            <p:spPr bwMode="auto">
              <a:xfrm>
                <a:off x="295" y="3205"/>
                <a:ext cx="1744" cy="2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latin typeface="Verdana" pitchFamily="34" charset="0"/>
                </a:endParaRPr>
              </a:p>
            </p:txBody>
          </p:sp>
          <p:sp>
            <p:nvSpPr>
              <p:cNvPr id="5141" name="Rectangle 41"/>
              <p:cNvSpPr>
                <a:spLocks noChangeArrowheads="1"/>
              </p:cNvSpPr>
              <p:nvPr/>
            </p:nvSpPr>
            <p:spPr bwMode="auto">
              <a:xfrm>
                <a:off x="385" y="3249"/>
                <a:ext cx="15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179388" lvl="1"/>
                <a:r>
                  <a:rPr lang="ru-RU" sz="1200" b="1" dirty="0" smtClean="0">
                    <a:latin typeface="Verdana" pitchFamily="34" charset="0"/>
                  </a:rPr>
                  <a:t>Системная интеграция</a:t>
                </a:r>
                <a:endParaRPr lang="ru-RU" sz="1200" b="1" dirty="0">
                  <a:latin typeface="Verdana" pitchFamily="34" charset="0"/>
                </a:endParaRPr>
              </a:p>
            </p:txBody>
          </p:sp>
        </p:grpSp>
        <p:pic>
          <p:nvPicPr>
            <p:cNvPr id="5139" name="Picture 36" descr="Network Diagram Royalty Free Stock Photo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743" y="2976"/>
              <a:ext cx="86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1" name="Group 43"/>
          <p:cNvGrpSpPr>
            <a:grpSpLocks/>
          </p:cNvGrpSpPr>
          <p:nvPr/>
        </p:nvGrpSpPr>
        <p:grpSpPr bwMode="auto">
          <a:xfrm>
            <a:off x="3276600" y="5084763"/>
            <a:ext cx="2663825" cy="1284287"/>
            <a:chOff x="2064" y="3203"/>
            <a:chExt cx="1678" cy="809"/>
          </a:xfrm>
        </p:grpSpPr>
        <p:pic>
          <p:nvPicPr>
            <p:cNvPr id="5133" name="Picture 10" descr="http://www.uscom.com.au/images/USCOM_monitor_angle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27" y="3203"/>
              <a:ext cx="509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4" name="Group 45"/>
            <p:cNvGrpSpPr>
              <a:grpSpLocks/>
            </p:cNvGrpSpPr>
            <p:nvPr/>
          </p:nvGrpSpPr>
          <p:grpSpPr bwMode="auto">
            <a:xfrm>
              <a:off x="2064" y="3748"/>
              <a:ext cx="1678" cy="264"/>
              <a:chOff x="2064" y="3748"/>
              <a:chExt cx="1678" cy="264"/>
            </a:xfrm>
          </p:grpSpPr>
          <p:sp>
            <p:nvSpPr>
              <p:cNvPr id="5136" name="AutoShape 46"/>
              <p:cNvSpPr>
                <a:spLocks noChangeArrowheads="1"/>
              </p:cNvSpPr>
              <p:nvPr/>
            </p:nvSpPr>
            <p:spPr bwMode="auto">
              <a:xfrm>
                <a:off x="2064" y="3748"/>
                <a:ext cx="1678" cy="26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7" name="Rectangle 47"/>
              <p:cNvSpPr>
                <a:spLocks noChangeArrowheads="1"/>
              </p:cNvSpPr>
              <p:nvPr/>
            </p:nvSpPr>
            <p:spPr bwMode="auto">
              <a:xfrm>
                <a:off x="2154" y="3792"/>
                <a:ext cx="14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latin typeface="Verdana" pitchFamily="34" charset="0"/>
                  </a:rPr>
                  <a:t>Здравоохранение</a:t>
                </a:r>
              </a:p>
            </p:txBody>
          </p:sp>
        </p:grpSp>
        <p:pic>
          <p:nvPicPr>
            <p:cNvPr id="5135" name="Picture 30" descr="C:\Documents and Settings\macario.Namie\My Documents\My Pictures\Stock Images\medical_device2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9F8F6"/>
                </a:clrFrom>
                <a:clrTo>
                  <a:srgbClr val="F9F8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388"/>
              <a:ext cx="5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2" name="Text Box 49"/>
          <p:cNvSpPr txBox="1">
            <a:spLocks noChangeArrowheads="1"/>
          </p:cNvSpPr>
          <p:nvPr/>
        </p:nvSpPr>
        <p:spPr bwMode="auto">
          <a:xfrm>
            <a:off x="3924300" y="3551238"/>
            <a:ext cx="144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Calibri" pitchFamily="34" charset="0"/>
              </a:rPr>
              <a:t>M2M</a:t>
            </a:r>
            <a:endParaRPr lang="ru-RU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1341438"/>
            <a:ext cx="5486400" cy="2767012"/>
            <a:chOff x="2304" y="935"/>
            <a:chExt cx="3456" cy="1743"/>
          </a:xfrm>
        </p:grpSpPr>
        <p:graphicFrame>
          <p:nvGraphicFramePr>
            <p:cNvPr id="49174" name="Object 22"/>
            <p:cNvGraphicFramePr>
              <a:graphicFrameLocks noChangeAspect="1"/>
            </p:cNvGraphicFramePr>
            <p:nvPr/>
          </p:nvGraphicFramePr>
          <p:xfrm>
            <a:off x="2304" y="935"/>
            <a:ext cx="3456" cy="1743"/>
          </p:xfrm>
          <a:graphic>
            <a:graphicData uri="http://schemas.openxmlformats.org/presentationml/2006/ole">
              <p:oleObj spid="_x0000_s44034" name="Диаграмма" r:id="rId3" imgW="5090008" imgH="2567978" progId="Excel.Sheet.8">
                <p:embed/>
              </p:oleObj>
            </a:graphicData>
          </a:graphic>
        </p:graphicFrame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535" y="1942"/>
              <a:ext cx="2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9,7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997" y="1842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21,2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3496" y="1661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46,1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014" y="1389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85,6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49179" name="Text Box 27"/>
            <p:cNvSpPr txBox="1">
              <a:spLocks noChangeArrowheads="1"/>
            </p:cNvSpPr>
            <p:nvPr/>
          </p:nvSpPr>
          <p:spPr bwMode="auto">
            <a:xfrm>
              <a:off x="4471" y="935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Verdana" pitchFamily="34" charset="0"/>
                </a:rPr>
                <a:t>149,6</a:t>
              </a:r>
              <a:endParaRPr lang="ru-RU" sz="1200" b="1">
                <a:latin typeface="Verdana" pitchFamily="34" charset="0"/>
              </a:endParaRPr>
            </a:p>
          </p:txBody>
        </p:sp>
      </p:grpSp>
      <p:sp>
        <p:nvSpPr>
          <p:cNvPr id="49184" name="Freeform 32"/>
          <p:cNvSpPr>
            <a:spLocks/>
          </p:cNvSpPr>
          <p:nvPr/>
        </p:nvSpPr>
        <p:spPr bwMode="auto">
          <a:xfrm>
            <a:off x="468313" y="1052513"/>
            <a:ext cx="3311525" cy="1852612"/>
          </a:xfrm>
          <a:custGeom>
            <a:avLst/>
            <a:gdLst/>
            <a:ahLst/>
            <a:cxnLst>
              <a:cxn ang="0">
                <a:pos x="0" y="1167"/>
              </a:cxn>
              <a:cxn ang="0">
                <a:pos x="1247" y="781"/>
              </a:cxn>
              <a:cxn ang="0">
                <a:pos x="2086" y="0"/>
              </a:cxn>
            </a:cxnLst>
            <a:rect l="0" t="0" r="r" b="b"/>
            <a:pathLst>
              <a:path w="2086" h="1167">
                <a:moveTo>
                  <a:pt x="0" y="1167"/>
                </a:moveTo>
                <a:cubicBezTo>
                  <a:pt x="208" y="1103"/>
                  <a:pt x="899" y="976"/>
                  <a:pt x="1247" y="781"/>
                </a:cubicBezTo>
                <a:cubicBezTo>
                  <a:pt x="1595" y="586"/>
                  <a:pt x="1911" y="163"/>
                  <a:pt x="2086" y="0"/>
                </a:cubicBezTo>
              </a:path>
            </a:pathLst>
          </a:custGeom>
          <a:noFill/>
          <a:ln w="41275">
            <a:solidFill>
              <a:srgbClr val="80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328613"/>
            <a:ext cx="2584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latin typeface="Verdana" pitchFamily="34" charset="0"/>
              </a:rPr>
              <a:t>Рынок М2М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570413" y="1641870"/>
            <a:ext cx="4465637" cy="20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eaLnBrk="0" hangingPunct="0"/>
            <a:r>
              <a:rPr lang="ru-RU" sz="1400" b="1" dirty="0">
                <a:solidFill>
                  <a:schemeClr val="accent2"/>
                </a:solidFill>
                <a:latin typeface="Verdana" pitchFamily="34" charset="0"/>
              </a:rPr>
              <a:t>	Европейские тенденции*</a:t>
            </a:r>
          </a:p>
          <a:p>
            <a:pPr marL="266700" indent="-266700" eaLnBrk="0" hangingPunct="0"/>
            <a:endParaRPr lang="ru-RU" sz="1400" dirty="0">
              <a:solidFill>
                <a:schemeClr val="accent2"/>
              </a:solidFill>
              <a:latin typeface="Verdana" pitchFamily="34" charset="0"/>
            </a:endParaRP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Количество активных м2м устройств на конец 2010 – </a:t>
            </a:r>
            <a:r>
              <a:rPr lang="en-US" sz="1400" dirty="0" smtClean="0">
                <a:latin typeface="Verdana" pitchFamily="34" charset="0"/>
              </a:rPr>
              <a:t>21,2 </a:t>
            </a:r>
            <a:r>
              <a:rPr lang="ru-RU" sz="1400" dirty="0">
                <a:latin typeface="Verdana" pitchFamily="34" charset="0"/>
              </a:rPr>
              <a:t>млн.</a:t>
            </a: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Ежегодный рост на </a:t>
            </a:r>
            <a:r>
              <a:rPr lang="en-US" sz="1400" dirty="0" smtClean="0">
                <a:latin typeface="Verdana" pitchFamily="34" charset="0"/>
              </a:rPr>
              <a:t>1</a:t>
            </a:r>
            <a:r>
              <a:rPr lang="ru-RU" sz="1400" dirty="0" smtClean="0">
                <a:latin typeface="Verdana" pitchFamily="34" charset="0"/>
              </a:rPr>
              <a:t>00</a:t>
            </a:r>
            <a:r>
              <a:rPr lang="ru-RU" sz="1400" dirty="0">
                <a:latin typeface="Verdana" pitchFamily="34" charset="0"/>
              </a:rPr>
              <a:t>% вплоть до 2013</a:t>
            </a:r>
            <a:endParaRPr lang="en-US" sz="1400" dirty="0">
              <a:latin typeface="Verdana" pitchFamily="34" charset="0"/>
            </a:endParaRP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Прогноз к 2013 году 149,6 млн. устройств </a:t>
            </a:r>
          </a:p>
          <a:p>
            <a:pPr marL="266700" indent="-266700" eaLnBrk="0" hangingPunct="0">
              <a:lnSpc>
                <a:spcPct val="125000"/>
              </a:lnSpc>
            </a:pPr>
            <a:r>
              <a:rPr lang="ru-RU" sz="1400" i="1" dirty="0">
                <a:latin typeface="Verdana" pitchFamily="34" charset="0"/>
              </a:rPr>
              <a:t>	(из них </a:t>
            </a:r>
            <a:r>
              <a:rPr lang="en-US" sz="1400" i="1" dirty="0">
                <a:latin typeface="Verdana" pitchFamily="34" charset="0"/>
              </a:rPr>
              <a:t>Consumer Electronics – 77,5 </a:t>
            </a:r>
            <a:r>
              <a:rPr lang="ru-RU" sz="1400" i="1" dirty="0">
                <a:latin typeface="Verdana" pitchFamily="34" charset="0"/>
              </a:rPr>
              <a:t>млн.</a:t>
            </a:r>
            <a:r>
              <a:rPr lang="en-US" sz="1400" i="1" dirty="0">
                <a:latin typeface="Verdana" pitchFamily="34" charset="0"/>
              </a:rPr>
              <a:t>)</a:t>
            </a:r>
            <a:r>
              <a:rPr lang="ru-RU" sz="1400" i="1" dirty="0">
                <a:latin typeface="Verdana" pitchFamily="34" charset="0"/>
              </a:rPr>
              <a:t> </a:t>
            </a:r>
          </a:p>
          <a:p>
            <a:pPr marL="266700" indent="-266700" eaLnBrk="0" hangingPunct="0"/>
            <a:endParaRPr lang="ru-RU" sz="1400" i="1" dirty="0">
              <a:latin typeface="Verdana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68313" y="4292600"/>
            <a:ext cx="82804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eaLnBrk="0" hangingPunct="0"/>
            <a:r>
              <a:rPr lang="ru-RU" sz="1400" b="1" dirty="0">
                <a:solidFill>
                  <a:schemeClr val="accent2"/>
                </a:solidFill>
                <a:latin typeface="Verdana" pitchFamily="34" charset="0"/>
              </a:rPr>
              <a:t>	Российский рынок М2М</a:t>
            </a:r>
            <a:endParaRPr lang="en-US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266700" indent="-266700" eaLnBrk="0" hangingPunct="0">
              <a:buFontTx/>
              <a:buChar char="•"/>
            </a:pPr>
            <a:endParaRPr lang="en-US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Начальная стадия развития</a:t>
            </a:r>
            <a:r>
              <a:rPr lang="en-US" sz="1400" dirty="0">
                <a:latin typeface="Verdana" pitchFamily="34" charset="0"/>
              </a:rPr>
              <a:t>: </a:t>
            </a:r>
            <a:r>
              <a:rPr lang="ru-RU" sz="1400" dirty="0">
                <a:latin typeface="Verdana" pitchFamily="34" charset="0"/>
              </a:rPr>
              <a:t>проникновение менее </a:t>
            </a:r>
            <a:r>
              <a:rPr lang="en-US" sz="1400" dirty="0">
                <a:latin typeface="Verdana" pitchFamily="34" charset="0"/>
              </a:rPr>
              <a:t>1% (</a:t>
            </a:r>
            <a:r>
              <a:rPr lang="ru-RU" sz="1400" dirty="0">
                <a:latin typeface="Verdana" pitchFamily="34" charset="0"/>
              </a:rPr>
              <a:t>фикс.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</a:rPr>
              <a:t>и мобильные решения</a:t>
            </a:r>
            <a:r>
              <a:rPr lang="en-US" sz="1400" dirty="0">
                <a:latin typeface="Verdana" pitchFamily="34" charset="0"/>
              </a:rPr>
              <a:t>)</a:t>
            </a:r>
            <a:endParaRPr lang="ru-RU" sz="1400" dirty="0">
              <a:latin typeface="Verdana" pitchFamily="34" charset="0"/>
            </a:endParaRP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Ежегодный рост на </a:t>
            </a:r>
            <a:r>
              <a:rPr lang="en-US" sz="1400" dirty="0">
                <a:latin typeface="Verdana" pitchFamily="34" charset="0"/>
              </a:rPr>
              <a:t>25-30% </a:t>
            </a:r>
            <a:r>
              <a:rPr lang="ru-RU" sz="1400" dirty="0">
                <a:latin typeface="Verdana" pitchFamily="34" charset="0"/>
              </a:rPr>
              <a:t>вплоть до</a:t>
            </a:r>
            <a:r>
              <a:rPr lang="en-US" sz="1400" dirty="0">
                <a:latin typeface="Verdana" pitchFamily="34" charset="0"/>
              </a:rPr>
              <a:t> 2015</a:t>
            </a:r>
            <a:r>
              <a:rPr lang="ru-RU" sz="1400" dirty="0">
                <a:latin typeface="Verdana" pitchFamily="34" charset="0"/>
              </a:rPr>
              <a:t>**</a:t>
            </a:r>
            <a:endParaRPr lang="en-US" sz="1400" dirty="0">
              <a:latin typeface="Verdana" pitchFamily="34" charset="0"/>
            </a:endParaRPr>
          </a:p>
          <a:p>
            <a:pPr marL="266700" indent="-266700" eaLnBrk="0" hangingPunct="0">
              <a:lnSpc>
                <a:spcPct val="125000"/>
              </a:lnSpc>
              <a:buFontTx/>
              <a:buChar char="•"/>
            </a:pPr>
            <a:r>
              <a:rPr lang="ru-RU" sz="1400" dirty="0">
                <a:latin typeface="Verdana" pitchFamily="34" charset="0"/>
              </a:rPr>
              <a:t>Выручка российских М2М операторов к 2015 оценивается в размере </a:t>
            </a:r>
            <a:r>
              <a:rPr lang="en-US" sz="1400" dirty="0">
                <a:latin typeface="Verdana" pitchFamily="34" charset="0"/>
              </a:rPr>
              <a:t>$108</a:t>
            </a:r>
            <a:r>
              <a:rPr lang="ru-RU" sz="1400" dirty="0">
                <a:latin typeface="Verdana" pitchFamily="34" charset="0"/>
              </a:rPr>
              <a:t>М**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539750" y="6308725"/>
            <a:ext cx="544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Verdana" pitchFamily="34" charset="0"/>
              </a:rPr>
              <a:t>* По данным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Berg Insight, ABS Research, ABI, IMS Research</a:t>
            </a:r>
          </a:p>
          <a:p>
            <a:r>
              <a:rPr lang="ru-RU" sz="1000">
                <a:latin typeface="Verdana" pitchFamily="34" charset="0"/>
              </a:rPr>
              <a:t>** По данным аналитической фирмы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Berg Insight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 и агентства Ovum Research </a:t>
            </a:r>
            <a:r>
              <a:rPr lang="ru-RU" sz="1000">
                <a:latin typeface="Verdana" pitchFamily="34" charset="0"/>
              </a:rPr>
              <a:t> </a:t>
            </a:r>
          </a:p>
        </p:txBody>
      </p:sp>
      <p:pic>
        <p:nvPicPr>
          <p:cNvPr id="49190" name="Picture 38" descr="BB_logo_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0"/>
            <a:ext cx="115252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41275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328613"/>
            <a:ext cx="5370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Что предлагает Билайн?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591468" y="1268760"/>
            <a:ext cx="76529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Новые М2М продукты для корпоративных клиентов:</a:t>
            </a:r>
          </a:p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>
                <a:latin typeface="Verdana" pitchFamily="34" charset="0"/>
              </a:rPr>
              <a:t>«Центр управления М2М» </a:t>
            </a:r>
          </a:p>
          <a:p>
            <a:pPr marL="342900" indent="-342900">
              <a:defRPr/>
            </a:pPr>
            <a:r>
              <a:rPr lang="ru-RU" dirty="0">
                <a:latin typeface="Verdana" pitchFamily="34" charset="0"/>
              </a:rPr>
              <a:t>	(на основе глобальной платформы </a:t>
            </a:r>
            <a:r>
              <a:rPr lang="en-US" dirty="0" smtClean="0">
                <a:latin typeface="Verdana" pitchFamily="34" charset="0"/>
              </a:rPr>
              <a:t>Jasper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Wireless)</a:t>
            </a:r>
            <a:endParaRPr lang="ru-RU" sz="1600" i="1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 smtClean="0">
                <a:latin typeface="Verdana" pitchFamily="34" charset="0"/>
              </a:rPr>
              <a:t>Комплексные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</a:rPr>
              <a:t>бизнес решения </a:t>
            </a:r>
            <a:r>
              <a:rPr lang="ru-RU" dirty="0">
                <a:latin typeface="Verdana" pitchFamily="34" charset="0"/>
              </a:rPr>
              <a:t>для </a:t>
            </a:r>
            <a:r>
              <a:rPr lang="ru-RU" dirty="0" smtClean="0">
                <a:latin typeface="Verdana" pitchFamily="34" charset="0"/>
              </a:rPr>
              <a:t>всех сегментов с </a:t>
            </a:r>
            <a:r>
              <a:rPr lang="ru-RU" dirty="0">
                <a:latin typeface="Verdana" pitchFamily="34" charset="0"/>
              </a:rPr>
              <a:t>индивидуальным </a:t>
            </a:r>
            <a:r>
              <a:rPr lang="ru-RU" dirty="0" smtClean="0">
                <a:latin typeface="Verdana" pitchFamily="34" charset="0"/>
              </a:rPr>
              <a:t>подходом</a:t>
            </a:r>
          </a:p>
        </p:txBody>
      </p:sp>
      <p:pic>
        <p:nvPicPr>
          <p:cNvPr id="7173" name="Picture 2" descr="C:\Documents and Settings\SBalashov\Мои документы\М2М\Презентация для клиентов\polychit-dos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251" y="4221088"/>
            <a:ext cx="2452762" cy="24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5" descr="C:\Documents and Settings\SBalashov\Мои документы\М2М\Презентация для клиентов\simcard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722813"/>
            <a:ext cx="13700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4" descr="C:\Documents and Settings\SBalashov\Мои документы\М2М\Презентация для клиентов\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357563"/>
            <a:ext cx="1050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328613"/>
            <a:ext cx="459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Verdana" pitchFamily="34" charset="0"/>
              </a:rPr>
              <a:t>Центр управления М2М</a:t>
            </a:r>
          </a:p>
        </p:txBody>
      </p:sp>
      <p:cxnSp>
        <p:nvCxnSpPr>
          <p:cNvPr id="8198" name="Straight Connector 42"/>
          <p:cNvCxnSpPr>
            <a:cxnSpLocks noChangeShapeType="1"/>
          </p:cNvCxnSpPr>
          <p:nvPr/>
        </p:nvCxnSpPr>
        <p:spPr bwMode="auto">
          <a:xfrm>
            <a:off x="2268538" y="5372100"/>
            <a:ext cx="1511300" cy="576263"/>
          </a:xfrm>
          <a:prstGeom prst="line">
            <a:avLst/>
          </a:prstGeom>
          <a:noFill/>
          <a:ln w="76200" algn="ctr">
            <a:solidFill>
              <a:schemeClr val="tx2">
                <a:lumMod val="75000"/>
                <a:lumOff val="25000"/>
              </a:schemeClr>
            </a:solidFill>
            <a:miter lim="800000"/>
            <a:headEnd type="triangle" w="med" len="med"/>
            <a:tailEnd/>
          </a:ln>
        </p:spPr>
      </p:cxnSp>
      <p:sp>
        <p:nvSpPr>
          <p:cNvPr id="8199" name="TextBox 15"/>
          <p:cNvSpPr txBox="1">
            <a:spLocks noChangeArrowheads="1"/>
          </p:cNvSpPr>
          <p:nvPr/>
        </p:nvSpPr>
        <p:spPr bwMode="auto">
          <a:xfrm>
            <a:off x="3421063" y="2852738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Verdana" pitchFamily="34" charset="0"/>
              </a:rPr>
              <a:t>Центр управления </a:t>
            </a:r>
            <a:r>
              <a:rPr lang="en-US" sz="1600" b="1">
                <a:latin typeface="Verdana" pitchFamily="34" charset="0"/>
              </a:rPr>
              <a:t>M2M</a:t>
            </a:r>
          </a:p>
        </p:txBody>
      </p:sp>
      <p:sp>
        <p:nvSpPr>
          <p:cNvPr id="8200" name="TextBox 76"/>
          <p:cNvSpPr txBox="1">
            <a:spLocks noChangeArrowheads="1"/>
          </p:cNvSpPr>
          <p:nvPr/>
        </p:nvSpPr>
        <p:spPr bwMode="auto">
          <a:xfrm>
            <a:off x="5940425" y="4737100"/>
            <a:ext cx="7175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сигнал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8201" name="Line 49"/>
          <p:cNvSpPr>
            <a:spLocks noChangeShapeType="1"/>
          </p:cNvSpPr>
          <p:nvPr/>
        </p:nvSpPr>
        <p:spPr bwMode="auto">
          <a:xfrm flipV="1">
            <a:off x="5795963" y="5227638"/>
            <a:ext cx="1441450" cy="720725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2" name="Line 50"/>
          <p:cNvSpPr>
            <a:spLocks noChangeShapeType="1"/>
          </p:cNvSpPr>
          <p:nvPr/>
        </p:nvSpPr>
        <p:spPr bwMode="auto">
          <a:xfrm flipV="1">
            <a:off x="2413000" y="3933825"/>
            <a:ext cx="15113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TextBox 76"/>
          <p:cNvSpPr txBox="1">
            <a:spLocks noChangeArrowheads="1"/>
          </p:cNvSpPr>
          <p:nvPr/>
        </p:nvSpPr>
        <p:spPr bwMode="auto">
          <a:xfrm>
            <a:off x="2306638" y="3571875"/>
            <a:ext cx="168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Verdana" pitchFamily="34" charset="0"/>
              </a:rPr>
              <a:t>Управление </a:t>
            </a:r>
            <a:r>
              <a:rPr lang="en-US" sz="1400">
                <a:latin typeface="Verdana" pitchFamily="34" charset="0"/>
              </a:rPr>
              <a:t>SIM</a:t>
            </a:r>
          </a:p>
        </p:txBody>
      </p:sp>
      <p:cxnSp>
        <p:nvCxnSpPr>
          <p:cNvPr id="8204" name="Straight Connector 43"/>
          <p:cNvCxnSpPr>
            <a:cxnSpLocks noChangeShapeType="1"/>
          </p:cNvCxnSpPr>
          <p:nvPr/>
        </p:nvCxnSpPr>
        <p:spPr bwMode="auto">
          <a:xfrm>
            <a:off x="4860925" y="4651375"/>
            <a:ext cx="0" cy="433388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8205" name="TextBox 76"/>
          <p:cNvSpPr txBox="1">
            <a:spLocks noChangeArrowheads="1"/>
          </p:cNvSpPr>
          <p:nvPr/>
        </p:nvSpPr>
        <p:spPr bwMode="auto">
          <a:xfrm rot="1330172">
            <a:off x="2716213" y="5372100"/>
            <a:ext cx="7762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данные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8206" name="Text Box 54"/>
          <p:cNvSpPr txBox="1">
            <a:spLocks noChangeArrowheads="1"/>
          </p:cNvSpPr>
          <p:nvPr/>
        </p:nvSpPr>
        <p:spPr bwMode="auto">
          <a:xfrm>
            <a:off x="395288" y="28527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Verdana" pitchFamily="34" charset="0"/>
              </a:rPr>
              <a:t>В2В клиент</a:t>
            </a:r>
            <a:endParaRPr lang="ru-RU" sz="1600" b="1">
              <a:latin typeface="Verdana" pitchFamily="34" charset="0"/>
            </a:endParaRPr>
          </a:p>
        </p:txBody>
      </p:sp>
      <p:sp>
        <p:nvSpPr>
          <p:cNvPr id="8210" name="TextBox 9"/>
          <p:cNvSpPr txBox="1">
            <a:spLocks noChangeArrowheads="1"/>
          </p:cNvSpPr>
          <p:nvPr/>
        </p:nvSpPr>
        <p:spPr bwMode="auto">
          <a:xfrm>
            <a:off x="3635375" y="53006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Мобильная сеть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59448" name="Cloud"/>
          <p:cNvSpPr>
            <a:spLocks noChangeAspect="1" noEditPoints="1" noChangeArrowheads="1"/>
          </p:cNvSpPr>
          <p:nvPr/>
        </p:nvSpPr>
        <p:spPr bwMode="auto">
          <a:xfrm>
            <a:off x="3708400" y="4537075"/>
            <a:ext cx="2239963" cy="1914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8209" name="Straight Connector 42"/>
          <p:cNvCxnSpPr>
            <a:cxnSpLocks noChangeShapeType="1"/>
          </p:cNvCxnSpPr>
          <p:nvPr/>
        </p:nvCxnSpPr>
        <p:spPr bwMode="auto">
          <a:xfrm>
            <a:off x="3851275" y="5948363"/>
            <a:ext cx="1944688" cy="0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2" name="TextBox 76"/>
          <p:cNvSpPr txBox="1">
            <a:spLocks noChangeArrowheads="1"/>
          </p:cNvSpPr>
          <p:nvPr/>
        </p:nvSpPr>
        <p:spPr bwMode="auto">
          <a:xfrm rot="-1454360">
            <a:off x="6027738" y="5300663"/>
            <a:ext cx="7762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Verdana" pitchFamily="34" charset="0"/>
              </a:rPr>
              <a:t>данные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8211" name="Line 59"/>
          <p:cNvSpPr>
            <a:spLocks noChangeShapeType="1"/>
          </p:cNvSpPr>
          <p:nvPr/>
        </p:nvSpPr>
        <p:spPr bwMode="auto">
          <a:xfrm flipV="1">
            <a:off x="5868988" y="5084763"/>
            <a:ext cx="1368425" cy="0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8212" name="Straight Connector 43"/>
          <p:cNvCxnSpPr>
            <a:cxnSpLocks noChangeShapeType="1"/>
          </p:cNvCxnSpPr>
          <p:nvPr/>
        </p:nvCxnSpPr>
        <p:spPr bwMode="auto">
          <a:xfrm>
            <a:off x="4859338" y="5084763"/>
            <a:ext cx="936625" cy="0"/>
          </a:xfrm>
          <a:prstGeom prst="line">
            <a:avLst/>
          </a:prstGeom>
          <a:noFill/>
          <a:ln w="76200" algn="ctr">
            <a:solidFill>
              <a:srgbClr val="CC6600"/>
            </a:solidFill>
            <a:prstDash val="sysDot"/>
            <a:miter lim="800000"/>
            <a:headEnd/>
            <a:tailEnd/>
          </a:ln>
        </p:spPr>
      </p:cxnSp>
      <p:sp>
        <p:nvSpPr>
          <p:cNvPr id="8213" name="Text Box 61"/>
          <p:cNvSpPr txBox="1">
            <a:spLocks noChangeArrowheads="1"/>
          </p:cNvSpPr>
          <p:nvPr/>
        </p:nvSpPr>
        <p:spPr bwMode="auto">
          <a:xfrm>
            <a:off x="519113" y="1341438"/>
            <a:ext cx="8445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Verdana" pitchFamily="34" charset="0"/>
              </a:rPr>
              <a:t>Новый продукт для корпоративных клиентов:</a:t>
            </a:r>
          </a:p>
          <a:p>
            <a:endParaRPr lang="ru-RU" sz="1600" dirty="0">
              <a:latin typeface="Verdana" pitchFamily="34" charset="0"/>
            </a:endParaRPr>
          </a:p>
          <a:p>
            <a:r>
              <a:rPr lang="ru-RU" sz="1600" dirty="0">
                <a:latin typeface="Verdana" pitchFamily="34" charset="0"/>
              </a:rPr>
              <a:t>быстрое и удобное управление сим-картами в устройствах в режиме реального времени, их контроль и мониторинг через web-интерфейс </a:t>
            </a:r>
          </a:p>
        </p:txBody>
      </p:sp>
      <p:pic>
        <p:nvPicPr>
          <p:cNvPr id="8214" name="Picture 62" descr="97766620, Rtimages /Tetra images"/>
          <p:cNvPicPr>
            <a:picLocks noChangeAspect="1" noChangeArrowheads="1"/>
          </p:cNvPicPr>
          <p:nvPr/>
        </p:nvPicPr>
        <p:blipFill>
          <a:blip r:embed="rId4" cstate="print"/>
          <a:srcRect l="691" t="9763" r="2174"/>
          <a:stretch>
            <a:fillRect/>
          </a:stretch>
        </p:blipFill>
        <p:spPr bwMode="auto">
          <a:xfrm>
            <a:off x="395288" y="3284538"/>
            <a:ext cx="180181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17" name="Straight Connector 43"/>
          <p:cNvCxnSpPr>
            <a:cxnSpLocks noChangeShapeType="1"/>
          </p:cNvCxnSpPr>
          <p:nvPr/>
        </p:nvCxnSpPr>
        <p:spPr bwMode="auto">
          <a:xfrm>
            <a:off x="4860925" y="4219575"/>
            <a:ext cx="0" cy="360363"/>
          </a:xfrm>
          <a:prstGeom prst="line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  <a:round/>
            <a:headEnd type="triangle"/>
            <a:tailEnd type="none" w="med" len="med"/>
          </a:ln>
        </p:spPr>
      </p:cxnSp>
      <p:pic>
        <p:nvPicPr>
          <p:cNvPr id="8216" name="Picture 5" descr="9706dc1d-9428-4389-a585-75820a41d9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39750" y="4508500"/>
            <a:ext cx="1511300" cy="1295400"/>
            <a:chOff x="7004050" y="2530475"/>
            <a:chExt cx="817563" cy="762000"/>
          </a:xfrm>
        </p:grpSpPr>
        <p:pic>
          <p:nvPicPr>
            <p:cNvPr id="8219" name="Picture 37" descr="ser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4050" y="2530475"/>
              <a:ext cx="5127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0" name="Picture 37" descr="ser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850" y="2606675"/>
              <a:ext cx="5127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18" name="Picture 6" descr="C:\Documents and Settings\SBalashov\Мои документы\М2М\Презентация для клиентов\Скриншоты\Jasper\2 CU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3167063"/>
            <a:ext cx="16557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Verdana" pitchFamily="34" charset="0"/>
              </a:rPr>
              <a:t>Преимущества для клиентов Билайн</a:t>
            </a:r>
          </a:p>
        </p:txBody>
      </p:sp>
      <p:sp>
        <p:nvSpPr>
          <p:cNvPr id="9220" name="Text Box 18"/>
          <p:cNvSpPr txBox="1">
            <a:spLocks noChangeArrowheads="1"/>
          </p:cNvSpPr>
          <p:nvPr/>
        </p:nvSpPr>
        <p:spPr bwMode="auto">
          <a:xfrm>
            <a:off x="2411413" y="1556792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Оперативность и максимум комфорта </a:t>
            </a:r>
            <a:r>
              <a:rPr lang="ru-RU" sz="1400" dirty="0" smtClean="0">
                <a:latin typeface="Verdana" pitchFamily="34" charset="0"/>
              </a:rPr>
              <a:t>управления через web-интерфейс и по </a:t>
            </a:r>
            <a:r>
              <a:rPr lang="en-US" sz="1400" dirty="0" smtClean="0">
                <a:latin typeface="Verdana" pitchFamily="34" charset="0"/>
              </a:rPr>
              <a:t>API, </a:t>
            </a:r>
            <a:r>
              <a:rPr lang="ru-RU" sz="1400" dirty="0" smtClean="0">
                <a:latin typeface="Verdana" pitchFamily="34" charset="0"/>
              </a:rPr>
              <a:t>с </a:t>
            </a:r>
            <a:r>
              <a:rPr lang="ru-RU" sz="1400" dirty="0">
                <a:latin typeface="Verdana" pitchFamily="34" charset="0"/>
              </a:rPr>
              <a:t>возможностью самостоятельно менять статус собственных </a:t>
            </a:r>
            <a:r>
              <a:rPr lang="en-US" sz="1400" dirty="0" smtClean="0">
                <a:latin typeface="Verdana" pitchFamily="34" charset="0"/>
              </a:rPr>
              <a:t>SIM</a:t>
            </a:r>
            <a:r>
              <a:rPr lang="ru-RU" sz="1400" dirty="0" smtClean="0">
                <a:latin typeface="Verdana" pitchFamily="34" charset="0"/>
              </a:rPr>
              <a:t>-карт </a:t>
            </a:r>
            <a:r>
              <a:rPr lang="ru-RU" sz="1400" dirty="0">
                <a:latin typeface="Verdana" pitchFamily="34" charset="0"/>
              </a:rPr>
              <a:t>и задавать параметры их работы в любой момент </a:t>
            </a:r>
            <a:r>
              <a:rPr lang="ru-RU" sz="1400" dirty="0" smtClean="0">
                <a:latin typeface="Verdana" pitchFamily="34" charset="0"/>
              </a:rPr>
              <a:t>времени</a:t>
            </a:r>
            <a:r>
              <a:rPr lang="en-US" sz="1400" dirty="0" smtClean="0">
                <a:latin typeface="Verdana" pitchFamily="34" charset="0"/>
              </a:rPr>
              <a:t>, </a:t>
            </a:r>
            <a:r>
              <a:rPr lang="ru-RU" sz="1400" dirty="0" smtClean="0">
                <a:latin typeface="Verdana" pitchFamily="34" charset="0"/>
              </a:rPr>
              <a:t>переходить на другие тарифные планы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2411413" y="2996952"/>
            <a:ext cx="6192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Защита от мошенничества и нецелевого использования путем настройки параметров работы сим-карты и настройки системы </a:t>
            </a:r>
            <a:r>
              <a:rPr lang="ru-RU" sz="1400" dirty="0" smtClean="0">
                <a:latin typeface="Verdana" pitchFamily="34" charset="0"/>
              </a:rPr>
              <a:t>уведомлений, широкие возможности систем отчетности для больших объемов используемых </a:t>
            </a:r>
            <a:r>
              <a:rPr lang="en-US" sz="1400" dirty="0" smtClean="0">
                <a:latin typeface="Verdana" pitchFamily="34" charset="0"/>
              </a:rPr>
              <a:t>SIM</a:t>
            </a:r>
            <a:r>
              <a:rPr lang="ru-RU" sz="1400" dirty="0" smtClean="0">
                <a:latin typeface="Verdana" pitchFamily="34" charset="0"/>
              </a:rPr>
              <a:t>-карт</a:t>
            </a:r>
            <a:endParaRPr lang="ru-RU" sz="1400" dirty="0">
              <a:latin typeface="Verdana" pitchFamily="34" charset="0"/>
            </a:endParaRP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2411413" y="4654550"/>
            <a:ext cx="6048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Возможность создавать новые </a:t>
            </a:r>
            <a:r>
              <a:rPr lang="ru-RU" sz="1400" dirty="0" err="1">
                <a:latin typeface="Verdana" pitchFamily="34" charset="0"/>
              </a:rPr>
              <a:t>бизнес-модели</a:t>
            </a:r>
            <a:r>
              <a:rPr lang="ru-RU" sz="1400" dirty="0">
                <a:latin typeface="Verdana" pitchFamily="34" charset="0"/>
              </a:rPr>
              <a:t> и тарифные планы для собственных пользователей</a:t>
            </a:r>
          </a:p>
        </p:txBody>
      </p:sp>
      <p:sp>
        <p:nvSpPr>
          <p:cNvPr id="9223" name="Прямоугольник 23"/>
          <p:cNvSpPr>
            <a:spLocks noChangeArrowheads="1"/>
          </p:cNvSpPr>
          <p:nvPr/>
        </p:nvSpPr>
        <p:spPr bwMode="auto">
          <a:xfrm>
            <a:off x="2429644" y="1249015"/>
            <a:ext cx="6246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Verdana" pitchFamily="34" charset="0"/>
              </a:rPr>
              <a:t>Управление 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SIM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</a:rPr>
              <a:t>-картами </a:t>
            </a:r>
            <a:r>
              <a:rPr lang="ru-RU" sz="1400" b="1" dirty="0">
                <a:solidFill>
                  <a:srgbClr val="000000"/>
                </a:solidFill>
                <a:latin typeface="Verdana" pitchFamily="34" charset="0"/>
              </a:rPr>
              <a:t>в режиме реального времени</a:t>
            </a:r>
          </a:p>
        </p:txBody>
      </p:sp>
      <p:sp>
        <p:nvSpPr>
          <p:cNvPr id="9224" name="Прямоугольник 24"/>
          <p:cNvSpPr>
            <a:spLocks noChangeArrowheads="1"/>
          </p:cNvSpPr>
          <p:nvPr/>
        </p:nvSpPr>
        <p:spPr bwMode="auto">
          <a:xfrm>
            <a:off x="2411413" y="2708920"/>
            <a:ext cx="7038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</a:rPr>
              <a:t>Полный контроль затрат на связь</a:t>
            </a:r>
            <a:endParaRPr lang="ru-RU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25" name="Прямоугольник 25"/>
          <p:cNvSpPr>
            <a:spLocks noChangeArrowheads="1"/>
          </p:cNvSpPr>
          <p:nvPr/>
        </p:nvSpPr>
        <p:spPr bwMode="auto">
          <a:xfrm>
            <a:off x="2411413" y="4365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</a:rPr>
              <a:t>Создание собственных ТП</a:t>
            </a:r>
          </a:p>
        </p:txBody>
      </p:sp>
      <p:pic>
        <p:nvPicPr>
          <p:cNvPr id="9226" name="Picture 2" descr="C:\Documents and Settings\SBalashov\Мои документы\М2М\Презентация для клиентов\upravlenie-SIM-real-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1125538"/>
            <a:ext cx="15890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C:\Documents and Settings\SBalashov\Мои документы\М2М\Презентация для клиентов\gibkiy-bil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05263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" descr="C:\Documents and Settings\SBalashov\Мои документы\М2М\Презентация для клиентов\l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852738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9706dc1d-9428-4389-a585-75820a41d9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704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Verdana" pitchFamily="34" charset="0"/>
              </a:rPr>
              <a:t>Преимущества для клиентов Билайн</a:t>
            </a:r>
          </a:p>
        </p:txBody>
      </p:sp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2411413" y="1628800"/>
            <a:ext cx="6264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Отслеживание расходов в режиме реального времени и получение дополнительной информации при технических неполадках.</a:t>
            </a:r>
          </a:p>
        </p:txBody>
      </p:sp>
      <p:sp>
        <p:nvSpPr>
          <p:cNvPr id="10245" name="Text Box 22"/>
          <p:cNvSpPr txBox="1">
            <a:spLocks noChangeArrowheads="1"/>
          </p:cNvSpPr>
          <p:nvPr/>
        </p:nvSpPr>
        <p:spPr bwMode="auto">
          <a:xfrm>
            <a:off x="2411413" y="3284984"/>
            <a:ext cx="6048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Verdana" pitchFamily="34" charset="0"/>
              </a:rPr>
              <a:t>Доступ к подробной информации по беспроводным соединениям и широкому спектру параметров.</a:t>
            </a:r>
          </a:p>
        </p:txBody>
      </p:sp>
      <p:sp>
        <p:nvSpPr>
          <p:cNvPr id="10246" name="Прямоугольник 26"/>
          <p:cNvSpPr>
            <a:spLocks noChangeArrowheads="1"/>
          </p:cNvSpPr>
          <p:nvPr/>
        </p:nvSpPr>
        <p:spPr bwMode="auto">
          <a:xfrm>
            <a:off x="2411413" y="1340768"/>
            <a:ext cx="409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>
                <a:solidFill>
                  <a:srgbClr val="000000"/>
                </a:solidFill>
                <a:latin typeface="Verdana" pitchFamily="34" charset="0"/>
              </a:rPr>
              <a:t>Контроль за трафиком и диагностика</a:t>
            </a:r>
          </a:p>
        </p:txBody>
      </p:sp>
      <p:sp>
        <p:nvSpPr>
          <p:cNvPr id="10247" name="Прямоугольник 27"/>
          <p:cNvSpPr>
            <a:spLocks noChangeArrowheads="1"/>
          </p:cNvSpPr>
          <p:nvPr/>
        </p:nvSpPr>
        <p:spPr bwMode="auto">
          <a:xfrm>
            <a:off x="2411413" y="2996952"/>
            <a:ext cx="2676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>
                <a:solidFill>
                  <a:srgbClr val="000000"/>
                </a:solidFill>
                <a:latin typeface="Verdana" pitchFamily="34" charset="0"/>
              </a:rPr>
              <a:t>Статистика и аналитика</a:t>
            </a:r>
          </a:p>
        </p:txBody>
      </p:sp>
      <p:sp>
        <p:nvSpPr>
          <p:cNvPr id="10248" name="Прямоугольник 29"/>
          <p:cNvSpPr>
            <a:spLocks noChangeArrowheads="1"/>
          </p:cNvSpPr>
          <p:nvPr/>
        </p:nvSpPr>
        <p:spPr bwMode="auto">
          <a:xfrm>
            <a:off x="2411413" y="4653136"/>
            <a:ext cx="1406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b="1" dirty="0">
                <a:solidFill>
                  <a:srgbClr val="000000"/>
                </a:solidFill>
                <a:latin typeface="Verdana" pitchFamily="34" charset="0"/>
              </a:rPr>
              <a:t>Интеграция</a:t>
            </a:r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2411413" y="4941168"/>
            <a:ext cx="6048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Возможность интеграции по API с внутренними системами управления оборудованием вашей компании</a:t>
            </a:r>
            <a:endParaRPr lang="ru-RU" sz="1400" dirty="0">
              <a:latin typeface="Verdana" pitchFamily="34" charset="0"/>
            </a:endParaRPr>
          </a:p>
        </p:txBody>
      </p:sp>
      <p:pic>
        <p:nvPicPr>
          <p:cNvPr id="10250" name="Picture 24" descr="C:\Documents and Settings\SBalashov\Мои документы\М2М\Презентация для клиентов\statistic-&amp;-anali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8780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 descr="C:\Documents and Settings\SBalashov\Мои документы\М2М\Презентация для клиентов\integra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437063"/>
            <a:ext cx="137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C:\Documents and Settings\SBalashov\Мои документы\М2М\Презентация для клиентов\kontrol-za-traffik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2684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9706dc1d-9428-4389-a585-75820a41d9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41275"/>
            <a:ext cx="18002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328613"/>
            <a:ext cx="5224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Verdana" pitchFamily="34" charset="0"/>
              </a:rPr>
              <a:t>Комплексные решения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468313" y="2060848"/>
            <a:ext cx="79914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>
                <a:latin typeface="Verdana" pitchFamily="34" charset="0"/>
              </a:rPr>
              <a:t>Мониторинг и охрана подвижных объектов (транспорт/грузы/сотрудники)</a:t>
            </a:r>
          </a:p>
          <a:p>
            <a:pPr marL="342900" indent="-342900"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>
                <a:latin typeface="Verdana" pitchFamily="34" charset="0"/>
              </a:rPr>
              <a:t>Мониторинг и охрана стационарных объектов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>
                <a:latin typeface="Verdana" pitchFamily="34" charset="0"/>
              </a:rPr>
              <a:t>Комплексные решения для секторов FMCG, </a:t>
            </a:r>
            <a:r>
              <a:rPr lang="en-US" sz="1400" dirty="0">
                <a:latin typeface="Verdana" pitchFamily="34" charset="0"/>
              </a:rPr>
              <a:t>Finance &amp; Banking</a:t>
            </a:r>
            <a:r>
              <a:rPr lang="ru-RU" sz="1400" dirty="0">
                <a:latin typeface="Verdana" pitchFamily="34" charset="0"/>
              </a:rPr>
              <a:t>, </a:t>
            </a:r>
            <a:r>
              <a:rPr lang="en-US" sz="1400" dirty="0">
                <a:latin typeface="Verdana" pitchFamily="34" charset="0"/>
              </a:rPr>
              <a:t>Insurance </a:t>
            </a:r>
            <a:r>
              <a:rPr lang="ru-RU" sz="1400" dirty="0">
                <a:latin typeface="Verdana" pitchFamily="34" charset="0"/>
              </a:rPr>
              <a:t>и др.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>
                <a:latin typeface="Verdana" pitchFamily="34" charset="0"/>
              </a:rPr>
              <a:t>Решения для технологических АСУ естественных монополий и промышленных предприятий (энергетика, ЖКХ и т.п.)</a:t>
            </a:r>
          </a:p>
          <a:p>
            <a:pPr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>
                <a:latin typeface="Verdana" pitchFamily="34" charset="0"/>
              </a:rPr>
              <a:t>Решения для </a:t>
            </a:r>
            <a:r>
              <a:rPr lang="en-US" sz="1400" dirty="0">
                <a:latin typeface="Verdana" pitchFamily="34" charset="0"/>
              </a:rPr>
              <a:t>Consumer </a:t>
            </a:r>
            <a:r>
              <a:rPr lang="en-US" sz="1400" dirty="0" smtClean="0">
                <a:latin typeface="Verdana" pitchFamily="34" charset="0"/>
              </a:rPr>
              <a:t>Electronics</a:t>
            </a:r>
            <a:endParaRPr lang="ru-RU" sz="1400" dirty="0" smtClean="0">
              <a:latin typeface="Verdana" pitchFamily="34" charset="0"/>
            </a:endParaRPr>
          </a:p>
          <a:p>
            <a:pPr marL="342900" indent="-342900"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Verdana" pitchFamily="34" charset="0"/>
              </a:rPr>
              <a:t>Интеграция и создание любых М2М решений</a:t>
            </a:r>
            <a:endParaRPr lang="ru-RU" sz="1400" dirty="0">
              <a:latin typeface="Verdana" pitchFamily="34" charset="0"/>
            </a:endParaRPr>
          </a:p>
          <a:p>
            <a:pPr marL="342900" indent="-342900">
              <a:defRPr/>
            </a:pPr>
            <a:endParaRPr lang="ru-RU" sz="1400" dirty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1600" dirty="0">
              <a:latin typeface="Verdana" pitchFamily="34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539750" y="13319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err="1" smtClean="0">
                <a:latin typeface="Verdana" pitchFamily="34" charset="0"/>
              </a:rPr>
              <a:t>Билайн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ru-RU" sz="1600" b="1" dirty="0">
                <a:latin typeface="Verdana" pitchFamily="34" charset="0"/>
              </a:rPr>
              <a:t>Бизнес </a:t>
            </a:r>
            <a:r>
              <a:rPr lang="ru-RU" sz="1600" b="1" dirty="0" smtClean="0">
                <a:latin typeface="Verdana" pitchFamily="34" charset="0"/>
              </a:rPr>
              <a:t>предлагает </a:t>
            </a:r>
            <a:r>
              <a:rPr lang="ru-RU" sz="1600" b="1" dirty="0">
                <a:latin typeface="Verdana" pitchFamily="34" charset="0"/>
              </a:rPr>
              <a:t>комплексные М2М решения «под ключ»</a:t>
            </a:r>
          </a:p>
        </p:txBody>
      </p:sp>
      <p:pic>
        <p:nvPicPr>
          <p:cNvPr id="11270" name="Picture 53" descr="C:\Documents and Settings\SBalashov\Мои документы\М2М\Презентация для клиентов\electron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22116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4" descr="C:\Documents and Settings\SBalashov\Мои документы\М2М\Презентация для клиентов\logis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724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865</Words>
  <Application>Microsoft Office PowerPoint</Application>
  <PresentationFormat>Экран (4:3)</PresentationFormat>
  <Paragraphs>179</Paragraphs>
  <Slides>21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Центр управления М2М главная страница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VIMPELCOM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to Garmin</dc:title>
  <dc:creator>Balashov</dc:creator>
  <cp:lastModifiedBy>gmsizov</cp:lastModifiedBy>
  <cp:revision>45</cp:revision>
  <dcterms:created xsi:type="dcterms:W3CDTF">2010-03-18T08:12:01Z</dcterms:created>
  <dcterms:modified xsi:type="dcterms:W3CDTF">2010-09-27T04:26:11Z</dcterms:modified>
</cp:coreProperties>
</file>