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9" r:id="rId3"/>
    <p:sldId id="270" r:id="rId4"/>
    <p:sldId id="271" r:id="rId5"/>
    <p:sldId id="272" r:id="rId6"/>
    <p:sldId id="273" r:id="rId7"/>
    <p:sldId id="275" r:id="rId8"/>
    <p:sldId id="276" r:id="rId9"/>
    <p:sldId id="263" r:id="rId10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CC66"/>
    <a:srgbClr val="FF9900"/>
    <a:srgbClr val="E68900"/>
    <a:srgbClr val="CC6600"/>
    <a:srgbClr val="CAE8AA"/>
    <a:srgbClr val="DEA900"/>
    <a:srgbClr val="CC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48" autoAdjust="0"/>
  </p:normalViewPr>
  <p:slideViewPr>
    <p:cSldViewPr>
      <p:cViewPr>
        <p:scale>
          <a:sx n="75" d="100"/>
          <a:sy n="75" d="100"/>
        </p:scale>
        <p:origin x="-101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3CBB5-083C-4733-A629-6BE06E7F58A5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21CE5-F605-4D27-906E-CF3D11A4A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1CE5-F605-4D27-906E-CF3D11A4A3A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Строго говоря, начало облачным вычислениям для корпоративного сектора в России было положено совсем недавно. Многие российские компании малого бизнеса начали экспериментировать с бурно развивающимися сетевыми сервисами типа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Google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IBM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LotusLive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 в результате пришли к выводу, что такая разновидность информационных технологий, когда ресурс превращается в услугу, может быть очень полезен для них с точки зрения оптимизации вложений. Не сокращения затрат, а именно оптимизации. Ведь облачные вычисления не всегда приводят к уменьшению стоимости ИТ, но всегда позволяют задать четкое соответствие между потребленными ресурсами и затратами на них. Более крупные рыночные игроки начали своё знакомство с «облаками» несколько иным путем. К «облакам» их постепенно приучают некоторые программные продукты, которые принципиально распространяются как услуга. К таким продуктам относится, например, система предсказания спроса компании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Predictix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России есть сети розничной торговли, которые активно пользуются её услугами.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Есть интерес со стороны компаний, которые еще в докризисный период приняли решение о выводе своих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ИТ-процессов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аутсорсинг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Это внутреннее преобразование, немного заторможенное кризисом из-за недостатка внимания и активных процессов слияний и поглощений, теперь получило новое воплощение в виде интереса к облачным вычислениям. Как раз сейчас мы работаем с одной строительной компанией, которая намерена воспользоваться «облаками» для почти стопроцентного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аутсорсинга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ИТ.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1CE5-F605-4D27-906E-CF3D11A4A3A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Лидерами по адаптации этой новой технологии для собственных нужд являются компании из сферы услуг, например, аналитических. И это вполне объяснимо. Где, как ни в сфере услуг, есть продиктованная бизнесом необходимость обеспечения четкого соответствия затрат и потребленных ресурсов. Большой интерес к «облаку» проявляют компании розничной торговли.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Традиционные лидеры по масштабному использованию ИТ – компании финансового сектора, телекоммуникационные и энергетические компании - пока лишь наблюдают за процессом со стороны. Однако, и с их стороны начинает появляться определенный интерес.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1CE5-F605-4D27-906E-CF3D11A4A3A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Во-первых,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российские компании подкупает простота использования этой технологии. Простота в «облаках» – главный принцип. Сложнейшая инфраструктура может быть развернута за минуты, а её преобразования проделываются согласованно и без ошибок. Компании, испытывающие кадровый голод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ИТ-департаменте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или те, которые вынуждены обходиться без обширного штата квалифицированных специалистов, постоянно говорят с нами о простоте эксплуатации, как об одном из основных мотивирующих факторов перехода в «облака».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Во-вторых,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высокая автоматизация всех процессов в высшей степени соблазнительно. Преимущество автоматизации связано с первым преимуществом – с простотой. Например, при переезде виртуальной машины между серверами или даже между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дата-центрами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одном «облаке» администратору не нужно срочно перенастраивать другие компоненты инфраструктуры, чтобы пользователи сохранили к ней доступ, «облако» делает это автоматически за него.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В-третьих,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динамика современного бизнеса такова, что и все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ИТ-процессы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должны протекать быстро и синхронно с основной деятельностью компании. «Облака» придают ИТ эту динамику. Жизненный цикл решений в «облаке» может быть столь же быстрым, как и жизненный цикл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бизнес-идей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придумал – попробовал – не получилось – перестроил – попробовал снова – получилось – настроил ещё – стало оптимально. И все это просто и с максимальной автоматизацией.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Четвертое.  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блачные вычисления позволяют разговаривать с бизнесом об ИТ. Представьте себе традиционный разговор бизнес-руководителя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ИТ-менеджера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Они говорят на разных языках. Бизнес говорит о том, что должна быть решена такая-то задача, а решение должно обладать определенными свойствами: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отказо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или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катастрофоустойчивостью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быть доступно в такие-то дни недели и часы, а соответствующие инструменты должны быть развернуты, скажем, завтра. 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ИТ-менеджмент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говорит о программных и аппаратных средствах, их совместимости друг с другом,  сроках их закупки, нехватке мощностей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ЦОДе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т.п. Налицо явное несовпадение не только терминологии, но и целей работы. Облачные технологии позволяют формулировать задачи ИТ на максимально близком к бизнесу языке. 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1CE5-F605-4D27-906E-CF3D11A4A3A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Ограничения и перспективы российского рынка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Текущие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пилотные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проекты по внедрению облачных решений в практику российских компаний вскрывают ряд особенностей, характерных для нашего рынка. Среди них нужно выделить три самых важных. 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Каналы связи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Облачные технологии принципиально ориентированы на интенсивное использование сети. Российские провайдеры за последние годы проделали титаническую работу по прокладке десятков тысяч километров оптических линий связи. И это, несомненно, сказывается на восприятии облачных технологий. Например, один из наших заказчиков тестирует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десктоп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как услугу, из нашего «облака» для своих многочисленных предприятий, разбросанных по России. В самой дальней точке, в Хабаровске, качество услуги удовлетворительное, можно работать. Но это пока скорее исключение. Оно характеризует не повсеместную доступность хороших каналов связи, а инвестиции этой компании в сеть между своими офисами и производственными площадками. У многих других организаций есть проблемы с “последней милей”, это сдерживает их желание заниматься облачными решениями. 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Ценовая политика производителей ПО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Многие производители ПО не были готовы к облачным решениям. Несмотря на то, что продукты вполне приспособлены с технической точки зрения к использованию из облака в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SaaS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-режиме, до сих пор не разработана соответствующая юридическая схема и ценовая политика. А значит и использование этого ПО из «облака» сильно затруднено. Кстати, те компании, которые уже обзавелись прайс-листом на ПО как услугу тоже не радуют заказчиков, т.к. цены в этих прайс-листах – заоблачные (и в том смысле, что они находятся за пределами применимости в облаках). 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Надежные </a:t>
            </a:r>
            <a:r>
              <a:rPr lang="ru-RU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датацентры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обсуждении облачных решений нельзя забывать о платформе, на которой работает «облако» – 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ЦОДе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России пока нет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дата-центров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подтвержденным уровнем надежности, например,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Tier III Uptime Institute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Мы строим такой дата-центр и проводим его сертификацию. Это очень важно – внешняя независимая сертификация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дата-центра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 стороны крупной международной компании, которая своей репутацией отвечает за выданный сертификат. Подобные гарантии надежной работы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ЦОДа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являются одним из факторов, которые позволят подтолкнуть развитие облачных технологий в России. Многие заказчики ждут этого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1CE5-F605-4D27-906E-CF3D11A4A3A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Другие</a:t>
            </a:r>
            <a:r>
              <a:rPr lang="ru-RU" baseline="0" dirty="0" smtClean="0"/>
              <a:t> проекты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КРОК: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госзаказчика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строим частное облако и делаем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десктопы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из облака для автоматизации службы единого окна.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строительной компании делаем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Virtual Private Cloud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на нашем оборудовании и на нашей территории стоится защищенное облако, с которым они работают (подключаются по интернету).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Есть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другие проекты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1CE5-F605-4D27-906E-CF3D11A4A3A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10807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8" y="3860800"/>
            <a:ext cx="2786081" cy="1752600"/>
          </a:xfrm>
        </p:spPr>
        <p:txBody>
          <a:bodyPr/>
          <a:lstStyle>
            <a:lvl1pPr marL="0" indent="0" algn="ctr">
              <a:buFontTx/>
              <a:buNone/>
              <a:defRPr sz="1400" baseline="0"/>
            </a:lvl1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715000" y="2282825"/>
            <a:ext cx="1557338" cy="107950"/>
          </a:xfrm>
          <a:prstGeom prst="rect">
            <a:avLst/>
          </a:prstGeom>
          <a:solidFill>
            <a:srgbClr val="72BF4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89098" name="Picture 12" descr="forest-he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9" name="Picture 10" descr="CROC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5475" y="1390650"/>
            <a:ext cx="298926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22400"/>
            <a:ext cx="2057400" cy="4703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22400"/>
            <a:ext cx="6019800" cy="4703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9500"/>
            <a:ext cx="4038600" cy="3776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9500"/>
            <a:ext cx="4038600" cy="3776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22400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49500"/>
            <a:ext cx="82296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715000" y="1174750"/>
            <a:ext cx="1190625" cy="112713"/>
          </a:xfrm>
          <a:prstGeom prst="rect">
            <a:avLst/>
          </a:prstGeom>
          <a:solidFill>
            <a:srgbClr val="72BF4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9224" name="Picture 10" descr="forest-head"/>
          <p:cNvPicPr>
            <a:picLocks noChangeAspect="1" noChangeArrowheads="1"/>
          </p:cNvPicPr>
          <p:nvPr/>
        </p:nvPicPr>
        <p:blipFill>
          <a:blip r:embed="rId13" cstate="print"/>
          <a:srcRect t="6248" b="41267"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1" descr="CROC_logo"/>
          <p:cNvPicPr>
            <a:picLocks noChangeAspect="1" noChangeArrowheads="1"/>
          </p:cNvPicPr>
          <p:nvPr/>
        </p:nvPicPr>
        <p:blipFill>
          <a:blip r:embed="rId14" cstate="print"/>
          <a:srcRect r="42906" b="24277"/>
          <a:stretch>
            <a:fillRect/>
          </a:stretch>
        </p:blipFill>
        <p:spPr bwMode="auto">
          <a:xfrm>
            <a:off x="5710238" y="492125"/>
            <a:ext cx="13096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2" descr="CROC_logo"/>
          <p:cNvPicPr>
            <a:picLocks noChangeAspect="1" noChangeArrowheads="1"/>
          </p:cNvPicPr>
          <p:nvPr/>
        </p:nvPicPr>
        <p:blipFill>
          <a:blip r:embed="rId14" cstate="print"/>
          <a:srcRect t="71619"/>
          <a:stretch>
            <a:fillRect/>
          </a:stretch>
        </p:blipFill>
        <p:spPr bwMode="auto">
          <a:xfrm>
            <a:off x="5702300" y="877888"/>
            <a:ext cx="298926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cap="all" baseline="0">
          <a:solidFill>
            <a:srgbClr val="0066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66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66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66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66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66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66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66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c.ru/clou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2.png@01CB59AF.A7734790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roc.ru/cloud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2.png@01CB59AF.A77347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714620"/>
            <a:ext cx="8243918" cy="1108075"/>
          </a:xfrm>
        </p:spPr>
        <p:txBody>
          <a:bodyPr/>
          <a:lstStyle/>
          <a:p>
            <a:r>
              <a:rPr lang="ru-RU" dirty="0" smtClean="0"/>
              <a:t>Облачные вычисления </a:t>
            </a:r>
            <a:br>
              <a:rPr lang="ru-RU" dirty="0" smtClean="0"/>
            </a:br>
            <a:r>
              <a:rPr lang="ru-RU" dirty="0" smtClean="0"/>
              <a:t>уже не новость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4286256"/>
            <a:ext cx="3143272" cy="1252534"/>
          </a:xfrm>
        </p:spPr>
        <p:txBody>
          <a:bodyPr/>
          <a:lstStyle/>
          <a:p>
            <a:pPr algn="l"/>
            <a:r>
              <a:rPr lang="ru-RU" sz="1600" dirty="0" smtClean="0"/>
              <a:t>Дмитрий Васильев, </a:t>
            </a:r>
          </a:p>
          <a:p>
            <a:pPr algn="l"/>
            <a:r>
              <a:rPr lang="ru-RU" sz="1600" cap="all" dirty="0" smtClean="0"/>
              <a:t>Первый заместитель Генерального Директора компании КРОК</a:t>
            </a:r>
          </a:p>
        </p:txBody>
      </p:sp>
      <p:pic>
        <p:nvPicPr>
          <p:cNvPr id="4" name="Рисунок 16" descr="CloudComputing-баннер_2.bmp">
            <a:hlinkClick r:id="rId3"/>
          </p:cNvPr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42910" y="5572140"/>
            <a:ext cx="5715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Спроса на «облака» сегодня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Оптимизация затрат: «облака» позволяют задать четкое соответствие между потребленными ресурсами и затратами на них</a:t>
            </a:r>
          </a:p>
          <a:p>
            <a:r>
              <a:rPr lang="ru-RU" dirty="0" smtClean="0"/>
              <a:t>Отложенный спрос на </a:t>
            </a:r>
            <a:r>
              <a:rPr lang="ru-RU" dirty="0" err="1" smtClean="0"/>
              <a:t>аутсорсинг</a:t>
            </a:r>
            <a:r>
              <a:rPr lang="ru-RU" dirty="0" smtClean="0"/>
              <a:t> </a:t>
            </a:r>
            <a:r>
              <a:rPr lang="ru-RU" dirty="0" err="1" smtClean="0"/>
              <a:t>ИТ-процессов</a:t>
            </a:r>
            <a:endParaRPr lang="ru-RU" dirty="0" smtClean="0"/>
          </a:p>
          <a:p>
            <a:r>
              <a:rPr lang="ru-RU" dirty="0" smtClean="0"/>
              <a:t>Предоставление ПО как услуги – приучение к «облакам»</a:t>
            </a:r>
            <a:endParaRPr lang="ru-RU" dirty="0"/>
          </a:p>
        </p:txBody>
      </p:sp>
      <p:pic>
        <p:nvPicPr>
          <p:cNvPr id="1032" name="Picture 8" descr="C:\Documents and Settings\MUsvayskaya\My Documents\My Pictures\cloud-computing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466722"/>
            <a:ext cx="2879732" cy="2147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Отраслевой срез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</a:rPr>
              <a:t>Заинтересовались первыми:</a:t>
            </a:r>
          </a:p>
          <a:p>
            <a:r>
              <a:rPr lang="ru-RU" dirty="0" smtClean="0"/>
              <a:t>Сфера услуг (аналитика)</a:t>
            </a:r>
          </a:p>
          <a:p>
            <a:r>
              <a:rPr lang="ru-RU" dirty="0" smtClean="0"/>
              <a:t>Сети розничной торговли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</a:rPr>
              <a:t>Наблюдают пока со стороны:</a:t>
            </a:r>
          </a:p>
          <a:p>
            <a:r>
              <a:rPr lang="ru-RU" dirty="0" smtClean="0"/>
              <a:t>Финансовые организации</a:t>
            </a:r>
          </a:p>
          <a:p>
            <a:r>
              <a:rPr lang="ru-RU" dirty="0" smtClean="0"/>
              <a:t>Телекоммуникационные компании</a:t>
            </a:r>
          </a:p>
          <a:p>
            <a:r>
              <a:rPr lang="ru-RU" dirty="0" smtClean="0"/>
              <a:t>Энергетика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C:\Documents and Settings\MUsvayskaya\My Documents\My Pictures\cloud-question-mark-cloud-compu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928802"/>
            <a:ext cx="2756636" cy="4357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 компаний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285992"/>
            <a:ext cx="4857784" cy="37766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</a:rPr>
              <a:t>Привлекаемые преимущества:</a:t>
            </a:r>
          </a:p>
          <a:p>
            <a:r>
              <a:rPr lang="ru-RU" dirty="0" smtClean="0"/>
              <a:t>Простота использования </a:t>
            </a:r>
          </a:p>
          <a:p>
            <a:r>
              <a:rPr lang="ru-RU" dirty="0" smtClean="0"/>
              <a:t>Высокая автоматизация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всех процессов</a:t>
            </a:r>
          </a:p>
          <a:p>
            <a:r>
              <a:rPr lang="ru-RU" dirty="0" smtClean="0"/>
              <a:t>Динамика жизненного цикла </a:t>
            </a:r>
            <a:r>
              <a:rPr lang="ru-RU" dirty="0" err="1" smtClean="0"/>
              <a:t>ИТ-процессов</a:t>
            </a:r>
            <a:endParaRPr lang="ru-RU" dirty="0" smtClean="0"/>
          </a:p>
          <a:p>
            <a:r>
              <a:rPr lang="ru-RU" dirty="0" smtClean="0"/>
              <a:t>Возможность говорить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на одном языке </a:t>
            </a:r>
            <a:r>
              <a:rPr lang="en-US" dirty="0" smtClean="0"/>
              <a:t>CIO </a:t>
            </a:r>
            <a:r>
              <a:rPr lang="ru-RU" dirty="0" smtClean="0"/>
              <a:t>и </a:t>
            </a:r>
            <a:r>
              <a:rPr lang="en-US" dirty="0" smtClean="0"/>
              <a:t>CEO </a:t>
            </a:r>
            <a:endParaRPr lang="ru-RU" dirty="0"/>
          </a:p>
        </p:txBody>
      </p:sp>
      <p:pic>
        <p:nvPicPr>
          <p:cNvPr id="5" name="Picture 11" descr="C:\Documents and Settings\MUsvayskaya\My Documents\My Pictures\3842861702_680ded19b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6764" y="2571744"/>
            <a:ext cx="398723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 и перспективы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Каналы связи</a:t>
            </a:r>
          </a:p>
          <a:p>
            <a:r>
              <a:rPr lang="ru-RU" dirty="0" smtClean="0"/>
              <a:t>Ценовая политика производителей ПО</a:t>
            </a:r>
          </a:p>
          <a:p>
            <a:r>
              <a:rPr lang="ru-RU" dirty="0" smtClean="0"/>
              <a:t>Надежные </a:t>
            </a:r>
            <a:r>
              <a:rPr lang="ru-RU" dirty="0" err="1" smtClean="0"/>
              <a:t>дата-центры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7" descr="C:\Documents and Settings\MUsvayskaya\My Documents\My Pictures\illustratie-illustration_cloud-computing-lek-leak-wolken1-450x2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060" y="3714752"/>
            <a:ext cx="4082167" cy="2712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Проекты и первые результаты</a:t>
            </a:r>
            <a:endParaRPr lang="ru-RU" dirty="0"/>
          </a:p>
        </p:txBody>
      </p:sp>
      <p:sp>
        <p:nvSpPr>
          <p:cNvPr id="6" name="Rounded Rectangle 5"/>
          <p:cNvSpPr/>
          <p:nvPr/>
        </p:nvSpPr>
        <p:spPr>
          <a:xfrm>
            <a:off x="214282" y="2143116"/>
            <a:ext cx="4286280" cy="10001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Заказчик: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крупная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производственная компания</a:t>
            </a:r>
          </a:p>
          <a:p>
            <a:pPr algn="ctr"/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5720" y="5000636"/>
            <a:ext cx="4286280" cy="17145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Решение: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инфраструктура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заказчика –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облачной платформе КРОК, терминальный доступ для сотрудников, масштабирование систем в зависимости от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сезона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72066" y="2143116"/>
            <a:ext cx="3857652" cy="45720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</a:pPr>
            <a:r>
              <a:rPr lang="ru-RU" u="sng" dirty="0" smtClean="0">
                <a:solidFill>
                  <a:schemeClr val="tx1"/>
                </a:solidFill>
              </a:rPr>
              <a:t>Результат: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Соответствие </a:t>
            </a:r>
            <a:r>
              <a:rPr lang="ru-RU" sz="1400" dirty="0" smtClean="0">
                <a:solidFill>
                  <a:schemeClr val="tx1"/>
                </a:solidFill>
              </a:rPr>
              <a:t>затрат используемым ресурсам;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Физическая и логическая консолидация </a:t>
            </a:r>
            <a:r>
              <a:rPr lang="ru-RU" sz="1400" dirty="0" err="1" smtClean="0">
                <a:solidFill>
                  <a:schemeClr val="tx1"/>
                </a:solidFill>
              </a:rPr>
              <a:t>ИТ-инфраструктуры</a:t>
            </a:r>
            <a:r>
              <a:rPr lang="ru-RU" sz="1400" dirty="0" smtClean="0">
                <a:solidFill>
                  <a:schemeClr val="tx1"/>
                </a:solidFill>
              </a:rPr>
              <a:t>;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Стандартизация ИТ;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Снижение эксплуатационных рисков;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Существенное упрощение всех процедур управления серверным парком, сетевой инфраструктурой и хранением данных;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Решение вопроса с поиском квалифицированных кадров для поддержки ИТ в регионах;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Возможность быстрого наращивания мощности </a:t>
            </a:r>
            <a:r>
              <a:rPr lang="ru-RU" sz="1400" dirty="0" err="1" smtClean="0">
                <a:solidFill>
                  <a:schemeClr val="tx1"/>
                </a:solidFill>
              </a:rPr>
              <a:t>ИТ-систем</a:t>
            </a:r>
            <a:r>
              <a:rPr lang="ru-RU" sz="1400" dirty="0" smtClean="0">
                <a:solidFill>
                  <a:schemeClr val="tx1"/>
                </a:solidFill>
              </a:rPr>
              <a:t> по требованию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4282" y="3571876"/>
            <a:ext cx="4357718" cy="10001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Исходные данные: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сезонная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загруженность, территориальная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распределенность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357422" y="3143248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Down Arrow 15"/>
          <p:cNvSpPr/>
          <p:nvPr/>
        </p:nvSpPr>
        <p:spPr>
          <a:xfrm>
            <a:off x="2357422" y="4572008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ight Arrow 17"/>
          <p:cNvSpPr/>
          <p:nvPr/>
        </p:nvSpPr>
        <p:spPr>
          <a:xfrm>
            <a:off x="4572000" y="5786454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285720" y="2133600"/>
            <a:ext cx="7696200" cy="44196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rgbClr val="006600"/>
              </a:buClr>
              <a:buFont typeface="Arial" pitchFamily="34" charset="0"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ИТ-консалтинг по созданию «облачной» инфраструктуры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Обоснование перевода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ИТ-сервисов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в облако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Обследование на предмет реализуемости облака у заказчика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800"/>
              </a:spcBef>
              <a:buClr>
                <a:srgbClr val="006600"/>
              </a:buClr>
              <a:buFont typeface="Arial" pitchFamily="34" charset="0"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Построение внутренних частных облаков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Придание «эластичности»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дата-центрам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Придание «эластичности»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десктопам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Сокращение затрат на эксплуатацию ИТ-инфраструктуры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800"/>
              </a:spcBef>
              <a:buClr>
                <a:srgbClr val="006600"/>
              </a:buClr>
              <a:buFont typeface="Arial" pitchFamily="34" charset="0"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дата-центра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КРОК как внешнего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IaaS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-облака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Временное решение (как этап внедрения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ERP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Решение для тестовых сред и разработки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Дополнительные вычислительные мощности, доступные по требованию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Резервный «облачный» ЦОД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1314450"/>
            <a:ext cx="885825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ru-RU" sz="3400" cap="all" dirty="0">
                <a:solidFill>
                  <a:srgbClr val="006600"/>
                </a:solidFill>
                <a:latin typeface="+mn-lt"/>
              </a:rPr>
              <a:t>Что </a:t>
            </a:r>
            <a:r>
              <a:rPr lang="ru-RU" sz="3400" cap="all" dirty="0" err="1" smtClean="0">
                <a:solidFill>
                  <a:srgbClr val="006600"/>
                </a:solidFill>
                <a:latin typeface="+mn-lt"/>
              </a:rPr>
              <a:t>крок</a:t>
            </a:r>
            <a:r>
              <a:rPr lang="ru-RU" sz="3400" cap="all" dirty="0" smtClean="0">
                <a:solidFill>
                  <a:srgbClr val="006600"/>
                </a:solidFill>
                <a:latin typeface="+mn-lt"/>
              </a:rPr>
              <a:t> предлагает</a:t>
            </a:r>
            <a:endParaRPr lang="ru-RU" sz="3400" cap="all" dirty="0">
              <a:solidFill>
                <a:srgbClr val="006600"/>
              </a:solidFill>
              <a:latin typeface="+mn-lt"/>
            </a:endParaRPr>
          </a:p>
        </p:txBody>
      </p:sp>
      <p:pic>
        <p:nvPicPr>
          <p:cNvPr id="7" name="Picture 10" descr="C:\Documents and Settings\MUsvayskaya\My Documents\My Pictures\cloud_bo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3000372"/>
            <a:ext cx="1499699" cy="150969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162800" cy="44196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rgbClr val="006600"/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SaaS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-решения 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дата-центре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КРОК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Инфраструктурные решения: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Exchange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ServiceDesk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 другие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Полное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бизнес-приложений, доступных по модели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SaaS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: от совместной работы до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ERP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-решений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2400"/>
              </a:spcBef>
              <a:buClr>
                <a:srgbClr val="006600"/>
              </a:buClr>
              <a:buFont typeface="Arial" pitchFamily="34" charset="0"/>
              <a:buChar char="•"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Услуги по переносу бизнес-приложений на облачные платформы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Интеграция бизнес-приложений с ведущими «облачными» платформами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PaaS</a:t>
            </a:r>
          </a:p>
          <a:p>
            <a:pPr marL="1200150" lvl="1" indent="-457200">
              <a:spcBef>
                <a:spcPts val="600"/>
              </a:spcBef>
              <a:buClr>
                <a:srgbClr val="006600"/>
              </a:buClr>
              <a:buFont typeface="Courier New" pitchFamily="49" charset="0"/>
              <a:buChar char="o"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Разработка решений на базе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PaaS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«облаков» с нуля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spcBef>
                <a:spcPts val="600"/>
              </a:spcBef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1314450"/>
            <a:ext cx="885825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ru-RU" sz="3400" cap="all" dirty="0">
                <a:solidFill>
                  <a:srgbClr val="006600"/>
                </a:solidFill>
                <a:latin typeface="+mn-lt"/>
              </a:rPr>
              <a:t>Что </a:t>
            </a:r>
            <a:r>
              <a:rPr lang="ru-RU" sz="3400" cap="all" dirty="0" err="1" smtClean="0">
                <a:solidFill>
                  <a:srgbClr val="006600"/>
                </a:solidFill>
                <a:latin typeface="+mn-lt"/>
              </a:rPr>
              <a:t>крок</a:t>
            </a:r>
            <a:r>
              <a:rPr lang="ru-RU" sz="3400" cap="all" dirty="0" smtClean="0">
                <a:solidFill>
                  <a:srgbClr val="006600"/>
                </a:solidFill>
                <a:latin typeface="+mn-lt"/>
              </a:rPr>
              <a:t> предлагает</a:t>
            </a:r>
            <a:endParaRPr lang="ru-RU" sz="3400" cap="all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747007" y="5791200"/>
            <a:ext cx="7335663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006600"/>
                </a:solidFill>
              </a:rPr>
              <a:t>Наша платформа: </a:t>
            </a:r>
            <a:r>
              <a:rPr lang="ru-RU" sz="2400" dirty="0" smtClean="0">
                <a:solidFill>
                  <a:srgbClr val="006600"/>
                </a:solidFill>
              </a:rPr>
              <a:t>дата-центр КРОК </a:t>
            </a:r>
            <a:endParaRPr lang="en-US" sz="2400" dirty="0">
              <a:solidFill>
                <a:srgbClr val="0066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006600"/>
                </a:solidFill>
              </a:rPr>
              <a:t>Виртуальный тур по </a:t>
            </a:r>
            <a:r>
              <a:rPr lang="ru-RU" sz="2400" dirty="0" err="1" smtClean="0">
                <a:solidFill>
                  <a:srgbClr val="006600"/>
                </a:solidFill>
              </a:rPr>
              <a:t>дата-центру</a:t>
            </a:r>
            <a:r>
              <a:rPr lang="ru-RU" sz="2400" dirty="0">
                <a:solidFill>
                  <a:srgbClr val="006600"/>
                </a:solidFill>
              </a:rPr>
              <a:t>: </a:t>
            </a:r>
            <a:r>
              <a:rPr lang="en-US" sz="2400" b="1" dirty="0">
                <a:solidFill>
                  <a:srgbClr val="006600"/>
                </a:solidFill>
              </a:rPr>
              <a:t>www.croc.ru/dc</a:t>
            </a:r>
            <a:endParaRPr lang="en-US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429257" y="4000504"/>
            <a:ext cx="3143272" cy="1252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Дмитрий Васильев,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Первый заместитель Генерального Директора компании КРОК</a:t>
            </a:r>
          </a:p>
        </p:txBody>
      </p:sp>
      <p:pic>
        <p:nvPicPr>
          <p:cNvPr id="7" name="Рисунок 16" descr="CloudComputing-баннер_2.bmp">
            <a:hlinkClick r:id="rId2"/>
          </p:cNvPr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14348" y="5572140"/>
            <a:ext cx="5715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КРОК 2009 рус">
  <a:themeElements>
    <a:clrScheme name="Шаблон КРОК итог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КРОК итог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КРОК итог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КРОК итог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КРОК итог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КРОК итог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КРОК итог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КРОК итог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КРОК итог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КРОК итог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КРОК итог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КРОК итог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КРОК итог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КРОК итог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КРОК 2009 рус</Template>
  <TotalTime>6806</TotalTime>
  <Words>1380</Words>
  <Application>Microsoft Office PowerPoint</Application>
  <PresentationFormat>On-screen Show (4:3)</PresentationFormat>
  <Paragraphs>86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Шаблон КРОК 2009 рус</vt:lpstr>
      <vt:lpstr>Облачные вычисления  уже не новость</vt:lpstr>
      <vt:lpstr>факторы Спроса на «облака» сегодня</vt:lpstr>
      <vt:lpstr>Отраслевой срез</vt:lpstr>
      <vt:lpstr>Мотивация компаний</vt:lpstr>
      <vt:lpstr>Ограничения и перспективы</vt:lpstr>
      <vt:lpstr>Проекты и первые результаты</vt:lpstr>
      <vt:lpstr>Slide 7</vt:lpstr>
      <vt:lpstr>Slide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 для конкурентного прорыва  в посткризисный период</dc:title>
  <cp:lastModifiedBy>MUsvayskaya</cp:lastModifiedBy>
  <cp:revision>345</cp:revision>
  <dcterms:modified xsi:type="dcterms:W3CDTF">2010-09-24T10:39:37Z</dcterms:modified>
</cp:coreProperties>
</file>